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4"/>
  </p:notesMasterIdLst>
  <p:handoutMasterIdLst>
    <p:handoutMasterId r:id="rId55"/>
  </p:handoutMasterIdLst>
  <p:sldIdLst>
    <p:sldId id="439" r:id="rId3"/>
    <p:sldId id="410" r:id="rId5"/>
    <p:sldId id="411" r:id="rId6"/>
    <p:sldId id="413" r:id="rId7"/>
    <p:sldId id="301" r:id="rId8"/>
    <p:sldId id="333" r:id="rId9"/>
    <p:sldId id="371" r:id="rId10"/>
    <p:sldId id="334" r:id="rId11"/>
    <p:sldId id="307" r:id="rId12"/>
    <p:sldId id="435" r:id="rId13"/>
    <p:sldId id="441" r:id="rId14"/>
    <p:sldId id="442" r:id="rId15"/>
    <p:sldId id="328" r:id="rId16"/>
    <p:sldId id="387" r:id="rId17"/>
    <p:sldId id="437" r:id="rId18"/>
    <p:sldId id="444" r:id="rId19"/>
    <p:sldId id="443" r:id="rId20"/>
    <p:sldId id="388" r:id="rId21"/>
    <p:sldId id="420" r:id="rId22"/>
    <p:sldId id="421" r:id="rId23"/>
    <p:sldId id="422" r:id="rId24"/>
    <p:sldId id="308" r:id="rId25"/>
    <p:sldId id="423" r:id="rId26"/>
    <p:sldId id="424" r:id="rId27"/>
    <p:sldId id="445" r:id="rId28"/>
    <p:sldId id="446" r:id="rId29"/>
    <p:sldId id="447" r:id="rId30"/>
    <p:sldId id="425" r:id="rId31"/>
    <p:sldId id="347" r:id="rId32"/>
    <p:sldId id="448" r:id="rId33"/>
    <p:sldId id="449" r:id="rId34"/>
    <p:sldId id="344" r:id="rId35"/>
    <p:sldId id="332" r:id="rId36"/>
    <p:sldId id="431" r:id="rId37"/>
    <p:sldId id="313" r:id="rId38"/>
    <p:sldId id="368" r:id="rId39"/>
    <p:sldId id="369" r:id="rId40"/>
    <p:sldId id="370" r:id="rId41"/>
    <p:sldId id="350" r:id="rId42"/>
    <p:sldId id="416" r:id="rId43"/>
    <p:sldId id="450" r:id="rId44"/>
    <p:sldId id="489" r:id="rId45"/>
    <p:sldId id="356" r:id="rId46"/>
    <p:sldId id="373" r:id="rId47"/>
    <p:sldId id="428" r:id="rId48"/>
    <p:sldId id="357" r:id="rId49"/>
    <p:sldId id="361" r:id="rId50"/>
    <p:sldId id="432" r:id="rId51"/>
    <p:sldId id="417" r:id="rId52"/>
    <p:sldId id="440" r:id="rId53"/>
    <p:sldId id="340" r:id="rId54"/>
  </p:sldIdLst>
  <p:sldSz cx="12192000" cy="6858000"/>
  <p:notesSz cx="7315200" cy="9601200"/>
  <p:custDataLst>
    <p:tags r:id="rId59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20CD8"/>
    <a:srgbClr val="000232"/>
    <a:srgbClr val="FF6600"/>
    <a:srgbClr val="CCFF99"/>
    <a:srgbClr val="FFCC99"/>
    <a:srgbClr val="FF993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106" autoAdjust="0"/>
    <p:restoredTop sz="90507" autoAdjust="0"/>
  </p:normalViewPr>
  <p:slideViewPr>
    <p:cSldViewPr showGuides="1">
      <p:cViewPr varScale="1">
        <p:scale>
          <a:sx n="80" d="100"/>
          <a:sy n="80" d="100"/>
        </p:scale>
        <p:origin x="596" y="44"/>
      </p:cViewPr>
      <p:guideLst>
        <p:guide orient="horz" pos="2160"/>
        <p:guide pos="37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16"/>
    </p:cViewPr>
  </p:sorterViewPr>
  <p:notesViewPr>
    <p:cSldViewPr>
      <p:cViewPr>
        <p:scale>
          <a:sx n="100" d="100"/>
          <a:sy n="100" d="100"/>
        </p:scale>
        <p:origin x="-636" y="2586"/>
      </p:cViewPr>
      <p:guideLst>
        <p:guide orient="horz" pos="3024"/>
        <p:guide pos="22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9" Type="http://schemas.openxmlformats.org/officeDocument/2006/relationships/tags" Target="tags/tag122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handoutMaster" Target="handoutMasters/handoutMaster1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b" anchorCtr="0" compatLnSpc="1"/>
          <a:lstStyle>
            <a:lvl1pPr algn="l" defTabSz="96710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b" anchorCtr="0" compatLnSpc="1"/>
          <a:lstStyle>
            <a:lvl1pPr algn="r" defTabSz="96710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35B0382-6C85-4DFD-B4FB-57E271ACDFD5}" type="slidenum">
              <a:rPr lang="zh-CN" altLang="en-US"/>
            </a:fld>
            <a:endParaRPr lang="en-US" altLang="zh-CN"/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609600" y="381000"/>
            <a:ext cx="38163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243" tIns="50122" rIns="100243" bIns="50122"/>
          <a:lstStyle>
            <a:lvl1pPr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0380"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3300"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3680"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05330"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2530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9730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76930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34130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i="1">
                <a:ea typeface="宋体" panose="02010600030101010101" pitchFamily="2" charset="-122"/>
              </a:rPr>
              <a:t>Design and Analysis of Algorithms</a:t>
            </a:r>
            <a:endParaRPr lang="en-US" altLang="zh-CN" sz="1800" b="1" i="1">
              <a:ea typeface="宋体" panose="02010600030101010101" pitchFamily="2" charset="-122"/>
            </a:endParaRP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4343400" y="381000"/>
            <a:ext cx="2382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243" tIns="50122" rIns="100243" bIns="50122"/>
          <a:lstStyle>
            <a:lvl1pPr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0380"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3300"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3680"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05330"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2530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9730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76930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34130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i="1">
                <a:ea typeface="宋体" panose="02010600030101010101" pitchFamily="2" charset="-122"/>
              </a:rPr>
              <a:t>Chapter 2</a:t>
            </a:r>
            <a:endParaRPr lang="en-US" altLang="zh-CN" sz="1800" b="1" i="1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53" tIns="48327" rIns="96653" bIns="48327" numCol="1" anchor="ctr" anchorCtr="0" compatLnSpc="1"/>
          <a:lstStyle>
            <a:lvl1pPr algn="l" defTabSz="96710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53" tIns="48327" rIns="96653" bIns="48327" numCol="1" anchor="ctr" anchorCtr="0" compatLnSpc="1"/>
          <a:lstStyle>
            <a:lvl1pPr algn="r" defTabSz="96710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53" tIns="48327" rIns="96653" bIns="48327" numCol="1" anchor="ctr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53" tIns="48327" rIns="96653" bIns="48327" numCol="1" anchor="b" anchorCtr="0" compatLnSpc="1"/>
          <a:lstStyle>
            <a:lvl1pPr algn="l" defTabSz="96710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53" tIns="48327" rIns="96653" bIns="48327" numCol="1" anchor="b" anchorCtr="0" compatLnSpc="1"/>
          <a:lstStyle>
            <a:lvl1pPr algn="r" defTabSz="96710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F88546E-7699-419D-BFB9-4ACE999A3BA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EAD0A61-09B4-4411-8FDD-A6D1E7A0C54F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723D9D-FD6D-4970-92FE-5D3C6E8DC49C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810421A-206C-4136-BB52-7237A2A5DC1C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F14070-6E16-4BF0-A868-32419D088323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BC4AE5-AC58-4ED8-BB8B-C0F761153464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05A5232-56AB-4437-89D3-3AFA15A69340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F7BEC98-33C7-4A0F-831D-A05C7C3BD0A2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F7BEC98-33C7-4A0F-831D-A05C7C3BD0A2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F7BEC98-33C7-4A0F-831D-A05C7C3BD0A2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8986DDD-B04E-4C1B-8ECD-3E276348F93A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564C9C-0C90-4D0F-8D48-AD00F2D33E02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BC8E1BF-5163-4A66-8844-32686519FC66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EA5828-71C6-48DA-94C1-1104B9D4793F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135247D-2485-4AC5-B8F5-87832943117D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685800"/>
            <a:ext cx="6400800" cy="3600450"/>
          </a:xfrm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FFAF73F-7B6A-4C4D-89B4-BE57FB2C7F0D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55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685800"/>
            <a:ext cx="6400800" cy="3600450"/>
          </a:xfrm>
        </p:spPr>
      </p:sp>
      <p:sp>
        <p:nvSpPr>
          <p:cNvPr id="65540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AF5E684-B61F-40A4-9250-D244338717A6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685800"/>
            <a:ext cx="6400800" cy="3600450"/>
          </a:xfrm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37601D-85E6-474D-8584-6E5E0E998DD4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BB1160-8450-47F8-99B5-A780FBE35469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17424D2-C55B-4A04-BFA5-2DD71844834A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ECC04D8-ECAE-4D70-A97A-051434442AEF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Note the difference between the two recurrences. Students often confuse these!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F(n) = F(n-1) n</a:t>
            </a:r>
            <a:endParaRPr lang="en-US" altLang="zh-CN"/>
          </a:p>
          <a:p>
            <a:pPr eaLnBrk="1" hangingPunct="1"/>
            <a:r>
              <a:rPr lang="en-US" altLang="zh-CN"/>
              <a:t>F(0) = 1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for the values of n!</a:t>
            </a:r>
            <a:endParaRPr lang="en-US" altLang="zh-CN"/>
          </a:p>
          <a:p>
            <a:pPr eaLnBrk="1" hangingPunct="1"/>
            <a:r>
              <a:rPr lang="en-US" altLang="zh-CN"/>
              <a:t>------------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M(n) =M(n-1) + 1</a:t>
            </a:r>
            <a:endParaRPr lang="en-US" altLang="zh-CN"/>
          </a:p>
          <a:p>
            <a:pPr eaLnBrk="1" hangingPunct="1"/>
            <a:r>
              <a:rPr lang="en-US" altLang="zh-CN"/>
              <a:t>M(0) = 0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for the number of multiplications made by this algorithm</a:t>
            </a:r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B6E9E8B-9697-4EEB-BEA4-05BA0760D9D4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79BA36-5DD6-47F3-82E0-DD42B412C194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A87C6AA-04C0-48F5-8D00-B8B54CC68522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E073110-CD71-4B3E-8CC7-E25FABBDF166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2C575E7-B185-4FD0-8154-4E64A2A795A8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5515AD-CF6C-4AAA-AB4C-6648C8C74717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C568E16-A2FB-4468-8AE4-036FAB2708BF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02EC11B-8A03-4FC3-B2A4-AF53A51E3AFE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7B581C-9837-4D7B-AFCE-FBB2B4F7B285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911CD2-0CFE-4F4F-9D1D-C4A1A988112E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Example: </a:t>
            </a:r>
            <a:r>
              <a:rPr lang="en-US" altLang="zh-CN" i="1"/>
              <a:t>cn</a:t>
            </a:r>
            <a:r>
              <a:rPr lang="en-US" altLang="zh-CN" i="1" baseline="30000"/>
              <a:t>2</a:t>
            </a:r>
            <a:endParaRPr lang="en-US" altLang="zh-CN" i="1"/>
          </a:p>
          <a:p>
            <a:pPr eaLnBrk="1" hangingPunct="1"/>
            <a:r>
              <a:rPr lang="en-US" altLang="zh-CN"/>
              <a:t> </a:t>
            </a:r>
            <a:endParaRPr lang="en-US" altLang="zh-CN"/>
          </a:p>
          <a:p>
            <a:pPr eaLnBrk="1" hangingPunct="1">
              <a:buFont typeface="Symbol" panose="05050102010706020507" pitchFamily="18" charset="2"/>
              <a:buChar char="Þ"/>
            </a:pPr>
            <a:r>
              <a:rPr lang="en-US" altLang="zh-CN"/>
              <a:t> how much faster on twice as fast computer? (2)</a:t>
            </a:r>
            <a:endParaRPr lang="en-US" altLang="zh-CN"/>
          </a:p>
          <a:p>
            <a:pPr eaLnBrk="1" hangingPunct="1">
              <a:buFont typeface="Symbol" panose="05050102010706020507" pitchFamily="18" charset="2"/>
              <a:buChar char="Þ"/>
            </a:pPr>
            <a:r>
              <a:rPr lang="en-US" altLang="zh-CN"/>
              <a:t> how much longer for 2</a:t>
            </a:r>
            <a:r>
              <a:rPr lang="en-US" altLang="zh-CN" i="1"/>
              <a:t>n</a:t>
            </a:r>
            <a:r>
              <a:rPr lang="en-US" altLang="zh-CN"/>
              <a:t>? (4)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</a:t>
            </a:r>
            <a:r>
              <a:rPr lang="en-US" altLang="zh-CN" b="1"/>
              <a:t>The Design and Analysis of Algorithms</a:t>
            </a: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6F504-2663-4527-9E56-9B50F401DEF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</a:t>
            </a:r>
            <a:r>
              <a:rPr lang="en-US" altLang="zh-CN" b="1"/>
              <a:t>The Design and Analysis of Algorithms</a:t>
            </a: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1-</a:t>
            </a:r>
            <a:fld id="{E8C64981-68A4-491F-85CA-F532829E7F4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</a:t>
            </a:r>
            <a:r>
              <a:rPr lang="en-US" altLang="zh-CN" b="1"/>
              <a:t>The Design and Analysis of Algorithms</a:t>
            </a: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7CDE6-6B07-497D-A3B0-F9A648FAAFA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</a:t>
            </a:r>
            <a:r>
              <a:rPr lang="en-US" altLang="zh-CN" b="1"/>
              <a:t>The Design and Analysis of Algorithms</a:t>
            </a: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1-</a:t>
            </a:r>
            <a:fld id="{25E56733-C22D-4E00-B101-4DB95386000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</a:t>
            </a:r>
            <a:r>
              <a:rPr lang="en-US" altLang="zh-CN" b="1"/>
              <a:t>The Design and Analysis of Algorithms</a:t>
            </a: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1-</a:t>
            </a:r>
            <a:fld id="{6BDDFA4C-F71C-4366-82E7-2A56C70782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</a:t>
            </a:r>
            <a:r>
              <a:rPr lang="en-US" altLang="zh-CN" b="1"/>
              <a:t>The Design and Analysis of Algorithms</a:t>
            </a:r>
            <a:endParaRPr lang="en-US" altLang="zh-C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1-</a:t>
            </a:r>
            <a:fld id="{7168EE11-B410-46D0-A7C0-233F176113D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</a:t>
            </a:r>
            <a:r>
              <a:rPr lang="en-US" altLang="zh-CN" b="1"/>
              <a:t>The Design and Analysis of Algorithms</a:t>
            </a:r>
            <a:endParaRPr lang="en-US" altLang="zh-CN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1-</a:t>
            </a:r>
            <a:fld id="{A18A2B63-FFE5-468B-B8FE-CA6719FE3B5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</a:t>
            </a:r>
            <a:r>
              <a:rPr lang="en-US" altLang="zh-CN" b="1"/>
              <a:t>The Design and Analysis of Algorithms</a:t>
            </a:r>
            <a:endParaRPr lang="en-US" altLang="zh-CN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1-</a:t>
            </a:r>
            <a:fld id="{3F617566-30DE-4A9A-8DE6-0E8B712C1A8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</a:t>
            </a:r>
            <a:r>
              <a:rPr lang="en-US" altLang="zh-CN" b="1"/>
              <a:t>The Design and Analysis of Algorithms</a:t>
            </a:r>
            <a:endParaRPr lang="en-US" altLang="zh-CN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1-</a:t>
            </a:r>
            <a:fld id="{9BB55A19-233D-496D-A9D7-FF9F3131BC4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</a:t>
            </a:r>
            <a:r>
              <a:rPr lang="en-US" altLang="zh-CN" b="1"/>
              <a:t>The Design and Analysis of Algorithms</a:t>
            </a:r>
            <a:endParaRPr lang="en-US" altLang="zh-C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1-</a:t>
            </a:r>
            <a:fld id="{2493BA4C-6526-4703-9B98-CCF090A7AB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</a:t>
            </a:r>
            <a:r>
              <a:rPr lang="en-US" altLang="zh-CN" b="1"/>
              <a:t>The Design and Analysis of Algorithms</a:t>
            </a:r>
            <a:endParaRPr lang="en-US" altLang="zh-C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1-</a:t>
            </a:r>
            <a:fld id="{F5B119EA-BF8A-41FF-B5CC-9F429C126C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36588" y="227013"/>
            <a:ext cx="113220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588" y="1266825"/>
            <a:ext cx="1132205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1988" y="6356350"/>
            <a:ext cx="8243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rgbClr val="00023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Introduction to </a:t>
            </a:r>
            <a:r>
              <a:rPr lang="en-US" altLang="zh-CN" b="1"/>
              <a:t>The Design and Analysis of Algorithms</a:t>
            </a:r>
            <a:endParaRPr lang="en-US" altLang="zh-CN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265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EFF9459-8B7D-4AA7-8FAB-4E1BC5BA0D9D}" type="slidenum">
              <a:rPr lang="en-US" altLang="zh-CN"/>
            </a:fld>
            <a:endParaRPr lang="en-US" altLang="zh-CN"/>
          </a:p>
        </p:txBody>
      </p:sp>
      <p:grpSp>
        <p:nvGrpSpPr>
          <p:cNvPr id="1030" name="Group 25"/>
          <p:cNvGrpSpPr/>
          <p:nvPr userDrawn="1"/>
        </p:nvGrpSpPr>
        <p:grpSpPr bwMode="auto">
          <a:xfrm>
            <a:off x="11458575" y="733425"/>
            <a:ext cx="720725" cy="531813"/>
            <a:chOff x="5247" y="462"/>
            <a:chExt cx="454" cy="335"/>
          </a:xfrm>
        </p:grpSpPr>
        <p:sp>
          <p:nvSpPr>
            <p:cNvPr id="8" name="AutoShape 26"/>
            <p:cNvSpPr>
              <a:spLocks noChangeArrowheads="1"/>
            </p:cNvSpPr>
            <p:nvPr userDrawn="1"/>
          </p:nvSpPr>
          <p:spPr bwMode="auto">
            <a:xfrm rot="10800000" flipH="1">
              <a:off x="5564" y="462"/>
              <a:ext cx="13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AutoShape 27"/>
            <p:cNvSpPr>
              <a:spLocks noChangeArrowheads="1"/>
            </p:cNvSpPr>
            <p:nvPr userDrawn="1"/>
          </p:nvSpPr>
          <p:spPr bwMode="auto">
            <a:xfrm rot="10800000" flipH="1">
              <a:off x="5407" y="462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AutoShape 28"/>
            <p:cNvSpPr>
              <a:spLocks noChangeArrowheads="1"/>
            </p:cNvSpPr>
            <p:nvPr userDrawn="1"/>
          </p:nvSpPr>
          <p:spPr bwMode="auto">
            <a:xfrm rot="10800000" flipH="1">
              <a:off x="5247" y="462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31" name="Group 29"/>
          <p:cNvGrpSpPr/>
          <p:nvPr userDrawn="1"/>
        </p:nvGrpSpPr>
        <p:grpSpPr bwMode="auto">
          <a:xfrm>
            <a:off x="79375" y="6040438"/>
            <a:ext cx="533400" cy="727075"/>
            <a:chOff x="49" y="3805"/>
            <a:chExt cx="335" cy="458"/>
          </a:xfrm>
        </p:grpSpPr>
        <p:sp>
          <p:nvSpPr>
            <p:cNvPr id="12" name="AutoShape 30"/>
            <p:cNvSpPr>
              <a:spLocks noChangeArrowheads="1"/>
            </p:cNvSpPr>
            <p:nvPr userDrawn="1"/>
          </p:nvSpPr>
          <p:spPr bwMode="auto">
            <a:xfrm rot="5400000" flipH="1">
              <a:off x="148" y="3706"/>
              <a:ext cx="13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AutoShape 31"/>
            <p:cNvSpPr>
              <a:spLocks noChangeArrowheads="1"/>
            </p:cNvSpPr>
            <p:nvPr userDrawn="1"/>
          </p:nvSpPr>
          <p:spPr bwMode="auto">
            <a:xfrm rot="5400000" flipH="1">
              <a:off x="142" y="3878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AutoShape 32"/>
            <p:cNvSpPr>
              <a:spLocks noChangeArrowheads="1"/>
            </p:cNvSpPr>
            <p:nvPr userDrawn="1"/>
          </p:nvSpPr>
          <p:spPr bwMode="auto">
            <a:xfrm rot="5400000" flipH="1">
              <a:off x="142" y="4038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5" name="Rectangle 33"/>
          <p:cNvSpPr>
            <a:spLocks noChangeArrowheads="1"/>
          </p:cNvSpPr>
          <p:nvPr userDrawn="1"/>
        </p:nvSpPr>
        <p:spPr bwMode="auto">
          <a:xfrm>
            <a:off x="227013" y="0"/>
            <a:ext cx="230187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16" name="AutoShape 34"/>
          <p:cNvSpPr>
            <a:spLocks noChangeArrowheads="1"/>
          </p:cNvSpPr>
          <p:nvPr userDrawn="1"/>
        </p:nvSpPr>
        <p:spPr bwMode="auto">
          <a:xfrm flipH="1">
            <a:off x="306388" y="914400"/>
            <a:ext cx="11879262" cy="228600"/>
          </a:xfrm>
          <a:prstGeom prst="homePlate">
            <a:avLst>
              <a:gd name="adj" fmla="val 67846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grpSp>
        <p:nvGrpSpPr>
          <p:cNvPr id="1034" name="Group 35"/>
          <p:cNvGrpSpPr/>
          <p:nvPr userDrawn="1"/>
        </p:nvGrpSpPr>
        <p:grpSpPr bwMode="auto">
          <a:xfrm>
            <a:off x="79375" y="5903913"/>
            <a:ext cx="533400" cy="727075"/>
            <a:chOff x="49" y="3719"/>
            <a:chExt cx="336" cy="472"/>
          </a:xfrm>
        </p:grpSpPr>
        <p:sp>
          <p:nvSpPr>
            <p:cNvPr id="18" name="AutoShape 36"/>
            <p:cNvSpPr>
              <a:spLocks noChangeArrowheads="1"/>
            </p:cNvSpPr>
            <p:nvPr userDrawn="1"/>
          </p:nvSpPr>
          <p:spPr bwMode="auto">
            <a:xfrm rot="-5400000">
              <a:off x="137" y="3629"/>
              <a:ext cx="14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AutoShape 37"/>
            <p:cNvSpPr>
              <a:spLocks noChangeArrowheads="1"/>
            </p:cNvSpPr>
            <p:nvPr userDrawn="1"/>
          </p:nvSpPr>
          <p:spPr bwMode="auto">
            <a:xfrm rot="-5400000">
              <a:off x="141" y="3786"/>
              <a:ext cx="151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AutoShape 38"/>
            <p:cNvSpPr>
              <a:spLocks noChangeArrowheads="1"/>
            </p:cNvSpPr>
            <p:nvPr userDrawn="1"/>
          </p:nvSpPr>
          <p:spPr bwMode="auto">
            <a:xfrm rot="-5400000">
              <a:off x="142" y="3948"/>
              <a:ext cx="150" cy="336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35" name="Group 39"/>
          <p:cNvGrpSpPr/>
          <p:nvPr userDrawn="1"/>
        </p:nvGrpSpPr>
        <p:grpSpPr bwMode="auto">
          <a:xfrm>
            <a:off x="11318875" y="731838"/>
            <a:ext cx="741363" cy="533400"/>
            <a:chOff x="5159" y="461"/>
            <a:chExt cx="466" cy="336"/>
          </a:xfrm>
        </p:grpSpPr>
        <p:sp>
          <p:nvSpPr>
            <p:cNvPr id="22" name="AutoShape 40"/>
            <p:cNvSpPr>
              <a:spLocks noChangeArrowheads="1"/>
            </p:cNvSpPr>
            <p:nvPr userDrawn="1"/>
          </p:nvSpPr>
          <p:spPr bwMode="auto">
            <a:xfrm>
              <a:off x="5475" y="462"/>
              <a:ext cx="150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AutoShape 41"/>
            <p:cNvSpPr>
              <a:spLocks noChangeArrowheads="1"/>
            </p:cNvSpPr>
            <p:nvPr userDrawn="1"/>
          </p:nvSpPr>
          <p:spPr bwMode="auto">
            <a:xfrm>
              <a:off x="5318" y="462"/>
              <a:ext cx="160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AutoShape 42"/>
            <p:cNvSpPr>
              <a:spLocks noChangeArrowheads="1"/>
            </p:cNvSpPr>
            <p:nvPr userDrawn="1"/>
          </p:nvSpPr>
          <p:spPr bwMode="auto">
            <a:xfrm>
              <a:off x="5159" y="461"/>
              <a:ext cx="150" cy="336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rgbClr val="C00000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C00000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C00000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C00000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C00000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C00000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C00000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C00000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C00000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228600" indent="-2286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20CD8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B05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7.xml"/><Relationship Id="rId17" Type="http://schemas.openxmlformats.org/officeDocument/2006/relationships/image" Target="../media/image5.png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34.xml"/><Relationship Id="rId17" Type="http://schemas.openxmlformats.org/officeDocument/2006/relationships/image" Target="../media/image5.png"/><Relationship Id="rId16" Type="http://schemas.openxmlformats.org/officeDocument/2006/relationships/tags" Target="../tags/tag33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emf"/><Relationship Id="rId8" Type="http://schemas.openxmlformats.org/officeDocument/2006/relationships/image" Target="../media/image8.emf"/><Relationship Id="rId7" Type="http://schemas.openxmlformats.org/officeDocument/2006/relationships/image" Target="../media/image7.emf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2" Type="http://schemas.openxmlformats.org/officeDocument/2006/relationships/vmlDrawing" Target="../drawings/vmlDrawing2.v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47.xml"/><Relationship Id="rId2" Type="http://schemas.openxmlformats.org/officeDocument/2006/relationships/tags" Target="../tags/tag36.xml"/><Relationship Id="rId19" Type="http://schemas.openxmlformats.org/officeDocument/2006/relationships/image" Target="../media/image5.png"/><Relationship Id="rId18" Type="http://schemas.openxmlformats.org/officeDocument/2006/relationships/tags" Target="../tags/tag46.xml"/><Relationship Id="rId17" Type="http://schemas.openxmlformats.org/officeDocument/2006/relationships/tags" Target="../tags/tag45.xml"/><Relationship Id="rId16" Type="http://schemas.openxmlformats.org/officeDocument/2006/relationships/tags" Target="../tags/tag44.xml"/><Relationship Id="rId15" Type="http://schemas.openxmlformats.org/officeDocument/2006/relationships/tags" Target="../tags/tag43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2.bin"/><Relationship Id="rId10" Type="http://schemas.openxmlformats.org/officeDocument/2006/relationships/image" Target="../media/image10.emf"/><Relationship Id="rId1" Type="http://schemas.openxmlformats.org/officeDocument/2006/relationships/tags" Target="../tags/tag35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emf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.bin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2" Type="http://schemas.openxmlformats.org/officeDocument/2006/relationships/vmlDrawing" Target="../drawings/vmlDrawing3.v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60.xml"/><Relationship Id="rId2" Type="http://schemas.openxmlformats.org/officeDocument/2006/relationships/tags" Target="../tags/tag49.xml"/><Relationship Id="rId19" Type="http://schemas.openxmlformats.org/officeDocument/2006/relationships/image" Target="../media/image5.png"/><Relationship Id="rId18" Type="http://schemas.openxmlformats.org/officeDocument/2006/relationships/tags" Target="../tags/tag59.xml"/><Relationship Id="rId17" Type="http://schemas.openxmlformats.org/officeDocument/2006/relationships/tags" Target="../tags/tag58.xml"/><Relationship Id="rId16" Type="http://schemas.openxmlformats.org/officeDocument/2006/relationships/tags" Target="../tags/tag57.xml"/><Relationship Id="rId15" Type="http://schemas.openxmlformats.org/officeDocument/2006/relationships/tags" Target="../tags/tag56.xml"/><Relationship Id="rId14" Type="http://schemas.openxmlformats.org/officeDocument/2006/relationships/tags" Target="../tags/tag55.xml"/><Relationship Id="rId13" Type="http://schemas.openxmlformats.org/officeDocument/2006/relationships/tags" Target="../tags/tag54.xml"/><Relationship Id="rId12" Type="http://schemas.openxmlformats.org/officeDocument/2006/relationships/image" Target="../media/image16.emf"/><Relationship Id="rId11" Type="http://schemas.openxmlformats.org/officeDocument/2006/relationships/image" Target="../media/image15.emf"/><Relationship Id="rId10" Type="http://schemas.openxmlformats.org/officeDocument/2006/relationships/image" Target="../media/image14.emf"/><Relationship Id="rId1" Type="http://schemas.openxmlformats.org/officeDocument/2006/relationships/tags" Target="../tags/tag4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77.xml"/><Relationship Id="rId17" Type="http://schemas.openxmlformats.org/officeDocument/2006/relationships/image" Target="../media/image5.png"/><Relationship Id="rId16" Type="http://schemas.openxmlformats.org/officeDocument/2006/relationships/tags" Target="../tags/tag76.xml"/><Relationship Id="rId15" Type="http://schemas.openxmlformats.org/officeDocument/2006/relationships/tags" Target="../tags/tag75.xml"/><Relationship Id="rId14" Type="http://schemas.openxmlformats.org/officeDocument/2006/relationships/tags" Target="../tags/tag74.xml"/><Relationship Id="rId13" Type="http://schemas.openxmlformats.org/officeDocument/2006/relationships/tags" Target="../tags/tag73.xml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tags" Target="../tags/tag61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94.xml"/><Relationship Id="rId17" Type="http://schemas.openxmlformats.org/officeDocument/2006/relationships/image" Target="../media/image5.png"/><Relationship Id="rId16" Type="http://schemas.openxmlformats.org/officeDocument/2006/relationships/tags" Target="../tags/tag93.xml"/><Relationship Id="rId15" Type="http://schemas.openxmlformats.org/officeDocument/2006/relationships/tags" Target="../tags/tag92.xml"/><Relationship Id="rId14" Type="http://schemas.openxmlformats.org/officeDocument/2006/relationships/tags" Target="../tags/tag91.xml"/><Relationship Id="rId13" Type="http://schemas.openxmlformats.org/officeDocument/2006/relationships/tags" Target="../tags/tag90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tags" Target="../tags/tag78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11.xml"/><Relationship Id="rId17" Type="http://schemas.openxmlformats.org/officeDocument/2006/relationships/image" Target="../media/image5.png"/><Relationship Id="rId16" Type="http://schemas.openxmlformats.org/officeDocument/2006/relationships/tags" Target="../tags/tag110.xml"/><Relationship Id="rId15" Type="http://schemas.openxmlformats.org/officeDocument/2006/relationships/tags" Target="../tags/tag109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tags" Target="../tags/tag9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30.wmf"/><Relationship Id="rId15" Type="http://schemas.openxmlformats.org/officeDocument/2006/relationships/notesSlide" Target="../notesSlides/notesSlide20.xml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5.wmf"/><Relationship Id="rId11" Type="http://schemas.openxmlformats.org/officeDocument/2006/relationships/oleObject" Target="../embeddings/oleObject9.bin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tags" Target="../tags/tag113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20.xml"/><Relationship Id="rId11" Type="http://schemas.openxmlformats.org/officeDocument/2006/relationships/image" Target="../media/image5.png"/><Relationship Id="rId10" Type="http://schemas.openxmlformats.org/officeDocument/2006/relationships/tags" Target="../tags/tag119.xml"/><Relationship Id="rId1" Type="http://schemas.openxmlformats.org/officeDocument/2006/relationships/tags" Target="../tags/tag112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tags" Target="../tags/tag12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44428"/>
          <p:cNvSpPr txBox="1">
            <a:spLocks noChangeArrowheads="1"/>
          </p:cNvSpPr>
          <p:nvPr/>
        </p:nvSpPr>
        <p:spPr bwMode="auto">
          <a:xfrm>
            <a:off x="6456363" y="1052513"/>
            <a:ext cx="37052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8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4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 sz="20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800" dirty="0">
                <a:solidFill>
                  <a:srgbClr val="020CD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Chapter 2</a:t>
            </a:r>
            <a:endParaRPr lang="zh-CN" altLang="en-US" sz="4800" dirty="0">
              <a:solidFill>
                <a:srgbClr val="020CD8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5363" name="副标题 444429"/>
          <p:cNvSpPr txBox="1">
            <a:spLocks noChangeArrowheads="1"/>
          </p:cNvSpPr>
          <p:nvPr/>
        </p:nvSpPr>
        <p:spPr bwMode="auto">
          <a:xfrm>
            <a:off x="6311900" y="2312988"/>
            <a:ext cx="4248150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</a:pPr>
            <a:r>
              <a:rPr kumimoji="1" lang="zh-CN" altLang="en-US" sz="3200">
                <a:solidFill>
                  <a:srgbClr val="020CD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算法效率分析基础</a:t>
            </a:r>
            <a:endParaRPr kumimoji="1" lang="zh-CN" altLang="en-US" sz="3200">
              <a:solidFill>
                <a:srgbClr val="020CD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the Analysis of Algorithm Efficiency</a:t>
            </a:r>
            <a:endParaRPr kumimoji="1" lang="zh-CN" altLang="en-US" sz="320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4" name="Picture 7" descr="http://www.pomine.com/softwares/Frontier/images/scores-distribution-graph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1268413"/>
            <a:ext cx="3979862" cy="539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算法执行时间增长趋势分析方式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2115" name="Rectangle 3"/>
          <p:cNvSpPr>
            <a:spLocks noGrp="1" noChangeArrowheads="1"/>
          </p:cNvSpPr>
          <p:nvPr>
            <p:ph idx="1"/>
          </p:nvPr>
        </p:nvSpPr>
        <p:spPr>
          <a:xfrm>
            <a:off x="636588" y="1266825"/>
            <a:ext cx="11322050" cy="3962375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同一计算机上，当输入规模成倍增长时，算法执行时间增长的倍数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令时间复杂度函数＝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，计算机运算速度＝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：处理规模为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的输入时，算法执行的指令的总条数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：单位时间内计算机执行的指令条数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输入规模为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时，执行时间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T(n)/S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输入规模增长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，执行时间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得关系式：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=T(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)/T(n)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74006" y="5258943"/>
            <a:ext cx="11184632" cy="734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/>
            <a:r>
              <a:rPr lang="zh-CN" altLang="en-US" sz="2600" dirty="0"/>
              <a:t>若输入规模增长 </a:t>
            </a:r>
            <a:r>
              <a:rPr lang="en-US" altLang="zh-CN" sz="2600" dirty="0"/>
              <a:t>4 </a:t>
            </a:r>
            <a:r>
              <a:rPr lang="zh-CN" altLang="en-US" sz="2600" dirty="0"/>
              <a:t>倍，则算法执行时间增长的倍数 </a:t>
            </a:r>
            <a:r>
              <a:rPr lang="en-US" altLang="zh-CN" sz="2600" dirty="0"/>
              <a:t>= T</a:t>
            </a:r>
            <a:r>
              <a:rPr lang="en-US" altLang="zh-CN" sz="2600" baseline="-25000" dirty="0"/>
              <a:t>2</a:t>
            </a:r>
            <a:r>
              <a:rPr lang="en-US" altLang="zh-CN" sz="2600" dirty="0"/>
              <a:t>/T</a:t>
            </a:r>
            <a:r>
              <a:rPr lang="en-US" altLang="zh-CN" sz="2600" baseline="-25000" dirty="0"/>
              <a:t>1</a:t>
            </a:r>
            <a:r>
              <a:rPr lang="en-US" altLang="zh-CN" sz="2600" dirty="0"/>
              <a:t>=T(4n)/T(n)</a:t>
            </a:r>
            <a:endParaRPr lang="en-US" altLang="zh-CN" sz="2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173953" y="2392595"/>
            <a:ext cx="5495032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若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T(n)=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</a:t>
            </a:r>
            <a:r>
              <a:rPr lang="en-US" altLang="zh-CN" sz="3200" baseline="30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，则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T</a:t>
            </a:r>
            <a:r>
              <a:rPr lang="en-US" altLang="zh-CN" sz="26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/ T</a:t>
            </a:r>
            <a:r>
              <a:rPr lang="en-US" altLang="zh-CN" sz="26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=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  ） 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157186" y="3513330"/>
            <a:ext cx="108012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128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4408440" y="3513330"/>
            <a:ext cx="108012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64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6659694" y="3513330"/>
            <a:ext cx="108012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32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8910945" y="3513330"/>
            <a:ext cx="108012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16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314444" y="3641918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3565698" y="3641918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816952" y="3641918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8068206" y="3641918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矩形: 圆角 14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2553335" y="166370"/>
            <a:ext cx="7488555" cy="963930"/>
          </a:xfrm>
          <a:prstGeom prst="rect">
            <a:avLst/>
          </a:prstGeom>
        </p:spPr>
        <p:txBody>
          <a:bodyPr rtlCol="0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indent="0" defTabSz="914400" eaLnBrk="1" fontAlgn="auto" latinLnBrk="0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算法执行时间增长趋势分析方式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636588" y="1266825"/>
            <a:ext cx="11322050" cy="72201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/>
            <a:r>
              <a:rPr lang="zh-CN" altLang="en-US" sz="2600" dirty="0"/>
              <a:t>若输入规模增长 </a:t>
            </a:r>
            <a:r>
              <a:rPr lang="en-US" altLang="zh-CN" sz="2600" dirty="0"/>
              <a:t>4 </a:t>
            </a:r>
            <a:r>
              <a:rPr lang="zh-CN" altLang="en-US" sz="2600" dirty="0"/>
              <a:t>倍，则算法执行时间增长的倍数 </a:t>
            </a:r>
            <a:r>
              <a:rPr lang="en-US" altLang="zh-CN" sz="2600" dirty="0"/>
              <a:t>= T</a:t>
            </a:r>
            <a:r>
              <a:rPr lang="en-US" altLang="zh-CN" sz="2600" baseline="-25000" dirty="0"/>
              <a:t>2</a:t>
            </a:r>
            <a:r>
              <a:rPr lang="en-US" altLang="zh-CN" sz="2600" dirty="0"/>
              <a:t>/T</a:t>
            </a:r>
            <a:r>
              <a:rPr lang="en-US" altLang="zh-CN" sz="2600" baseline="-25000" dirty="0"/>
              <a:t>1</a:t>
            </a:r>
            <a:r>
              <a:rPr lang="en-US" altLang="zh-CN" sz="2600" dirty="0"/>
              <a:t>=T(4n)/T(n)</a:t>
            </a:r>
            <a:endParaRPr lang="en-US" altLang="zh-CN" sz="2600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1269935" y="4797152"/>
            <a:ext cx="46554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kumimoji="1" lang="en-US" altLang="zh-CN" sz="3200">
                <a:latin typeface="Times New Roman" panose="02020603050405020304" pitchFamily="18" charset="0"/>
              </a:rPr>
              <a:t>T</a:t>
            </a:r>
            <a:r>
              <a:rPr kumimoji="1" lang="en-US" altLang="zh-CN" sz="32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3200">
                <a:latin typeface="Times New Roman" panose="02020603050405020304" pitchFamily="18" charset="0"/>
              </a:rPr>
              <a:t>/T</a:t>
            </a:r>
            <a:r>
              <a:rPr kumimoji="1" lang="en-US" altLang="zh-CN" sz="32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3200">
                <a:latin typeface="Times New Roman" panose="02020603050405020304" pitchFamily="18" charset="0"/>
              </a:rPr>
              <a:t>=(4n)</a:t>
            </a:r>
            <a:r>
              <a:rPr kumimoji="1" lang="en-US" altLang="zh-CN" sz="3200" baseline="30000">
                <a:latin typeface="Times New Roman" panose="02020603050405020304" pitchFamily="18" charset="0"/>
              </a:rPr>
              <a:t>3</a:t>
            </a:r>
            <a:r>
              <a:rPr kumimoji="1" lang="en-US" altLang="zh-CN" sz="3200">
                <a:latin typeface="Times New Roman" panose="02020603050405020304" pitchFamily="18" charset="0"/>
              </a:rPr>
              <a:t>/n</a:t>
            </a:r>
            <a:r>
              <a:rPr kumimoji="1" lang="en-US" altLang="zh-CN" sz="3200" baseline="30000">
                <a:latin typeface="Times New Roman" panose="02020603050405020304" pitchFamily="18" charset="0"/>
              </a:rPr>
              <a:t>3</a:t>
            </a:r>
            <a:r>
              <a:rPr kumimoji="1" lang="en-US" altLang="zh-CN" sz="3200">
                <a:latin typeface="Times New Roman" panose="02020603050405020304" pitchFamily="18" charset="0"/>
              </a:rPr>
              <a:t>=64n</a:t>
            </a:r>
            <a:r>
              <a:rPr kumimoji="1" lang="en-US" altLang="zh-CN" sz="3200" baseline="30000">
                <a:latin typeface="Times New Roman" panose="02020603050405020304" pitchFamily="18" charset="0"/>
              </a:rPr>
              <a:t>3</a:t>
            </a:r>
            <a:r>
              <a:rPr kumimoji="1" lang="en-US" altLang="zh-CN" sz="3200">
                <a:latin typeface="Times New Roman" panose="02020603050405020304" pitchFamily="18" charset="0"/>
              </a:rPr>
              <a:t>/n</a:t>
            </a:r>
            <a:r>
              <a:rPr kumimoji="1" lang="en-US" altLang="zh-CN" sz="3200" baseline="30000">
                <a:latin typeface="Times New Roman" panose="02020603050405020304" pitchFamily="18" charset="0"/>
              </a:rPr>
              <a:t>3</a:t>
            </a:r>
            <a:r>
              <a:rPr kumimoji="1" lang="en-US" altLang="zh-CN" sz="3200">
                <a:latin typeface="Times New Roman" panose="02020603050405020304" pitchFamily="18" charset="0"/>
              </a:rPr>
              <a:t>=64</a:t>
            </a:r>
            <a:endParaRPr kumimoji="1" lang="en-US" altLang="zh-CN" sz="3200" baseline="30000">
              <a:latin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711012" cy="635000"/>
            <a:chOff x="-6568888" y="-323329"/>
            <a:chExt cx="13795197" cy="635000"/>
          </a:xfrm>
        </p:grpSpPr>
        <p:sp>
          <p:nvSpPr>
            <p:cNvPr id="16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-6568888" y="-323329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3"/>
              </p:custDataLst>
            </p:nvPr>
          </p:nvSpPr>
          <p:spPr>
            <a:xfrm>
              <a:off x="-6568888" y="-323329"/>
              <a:ext cx="190503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-4520989" y="-323329"/>
              <a:ext cx="1904998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4940305" y="-214109"/>
              <a:ext cx="2286004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67445" y="2403699"/>
            <a:ext cx="5495032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若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T(n)=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</a:t>
            </a:r>
            <a:r>
              <a:rPr lang="en-US" altLang="zh-CN" sz="3200" baseline="30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，则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T</a:t>
            </a:r>
            <a:r>
              <a:rPr lang="en-US" altLang="zh-CN" sz="26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/ T</a:t>
            </a:r>
            <a:r>
              <a:rPr lang="en-US" altLang="zh-CN" sz="26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=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  ） 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157186" y="3513330"/>
            <a:ext cx="108012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</a:t>
            </a:r>
            <a:r>
              <a:rPr lang="en-US" altLang="zh-CN" sz="2600" baseline="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3n</a:t>
            </a:r>
            <a:endParaRPr lang="zh-CN" altLang="en-US" sz="2600" baseline="30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4408440" y="3513330"/>
            <a:ext cx="108012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</a:t>
            </a:r>
            <a:r>
              <a:rPr lang="en-US" altLang="zh-CN" sz="2600" baseline="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3n</a:t>
            </a:r>
            <a:endParaRPr lang="zh-CN" altLang="en-US" sz="2600" baseline="30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6659694" y="3513330"/>
            <a:ext cx="108012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</a:t>
            </a:r>
            <a:r>
              <a:rPr lang="en-US" altLang="zh-CN" sz="2600" baseline="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4n</a:t>
            </a:r>
            <a:endParaRPr lang="zh-CN" altLang="en-US" sz="2600" baseline="30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8910945" y="3513330"/>
            <a:ext cx="108012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</a:t>
            </a:r>
            <a:r>
              <a:rPr lang="en-US" altLang="zh-CN" sz="2600" baseline="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</a:t>
            </a:r>
            <a:endParaRPr lang="zh-CN" altLang="en-US" sz="2600" baseline="30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314444" y="3641918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3565698" y="364191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816952" y="3641918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8068206" y="3641918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矩形: 圆角 14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1314444" y="4797152"/>
            <a:ext cx="29434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kumimoji="1" lang="en-US" altLang="zh-CN" sz="3200">
                <a:latin typeface="Times New Roman" panose="02020603050405020304" pitchFamily="18" charset="0"/>
              </a:rPr>
              <a:t>T</a:t>
            </a:r>
            <a:r>
              <a:rPr kumimoji="1" lang="en-US" altLang="zh-CN" sz="32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3200">
                <a:latin typeface="Times New Roman" panose="02020603050405020304" pitchFamily="18" charset="0"/>
              </a:rPr>
              <a:t>/T</a:t>
            </a:r>
            <a:r>
              <a:rPr kumimoji="1" lang="en-US" altLang="zh-CN" sz="32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3200">
                <a:latin typeface="Times New Roman" panose="02020603050405020304" pitchFamily="18" charset="0"/>
              </a:rPr>
              <a:t>=3</a:t>
            </a:r>
            <a:r>
              <a:rPr kumimoji="1" lang="en-US" altLang="zh-CN" sz="3200" baseline="30000">
                <a:latin typeface="Times New Roman" panose="02020603050405020304" pitchFamily="18" charset="0"/>
              </a:rPr>
              <a:t>4n</a:t>
            </a:r>
            <a:r>
              <a:rPr kumimoji="1" lang="en-US" altLang="zh-CN" sz="3200">
                <a:latin typeface="Times New Roman" panose="02020603050405020304" pitchFamily="18" charset="0"/>
              </a:rPr>
              <a:t>/3</a:t>
            </a:r>
            <a:r>
              <a:rPr kumimoji="1" lang="en-US" altLang="zh-CN" sz="3200" baseline="30000">
                <a:latin typeface="Times New Roman" panose="02020603050405020304" pitchFamily="18" charset="0"/>
              </a:rPr>
              <a:t>n</a:t>
            </a:r>
            <a:r>
              <a:rPr kumimoji="1" lang="en-US" altLang="zh-CN" sz="3200">
                <a:latin typeface="Times New Roman" panose="02020603050405020304" pitchFamily="18" charset="0"/>
              </a:rPr>
              <a:t>=3</a:t>
            </a:r>
            <a:r>
              <a:rPr kumimoji="1" lang="en-US" altLang="zh-CN" sz="3200" baseline="30000">
                <a:latin typeface="Times New Roman" panose="02020603050405020304" pitchFamily="18" charset="0"/>
              </a:rPr>
              <a:t>3n</a:t>
            </a:r>
            <a:endParaRPr kumimoji="1" lang="en-US" altLang="zh-CN" sz="3200" baseline="30000">
              <a:latin typeface="Times New Roman" panose="02020603050405020304" pitchFamily="18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636588" y="1266825"/>
            <a:ext cx="11322050" cy="72201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/>
            <a:r>
              <a:rPr lang="zh-CN" altLang="en-US" sz="2600" dirty="0"/>
              <a:t>若输入规模增长 </a:t>
            </a:r>
            <a:r>
              <a:rPr lang="en-US" altLang="zh-CN" sz="2600" dirty="0"/>
              <a:t>4 </a:t>
            </a:r>
            <a:r>
              <a:rPr lang="zh-CN" altLang="en-US" sz="2600" dirty="0"/>
              <a:t>倍，则算法执行时间增长的倍数 </a:t>
            </a:r>
            <a:r>
              <a:rPr lang="en-US" altLang="zh-CN" sz="2600" dirty="0"/>
              <a:t>= T</a:t>
            </a:r>
            <a:r>
              <a:rPr lang="en-US" altLang="zh-CN" sz="2600" baseline="-25000" dirty="0"/>
              <a:t>2</a:t>
            </a:r>
            <a:r>
              <a:rPr lang="en-US" altLang="zh-CN" sz="2600" dirty="0"/>
              <a:t>/T</a:t>
            </a:r>
            <a:r>
              <a:rPr lang="en-US" altLang="zh-CN" sz="2600" baseline="-25000" dirty="0"/>
              <a:t>1</a:t>
            </a:r>
            <a:r>
              <a:rPr lang="en-US" altLang="zh-CN" sz="2600" dirty="0"/>
              <a:t>=T(4n)/T(n)</a:t>
            </a:r>
            <a:endParaRPr lang="en-US" altLang="zh-CN" sz="2600" dirty="0"/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53335" y="166370"/>
            <a:ext cx="7488555" cy="963930"/>
          </a:xfrm>
          <a:prstGeom prst="rect">
            <a:avLst/>
          </a:prstGeom>
        </p:spPr>
        <p:txBody>
          <a:bodyPr rtlCol="0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indent="0" defTabSz="914400" eaLnBrk="1" fontAlgn="auto" latinLnBrk="0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算法执行时间增长趋势分析方式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711012" cy="635000"/>
            <a:chOff x="-6568888" y="-323329"/>
            <a:chExt cx="13795197" cy="635000"/>
          </a:xfrm>
        </p:grpSpPr>
        <p:sp>
          <p:nvSpPr>
            <p:cNvPr id="16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-6568888" y="-323329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3"/>
              </p:custDataLst>
            </p:nvPr>
          </p:nvSpPr>
          <p:spPr>
            <a:xfrm>
              <a:off x="-6568888" y="-323329"/>
              <a:ext cx="190503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-4520989" y="-323329"/>
              <a:ext cx="1904998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4940305" y="-214109"/>
              <a:ext cx="2286004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2" descr="tbl02_0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3"/>
          <a:stretch>
            <a:fillRect/>
          </a:stretch>
        </p:blipFill>
        <p:spPr bwMode="auto">
          <a:xfrm>
            <a:off x="798513" y="1557338"/>
            <a:ext cx="10741025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倍的速度增长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时，函数值的变化趋势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54987" name="Line 11"/>
          <p:cNvSpPr>
            <a:spLocks noChangeShapeType="1"/>
          </p:cNvSpPr>
          <p:nvPr/>
        </p:nvSpPr>
        <p:spPr bwMode="auto">
          <a:xfrm flipH="1">
            <a:off x="8112125" y="1282700"/>
            <a:ext cx="0" cy="475138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90" name="Rectangle 14"/>
          <p:cNvSpPr>
            <a:spLocks noChangeArrowheads="1"/>
          </p:cNvSpPr>
          <p:nvPr/>
        </p:nvSpPr>
        <p:spPr bwMode="auto">
          <a:xfrm>
            <a:off x="1920875" y="1557338"/>
            <a:ext cx="1079500" cy="4175125"/>
          </a:xfrm>
          <a:prstGeom prst="rect">
            <a:avLst/>
          </a:prstGeom>
          <a:noFill/>
          <a:ln w="28575">
            <a:solidFill>
              <a:srgbClr val="020CD8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54991" name="Rectangle 15"/>
          <p:cNvSpPr>
            <a:spLocks noChangeArrowheads="1"/>
          </p:cNvSpPr>
          <p:nvPr/>
        </p:nvSpPr>
        <p:spPr bwMode="auto">
          <a:xfrm>
            <a:off x="8256588" y="1557338"/>
            <a:ext cx="3136900" cy="41751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5847" name="Text Box 39"/>
          <p:cNvSpPr txBox="1">
            <a:spLocks noChangeArrowheads="1"/>
          </p:cNvSpPr>
          <p:nvPr/>
        </p:nvSpPr>
        <p:spPr bwMode="auto">
          <a:xfrm>
            <a:off x="9480550" y="4017963"/>
            <a:ext cx="1079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48055" indent="-3651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457325" indent="-2908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041525" indent="-2921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624455" indent="-2921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081655" indent="-2921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538855" indent="-2921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996055" indent="-2921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453255" indent="-2921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latinLnBrk="1" hangingPunct="1"/>
            <a:r>
              <a:rPr kumimoji="1"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天文数字</a:t>
            </a:r>
            <a:endParaRPr kumimoji="1" lang="zh-CN" altLang="en-US" sz="3200" baseline="-250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34"/>
          <p:cNvGrpSpPr/>
          <p:nvPr/>
        </p:nvGrpSpPr>
        <p:grpSpPr bwMode="auto">
          <a:xfrm>
            <a:off x="2236788" y="1468438"/>
            <a:ext cx="8072437" cy="4984750"/>
            <a:chOff x="476" y="754"/>
            <a:chExt cx="5085" cy="3140"/>
          </a:xfrm>
        </p:grpSpPr>
        <p:sp>
          <p:nvSpPr>
            <p:cNvPr id="37893" name="Text Box 3"/>
            <p:cNvSpPr txBox="1">
              <a:spLocks noChangeArrowheads="1"/>
            </p:cNvSpPr>
            <p:nvPr/>
          </p:nvSpPr>
          <p:spPr bwMode="auto">
            <a:xfrm>
              <a:off x="1200" y="1238"/>
              <a:ext cx="4361" cy="2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6" tIns="45708" rIns="91416" bIns="4570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948055" indent="-3651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457325" indent="-2908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204152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62445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30816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35388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9960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44532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latinLnBrk="1" hangingPunct="1"/>
              <a:r>
                <a:rPr kumimoji="1" lang="ko-KR" altLang="en-US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  10          20           30            40             50             </a:t>
              </a:r>
              <a:r>
                <a:rPr kumimoji="1" lang="ko-KR" altLang="zh-CN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</a:t>
              </a:r>
              <a:r>
                <a:rPr kumimoji="1" lang="ko-KR" altLang="en-US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</a:t>
              </a:r>
              <a:r>
                <a:rPr kumimoji="1" lang="ko-KR" altLang="zh-CN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</a:t>
              </a:r>
              <a:r>
                <a:rPr kumimoji="1" lang="ko-KR" altLang="en-US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60</a:t>
              </a:r>
              <a:endParaRPr kumimoji="1" lang="ko-KR" altLang="en-US" sz="2000" dirty="0">
                <a:latin typeface="Times New Roman" panose="02020603050405020304" pitchFamily="18" charset="0"/>
                <a:ea typeface="Gulim" panose="020B0600000101010101" pitchFamily="34" charset="-127"/>
              </a:endParaRPr>
            </a:p>
            <a:p>
              <a:pPr eaLnBrk="1" latinLnBrk="1" hangingPunct="1"/>
              <a:r>
                <a:rPr kumimoji="1" lang="ko-KR" altLang="en-US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.00001  .00002    .00003     .00004     .00005       </a:t>
              </a:r>
              <a:r>
                <a:rPr kumimoji="1" lang="ko-KR" altLang="zh-CN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</a:t>
              </a:r>
              <a:r>
                <a:rPr kumimoji="1" lang="ko-KR" altLang="en-US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</a:t>
              </a:r>
              <a:r>
                <a:rPr kumimoji="1" lang="ko-KR" altLang="zh-CN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</a:t>
              </a:r>
              <a:r>
                <a:rPr kumimoji="1" lang="ko-KR" altLang="en-US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</a:t>
              </a:r>
              <a:r>
                <a:rPr kumimoji="1" lang="ko-KR" altLang="zh-CN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</a:t>
              </a:r>
              <a:r>
                <a:rPr kumimoji="1" lang="ko-KR" altLang="en-US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 .00006</a:t>
              </a:r>
              <a:endParaRPr kumimoji="1" lang="ko-KR" altLang="en-US" sz="2000" dirty="0">
                <a:latin typeface="Times New Roman" panose="02020603050405020304" pitchFamily="18" charset="0"/>
                <a:ea typeface="Gulim" panose="020B0600000101010101" pitchFamily="34" charset="-127"/>
              </a:endParaRPr>
            </a:p>
            <a:p>
              <a:pPr eaLnBrk="1" latinLnBrk="1" hangingPunct="1"/>
              <a:r>
                <a:rPr kumimoji="1" lang="en-US" altLang="ko-KR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second  </a:t>
              </a:r>
              <a:r>
                <a:rPr kumimoji="1" lang="en-US" altLang="ko-KR" sz="2000" dirty="0" err="1">
                  <a:latin typeface="Times New Roman" panose="02020603050405020304" pitchFamily="18" charset="0"/>
                  <a:ea typeface="Gulim" panose="020B0600000101010101" pitchFamily="34" charset="-127"/>
                </a:rPr>
                <a:t>second</a:t>
              </a:r>
              <a:r>
                <a:rPr kumimoji="1" lang="en-US" altLang="ko-KR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   </a:t>
              </a:r>
              <a:r>
                <a:rPr kumimoji="1" lang="en-US" altLang="ko-KR" sz="2000" dirty="0" err="1">
                  <a:latin typeface="Times New Roman" panose="02020603050405020304" pitchFamily="18" charset="0"/>
                  <a:ea typeface="Gulim" panose="020B0600000101010101" pitchFamily="34" charset="-127"/>
                </a:rPr>
                <a:t>second</a:t>
              </a:r>
              <a:r>
                <a:rPr kumimoji="1" lang="en-US" altLang="ko-KR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    </a:t>
              </a:r>
              <a:r>
                <a:rPr kumimoji="1" lang="en-US" altLang="ko-KR" sz="2000" dirty="0" err="1">
                  <a:latin typeface="Times New Roman" panose="02020603050405020304" pitchFamily="18" charset="0"/>
                  <a:ea typeface="Gulim" panose="020B0600000101010101" pitchFamily="34" charset="-127"/>
                </a:rPr>
                <a:t>second</a:t>
              </a:r>
              <a:r>
                <a:rPr kumimoji="1" lang="en-US" altLang="ko-KR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    </a:t>
              </a:r>
              <a:r>
                <a:rPr kumimoji="1" lang="en-US" altLang="ko-KR" sz="2000" dirty="0" err="1">
                  <a:latin typeface="Times New Roman" panose="02020603050405020304" pitchFamily="18" charset="0"/>
                  <a:ea typeface="Gulim" panose="020B0600000101010101" pitchFamily="34" charset="-127"/>
                </a:rPr>
                <a:t>second</a:t>
              </a:r>
              <a:r>
                <a:rPr kumimoji="1" lang="en-US" altLang="ko-KR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     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     </a:t>
              </a:r>
              <a:r>
                <a:rPr kumimoji="1" lang="en-US" altLang="ko-KR" sz="2000" dirty="0" err="1">
                  <a:latin typeface="Times New Roman" panose="02020603050405020304" pitchFamily="18" charset="0"/>
                  <a:ea typeface="Gulim" panose="020B0600000101010101" pitchFamily="34" charset="-127"/>
                </a:rPr>
                <a:t>second</a:t>
              </a:r>
              <a:endParaRPr kumimoji="1" lang="en-US" altLang="ko-KR" sz="2000" dirty="0">
                <a:latin typeface="Times New Roman" panose="02020603050405020304" pitchFamily="18" charset="0"/>
                <a:ea typeface="Gulim" panose="020B0600000101010101" pitchFamily="34" charset="-127"/>
              </a:endParaRPr>
            </a:p>
            <a:p>
              <a:pPr eaLnBrk="1" latinLnBrk="1" hangingPunct="1"/>
              <a:r>
                <a:rPr kumimoji="1" lang="en-US" altLang="ko-KR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.0001     .0004      .0009      .0016        .0025        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       </a:t>
              </a:r>
              <a:r>
                <a:rPr kumimoji="1" lang="en-US" altLang="ko-KR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.0036</a:t>
              </a:r>
              <a:endParaRPr kumimoji="1" lang="en-US" altLang="ko-KR" sz="2000" dirty="0">
                <a:latin typeface="Times New Roman" panose="02020603050405020304" pitchFamily="18" charset="0"/>
                <a:ea typeface="Gulim" panose="020B0600000101010101" pitchFamily="34" charset="-127"/>
              </a:endParaRPr>
            </a:p>
            <a:p>
              <a:pPr eaLnBrk="1" latinLnBrk="1" hangingPunct="1"/>
              <a:r>
                <a:rPr kumimoji="1" lang="en-US" altLang="ko-KR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second  </a:t>
              </a:r>
              <a:r>
                <a:rPr kumimoji="1" lang="en-US" altLang="ko-KR" sz="2000" dirty="0" err="1">
                  <a:latin typeface="Times New Roman" panose="02020603050405020304" pitchFamily="18" charset="0"/>
                  <a:ea typeface="Gulim" panose="020B0600000101010101" pitchFamily="34" charset="-127"/>
                </a:rPr>
                <a:t>second</a:t>
              </a:r>
              <a:r>
                <a:rPr kumimoji="1" lang="en-US" altLang="ko-KR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   </a:t>
              </a:r>
              <a:r>
                <a:rPr kumimoji="1" lang="en-US" altLang="ko-KR" sz="2000" dirty="0" err="1">
                  <a:latin typeface="Times New Roman" panose="02020603050405020304" pitchFamily="18" charset="0"/>
                  <a:ea typeface="Gulim" panose="020B0600000101010101" pitchFamily="34" charset="-127"/>
                </a:rPr>
                <a:t>second</a:t>
              </a:r>
              <a:r>
                <a:rPr kumimoji="1" lang="en-US" altLang="ko-KR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    </a:t>
              </a:r>
              <a:r>
                <a:rPr kumimoji="1" lang="en-US" altLang="ko-KR" sz="2000" dirty="0" err="1">
                  <a:latin typeface="Times New Roman" panose="02020603050405020304" pitchFamily="18" charset="0"/>
                  <a:ea typeface="Gulim" panose="020B0600000101010101" pitchFamily="34" charset="-127"/>
                </a:rPr>
                <a:t>second</a:t>
              </a:r>
              <a:r>
                <a:rPr kumimoji="1" lang="en-US" altLang="ko-KR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    </a:t>
              </a:r>
              <a:r>
                <a:rPr kumimoji="1" lang="en-US" altLang="ko-KR" sz="2000" dirty="0" err="1">
                  <a:latin typeface="Times New Roman" panose="02020603050405020304" pitchFamily="18" charset="0"/>
                  <a:ea typeface="Gulim" panose="020B0600000101010101" pitchFamily="34" charset="-127"/>
                </a:rPr>
                <a:t>second</a:t>
              </a:r>
              <a:r>
                <a:rPr kumimoji="1" lang="en-US" altLang="ko-KR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     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     </a:t>
              </a:r>
              <a:r>
                <a:rPr kumimoji="1" lang="en-US" altLang="ko-KR" sz="2000" dirty="0" err="1">
                  <a:latin typeface="Times New Roman" panose="02020603050405020304" pitchFamily="18" charset="0"/>
                  <a:ea typeface="Gulim" panose="020B0600000101010101" pitchFamily="34" charset="-127"/>
                </a:rPr>
                <a:t>second</a:t>
              </a:r>
              <a:endParaRPr kumimoji="1" lang="en-US" altLang="ko-KR" sz="2000" dirty="0">
                <a:latin typeface="Times New Roman" panose="02020603050405020304" pitchFamily="18" charset="0"/>
                <a:ea typeface="Gulim" panose="020B0600000101010101" pitchFamily="34" charset="-127"/>
              </a:endParaRPr>
            </a:p>
            <a:p>
              <a:pPr eaLnBrk="1" latinLnBrk="1" hangingPunct="1"/>
              <a:r>
                <a:rPr kumimoji="1" lang="en-US" altLang="ko-KR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.001      .008         .027        .064          .125         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      </a:t>
              </a:r>
              <a:r>
                <a:rPr kumimoji="1" lang="en-US" altLang="ko-KR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.216</a:t>
              </a:r>
              <a:endParaRPr kumimoji="1" lang="en-US" altLang="ko-KR" sz="2000" dirty="0">
                <a:latin typeface="Times New Roman" panose="02020603050405020304" pitchFamily="18" charset="0"/>
                <a:ea typeface="Gulim" panose="020B0600000101010101" pitchFamily="34" charset="-127"/>
              </a:endParaRPr>
            </a:p>
            <a:p>
              <a:pPr eaLnBrk="1" latinLnBrk="1" hangingPunct="1"/>
              <a:r>
                <a:rPr kumimoji="1" lang="en-US" altLang="ko-KR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second  </a:t>
              </a:r>
              <a:r>
                <a:rPr kumimoji="1" lang="en-US" altLang="ko-KR" sz="2000" dirty="0" err="1">
                  <a:latin typeface="Times New Roman" panose="02020603050405020304" pitchFamily="18" charset="0"/>
                  <a:ea typeface="Gulim" panose="020B0600000101010101" pitchFamily="34" charset="-127"/>
                </a:rPr>
                <a:t>second</a:t>
              </a:r>
              <a:r>
                <a:rPr kumimoji="1" lang="en-US" altLang="ko-KR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   </a:t>
              </a:r>
              <a:r>
                <a:rPr kumimoji="1" lang="en-US" altLang="ko-KR" sz="2000" dirty="0" err="1">
                  <a:latin typeface="Times New Roman" panose="02020603050405020304" pitchFamily="18" charset="0"/>
                  <a:ea typeface="Gulim" panose="020B0600000101010101" pitchFamily="34" charset="-127"/>
                </a:rPr>
                <a:t>second</a:t>
              </a:r>
              <a:r>
                <a:rPr kumimoji="1" lang="en-US" altLang="ko-KR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    </a:t>
              </a:r>
              <a:r>
                <a:rPr kumimoji="1" lang="en-US" altLang="ko-KR" sz="2000" dirty="0" err="1">
                  <a:latin typeface="Times New Roman" panose="02020603050405020304" pitchFamily="18" charset="0"/>
                  <a:ea typeface="Gulim" panose="020B0600000101010101" pitchFamily="34" charset="-127"/>
                </a:rPr>
                <a:t>second</a:t>
              </a:r>
              <a:r>
                <a:rPr kumimoji="1" lang="en-US" altLang="ko-KR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    </a:t>
              </a:r>
              <a:r>
                <a:rPr kumimoji="1" lang="en-US" altLang="ko-KR" sz="2000" dirty="0" err="1">
                  <a:latin typeface="Times New Roman" panose="02020603050405020304" pitchFamily="18" charset="0"/>
                  <a:ea typeface="Gulim" panose="020B0600000101010101" pitchFamily="34" charset="-127"/>
                </a:rPr>
                <a:t>second</a:t>
              </a:r>
              <a:r>
                <a:rPr kumimoji="1" lang="en-US" altLang="ko-KR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     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     </a:t>
              </a:r>
              <a:r>
                <a:rPr kumimoji="1" lang="en-US" altLang="ko-KR" sz="2000" dirty="0" err="1">
                  <a:latin typeface="Times New Roman" panose="02020603050405020304" pitchFamily="18" charset="0"/>
                  <a:ea typeface="Gulim" panose="020B0600000101010101" pitchFamily="34" charset="-127"/>
                </a:rPr>
                <a:t>second</a:t>
              </a:r>
              <a:endParaRPr kumimoji="1" lang="en-US" altLang="ko-KR" sz="2000" dirty="0">
                <a:latin typeface="Times New Roman" panose="02020603050405020304" pitchFamily="18" charset="0"/>
                <a:ea typeface="Gulim" panose="020B0600000101010101" pitchFamily="34" charset="-127"/>
              </a:endParaRPr>
            </a:p>
            <a:p>
              <a:pPr eaLnBrk="1" latinLnBrk="1" hangingPunct="1"/>
              <a:r>
                <a:rPr kumimoji="1" lang="en-US" altLang="ko-KR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  .1          3.2         24.3          1.7           5.2            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    </a:t>
              </a:r>
              <a:r>
                <a:rPr kumimoji="1" lang="en-US" altLang="ko-KR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13.0</a:t>
              </a:r>
              <a:endParaRPr kumimoji="1" lang="en-US" altLang="ko-KR" sz="2000" dirty="0">
                <a:latin typeface="Times New Roman" panose="02020603050405020304" pitchFamily="18" charset="0"/>
                <a:ea typeface="Gulim" panose="020B0600000101010101" pitchFamily="34" charset="-127"/>
              </a:endParaRPr>
            </a:p>
            <a:p>
              <a:pPr eaLnBrk="1" latinLnBrk="1" hangingPunct="1"/>
              <a:r>
                <a:rPr kumimoji="1" lang="en-US" altLang="ko-KR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second  </a:t>
              </a:r>
              <a:r>
                <a:rPr kumimoji="1" lang="en-US" altLang="ko-KR" sz="2000" dirty="0" err="1">
                  <a:latin typeface="Times New Roman" panose="02020603050405020304" pitchFamily="18" charset="0"/>
                  <a:ea typeface="Gulim" panose="020B0600000101010101" pitchFamily="34" charset="-127"/>
                </a:rPr>
                <a:t>second</a:t>
              </a:r>
              <a:r>
                <a:rPr kumimoji="1" lang="en-US" altLang="ko-KR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   </a:t>
              </a:r>
              <a:r>
                <a:rPr kumimoji="1" lang="en-US" altLang="ko-KR" sz="2000" dirty="0" err="1">
                  <a:latin typeface="Times New Roman" panose="02020603050405020304" pitchFamily="18" charset="0"/>
                  <a:ea typeface="Gulim" panose="020B0600000101010101" pitchFamily="34" charset="-127"/>
                </a:rPr>
                <a:t>second</a:t>
              </a:r>
              <a:r>
                <a:rPr kumimoji="1" lang="en-US" altLang="ko-KR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    minutes    </a:t>
              </a:r>
              <a:r>
                <a:rPr kumimoji="1" lang="en-US" altLang="ko-KR" sz="2000" dirty="0" err="1">
                  <a:latin typeface="Times New Roman" panose="02020603050405020304" pitchFamily="18" charset="0"/>
                  <a:ea typeface="Gulim" panose="020B0600000101010101" pitchFamily="34" charset="-127"/>
                </a:rPr>
                <a:t>minutes</a:t>
              </a:r>
              <a:r>
                <a:rPr kumimoji="1" lang="en-US" altLang="ko-KR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  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  </a:t>
              </a:r>
              <a:r>
                <a:rPr kumimoji="1" lang="en-US" altLang="ko-KR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 </a:t>
              </a:r>
              <a:r>
                <a:rPr kumimoji="1" lang="en-US" altLang="ko-KR" sz="2000" dirty="0" err="1">
                  <a:latin typeface="Times New Roman" panose="02020603050405020304" pitchFamily="18" charset="0"/>
                  <a:ea typeface="Gulim" panose="020B0600000101010101" pitchFamily="34" charset="-127"/>
                </a:rPr>
                <a:t>minutes</a:t>
              </a:r>
              <a:endParaRPr kumimoji="1" lang="en-US" altLang="ko-KR" sz="2000" dirty="0">
                <a:latin typeface="Times New Roman" panose="02020603050405020304" pitchFamily="18" charset="0"/>
                <a:ea typeface="Gulim" panose="020B0600000101010101" pitchFamily="34" charset="-127"/>
              </a:endParaRPr>
            </a:p>
            <a:p>
              <a:pPr eaLnBrk="1" latinLnBrk="1" hangingPunct="1"/>
              <a:r>
                <a:rPr kumimoji="1" lang="en-US" altLang="ko-KR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 .001       1.0         17.9          12.7        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 </a:t>
              </a:r>
              <a:r>
                <a:rPr kumimoji="1" lang="en-US" altLang="ko-KR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35.7  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 </a:t>
              </a:r>
              <a:r>
                <a:rPr kumimoji="1" lang="en-US" altLang="ko-KR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    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    </a:t>
              </a:r>
              <a:r>
                <a:rPr kumimoji="1" lang="en-US" altLang="ko-KR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366</a:t>
              </a:r>
              <a:endParaRPr kumimoji="1" lang="en-US" altLang="ko-KR" sz="2000" dirty="0">
                <a:latin typeface="Times New Roman" panose="02020603050405020304" pitchFamily="18" charset="0"/>
                <a:ea typeface="Gulim" panose="020B0600000101010101" pitchFamily="34" charset="-127"/>
              </a:endParaRPr>
            </a:p>
            <a:p>
              <a:pPr eaLnBrk="1" latinLnBrk="1" hangingPunct="1"/>
              <a:r>
                <a:rPr kumimoji="1" lang="en-US" altLang="ko-KR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second  </a:t>
              </a:r>
              <a:r>
                <a:rPr kumimoji="1" lang="en-US" altLang="ko-KR" sz="2000" dirty="0" err="1">
                  <a:latin typeface="Times New Roman" panose="02020603050405020304" pitchFamily="18" charset="0"/>
                  <a:ea typeface="Gulim" panose="020B0600000101010101" pitchFamily="34" charset="-127"/>
                </a:rPr>
                <a:t>second</a:t>
              </a:r>
              <a:r>
                <a:rPr kumimoji="1" lang="en-US" altLang="ko-KR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   minutes      days         </a:t>
              </a:r>
              <a:r>
                <a:rPr kumimoji="1" lang="en-US" altLang="ko-KR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Gulim" panose="020B0600000101010101" pitchFamily="34" charset="-127"/>
                </a:rPr>
                <a:t>years</a:t>
              </a:r>
              <a:r>
                <a:rPr kumimoji="1" lang="en-US" altLang="ko-KR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      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    </a:t>
              </a:r>
              <a:r>
                <a:rPr kumimoji="1" lang="en-US" altLang="ko-KR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Gulim" panose="020B0600000101010101" pitchFamily="34" charset="-127"/>
                </a:rPr>
                <a:t>centuries</a:t>
              </a:r>
              <a:endParaRPr kumimoji="1" lang="en-US" altLang="ko-KR" sz="2400" b="1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endParaRPr>
            </a:p>
            <a:p>
              <a:pPr eaLnBrk="1" latinLnBrk="1" hangingPunct="1"/>
              <a:r>
                <a:rPr kumimoji="1" lang="en-US" altLang="ko-KR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 .059       58           6.5          3855        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  </a:t>
              </a:r>
              <a:r>
                <a:rPr kumimoji="1" lang="en-US" altLang="ko-KR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2*10</a:t>
              </a:r>
              <a:r>
                <a:rPr kumimoji="1" lang="en-US" altLang="ko-KR" sz="2000" baseline="30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8</a:t>
              </a:r>
              <a:r>
                <a:rPr kumimoji="1" lang="en-US" altLang="ko-KR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  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      </a:t>
              </a:r>
              <a:r>
                <a:rPr kumimoji="1" lang="en-US" altLang="ko-KR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1.3 *10</a:t>
              </a:r>
              <a:r>
                <a:rPr kumimoji="1" lang="en-US" altLang="ko-KR" sz="2000" baseline="30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13</a:t>
              </a:r>
              <a:endParaRPr kumimoji="1" lang="en-US" altLang="ko-KR" sz="2000" dirty="0">
                <a:latin typeface="Times New Roman" panose="02020603050405020304" pitchFamily="18" charset="0"/>
                <a:ea typeface="Gulim" panose="020B0600000101010101" pitchFamily="34" charset="-127"/>
              </a:endParaRPr>
            </a:p>
            <a:p>
              <a:pPr eaLnBrk="1" latinLnBrk="1" hangingPunct="1"/>
              <a:r>
                <a:rPr kumimoji="1" lang="en-US" altLang="ko-KR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second  minutes    </a:t>
              </a:r>
              <a:r>
                <a:rPr kumimoji="1" lang="en-US" altLang="ko-KR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Gulim" panose="020B0600000101010101" pitchFamily="34" charset="-127"/>
                </a:rPr>
                <a:t>years</a:t>
              </a:r>
              <a:r>
                <a:rPr kumimoji="1" lang="en-US" altLang="ko-KR" sz="20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   </a:t>
              </a:r>
              <a:r>
                <a:rPr kumimoji="1" lang="en-US" altLang="ko-KR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Gulim" panose="020B0600000101010101" pitchFamily="34" charset="-127"/>
                </a:rPr>
                <a:t>centuries</a:t>
              </a:r>
              <a:r>
                <a:rPr kumimoji="1" lang="en-US" altLang="ko-KR" sz="2400" b="1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 </a:t>
              </a:r>
              <a:r>
                <a:rPr kumimoji="1" lang="en-US" altLang="ko-KR" sz="2400" b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Gulim" panose="020B0600000101010101" pitchFamily="34" charset="-127"/>
                </a:rPr>
                <a:t>centuries</a:t>
              </a:r>
              <a:r>
                <a:rPr kumimoji="1" lang="en-US" altLang="ko-KR" sz="2400" dirty="0">
                  <a:latin typeface="Times New Roman" panose="02020603050405020304" pitchFamily="18" charset="0"/>
                  <a:ea typeface="Gulim" panose="020B0600000101010101" pitchFamily="34" charset="-127"/>
                </a:rPr>
                <a:t>  </a:t>
              </a:r>
              <a:r>
                <a:rPr kumimoji="1" lang="en-US" altLang="ko-KR" sz="2400" b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Gulim" panose="020B0600000101010101" pitchFamily="34" charset="-127"/>
                </a:rPr>
                <a:t>centuries</a:t>
              </a:r>
              <a:endParaRPr kumimoji="1" lang="en-US" altLang="ko-KR" sz="2400" b="1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37894" name="Text Box 4"/>
            <p:cNvSpPr txBox="1">
              <a:spLocks noChangeArrowheads="1"/>
            </p:cNvSpPr>
            <p:nvPr/>
          </p:nvSpPr>
          <p:spPr bwMode="auto">
            <a:xfrm>
              <a:off x="764" y="1572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8" rIns="91416" bIns="4570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948055" indent="-3651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457325" indent="-2908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204152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62445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30816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35388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9960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44532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latinLnBrk="1" hangingPunct="1"/>
              <a:r>
                <a:rPr kumimoji="1" lang="en-US" altLang="ko-KR" sz="2000">
                  <a:latin typeface="Times New Roman" panose="02020603050405020304" pitchFamily="18" charset="0"/>
                  <a:ea typeface="Gulim" panose="020B0600000101010101" pitchFamily="34" charset="-127"/>
                </a:rPr>
                <a:t>n</a:t>
              </a:r>
              <a:endParaRPr kumimoji="1" lang="en-US" altLang="ko-KR" sz="200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37895" name="Rectangle 5"/>
            <p:cNvSpPr>
              <a:spLocks noChangeArrowheads="1"/>
            </p:cNvSpPr>
            <p:nvPr/>
          </p:nvSpPr>
          <p:spPr bwMode="auto">
            <a:xfrm>
              <a:off x="476" y="756"/>
              <a:ext cx="4949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16623" tIns="58311" rIns="116623" bIns="58311" anchor="ctr"/>
            <a:lstStyle>
              <a:lvl1pPr defTabSz="11671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948055" indent="-365125" defTabSz="11671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457325" indent="-290830" defTabSz="11671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2041525" indent="-292100" defTabSz="11671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624455" indent="-292100" defTabSz="11671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3081655" indent="-292100" defTabSz="1167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3538855" indent="-292100" defTabSz="1167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996055" indent="-292100" defTabSz="1167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4453255" indent="-292100" defTabSz="1167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zh-CN" altLang="en-US" sz="26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7896" name="Line 6"/>
            <p:cNvSpPr>
              <a:spLocks noChangeShapeType="1"/>
            </p:cNvSpPr>
            <p:nvPr/>
          </p:nvSpPr>
          <p:spPr bwMode="auto">
            <a:xfrm flipH="1">
              <a:off x="476" y="3396"/>
              <a:ext cx="47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7" name="Line 7"/>
            <p:cNvSpPr>
              <a:spLocks noChangeShapeType="1"/>
            </p:cNvSpPr>
            <p:nvPr/>
          </p:nvSpPr>
          <p:spPr bwMode="auto">
            <a:xfrm flipH="1">
              <a:off x="476" y="3012"/>
              <a:ext cx="475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8" name="Line 8"/>
            <p:cNvSpPr>
              <a:spLocks noChangeShapeType="1"/>
            </p:cNvSpPr>
            <p:nvPr/>
          </p:nvSpPr>
          <p:spPr bwMode="auto">
            <a:xfrm flipH="1">
              <a:off x="476" y="2628"/>
              <a:ext cx="49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9" name="Line 9"/>
            <p:cNvSpPr>
              <a:spLocks noChangeShapeType="1"/>
            </p:cNvSpPr>
            <p:nvPr/>
          </p:nvSpPr>
          <p:spPr bwMode="auto">
            <a:xfrm flipH="1">
              <a:off x="476" y="2244"/>
              <a:ext cx="49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0" name="Line 10"/>
            <p:cNvSpPr>
              <a:spLocks noChangeShapeType="1"/>
            </p:cNvSpPr>
            <p:nvPr/>
          </p:nvSpPr>
          <p:spPr bwMode="auto">
            <a:xfrm flipH="1">
              <a:off x="476" y="1861"/>
              <a:ext cx="49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1" name="Line 11"/>
            <p:cNvSpPr>
              <a:spLocks noChangeShapeType="1"/>
            </p:cNvSpPr>
            <p:nvPr/>
          </p:nvSpPr>
          <p:spPr bwMode="auto">
            <a:xfrm flipH="1">
              <a:off x="476" y="1477"/>
              <a:ext cx="49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2" name="Line 12"/>
            <p:cNvSpPr>
              <a:spLocks noChangeShapeType="1"/>
            </p:cNvSpPr>
            <p:nvPr/>
          </p:nvSpPr>
          <p:spPr bwMode="auto">
            <a:xfrm flipV="1">
              <a:off x="1197" y="756"/>
              <a:ext cx="0" cy="3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3" name="Line 13"/>
            <p:cNvSpPr>
              <a:spLocks noChangeShapeType="1"/>
            </p:cNvSpPr>
            <p:nvPr/>
          </p:nvSpPr>
          <p:spPr bwMode="auto">
            <a:xfrm>
              <a:off x="1772" y="756"/>
              <a:ext cx="0" cy="3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4" name="Line 14"/>
            <p:cNvSpPr>
              <a:spLocks noChangeShapeType="1"/>
            </p:cNvSpPr>
            <p:nvPr/>
          </p:nvSpPr>
          <p:spPr bwMode="auto">
            <a:xfrm>
              <a:off x="2348" y="756"/>
              <a:ext cx="0" cy="3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5" name="Line 15"/>
            <p:cNvSpPr>
              <a:spLocks noChangeShapeType="1"/>
            </p:cNvSpPr>
            <p:nvPr/>
          </p:nvSpPr>
          <p:spPr bwMode="auto">
            <a:xfrm>
              <a:off x="2936" y="756"/>
              <a:ext cx="0" cy="3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6" name="Line 16"/>
            <p:cNvSpPr>
              <a:spLocks noChangeShapeType="1"/>
            </p:cNvSpPr>
            <p:nvPr/>
          </p:nvSpPr>
          <p:spPr bwMode="auto">
            <a:xfrm>
              <a:off x="3680" y="756"/>
              <a:ext cx="0" cy="3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7" name="Line 17"/>
            <p:cNvSpPr>
              <a:spLocks noChangeShapeType="1"/>
            </p:cNvSpPr>
            <p:nvPr/>
          </p:nvSpPr>
          <p:spPr bwMode="auto">
            <a:xfrm>
              <a:off x="4563" y="754"/>
              <a:ext cx="0" cy="3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8" name="Text Box 18"/>
            <p:cNvSpPr txBox="1">
              <a:spLocks noChangeArrowheads="1"/>
            </p:cNvSpPr>
            <p:nvPr/>
          </p:nvSpPr>
          <p:spPr bwMode="auto">
            <a:xfrm>
              <a:off x="764" y="1956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8" rIns="91416" bIns="4570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948055" indent="-3651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457325" indent="-2908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204152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62445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30816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35388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9960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44532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latinLnBrk="1" hangingPunct="1"/>
              <a:r>
                <a:rPr kumimoji="1" lang="en-US" altLang="ko-KR" sz="2000">
                  <a:latin typeface="Times New Roman" panose="02020603050405020304" pitchFamily="18" charset="0"/>
                  <a:ea typeface="Gulim" panose="020B0600000101010101" pitchFamily="34" charset="-127"/>
                </a:rPr>
                <a:t>n</a:t>
              </a:r>
              <a:r>
                <a:rPr kumimoji="1" lang="en-US" altLang="ko-KR" sz="2000" baseline="30000">
                  <a:latin typeface="Times New Roman" panose="02020603050405020304" pitchFamily="18" charset="0"/>
                  <a:ea typeface="Gulim" panose="020B0600000101010101" pitchFamily="34" charset="-127"/>
                </a:rPr>
                <a:t>2</a:t>
              </a:r>
              <a:endParaRPr kumimoji="1" lang="en-US" altLang="ko-KR" sz="200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37909" name="Text Box 19"/>
            <p:cNvSpPr txBox="1">
              <a:spLocks noChangeArrowheads="1"/>
            </p:cNvSpPr>
            <p:nvPr/>
          </p:nvSpPr>
          <p:spPr bwMode="auto">
            <a:xfrm>
              <a:off x="764" y="2293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8" rIns="91416" bIns="4570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948055" indent="-3651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457325" indent="-2908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204152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62445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30816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35388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9960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44532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latinLnBrk="1" hangingPunct="1"/>
              <a:r>
                <a:rPr kumimoji="1" lang="en-US" altLang="ko-KR" sz="2000">
                  <a:latin typeface="Times New Roman" panose="02020603050405020304" pitchFamily="18" charset="0"/>
                  <a:ea typeface="Gulim" panose="020B0600000101010101" pitchFamily="34" charset="-127"/>
                </a:rPr>
                <a:t>n</a:t>
              </a:r>
              <a:r>
                <a:rPr kumimoji="1" lang="en-US" altLang="ko-KR" sz="2000" baseline="30000">
                  <a:latin typeface="Times New Roman" panose="02020603050405020304" pitchFamily="18" charset="0"/>
                  <a:ea typeface="Gulim" panose="020B0600000101010101" pitchFamily="34" charset="-127"/>
                </a:rPr>
                <a:t>3</a:t>
              </a:r>
              <a:endParaRPr kumimoji="1" lang="en-US" altLang="ko-KR" sz="200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37910" name="Text Box 20"/>
            <p:cNvSpPr txBox="1">
              <a:spLocks noChangeArrowheads="1"/>
            </p:cNvSpPr>
            <p:nvPr/>
          </p:nvSpPr>
          <p:spPr bwMode="auto">
            <a:xfrm>
              <a:off x="764" y="2677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8" rIns="91416" bIns="4570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948055" indent="-3651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457325" indent="-2908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204152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62445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30816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35388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9960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44532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latinLnBrk="1" hangingPunct="1"/>
              <a:r>
                <a:rPr kumimoji="1" lang="en-US" altLang="ko-KR" sz="2000">
                  <a:latin typeface="Times New Roman" panose="02020603050405020304" pitchFamily="18" charset="0"/>
                  <a:ea typeface="Gulim" panose="020B0600000101010101" pitchFamily="34" charset="-127"/>
                </a:rPr>
                <a:t>n</a:t>
              </a:r>
              <a:r>
                <a:rPr kumimoji="1" lang="en-US" altLang="ko-KR" sz="2000" baseline="30000">
                  <a:latin typeface="Times New Roman" panose="02020603050405020304" pitchFamily="18" charset="0"/>
                  <a:ea typeface="Gulim" panose="020B0600000101010101" pitchFamily="34" charset="-127"/>
                </a:rPr>
                <a:t>5</a:t>
              </a:r>
              <a:endParaRPr kumimoji="1" lang="en-US" altLang="ko-KR" sz="200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37911" name="Text Box 21"/>
            <p:cNvSpPr txBox="1">
              <a:spLocks noChangeArrowheads="1"/>
            </p:cNvSpPr>
            <p:nvPr/>
          </p:nvSpPr>
          <p:spPr bwMode="auto">
            <a:xfrm>
              <a:off x="764" y="306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8" rIns="91416" bIns="4570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948055" indent="-3651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457325" indent="-2908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204152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62445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30816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35388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9960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44532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latinLnBrk="1" hangingPunct="1"/>
              <a:r>
                <a:rPr kumimoji="1" lang="ko-KR" altLang="en-US" sz="2000">
                  <a:latin typeface="Times New Roman" panose="02020603050405020304" pitchFamily="18" charset="0"/>
                  <a:ea typeface="Gulim" panose="020B0600000101010101" pitchFamily="34" charset="-127"/>
                </a:rPr>
                <a:t>2</a:t>
              </a:r>
              <a:r>
                <a:rPr kumimoji="1" lang="en-US" altLang="ko-KR" sz="2000" baseline="30000">
                  <a:latin typeface="Times New Roman" panose="02020603050405020304" pitchFamily="18" charset="0"/>
                  <a:ea typeface="Gulim" panose="020B0600000101010101" pitchFamily="34" charset="-127"/>
                </a:rPr>
                <a:t>n</a:t>
              </a:r>
              <a:endParaRPr kumimoji="1" lang="en-US" altLang="ko-KR" sz="200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37912" name="Text Box 22"/>
            <p:cNvSpPr txBox="1">
              <a:spLocks noChangeArrowheads="1"/>
            </p:cNvSpPr>
            <p:nvPr/>
          </p:nvSpPr>
          <p:spPr bwMode="auto">
            <a:xfrm>
              <a:off x="764" y="3493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8" rIns="91416" bIns="4570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948055" indent="-3651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457325" indent="-2908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204152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62445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30816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35388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9960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44532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latinLnBrk="1" hangingPunct="1"/>
              <a:r>
                <a:rPr kumimoji="1" lang="ko-KR" altLang="en-US" sz="2000">
                  <a:latin typeface="Times New Roman" panose="02020603050405020304" pitchFamily="18" charset="0"/>
                  <a:ea typeface="Gulim" panose="020B0600000101010101" pitchFamily="34" charset="-127"/>
                </a:rPr>
                <a:t>3</a:t>
              </a:r>
              <a:r>
                <a:rPr kumimoji="1" lang="en-US" altLang="ko-KR" sz="2000" baseline="30000">
                  <a:latin typeface="Times New Roman" panose="02020603050405020304" pitchFamily="18" charset="0"/>
                  <a:ea typeface="Gulim" panose="020B0600000101010101" pitchFamily="34" charset="-127"/>
                </a:rPr>
                <a:t>n</a:t>
              </a:r>
              <a:endParaRPr kumimoji="1" lang="en-US" altLang="ko-KR" sz="200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37913" name="Text Box 23"/>
            <p:cNvSpPr txBox="1">
              <a:spLocks noChangeArrowheads="1"/>
            </p:cNvSpPr>
            <p:nvPr/>
          </p:nvSpPr>
          <p:spPr bwMode="auto">
            <a:xfrm>
              <a:off x="908" y="853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8" rIns="91416" bIns="4570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948055" indent="-3651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457325" indent="-2908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204152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62445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30816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35388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9960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44532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latinLnBrk="1" hangingPunct="1"/>
              <a:r>
                <a:rPr kumimoji="1" lang="en-US" altLang="ko-KR" sz="1700">
                  <a:latin typeface="Times New Roman" panose="02020603050405020304" pitchFamily="18" charset="0"/>
                  <a:ea typeface="Gulim" panose="020B0600000101010101" pitchFamily="34" charset="-127"/>
                </a:rPr>
                <a:t>n</a:t>
              </a:r>
              <a:endParaRPr kumimoji="1" lang="en-US" altLang="ko-KR" sz="170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37914" name="Text Box 24"/>
            <p:cNvSpPr txBox="1">
              <a:spLocks noChangeArrowheads="1"/>
            </p:cNvSpPr>
            <p:nvPr/>
          </p:nvSpPr>
          <p:spPr bwMode="auto">
            <a:xfrm>
              <a:off x="524" y="1188"/>
              <a:ext cx="39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6" tIns="45708" rIns="91416" bIns="4570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948055" indent="-3651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457325" indent="-2908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204152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62445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30816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35388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9960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44532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latinLnBrk="1" hangingPunct="1"/>
              <a:r>
                <a:rPr kumimoji="1" lang="en-US" altLang="ko-KR" sz="1700">
                  <a:latin typeface="Times New Roman" panose="02020603050405020304" pitchFamily="18" charset="0"/>
                  <a:ea typeface="Gulim" panose="020B0600000101010101" pitchFamily="34" charset="-127"/>
                </a:rPr>
                <a:t>T(n)</a:t>
              </a:r>
              <a:endParaRPr kumimoji="1" lang="en-US" altLang="ko-KR" sz="170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37915" name="Rectangle 25"/>
            <p:cNvSpPr>
              <a:spLocks noChangeArrowheads="1"/>
            </p:cNvSpPr>
            <p:nvPr/>
          </p:nvSpPr>
          <p:spPr bwMode="auto">
            <a:xfrm>
              <a:off x="1292" y="2677"/>
              <a:ext cx="43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6623" tIns="58311" rIns="116623" bIns="58311" anchor="ctr"/>
            <a:lstStyle>
              <a:lvl1pPr defTabSz="11671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948055" indent="-365125" defTabSz="11671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457325" indent="-290830" defTabSz="11671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2041525" indent="-292100" defTabSz="11671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624455" indent="-292100" defTabSz="11671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3081655" indent="-292100" defTabSz="1167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3538855" indent="-292100" defTabSz="1167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996055" indent="-292100" defTabSz="1167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4453255" indent="-292100" defTabSz="1167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zh-CN" altLang="en-US" sz="26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7916" name="Rectangle 26"/>
            <p:cNvSpPr>
              <a:spLocks noChangeArrowheads="1"/>
            </p:cNvSpPr>
            <p:nvPr/>
          </p:nvSpPr>
          <p:spPr bwMode="auto">
            <a:xfrm>
              <a:off x="1820" y="2677"/>
              <a:ext cx="431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6623" tIns="58311" rIns="116623" bIns="58311" anchor="ctr"/>
            <a:lstStyle>
              <a:lvl1pPr defTabSz="11671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948055" indent="-365125" defTabSz="11671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457325" indent="-290830" defTabSz="11671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2041525" indent="-292100" defTabSz="11671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624455" indent="-292100" defTabSz="11671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3081655" indent="-292100" defTabSz="1167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3538855" indent="-292100" defTabSz="1167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996055" indent="-292100" defTabSz="1167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4453255" indent="-292100" defTabSz="1167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zh-CN" altLang="en-US" sz="26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7917" name="Rectangle 27"/>
            <p:cNvSpPr>
              <a:spLocks noChangeArrowheads="1"/>
            </p:cNvSpPr>
            <p:nvPr/>
          </p:nvSpPr>
          <p:spPr bwMode="auto">
            <a:xfrm>
              <a:off x="1820" y="3061"/>
              <a:ext cx="431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6623" tIns="58311" rIns="116623" bIns="58311" anchor="ctr"/>
            <a:lstStyle>
              <a:lvl1pPr defTabSz="11671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948055" indent="-365125" defTabSz="11671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457325" indent="-290830" defTabSz="11671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2041525" indent="-292100" defTabSz="11671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624455" indent="-292100" defTabSz="11671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3081655" indent="-292100" defTabSz="1167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3538855" indent="-292100" defTabSz="1167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996055" indent="-292100" defTabSz="1167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4453255" indent="-292100" defTabSz="1167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zh-CN" altLang="en-US" sz="26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7918" name="Rectangle 28"/>
            <p:cNvSpPr>
              <a:spLocks noChangeArrowheads="1"/>
            </p:cNvSpPr>
            <p:nvPr/>
          </p:nvSpPr>
          <p:spPr bwMode="auto">
            <a:xfrm>
              <a:off x="1292" y="3061"/>
              <a:ext cx="43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6623" tIns="58311" rIns="116623" bIns="58311" anchor="ctr"/>
            <a:lstStyle>
              <a:lvl1pPr defTabSz="11671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948055" indent="-365125" defTabSz="11671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457325" indent="-290830" defTabSz="11671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2041525" indent="-292100" defTabSz="11671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624455" indent="-292100" defTabSz="11671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3081655" indent="-292100" defTabSz="1167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3538855" indent="-292100" defTabSz="1167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996055" indent="-292100" defTabSz="1167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4453255" indent="-292100" defTabSz="1167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zh-CN" altLang="en-US" sz="26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7919" name="Line 29"/>
            <p:cNvSpPr>
              <a:spLocks noChangeShapeType="1"/>
            </p:cNvSpPr>
            <p:nvPr/>
          </p:nvSpPr>
          <p:spPr bwMode="auto">
            <a:xfrm>
              <a:off x="476" y="756"/>
              <a:ext cx="721" cy="7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0" name="Text Box 39"/>
            <p:cNvSpPr txBox="1">
              <a:spLocks noChangeArrowheads="1"/>
            </p:cNvSpPr>
            <p:nvPr/>
          </p:nvSpPr>
          <p:spPr bwMode="auto">
            <a:xfrm>
              <a:off x="2425" y="892"/>
              <a:ext cx="9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2" tIns="45716" rIns="91432" bIns="45716">
              <a:spAutoFit/>
            </a:bodyPr>
            <a:lstStyle>
              <a:lvl1pPr defTabSz="717550"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defTabSz="7175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20CD8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defTabSz="71755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defTabSz="71755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defTabSz="71755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defTabSz="71755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defTabSz="71755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defTabSz="71755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defTabSz="71755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FontTx/>
                <a:buNone/>
              </a:pPr>
              <a:r>
                <a:rPr lang="en-US" altLang="zh-CN" b="1" dirty="0">
                  <a:latin typeface="Arial" panose="020B0604020202020204" pitchFamily="34" charset="0"/>
                </a:rPr>
                <a:t>IBM 486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37891" name="Rectangle 33"/>
          <p:cNvSpPr>
            <a:spLocks noChangeArrowheads="1"/>
          </p:cNvSpPr>
          <p:nvPr/>
        </p:nvSpPr>
        <p:spPr bwMode="auto">
          <a:xfrm>
            <a:off x="695409" y="152400"/>
            <a:ext cx="1051315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kumimoji="1" lang="zh-CN" altLang="en-US" b="1" dirty="0">
                <a:solidFill>
                  <a:srgbClr val="800000"/>
                </a:solidFill>
              </a:rPr>
              <a:t>输入规模成倍增长</a:t>
            </a:r>
            <a:r>
              <a:rPr kumimoji="1" lang="zh-CN" altLang="en-US" b="1" dirty="0">
                <a:solidFill>
                  <a:srgbClr val="800000"/>
                </a:solidFill>
                <a:sym typeface="Symbol" panose="05050102010706020507" pitchFamily="18" charset="2"/>
              </a:rPr>
              <a:t>时，不同时间效率函数的变化趋势</a:t>
            </a:r>
            <a:endParaRPr kumimoji="1" lang="zh-CN" altLang="en-US" b="1" dirty="0">
              <a:solidFill>
                <a:srgbClr val="800000"/>
              </a:solidFill>
              <a:sym typeface="Symbol" panose="05050102010706020507" pitchFamily="18" charset="2"/>
            </a:endParaRPr>
          </a:p>
        </p:txBody>
      </p:sp>
      <p:sp>
        <p:nvSpPr>
          <p:cNvPr id="789536" name="Line 32"/>
          <p:cNvSpPr>
            <a:spLocks noChangeShapeType="1"/>
          </p:cNvSpPr>
          <p:nvPr/>
        </p:nvSpPr>
        <p:spPr bwMode="auto">
          <a:xfrm>
            <a:off x="1919288" y="5054600"/>
            <a:ext cx="870585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算法执行时间增长趋势分析方式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4163" name="Rectangle 3"/>
          <p:cNvSpPr>
            <a:spLocks noGrp="1" noChangeArrowheads="1"/>
          </p:cNvSpPr>
          <p:nvPr>
            <p:ph idx="1"/>
          </p:nvPr>
        </p:nvSpPr>
        <p:spPr>
          <a:xfrm>
            <a:off x="636588" y="1266825"/>
            <a:ext cx="11322050" cy="4178399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计算机的运算速度成倍增长时，算法在相同时间内，能够处理的输入规模增长的倍数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令当前输入规模＝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，时间复杂度函数＝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，执行时间固定＝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当计算速度＝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时，执行时间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)/s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若计算速度增长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倍，即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=m*s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相同时间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内的输入规模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，应满足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)/s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得关系式：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。分解关系式，即得到输入规模增长倍数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3611" y="5324474"/>
            <a:ext cx="10788004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若运算速度增长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倍，则算法在相同时间内处理的输入规模增长倍数：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1" hangingPunct="1">
              <a:buFont typeface="Arial" panose="020B0604020202020204" pitchFamily="34" charset="0"/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T(n</a:t>
            </a:r>
            <a:r>
              <a:rPr lang="en-US" altLang="zh-C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10T(n</a:t>
            </a:r>
            <a:r>
              <a:rPr lang="en-US" altLang="zh-C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185843" y="2614601"/>
            <a:ext cx="5495032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若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T(n)=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</a:t>
            </a:r>
            <a:r>
              <a:rPr lang="en-US" altLang="zh-CN" sz="3200" baseline="30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，则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</a:t>
            </a:r>
            <a:r>
              <a:rPr lang="en-US" altLang="zh-CN" sz="26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=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      ）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n</a:t>
            </a:r>
            <a:r>
              <a:rPr lang="en-US" altLang="zh-CN" sz="26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314444" y="364191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3565698" y="364191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816952" y="3641918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8068206" y="3641918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矩形: 圆角 14"/>
          <p:cNvSpPr/>
          <p:nvPr>
            <p:custDataLst>
              <p:tags r:id="rId6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2553335" y="176530"/>
            <a:ext cx="7488555" cy="675640"/>
          </a:xfrm>
          <a:prstGeom prst="rect">
            <a:avLst/>
          </a:prstGeom>
        </p:spPr>
        <p:txBody>
          <a:bodyPr rtlCol="0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算法执行时间增长趋势分析方式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636588" y="1266825"/>
            <a:ext cx="10788004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/>
            <a:r>
              <a:rPr lang="zh-CN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若运算速度增长 </a:t>
            </a:r>
            <a:r>
              <a:rPr lang="en-US" altLang="zh-CN" sz="260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zh-CN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倍，则算法在相同时间内处理的输入规模增长倍数：</a:t>
            </a:r>
            <a:endParaRPr lang="en-US" altLang="zh-CN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1" hangingPunct="1">
              <a:buFont typeface="Arial" panose="020B0604020202020204" pitchFamily="34" charset="0"/>
              <a:buNone/>
            </a:pPr>
            <a:r>
              <a:rPr lang="en-US" altLang="zh-CN" sz="2600">
                <a:latin typeface="Times New Roman" panose="02020603050405020304" pitchFamily="18" charset="0"/>
                <a:cs typeface="Times New Roman" panose="02020603050405020304" pitchFamily="18" charset="0"/>
              </a:rPr>
              <a:t>   T(n</a:t>
            </a:r>
            <a:r>
              <a:rPr lang="en-US" altLang="zh-CN" sz="2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600">
                <a:latin typeface="Times New Roman" panose="02020603050405020304" pitchFamily="18" charset="0"/>
                <a:cs typeface="Times New Roman" panose="02020603050405020304" pitchFamily="18" charset="0"/>
              </a:rPr>
              <a:t>10T(n</a:t>
            </a:r>
            <a:r>
              <a:rPr lang="en-US" altLang="zh-CN" sz="2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/>
          <a:srcRect l="53352" t="-3449"/>
          <a:stretch>
            <a:fillRect/>
          </a:stretch>
        </p:blipFill>
        <p:spPr>
          <a:xfrm>
            <a:off x="6532035" y="3564229"/>
            <a:ext cx="1020024" cy="72043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8"/>
          <a:srcRect l="14505" r="11819" b="9524"/>
          <a:stretch>
            <a:fillRect/>
          </a:stretch>
        </p:blipFill>
        <p:spPr>
          <a:xfrm>
            <a:off x="8781532" y="3564229"/>
            <a:ext cx="1183654" cy="745853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9"/>
          <a:srcRect l="20855" t="11583" r="14490" b="6028"/>
          <a:stretch>
            <a:fillRect/>
          </a:stretch>
        </p:blipFill>
        <p:spPr>
          <a:xfrm>
            <a:off x="4333989" y="3672300"/>
            <a:ext cx="833271" cy="52971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10"/>
          <a:srcRect l="18987" t="17011" r="15004"/>
          <a:stretch>
            <a:fillRect/>
          </a:stretch>
        </p:blipFill>
        <p:spPr>
          <a:xfrm>
            <a:off x="2046138" y="3703647"/>
            <a:ext cx="1215325" cy="533568"/>
          </a:xfrm>
          <a:prstGeom prst="rect">
            <a:avLst/>
          </a:prstGeom>
        </p:spPr>
      </p:pic>
      <p:graphicFrame>
        <p:nvGraphicFramePr>
          <p:cNvPr id="29" name="Object 8"/>
          <p:cNvGraphicFramePr>
            <a:graphicFrameLocks noChangeAspect="1"/>
          </p:cNvGraphicFramePr>
          <p:nvPr/>
        </p:nvGraphicFramePr>
        <p:xfrm>
          <a:off x="3835544" y="4808173"/>
          <a:ext cx="2462069" cy="790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8" name="公式" r:id="rId11" imgW="711200" imgH="228600" progId="Equation.3">
                  <p:embed/>
                </p:oleObj>
              </mc:Choice>
              <mc:Fallback>
                <p:oleObj name="公式" r:id="rId11" imgW="711200" imgH="228600" progId="Equation.3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544" y="4808173"/>
                        <a:ext cx="2462069" cy="790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1314444" y="4947760"/>
            <a:ext cx="23968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kumimoji="1" lang="en-US" altLang="zh-CN" sz="3200" dirty="0">
                <a:latin typeface="Times New Roman" panose="02020603050405020304" pitchFamily="18" charset="0"/>
              </a:rPr>
              <a:t>∵n</a:t>
            </a:r>
            <a:r>
              <a:rPr kumimoji="1" lang="en-US" altLang="zh-CN" sz="3200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3200" baseline="30000" dirty="0">
                <a:latin typeface="Times New Roman" panose="02020603050405020304" pitchFamily="18" charset="0"/>
              </a:rPr>
              <a:t>3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=10*n</a:t>
            </a:r>
            <a:r>
              <a:rPr kumimoji="1" lang="en-US" altLang="zh-CN" sz="3200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3200" baseline="30000" dirty="0">
                <a:latin typeface="Times New Roman" panose="02020603050405020304" pitchFamily="18" charset="0"/>
              </a:rPr>
              <a:t>3</a:t>
            </a:r>
            <a:endParaRPr kumimoji="1"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1711012" cy="635000"/>
            <a:chOff x="-6568888" y="-323329"/>
            <a:chExt cx="13795197" cy="635000"/>
          </a:xfrm>
        </p:grpSpPr>
        <p:sp>
          <p:nvSpPr>
            <p:cNvPr id="16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-6568888" y="-323329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5"/>
              </p:custDataLst>
            </p:nvPr>
          </p:nvSpPr>
          <p:spPr>
            <a:xfrm>
              <a:off x="-6568888" y="-323329"/>
              <a:ext cx="190503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-4520989" y="-323329"/>
              <a:ext cx="1904998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4940305" y="-214109"/>
              <a:ext cx="2286004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1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2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185843" y="2614601"/>
            <a:ext cx="5495032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若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T(n)=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</a:t>
            </a:r>
            <a:r>
              <a:rPr lang="en-US" altLang="zh-CN" sz="3200" baseline="30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，则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</a:t>
            </a:r>
            <a:r>
              <a:rPr lang="en-US" altLang="zh-CN" sz="26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=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      ）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n</a:t>
            </a:r>
            <a:r>
              <a:rPr lang="en-US" altLang="zh-CN" sz="26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314444" y="364191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3565698" y="364191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816952" y="364191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8822576" y="3611197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矩形: 圆角 14"/>
          <p:cNvSpPr/>
          <p:nvPr>
            <p:custDataLst>
              <p:tags r:id="rId6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636588" y="1266825"/>
            <a:ext cx="10788004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/>
            <a:r>
              <a:rPr lang="zh-CN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若运算速度增长 </a:t>
            </a:r>
            <a:r>
              <a:rPr lang="en-US" altLang="zh-CN" sz="260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zh-CN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倍，则算法在相同时间内处理的输入规模增长倍数：</a:t>
            </a:r>
            <a:endParaRPr lang="en-US" altLang="zh-CN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1" hangingPunct="1">
              <a:buFont typeface="Arial" panose="020B0604020202020204" pitchFamily="34" charset="0"/>
              <a:buNone/>
            </a:pPr>
            <a:r>
              <a:rPr lang="en-US" altLang="zh-CN" sz="2600">
                <a:latin typeface="Times New Roman" panose="02020603050405020304" pitchFamily="18" charset="0"/>
                <a:cs typeface="Times New Roman" panose="02020603050405020304" pitchFamily="18" charset="0"/>
              </a:rPr>
              <a:t>   T(n</a:t>
            </a:r>
            <a:r>
              <a:rPr lang="en-US" altLang="zh-CN" sz="2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600">
                <a:latin typeface="Times New Roman" panose="02020603050405020304" pitchFamily="18" charset="0"/>
                <a:cs typeface="Times New Roman" panose="02020603050405020304" pitchFamily="18" charset="0"/>
              </a:rPr>
              <a:t>10T(n</a:t>
            </a:r>
            <a:r>
              <a:rPr lang="en-US" altLang="zh-CN" sz="2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7" name="Object 9"/>
          <p:cNvGraphicFramePr>
            <a:graphicFrameLocks noChangeAspect="1"/>
          </p:cNvGraphicFramePr>
          <p:nvPr/>
        </p:nvGraphicFramePr>
        <p:xfrm>
          <a:off x="4080048" y="4953879"/>
          <a:ext cx="3298801" cy="643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4" name="公式" r:id="rId7" imgW="977900" imgH="190500" progId="Equation.3">
                  <p:embed/>
                </p:oleObj>
              </mc:Choice>
              <mc:Fallback>
                <p:oleObj name="公式" r:id="rId7" imgW="977900" imgH="190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0048" y="4953879"/>
                        <a:ext cx="3298801" cy="643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314444" y="4995672"/>
            <a:ext cx="23968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kumimoji="1" lang="en-US" altLang="zh-CN" sz="3200" dirty="0">
                <a:latin typeface="Times New Roman" panose="02020603050405020304" pitchFamily="18" charset="0"/>
              </a:rPr>
              <a:t>∵3</a:t>
            </a:r>
            <a:r>
              <a:rPr kumimoji="1" lang="en-US" altLang="zh-CN" sz="3200" baseline="30000" dirty="0">
                <a:latin typeface="Times New Roman" panose="02020603050405020304" pitchFamily="18" charset="0"/>
              </a:rPr>
              <a:t>n2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=10*3</a:t>
            </a:r>
            <a:r>
              <a:rPr kumimoji="1" lang="en-US" altLang="zh-CN" sz="3200" baseline="30000" dirty="0">
                <a:latin typeface="Times New Roman" panose="02020603050405020304" pitchFamily="18" charset="0"/>
              </a:rPr>
              <a:t>n1</a:t>
            </a:r>
            <a:endParaRPr kumimoji="1" lang="en-US" altLang="zh-CN" sz="3200" baseline="-25000" dirty="0">
              <a:latin typeface="Times New Roman" panose="02020603050405020304" pitchFamily="18" charset="0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15092" y="3578744"/>
            <a:ext cx="2318949" cy="65538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10"/>
          <a:srcRect l="21286" t="14292" r="21286" b="17105"/>
          <a:stretch>
            <a:fillRect/>
          </a:stretch>
        </p:blipFill>
        <p:spPr>
          <a:xfrm>
            <a:off x="4236155" y="3641918"/>
            <a:ext cx="720080" cy="514954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11"/>
          <a:srcRect l="9976" t="17633" r="3067" b="11486"/>
          <a:stretch>
            <a:fillRect/>
          </a:stretch>
        </p:blipFill>
        <p:spPr>
          <a:xfrm>
            <a:off x="1981538" y="3723476"/>
            <a:ext cx="1143317" cy="510648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87651" y="3578744"/>
            <a:ext cx="2259234" cy="655380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553335" y="118745"/>
            <a:ext cx="7488555" cy="785495"/>
          </a:xfrm>
          <a:prstGeom prst="rect">
            <a:avLst/>
          </a:prstGeom>
        </p:spPr>
        <p:txBody>
          <a:bodyPr rtlCol="0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算法执行时间增长趋势分析方式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1711012" cy="635000"/>
            <a:chOff x="-6568888" y="-323329"/>
            <a:chExt cx="13795197" cy="635000"/>
          </a:xfrm>
        </p:grpSpPr>
        <p:sp>
          <p:nvSpPr>
            <p:cNvPr id="16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-6568888" y="-323329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5"/>
              </p:custDataLst>
            </p:nvPr>
          </p:nvSpPr>
          <p:spPr>
            <a:xfrm>
              <a:off x="-6568888" y="-323329"/>
              <a:ext cx="190503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-4520989" y="-323329"/>
              <a:ext cx="1904998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4940305" y="-214109"/>
              <a:ext cx="2286004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1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2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5400" y="171450"/>
            <a:ext cx="9397925" cy="685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 rtlCol="0" anchor="t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计算机速度成倍增长时，处理能力的增长趋势</a:t>
            </a:r>
            <a:endParaRPr lang="zh-CN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40964" name="Group 82"/>
          <p:cNvGrpSpPr/>
          <p:nvPr/>
        </p:nvGrpSpPr>
        <p:grpSpPr bwMode="auto">
          <a:xfrm>
            <a:off x="2257425" y="1349375"/>
            <a:ext cx="7713663" cy="4587875"/>
            <a:chOff x="462" y="850"/>
            <a:chExt cx="4859" cy="2890"/>
          </a:xfrm>
        </p:grpSpPr>
        <p:sp>
          <p:nvSpPr>
            <p:cNvPr id="40965" name="Rectangle 3"/>
            <p:cNvSpPr>
              <a:spLocks noChangeArrowheads="1"/>
            </p:cNvSpPr>
            <p:nvPr/>
          </p:nvSpPr>
          <p:spPr bwMode="auto">
            <a:xfrm>
              <a:off x="473" y="850"/>
              <a:ext cx="4848" cy="28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16623" tIns="58311" rIns="116623" bIns="58311" anchor="ctr"/>
            <a:lstStyle>
              <a:lvl1pPr defTabSz="11671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948055" indent="-365125" defTabSz="11671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457325" indent="-290830" defTabSz="11671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2041525" indent="-292100" defTabSz="11671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624455" indent="-292100" defTabSz="11671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3081655" indent="-292100" defTabSz="1167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3538855" indent="-292100" defTabSz="1167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996055" indent="-292100" defTabSz="1167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4453255" indent="-292100" defTabSz="1167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zh-CN" altLang="en-US" sz="26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0966" name="Line 4"/>
            <p:cNvSpPr>
              <a:spLocks noChangeShapeType="1"/>
            </p:cNvSpPr>
            <p:nvPr/>
          </p:nvSpPr>
          <p:spPr bwMode="auto">
            <a:xfrm>
              <a:off x="473" y="1215"/>
              <a:ext cx="48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7" name="Line 5"/>
            <p:cNvSpPr>
              <a:spLocks noChangeShapeType="1"/>
            </p:cNvSpPr>
            <p:nvPr/>
          </p:nvSpPr>
          <p:spPr bwMode="auto">
            <a:xfrm>
              <a:off x="473" y="1715"/>
              <a:ext cx="48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8" name="Line 6"/>
            <p:cNvSpPr>
              <a:spLocks noChangeShapeType="1"/>
            </p:cNvSpPr>
            <p:nvPr/>
          </p:nvSpPr>
          <p:spPr bwMode="auto">
            <a:xfrm>
              <a:off x="462" y="2188"/>
              <a:ext cx="48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Line 7"/>
            <p:cNvSpPr>
              <a:spLocks noChangeShapeType="1"/>
            </p:cNvSpPr>
            <p:nvPr/>
          </p:nvSpPr>
          <p:spPr bwMode="auto">
            <a:xfrm>
              <a:off x="462" y="2572"/>
              <a:ext cx="484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Line 8"/>
            <p:cNvSpPr>
              <a:spLocks noChangeShapeType="1"/>
            </p:cNvSpPr>
            <p:nvPr/>
          </p:nvSpPr>
          <p:spPr bwMode="auto">
            <a:xfrm>
              <a:off x="462" y="2956"/>
              <a:ext cx="48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1" name="Line 9"/>
            <p:cNvSpPr>
              <a:spLocks noChangeShapeType="1"/>
            </p:cNvSpPr>
            <p:nvPr/>
          </p:nvSpPr>
          <p:spPr bwMode="auto">
            <a:xfrm>
              <a:off x="1541" y="888"/>
              <a:ext cx="25" cy="2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2" name="Line 10"/>
            <p:cNvSpPr>
              <a:spLocks noChangeShapeType="1"/>
            </p:cNvSpPr>
            <p:nvPr/>
          </p:nvSpPr>
          <p:spPr bwMode="auto">
            <a:xfrm>
              <a:off x="2585" y="850"/>
              <a:ext cx="10" cy="2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3" name="Line 11"/>
            <p:cNvSpPr>
              <a:spLocks noChangeShapeType="1"/>
            </p:cNvSpPr>
            <p:nvPr/>
          </p:nvSpPr>
          <p:spPr bwMode="auto">
            <a:xfrm>
              <a:off x="4073" y="850"/>
              <a:ext cx="26" cy="2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4" name="Text Box 12"/>
            <p:cNvSpPr txBox="1">
              <a:spLocks noChangeArrowheads="1"/>
            </p:cNvSpPr>
            <p:nvPr/>
          </p:nvSpPr>
          <p:spPr bwMode="auto">
            <a:xfrm>
              <a:off x="905" y="142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8" rIns="91416" bIns="4570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948055" indent="-3651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457325" indent="-2908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204152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62445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30816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35388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9960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44532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latinLnBrk="1" hangingPunct="1"/>
              <a:r>
                <a:rPr kumimoji="1" lang="en-US" altLang="ko-KR" sz="2000">
                  <a:latin typeface="Times New Roman" panose="02020603050405020304" pitchFamily="18" charset="0"/>
                  <a:ea typeface="Gulim" panose="020B0600000101010101" pitchFamily="34" charset="-127"/>
                </a:rPr>
                <a:t>n</a:t>
              </a:r>
              <a:endParaRPr kumimoji="1" lang="en-US" altLang="ko-KR" sz="240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40975" name="Text Box 13"/>
            <p:cNvSpPr txBox="1">
              <a:spLocks noChangeArrowheads="1"/>
            </p:cNvSpPr>
            <p:nvPr/>
          </p:nvSpPr>
          <p:spPr bwMode="auto">
            <a:xfrm>
              <a:off x="895" y="189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8" rIns="91416" bIns="4570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948055" indent="-3651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457325" indent="-2908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204152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62445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30816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35388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9960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44532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latinLnBrk="1" hangingPunct="1"/>
              <a:r>
                <a:rPr kumimoji="1" lang="en-US" altLang="ko-KR" sz="2000">
                  <a:latin typeface="Times New Roman" panose="02020603050405020304" pitchFamily="18" charset="0"/>
                  <a:ea typeface="Gulim" panose="020B0600000101010101" pitchFamily="34" charset="-127"/>
                </a:rPr>
                <a:t>n</a:t>
              </a:r>
              <a:r>
                <a:rPr kumimoji="1" lang="en-US" altLang="ko-KR" sz="2000" baseline="30000">
                  <a:latin typeface="Times New Roman" panose="02020603050405020304" pitchFamily="18" charset="0"/>
                  <a:ea typeface="Gulim" panose="020B0600000101010101" pitchFamily="34" charset="-127"/>
                </a:rPr>
                <a:t>2</a:t>
              </a:r>
              <a:endParaRPr kumimoji="1" lang="en-US" altLang="ko-KR" sz="240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40976" name="Text Box 14"/>
            <p:cNvSpPr txBox="1">
              <a:spLocks noChangeArrowheads="1"/>
            </p:cNvSpPr>
            <p:nvPr/>
          </p:nvSpPr>
          <p:spPr bwMode="auto">
            <a:xfrm>
              <a:off x="895" y="227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8" rIns="91416" bIns="4570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948055" indent="-3651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457325" indent="-2908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204152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62445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30816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35388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9960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44532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latinLnBrk="1" hangingPunct="1"/>
              <a:r>
                <a:rPr kumimoji="1" lang="en-US" altLang="ko-KR" sz="2000">
                  <a:latin typeface="Times New Roman" panose="02020603050405020304" pitchFamily="18" charset="0"/>
                  <a:ea typeface="Gulim" panose="020B0600000101010101" pitchFamily="34" charset="-127"/>
                </a:rPr>
                <a:t>n</a:t>
              </a:r>
              <a:r>
                <a:rPr kumimoji="1" lang="en-US" altLang="ko-KR" sz="2000" baseline="30000">
                  <a:latin typeface="Times New Roman" panose="02020603050405020304" pitchFamily="18" charset="0"/>
                  <a:ea typeface="Gulim" panose="020B0600000101010101" pitchFamily="34" charset="-127"/>
                </a:rPr>
                <a:t>3</a:t>
              </a:r>
              <a:endParaRPr kumimoji="1" lang="en-US" altLang="ko-KR" sz="240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40977" name="Text Box 15"/>
            <p:cNvSpPr txBox="1">
              <a:spLocks noChangeArrowheads="1"/>
            </p:cNvSpPr>
            <p:nvPr/>
          </p:nvSpPr>
          <p:spPr bwMode="auto">
            <a:xfrm>
              <a:off x="895" y="2667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8" rIns="91416" bIns="4570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948055" indent="-3651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457325" indent="-2908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204152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62445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30816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35388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9960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44532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latinLnBrk="1" hangingPunct="1"/>
              <a:r>
                <a:rPr kumimoji="1" lang="ko-KR" altLang="en-US" sz="2000">
                  <a:latin typeface="Times New Roman" panose="02020603050405020304" pitchFamily="18" charset="0"/>
                  <a:ea typeface="Gulim" panose="020B0600000101010101" pitchFamily="34" charset="-127"/>
                </a:rPr>
                <a:t>2</a:t>
              </a:r>
              <a:r>
                <a:rPr kumimoji="1" lang="en-US" altLang="ko-KR" sz="2000" baseline="30000">
                  <a:latin typeface="Times New Roman" panose="02020603050405020304" pitchFamily="18" charset="0"/>
                  <a:ea typeface="Gulim" panose="020B0600000101010101" pitchFamily="34" charset="-127"/>
                </a:rPr>
                <a:t>n</a:t>
              </a:r>
              <a:endParaRPr kumimoji="1" lang="en-US" altLang="ko-KR" sz="240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40978" name="Text Box 16"/>
            <p:cNvSpPr txBox="1">
              <a:spLocks noChangeArrowheads="1"/>
            </p:cNvSpPr>
            <p:nvPr/>
          </p:nvSpPr>
          <p:spPr bwMode="auto">
            <a:xfrm>
              <a:off x="895" y="3003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8" rIns="91416" bIns="4570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948055" indent="-3651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457325" indent="-2908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204152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62445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30816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35388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9960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44532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latinLnBrk="1" hangingPunct="1"/>
              <a:r>
                <a:rPr kumimoji="1" lang="ko-KR" altLang="en-US" sz="2000">
                  <a:latin typeface="Times New Roman" panose="02020603050405020304" pitchFamily="18" charset="0"/>
                  <a:ea typeface="Gulim" panose="020B0600000101010101" pitchFamily="34" charset="-127"/>
                </a:rPr>
                <a:t>3</a:t>
              </a:r>
              <a:r>
                <a:rPr kumimoji="1" lang="en-US" altLang="ko-KR" sz="2000" baseline="30000">
                  <a:latin typeface="Times New Roman" panose="02020603050405020304" pitchFamily="18" charset="0"/>
                  <a:ea typeface="Gulim" panose="020B0600000101010101" pitchFamily="34" charset="-127"/>
                </a:rPr>
                <a:t>n</a:t>
              </a:r>
              <a:endParaRPr kumimoji="1" lang="en-US" altLang="ko-KR" sz="240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40979" name="Text Box 17"/>
            <p:cNvSpPr txBox="1">
              <a:spLocks noChangeArrowheads="1"/>
            </p:cNvSpPr>
            <p:nvPr/>
          </p:nvSpPr>
          <p:spPr bwMode="auto">
            <a:xfrm>
              <a:off x="1913" y="140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8" rIns="91416" bIns="4570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948055" indent="-3651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457325" indent="-2908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204152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62445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30816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35388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9960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44532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latinLnBrk="1" hangingPunct="1"/>
              <a:r>
                <a:rPr kumimoji="1" lang="en-US" altLang="zh-CN" sz="2000">
                  <a:latin typeface="Times New Roman" panose="02020603050405020304" pitchFamily="18" charset="0"/>
                  <a:ea typeface="Gulim" panose="020B0600000101010101" pitchFamily="34" charset="-127"/>
                </a:rPr>
                <a:t>n</a:t>
              </a:r>
              <a:endParaRPr kumimoji="1" lang="en-US" altLang="ko-KR" sz="2400" baseline="-2500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40980" name="Text Box 18"/>
            <p:cNvSpPr txBox="1">
              <a:spLocks noChangeArrowheads="1"/>
            </p:cNvSpPr>
            <p:nvPr/>
          </p:nvSpPr>
          <p:spPr bwMode="auto">
            <a:xfrm>
              <a:off x="1911" y="186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8" rIns="91416" bIns="4570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948055" indent="-3651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457325" indent="-2908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204152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62445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30816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35388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9960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44532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latinLnBrk="1" hangingPunct="1"/>
              <a:r>
                <a:rPr kumimoji="1" lang="en-US" altLang="zh-CN" sz="2000">
                  <a:latin typeface="Times New Roman" panose="02020603050405020304" pitchFamily="18" charset="0"/>
                  <a:ea typeface="Gulim" panose="020B0600000101010101" pitchFamily="34" charset="-127"/>
                </a:rPr>
                <a:t>n</a:t>
              </a:r>
              <a:endParaRPr kumimoji="1" lang="en-US" altLang="ko-KR" sz="2400" baseline="-2500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40981" name="Text Box 19"/>
            <p:cNvSpPr txBox="1">
              <a:spLocks noChangeArrowheads="1"/>
            </p:cNvSpPr>
            <p:nvPr/>
          </p:nvSpPr>
          <p:spPr bwMode="auto">
            <a:xfrm>
              <a:off x="1902" y="222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8" rIns="91416" bIns="4570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948055" indent="-3651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457325" indent="-2908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204152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62445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30816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35388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9960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44532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latinLnBrk="1" hangingPunct="1"/>
              <a:r>
                <a:rPr kumimoji="1" lang="en-US" altLang="zh-CN" sz="2000">
                  <a:latin typeface="Times New Roman" panose="02020603050405020304" pitchFamily="18" charset="0"/>
                  <a:ea typeface="Gulim" panose="020B0600000101010101" pitchFamily="34" charset="-127"/>
                </a:rPr>
                <a:t>n</a:t>
              </a:r>
              <a:endParaRPr kumimoji="1" lang="en-US" altLang="ko-KR" sz="2400" baseline="-2500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40982" name="Text Box 20"/>
            <p:cNvSpPr txBox="1">
              <a:spLocks noChangeArrowheads="1"/>
            </p:cNvSpPr>
            <p:nvPr/>
          </p:nvSpPr>
          <p:spPr bwMode="auto">
            <a:xfrm>
              <a:off x="1902" y="264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8" rIns="91416" bIns="4570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948055" indent="-3651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457325" indent="-2908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204152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62445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30816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35388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9960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44532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latinLnBrk="1" hangingPunct="1"/>
              <a:r>
                <a:rPr kumimoji="1" lang="en-US" altLang="zh-CN" sz="2000">
                  <a:latin typeface="Times New Roman" panose="02020603050405020304" pitchFamily="18" charset="0"/>
                  <a:ea typeface="Gulim" panose="020B0600000101010101" pitchFamily="34" charset="-127"/>
                </a:rPr>
                <a:t>n</a:t>
              </a:r>
              <a:endParaRPr kumimoji="1" lang="en-US" altLang="ko-KR" sz="240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40983" name="Text Box 21"/>
            <p:cNvSpPr txBox="1">
              <a:spLocks noChangeArrowheads="1"/>
            </p:cNvSpPr>
            <p:nvPr/>
          </p:nvSpPr>
          <p:spPr bwMode="auto">
            <a:xfrm>
              <a:off x="1902" y="300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8" rIns="91416" bIns="4570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948055" indent="-3651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457325" indent="-2908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204152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62445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30816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35388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9960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44532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latinLnBrk="1" hangingPunct="1"/>
              <a:r>
                <a:rPr kumimoji="1" lang="en-US" altLang="zh-CN" sz="2000">
                  <a:latin typeface="Times New Roman" panose="02020603050405020304" pitchFamily="18" charset="0"/>
                  <a:ea typeface="Gulim" panose="020B0600000101010101" pitchFamily="34" charset="-127"/>
                </a:rPr>
                <a:t>n</a:t>
              </a:r>
              <a:endParaRPr kumimoji="1" lang="en-US" altLang="ko-KR" sz="240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40984" name="Text Box 22"/>
            <p:cNvSpPr txBox="1">
              <a:spLocks noChangeArrowheads="1"/>
            </p:cNvSpPr>
            <p:nvPr/>
          </p:nvSpPr>
          <p:spPr bwMode="auto">
            <a:xfrm>
              <a:off x="3113" y="142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8" rIns="91416" bIns="4570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948055" indent="-3651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457325" indent="-2908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204152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62445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30816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35388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9960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44532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latinLnBrk="1" hangingPunct="1"/>
              <a:r>
                <a:rPr kumimoji="1" lang="ko-KR" altLang="en-US" sz="2000">
                  <a:latin typeface="Times New Roman" panose="02020603050405020304" pitchFamily="18" charset="0"/>
                  <a:ea typeface="Gulim" panose="020B0600000101010101" pitchFamily="34" charset="-127"/>
                </a:rPr>
                <a:t>100</a:t>
              </a:r>
              <a:r>
                <a:rPr kumimoji="1" lang="en-US" altLang="zh-CN" sz="2000">
                  <a:latin typeface="Times New Roman" panose="02020603050405020304" pitchFamily="18" charset="0"/>
                  <a:ea typeface="Gulim" panose="020B0600000101010101" pitchFamily="34" charset="-127"/>
                </a:rPr>
                <a:t>n</a:t>
              </a:r>
              <a:endParaRPr kumimoji="1" lang="en-US" altLang="ko-KR" sz="240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40985" name="Text Box 23"/>
            <p:cNvSpPr txBox="1">
              <a:spLocks noChangeArrowheads="1"/>
            </p:cNvSpPr>
            <p:nvPr/>
          </p:nvSpPr>
          <p:spPr bwMode="auto">
            <a:xfrm>
              <a:off x="3151" y="1891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8" rIns="91416" bIns="4570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948055" indent="-3651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457325" indent="-2908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204152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62445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30816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35388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9960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44532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latinLnBrk="1" hangingPunct="1"/>
              <a:r>
                <a:rPr kumimoji="1" lang="ko-KR" altLang="en-US" sz="2000">
                  <a:latin typeface="Times New Roman" panose="02020603050405020304" pitchFamily="18" charset="0"/>
                  <a:ea typeface="Gulim" panose="020B0600000101010101" pitchFamily="34" charset="-127"/>
                </a:rPr>
                <a:t>10</a:t>
              </a:r>
              <a:r>
                <a:rPr kumimoji="1" lang="en-US" altLang="zh-CN" sz="2000">
                  <a:latin typeface="Times New Roman" panose="02020603050405020304" pitchFamily="18" charset="0"/>
                  <a:ea typeface="Gulim" panose="020B0600000101010101" pitchFamily="34" charset="-127"/>
                </a:rPr>
                <a:t>n</a:t>
              </a:r>
              <a:endParaRPr kumimoji="1" lang="en-US" altLang="ko-KR" sz="240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40986" name="Text Box 24"/>
            <p:cNvSpPr txBox="1">
              <a:spLocks noChangeArrowheads="1"/>
            </p:cNvSpPr>
            <p:nvPr/>
          </p:nvSpPr>
          <p:spPr bwMode="auto">
            <a:xfrm>
              <a:off x="3054" y="2274"/>
              <a:ext cx="4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8" rIns="91416" bIns="4570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948055" indent="-3651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457325" indent="-2908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204152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62445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30816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35388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9960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44532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latinLnBrk="1" hangingPunct="1"/>
              <a:r>
                <a:rPr kumimoji="1" lang="ko-KR" altLang="en-US" sz="2000">
                  <a:latin typeface="Times New Roman" panose="02020603050405020304" pitchFamily="18" charset="0"/>
                  <a:ea typeface="Gulim" panose="020B0600000101010101" pitchFamily="34" charset="-127"/>
                </a:rPr>
                <a:t>4.64</a:t>
              </a:r>
              <a:r>
                <a:rPr kumimoji="1" lang="en-US" altLang="zh-CN" sz="2000">
                  <a:latin typeface="Times New Roman" panose="02020603050405020304" pitchFamily="18" charset="0"/>
                  <a:ea typeface="Gulim" panose="020B0600000101010101" pitchFamily="34" charset="-127"/>
                </a:rPr>
                <a:t>n</a:t>
              </a:r>
              <a:endParaRPr kumimoji="1" lang="en-US" altLang="ko-KR" sz="240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40988" name="Text Box 26"/>
            <p:cNvSpPr txBox="1">
              <a:spLocks noChangeArrowheads="1"/>
            </p:cNvSpPr>
            <p:nvPr/>
          </p:nvSpPr>
          <p:spPr bwMode="auto">
            <a:xfrm>
              <a:off x="4457" y="1426"/>
              <a:ext cx="5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8" rIns="91416" bIns="4570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948055" indent="-3651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457325" indent="-2908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204152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62445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30816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35388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9960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44532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latinLnBrk="1" hangingPunct="1"/>
              <a:r>
                <a:rPr kumimoji="1" lang="ko-KR" altLang="en-US" sz="2000">
                  <a:latin typeface="Times New Roman" panose="02020603050405020304" pitchFamily="18" charset="0"/>
                  <a:ea typeface="Gulim" panose="020B0600000101010101" pitchFamily="34" charset="-127"/>
                </a:rPr>
                <a:t>1000</a:t>
              </a:r>
              <a:r>
                <a:rPr kumimoji="1" lang="en-US" altLang="zh-CN" sz="2000">
                  <a:latin typeface="Times New Roman" panose="02020603050405020304" pitchFamily="18" charset="0"/>
                  <a:ea typeface="Gulim" panose="020B0600000101010101" pitchFamily="34" charset="-127"/>
                </a:rPr>
                <a:t>n</a:t>
              </a:r>
              <a:endParaRPr kumimoji="1" lang="en-US" altLang="ko-KR" sz="240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40989" name="Text Box 27"/>
            <p:cNvSpPr txBox="1">
              <a:spLocks noChangeArrowheads="1"/>
            </p:cNvSpPr>
            <p:nvPr/>
          </p:nvSpPr>
          <p:spPr bwMode="auto">
            <a:xfrm>
              <a:off x="4494" y="1842"/>
              <a:ext cx="4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8" rIns="91416" bIns="4570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948055" indent="-3651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457325" indent="-2908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204152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62445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30816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35388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9960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44532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latinLnBrk="1" hangingPunct="1"/>
              <a:r>
                <a:rPr kumimoji="1" lang="ko-KR" altLang="en-US" sz="2000">
                  <a:latin typeface="Times New Roman" panose="02020603050405020304" pitchFamily="18" charset="0"/>
                  <a:ea typeface="Gulim" panose="020B0600000101010101" pitchFamily="34" charset="-127"/>
                </a:rPr>
                <a:t>31.6</a:t>
              </a:r>
              <a:r>
                <a:rPr kumimoji="1" lang="en-US" altLang="zh-CN" sz="2000">
                  <a:latin typeface="Times New Roman" panose="02020603050405020304" pitchFamily="18" charset="0"/>
                  <a:ea typeface="Gulim" panose="020B0600000101010101" pitchFamily="34" charset="-127"/>
                </a:rPr>
                <a:t>n</a:t>
              </a:r>
              <a:endParaRPr kumimoji="1" lang="en-US" altLang="ko-KR" sz="240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40990" name="Text Box 28"/>
            <p:cNvSpPr txBox="1">
              <a:spLocks noChangeArrowheads="1"/>
            </p:cNvSpPr>
            <p:nvPr/>
          </p:nvSpPr>
          <p:spPr bwMode="auto">
            <a:xfrm>
              <a:off x="4640" y="2274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8" rIns="91416" bIns="4570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948055" indent="-3651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457325" indent="-2908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204152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62445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30816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35388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9960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44532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latinLnBrk="1" hangingPunct="1"/>
              <a:r>
                <a:rPr kumimoji="1" lang="ko-KR" altLang="en-US" sz="2000">
                  <a:latin typeface="Times New Roman" panose="02020603050405020304" pitchFamily="18" charset="0"/>
                  <a:ea typeface="Gulim" panose="020B0600000101010101" pitchFamily="34" charset="-127"/>
                </a:rPr>
                <a:t>10</a:t>
              </a:r>
              <a:r>
                <a:rPr kumimoji="1" lang="en-US" altLang="zh-CN" sz="2000">
                  <a:latin typeface="Times New Roman" panose="02020603050405020304" pitchFamily="18" charset="0"/>
                  <a:ea typeface="Gulim" panose="020B0600000101010101" pitchFamily="34" charset="-127"/>
                </a:rPr>
                <a:t>n</a:t>
              </a:r>
              <a:endParaRPr kumimoji="1" lang="en-US" altLang="ko-KR" sz="240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40994" name="Text Box 32"/>
            <p:cNvSpPr txBox="1">
              <a:spLocks noChangeArrowheads="1"/>
            </p:cNvSpPr>
            <p:nvPr/>
          </p:nvSpPr>
          <p:spPr bwMode="auto">
            <a:xfrm>
              <a:off x="809" y="888"/>
              <a:ext cx="4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8" rIns="91416" bIns="4570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948055" indent="-3651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457325" indent="-2908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204152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62445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30816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35388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9960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44532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latinLnBrk="1" hangingPunct="1"/>
              <a:r>
                <a:rPr kumimoji="1" lang="en-US" altLang="ko-KR" sz="2000">
                  <a:latin typeface="Times New Roman" panose="02020603050405020304" pitchFamily="18" charset="0"/>
                  <a:ea typeface="Gulim" panose="020B0600000101010101" pitchFamily="34" charset="-127"/>
                </a:rPr>
                <a:t>T(n)</a:t>
              </a:r>
              <a:endParaRPr kumimoji="1" lang="en-US" altLang="ko-KR" sz="240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40995" name="Text Box 33"/>
            <p:cNvSpPr txBox="1">
              <a:spLocks noChangeArrowheads="1"/>
            </p:cNvSpPr>
            <p:nvPr/>
          </p:nvSpPr>
          <p:spPr bwMode="auto">
            <a:xfrm>
              <a:off x="1577" y="888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8" rIns="91416" bIns="4570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948055" indent="-3651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457325" indent="-2908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204152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62445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30816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35388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9960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44532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latinLnBrk="1" hangingPunct="1"/>
              <a:r>
                <a:rPr kumimoji="1" lang="zh-CN" altLang="en-US" sz="2000">
                  <a:latin typeface="Times New Roman" panose="02020603050405020304" pitchFamily="18" charset="0"/>
                  <a:ea typeface="Gulim" panose="020B0600000101010101" pitchFamily="34" charset="-127"/>
                </a:rPr>
                <a:t>当前速度</a:t>
              </a:r>
              <a:endParaRPr kumimoji="1" lang="zh-CN" altLang="en-US" sz="240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40996" name="Text Box 34"/>
            <p:cNvSpPr txBox="1">
              <a:spLocks noChangeArrowheads="1"/>
            </p:cNvSpPr>
            <p:nvPr/>
          </p:nvSpPr>
          <p:spPr bwMode="auto">
            <a:xfrm>
              <a:off x="2768" y="888"/>
              <a:ext cx="8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8" rIns="91416" bIns="4570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948055" indent="-3651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457325" indent="-2908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204152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62445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30816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35388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9960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44532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latinLnBrk="1" hangingPunct="1"/>
              <a:r>
                <a:rPr kumimoji="1" lang="en-US" altLang="ko-KR" sz="2000">
                  <a:latin typeface="Times New Roman" panose="02020603050405020304" pitchFamily="18" charset="0"/>
                  <a:ea typeface="Gulim" panose="020B0600000101010101" pitchFamily="34" charset="-127"/>
                </a:rPr>
                <a:t>100 </a:t>
              </a:r>
              <a:r>
                <a:rPr kumimoji="1" lang="zh-CN" altLang="en-US" sz="2000">
                  <a:latin typeface="Times New Roman" panose="02020603050405020304" pitchFamily="18" charset="0"/>
                  <a:ea typeface="Gulim" panose="020B0600000101010101" pitchFamily="34" charset="-127"/>
                </a:rPr>
                <a:t>倍速度</a:t>
              </a:r>
              <a:endParaRPr kumimoji="1" lang="zh-CN" altLang="en-US" sz="240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40997" name="Text Box 35"/>
            <p:cNvSpPr txBox="1">
              <a:spLocks noChangeArrowheads="1"/>
            </p:cNvSpPr>
            <p:nvPr/>
          </p:nvSpPr>
          <p:spPr bwMode="auto">
            <a:xfrm>
              <a:off x="4122" y="888"/>
              <a:ext cx="9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8" rIns="91416" bIns="4570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948055" indent="-3651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457325" indent="-2908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204152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62445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30816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35388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9960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44532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latinLnBrk="1" hangingPunct="1"/>
              <a:r>
                <a:rPr kumimoji="1" lang="en-US" altLang="ko-KR" sz="2000">
                  <a:latin typeface="Times New Roman" panose="02020603050405020304" pitchFamily="18" charset="0"/>
                  <a:ea typeface="Gulim" panose="020B0600000101010101" pitchFamily="34" charset="-127"/>
                </a:rPr>
                <a:t>1000 </a:t>
              </a:r>
              <a:r>
                <a:rPr kumimoji="1" lang="zh-CN" altLang="en-US" sz="2000">
                  <a:latin typeface="Times New Roman" panose="02020603050405020304" pitchFamily="18" charset="0"/>
                  <a:ea typeface="Gulim" panose="020B0600000101010101" pitchFamily="34" charset="-127"/>
                </a:rPr>
                <a:t>倍速度</a:t>
              </a:r>
              <a:endParaRPr kumimoji="1" lang="en-US" altLang="ko-KR" sz="240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40998" name="Line 36"/>
            <p:cNvSpPr>
              <a:spLocks noChangeShapeType="1"/>
            </p:cNvSpPr>
            <p:nvPr/>
          </p:nvSpPr>
          <p:spPr bwMode="auto">
            <a:xfrm>
              <a:off x="462" y="3350"/>
              <a:ext cx="48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9" name="Text Box 37"/>
            <p:cNvSpPr txBox="1">
              <a:spLocks noChangeArrowheads="1"/>
            </p:cNvSpPr>
            <p:nvPr/>
          </p:nvSpPr>
          <p:spPr bwMode="auto">
            <a:xfrm>
              <a:off x="908" y="3350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8" rIns="91416" bIns="4570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948055" indent="-3651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457325" indent="-2908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204152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62445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30816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35388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9960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44532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latinLnBrk="1" hangingPunct="1"/>
              <a:r>
                <a:rPr kumimoji="1" lang="en-US" altLang="zh-CN" sz="2000">
                  <a:latin typeface="Times New Roman" panose="02020603050405020304" pitchFamily="18" charset="0"/>
                  <a:ea typeface="Gulim" panose="020B0600000101010101" pitchFamily="34" charset="-127"/>
                </a:rPr>
                <a:t>n</a:t>
              </a:r>
              <a:r>
                <a:rPr kumimoji="1" lang="en-US" altLang="ko-KR" sz="2000">
                  <a:latin typeface="Times New Roman" panose="02020603050405020304" pitchFamily="18" charset="0"/>
                  <a:ea typeface="Gulim" panose="020B0600000101010101" pitchFamily="34" charset="-127"/>
                </a:rPr>
                <a:t>!</a:t>
              </a:r>
              <a:endParaRPr kumimoji="1" lang="en-US" altLang="ko-KR" sz="240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41000" name="Text Box 38"/>
            <p:cNvSpPr txBox="1">
              <a:spLocks noChangeArrowheads="1"/>
            </p:cNvSpPr>
            <p:nvPr/>
          </p:nvSpPr>
          <p:spPr bwMode="auto">
            <a:xfrm>
              <a:off x="1896" y="335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8" rIns="91416" bIns="4570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948055" indent="-3651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457325" indent="-2908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204152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62445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30816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35388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9960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44532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latinLnBrk="1" hangingPunct="1"/>
              <a:r>
                <a:rPr kumimoji="1" lang="en-US" altLang="zh-CN" sz="2000">
                  <a:latin typeface="Times New Roman" panose="02020603050405020304" pitchFamily="18" charset="0"/>
                  <a:ea typeface="Gulim" panose="020B0600000101010101" pitchFamily="34" charset="-127"/>
                </a:rPr>
                <a:t>n</a:t>
              </a:r>
              <a:endParaRPr kumimoji="1" lang="ko-KR" altLang="en-US" sz="2000" baseline="-2500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41001" name="Text Box 39"/>
            <p:cNvSpPr txBox="1">
              <a:spLocks noChangeArrowheads="1"/>
            </p:cNvSpPr>
            <p:nvPr/>
          </p:nvSpPr>
          <p:spPr bwMode="auto">
            <a:xfrm>
              <a:off x="2799" y="3380"/>
              <a:ext cx="86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8" rIns="91416" bIns="4570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948055" indent="-3651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457325" indent="-29083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204152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624455" indent="-2921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30816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35388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9960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4453255" indent="-2921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latinLnBrk="1" hangingPunct="1"/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ko-KR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+ </a:t>
              </a:r>
              <a:r>
                <a:rPr kumimoji="1"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小常数</a:t>
              </a:r>
              <a:endParaRPr kumimoji="1" lang="ko-KR" altLang="en-US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8148253" y="5360033"/>
            <a:ext cx="1775594" cy="40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6" tIns="45708" rIns="91416" bIns="4570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48055" indent="-3651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457325" indent="-2908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041525" indent="-2921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624455" indent="-2921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081655" indent="-2921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538855" indent="-2921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996055" indent="-2921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453255" indent="-2921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latinLnBrk="1" hangingPunct="1"/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ko-KR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极小常数</a:t>
            </a:r>
            <a:endParaRPr kumimoji="1" lang="ko-KR" altLang="en-US" sz="2000" b="1" baseline="-25000" dirty="0">
              <a:solidFill>
                <a:srgbClr val="FF0000"/>
              </a:solidFill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4" name="Text Box 39"/>
          <p:cNvSpPr txBox="1">
            <a:spLocks noChangeArrowheads="1"/>
          </p:cNvSpPr>
          <p:nvPr/>
        </p:nvSpPr>
        <p:spPr bwMode="auto">
          <a:xfrm>
            <a:off x="6194426" y="4233863"/>
            <a:ext cx="1050239" cy="40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48055" indent="-3651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457325" indent="-2908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041525" indent="-2921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624455" indent="-2921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081655" indent="-2921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538855" indent="-2921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996055" indent="-2921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453255" indent="-2921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latinLnBrk="1" hangingPunct="1"/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ko-KR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+ 6.64</a:t>
            </a:r>
            <a:endParaRPr kumimoji="1" lang="ko-KR" altLang="en-US" sz="2000" b="1" baseline="-25000" dirty="0">
              <a:solidFill>
                <a:srgbClr val="FF0000"/>
              </a:solidFill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" name="Text Box 39"/>
          <p:cNvSpPr txBox="1">
            <a:spLocks noChangeArrowheads="1"/>
          </p:cNvSpPr>
          <p:nvPr/>
        </p:nvSpPr>
        <p:spPr bwMode="auto">
          <a:xfrm>
            <a:off x="6194961" y="4771990"/>
            <a:ext cx="1050239" cy="40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48055" indent="-3651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457325" indent="-2908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041525" indent="-2921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624455" indent="-2921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081655" indent="-2921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538855" indent="-2921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996055" indent="-2921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453255" indent="-2921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latinLnBrk="1" hangingPunct="1"/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ko-KR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+ 4.19</a:t>
            </a:r>
            <a:endParaRPr kumimoji="1" lang="ko-KR" altLang="en-US" sz="2000" b="1" baseline="-25000" dirty="0">
              <a:solidFill>
                <a:srgbClr val="FF0000"/>
              </a:solidFill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6" name="Text Box 39"/>
          <p:cNvSpPr txBox="1">
            <a:spLocks noChangeArrowheads="1"/>
          </p:cNvSpPr>
          <p:nvPr/>
        </p:nvSpPr>
        <p:spPr bwMode="auto">
          <a:xfrm>
            <a:off x="8551723" y="4203682"/>
            <a:ext cx="1050239" cy="40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48055" indent="-3651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457325" indent="-2908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041525" indent="-2921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624455" indent="-2921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081655" indent="-2921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538855" indent="-2921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996055" indent="-2921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453255" indent="-2921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latinLnBrk="1" hangingPunct="1"/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ko-KR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+ 9.97</a:t>
            </a:r>
            <a:endParaRPr kumimoji="1" lang="ko-KR" altLang="en-US" sz="2000" b="1" baseline="-25000" dirty="0">
              <a:solidFill>
                <a:srgbClr val="FF0000"/>
              </a:solidFill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7" name="Text Box 39"/>
          <p:cNvSpPr txBox="1">
            <a:spLocks noChangeArrowheads="1"/>
          </p:cNvSpPr>
          <p:nvPr/>
        </p:nvSpPr>
        <p:spPr bwMode="auto">
          <a:xfrm>
            <a:off x="8541286" y="4773880"/>
            <a:ext cx="1050239" cy="40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48055" indent="-3651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457325" indent="-2908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041525" indent="-2921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624455" indent="-2921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081655" indent="-2921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538855" indent="-2921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996055" indent="-2921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453255" indent="-2921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latinLnBrk="1" hangingPunct="1"/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ko-KR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+ 6.29</a:t>
            </a:r>
            <a:endParaRPr kumimoji="1" lang="ko-KR" altLang="en-US" sz="2000" b="1" baseline="-25000" dirty="0">
              <a:solidFill>
                <a:srgbClr val="FF0000"/>
              </a:solidFill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0963" name="Line 40"/>
          <p:cNvSpPr>
            <a:spLocks noChangeShapeType="1"/>
          </p:cNvSpPr>
          <p:nvPr/>
        </p:nvSpPr>
        <p:spPr bwMode="auto">
          <a:xfrm>
            <a:off x="1919288" y="4089400"/>
            <a:ext cx="87058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算法的效率分析框架</a:t>
            </a:r>
            <a:endParaRPr lang="zh-CN" alt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时空效率度量：输入规模的函数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时间复杂度：基本操作的执行总次数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空间复杂度：辅助的变量或数据结构占用空间量</a:t>
            </a:r>
            <a:endParaRPr lang="zh-CN" altLang="en-US" dirty="0"/>
          </a:p>
          <a:p>
            <a:pPr eaLnBrk="1" hangingPunct="1"/>
            <a:r>
              <a:rPr lang="zh-CN" altLang="en-US" dirty="0"/>
              <a:t>输入规模相同时，有些算法效率与输入特征相关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最坏、平均、最好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计算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gcd(m,n)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的其它方法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连续整数检测（伪代码）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pt-BR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pt-BR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m &lt; n</a:t>
            </a:r>
            <a:endParaRPr lang="pt-BR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pt-BR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t ← m</a:t>
            </a:r>
            <a:endParaRPr lang="pt-BR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pt-BR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while t &gt; 1 do</a:t>
            </a:r>
            <a:endParaRPr lang="pt-BR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pt-BR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m mod t = 0</a:t>
            </a:r>
            <a:endParaRPr lang="pt-BR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pt-BR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n mod t = 0</a:t>
            </a:r>
            <a:endParaRPr lang="pt-BR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pt-BR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return t</a:t>
            </a:r>
            <a:endParaRPr lang="pt-BR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pt-BR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t ← t-1</a:t>
            </a:r>
            <a:endParaRPr lang="pt-BR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7606" name="Rectangle 6"/>
          <p:cNvSpPr>
            <a:spLocks noChangeArrowheads="1"/>
          </p:cNvSpPr>
          <p:nvPr/>
        </p:nvSpPr>
        <p:spPr bwMode="auto">
          <a:xfrm>
            <a:off x="5926138" y="2708275"/>
            <a:ext cx="27082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执行多长时间？</a:t>
            </a:r>
            <a:endParaRPr kumimoji="1" lang="zh-CN" altLang="en-US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7607" name="Rectangle 7"/>
          <p:cNvSpPr>
            <a:spLocks noChangeArrowheads="1"/>
          </p:cNvSpPr>
          <p:nvPr/>
        </p:nvSpPr>
        <p:spPr bwMode="auto">
          <a:xfrm>
            <a:off x="5926138" y="3789363"/>
            <a:ext cx="27082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占用多少内存？</a:t>
            </a:r>
            <a:endParaRPr kumimoji="1" lang="zh-CN" altLang="en-US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4" name="Rectangle 8"/>
          <p:cNvSpPr>
            <a:spLocks noChangeArrowheads="1"/>
          </p:cNvSpPr>
          <p:nvPr/>
        </p:nvSpPr>
        <p:spPr bwMode="auto">
          <a:xfrm>
            <a:off x="6383338" y="1773238"/>
            <a:ext cx="3398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kumimoji="1" lang="zh-CN" altLang="en-US" b="1">
                <a:solidFill>
                  <a:srgbClr val="800000"/>
                </a:solidFill>
                <a:latin typeface="Times New Roman" panose="02020603050405020304" pitchFamily="18" charset="0"/>
              </a:rPr>
              <a:t>执行几次循环停止？</a:t>
            </a:r>
            <a:endParaRPr kumimoji="1" lang="zh-CN" altLang="en-US" b="1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7609" name="Rectangle 9"/>
          <p:cNvSpPr>
            <a:spLocks noChangeArrowheads="1"/>
          </p:cNvSpPr>
          <p:nvPr/>
        </p:nvSpPr>
        <p:spPr bwMode="auto">
          <a:xfrm>
            <a:off x="7967663" y="2708275"/>
            <a:ext cx="230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lvl="1" eaLnBrk="1" hangingPunct="1">
              <a:lnSpc>
                <a:spcPct val="100000"/>
              </a:lnSpc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时间效率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37610" name="Rectangle 10"/>
          <p:cNvSpPr>
            <a:spLocks noChangeArrowheads="1"/>
          </p:cNvSpPr>
          <p:nvPr/>
        </p:nvSpPr>
        <p:spPr bwMode="auto">
          <a:xfrm>
            <a:off x="7969250" y="3789363"/>
            <a:ext cx="2447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lvl="1" eaLnBrk="1" hangingPunct="1">
              <a:lnSpc>
                <a:spcPct val="100000"/>
              </a:lnSpc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空间效率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6" grpId="0"/>
      <p:bldP spid="537607" grpId="0"/>
      <p:bldP spid="537609" grpId="0"/>
      <p:bldP spid="5376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算法的时间效率分析框架</a:t>
            </a:r>
            <a:endParaRPr lang="zh-CN" altLang="en-US"/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当算法输入规模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∞</a:t>
            </a:r>
            <a:r>
              <a:rPr lang="zh-CN" altLang="en-US" dirty="0"/>
              <a:t>，时间复杂度函数的增长阶数决定了</a:t>
            </a:r>
            <a:r>
              <a:rPr lang="zh-CN" altLang="en-US" dirty="0">
                <a:solidFill>
                  <a:srgbClr val="FF0000"/>
                </a:solidFill>
              </a:rPr>
              <a:t>算法的好坏</a:t>
            </a:r>
            <a:endParaRPr lang="zh-CN" altLang="en-US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dirty="0"/>
              <a:t>若是</a:t>
            </a:r>
            <a:r>
              <a:rPr lang="zh-CN" altLang="en-US" sz="3200" dirty="0">
                <a:solidFill>
                  <a:srgbClr val="FF0000"/>
                </a:solidFill>
              </a:rPr>
              <a:t>多项式阶</a:t>
            </a:r>
            <a:r>
              <a:rPr lang="zh-CN" altLang="en-US" dirty="0"/>
              <a:t>，则算法是</a:t>
            </a:r>
            <a:r>
              <a:rPr lang="zh-CN" altLang="en-US" sz="3200" dirty="0">
                <a:solidFill>
                  <a:srgbClr val="C00000"/>
                </a:solidFill>
              </a:rPr>
              <a:t>好的</a:t>
            </a:r>
            <a:r>
              <a:rPr lang="zh-CN" altLang="en-US" dirty="0">
                <a:solidFill>
                  <a:srgbClr val="C00000"/>
                </a:solidFill>
              </a:rPr>
              <a:t>（可接受的、合理的）</a:t>
            </a:r>
            <a:endParaRPr lang="zh-CN" altLang="en-US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/>
              <a:t>若是</a:t>
            </a:r>
            <a:r>
              <a:rPr lang="zh-CN" altLang="en-US" sz="3200" dirty="0">
                <a:solidFill>
                  <a:srgbClr val="FF0000"/>
                </a:solidFill>
              </a:rPr>
              <a:t>指数阶</a:t>
            </a:r>
            <a:r>
              <a:rPr lang="zh-CN" altLang="en-US" dirty="0"/>
              <a:t>，则算法是</a:t>
            </a:r>
            <a:r>
              <a:rPr lang="zh-CN" altLang="en-US" sz="3200" dirty="0">
                <a:solidFill>
                  <a:srgbClr val="C00000"/>
                </a:solidFill>
              </a:rPr>
              <a:t>不好的</a:t>
            </a:r>
            <a:r>
              <a:rPr lang="zh-CN" altLang="en-US" dirty="0">
                <a:solidFill>
                  <a:srgbClr val="C00000"/>
                </a:solidFill>
              </a:rPr>
              <a:t>（不可接受的、不合理的）</a:t>
            </a:r>
            <a:endParaRPr lang="zh-CN" altLang="en-US" dirty="0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 dirty="0"/>
              <a:t>同上，时间复杂度函数的增长阶数决定了</a:t>
            </a:r>
            <a:r>
              <a:rPr lang="zh-CN" altLang="en-US" dirty="0">
                <a:solidFill>
                  <a:srgbClr val="FF0000"/>
                </a:solidFill>
              </a:rPr>
              <a:t>问题的难易</a:t>
            </a:r>
            <a:endParaRPr lang="zh-CN" altLang="en-US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dirty="0"/>
              <a:t>若已（或证明）存在多项式时间算法，则问题是</a:t>
            </a:r>
            <a:r>
              <a:rPr lang="zh-CN" altLang="en-US" sz="3200" dirty="0">
                <a:solidFill>
                  <a:srgbClr val="C00000"/>
                </a:solidFill>
              </a:rPr>
              <a:t>易解的</a:t>
            </a:r>
            <a:endParaRPr lang="zh-CN" altLang="en-US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/>
              <a:t>若目前未找到（或证明不存在）多项式算法，则问题是</a:t>
            </a:r>
            <a:r>
              <a:rPr lang="zh-CN" altLang="en-US" sz="3200" dirty="0">
                <a:solidFill>
                  <a:srgbClr val="C00000"/>
                </a:solidFill>
              </a:rPr>
              <a:t>难解的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渐进符号：</a:t>
            </a:r>
            <a:r>
              <a:rPr lang="zh-CN" altLang="en-US" dirty="0">
                <a:solidFill>
                  <a:schemeClr val="tx1"/>
                </a:solidFill>
              </a:rPr>
              <a:t>复杂度函数增长阶数的简化记号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g(n)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是定义在自然数上的任意非负函数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：算法的时间复杂度函数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g(n)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做比较的函数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比较、分类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函数的增长次数，采用渐进符号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zh-CN" alt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en-US" altLang="zh-CN" sz="4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渐近符号的概念</a:t>
            </a:r>
            <a:endParaRPr lang="en-US" altLang="zh-CN"/>
          </a:p>
        </p:txBody>
      </p:sp>
      <p:sp>
        <p:nvSpPr>
          <p:cNvPr id="2007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O(g(n))</a:t>
            </a:r>
            <a:r>
              <a:rPr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g(n) </a:t>
            </a:r>
            <a:r>
              <a:rPr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</a:t>
            </a:r>
            <a:r>
              <a:rPr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020CD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高阶</a:t>
            </a:r>
            <a:r>
              <a:rPr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渐近函数</a:t>
            </a:r>
            <a:endParaRPr lang="en-US" altLang="zh-CN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的增长次数小于等于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g(n)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及其常数倍，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∞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0729" name="Group 25"/>
          <p:cNvGrpSpPr/>
          <p:nvPr/>
        </p:nvGrpSpPr>
        <p:grpSpPr bwMode="auto">
          <a:xfrm>
            <a:off x="2136775" y="2565400"/>
            <a:ext cx="4679950" cy="3529013"/>
            <a:chOff x="431" y="1661"/>
            <a:chExt cx="2948" cy="2223"/>
          </a:xfrm>
        </p:grpSpPr>
        <p:pic>
          <p:nvPicPr>
            <p:cNvPr id="45064" name="Picture 23" descr="fig02_0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00" b="11595"/>
            <a:stretch>
              <a:fillRect/>
            </a:stretch>
          </p:blipFill>
          <p:spPr bwMode="auto">
            <a:xfrm>
              <a:off x="431" y="1661"/>
              <a:ext cx="2948" cy="2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65" name="Rectangle 24"/>
            <p:cNvSpPr>
              <a:spLocks noChangeArrowheads="1"/>
            </p:cNvSpPr>
            <p:nvPr/>
          </p:nvSpPr>
          <p:spPr bwMode="auto">
            <a:xfrm>
              <a:off x="594" y="2976"/>
              <a:ext cx="544" cy="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20CD8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kumimoji="1"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暂不考虑</a:t>
              </a:r>
              <a:endPara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00730" name="Text Box 6"/>
          <p:cNvSpPr txBox="1">
            <a:spLocks noChangeArrowheads="1"/>
          </p:cNvSpPr>
          <p:nvPr/>
        </p:nvSpPr>
        <p:spPr bwMode="auto">
          <a:xfrm>
            <a:off x="7680176" y="3140968"/>
            <a:ext cx="2743059" cy="1637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5000"/>
              </a:lnSpc>
              <a:buFontTx/>
              <a:buNone/>
            </a:pPr>
            <a:r>
              <a:rPr lang="en-US" altLang="zh-CN" sz="2400" b="1" dirty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2n</a:t>
            </a:r>
            <a:r>
              <a:rPr lang="en-US" altLang="zh-CN" sz="2400" b="1" baseline="30000" dirty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∈O(n</a:t>
            </a:r>
            <a:r>
              <a:rPr lang="en-US" altLang="zh-CN" sz="2400" b="1" baseline="30000" dirty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rgbClr val="8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45000"/>
              </a:lnSpc>
              <a:buFontTx/>
              <a:buNone/>
            </a:pPr>
            <a:r>
              <a:rPr lang="en-US" altLang="zh-CN" sz="2400" b="1" dirty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n(n-1)/2∈O(n</a:t>
            </a:r>
            <a:r>
              <a:rPr lang="en-US" altLang="zh-CN" sz="2400" b="1" baseline="30000" dirty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rgbClr val="8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45000"/>
              </a:lnSpc>
              <a:buFontTx/>
              <a:buNone/>
            </a:pPr>
            <a:r>
              <a:rPr lang="en-US" altLang="zh-CN" sz="2400" b="1" dirty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5n</a:t>
            </a:r>
            <a:r>
              <a:rPr lang="en-US" altLang="zh-CN" sz="2400" b="1" baseline="30000" dirty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+3n+2 ∈O(n</a:t>
            </a:r>
            <a:r>
              <a:rPr lang="en-US" altLang="zh-CN" sz="2400" b="1" baseline="30000" dirty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rgbClr val="8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渐近符号的概念</a:t>
            </a:r>
            <a:endParaRPr lang="en-US" altLang="zh-CN"/>
          </a:p>
        </p:txBody>
      </p:sp>
      <p:sp>
        <p:nvSpPr>
          <p:cNvPr id="570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t(n)=</a:t>
            </a:r>
            <a:r>
              <a:rPr lang="el-GR" altLang="zh-CN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(g(n))</a:t>
            </a:r>
            <a:r>
              <a:rPr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g(n) </a:t>
            </a:r>
            <a:r>
              <a:rPr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</a:t>
            </a:r>
            <a:r>
              <a:rPr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020CD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低阶</a:t>
            </a:r>
            <a:r>
              <a:rPr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渐近函数</a:t>
            </a:r>
            <a:endParaRPr lang="en-US" altLang="zh-CN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的增长次数大于等于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g(n)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及其常数倍，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∞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570393" name="Group 25"/>
          <p:cNvGrpSpPr/>
          <p:nvPr/>
        </p:nvGrpSpPr>
        <p:grpSpPr bwMode="auto">
          <a:xfrm>
            <a:off x="2208213" y="2471738"/>
            <a:ext cx="4824412" cy="3724275"/>
            <a:chOff x="431" y="1557"/>
            <a:chExt cx="3039" cy="2346"/>
          </a:xfrm>
        </p:grpSpPr>
        <p:pic>
          <p:nvPicPr>
            <p:cNvPr id="47112" name="Picture 20" descr="fig02_0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89" b="12480"/>
            <a:stretch>
              <a:fillRect/>
            </a:stretch>
          </p:blipFill>
          <p:spPr bwMode="auto">
            <a:xfrm>
              <a:off x="431" y="1557"/>
              <a:ext cx="3039" cy="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13" name="Rectangle 23"/>
            <p:cNvSpPr>
              <a:spLocks noChangeArrowheads="1"/>
            </p:cNvSpPr>
            <p:nvPr/>
          </p:nvSpPr>
          <p:spPr bwMode="auto">
            <a:xfrm>
              <a:off x="530" y="2931"/>
              <a:ext cx="544" cy="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20CD8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kumimoji="1"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暂不考虑</a:t>
              </a:r>
              <a:endPara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70394" name="Text Box 6"/>
          <p:cNvSpPr txBox="1">
            <a:spLocks noChangeArrowheads="1"/>
          </p:cNvSpPr>
          <p:nvPr/>
        </p:nvSpPr>
        <p:spPr bwMode="auto">
          <a:xfrm>
            <a:off x="7680176" y="3284984"/>
            <a:ext cx="2438400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5000"/>
              </a:lnSpc>
              <a:buFontTx/>
              <a:buNone/>
            </a:pPr>
            <a:r>
              <a:rPr lang="en-US" altLang="zh-CN" sz="2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3000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∈Ω(n</a:t>
            </a:r>
            <a:r>
              <a:rPr lang="en-US" altLang="zh-CN" sz="2400" b="1" baseline="3000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2400" b="1">
              <a:solidFill>
                <a:srgbClr val="8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45000"/>
              </a:lnSpc>
              <a:buFontTx/>
              <a:buNone/>
            </a:pPr>
            <a:r>
              <a:rPr lang="en-US" altLang="zh-CN" sz="2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n(</a:t>
            </a:r>
            <a:r>
              <a:rPr lang="en-US" altLang="zh-CN" b="1">
                <a:solidFill>
                  <a:srgbClr val="800000"/>
                </a:solidFill>
              </a:rPr>
              <a:t>n-1</a:t>
            </a:r>
            <a:r>
              <a:rPr lang="en-US" altLang="zh-CN" sz="2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)/2∈Ω(n</a:t>
            </a:r>
            <a:r>
              <a:rPr lang="en-US" altLang="zh-CN" sz="2400" b="1" baseline="3000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2400" b="1">
              <a:solidFill>
                <a:srgbClr val="8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9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渐近符号的概念</a:t>
            </a:r>
            <a:endParaRPr lang="en-US" altLang="zh-CN"/>
          </a:p>
        </p:txBody>
      </p:sp>
      <p:sp>
        <p:nvSpPr>
          <p:cNvPr id="572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t(n)=</a:t>
            </a:r>
            <a:r>
              <a:rPr lang="el-GR" altLang="zh-CN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(g(n))</a:t>
            </a:r>
            <a:r>
              <a:rPr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g(n) </a:t>
            </a:r>
            <a:r>
              <a:rPr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</a:t>
            </a:r>
            <a:r>
              <a:rPr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020CD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同阶</a:t>
            </a:r>
            <a:r>
              <a:rPr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渐近函数</a:t>
            </a:r>
            <a:endParaRPr lang="en-US" altLang="zh-CN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的增长次数等于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g(n)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及其常数倍，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∞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572450" name="Group 34"/>
          <p:cNvGrpSpPr/>
          <p:nvPr/>
        </p:nvGrpSpPr>
        <p:grpSpPr bwMode="auto">
          <a:xfrm>
            <a:off x="2208213" y="2565400"/>
            <a:ext cx="4464050" cy="3771900"/>
            <a:chOff x="431" y="1616"/>
            <a:chExt cx="2812" cy="2376"/>
          </a:xfrm>
        </p:grpSpPr>
        <p:pic>
          <p:nvPicPr>
            <p:cNvPr id="49160" name="Picture 32" descr="fig02_0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91" b="10687"/>
            <a:stretch>
              <a:fillRect/>
            </a:stretch>
          </p:blipFill>
          <p:spPr bwMode="auto">
            <a:xfrm>
              <a:off x="431" y="1616"/>
              <a:ext cx="2812" cy="2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61" name="Rectangle 33"/>
            <p:cNvSpPr>
              <a:spLocks noChangeArrowheads="1"/>
            </p:cNvSpPr>
            <p:nvPr/>
          </p:nvSpPr>
          <p:spPr bwMode="auto">
            <a:xfrm>
              <a:off x="513" y="3083"/>
              <a:ext cx="522" cy="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20CD8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kumimoji="1"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暂不考虑</a:t>
              </a:r>
              <a:endPara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72451" name="Text Box 6"/>
          <p:cNvSpPr txBox="1">
            <a:spLocks noChangeArrowheads="1"/>
          </p:cNvSpPr>
          <p:nvPr/>
        </p:nvSpPr>
        <p:spPr bwMode="auto">
          <a:xfrm>
            <a:off x="7320136" y="3721894"/>
            <a:ext cx="24288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5000"/>
              </a:lnSpc>
              <a:buFontTx/>
              <a:buNone/>
            </a:pPr>
            <a:r>
              <a:rPr lang="en-US" altLang="zh-CN" sz="2400" b="1" dirty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n(n-1)/2∈Θ(n</a:t>
            </a:r>
            <a:r>
              <a:rPr lang="en-US" altLang="zh-CN" sz="2400" b="1" baseline="30000" dirty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rgbClr val="8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45000"/>
              </a:lnSpc>
              <a:buFontTx/>
              <a:buNone/>
            </a:pPr>
            <a:r>
              <a:rPr lang="en-US" altLang="zh-CN" sz="2400" b="1" dirty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30000" dirty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+3n+2∈Θ(n</a:t>
            </a:r>
            <a:r>
              <a:rPr lang="en-US" altLang="zh-CN" sz="2400" b="1" baseline="30000" dirty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en-US" sz="2400" b="1" dirty="0">
              <a:solidFill>
                <a:srgbClr val="8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5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下列函数中，（     ）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=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O(n</a:t>
            </a:r>
            <a:r>
              <a:rPr lang="en-US" altLang="zh-CN" sz="2600" baseline="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)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100n+5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</a:t>
            </a:r>
            <a:r>
              <a:rPr lang="en-US" altLang="zh-CN" sz="2600" baseline="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</a:t>
            </a:r>
            <a:endParaRPr lang="zh-CN" altLang="en-US" sz="2600" baseline="30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0.00001n</a:t>
            </a:r>
            <a:r>
              <a:rPr lang="en-US" altLang="zh-CN" sz="2600" baseline="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</a:t>
            </a:r>
            <a:endParaRPr lang="zh-CN" altLang="en-US" sz="2600" baseline="30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</a:t>
            </a:r>
            <a:r>
              <a:rPr lang="en-US" altLang="zh-CN" sz="2600" baseline="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+n+1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矩形: 圆角 14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下列函数中，（     ）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=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Ω(n</a:t>
            </a:r>
            <a:r>
              <a:rPr lang="en-US" altLang="zh-CN" sz="2600" baseline="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)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100n+5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</a:t>
            </a:r>
            <a:r>
              <a:rPr lang="en-US" altLang="zh-CN" sz="2600" baseline="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</a:t>
            </a:r>
            <a:endParaRPr lang="zh-CN" altLang="en-US" sz="2600" baseline="30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0.00001n</a:t>
            </a:r>
            <a:endParaRPr lang="zh-CN" altLang="en-US" sz="2600" baseline="30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5n+3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矩形: 圆角 14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下列函数中，（     ）≠ </a:t>
            </a:r>
            <a:r>
              <a:rPr lang="el-GR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Θ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(n</a:t>
            </a:r>
            <a:r>
              <a:rPr lang="en-US" altLang="zh-CN" sz="2600" baseline="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)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n(n-1)/2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</a:t>
            </a:r>
            <a:r>
              <a:rPr lang="en-US" altLang="zh-CN" sz="2600" baseline="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+3n+2</a:t>
            </a:r>
            <a:endParaRPr lang="zh-CN" altLang="en-US" sz="2600" baseline="30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100n</a:t>
            </a:r>
            <a:r>
              <a:rPr lang="en-US" altLang="zh-CN" sz="2600" baseline="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</a:t>
            </a:r>
            <a:endParaRPr lang="zh-CN" altLang="en-US" sz="2600" baseline="30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</a:t>
            </a:r>
            <a:r>
              <a:rPr lang="en-US" altLang="zh-CN" sz="2600" baseline="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</a:t>
            </a:r>
            <a:endParaRPr lang="zh-CN" altLang="en-US" sz="2600" baseline="30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矩形: 圆角 14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1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在复杂度函数基础上的渐近分析方法</a:t>
            </a:r>
            <a:endParaRPr lang="en-US" altLang="zh-CN" dirty="0"/>
          </a:p>
        </p:txBody>
      </p:sp>
      <p:sp>
        <p:nvSpPr>
          <p:cNvPr id="574486" name="Rectangle 2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适用范围：输入规模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∞</a:t>
            </a:r>
            <a:endParaRPr lang="zh-CN" altLang="en-US" dirty="0"/>
          </a:p>
          <a:p>
            <a:pPr lvl="1" eaLnBrk="1" hangingPunct="1"/>
            <a:r>
              <a:rPr lang="zh-CN" altLang="en-US" b="1" dirty="0">
                <a:solidFill>
                  <a:srgbClr val="800000"/>
                </a:solidFill>
              </a:rPr>
              <a:t>不考虑小规模的输入（</a:t>
            </a:r>
            <a:r>
              <a:rPr lang="zh-CN" altLang="en-US" b="1" dirty="0"/>
              <a:t>小规模输入总是易解的</a:t>
            </a:r>
            <a:r>
              <a:rPr lang="zh-CN" altLang="en-US" b="1" dirty="0">
                <a:solidFill>
                  <a:srgbClr val="800000"/>
                </a:solidFill>
              </a:rPr>
              <a:t>）</a:t>
            </a:r>
            <a:endParaRPr lang="en-US" altLang="zh-CN" b="1" dirty="0">
              <a:solidFill>
                <a:srgbClr val="800000"/>
              </a:solidFill>
            </a:endParaRPr>
          </a:p>
          <a:p>
            <a:pPr eaLnBrk="1" hangingPunct="1"/>
            <a:r>
              <a:rPr lang="zh-CN" altLang="en-US" dirty="0"/>
              <a:t>分析方法：化简复杂度函数</a:t>
            </a:r>
            <a:endParaRPr lang="zh-CN" altLang="en-US" dirty="0"/>
          </a:p>
          <a:p>
            <a:pPr lvl="1" eaLnBrk="1" hangingPunct="1"/>
            <a:r>
              <a:rPr lang="zh-CN" altLang="en-US" b="1" dirty="0"/>
              <a:t>忽略常</a:t>
            </a:r>
            <a:r>
              <a:rPr lang="en-US" altLang="zh-CN" b="1" dirty="0"/>
              <a:t>(</a:t>
            </a:r>
            <a:r>
              <a:rPr lang="zh-CN" altLang="en-US" b="1" dirty="0"/>
              <a:t>系</a:t>
            </a:r>
            <a:r>
              <a:rPr lang="en-US" altLang="zh-CN" b="1" dirty="0"/>
              <a:t>)</a:t>
            </a:r>
            <a:r>
              <a:rPr lang="zh-CN" altLang="en-US" b="1" dirty="0"/>
              <a:t>数，忽略低阶项，得到的是高阶渐近函数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极限法比较函数的增长次数</a:t>
            </a:r>
            <a:endParaRPr lang="en-US" altLang="zh-CN"/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04" y="1409664"/>
            <a:ext cx="7011141" cy="174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8040216" y="1340768"/>
            <a:ext cx="3730508" cy="168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Times New Roman" panose="02020603050405020304" pitchFamily="18" charset="0"/>
              </a:rPr>
              <a:t>前两种情况：</a:t>
            </a:r>
            <a:r>
              <a:rPr lang="en-US" altLang="zh-CN" sz="2400" dirty="0">
                <a:solidFill>
                  <a:srgbClr val="800000"/>
                </a:solidFill>
                <a:latin typeface="Times New Roman" panose="02020603050405020304" pitchFamily="18" charset="0"/>
              </a:rPr>
              <a:t>t(n)∈O(g(n))</a:t>
            </a:r>
            <a:endParaRPr lang="en-US" altLang="zh-CN" sz="2400" dirty="0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Times New Roman" panose="02020603050405020304" pitchFamily="18" charset="0"/>
              </a:rPr>
              <a:t>后两种情况：</a:t>
            </a:r>
            <a:r>
              <a:rPr lang="en-US" altLang="zh-CN" sz="2400" dirty="0">
                <a:solidFill>
                  <a:srgbClr val="800000"/>
                </a:solidFill>
                <a:latin typeface="Times New Roman" panose="02020603050405020304" pitchFamily="18" charset="0"/>
              </a:rPr>
              <a:t>t(n)∈Ω(g(n))</a:t>
            </a:r>
            <a:endParaRPr lang="en-US" altLang="zh-CN" sz="2400" dirty="0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Times New Roman" panose="02020603050405020304" pitchFamily="18" charset="0"/>
              </a:rPr>
              <a:t>第二种情况：</a:t>
            </a:r>
            <a:r>
              <a:rPr lang="en-US" altLang="zh-CN" sz="2400" dirty="0">
                <a:solidFill>
                  <a:srgbClr val="800000"/>
                </a:solidFill>
                <a:latin typeface="Times New Roman" panose="02020603050405020304" pitchFamily="18" charset="0"/>
              </a:rPr>
              <a:t>t(n)∈Θ(g(n))</a:t>
            </a:r>
            <a:endParaRPr lang="en-US" altLang="zh-CN" sz="2400" dirty="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3" y="3158720"/>
            <a:ext cx="5531707" cy="864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4308031"/>
            <a:ext cx="7486546" cy="130418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046042" y="4869160"/>
            <a:ext cx="13195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= </a:t>
            </a:r>
            <a:r>
              <a:rPr lang="el-G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Θ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(n</a:t>
            </a:r>
            <a:r>
              <a:rPr lang="en-US" altLang="zh-CN" sz="28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0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算法分析</a:t>
            </a:r>
            <a:endParaRPr lang="en-US" altLang="zh-CN" dirty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>
          <a:xfrm>
            <a:off x="636588" y="1266825"/>
            <a:ext cx="11322050" cy="432241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时间效率：评估算法的运行时间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度量指标：时间复杂度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，其中参数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表示“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输入规模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输入规模：输入数据的数量或数量级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空间效率：评估算法的内存用量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辅助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空间量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除存储算法本身和输入空间外，其它的辅助变量或数据结构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度量指标：空间复杂度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S(n)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，其中参数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表示“输入规模”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极限法比较函数的增长次数</a:t>
            </a:r>
            <a:endParaRPr lang="en-US" altLang="zh-CN"/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04" y="1409664"/>
            <a:ext cx="7011141" cy="174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8040216" y="1340768"/>
            <a:ext cx="3730508" cy="168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Times New Roman" panose="02020603050405020304" pitchFamily="18" charset="0"/>
              </a:rPr>
              <a:t>前两种情况：</a:t>
            </a:r>
            <a:r>
              <a:rPr lang="en-US" altLang="zh-CN" sz="2400" dirty="0">
                <a:solidFill>
                  <a:srgbClr val="800000"/>
                </a:solidFill>
                <a:latin typeface="Times New Roman" panose="02020603050405020304" pitchFamily="18" charset="0"/>
              </a:rPr>
              <a:t>t(n)∈O(g(n))</a:t>
            </a:r>
            <a:endParaRPr lang="en-US" altLang="zh-CN" sz="2400" dirty="0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Times New Roman" panose="02020603050405020304" pitchFamily="18" charset="0"/>
              </a:rPr>
              <a:t>后两种情况：</a:t>
            </a:r>
            <a:r>
              <a:rPr lang="en-US" altLang="zh-CN" sz="2400" dirty="0">
                <a:solidFill>
                  <a:srgbClr val="800000"/>
                </a:solidFill>
                <a:latin typeface="Times New Roman" panose="02020603050405020304" pitchFamily="18" charset="0"/>
              </a:rPr>
              <a:t>t(n)∈Ω(g(n))</a:t>
            </a:r>
            <a:endParaRPr lang="en-US" altLang="zh-CN" sz="2400" dirty="0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Times New Roman" panose="02020603050405020304" pitchFamily="18" charset="0"/>
              </a:rPr>
              <a:t>第二种情况：</a:t>
            </a:r>
            <a:r>
              <a:rPr lang="en-US" altLang="zh-CN" sz="2400" dirty="0">
                <a:solidFill>
                  <a:srgbClr val="800000"/>
                </a:solidFill>
                <a:latin typeface="Times New Roman" panose="02020603050405020304" pitchFamily="18" charset="0"/>
              </a:rPr>
              <a:t>t(n)∈Θ(g(n))</a:t>
            </a:r>
            <a:endParaRPr lang="en-US" altLang="zh-CN" sz="2400" dirty="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04" y="3392618"/>
            <a:ext cx="5177463" cy="504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4029839"/>
            <a:ext cx="9524031" cy="1800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0334640" y="4643266"/>
                <a:ext cx="1537320" cy="486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altLang="zh-CN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𝚶</m:t>
                      </m:r>
                      <m:d>
                        <m:dPr>
                          <m:ctrlPr>
                            <a:rPr lang="el-GR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𝐧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640" y="4643266"/>
                <a:ext cx="1537320" cy="486352"/>
              </a:xfrm>
              <a:prstGeom prst="rect">
                <a:avLst/>
              </a:prstGeom>
              <a:blipFill rotWithShape="1">
                <a:blip r:embed="rId4"/>
                <a:stretch>
                  <a:fillRect l="-1" t="-30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极限法比较函数的增长次数</a:t>
            </a:r>
            <a:endParaRPr lang="en-US" altLang="zh-CN"/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04" y="1409664"/>
            <a:ext cx="7011141" cy="174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8040216" y="1340768"/>
            <a:ext cx="3730508" cy="168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Times New Roman" panose="02020603050405020304" pitchFamily="18" charset="0"/>
              </a:rPr>
              <a:t>前两种情况：</a:t>
            </a:r>
            <a:r>
              <a:rPr lang="en-US" altLang="zh-CN" sz="2400" dirty="0">
                <a:solidFill>
                  <a:srgbClr val="800000"/>
                </a:solidFill>
                <a:latin typeface="Times New Roman" panose="02020603050405020304" pitchFamily="18" charset="0"/>
              </a:rPr>
              <a:t>t(n)∈O(g(n))</a:t>
            </a:r>
            <a:endParaRPr lang="en-US" altLang="zh-CN" sz="2400" dirty="0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Times New Roman" panose="02020603050405020304" pitchFamily="18" charset="0"/>
              </a:rPr>
              <a:t>后两种情况：</a:t>
            </a:r>
            <a:r>
              <a:rPr lang="en-US" altLang="zh-CN" sz="2400" dirty="0">
                <a:solidFill>
                  <a:srgbClr val="800000"/>
                </a:solidFill>
                <a:latin typeface="Times New Roman" panose="02020603050405020304" pitchFamily="18" charset="0"/>
              </a:rPr>
              <a:t>t(n)∈Ω(g(n))</a:t>
            </a:r>
            <a:endParaRPr lang="en-US" altLang="zh-CN" sz="2400" dirty="0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Times New Roman" panose="02020603050405020304" pitchFamily="18" charset="0"/>
              </a:rPr>
              <a:t>第二种情况：</a:t>
            </a:r>
            <a:r>
              <a:rPr lang="en-US" altLang="zh-CN" sz="2400" dirty="0">
                <a:solidFill>
                  <a:srgbClr val="800000"/>
                </a:solidFill>
                <a:latin typeface="Times New Roman" panose="02020603050405020304" pitchFamily="18" charset="0"/>
              </a:rPr>
              <a:t>t(n)∈Θ(g(n))</a:t>
            </a:r>
            <a:endParaRPr lang="en-US" altLang="zh-CN" sz="2400" dirty="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80" y="3415632"/>
            <a:ext cx="4501712" cy="46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966" y="4291937"/>
            <a:ext cx="8909474" cy="13174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0056440" y="4941168"/>
                <a:ext cx="15373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𝛀</m:t>
                      </m:r>
                      <m:d>
                        <m:dPr>
                          <m:ctrlPr>
                            <a:rPr lang="el-GR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6440" y="4941168"/>
                <a:ext cx="1537320" cy="430887"/>
              </a:xfrm>
              <a:prstGeom prst="rect">
                <a:avLst/>
              </a:prstGeom>
              <a:blipFill rotWithShape="1">
                <a:blip r:embed="rId4"/>
                <a:stretch>
                  <a:fillRect l="-38" t="-54" r="37" b="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一些重要函数的增长次数</a:t>
            </a:r>
            <a:endParaRPr lang="en-US" altLang="zh-CN"/>
          </a:p>
        </p:txBody>
      </p:sp>
      <p:sp>
        <p:nvSpPr>
          <p:cNvPr id="2867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对数函数 </a:t>
            </a:r>
            <a:r>
              <a:rPr lang="en-US" altLang="zh-CN">
                <a:latin typeface="Times New Roman" panose="02020603050405020304" pitchFamily="18" charset="0"/>
              </a:rPr>
              <a:t>log</a:t>
            </a:r>
            <a:r>
              <a:rPr lang="en-US" altLang="zh-CN" baseline="-25000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(n)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 (log(n))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与对数底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a&gt;1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的值无关</a:t>
            </a:r>
            <a:endParaRPr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所有多项式 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 + a</a:t>
            </a:r>
            <a:r>
              <a:rPr lang="en-US" altLang="zh-CN" baseline="-25000">
                <a:latin typeface="Times New Roman" panose="02020603050405020304" pitchFamily="18" charset="0"/>
              </a:rPr>
              <a:t>k-1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</a:rPr>
              <a:t>k-1</a:t>
            </a:r>
            <a:r>
              <a:rPr lang="en-US" altLang="zh-CN">
                <a:latin typeface="Times New Roman" panose="02020603050405020304" pitchFamily="18" charset="0"/>
              </a:rPr>
              <a:t> + … + a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(n</a:t>
            </a:r>
            <a:r>
              <a:rPr lang="en-US" altLang="zh-CN" baseline="3000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指数函数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a</a:t>
            </a:r>
            <a:r>
              <a:rPr lang="en-US" altLang="zh-CN" baseline="30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的增长次数与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a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的值相关</a:t>
            </a:r>
            <a:endParaRPr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b="1">
                <a:solidFill>
                  <a:srgbClr val="8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常见增长次数的递增顺序</a:t>
            </a:r>
            <a:endParaRPr lang="zh-CN" altLang="en-US" b="1">
              <a:solidFill>
                <a:srgbClr val="8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log(n) &lt; n</a:t>
            </a:r>
            <a:r>
              <a:rPr lang="en-US" altLang="zh-CN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(&gt;0) &lt; a</a:t>
            </a:r>
            <a:r>
              <a:rPr lang="en-US" altLang="zh-CN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&lt; n! &lt; n</a:t>
            </a:r>
            <a:r>
              <a:rPr lang="en-US" altLang="zh-CN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zh-CN" b="1" baseline="30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5480" y="908720"/>
            <a:ext cx="9512921" cy="5832000"/>
          </a:xfrm>
          <a:prstGeom prst="rect">
            <a:avLst/>
          </a:prstGeom>
        </p:spPr>
      </p:pic>
      <p:sp>
        <p:nvSpPr>
          <p:cNvPr id="46082" name="Rectangle 4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基本的渐近效率类型</a:t>
            </a:r>
            <a:endParaRPr lang="en-US" altLang="zh-CN"/>
          </a:p>
        </p:txBody>
      </p:sp>
      <p:sp>
        <p:nvSpPr>
          <p:cNvPr id="265256" name="Line 40"/>
          <p:cNvSpPr>
            <a:spLocks noChangeShapeType="1"/>
          </p:cNvSpPr>
          <p:nvPr/>
        </p:nvSpPr>
        <p:spPr bwMode="auto">
          <a:xfrm>
            <a:off x="1199456" y="5373216"/>
            <a:ext cx="9900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渐进时间效率备注</a:t>
            </a:r>
            <a:endParaRPr lang="zh-CN" altLang="en-US"/>
          </a:p>
        </p:txBody>
      </p:sp>
      <p:sp>
        <p:nvSpPr>
          <p:cNvPr id="589832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注</a:t>
            </a:r>
            <a:r>
              <a:rPr lang="en-US" altLang="zh-CN" dirty="0"/>
              <a:t>1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olidFill>
                  <a:srgbClr val="C00000"/>
                </a:solidFill>
              </a:rPr>
              <a:t>小规模问题</a:t>
            </a:r>
            <a:r>
              <a:rPr lang="zh-CN" altLang="en-US" dirty="0"/>
              <a:t>：决定算法效率的一般是算法的简单性而不是算法执行的时间</a:t>
            </a:r>
            <a:endParaRPr lang="en-US" altLang="zh-CN" dirty="0"/>
          </a:p>
          <a:p>
            <a:pPr eaLnBrk="1" hangingPunct="1"/>
            <a:r>
              <a:rPr lang="zh-CN" altLang="en-US" dirty="0"/>
              <a:t>注</a:t>
            </a:r>
            <a:r>
              <a:rPr lang="en-US" altLang="zh-CN" dirty="0"/>
              <a:t>2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当比较两个算法的效率时，若两个算法是同阶的，则必须进一步考察阶的常数因子，才能辨别优劣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rgbClr val="FF0000"/>
                </a:solidFill>
              </a:rPr>
              <a:t>非递归算法的效率分析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041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计算基本操作执行总次数</a:t>
            </a:r>
            <a:endParaRPr lang="en-US" altLang="zh-CN"/>
          </a:p>
        </p:txBody>
      </p:sp>
      <p:sp>
        <p:nvSpPr>
          <p:cNvPr id="215046" name="Rectangle 6"/>
          <p:cNvSpPr>
            <a:spLocks noChangeArrowheads="1"/>
          </p:cNvSpPr>
          <p:nvPr/>
        </p:nvSpPr>
        <p:spPr bwMode="auto">
          <a:xfrm>
            <a:off x="1555577" y="2028826"/>
            <a:ext cx="245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kumimoji="1"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常用求和公式</a:t>
            </a:r>
            <a:endParaRPr kumimoji="1" lang="zh-CN" altLang="en-US" sz="2400" b="1" dirty="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2566988" y="2491467"/>
          <a:ext cx="257333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53" name="公式" r:id="rId1" imgW="1701800" imgH="431800" progId="Equation.3">
                  <p:embed/>
                </p:oleObj>
              </mc:Choice>
              <mc:Fallback>
                <p:oleObj name="公式" r:id="rId1" imgW="17018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2491467"/>
                        <a:ext cx="2573337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8" name="Object 8"/>
          <p:cNvGraphicFramePr>
            <a:graphicFrameLocks noChangeAspect="1"/>
          </p:cNvGraphicFramePr>
          <p:nvPr/>
        </p:nvGraphicFramePr>
        <p:xfrm>
          <a:off x="2566988" y="3213100"/>
          <a:ext cx="511333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54" name="公式" r:id="rId3" imgW="2819400" imgH="431800" progId="Equation.3">
                  <p:embed/>
                </p:oleObj>
              </mc:Choice>
              <mc:Fallback>
                <p:oleObj name="公式" r:id="rId3" imgW="28194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3213100"/>
                        <a:ext cx="5113337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9" name="Object 9"/>
          <p:cNvGraphicFramePr>
            <a:graphicFrameLocks noChangeAspect="1"/>
          </p:cNvGraphicFramePr>
          <p:nvPr/>
        </p:nvGraphicFramePr>
        <p:xfrm>
          <a:off x="2566988" y="4005263"/>
          <a:ext cx="61039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55" name="公式" r:id="rId5" imgW="3492500" imgH="431800" progId="Equation.3">
                  <p:embed/>
                </p:oleObj>
              </mc:Choice>
              <mc:Fallback>
                <p:oleObj name="公式" r:id="rId5" imgW="34925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4005263"/>
                        <a:ext cx="610393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50" name="Object 10"/>
          <p:cNvGraphicFramePr>
            <a:graphicFrameLocks noChangeAspect="1"/>
          </p:cNvGraphicFramePr>
          <p:nvPr/>
        </p:nvGraphicFramePr>
        <p:xfrm>
          <a:off x="2566988" y="4797425"/>
          <a:ext cx="4897437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56" name="公式" r:id="rId7" imgW="2743200" imgH="431800" progId="Equation.3">
                  <p:embed/>
                </p:oleObj>
              </mc:Choice>
              <mc:Fallback>
                <p:oleObj name="公式" r:id="rId7" imgW="27432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4797425"/>
                        <a:ext cx="4897437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057" name="Group 17"/>
          <p:cNvGrpSpPr/>
          <p:nvPr/>
        </p:nvGrpSpPr>
        <p:grpSpPr bwMode="auto">
          <a:xfrm>
            <a:off x="5232400" y="2457450"/>
            <a:ext cx="5005388" cy="684213"/>
            <a:chOff x="2336" y="1548"/>
            <a:chExt cx="3153" cy="431"/>
          </a:xfrm>
        </p:grpSpPr>
        <p:graphicFrame>
          <p:nvGraphicFramePr>
            <p:cNvPr id="60429" name="Object 12"/>
            <p:cNvGraphicFramePr>
              <a:graphicFrameLocks noChangeAspect="1"/>
            </p:cNvGraphicFramePr>
            <p:nvPr/>
          </p:nvGraphicFramePr>
          <p:xfrm>
            <a:off x="2925" y="1548"/>
            <a:ext cx="2564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57" name="公式" r:id="rId9" imgW="2362200" imgH="431800" progId="Equation.3">
                    <p:embed/>
                  </p:oleObj>
                </mc:Choice>
                <mc:Fallback>
                  <p:oleObj name="公式" r:id="rId9" imgW="2362200" imgH="431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1548"/>
                          <a:ext cx="2564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0" name="Rectangle 13"/>
            <p:cNvSpPr>
              <a:spLocks noChangeArrowheads="1"/>
            </p:cNvSpPr>
            <p:nvPr/>
          </p:nvSpPr>
          <p:spPr bwMode="auto">
            <a:xfrm>
              <a:off x="2336" y="1638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20CD8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特别地</a:t>
              </a:r>
              <a:endPara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215058" name="Group 18"/>
          <p:cNvGrpSpPr/>
          <p:nvPr/>
        </p:nvGrpSpPr>
        <p:grpSpPr bwMode="auto">
          <a:xfrm>
            <a:off x="1420812" y="5577215"/>
            <a:ext cx="6043613" cy="720725"/>
            <a:chOff x="1023" y="3475"/>
            <a:chExt cx="3807" cy="454"/>
          </a:xfrm>
        </p:grpSpPr>
        <p:graphicFrame>
          <p:nvGraphicFramePr>
            <p:cNvPr id="60427" name="Object 15"/>
            <p:cNvGraphicFramePr>
              <a:graphicFrameLocks noChangeAspect="1"/>
            </p:cNvGraphicFramePr>
            <p:nvPr/>
          </p:nvGraphicFramePr>
          <p:xfrm>
            <a:off x="1730" y="3475"/>
            <a:ext cx="3100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58" name="公式" r:id="rId11" imgW="2362200" imgH="431800" progId="Equation.3">
                    <p:embed/>
                  </p:oleObj>
                </mc:Choice>
                <mc:Fallback>
                  <p:oleObj name="公式" r:id="rId11" imgW="2362200" imgH="4318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0" y="3475"/>
                          <a:ext cx="3100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8" name="Rectangle 16"/>
            <p:cNvSpPr>
              <a:spLocks noChangeArrowheads="1"/>
            </p:cNvSpPr>
            <p:nvPr/>
          </p:nvSpPr>
          <p:spPr bwMode="auto">
            <a:xfrm>
              <a:off x="1023" y="3569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20CD8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特别地</a:t>
              </a:r>
              <a:endPara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9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例</a:t>
            </a:r>
            <a:r>
              <a:rPr lang="en-US" altLang="zh-CN"/>
              <a:t>1</a:t>
            </a:r>
            <a:r>
              <a:rPr lang="zh-CN" altLang="en-US"/>
              <a:t>：最大值</a:t>
            </a:r>
            <a:endParaRPr lang="en-US" altLang="zh-CN"/>
          </a:p>
        </p:txBody>
      </p:sp>
      <p:sp>
        <p:nvSpPr>
          <p:cNvPr id="336906" name="Rectangle 10"/>
          <p:cNvSpPr>
            <a:spLocks noGrp="1" noChangeArrowheads="1"/>
          </p:cNvSpPr>
          <p:nvPr>
            <p:ph idx="1"/>
          </p:nvPr>
        </p:nvSpPr>
        <p:spPr>
          <a:xfrm>
            <a:off x="5196336" y="2432500"/>
            <a:ext cx="2880320" cy="1046485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dirty="0"/>
              <a:t>基本操作：</a:t>
            </a:r>
            <a:endParaRPr lang="zh-CN" altLang="en-US" dirty="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551384" y="1196975"/>
            <a:ext cx="4536504" cy="3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dirty="0" err="1">
                <a:latin typeface="Times New Roman" panose="02020603050405020304" pitchFamily="18" charset="0"/>
              </a:rPr>
              <a:t>MaxElement</a:t>
            </a:r>
            <a:r>
              <a:rPr lang="en-US" altLang="zh-CN" b="1" dirty="0">
                <a:latin typeface="Times New Roman" panose="02020603050405020304" pitchFamily="18" charset="0"/>
              </a:rPr>
              <a:t>(A[0..n-1])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CN" sz="2800" b="1" dirty="0" err="1">
                <a:latin typeface="Times New Roman" panose="02020603050405020304" pitchFamily="18" charset="0"/>
              </a:rPr>
              <a:t>maxval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A[0]</a:t>
            </a: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lvl="1" eaLnBrk="1" hangingPunct="1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for </a:t>
            </a:r>
            <a:r>
              <a:rPr lang="en-US" altLang="zh-CN" sz="2800" b="1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 1 to n-1 do</a:t>
            </a: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lvl="1" eaLnBrk="1" hangingPunct="1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   if A[</a:t>
            </a:r>
            <a:r>
              <a:rPr lang="en-US" altLang="zh-CN" sz="2800" b="1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] &gt; </a:t>
            </a:r>
            <a:r>
              <a:rPr lang="en-US" altLang="zh-CN" sz="2800" b="1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maxval</a:t>
            </a: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lvl="1" eaLnBrk="1" hangingPunct="1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       </a:t>
            </a:r>
            <a:r>
              <a:rPr lang="en-US" altLang="zh-CN" sz="2800" b="1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maxval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 A[</a:t>
            </a:r>
            <a:r>
              <a:rPr lang="en-US" altLang="zh-CN" sz="2800" b="1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]</a:t>
            </a: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lvl="1" eaLnBrk="1" hangingPunct="1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return </a:t>
            </a:r>
            <a:r>
              <a:rPr lang="en-US" altLang="zh-CN" sz="2800" b="1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maxval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4685713"/>
            <a:ext cx="3643693" cy="86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"/>
          <p:cNvSpPr txBox="1">
            <a:spLocks noChangeArrowheads="1"/>
          </p:cNvSpPr>
          <p:nvPr/>
        </p:nvSpPr>
        <p:spPr bwMode="auto">
          <a:xfrm>
            <a:off x="6010970" y="3099999"/>
            <a:ext cx="3203996" cy="91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lnSpc>
                <a:spcPct val="200000"/>
              </a:lnSpc>
              <a:buNone/>
            </a:pPr>
            <a:r>
              <a:rPr lang="zh-CN" altLang="en-US" dirty="0"/>
              <a:t>比较 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A[</a:t>
            </a:r>
            <a:r>
              <a:rPr lang="en-US" altLang="zh-CN" b="1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] &gt; </a:t>
            </a:r>
            <a:r>
              <a:rPr lang="en-US" altLang="zh-CN" b="1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maxval</a:t>
            </a:r>
            <a:endParaRPr lang="zh-CN" altLang="en-US" dirty="0"/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 bwMode="auto">
          <a:xfrm>
            <a:off x="5196336" y="3839546"/>
            <a:ext cx="2880320" cy="104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lnSpc>
                <a:spcPct val="200000"/>
              </a:lnSpc>
            </a:pPr>
            <a:r>
              <a:rPr lang="zh-CN" altLang="en-US" dirty="0"/>
              <a:t>时间复杂度：</a:t>
            </a:r>
            <a:endParaRPr lang="zh-CN" altLang="en-US" dirty="0"/>
          </a:p>
        </p:txBody>
      </p:sp>
      <p:sp>
        <p:nvSpPr>
          <p:cNvPr id="8" name="Rectangle 10"/>
          <p:cNvSpPr txBox="1">
            <a:spLocks noChangeArrowheads="1"/>
          </p:cNvSpPr>
          <p:nvPr/>
        </p:nvSpPr>
        <p:spPr bwMode="auto">
          <a:xfrm>
            <a:off x="5209358" y="1105317"/>
            <a:ext cx="2880320" cy="104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lnSpc>
                <a:spcPct val="200000"/>
              </a:lnSpc>
            </a:pPr>
            <a:r>
              <a:rPr lang="zh-CN" altLang="en-US" dirty="0"/>
              <a:t>输入规模：</a:t>
            </a:r>
            <a:endParaRPr lang="zh-CN" altLang="en-US" dirty="0"/>
          </a:p>
        </p:txBody>
      </p:sp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6023992" y="1772816"/>
            <a:ext cx="3846414" cy="91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lnSpc>
                <a:spcPct val="200000"/>
              </a:lnSpc>
              <a:buNone/>
            </a:pPr>
            <a:r>
              <a:rPr lang="zh-CN" altLang="en-US" dirty="0"/>
              <a:t>数组 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A </a:t>
            </a:r>
            <a:r>
              <a:rPr lang="zh-CN" alt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的元素个数 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8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例</a:t>
            </a:r>
            <a:r>
              <a:rPr lang="en-US" altLang="zh-CN"/>
              <a:t>2</a:t>
            </a:r>
            <a:r>
              <a:rPr lang="zh-CN" altLang="en-US"/>
              <a:t>：元素唯一性</a:t>
            </a:r>
            <a:endParaRPr lang="en-US" altLang="zh-CN"/>
          </a:p>
        </p:txBody>
      </p:sp>
      <p:sp>
        <p:nvSpPr>
          <p:cNvPr id="341004" name="Rectangle 12"/>
          <p:cNvSpPr>
            <a:spLocks noGrp="1" noChangeArrowheads="1"/>
          </p:cNvSpPr>
          <p:nvPr>
            <p:ph idx="1"/>
          </p:nvPr>
        </p:nvSpPr>
        <p:spPr>
          <a:xfrm>
            <a:off x="5052193" y="2708920"/>
            <a:ext cx="4236450" cy="2621357"/>
          </a:xfrm>
        </p:spPr>
        <p:txBody>
          <a:bodyPr/>
          <a:lstStyle/>
          <a:p>
            <a:pPr eaLnBrk="1" hangingPunct="1"/>
            <a:r>
              <a:rPr lang="zh-CN" altLang="en-US" dirty="0"/>
              <a:t>基本操作：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</a:t>
            </a:r>
            <a:r>
              <a:rPr lang="zh-CN" altLang="en-US" dirty="0"/>
              <a:t>比较 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A[</a:t>
            </a:r>
            <a:r>
              <a:rPr lang="en-US" altLang="zh-CN" b="1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]=A[j]</a:t>
            </a:r>
            <a:endParaRPr lang="zh-CN" altLang="en-US" dirty="0"/>
          </a:p>
          <a:p>
            <a:pPr eaLnBrk="1" hangingPunct="1"/>
            <a:r>
              <a:rPr lang="zh-CN" altLang="en-US" dirty="0"/>
              <a:t>时间复杂度：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</a:t>
            </a:r>
            <a:r>
              <a:rPr lang="zh-CN" altLang="en-US" dirty="0"/>
              <a:t>最坏情况</a:t>
            </a:r>
            <a:endParaRPr lang="zh-CN" altLang="en-US" dirty="0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551385" y="1277938"/>
            <a:ext cx="4824536" cy="326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latin typeface="Times New Roman" panose="02020603050405020304" pitchFamily="18" charset="0"/>
              </a:rPr>
              <a:t>UniqueElements</a:t>
            </a:r>
            <a:r>
              <a:rPr lang="en-US" altLang="zh-CN" b="1" dirty="0">
                <a:latin typeface="Times New Roman" panose="02020603050405020304" pitchFamily="18" charset="0"/>
              </a:rPr>
              <a:t>(A[0..n-1])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for i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0 to n-2  do</a:t>
            </a: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   for ji+1 to n-1 do</a:t>
            </a: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       if A[</a:t>
            </a:r>
            <a:r>
              <a:rPr lang="en-US" altLang="zh-CN" sz="2800" b="1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]=A[j]</a:t>
            </a: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           return False</a:t>
            </a: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return True </a:t>
            </a: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7510663" y="4610197"/>
            <a:ext cx="4106524" cy="1937848"/>
            <a:chOff x="4762500" y="5085184"/>
            <a:chExt cx="3330045" cy="1597738"/>
          </a:xfrm>
        </p:grpSpPr>
        <p:pic>
          <p:nvPicPr>
            <p:cNvPr id="64518" name="图片 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500" y="5085184"/>
              <a:ext cx="2248214" cy="74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19" name="图片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0396" y="5949395"/>
              <a:ext cx="1200318" cy="733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20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6073435"/>
              <a:ext cx="1000265" cy="447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5086119" y="1123206"/>
            <a:ext cx="2880320" cy="104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lnSpc>
                <a:spcPct val="200000"/>
              </a:lnSpc>
            </a:pPr>
            <a:r>
              <a:rPr lang="zh-CN" altLang="en-US" dirty="0"/>
              <a:t>输入规模：</a:t>
            </a:r>
            <a:endParaRPr lang="zh-CN" altLang="en-US" dirty="0"/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 bwMode="auto">
          <a:xfrm>
            <a:off x="5700967" y="1847945"/>
            <a:ext cx="3846414" cy="91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lnSpc>
                <a:spcPct val="200000"/>
              </a:lnSpc>
              <a:buNone/>
            </a:pPr>
            <a:r>
              <a:rPr lang="zh-CN" altLang="en-US" dirty="0"/>
              <a:t>数组 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A </a:t>
            </a:r>
            <a:r>
              <a:rPr lang="zh-CN" alt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的元素个数 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8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例</a:t>
            </a:r>
            <a:r>
              <a:rPr lang="en-US" altLang="zh-CN"/>
              <a:t>3</a:t>
            </a:r>
            <a:r>
              <a:rPr lang="zh-CN" altLang="en-US"/>
              <a:t>：方阵乘积</a:t>
            </a:r>
            <a:endParaRPr lang="en-US" altLang="zh-CN"/>
          </a:p>
        </p:txBody>
      </p:sp>
      <p:sp>
        <p:nvSpPr>
          <p:cNvPr id="344074" name="Rectangle 10"/>
          <p:cNvSpPr>
            <a:spLocks noGrp="1" noChangeArrowheads="1"/>
          </p:cNvSpPr>
          <p:nvPr>
            <p:ph idx="1"/>
          </p:nvPr>
        </p:nvSpPr>
        <p:spPr>
          <a:xfrm>
            <a:off x="983333" y="4727743"/>
            <a:ext cx="2520379" cy="6238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基本操作：</a:t>
            </a:r>
            <a:endParaRPr lang="zh-CN" altLang="en-US" dirty="0"/>
          </a:p>
        </p:txBody>
      </p:sp>
      <p:sp>
        <p:nvSpPr>
          <p:cNvPr id="66564" name="Text Box 5"/>
          <p:cNvSpPr txBox="1">
            <a:spLocks noChangeArrowheads="1"/>
          </p:cNvSpPr>
          <p:nvPr/>
        </p:nvSpPr>
        <p:spPr bwMode="auto">
          <a:xfrm>
            <a:off x="636589" y="1125538"/>
            <a:ext cx="8051700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b="1" dirty="0" err="1">
                <a:latin typeface="Times New Roman" panose="02020603050405020304" pitchFamily="18" charset="0"/>
              </a:rPr>
              <a:t>MatrixMuti</a:t>
            </a:r>
            <a:r>
              <a:rPr lang="en-US" altLang="zh-CN" b="1" dirty="0">
                <a:latin typeface="Times New Roman" panose="02020603050405020304" pitchFamily="18" charset="0"/>
              </a:rPr>
              <a:t> ( A[0..n-1, 0..n-1], B[0..n-1, 0..n-1] )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for i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0 to n-1 do</a:t>
            </a: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   for j0 to n-1 do</a:t>
            </a: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       C [</a:t>
            </a:r>
            <a:r>
              <a:rPr lang="en-US" altLang="zh-CN" sz="2800" b="1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, j]  0.0</a:t>
            </a: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       for k  0 to n-1 do</a:t>
            </a: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             C [</a:t>
            </a:r>
            <a:r>
              <a:rPr lang="en-US" altLang="zh-CN" sz="2800" b="1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, j] = C [</a:t>
            </a:r>
            <a:r>
              <a:rPr lang="en-US" altLang="zh-CN" sz="2800" b="1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, j] + A [</a:t>
            </a:r>
            <a:r>
              <a:rPr lang="en-US" altLang="zh-CN" sz="2800" b="1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, k] * B [k, j]</a:t>
            </a: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3503712" y="5576472"/>
            <a:ext cx="7519988" cy="927912"/>
            <a:chOff x="3275856" y="5379988"/>
            <a:chExt cx="5713274" cy="763077"/>
          </a:xfrm>
        </p:grpSpPr>
        <p:pic>
          <p:nvPicPr>
            <p:cNvPr id="66567" name="图片 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5379988"/>
              <a:ext cx="4677428" cy="704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68" name="图片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472"/>
            <a:stretch>
              <a:fillRect/>
            </a:stretch>
          </p:blipFill>
          <p:spPr bwMode="auto">
            <a:xfrm>
              <a:off x="7953284" y="5390485"/>
              <a:ext cx="1035846" cy="752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10"/>
          <p:cNvSpPr txBox="1">
            <a:spLocks noChangeArrowheads="1"/>
          </p:cNvSpPr>
          <p:nvPr/>
        </p:nvSpPr>
        <p:spPr bwMode="auto">
          <a:xfrm>
            <a:off x="983333" y="5712163"/>
            <a:ext cx="2684462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858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defTabSz="914400" eaLnBrk="1" hangingPunct="1">
              <a:lnSpc>
                <a:spcPct val="120000"/>
              </a:lnSpc>
            </a:pPr>
            <a:r>
              <a:rPr lang="zh-CN" altLang="en-US" dirty="0"/>
              <a:t>时间复杂度：</a:t>
            </a:r>
            <a:endParaRPr lang="zh-CN" altLang="en-US" dirty="0"/>
          </a:p>
        </p:txBody>
      </p:sp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3474307" y="4737688"/>
            <a:ext cx="2376263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乘法</a:t>
            </a:r>
            <a:r>
              <a:rPr lang="zh-CN" altLang="en-US" dirty="0"/>
              <a:t>、加法</a:t>
            </a:r>
            <a:endParaRPr lang="zh-CN" altLang="en-US" dirty="0"/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 bwMode="auto">
          <a:xfrm>
            <a:off x="6793534" y="1537365"/>
            <a:ext cx="2880320" cy="104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lnSpc>
                <a:spcPct val="200000"/>
              </a:lnSpc>
            </a:pPr>
            <a:r>
              <a:rPr lang="zh-CN" altLang="en-US" dirty="0"/>
              <a:t>输入规模：</a:t>
            </a:r>
            <a:endParaRPr lang="zh-CN" altLang="en-US" dirty="0"/>
          </a:p>
        </p:txBody>
      </p:sp>
      <p:sp>
        <p:nvSpPr>
          <p:cNvPr id="11" name="Rectangle 10"/>
          <p:cNvSpPr txBox="1">
            <a:spLocks noChangeArrowheads="1"/>
          </p:cNvSpPr>
          <p:nvPr/>
        </p:nvSpPr>
        <p:spPr bwMode="auto">
          <a:xfrm>
            <a:off x="7608168" y="2204864"/>
            <a:ext cx="3846414" cy="91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lnSpc>
                <a:spcPct val="200000"/>
              </a:lnSpc>
              <a:buNone/>
            </a:pPr>
            <a:r>
              <a:rPr lang="zh-CN" altLang="en-US" dirty="0"/>
              <a:t>矩阵 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B </a:t>
            </a:r>
            <a:r>
              <a:rPr lang="zh-CN" alt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的阶数 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90" name="Rectangle 6"/>
          <p:cNvSpPr>
            <a:spLocks noChangeArrowheads="1"/>
          </p:cNvSpPr>
          <p:nvPr/>
        </p:nvSpPr>
        <p:spPr bwMode="auto">
          <a:xfrm>
            <a:off x="1055440" y="5733256"/>
            <a:ext cx="2778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l"/>
            </a:pPr>
            <a:r>
              <a:rPr kumimoji="1" lang="zh-CN" altLang="en-US" dirty="0">
                <a:latin typeface="Times New Roman" panose="02020603050405020304" pitchFamily="18" charset="0"/>
              </a:rPr>
              <a:t>时间复杂度：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7347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latin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</a:rPr>
              <a:t>Gaussian </a:t>
            </a:r>
            <a:r>
              <a:rPr lang="zh-CN" altLang="en-US">
                <a:latin typeface="Times New Roman" panose="02020603050405020304" pitchFamily="18" charset="0"/>
              </a:rPr>
              <a:t>消元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7348" name="Rectangle 5"/>
          <p:cNvSpPr>
            <a:spLocks noGrp="1" noChangeArrowheads="1"/>
          </p:cNvSpPr>
          <p:nvPr>
            <p:ph idx="1"/>
          </p:nvPr>
        </p:nvSpPr>
        <p:spPr>
          <a:xfrm>
            <a:off x="636588" y="1266825"/>
            <a:ext cx="10355262" cy="3098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 ( A[0..n-1, 0..n] 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  0 to n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2 do</a:t>
            </a:r>
            <a:b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j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 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to n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do </a:t>
            </a:r>
            <a:b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k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 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to n do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A[j, k]A[j, k]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k]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 A[j,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 /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3719265" y="5406752"/>
            <a:ext cx="5689302" cy="1111250"/>
            <a:chOff x="3162220" y="5013176"/>
            <a:chExt cx="4920033" cy="933580"/>
          </a:xfrm>
        </p:grpSpPr>
        <p:pic>
          <p:nvPicPr>
            <p:cNvPr id="68615" name="图片 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5013176"/>
              <a:ext cx="2152950" cy="933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16" name="图片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220" y="5222814"/>
              <a:ext cx="724001" cy="438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17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0303" y="5065629"/>
              <a:ext cx="1971950" cy="752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092746" y="4668043"/>
            <a:ext cx="2626519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l"/>
            </a:pPr>
            <a:r>
              <a:rPr kumimoji="1" lang="zh-CN" altLang="en-US" dirty="0">
                <a:latin typeface="Times New Roman" panose="02020603050405020304" pitchFamily="18" charset="0"/>
              </a:rPr>
              <a:t>基本操作：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719265" y="4548051"/>
            <a:ext cx="525303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SzPct val="75000"/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乘法</a:t>
            </a:r>
            <a:r>
              <a:rPr kumimoji="1" lang="zh-CN" altLang="en-US" dirty="0">
                <a:latin typeface="Times New Roman" panose="02020603050405020304" pitchFamily="18" charset="0"/>
              </a:rPr>
              <a:t>、除法、减法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" name="Rectangle 10"/>
          <p:cNvSpPr txBox="1">
            <a:spLocks noChangeArrowheads="1"/>
          </p:cNvSpPr>
          <p:nvPr/>
        </p:nvSpPr>
        <p:spPr bwMode="auto">
          <a:xfrm>
            <a:off x="6112657" y="1077607"/>
            <a:ext cx="2880320" cy="104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lnSpc>
                <a:spcPct val="200000"/>
              </a:lnSpc>
            </a:pPr>
            <a:r>
              <a:rPr lang="zh-CN" altLang="en-US" dirty="0"/>
              <a:t>输入规模：</a:t>
            </a:r>
            <a:endParaRPr lang="zh-CN" altLang="en-US" dirty="0"/>
          </a:p>
        </p:txBody>
      </p:sp>
      <p:sp>
        <p:nvSpPr>
          <p:cNvPr id="12" name="Rectangle 10"/>
          <p:cNvSpPr txBox="1">
            <a:spLocks noChangeArrowheads="1"/>
          </p:cNvSpPr>
          <p:nvPr/>
        </p:nvSpPr>
        <p:spPr bwMode="auto">
          <a:xfrm>
            <a:off x="6927291" y="1745106"/>
            <a:ext cx="3846414" cy="91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lnSpc>
                <a:spcPct val="200000"/>
              </a:lnSpc>
              <a:buNone/>
            </a:pPr>
            <a:r>
              <a:rPr lang="zh-CN" altLang="en-US" dirty="0"/>
              <a:t>矩阵 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A </a:t>
            </a:r>
            <a:r>
              <a:rPr lang="zh-CN" alt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的阶数 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算法时间效率分析</a:t>
            </a:r>
            <a:endParaRPr lang="en-US" altLang="zh-CN"/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算法运行时间的度量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方式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绝对时间：时、分、秒？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单核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双核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CISC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RISC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相对时间：算法操作执行的总次数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只与算法本身有关，也是输入规模的函数：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C(n)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所有操作？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基本操作：对算法总运行时间贡献最大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通常是：算法最内层循环中最费时的操作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7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非递归算法的效率分析</a:t>
            </a:r>
            <a:endParaRPr lang="en-US" altLang="zh-CN"/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>
          <a:xfrm>
            <a:off x="636588" y="1266825"/>
            <a:ext cx="11220052" cy="4910138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分析步骤</a:t>
            </a:r>
            <a:endParaRPr lang="zh-CN" altLang="en-US" sz="3200" dirty="0"/>
          </a:p>
          <a:p>
            <a:pPr marL="914400" lvl="1" indent="-457200" eaLnBrk="1" hangingPunct="1">
              <a:buFontTx/>
              <a:buAutoNum type="circleNumDbPlain"/>
            </a:pPr>
            <a:r>
              <a:rPr lang="zh-CN" altLang="en-US" sz="2800" dirty="0"/>
              <a:t>确定表示</a:t>
            </a:r>
            <a:r>
              <a:rPr lang="zh-CN" altLang="en-US" sz="2800" dirty="0">
                <a:solidFill>
                  <a:srgbClr val="FF0000"/>
                </a:solidFill>
              </a:rPr>
              <a:t>输入规模</a:t>
            </a:r>
            <a:r>
              <a:rPr lang="zh-CN" altLang="en-US" sz="2800" dirty="0"/>
              <a:t>的参数</a:t>
            </a:r>
            <a:endParaRPr lang="en-US" altLang="zh-CN" sz="2800" dirty="0"/>
          </a:p>
          <a:p>
            <a:pPr marL="914400" lvl="1" indent="-457200" eaLnBrk="1" hangingPunct="1">
              <a:buFontTx/>
              <a:buAutoNum type="circleNumDbPlain"/>
            </a:pPr>
            <a:r>
              <a:rPr lang="zh-CN" altLang="en-US" sz="2800" dirty="0"/>
              <a:t>识别出算法的</a:t>
            </a:r>
            <a:r>
              <a:rPr lang="zh-CN" altLang="en-US" sz="2800" dirty="0">
                <a:solidFill>
                  <a:srgbClr val="FF0000"/>
                </a:solidFill>
              </a:rPr>
              <a:t>基本操作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marL="914400" lvl="1" indent="-457200" eaLnBrk="1" hangingPunct="1">
              <a:buFontTx/>
              <a:buAutoNum type="circleNumDbPlain"/>
            </a:pPr>
            <a:r>
              <a:rPr lang="zh-CN" altLang="en-US" sz="2800" dirty="0"/>
              <a:t>确定是否讨论输入的</a:t>
            </a:r>
            <a:r>
              <a:rPr lang="zh-CN" altLang="en-US" sz="2800" dirty="0">
                <a:solidFill>
                  <a:srgbClr val="FF0000"/>
                </a:solidFill>
              </a:rPr>
              <a:t>最坏、平均和最好情况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marL="914400" lvl="1" indent="-457200" eaLnBrk="1" hangingPunct="1">
              <a:buFontTx/>
              <a:buAutoNum type="circleNumDbPlain"/>
            </a:pPr>
            <a:r>
              <a:rPr lang="zh-CN" altLang="en-US" sz="2800" dirty="0"/>
              <a:t>对</a:t>
            </a:r>
            <a:r>
              <a:rPr lang="zh-CN" altLang="en-US" sz="2800" dirty="0">
                <a:solidFill>
                  <a:srgbClr val="FF0000"/>
                </a:solidFill>
              </a:rPr>
              <a:t>基本操作执行总次数进行求和</a:t>
            </a:r>
            <a:r>
              <a:rPr lang="zh-CN" altLang="en-US" sz="2800" dirty="0"/>
              <a:t>公式</a:t>
            </a:r>
            <a:endParaRPr lang="zh-CN" altLang="en-US" sz="2800" dirty="0"/>
          </a:p>
          <a:p>
            <a:pPr marL="914400" lvl="1" indent="-457200" eaLnBrk="1" hangingPunct="1">
              <a:buFontTx/>
              <a:buAutoNum type="circleNumDbPlain"/>
            </a:pPr>
            <a:r>
              <a:rPr lang="zh-CN" altLang="en-US" sz="2800" dirty="0"/>
              <a:t>计算</a:t>
            </a:r>
            <a:r>
              <a:rPr lang="zh-CN" altLang="en-US" sz="2800" dirty="0">
                <a:solidFill>
                  <a:srgbClr val="FF0000"/>
                </a:solidFill>
              </a:rPr>
              <a:t>求和结果的闭合式或渐近式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159000" y="1124744"/>
            <a:ext cx="8145984" cy="6350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eaLnBrk="1" hangingPunct="1"/>
            <a:r>
              <a:rPr lang="zh-CN" altLang="en-US" sz="2800" dirty="0"/>
              <a:t>习题 </a:t>
            </a:r>
            <a:r>
              <a:rPr lang="en-US" altLang="zh-CN" sz="2800" dirty="0"/>
              <a:t>2.3 11 b.</a:t>
            </a:r>
            <a:endParaRPr lang="en-US" altLang="zh-CN" sz="2800" dirty="0"/>
          </a:p>
        </p:txBody>
      </p:sp>
      <p:sp>
        <p:nvSpPr>
          <p:cNvPr id="7" name="矩形: 圆角 6"/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449853" y="1159669"/>
            <a:ext cx="2219052" cy="565150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defTabSz="914400" eaLnBrk="1" fontAlgn="auto" hangingPunct="1">
              <a:spcAft>
                <a:spcPts val="0"/>
              </a:spcAft>
              <a:defRPr/>
            </a:pPr>
            <a:r>
              <a:rPr lang="zh-CN" altLang="en-US" sz="3200" dirty="0"/>
              <a:t>课堂练习</a:t>
            </a:r>
            <a:endParaRPr lang="zh-CN" altLang="en-US" sz="3200" dirty="0"/>
          </a:p>
        </p:txBody>
      </p:sp>
      <p:pic>
        <p:nvPicPr>
          <p:cNvPr id="1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40" y="1751807"/>
            <a:ext cx="87439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4588669"/>
            <a:ext cx="103917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24680" y="27384"/>
            <a:chExt cx="12192000" cy="635000"/>
          </a:xfrm>
        </p:grpSpPr>
        <p:sp>
          <p:nvSpPr>
            <p:cNvPr id="8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24680" y="27384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7"/>
              </p:custDataLst>
            </p:nvPr>
          </p:nvSpPr>
          <p:spPr>
            <a:xfrm>
              <a:off x="24680" y="27384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78680" y="27384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452160" y="136604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10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991995" y="188595"/>
            <a:ext cx="2484120" cy="6350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eaLnBrk="1" hangingPunct="1"/>
            <a:r>
              <a:rPr lang="zh-CN" altLang="en-US" sz="2800" dirty="0"/>
              <a:t>习题 </a:t>
            </a:r>
            <a:r>
              <a:rPr lang="en-US" altLang="zh-CN" sz="2800" dirty="0"/>
              <a:t>2.3 11 b.</a:t>
            </a:r>
            <a:endParaRPr lang="en-US" altLang="zh-CN" sz="2800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552088" y="261144"/>
            <a:ext cx="2219052" cy="56515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defTabSz="914400" eaLnBrk="1" fontAlgn="auto" hangingPunct="1">
              <a:spcAft>
                <a:spcPts val="0"/>
              </a:spcAft>
              <a:defRPr/>
            </a:pPr>
            <a:r>
              <a:rPr lang="zh-CN" altLang="en-US" sz="3200" dirty="0"/>
              <a:t>思考题</a:t>
            </a:r>
            <a:endParaRPr lang="zh-CN" altLang="en-US" sz="3200" dirty="0"/>
          </a:p>
        </p:txBody>
      </p:sp>
      <p:pic>
        <p:nvPicPr>
          <p:cNvPr id="1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196975"/>
            <a:ext cx="9686925" cy="315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" y="4437380"/>
            <a:ext cx="11287760" cy="95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递归算法的效率分析</a:t>
            </a:r>
            <a:endParaRPr lang="en-US" altLang="zh-CN"/>
          </a:p>
        </p:txBody>
      </p:sp>
      <p:sp>
        <p:nvSpPr>
          <p:cNvPr id="309253" name="Rectangle 5"/>
          <p:cNvSpPr>
            <a:spLocks noGrp="1" noChangeArrowheads="1"/>
          </p:cNvSpPr>
          <p:nvPr>
            <p:ph idx="1"/>
          </p:nvPr>
        </p:nvSpPr>
        <p:spPr>
          <a:xfrm>
            <a:off x="695325" y="1260475"/>
            <a:ext cx="10729267" cy="4905375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zh-CN" altLang="en-US" dirty="0"/>
              <a:t>对基本操作执行的总次数进行分析</a:t>
            </a:r>
            <a:endParaRPr lang="en-US" altLang="zh-CN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en-US" dirty="0"/>
              <a:t>建立起</a:t>
            </a:r>
            <a:r>
              <a:rPr lang="zh-CN" altLang="en-US" b="1" dirty="0">
                <a:solidFill>
                  <a:srgbClr val="FF0000"/>
                </a:solidFill>
              </a:rPr>
              <a:t>递推式（递归方程）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en-US" dirty="0"/>
              <a:t>递归方程的解 </a:t>
            </a:r>
            <a:r>
              <a:rPr lang="en-US" altLang="zh-CN" dirty="0"/>
              <a:t>= </a:t>
            </a:r>
            <a:r>
              <a:rPr lang="zh-CN" altLang="en-US" dirty="0"/>
              <a:t>时间复杂度函数或渐近时间复杂度函数</a:t>
            </a:r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latin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</a:rPr>
              <a:t>n! </a:t>
            </a:r>
            <a:r>
              <a:rPr lang="zh-CN" altLang="en-US">
                <a:latin typeface="Times New Roman" panose="02020603050405020304" pitchFamily="18" charset="0"/>
              </a:rPr>
              <a:t>的递归计算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52263" name="Rectangle 7"/>
          <p:cNvSpPr>
            <a:spLocks noGrp="1" noChangeArrowheads="1"/>
          </p:cNvSpPr>
          <p:nvPr>
            <p:ph idx="1"/>
          </p:nvPr>
        </p:nvSpPr>
        <p:spPr>
          <a:xfrm>
            <a:off x="636588" y="1266825"/>
            <a:ext cx="10643988" cy="1514103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定义：</a:t>
            </a:r>
            <a:r>
              <a:rPr lang="en-US" altLang="zh-CN" dirty="0">
                <a:latin typeface="Times New Roman" panose="02020603050405020304" pitchFamily="18" charset="0"/>
              </a:rPr>
              <a:t>n!=1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</a:rPr>
              <a:t>(n-1)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n≥1</a:t>
            </a:r>
            <a:r>
              <a:rPr lang="zh-CN" altLang="en-US" dirty="0">
                <a:latin typeface="Times New Roman" panose="02020603050405020304" pitchFamily="18" charset="0"/>
              </a:rPr>
              <a:t>，规定</a:t>
            </a:r>
            <a:r>
              <a:rPr lang="en-US" altLang="zh-CN" dirty="0">
                <a:latin typeface="Times New Roman" panose="02020603050405020304" pitchFamily="18" charset="0"/>
              </a:rPr>
              <a:t>0!=1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递归定义：</a:t>
            </a:r>
            <a:r>
              <a:rPr lang="en-US" altLang="zh-CN" dirty="0">
                <a:latin typeface="Times New Roman" panose="02020603050405020304" pitchFamily="18" charset="0"/>
              </a:rPr>
              <a:t>F(n)= F(n-1)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n≥1</a:t>
            </a:r>
            <a:r>
              <a:rPr lang="zh-CN" altLang="en-US" dirty="0">
                <a:latin typeface="Times New Roman" panose="02020603050405020304" pitchFamily="18" charset="0"/>
              </a:rPr>
              <a:t>，且 </a:t>
            </a:r>
            <a:r>
              <a:rPr lang="en-US" altLang="zh-CN" dirty="0">
                <a:latin typeface="Times New Roman" panose="02020603050405020304" pitchFamily="18" charset="0"/>
              </a:rPr>
              <a:t>F(0)=1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636912"/>
            <a:ext cx="4681537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6960096" y="2636912"/>
            <a:ext cx="4220865" cy="385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输入规模：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1" hangingPunct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基本操作：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乘法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1" hangingPunct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递归方程：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M(n)= M(n-1)+1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M(0)= 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latin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</a:rPr>
              <a:t>n! </a:t>
            </a:r>
            <a:r>
              <a:rPr lang="zh-CN" altLang="en-US">
                <a:latin typeface="Times New Roman" panose="02020603050405020304" pitchFamily="18" charset="0"/>
              </a:rPr>
              <a:t>的递归计算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乘法次数：</a:t>
            </a:r>
            <a:r>
              <a:rPr lang="en-US" altLang="zh-CN">
                <a:latin typeface="Times New Roman" panose="02020603050405020304" pitchFamily="18" charset="0"/>
              </a:rPr>
              <a:t>M(n)=M(n-1)+1, M(0)=0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迭代求解递归方程：前向、反向</a:t>
            </a: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10" descr="fig02_0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2"/>
          <a:stretch>
            <a:fillRect/>
          </a:stretch>
        </p:blipFill>
        <p:spPr bwMode="auto">
          <a:xfrm>
            <a:off x="1979613" y="1268413"/>
            <a:ext cx="7788275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Rectangle 8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Hanoi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塔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latin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</a:rPr>
              <a:t>Hanoi </a:t>
            </a:r>
            <a:r>
              <a:rPr lang="zh-CN" altLang="en-US">
                <a:latin typeface="Times New Roman" panose="02020603050405020304" pitchFamily="18" charset="0"/>
              </a:rPr>
              <a:t>塔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1437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圆盘移动次数：</a:t>
            </a:r>
            <a:r>
              <a:rPr lang="en-US" altLang="zh-CN">
                <a:latin typeface="Times New Roman" panose="02020603050405020304" pitchFamily="18" charset="0"/>
              </a:rPr>
              <a:t>M(n)=2M(n-1)+1, M(1)=1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迭代求解递归方程：前向、反向</a:t>
            </a: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4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220788"/>
            <a:ext cx="3889375" cy="461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353425" y="2444750"/>
            <a:ext cx="433388" cy="576263"/>
          </a:xfrm>
          <a:prstGeom prst="downArrow">
            <a:avLst>
              <a:gd name="adj1" fmla="val 50000"/>
              <a:gd name="adj2" fmla="val 332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7273925" y="1436688"/>
            <a:ext cx="245745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10000"/>
              </a:lnSpc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Hanoi (n, A, B, C)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7131050" y="3381375"/>
            <a:ext cx="28956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6000"/>
              </a:lnSpc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Hanoi (n-1, A, C, B)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26000"/>
              </a:lnSpc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move (n, A, C)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26000"/>
              </a:lnSpc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Hanoi (n-1,  B, A, C)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50" name="Text Box 10"/>
          <p:cNvSpPr txBox="1">
            <a:spLocks noChangeArrowheads="1"/>
          </p:cNvSpPr>
          <p:nvPr/>
        </p:nvSpPr>
        <p:spPr bwMode="auto">
          <a:xfrm>
            <a:off x="2711450" y="5876925"/>
            <a:ext cx="2305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n=4 </a:t>
            </a:r>
            <a:r>
              <a:rPr lang="zh-CN" altLang="en-US">
                <a:latin typeface="Times New Roman" panose="02020603050405020304" pitchFamily="18" charset="0"/>
              </a:rPr>
              <a:t>的情形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Hanoi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塔的递归求解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递归算法的效率分析</a:t>
            </a:r>
            <a:endParaRPr lang="en-US" altLang="zh-CN"/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>
          <a:xfrm>
            <a:off x="766763" y="1260475"/>
            <a:ext cx="9672637" cy="4905375"/>
          </a:xfrm>
        </p:spPr>
        <p:txBody>
          <a:bodyPr/>
          <a:lstStyle/>
          <a:p>
            <a:pPr eaLnBrk="1" hangingPunct="1"/>
            <a:r>
              <a:rPr lang="zh-CN" altLang="en-US"/>
              <a:t>分析步骤</a:t>
            </a:r>
            <a:endParaRPr lang="zh-CN" altLang="en-US"/>
          </a:p>
          <a:p>
            <a:pPr lvl="1" eaLnBrk="1" hangingPunct="1"/>
            <a:r>
              <a:rPr lang="zh-CN" altLang="en-US"/>
              <a:t>确定表示输入规模的参数</a:t>
            </a:r>
            <a:endParaRPr lang="zh-CN" altLang="en-US"/>
          </a:p>
          <a:p>
            <a:pPr lvl="1" eaLnBrk="1" hangingPunct="1"/>
            <a:r>
              <a:rPr lang="zh-CN" altLang="en-US"/>
              <a:t>识别算法基本操作</a:t>
            </a:r>
            <a:endParaRPr lang="zh-CN" altLang="en-US"/>
          </a:p>
          <a:p>
            <a:pPr lvl="1" eaLnBrk="1" hangingPunct="1"/>
            <a:r>
              <a:rPr lang="zh-CN" altLang="en-US"/>
              <a:t>确定是否讨论最坏、平均、最好情况</a:t>
            </a:r>
            <a:endParaRPr lang="zh-CN" altLang="en-US"/>
          </a:p>
          <a:p>
            <a:pPr lvl="1" eaLnBrk="1" hangingPunct="1"/>
            <a:r>
              <a:rPr lang="zh-CN" altLang="en-US"/>
              <a:t>建立计算基本操作执行总次数的</a:t>
            </a:r>
            <a:r>
              <a:rPr lang="zh-CN" altLang="en-US" b="1">
                <a:solidFill>
                  <a:srgbClr val="FF0000"/>
                </a:solidFill>
              </a:rPr>
              <a:t>递归方程</a:t>
            </a:r>
            <a:endParaRPr lang="zh-CN" altLang="en-US" b="1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/>
              <a:t>求解递归方程</a:t>
            </a:r>
            <a:endParaRPr lang="zh-CN" altLang="en-US"/>
          </a:p>
          <a:p>
            <a:pPr lvl="2" eaLnBrk="1" hangingPunct="1"/>
            <a:r>
              <a:rPr lang="zh-CN" altLang="en-US"/>
              <a:t>方程的解：时间复杂度函数或渐近时间复杂度函数</a:t>
            </a:r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算法效率的理论分析</a:t>
            </a:r>
            <a:endParaRPr lang="en-US" altLang="zh-CN"/>
          </a:p>
        </p:txBody>
      </p:sp>
      <p:sp>
        <p:nvSpPr>
          <p:cNvPr id="23555" name="Rectangle 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时间效率分析：确定一个关于输入规模的函数</a:t>
            </a:r>
            <a:endParaRPr lang="zh-CN" altLang="en-US"/>
          </a:p>
          <a:p>
            <a:pPr lvl="1" eaLnBrk="1" hangingPunct="1"/>
            <a:r>
              <a:rPr lang="zh-CN" altLang="en-US"/>
              <a:t>计算基本操作重复执行的总次数</a:t>
            </a:r>
            <a:endParaRPr lang="en-US" altLang="zh-CN"/>
          </a:p>
        </p:txBody>
      </p:sp>
      <p:grpSp>
        <p:nvGrpSpPr>
          <p:cNvPr id="23556" name="Group 21"/>
          <p:cNvGrpSpPr/>
          <p:nvPr/>
        </p:nvGrpSpPr>
        <p:grpSpPr bwMode="auto">
          <a:xfrm>
            <a:off x="3143250" y="2708275"/>
            <a:ext cx="5903913" cy="2573338"/>
            <a:chOff x="1020" y="2115"/>
            <a:chExt cx="3719" cy="1621"/>
          </a:xfrm>
        </p:grpSpPr>
        <p:sp>
          <p:nvSpPr>
            <p:cNvPr id="23557" name="Text Box 4"/>
            <p:cNvSpPr txBox="1">
              <a:spLocks noChangeArrowheads="1"/>
            </p:cNvSpPr>
            <p:nvPr/>
          </p:nvSpPr>
          <p:spPr bwMode="auto">
            <a:xfrm>
              <a:off x="1020" y="3249"/>
              <a:ext cx="7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20CD8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zh-CN" altLang="en-US" sz="2000">
                  <a:solidFill>
                    <a:srgbClr val="020CD8"/>
                  </a:solidFill>
                  <a:latin typeface="Times New Roman" panose="02020603050405020304" pitchFamily="18" charset="0"/>
                </a:rPr>
                <a:t>执行时间</a:t>
              </a:r>
              <a:endParaRPr lang="zh-CN" altLang="en-US" sz="2000">
                <a:solidFill>
                  <a:srgbClr val="020CD8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58" name="Text Box 5"/>
            <p:cNvSpPr txBox="1">
              <a:spLocks noChangeArrowheads="1"/>
            </p:cNvSpPr>
            <p:nvPr/>
          </p:nvSpPr>
          <p:spPr bwMode="auto">
            <a:xfrm>
              <a:off x="1973" y="3294"/>
              <a:ext cx="9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20CD8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zh-CN" altLang="en-US" sz="2000">
                  <a:solidFill>
                    <a:srgbClr val="020CD8"/>
                  </a:solidFill>
                  <a:latin typeface="Times New Roman" panose="02020603050405020304" pitchFamily="18" charset="0"/>
                </a:rPr>
                <a:t>基本操作</a:t>
              </a:r>
              <a:endParaRPr lang="zh-CN" altLang="en-US" sz="2000">
                <a:solidFill>
                  <a:srgbClr val="020CD8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zh-CN" altLang="en-US" sz="2000">
                  <a:solidFill>
                    <a:srgbClr val="020CD8"/>
                  </a:solidFill>
                  <a:latin typeface="Times New Roman" panose="02020603050405020304" pitchFamily="18" charset="0"/>
                </a:rPr>
                <a:t>的执行时间</a:t>
              </a:r>
              <a:endParaRPr lang="en-US" altLang="zh-CN" sz="2000">
                <a:solidFill>
                  <a:srgbClr val="020CD8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59" name="Text Box 6"/>
            <p:cNvSpPr txBox="1">
              <a:spLocks noChangeArrowheads="1"/>
            </p:cNvSpPr>
            <p:nvPr/>
          </p:nvSpPr>
          <p:spPr bwMode="auto">
            <a:xfrm>
              <a:off x="3288" y="3248"/>
              <a:ext cx="145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20CD8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zh-CN" altLang="en-US" sz="2000">
                  <a:solidFill>
                    <a:srgbClr val="020CD8"/>
                  </a:solidFill>
                  <a:latin typeface="Times New Roman" panose="02020603050405020304" pitchFamily="18" charset="0"/>
                </a:rPr>
                <a:t>基本操作</a:t>
              </a:r>
              <a:endParaRPr lang="zh-CN" altLang="en-US" sz="2000">
                <a:solidFill>
                  <a:srgbClr val="020CD8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zh-CN" altLang="en-US" sz="2000">
                  <a:solidFill>
                    <a:srgbClr val="020CD8"/>
                  </a:solidFill>
                  <a:latin typeface="Times New Roman" panose="02020603050405020304" pitchFamily="18" charset="0"/>
                </a:rPr>
                <a:t>执行的次数</a:t>
              </a:r>
              <a:endParaRPr lang="en-US" altLang="zh-CN" sz="2000">
                <a:solidFill>
                  <a:srgbClr val="020CD8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60" name="Line 7"/>
            <p:cNvSpPr>
              <a:spLocks noChangeShapeType="1"/>
            </p:cNvSpPr>
            <p:nvPr/>
          </p:nvSpPr>
          <p:spPr bwMode="auto">
            <a:xfrm flipV="1">
              <a:off x="1474" y="2976"/>
              <a:ext cx="499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1" name="Line 8"/>
            <p:cNvSpPr>
              <a:spLocks noChangeShapeType="1"/>
            </p:cNvSpPr>
            <p:nvPr/>
          </p:nvSpPr>
          <p:spPr bwMode="auto">
            <a:xfrm flipV="1">
              <a:off x="2517" y="3067"/>
              <a:ext cx="192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2" name="Line 9"/>
            <p:cNvSpPr>
              <a:spLocks noChangeShapeType="1"/>
            </p:cNvSpPr>
            <p:nvPr/>
          </p:nvSpPr>
          <p:spPr bwMode="auto">
            <a:xfrm flipH="1" flipV="1">
              <a:off x="3016" y="3022"/>
              <a:ext cx="499" cy="2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3" name="Text Box 10"/>
            <p:cNvSpPr txBox="1">
              <a:spLocks noChangeArrowheads="1"/>
            </p:cNvSpPr>
            <p:nvPr/>
          </p:nvSpPr>
          <p:spPr bwMode="auto">
            <a:xfrm>
              <a:off x="2381" y="2115"/>
              <a:ext cx="7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20CD8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zh-CN" altLang="en-US" sz="2000">
                  <a:solidFill>
                    <a:srgbClr val="020CD8"/>
                  </a:solidFill>
                  <a:latin typeface="Times New Roman" panose="02020603050405020304" pitchFamily="18" charset="0"/>
                </a:rPr>
                <a:t>输入规模</a:t>
              </a:r>
              <a:endParaRPr lang="en-US" altLang="zh-CN" sz="2000">
                <a:solidFill>
                  <a:srgbClr val="020CD8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64" name="Line 11"/>
            <p:cNvSpPr>
              <a:spLocks noChangeShapeType="1"/>
            </p:cNvSpPr>
            <p:nvPr/>
          </p:nvSpPr>
          <p:spPr bwMode="auto">
            <a:xfrm>
              <a:off x="3016" y="2387"/>
              <a:ext cx="227" cy="4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5" name="Line 12"/>
            <p:cNvSpPr>
              <a:spLocks noChangeShapeType="1"/>
            </p:cNvSpPr>
            <p:nvPr/>
          </p:nvSpPr>
          <p:spPr bwMode="auto">
            <a:xfrm flipH="1">
              <a:off x="2245" y="2432"/>
              <a:ext cx="408" cy="37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66" name="Object 19"/>
            <p:cNvGraphicFramePr>
              <a:graphicFrameLocks noChangeAspect="1"/>
            </p:cNvGraphicFramePr>
            <p:nvPr/>
          </p:nvGraphicFramePr>
          <p:xfrm>
            <a:off x="1927" y="2724"/>
            <a:ext cx="1452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46" name="公式" r:id="rId1" imgW="901065" imgH="241300" progId="Equation.3">
                    <p:embed/>
                  </p:oleObj>
                </mc:Choice>
                <mc:Fallback>
                  <p:oleObj name="公式" r:id="rId1" imgW="901065" imgH="2413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2724"/>
                          <a:ext cx="1452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拓展</a:t>
            </a:r>
            <a:endParaRPr lang="zh-CN" alt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636588" y="1266825"/>
            <a:ext cx="11322050" cy="79375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Euclid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算法的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时间效率分析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020" name="Rectangle 5"/>
          <p:cNvSpPr txBox="1">
            <a:spLocks noChangeArrowheads="1"/>
          </p:cNvSpPr>
          <p:nvPr/>
        </p:nvSpPr>
        <p:spPr bwMode="auto">
          <a:xfrm>
            <a:off x="911225" y="1916113"/>
            <a:ext cx="2881313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858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defTabSz="914400" eaLnBrk="1" hangingPunct="1">
              <a:buFont typeface="Monotype Sorts" pitchFamily="2" charset="2"/>
              <a:buNone/>
            </a:pPr>
            <a:r>
              <a:rPr lang="pt-BR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while n ≠ 0 do            </a:t>
            </a:r>
            <a:endParaRPr lang="pt-BR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1" hangingPunct="1">
              <a:buFont typeface="Monotype Sorts" pitchFamily="2" charset="2"/>
              <a:buNone/>
            </a:pPr>
            <a:r>
              <a:rPr lang="pt-BR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 r ← m % n</a:t>
            </a:r>
            <a:endParaRPr lang="pt-BR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1" hangingPunct="1">
              <a:buFont typeface="Monotype Sorts" pitchFamily="2" charset="2"/>
              <a:buNone/>
            </a:pPr>
            <a:r>
              <a:rPr lang="pt-BR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m ← n   </a:t>
            </a:r>
            <a:endParaRPr lang="pt-BR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1" hangingPunct="1">
              <a:buFont typeface="Monotype Sorts" pitchFamily="2" charset="2"/>
              <a:buNone/>
            </a:pPr>
            <a:r>
              <a:rPr lang="pt-BR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n ← r    </a:t>
            </a:r>
            <a:endParaRPr lang="pt-BR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1" hangingPunct="1">
              <a:buFont typeface="Monotype Sorts" pitchFamily="2" charset="2"/>
              <a:buNone/>
            </a:pPr>
            <a:r>
              <a:rPr lang="pt-BR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return m</a:t>
            </a:r>
            <a:endParaRPr lang="pt-BR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 txBox="1">
            <a:spLocks noChangeArrowheads="1"/>
          </p:cNvSpPr>
          <p:nvPr/>
        </p:nvSpPr>
        <p:spPr bwMode="auto">
          <a:xfrm>
            <a:off x="4142105" y="1900555"/>
            <a:ext cx="7663180" cy="38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858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defTabSz="914400"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对公式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gcd(m, n)=gcd(n, m%n)</a:t>
            </a:r>
            <a:r>
              <a:rPr lang="en-US" altLang="pt-BR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及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算法进行分析：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  </a:t>
            </a: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% n </a:t>
            </a:r>
            <a:r>
              <a:rPr lang="zh-CN" alt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[ 0, n-1 ]</a:t>
            </a:r>
            <a:endParaRPr lang="en-US" altLang="zh-CN" sz="24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② 若 </a:t>
            </a: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&gt; m/2</a:t>
            </a:r>
            <a:r>
              <a:rPr lang="zh-CN" alt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% n = m – n</a:t>
            </a:r>
            <a:endParaRPr lang="en-US" altLang="zh-CN" sz="24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③ 若 </a:t>
            </a: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&lt; n</a:t>
            </a:r>
            <a:r>
              <a:rPr lang="zh-CN" alt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 (m, n) = gcd(n, m%n) = gcd(n, m)</a:t>
            </a:r>
            <a:endParaRPr lang="en-US" altLang="zh-CN" sz="24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 </a:t>
            </a: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被交换</a:t>
            </a:r>
            <a:endParaRPr lang="en-US" altLang="zh-CN" sz="24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Euclid 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算法的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时间效率分析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27" name="内容占位符 2"/>
          <p:cNvSpPr>
            <a:spLocks noGrp="1" noChangeArrowheads="1"/>
          </p:cNvSpPr>
          <p:nvPr>
            <p:ph idx="1"/>
          </p:nvPr>
        </p:nvSpPr>
        <p:spPr>
          <a:xfrm>
            <a:off x="636905" y="991870"/>
            <a:ext cx="11322050" cy="560324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已知条件：①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% 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[ 0, n-1 ]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；② 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&gt; m/2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% n = m – 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Calibri Light" panose="020F0302020204030204" pitchFamily="34" charset="0"/>
              <a:buAutoNum type="arabicPeriod"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引理：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% n &lt; m / 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，分情形讨论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/ 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，由条件 ① 有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% n &lt; n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/2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，引理成立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&gt; m / 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，由条件 ② 有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% n = m – n &lt; m – m / 2 = m / 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，引理成立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Calibri Light" panose="020F0302020204030204" pitchFamily="34" charset="0"/>
              <a:buAutoNum type="arabicPeriod"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算法的迭代过程分析：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）不失一般性，假设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m&gt;n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m&lt;n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(m, n) =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(n,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m%n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(n, m)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会被交换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）第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次迭代得 </a:t>
            </a: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gcd(m, n)=gcd(n, m%n)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）第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次迭代得 </a:t>
            </a: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gcd(n, m%n)= gcd(m%n, n%(m%n))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）由引理有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m%n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&lt;m/2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n%(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m%n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)&lt;n/2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m%n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n%(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m%n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&lt; m/2+n/2=(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m+n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)/2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即，用于计算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的两个整数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，经过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轮迭代后，这两个整数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之和会减少一半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）故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算法的渐进时间复杂度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 log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m+n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)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0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基本操作、输入规模的示例</a:t>
            </a:r>
            <a:endParaRPr lang="en-US" altLang="zh-CN"/>
          </a:p>
        </p:txBody>
      </p:sp>
      <p:graphicFrame>
        <p:nvGraphicFramePr>
          <p:cNvPr id="266366" name="Group 126"/>
          <p:cNvGraphicFramePr>
            <a:graphicFrameLocks noGrp="1"/>
          </p:cNvGraphicFramePr>
          <p:nvPr>
            <p:ph idx="4294967295"/>
          </p:nvPr>
        </p:nvGraphicFramePr>
        <p:xfrm>
          <a:off x="766763" y="1412875"/>
          <a:ext cx="11090276" cy="4830764"/>
        </p:xfrm>
        <a:graphic>
          <a:graphicData uri="http://schemas.openxmlformats.org/drawingml/2006/table">
            <a:tbl>
              <a:tblPr/>
              <a:tblGrid>
                <a:gridCol w="3558977"/>
                <a:gridCol w="3940525"/>
                <a:gridCol w="3590774"/>
              </a:tblGrid>
              <a:tr h="876300"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40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2000">
                          <a:solidFill>
                            <a:srgbClr val="020CD8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问题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40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2000">
                          <a:solidFill>
                            <a:srgbClr val="020CD8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输入规模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40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2000">
                          <a:solidFill>
                            <a:srgbClr val="020CD8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基本操作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0913"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40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2000">
                          <a:solidFill>
                            <a:srgbClr val="020CD8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个元素的表中按关键字搜索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40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2000">
                          <a:solidFill>
                            <a:srgbClr val="020CD8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表元素的个数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1" lang="en-US" altLang="zh-CN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40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2000">
                          <a:solidFill>
                            <a:srgbClr val="020CD8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关键字比较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1725"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40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2000">
                          <a:solidFill>
                            <a:srgbClr val="020CD8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个矩阵的乘积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40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2000">
                          <a:solidFill>
                            <a:srgbClr val="020CD8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矩阵维数或矩阵元素个数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40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2000">
                          <a:solidFill>
                            <a:srgbClr val="020CD8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个数的乘法次数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0913"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40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2000">
                          <a:solidFill>
                            <a:srgbClr val="020CD8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检查整数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是否素数</a:t>
                      </a:r>
                      <a:endParaRPr kumimoji="1" lang="zh-CN" altLang="en-US" sz="2000" b="0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40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2000">
                          <a:solidFill>
                            <a:srgbClr val="020CD8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二进制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位数</a:t>
                      </a:r>
                      <a:endParaRPr kumimoji="1" lang="en-US" altLang="zh-CN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40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2000">
                          <a:solidFill>
                            <a:srgbClr val="020CD8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除法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0913"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40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2000">
                          <a:solidFill>
                            <a:srgbClr val="020CD8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典型的图问题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40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2000">
                          <a:solidFill>
                            <a:srgbClr val="020CD8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顶点数和边数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40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2000">
                          <a:solidFill>
                            <a:srgbClr val="020CD8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l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b="1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访问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个顶点或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条边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时间效率分析的其它因素</a:t>
            </a:r>
            <a:endParaRPr lang="en-US" altLang="zh-CN"/>
          </a:p>
        </p:txBody>
      </p:sp>
      <p:sp>
        <p:nvSpPr>
          <p:cNvPr id="27651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示例：顺序搜索</a:t>
            </a:r>
            <a:endParaRPr lang="en-US" altLang="zh-CN"/>
          </a:p>
        </p:txBody>
      </p:sp>
      <p:grpSp>
        <p:nvGrpSpPr>
          <p:cNvPr id="27652" name="Group 13"/>
          <p:cNvGrpSpPr/>
          <p:nvPr/>
        </p:nvGrpSpPr>
        <p:grpSpPr bwMode="auto">
          <a:xfrm>
            <a:off x="1293813" y="2241550"/>
            <a:ext cx="7391400" cy="1981200"/>
            <a:chOff x="521" y="1298"/>
            <a:chExt cx="4656" cy="1248"/>
          </a:xfrm>
        </p:grpSpPr>
        <p:pic>
          <p:nvPicPr>
            <p:cNvPr id="27656" name="Picture 4" descr="2_1a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066"/>
            <a:stretch>
              <a:fillRect/>
            </a:stretch>
          </p:blipFill>
          <p:spPr bwMode="auto">
            <a:xfrm>
              <a:off x="521" y="1298"/>
              <a:ext cx="4656" cy="2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7" name="Picture 11" descr="2_1a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459"/>
            <a:stretch>
              <a:fillRect/>
            </a:stretch>
          </p:blipFill>
          <p:spPr bwMode="auto">
            <a:xfrm>
              <a:off x="521" y="1522"/>
              <a:ext cx="4656" cy="1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7148" name="Rectangle 12"/>
          <p:cNvSpPr>
            <a:spLocks noChangeArrowheads="1"/>
          </p:cNvSpPr>
          <p:nvPr/>
        </p:nvSpPr>
        <p:spPr bwMode="auto">
          <a:xfrm>
            <a:off x="6734175" y="2817813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基本操作？</a:t>
            </a:r>
            <a:endParaRPr kumimoji="1" lang="zh-CN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7150" name="Rectangle 14"/>
          <p:cNvSpPr>
            <a:spLocks noChangeArrowheads="1"/>
          </p:cNvSpPr>
          <p:nvPr/>
        </p:nvSpPr>
        <p:spPr bwMode="auto">
          <a:xfrm>
            <a:off x="6683375" y="2097088"/>
            <a:ext cx="244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输入规模参数？</a:t>
            </a:r>
            <a:endParaRPr kumimoji="1" lang="zh-CN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7151" name="Rectangle 15"/>
          <p:cNvSpPr>
            <a:spLocks noChangeArrowheads="1"/>
          </p:cNvSpPr>
          <p:nvPr/>
        </p:nvSpPr>
        <p:spPr bwMode="auto">
          <a:xfrm>
            <a:off x="3071813" y="4705350"/>
            <a:ext cx="589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20CD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kumimoji="1" lang="zh-CN" altLang="en-US" sz="3200" b="1">
                <a:solidFill>
                  <a:srgbClr val="800000"/>
                </a:solidFill>
                <a:latin typeface="Times New Roman" panose="02020603050405020304" pitchFamily="18" charset="0"/>
              </a:rPr>
              <a:t>基本操作执行总数的计算函数？</a:t>
            </a:r>
            <a:endParaRPr kumimoji="1" lang="zh-CN" altLang="en-US" sz="3200" b="1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8" grpId="0"/>
      <p:bldP spid="347150" grpId="0"/>
      <p:bldP spid="3471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最好、平均、最坏情况分析</a:t>
            </a:r>
            <a:endParaRPr lang="en-US" altLang="zh-CN"/>
          </a:p>
        </p:txBody>
      </p:sp>
      <p:sp>
        <p:nvSpPr>
          <p:cNvPr id="2672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有些算法的效率依赖输入特征：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最坏情况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worst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：输入规模为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时，执行算法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所需的最大时间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最好情况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：输入规模为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时，执行算法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所需的最小时间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平均情况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：输入规模为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时，执行算法所需的“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平均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”时间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不是最坏情况和最好情况的平均值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endParaRPr lang="zh-CN" alt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 eaLnBrk="1" hangingPunct="1"/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方法：①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针对典型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随机输入，假定其概率分布；②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将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基本操作的执行时间看成随机变量，计算期望值</a:t>
            </a:r>
            <a:endParaRPr lang="zh-CN" alt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函数的增长次数</a:t>
            </a:r>
            <a:endParaRPr lang="en-US" altLang="zh-CN"/>
          </a:p>
        </p:txBody>
      </p:sp>
      <p:sp>
        <p:nvSpPr>
          <p:cNvPr id="31747" name="Rectangle 5"/>
          <p:cNvSpPr>
            <a:spLocks noGrp="1" noChangeArrowheads="1"/>
          </p:cNvSpPr>
          <p:nvPr>
            <p:ph idx="1"/>
          </p:nvPr>
        </p:nvSpPr>
        <p:spPr>
          <a:xfrm>
            <a:off x="636588" y="1125538"/>
            <a:ext cx="11322050" cy="505142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n→∞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时，函数增长的速度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748" name="Picture 5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1825625"/>
            <a:ext cx="7993062" cy="480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Submit"/>
  <p:tag name="RAINPROBLEMTYPE" val="MultipleChoice"/>
</p:tagLst>
</file>

<file path=ppt/tags/tag10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3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04.xml><?xml version="1.0" encoding="utf-8"?>
<p:tagLst xmlns:p="http://schemas.openxmlformats.org/presentationml/2006/main">
  <p:tag name="RAINPROBLEM" val="ProblemSubmit"/>
  <p:tag name="RAINPROBLEMTYPE" val="MultipleChoice"/>
</p:tagLst>
</file>

<file path=ppt/tags/tag105.xml><?xml version="1.0" encoding="utf-8"?>
<p:tagLst xmlns:p="http://schemas.openxmlformats.org/presentationml/2006/main">
  <p:tag name="RAINPROBLEMTYPE" val="ProblemTypeMarker"/>
</p:tagLst>
</file>

<file path=ppt/tags/tag106.xml><?xml version="1.0" encoding="utf-8"?>
<p:tagLst xmlns:p="http://schemas.openxmlformats.org/presentationml/2006/main">
  <p:tag name="RAINPROBLEMTYPE" val="ProblemTypeMarker"/>
</p:tagLst>
</file>

<file path=ppt/tags/tag107.xml><?xml version="1.0" encoding="utf-8"?>
<p:tagLst xmlns:p="http://schemas.openxmlformats.org/presentationml/2006/main">
  <p:tag name="RAINPROBLEMTYPE" val="ProblemTypeMarker"/>
</p:tagLst>
</file>

<file path=ppt/tags/tag108.xml><?xml version="1.0" encoding="utf-8"?>
<p:tagLst xmlns:p="http://schemas.openxmlformats.org/presentationml/2006/main">
  <p:tag name="RAINPROBLEMTYPE" val="ProblemTypeMarker"/>
</p:tagLst>
</file>

<file path=ppt/tags/tag109.xml><?xml version="1.0" encoding="utf-8"?>
<p:tagLst xmlns:p="http://schemas.openxmlformats.org/presentationml/2006/main">
  <p:tag name="RAINPROBLEMTYPE" val="ProblemTypeMarker"/>
</p:tagLst>
</file>

<file path=ppt/tags/tag11.xml><?xml version="1.0" encoding="utf-8"?>
<p:tagLst xmlns:p="http://schemas.openxmlformats.org/presentationml/2006/main">
  <p:tag name="RAINPROBLEMTYPE" val="ProblemTypeMarker"/>
</p:tagLst>
</file>

<file path=ppt/tags/tag110.xml><?xml version="1.0" encoding="utf-8"?>
<p:tagLst xmlns:p="http://schemas.openxmlformats.org/presentationml/2006/main">
  <p:tag name="RAINPROBLEM" val="ProblemSetting"/>
  <p:tag name="RAINPROBLEMTYPE" val="MultipleChoice"/>
</p:tagLst>
</file>

<file path=ppt/tags/tag111.xml><?xml version="1.0" encoding="utf-8"?>
<p:tagLst xmlns:p="http://schemas.openxmlformats.org/presentationml/2006/main">
  <p:tag name="RAINPROBLEM" val="MultipleChoice"/>
  <p:tag name="PROBLEMSCORE" val="1.0"/>
</p:tagLst>
</file>

<file path=ppt/tags/tag112.xml><?xml version="1.0" encoding="utf-8"?>
<p:tagLst xmlns:p="http://schemas.openxmlformats.org/presentationml/2006/main">
  <p:tag name="RAINPROBLEM" val="ProblemBody"/>
</p:tagLst>
</file>

<file path=ppt/tags/tag113.xml><?xml version="1.0" encoding="utf-8"?>
<p:tagLst xmlns:p="http://schemas.openxmlformats.org/presentationml/2006/main">
  <p:tag name="RAINPROBLEM" val="ProblemSubmit"/>
  <p:tag name="RAINPROBLEMTYPE" val="ShortAnswer"/>
</p:tagLst>
</file>

<file path=ppt/tags/tag114.xml><?xml version="1.0" encoding="utf-8"?>
<p:tagLst xmlns:p="http://schemas.openxmlformats.org/presentationml/2006/main">
  <p:tag name="RAINPROBLEMTYPE" val="ProblemTypeMarker"/>
</p:tagLst>
</file>

<file path=ppt/tags/tag115.xml><?xml version="1.0" encoding="utf-8"?>
<p:tagLst xmlns:p="http://schemas.openxmlformats.org/presentationml/2006/main">
  <p:tag name="RAINPROBLEMTYPE" val="ProblemTypeMarker"/>
</p:tagLst>
</file>

<file path=ppt/tags/tag116.xml><?xml version="1.0" encoding="utf-8"?>
<p:tagLst xmlns:p="http://schemas.openxmlformats.org/presentationml/2006/main">
  <p:tag name="RAINPROBLEMTYPE" val="ProblemTypeMarker"/>
</p:tagLst>
</file>

<file path=ppt/tags/tag117.xml><?xml version="1.0" encoding="utf-8"?>
<p:tagLst xmlns:p="http://schemas.openxmlformats.org/presentationml/2006/main">
  <p:tag name="RAINPROBLEMTYPE" val="ProblemTypeMarker"/>
</p:tagLst>
</file>

<file path=ppt/tags/tag118.xml><?xml version="1.0" encoding="utf-8"?>
<p:tagLst xmlns:p="http://schemas.openxmlformats.org/presentationml/2006/main">
  <p:tag name="RAINPROBLEMTYPE" val="ProblemTypeMarker"/>
</p:tagLst>
</file>

<file path=ppt/tags/tag119.xml><?xml version="1.0" encoding="utf-8"?>
<p:tagLst xmlns:p="http://schemas.openxmlformats.org/presentationml/2006/main">
  <p:tag name="RAINPROBLEM" val="ProblemSetting"/>
  <p:tag name="RAINPROBLEMTYPE" val="ShortAnswer"/>
</p:tagLst>
</file>

<file path=ppt/tags/tag12.xml><?xml version="1.0" encoding="utf-8"?>
<p:tagLst xmlns:p="http://schemas.openxmlformats.org/presentationml/2006/main">
  <p:tag name="RAINPROBLEMTYPE" val="ProblemTypeMarker"/>
</p:tagLst>
</file>

<file path=ppt/tags/tag120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121.xml><?xml version="1.0" encoding="utf-8"?>
<p:tagLst xmlns:p="http://schemas.openxmlformats.org/presentationml/2006/main">
  <p:tag name="RAINPROBLEM" val="ProblemBody"/>
</p:tagLst>
</file>

<file path=ppt/tags/tag122.xml><?xml version="1.0" encoding="utf-8"?>
<p:tagLst xmlns:p="http://schemas.openxmlformats.org/presentationml/2006/main">
  <p:tag name="commondata" val="eyJoZGlkIjoiZWU5OTlmNThkYjFmNTczZGM3YWVhYmM0YTgyMGMxZGEifQ=="/>
</p:tagLst>
</file>

<file path=ppt/tags/tag13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" val="ProblemSetting"/>
  <p:tag name="RAINPROBLEMTYPE" val="MultipleChoice"/>
</p:tagLst>
</file>

<file path=ppt/tags/tag17.xml><?xml version="1.0" encoding="utf-8"?>
<p:tagLst xmlns:p="http://schemas.openxmlformats.org/presentationml/2006/main">
  <p:tag name="RAINPROBLEM" val="MultipleChoice"/>
  <p:tag name="PROBLEMSCORE" val="1.0"/>
</p:tagLst>
</file>

<file path=ppt/tags/tag18.xml><?xml version="1.0" encoding="utf-8"?>
<p:tagLst xmlns:p="http://schemas.openxmlformats.org/presentationml/2006/main">
  <p:tag name="RAINPROBLEM" val="ProblemBody"/>
</p:tagLst>
</file>

<file path=ppt/tags/tag19.xml><?xml version="1.0" encoding="utf-8"?>
<p:tagLst xmlns:p="http://schemas.openxmlformats.org/presentationml/2006/main">
  <p:tag name="RAINPROBLEM" val="ProblemItem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RAINPROBLEM" val="ProblemItem"/>
</p:tagLst>
</file>

<file path=ppt/tags/tag21.xml><?xml version="1.0" encoding="utf-8"?>
<p:tagLst xmlns:p="http://schemas.openxmlformats.org/presentationml/2006/main">
  <p:tag name="RAINPROBLEM" val="ProblemItem"/>
</p:tagLst>
</file>

<file path=ppt/tags/tag22.xml><?xml version="1.0" encoding="utf-8"?>
<p:tagLst xmlns:p="http://schemas.openxmlformats.org/presentationml/2006/main">
  <p:tag name="RAINPROBLEM" val="ProblemItem"/>
</p:tagLst>
</file>

<file path=ppt/tags/tag23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p="http://schemas.openxmlformats.org/presentationml/2006/main">
  <p:tag name="RAINPROBLEM" val="ProblemSubmit"/>
  <p:tag name="RAINPROBLEMTYPE" val="MultipleChoice"/>
</p:tagLst>
</file>

<file path=ppt/tags/tag28.xml><?xml version="1.0" encoding="utf-8"?>
<p:tagLst xmlns:p="http://schemas.openxmlformats.org/presentationml/2006/main">
  <p:tag name="RAINPROBLEMTYPE" val="ProblemTypeMarker"/>
</p:tagLst>
</file>

<file path=ppt/tags/tag29.xml><?xml version="1.0" encoding="utf-8"?>
<p:tagLst xmlns:p="http://schemas.openxmlformats.org/presentationml/2006/main">
  <p:tag name="RAINPROBLEMTYPE" val="ProblemTypeMarker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RAINPROBLEMTYPE" val="ProblemTypeMarker"/>
</p:tagLst>
</file>

<file path=ppt/tags/tag31.xml><?xml version="1.0" encoding="utf-8"?>
<p:tagLst xmlns:p="http://schemas.openxmlformats.org/presentationml/2006/main">
  <p:tag name="RAINPROBLEMTYPE" val="ProblemTypeMarker"/>
</p:tagLst>
</file>

<file path=ppt/tags/tag32.xml><?xml version="1.0" encoding="utf-8"?>
<p:tagLst xmlns:p="http://schemas.openxmlformats.org/presentationml/2006/main">
  <p:tag name="RAINPROBLEMTYPE" val="ProblemTypeMarker"/>
</p:tagLst>
</file>

<file path=ppt/tags/tag33.xml><?xml version="1.0" encoding="utf-8"?>
<p:tagLst xmlns:p="http://schemas.openxmlformats.org/presentationml/2006/main">
  <p:tag name="RAINPROBLEM" val="ProblemSetting"/>
  <p:tag name="RAINPROBLEMTYPE" val="MultipleChoice"/>
</p:tagLst>
</file>

<file path=ppt/tags/tag34.xml><?xml version="1.0" encoding="utf-8"?>
<p:tagLst xmlns:p="http://schemas.openxmlformats.org/presentationml/2006/main">
  <p:tag name="RAINPROBLEM" val="MultipleChoice"/>
  <p:tag name="PROBLEMSCORE" val="1.0"/>
</p:tagLst>
</file>

<file path=ppt/tags/tag35.xml><?xml version="1.0" encoding="utf-8"?>
<p:tagLst xmlns:p="http://schemas.openxmlformats.org/presentationml/2006/main">
  <p:tag name="RAINPROBLEM" val="ProblemBody"/>
</p:tagLst>
</file>

<file path=ppt/tags/tag3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.xml><?xml version="1.0" encoding="utf-8"?>
<p:tagLst xmlns:p="http://schemas.openxmlformats.org/presentationml/2006/main">
  <p:tag name="RAINPROBLEM" val="ProblemItem"/>
</p:tagLst>
</file>

<file path=ppt/tags/tag40.xml><?xml version="1.0" encoding="utf-8"?>
<p:tagLst xmlns:p="http://schemas.openxmlformats.org/presentationml/2006/main">
  <p:tag name="RAINPROBLEM" val="ProblemSubmit"/>
  <p:tag name="RAINPROBLEMTYPE" val="MultipleChoice"/>
</p:tagLst>
</file>

<file path=ppt/tags/tag41.xml><?xml version="1.0" encoding="utf-8"?>
<p:tagLst xmlns:p="http://schemas.openxmlformats.org/presentationml/2006/main">
  <p:tag name="RAINPROBLEMTYPE" val="ProblemTypeMarker"/>
</p:tagLst>
</file>

<file path=ppt/tags/tag42.xml><?xml version="1.0" encoding="utf-8"?>
<p:tagLst xmlns:p="http://schemas.openxmlformats.org/presentationml/2006/main">
  <p:tag name="RAINPROBLEMTYPE" val="ProblemTypeMarker"/>
</p:tagLst>
</file>

<file path=ppt/tags/tag43.xml><?xml version="1.0" encoding="utf-8"?>
<p:tagLst xmlns:p="http://schemas.openxmlformats.org/presentationml/2006/main">
  <p:tag name="RAINPROBLEMTYPE" val="ProblemTypeMarker"/>
</p:tagLst>
</file>

<file path=ppt/tags/tag44.xml><?xml version="1.0" encoding="utf-8"?>
<p:tagLst xmlns:p="http://schemas.openxmlformats.org/presentationml/2006/main">
  <p:tag name="RAINPROBLEMTYPE" val="ProblemTypeMarker"/>
</p:tagLst>
</file>

<file path=ppt/tags/tag45.xml><?xml version="1.0" encoding="utf-8"?>
<p:tagLst xmlns:p="http://schemas.openxmlformats.org/presentationml/2006/main">
  <p:tag name="RAINPROBLEMTYPE" val="ProblemTypeMarker"/>
</p:tagLst>
</file>

<file path=ppt/tags/tag46.xml><?xml version="1.0" encoding="utf-8"?>
<p:tagLst xmlns:p="http://schemas.openxmlformats.org/presentationml/2006/main">
  <p:tag name="RAINPROBLEM" val="ProblemSetting"/>
  <p:tag name="RAINPROBLEMTYPE" val="MultipleChoice"/>
</p:tagLst>
</file>

<file path=ppt/tags/tag47.xml><?xml version="1.0" encoding="utf-8"?>
<p:tagLst xmlns:p="http://schemas.openxmlformats.org/presentationml/2006/main">
  <p:tag name="RAINPROBLEM" val="MultipleChoice"/>
  <p:tag name="PROBLEMSCORE" val="1.0"/>
</p:tagLst>
</file>

<file path=ppt/tags/tag48.xml><?xml version="1.0" encoding="utf-8"?>
<p:tagLst xmlns:p="http://schemas.openxmlformats.org/presentationml/2006/main">
  <p:tag name="RAINPROBLEM" val="ProblemBody"/>
</p:tagLst>
</file>

<file path=ppt/tags/tag4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.xml><?xml version="1.0" encoding="utf-8"?>
<p:tagLst xmlns:p="http://schemas.openxmlformats.org/presentationml/2006/main">
  <p:tag name="RAINPROBLEM" val="ProblemItem"/>
</p:tagLst>
</file>

<file path=ppt/tags/tag5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2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53.xml><?xml version="1.0" encoding="utf-8"?>
<p:tagLst xmlns:p="http://schemas.openxmlformats.org/presentationml/2006/main">
  <p:tag name="RAINPROBLEM" val="ProblemSubmit"/>
  <p:tag name="RAINPROBLEMTYPE" val="MultipleChoice"/>
</p:tagLst>
</file>

<file path=ppt/tags/tag54.xml><?xml version="1.0" encoding="utf-8"?>
<p:tagLst xmlns:p="http://schemas.openxmlformats.org/presentationml/2006/main">
  <p:tag name="RAINPROBLEMTYPE" val="ProblemTypeMarker"/>
</p:tagLst>
</file>

<file path=ppt/tags/tag55.xml><?xml version="1.0" encoding="utf-8"?>
<p:tagLst xmlns:p="http://schemas.openxmlformats.org/presentationml/2006/main">
  <p:tag name="RAINPROBLEMTYPE" val="ProblemTypeMarker"/>
</p:tagLst>
</file>

<file path=ppt/tags/tag56.xml><?xml version="1.0" encoding="utf-8"?>
<p:tagLst xmlns:p="http://schemas.openxmlformats.org/presentationml/2006/main">
  <p:tag name="RAINPROBLEMTYPE" val="ProblemTypeMarker"/>
</p:tagLst>
</file>

<file path=ppt/tags/tag57.xml><?xml version="1.0" encoding="utf-8"?>
<p:tagLst xmlns:p="http://schemas.openxmlformats.org/presentationml/2006/main">
  <p:tag name="RAINPROBLEMTYPE" val="ProblemTypeMarker"/>
</p:tagLst>
</file>

<file path=ppt/tags/tag58.xml><?xml version="1.0" encoding="utf-8"?>
<p:tagLst xmlns:p="http://schemas.openxmlformats.org/presentationml/2006/main">
  <p:tag name="RAINPROBLEMTYPE" val="ProblemTypeMarker"/>
</p:tagLst>
</file>

<file path=ppt/tags/tag59.xml><?xml version="1.0" encoding="utf-8"?>
<p:tagLst xmlns:p="http://schemas.openxmlformats.org/presentationml/2006/main">
  <p:tag name="RAINPROBLEM" val="ProblemSetting"/>
  <p:tag name="RAINPROBLEMTYPE" val="MultipleChoice"/>
</p:tagLst>
</file>

<file path=ppt/tags/tag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0.xml><?xml version="1.0" encoding="utf-8"?>
<p:tagLst xmlns:p="http://schemas.openxmlformats.org/presentationml/2006/main">
  <p:tag name="RAINPROBLEM" val="MultipleChoice"/>
  <p:tag name="PROBLEMSCORE" val="1.0"/>
</p:tagLst>
</file>

<file path=ppt/tags/tag61.xml><?xml version="1.0" encoding="utf-8"?>
<p:tagLst xmlns:p="http://schemas.openxmlformats.org/presentationml/2006/main">
  <p:tag name="RAINPROBLEM" val="ProblemBody"/>
</p:tagLst>
</file>

<file path=ppt/tags/tag62.xml><?xml version="1.0" encoding="utf-8"?>
<p:tagLst xmlns:p="http://schemas.openxmlformats.org/presentationml/2006/main">
  <p:tag name="RAINPROBLEM" val="ProblemItem"/>
</p:tagLst>
</file>

<file path=ppt/tags/tag63.xml><?xml version="1.0" encoding="utf-8"?>
<p:tagLst xmlns:p="http://schemas.openxmlformats.org/presentationml/2006/main">
  <p:tag name="RAINPROBLEM" val="ProblemItem"/>
</p:tagLst>
</file>

<file path=ppt/tags/tag64.xml><?xml version="1.0" encoding="utf-8"?>
<p:tagLst xmlns:p="http://schemas.openxmlformats.org/presentationml/2006/main">
  <p:tag name="RAINPROBLEM" val="ProblemItem"/>
</p:tagLst>
</file>

<file path=ppt/tags/tag65.xml><?xml version="1.0" encoding="utf-8"?>
<p:tagLst xmlns:p="http://schemas.openxmlformats.org/presentationml/2006/main">
  <p:tag name="RAINPROBLEM" val="ProblemItem"/>
</p:tagLst>
</file>

<file path=ppt/tags/tag6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6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70.xml><?xml version="1.0" encoding="utf-8"?>
<p:tagLst xmlns:p="http://schemas.openxmlformats.org/presentationml/2006/main">
  <p:tag name="RAINPROBLEM" val="ProblemSubmit"/>
  <p:tag name="RAINPROBLEMTYPE" val="MultipleChoice"/>
</p:tagLst>
</file>

<file path=ppt/tags/tag71.xml><?xml version="1.0" encoding="utf-8"?>
<p:tagLst xmlns:p="http://schemas.openxmlformats.org/presentationml/2006/main">
  <p:tag name="RAINPROBLEMTYPE" val="ProblemTypeMarker"/>
</p:tagLst>
</file>

<file path=ppt/tags/tag72.xml><?xml version="1.0" encoding="utf-8"?>
<p:tagLst xmlns:p="http://schemas.openxmlformats.org/presentationml/2006/main">
  <p:tag name="RAINPROBLEMTYPE" val="ProblemTypeMarker"/>
</p:tagLst>
</file>

<file path=ppt/tags/tag73.xml><?xml version="1.0" encoding="utf-8"?>
<p:tagLst xmlns:p="http://schemas.openxmlformats.org/presentationml/2006/main">
  <p:tag name="RAINPROBLEMTYPE" val="ProblemTypeMarker"/>
</p:tagLst>
</file>

<file path=ppt/tags/tag74.xml><?xml version="1.0" encoding="utf-8"?>
<p:tagLst xmlns:p="http://schemas.openxmlformats.org/presentationml/2006/main">
  <p:tag name="RAINPROBLEMTYPE" val="ProblemTypeMarker"/>
</p:tagLst>
</file>

<file path=ppt/tags/tag75.xml><?xml version="1.0" encoding="utf-8"?>
<p:tagLst xmlns:p="http://schemas.openxmlformats.org/presentationml/2006/main">
  <p:tag name="RAINPROBLEMTYPE" val="ProblemTypeMarker"/>
</p:tagLst>
</file>

<file path=ppt/tags/tag76.xml><?xml version="1.0" encoding="utf-8"?>
<p:tagLst xmlns:p="http://schemas.openxmlformats.org/presentationml/2006/main">
  <p:tag name="RAINPROBLEM" val="ProblemSetting"/>
  <p:tag name="RAINPROBLEMTYPE" val="MultipleChoice"/>
</p:tagLst>
</file>

<file path=ppt/tags/tag77.xml><?xml version="1.0" encoding="utf-8"?>
<p:tagLst xmlns:p="http://schemas.openxmlformats.org/presentationml/2006/main">
  <p:tag name="RAINPROBLEM" val="MultipleChoice"/>
  <p:tag name="PROBLEMSCORE" val="1.0"/>
</p:tagLst>
</file>

<file path=ppt/tags/tag78.xml><?xml version="1.0" encoding="utf-8"?>
<p:tagLst xmlns:p="http://schemas.openxmlformats.org/presentationml/2006/main">
  <p:tag name="RAINPROBLEM" val="ProblemBody"/>
</p:tagLst>
</file>

<file path=ppt/tags/tag79.xml><?xml version="1.0" encoding="utf-8"?>
<p:tagLst xmlns:p="http://schemas.openxmlformats.org/presentationml/2006/main">
  <p:tag name="RAINPROBLEM" val="ProblemItem"/>
</p:tagLst>
</file>

<file path=ppt/tags/tag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p="http://schemas.openxmlformats.org/presentationml/2006/main">
  <p:tag name="RAINPROBLEM" val="ProblemItem"/>
</p:tagLst>
</file>

<file path=ppt/tags/tag81.xml><?xml version="1.0" encoding="utf-8"?>
<p:tagLst xmlns:p="http://schemas.openxmlformats.org/presentationml/2006/main">
  <p:tag name="RAINPROBLEM" val="ProblemItem"/>
</p:tagLst>
</file>

<file path=ppt/tags/tag82.xml><?xml version="1.0" encoding="utf-8"?>
<p:tagLst xmlns:p="http://schemas.openxmlformats.org/presentationml/2006/main">
  <p:tag name="RAINPROBLEM" val="ProblemItem"/>
</p:tagLst>
</file>

<file path=ppt/tags/tag8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8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7.xml><?xml version="1.0" encoding="utf-8"?>
<p:tagLst xmlns:p="http://schemas.openxmlformats.org/presentationml/2006/main">
  <p:tag name="RAINPROBLEM" val="ProblemSubmit"/>
  <p:tag name="RAINPROBLEMTYPE" val="MultipleChoice"/>
</p:tagLst>
</file>

<file path=ppt/tags/tag88.xml><?xml version="1.0" encoding="utf-8"?>
<p:tagLst xmlns:p="http://schemas.openxmlformats.org/presentationml/2006/main">
  <p:tag name="RAINPROBLEMTYPE" val="ProblemTypeMarker"/>
</p:tagLst>
</file>

<file path=ppt/tags/tag89.xml><?xml version="1.0" encoding="utf-8"?>
<p:tagLst xmlns:p="http://schemas.openxmlformats.org/presentationml/2006/main">
  <p:tag name="RAINPROBLEMTYPE" val="ProblemTypeMarker"/>
</p:tagLst>
</file>

<file path=ppt/tags/tag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p="http://schemas.openxmlformats.org/presentationml/2006/main">
  <p:tag name="RAINPROBLEMTYPE" val="ProblemTypeMarker"/>
</p:tagLst>
</file>

<file path=ppt/tags/tag91.xml><?xml version="1.0" encoding="utf-8"?>
<p:tagLst xmlns:p="http://schemas.openxmlformats.org/presentationml/2006/main">
  <p:tag name="RAINPROBLEMTYPE" val="ProblemTypeMarker"/>
</p:tagLst>
</file>

<file path=ppt/tags/tag92.xml><?xml version="1.0" encoding="utf-8"?>
<p:tagLst xmlns:p="http://schemas.openxmlformats.org/presentationml/2006/main">
  <p:tag name="RAINPROBLEMTYPE" val="ProblemTypeMarker"/>
</p:tagLst>
</file>

<file path=ppt/tags/tag93.xml><?xml version="1.0" encoding="utf-8"?>
<p:tagLst xmlns:p="http://schemas.openxmlformats.org/presentationml/2006/main">
  <p:tag name="RAINPROBLEM" val="ProblemSetting"/>
  <p:tag name="RAINPROBLEMTYPE" val="MultipleChoice"/>
</p:tagLst>
</file>

<file path=ppt/tags/tag94.xml><?xml version="1.0" encoding="utf-8"?>
<p:tagLst xmlns:p="http://schemas.openxmlformats.org/presentationml/2006/main">
  <p:tag name="RAINPROBLEM" val="MultipleChoice"/>
  <p:tag name="PROBLEMSCORE" val="1.0"/>
</p:tagLst>
</file>

<file path=ppt/tags/tag95.xml><?xml version="1.0" encoding="utf-8"?>
<p:tagLst xmlns:p="http://schemas.openxmlformats.org/presentationml/2006/main">
  <p:tag name="RAINPROBLEM" val="ProblemBody"/>
</p:tagLst>
</file>

<file path=ppt/tags/tag96.xml><?xml version="1.0" encoding="utf-8"?>
<p:tagLst xmlns:p="http://schemas.openxmlformats.org/presentationml/2006/main">
  <p:tag name="RAINPROBLEM" val="ProblemItem"/>
</p:tagLst>
</file>

<file path=ppt/tags/tag97.xml><?xml version="1.0" encoding="utf-8"?>
<p:tagLst xmlns:p="http://schemas.openxmlformats.org/presentationml/2006/main">
  <p:tag name="RAINPROBLEM" val="ProblemItem"/>
</p:tagLst>
</file>

<file path=ppt/tags/tag98.xml><?xml version="1.0" encoding="utf-8"?>
<p:tagLst xmlns:p="http://schemas.openxmlformats.org/presentationml/2006/main">
  <p:tag name="RAINPROBLEM" val="ProblemItem"/>
</p:tagLst>
</file>

<file path=ppt/tags/tag99.xml><?xml version="1.0" encoding="utf-8"?>
<p:tagLst xmlns:p="http://schemas.openxmlformats.org/presentationml/2006/main">
  <p:tag name="RAINPROBLEM" val="ProblemItem"/>
</p:tagLst>
</file>

<file path=ppt/theme/theme1.xml><?xml version="1.0" encoding="utf-8"?>
<a:theme xmlns:a="http://schemas.openxmlformats.org/drawingml/2006/main" name="CS1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6628</Words>
  <Application>WPS 演示</Application>
  <PresentationFormat>宽屏</PresentationFormat>
  <Paragraphs>712</Paragraphs>
  <Slides>51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51</vt:i4>
      </vt:variant>
    </vt:vector>
  </HeadingPairs>
  <TitlesOfParts>
    <vt:vector size="78" baseType="lpstr">
      <vt:lpstr>Arial</vt:lpstr>
      <vt:lpstr>宋体</vt:lpstr>
      <vt:lpstr>Wingdings</vt:lpstr>
      <vt:lpstr>Calibri</vt:lpstr>
      <vt:lpstr>Times New Roman</vt:lpstr>
      <vt:lpstr>黑体</vt:lpstr>
      <vt:lpstr>Monotype Sorts</vt:lpstr>
      <vt:lpstr>Wingdings</vt:lpstr>
      <vt:lpstr>Symbol</vt:lpstr>
      <vt:lpstr>微软雅黑</vt:lpstr>
      <vt:lpstr>Arial Unicode MS</vt:lpstr>
      <vt:lpstr>Gulim</vt:lpstr>
      <vt:lpstr>Malgun Gothic</vt:lpstr>
      <vt:lpstr>Cambria Math</vt:lpstr>
      <vt:lpstr>Calibri Light</vt:lpstr>
      <vt:lpstr>等线</vt:lpstr>
      <vt:lpstr>等线 Light</vt:lpstr>
      <vt:lpstr>CS1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计算 gcd(m,n) 的其它方法</vt:lpstr>
      <vt:lpstr>算法分析</vt:lpstr>
      <vt:lpstr>算法时间效率分析</vt:lpstr>
      <vt:lpstr>算法效率的理论分析</vt:lpstr>
      <vt:lpstr>基本操作、输入规模的示例</vt:lpstr>
      <vt:lpstr>时间效率分析的其它因素</vt:lpstr>
      <vt:lpstr>最好、平均、最坏情况分析</vt:lpstr>
      <vt:lpstr>函数的增长次数</vt:lpstr>
      <vt:lpstr>算法执行时间增长趋势分析方式 1</vt:lpstr>
      <vt:lpstr>PowerPoint 演示文稿</vt:lpstr>
      <vt:lpstr>PowerPoint 演示文稿</vt:lpstr>
      <vt:lpstr> n 以 10 倍的速度增长时，函数值的变化趋势</vt:lpstr>
      <vt:lpstr>PowerPoint 演示文稿</vt:lpstr>
      <vt:lpstr>算法执行时间增长趋势分析方式 2</vt:lpstr>
      <vt:lpstr>PowerPoint 演示文稿</vt:lpstr>
      <vt:lpstr>PowerPoint 演示文稿</vt:lpstr>
      <vt:lpstr>计算机速度成倍增长时，处理能力的增长趋势</vt:lpstr>
      <vt:lpstr>算法的效率分析框架</vt:lpstr>
      <vt:lpstr>算法的时间效率分析框架</vt:lpstr>
      <vt:lpstr>渐进符号：复杂度函数增长阶数的简化记号</vt:lpstr>
      <vt:lpstr>渐近符号的概念</vt:lpstr>
      <vt:lpstr>渐近符号的概念</vt:lpstr>
      <vt:lpstr>渐近符号的概念</vt:lpstr>
      <vt:lpstr>PowerPoint 演示文稿</vt:lpstr>
      <vt:lpstr>PowerPoint 演示文稿</vt:lpstr>
      <vt:lpstr>PowerPoint 演示文稿</vt:lpstr>
      <vt:lpstr>在复杂度函数基础上的渐近分析方法</vt:lpstr>
      <vt:lpstr>极限法比较函数的增长次数</vt:lpstr>
      <vt:lpstr>极限法比较函数的增长次数</vt:lpstr>
      <vt:lpstr>极限法比较函数的增长次数</vt:lpstr>
      <vt:lpstr>一些重要函数的增长次数</vt:lpstr>
      <vt:lpstr>基本的渐近效率类型</vt:lpstr>
      <vt:lpstr>渐进时间效率备注</vt:lpstr>
      <vt:lpstr>非递归算法的效率分析</vt:lpstr>
      <vt:lpstr>例1：最大值</vt:lpstr>
      <vt:lpstr>例2：元素唯一性</vt:lpstr>
      <vt:lpstr>例3：方阵乘积</vt:lpstr>
      <vt:lpstr>例4：Gaussian 消元</vt:lpstr>
      <vt:lpstr>非递归算法的效率分析</vt:lpstr>
      <vt:lpstr>PowerPoint 演示文稿</vt:lpstr>
      <vt:lpstr>PowerPoint 演示文稿</vt:lpstr>
      <vt:lpstr>递归算法的效率分析</vt:lpstr>
      <vt:lpstr>例1：n! 的递归计算</vt:lpstr>
      <vt:lpstr>例1：n! 的递归计算</vt:lpstr>
      <vt:lpstr>例2：Hanoi 塔</vt:lpstr>
      <vt:lpstr>例2：Hanoi 塔</vt:lpstr>
      <vt:lpstr>例2：Hanoi 塔的递归求解</vt:lpstr>
      <vt:lpstr>递归算法的效率分析</vt:lpstr>
      <vt:lpstr>拓展</vt:lpstr>
      <vt:lpstr>Euclid 算法的时间效率分析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Cheng Huang</dc:creator>
  <cp:lastModifiedBy>黄诚</cp:lastModifiedBy>
  <cp:revision>1836</cp:revision>
  <cp:lastPrinted>2006-05-23T17:31:00Z</cp:lastPrinted>
  <dcterms:created xsi:type="dcterms:W3CDTF">1999-08-23T17:38:00Z</dcterms:created>
  <dcterms:modified xsi:type="dcterms:W3CDTF">2024-05-14T01:34:57Z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32D85D5D9058469BA8634DAA49D58F77_12</vt:lpwstr>
  </property>
  <property fmtid="{D5CDD505-2E9C-101B-9397-08002B2CF9AE}" pid="3" name="KSOProductBuildVer">
    <vt:lpwstr>2052-12.1.0.16729</vt:lpwstr>
  </property>
</Properties>
</file>