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4"/>
  </p:notesMasterIdLst>
  <p:handoutMasterIdLst>
    <p:handoutMasterId r:id="rId48"/>
  </p:handoutMasterIdLst>
  <p:sldIdLst>
    <p:sldId id="351" r:id="rId3"/>
    <p:sldId id="257" r:id="rId5"/>
    <p:sldId id="271" r:id="rId6"/>
    <p:sldId id="285" r:id="rId7"/>
    <p:sldId id="281" r:id="rId8"/>
    <p:sldId id="286" r:id="rId9"/>
    <p:sldId id="287" r:id="rId10"/>
    <p:sldId id="288" r:id="rId11"/>
    <p:sldId id="260" r:id="rId12"/>
    <p:sldId id="261" r:id="rId13"/>
    <p:sldId id="275" r:id="rId14"/>
    <p:sldId id="276" r:id="rId15"/>
    <p:sldId id="293" r:id="rId16"/>
    <p:sldId id="294" r:id="rId17"/>
    <p:sldId id="295" r:id="rId18"/>
    <p:sldId id="768" r:id="rId19"/>
    <p:sldId id="769" r:id="rId20"/>
    <p:sldId id="296" r:id="rId21"/>
    <p:sldId id="771" r:id="rId22"/>
    <p:sldId id="277" r:id="rId23"/>
    <p:sldId id="264" r:id="rId24"/>
    <p:sldId id="306" r:id="rId25"/>
    <p:sldId id="307" r:id="rId26"/>
    <p:sldId id="308" r:id="rId27"/>
    <p:sldId id="267" r:id="rId28"/>
    <p:sldId id="268" r:id="rId29"/>
    <p:sldId id="265" r:id="rId30"/>
    <p:sldId id="266" r:id="rId31"/>
    <p:sldId id="278" r:id="rId32"/>
    <p:sldId id="280" r:id="rId33"/>
    <p:sldId id="312" r:id="rId34"/>
    <p:sldId id="292" r:id="rId35"/>
    <p:sldId id="314" r:id="rId36"/>
    <p:sldId id="352" r:id="rId37"/>
    <p:sldId id="317" r:id="rId38"/>
    <p:sldId id="270" r:id="rId39"/>
    <p:sldId id="269" r:id="rId40"/>
    <p:sldId id="761" r:id="rId41"/>
    <p:sldId id="762" r:id="rId42"/>
    <p:sldId id="763" r:id="rId43"/>
    <p:sldId id="764" r:id="rId44"/>
    <p:sldId id="765" r:id="rId45"/>
    <p:sldId id="766" r:id="rId46"/>
    <p:sldId id="767" r:id="rId47"/>
  </p:sldIdLst>
  <p:sldSz cx="12192000" cy="6858000"/>
  <p:notesSz cx="7315200" cy="9601200"/>
  <p:custDataLst>
    <p:tags r:id="rId5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00CC"/>
    <a:srgbClr val="993300"/>
    <a:srgbClr val="FF0000"/>
    <a:srgbClr val="FF6600"/>
    <a:srgbClr val="CCFF99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7106" autoAdjust="0"/>
    <p:restoredTop sz="81178" autoAdjust="0"/>
  </p:normalViewPr>
  <p:slideViewPr>
    <p:cSldViewPr showGuides="1">
      <p:cViewPr varScale="1">
        <p:scale>
          <a:sx n="80" d="100"/>
          <a:sy n="80" d="100"/>
        </p:scale>
        <p:origin x="596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7380"/>
    </p:cViewPr>
  </p:sorterViewPr>
  <p:notesViewPr>
    <p:cSldViewPr>
      <p:cViewPr>
        <p:scale>
          <a:sx n="100" d="100"/>
          <a:sy n="100" d="100"/>
        </p:scale>
        <p:origin x="-636" y="2586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gs" Target="tags/tag125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53" tIns="48327" rIns="96653" bIns="48327" numCol="1" anchor="b" anchorCtr="0" compatLnSpc="1"/>
          <a:lstStyle>
            <a:lvl1pPr algn="l" defTabSz="967105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53" tIns="48327" rIns="96653" bIns="48327" numCol="1" anchor="b" anchorCtr="0" compatLnSpc="1"/>
          <a:lstStyle>
            <a:lvl1pPr algn="r" defTabSz="967105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1EE433-CCB9-4D2F-AE96-9E82CC7367EE}" type="slidenum">
              <a:rPr lang="zh-CN" altLang="en-US"/>
            </a:fld>
            <a:endParaRPr lang="en-US" altLang="zh-CN"/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533400" y="304800"/>
            <a:ext cx="38163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243" tIns="50122" rIns="100243" bIns="50122"/>
          <a:lstStyle>
            <a:lvl1pPr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>
              <a:defRPr/>
            </a:pPr>
            <a:r>
              <a:rPr lang="en-US" altLang="zh-CN" sz="1800" b="1" i="1">
                <a:ea typeface="宋体" panose="02010600030101010101" pitchFamily="2" charset="-122"/>
              </a:rPr>
              <a:t>Design and Analysis of Algorithms</a:t>
            </a:r>
            <a:endParaRPr lang="en-US" altLang="zh-CN" sz="1800" b="1" i="1">
              <a:ea typeface="宋体" panose="02010600030101010101" pitchFamily="2" charset="-122"/>
            </a:endParaRP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4322763" y="304800"/>
            <a:ext cx="2382837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243" tIns="50122" rIns="100243" bIns="50122"/>
          <a:lstStyle>
            <a:lvl1pPr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r">
              <a:defRPr/>
            </a:pPr>
            <a:r>
              <a:rPr lang="en-US" altLang="zh-CN" sz="1800" b="1" i="1">
                <a:ea typeface="宋体" panose="02010600030101010101" pitchFamily="2" charset="-122"/>
              </a:rPr>
              <a:t>Chapter 3</a:t>
            </a:r>
            <a:endParaRPr lang="en-US" altLang="zh-CN" sz="1800" b="1" i="1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/>
          <a:lstStyle>
            <a:lvl1pPr algn="l" defTabSz="967105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/>
          <a:lstStyle>
            <a:lvl1pPr algn="r" defTabSz="967105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/>
          <a:lstStyle>
            <a:lvl1pPr algn="l" defTabSz="967105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/>
          <a:lstStyle>
            <a:lvl1pPr algn="r" defTabSz="967105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CC69A7-E825-4BF5-9375-58A9EA6F095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F2FA3BF6-6D92-476E-9232-5D315AB845BC}" type="slidenum">
              <a:rPr lang="zh-CN" altLang="en-US" sz="1200" smtClean="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33F00077-6CD6-4C08-A4F9-6BD251F47311}" type="slidenum">
              <a:rPr lang="zh-CN" altLang="en-US" sz="1200" smtClean="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E3F75A9E-8C1B-4B0C-88E4-AF2AC1707D0E}" type="slidenum">
              <a:rPr lang="zh-CN" altLang="en-US" sz="1200" smtClean="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zh-CN"/>
              <a:t>Draw example.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8FE4D9A0-0B00-44B2-92E5-441DFCE41C3B}" type="slidenum">
              <a:rPr lang="zh-CN" altLang="en-US" sz="1200" smtClean="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7B14521D-ABF6-4D22-8354-8E1947912702}" type="slidenum">
              <a:rPr lang="zh-CN" altLang="en-US" sz="1200" smtClean="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ECB19E2C-6E3C-4C45-B2EE-3B4CF2E1A352}" type="slidenum">
              <a:rPr lang="zh-CN" altLang="en-US" sz="1200" smtClean="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46F30680-ED18-41FD-867F-A8290DB4E267}" type="slidenum">
              <a:rPr lang="zh-CN" altLang="en-US" sz="1200" smtClean="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BE212318-1F65-48CA-85C6-334AD92807D2}" type="slidenum">
              <a:rPr lang="zh-CN" altLang="en-US" sz="1200" smtClean="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1ACB94DA-6703-4C04-8C9E-6E714F184991}" type="slidenum">
              <a:rPr lang="zh-CN" altLang="en-US" sz="1200" smtClean="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6592A33C-3668-4102-92A1-822111E80510}" type="slidenum">
              <a:rPr lang="zh-CN" altLang="en-US" sz="1200" smtClean="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B9699AB3-E153-47D1-A54B-722757E66A69}" type="slidenum">
              <a:rPr lang="zh-CN" altLang="en-US" sz="1200" smtClean="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D52ABA58-D258-43CA-9667-F493153B5925}" type="slidenum">
              <a:rPr lang="zh-CN" altLang="en-US" sz="1200" smtClean="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552F094E-652A-4F9E-BADC-A2499D5D3C46}" type="slidenum">
              <a:rPr lang="zh-CN" altLang="en-US" sz="1200" smtClean="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89C4CE4E-72F4-48AB-B7D1-7C705324B362}" type="slidenum">
              <a:rPr lang="zh-CN" altLang="en-US" sz="1200" smtClean="0">
                <a:ea typeface="宋体" panose="02010600030101010101" pitchFamily="2" charset="-122"/>
              </a:rPr>
            </a:fld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66563" name="幻灯片图像占位符 42496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6564" name="文本占位符 424962"/>
          <p:cNvSpPr>
            <a:spLocks noGrp="1" noChangeArrowheads="1"/>
          </p:cNvSpPr>
          <p:nvPr>
            <p:ph type="body" idx="429496729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3261E379-B587-48F5-A02E-533887920C86}" type="slidenum">
              <a:rPr lang="zh-CN" altLang="en-US" sz="1200" smtClean="0">
                <a:ea typeface="宋体" panose="02010600030101010101" pitchFamily="2" charset="-122"/>
              </a:rPr>
            </a:fld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72707" name="幻灯片图像占位符 4270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2708" name="文本占位符 427010"/>
          <p:cNvSpPr>
            <a:spLocks noGrp="1" noChangeArrowheads="1"/>
          </p:cNvSpPr>
          <p:nvPr>
            <p:ph type="body" idx="429496729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1E2B9BF2-0D00-415D-B9E3-AFF282D1805A}" type="slidenum">
              <a:rPr lang="zh-CN" altLang="en-US" sz="1200" smtClean="0">
                <a:ea typeface="宋体" panose="02010600030101010101" pitchFamily="2" charset="-122"/>
              </a:rPr>
            </a:fld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74755" name="幻灯片图像占位符 428033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4756" name="文本占位符 428034"/>
          <p:cNvSpPr>
            <a:spLocks noGrp="1" noChangeArrowheads="1"/>
          </p:cNvSpPr>
          <p:nvPr>
            <p:ph type="body" idx="429496729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89C4CE4E-72F4-48AB-B7D1-7C705324B362}" type="slidenum">
              <a:rPr lang="zh-CN" altLang="en-US" sz="1200" smtClean="0">
                <a:ea typeface="宋体" panose="02010600030101010101" pitchFamily="2" charset="-122"/>
              </a:rPr>
            </a:fld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66563" name="幻灯片图像占位符 42496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6564" name="文本占位符 424962"/>
          <p:cNvSpPr>
            <a:spLocks noGrp="1" noChangeArrowheads="1"/>
          </p:cNvSpPr>
          <p:nvPr>
            <p:ph type="body" idx="429496729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F88EFCCF-6D70-4826-83A9-4B8725C1C4B5}" type="slidenum">
              <a:rPr lang="zh-CN" altLang="en-US" sz="1200" smtClean="0">
                <a:ea typeface="宋体" panose="02010600030101010101" pitchFamily="2" charset="-122"/>
              </a:rPr>
            </a:fld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80899" name="幻灯片图像占位符 43008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0900" name="文本占位符 430082"/>
          <p:cNvSpPr>
            <a:spLocks noGrp="1" noChangeArrowheads="1"/>
          </p:cNvSpPr>
          <p:nvPr>
            <p:ph type="body" idx="429496729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3C75054E-4373-47A2-B992-22ACBB41E5CF}" type="slidenum">
              <a:rPr lang="zh-CN" altLang="en-US" sz="1200" smtClean="0">
                <a:ea typeface="宋体" panose="02010600030101010101" pitchFamily="2" charset="-122"/>
              </a:rPr>
            </a:fld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82947" name="幻灯片图像占位符 43212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2948" name="文本占位符 432130"/>
          <p:cNvSpPr>
            <a:spLocks noGrp="1" noChangeArrowheads="1"/>
          </p:cNvSpPr>
          <p:nvPr>
            <p:ph type="body" idx="429496729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8D809C2B-A690-4CD4-BCB8-521976932BEE}" type="slidenum">
              <a:rPr lang="zh-CN" altLang="en-US" sz="1200" smtClean="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045435FE-561A-4915-94CD-6258A8C28E2E}" type="slidenum">
              <a:rPr lang="zh-CN" altLang="en-US" sz="1200" smtClean="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0C8F9D86-1823-40E1-9812-DE154F3FB0CD}" type="slidenum">
              <a:rPr lang="zh-CN" altLang="en-US" sz="1200" smtClean="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3ACDECDD-F000-4D83-BC63-319A0A60D691}" type="slidenum">
              <a:rPr lang="zh-CN" altLang="en-US" sz="1200" smtClean="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E8364D12-9AC3-497B-8999-1A17CFAA8899}" type="slidenum">
              <a:rPr lang="zh-CN" altLang="en-US" sz="1200" smtClean="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A2B92B3C-043C-4919-97A3-AF47DE01AF83}" type="slidenum">
              <a:rPr lang="zh-CN" altLang="en-US" sz="1200" smtClean="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B55B4127-0FAF-4E04-83BE-9A774E9657DE}" type="slidenum">
              <a:rPr lang="zh-CN" altLang="en-US" sz="1200" smtClean="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C563347C-8152-4DF1-B675-318E621670DD}" type="slidenum">
              <a:rPr lang="zh-CN" altLang="en-US" sz="1200" smtClean="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 userDrawn="1"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17538" y="2700338"/>
            <a:ext cx="215900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10363200" cy="9144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1981200"/>
            <a:ext cx="10058400" cy="39624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7272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9784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 Narrow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Design and Analysis of Algorithms - Chapter 3</a:t>
            </a:r>
            <a:endParaRPr lang="en-US" altLang="zh-CN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550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 Narrow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D3A630E-21E2-4D1E-A17D-4D8278D887C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1633538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94800" y="152400"/>
            <a:ext cx="279400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817880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1633538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111760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12800" y="1266825"/>
            <a:ext cx="5435600" cy="4905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51600" y="1266825"/>
            <a:ext cx="5435600" cy="4905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1633538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1633538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1633538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266825"/>
            <a:ext cx="54356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51600" y="1266825"/>
            <a:ext cx="54356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1633538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1633538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1633538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1633538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1633538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1633538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"/>
          <p:cNvGrpSpPr/>
          <p:nvPr/>
        </p:nvGrpSpPr>
        <p:grpSpPr bwMode="auto">
          <a:xfrm>
            <a:off x="11106150" y="733425"/>
            <a:ext cx="960438" cy="531813"/>
            <a:chOff x="5247" y="462"/>
            <a:chExt cx="454" cy="335"/>
          </a:xfrm>
        </p:grpSpPr>
        <p:sp>
          <p:nvSpPr>
            <p:cNvPr id="1046" name="AutoShape 4"/>
            <p:cNvSpPr>
              <a:spLocks noChangeArrowheads="1"/>
            </p:cNvSpPr>
            <p:nvPr/>
          </p:nvSpPr>
          <p:spPr bwMode="auto">
            <a:xfrm rot="10800000" flipH="1">
              <a:off x="5564" y="462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047" name="AutoShape 5"/>
            <p:cNvSpPr>
              <a:spLocks noChangeArrowheads="1"/>
            </p:cNvSpPr>
            <p:nvPr/>
          </p:nvSpPr>
          <p:spPr bwMode="auto">
            <a:xfrm rot="10800000" flipH="1">
              <a:off x="540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048" name="AutoShape 6"/>
            <p:cNvSpPr>
              <a:spLocks noChangeArrowheads="1"/>
            </p:cNvSpPr>
            <p:nvPr/>
          </p:nvSpPr>
          <p:spPr bwMode="auto">
            <a:xfrm rot="10800000" flipH="1">
              <a:off x="524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7" name="Group 7"/>
          <p:cNvGrpSpPr/>
          <p:nvPr/>
        </p:nvGrpSpPr>
        <p:grpSpPr bwMode="auto">
          <a:xfrm>
            <a:off x="103188" y="6040438"/>
            <a:ext cx="709612" cy="727075"/>
            <a:chOff x="49" y="3805"/>
            <a:chExt cx="335" cy="458"/>
          </a:xfrm>
        </p:grpSpPr>
        <p:sp>
          <p:nvSpPr>
            <p:cNvPr id="1043" name="AutoShape 8"/>
            <p:cNvSpPr>
              <a:spLocks noChangeArrowheads="1"/>
            </p:cNvSpPr>
            <p:nvPr/>
          </p:nvSpPr>
          <p:spPr bwMode="auto">
            <a:xfrm rot="5400000" flipH="1">
              <a:off x="148" y="3706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044" name="AutoShape 9"/>
            <p:cNvSpPr>
              <a:spLocks noChangeArrowheads="1"/>
            </p:cNvSpPr>
            <p:nvPr/>
          </p:nvSpPr>
          <p:spPr bwMode="auto">
            <a:xfrm rot="5400000" flipH="1">
              <a:off x="139" y="3869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045" name="AutoShape 10"/>
            <p:cNvSpPr>
              <a:spLocks noChangeArrowheads="1"/>
            </p:cNvSpPr>
            <p:nvPr/>
          </p:nvSpPr>
          <p:spPr bwMode="auto">
            <a:xfrm rot="5400000" flipH="1">
              <a:off x="139" y="4036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266825"/>
            <a:ext cx="111760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303213" y="0"/>
            <a:ext cx="304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 flipH="1">
            <a:off x="406400" y="914400"/>
            <a:ext cx="11785600" cy="228600"/>
          </a:xfrm>
          <a:prstGeom prst="homePlate">
            <a:avLst>
              <a:gd name="adj" fmla="val 67846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32" name="Rectangle 17"/>
          <p:cNvSpPr>
            <a:spLocks noChangeArrowheads="1"/>
          </p:cNvSpPr>
          <p:nvPr/>
        </p:nvSpPr>
        <p:spPr bwMode="auto">
          <a:xfrm>
            <a:off x="2641600" y="2179638"/>
            <a:ext cx="254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2" name="Group 18"/>
          <p:cNvGrpSpPr/>
          <p:nvPr/>
        </p:nvGrpSpPr>
        <p:grpSpPr bwMode="auto">
          <a:xfrm>
            <a:off x="103188" y="5903913"/>
            <a:ext cx="711200" cy="749300"/>
            <a:chOff x="49" y="3719"/>
            <a:chExt cx="336" cy="472"/>
          </a:xfrm>
        </p:grpSpPr>
        <p:sp>
          <p:nvSpPr>
            <p:cNvPr id="1040" name="AutoShape 19"/>
            <p:cNvSpPr>
              <a:spLocks noChangeArrowheads="1"/>
            </p:cNvSpPr>
            <p:nvPr/>
          </p:nvSpPr>
          <p:spPr bwMode="auto">
            <a:xfrm rot="-5400000">
              <a:off x="133" y="3630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041" name="AutoShape 20"/>
            <p:cNvSpPr>
              <a:spLocks noChangeArrowheads="1"/>
            </p:cNvSpPr>
            <p:nvPr/>
          </p:nvSpPr>
          <p:spPr bwMode="auto">
            <a:xfrm rot="-5400000">
              <a:off x="141" y="3786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AutoShape 21"/>
            <p:cNvSpPr>
              <a:spLocks noChangeArrowheads="1"/>
            </p:cNvSpPr>
            <p:nvPr/>
          </p:nvSpPr>
          <p:spPr bwMode="auto">
            <a:xfrm rot="-5400000">
              <a:off x="142" y="3948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33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52400"/>
            <a:ext cx="11176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grpSp>
        <p:nvGrpSpPr>
          <p:cNvPr id="1034" name="Group 23"/>
          <p:cNvGrpSpPr/>
          <p:nvPr/>
        </p:nvGrpSpPr>
        <p:grpSpPr bwMode="auto">
          <a:xfrm>
            <a:off x="10920413" y="731838"/>
            <a:ext cx="985837" cy="533400"/>
            <a:chOff x="5159" y="461"/>
            <a:chExt cx="466" cy="336"/>
          </a:xfrm>
        </p:grpSpPr>
        <p:sp>
          <p:nvSpPr>
            <p:cNvPr id="1037" name="AutoShape 24"/>
            <p:cNvSpPr>
              <a:spLocks noChangeArrowheads="1"/>
            </p:cNvSpPr>
            <p:nvPr/>
          </p:nvSpPr>
          <p:spPr bwMode="auto">
            <a:xfrm>
              <a:off x="5475" y="462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038" name="AutoShape 25"/>
            <p:cNvSpPr>
              <a:spLocks noChangeArrowheads="1"/>
            </p:cNvSpPr>
            <p:nvPr/>
          </p:nvSpPr>
          <p:spPr bwMode="auto">
            <a:xfrm>
              <a:off x="5318" y="462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AutoShape 26"/>
            <p:cNvSpPr>
              <a:spLocks noChangeArrowheads="1"/>
            </p:cNvSpPr>
            <p:nvPr/>
          </p:nvSpPr>
          <p:spPr bwMode="auto">
            <a:xfrm>
              <a:off x="5159" y="461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99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9933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9933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9933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9933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9933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9933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9933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9933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rgbClr val="A50021"/>
        </a:buClr>
        <a:buSzPct val="75000"/>
        <a:buFont typeface="Monotype Sorts" pitchFamily="2" charset="2"/>
        <a:buChar char="b"/>
        <a:defRPr kumimoji="1"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rgbClr val="A50021"/>
        </a:buClr>
        <a:buChar char="•"/>
        <a:defRPr kumimoji="1" sz="2000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rgbClr val="A50021"/>
        </a:buClr>
        <a:buChar char="–"/>
        <a:defRPr kumimoji="1">
          <a:solidFill>
            <a:srgbClr val="FF00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rgbClr val="A50021"/>
        </a:buClr>
        <a:buChar char="–"/>
        <a:defRPr kumimoji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chemeClr val="bg2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chemeClr val="bg2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chemeClr val="bg2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chemeClr val="bg2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12.png"/><Relationship Id="rId2" Type="http://schemas.openxmlformats.org/officeDocument/2006/relationships/tags" Target="../tags/tag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9.xml"/><Relationship Id="rId10" Type="http://schemas.openxmlformats.org/officeDocument/2006/relationships/image" Target="../media/image13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6.xml"/><Relationship Id="rId17" Type="http://schemas.openxmlformats.org/officeDocument/2006/relationships/image" Target="../media/image13.png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43.xml"/><Relationship Id="rId17" Type="http://schemas.openxmlformats.org/officeDocument/2006/relationships/image" Target="../media/image13.png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60.xml"/><Relationship Id="rId17" Type="http://schemas.openxmlformats.org/officeDocument/2006/relationships/image" Target="../media/image13.png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tags" Target="../tags/tag44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77.xml"/><Relationship Id="rId17" Type="http://schemas.openxmlformats.org/officeDocument/2006/relationships/image" Target="../media/image13.png"/><Relationship Id="rId16" Type="http://schemas.openxmlformats.org/officeDocument/2006/relationships/tags" Target="../tags/tag76.xml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1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94.xml"/><Relationship Id="rId17" Type="http://schemas.openxmlformats.org/officeDocument/2006/relationships/image" Target="../media/image13.png"/><Relationship Id="rId16" Type="http://schemas.openxmlformats.org/officeDocument/2006/relationships/tags" Target="../tags/tag93.xml"/><Relationship Id="rId15" Type="http://schemas.openxmlformats.org/officeDocument/2006/relationships/tags" Target="../tags/tag92.xml"/><Relationship Id="rId14" Type="http://schemas.openxmlformats.org/officeDocument/2006/relationships/tags" Target="../tags/tag91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tags" Target="../tags/tag78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11.xml"/><Relationship Id="rId17" Type="http://schemas.openxmlformats.org/officeDocument/2006/relationships/image" Target="../media/image13.png"/><Relationship Id="rId16" Type="http://schemas.openxmlformats.org/officeDocument/2006/relationships/tags" Target="../tags/tag110.xml"/><Relationship Id="rId15" Type="http://schemas.openxmlformats.org/officeDocument/2006/relationships/tags" Target="../tags/tag109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tags" Target="../tags/tag95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24.xml"/><Relationship Id="rId17" Type="http://schemas.openxmlformats.org/officeDocument/2006/relationships/image" Target="../media/image13.png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image" Target="../media/image24.png"/><Relationship Id="rId1" Type="http://schemas.openxmlformats.org/officeDocument/2006/relationships/tags" Target="../tags/tag1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4"/>
          <p:cNvSpPr txBox="1">
            <a:spLocks noChangeArrowheads="1"/>
          </p:cNvSpPr>
          <p:nvPr/>
        </p:nvSpPr>
        <p:spPr bwMode="auto">
          <a:xfrm>
            <a:off x="6096000" y="1233488"/>
            <a:ext cx="39258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/>
              <a:t>Chapter 3 </a:t>
            </a:r>
            <a:endParaRPr lang="zh-CN" altLang="en-US" sz="4800"/>
          </a:p>
        </p:txBody>
      </p:sp>
      <p:sp>
        <p:nvSpPr>
          <p:cNvPr id="9" name="Rectangle 15"/>
          <p:cNvSpPr txBox="1">
            <a:spLocks noChangeArrowheads="1"/>
          </p:cNvSpPr>
          <p:nvPr/>
        </p:nvSpPr>
        <p:spPr bwMode="auto">
          <a:xfrm>
            <a:off x="5948363" y="2082800"/>
            <a:ext cx="4287837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 typeface="Monotype Sorts" pitchFamily="2" charset="2"/>
              <a:buNone/>
              <a:defRPr/>
            </a:pPr>
            <a:r>
              <a:rPr lang="zh-CN" altLang="en-US" sz="3200" kern="0" dirty="0"/>
              <a:t>蛮力法</a:t>
            </a:r>
            <a:r>
              <a:rPr lang="en-US" altLang="zh-CN" sz="3200" kern="0" dirty="0"/>
              <a:t>(</a:t>
            </a:r>
            <a:r>
              <a:rPr lang="zh-CN" altLang="en-US" sz="3200" kern="0" dirty="0"/>
              <a:t>直接求解</a:t>
            </a:r>
            <a:r>
              <a:rPr lang="en-US" altLang="zh-CN" sz="3200" kern="0" dirty="0"/>
              <a:t>)</a:t>
            </a:r>
            <a:endParaRPr lang="en-US" altLang="zh-CN" sz="3200" kern="0" dirty="0"/>
          </a:p>
          <a:p>
            <a:pPr marL="0" indent="0" algn="ctr">
              <a:buFont typeface="Monotype Sorts" pitchFamily="2" charset="2"/>
              <a:buNone/>
              <a:defRPr/>
            </a:pPr>
            <a:r>
              <a:rPr lang="en-US" altLang="zh-CN" sz="3200" dirty="0">
                <a:solidFill>
                  <a:srgbClr val="800000"/>
                </a:solidFill>
              </a:rPr>
              <a:t>Brute Force</a:t>
            </a:r>
            <a:endParaRPr lang="en-US" altLang="zh-CN" sz="3200" dirty="0">
              <a:solidFill>
                <a:srgbClr val="800000"/>
              </a:solidFill>
            </a:endParaRPr>
          </a:p>
        </p:txBody>
      </p:sp>
      <p:pic>
        <p:nvPicPr>
          <p:cNvPr id="16388" name="Picture 7" descr="http://online.cri.com.cn/mmsource/image/2003-8-7/li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1233488"/>
            <a:ext cx="3908425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5519738" y="4041775"/>
            <a:ext cx="6408737" cy="2428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/>
              <a:t>就像宝剑不是撬棍一样，科学也很少使用蛮力。</a:t>
            </a:r>
            <a:endParaRPr lang="zh-CN" altLang="en-US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1600"/>
              <a:t>——Edward Lytton</a:t>
            </a:r>
            <a:endParaRPr lang="en-US" altLang="zh-CN" sz="1600"/>
          </a:p>
          <a:p>
            <a:pPr eaLnBrk="1" hangingPunct="1">
              <a:buFont typeface="Monotype Sorts" pitchFamily="2" charset="2"/>
              <a:buNone/>
            </a:pPr>
            <a:r>
              <a:rPr lang="zh-CN" altLang="en-US"/>
              <a:t>认真做事常常是浪费时间。</a:t>
            </a:r>
            <a:endParaRPr lang="zh-CN" altLang="en-US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1600"/>
              <a:t>——Robert Byrne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多项式计算：性能提升</a:t>
            </a:r>
            <a:endParaRPr lang="en-US" altLang="zh-CN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dirty="0"/>
              <a:t>更好的计算：</a:t>
            </a:r>
            <a:r>
              <a:rPr lang="zh-CN" altLang="en-US" dirty="0">
                <a:solidFill>
                  <a:srgbClr val="0033CC"/>
                </a:solidFill>
              </a:rPr>
              <a:t>从右到左</a:t>
            </a:r>
            <a:endParaRPr lang="en-US" altLang="zh-CN" dirty="0"/>
          </a:p>
          <a:p>
            <a:pPr>
              <a:buFont typeface="Monotype Sorts" pitchFamily="2" charset="2"/>
              <a:buNone/>
            </a:pPr>
            <a:r>
              <a:rPr lang="zh-CN" altLang="en-US" u="sng" dirty="0"/>
              <a:t>更好的直接求解算法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时间复杂度＝</a:t>
            </a:r>
            <a:r>
              <a:rPr lang="en-US" altLang="zh-CN" dirty="0"/>
              <a:t>Θ(n)</a:t>
            </a:r>
            <a:endParaRPr lang="en-US" altLang="zh-CN" dirty="0"/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1451484" y="2531409"/>
            <a:ext cx="4724400" cy="26776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800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 sz="2800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[0]</a:t>
            </a:r>
            <a:endParaRPr kumimoji="1" lang="en-US" altLang="zh-CN" sz="28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>
              <a:defRPr/>
            </a:pPr>
            <a:r>
              <a:rPr kumimoji="1" lang="en-US" altLang="zh-CN" sz="2800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power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1</a:t>
            </a:r>
            <a:endParaRPr kumimoji="1" lang="en-US" altLang="zh-CN" sz="28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>
              <a:defRPr/>
            </a:pP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for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 sz="2800" i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1 </a:t>
            </a: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to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 sz="2800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do</a:t>
            </a:r>
            <a:endParaRPr kumimoji="1" lang="en-US" altLang="zh-CN" sz="28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marL="228600" lvl="2">
              <a:defRPr/>
            </a:pP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kumimoji="1" lang="en-US" altLang="zh-CN" sz="2800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power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 sz="2800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power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kumimoji="1" lang="en-US" altLang="zh-CN" sz="2800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x</a:t>
            </a:r>
            <a:endParaRPr kumimoji="1" lang="en-US" altLang="zh-CN" sz="2800" i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marL="114300" lvl="1">
              <a:defRPr/>
            </a:pP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</a:t>
            </a:r>
            <a:r>
              <a:rPr kumimoji="1" lang="en-US" altLang="zh-CN" sz="2800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kumimoji="1" lang="en-US" altLang="zh-CN" sz="2800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p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+ </a:t>
            </a:r>
            <a:r>
              <a:rPr kumimoji="1" lang="en-US" altLang="zh-CN" sz="2800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kumimoji="1" lang="en-US" altLang="zh-CN" sz="2800" i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 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 sz="2800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power</a:t>
            </a:r>
            <a:endParaRPr kumimoji="1" lang="en-US" altLang="zh-CN" sz="2800" i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marL="114300" lvl="1">
              <a:defRPr/>
            </a:pP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return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 sz="2800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</a:t>
            </a:r>
            <a:endParaRPr kumimoji="1" lang="en-US" altLang="zh-CN" sz="2800" i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3971764" y="5445444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还有更好的算法吗？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8" grpId="0"/>
      <p:bldP spid="2416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</a:rPr>
              <a:t>最近点对问题</a:t>
            </a:r>
            <a:endParaRPr lang="en-US" altLang="zh-CN">
              <a:latin typeface="黑体" panose="02010609060101010101" pitchFamily="49" charset="-122"/>
            </a:endParaRP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2800" y="1258888"/>
            <a:ext cx="11176000" cy="4725987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在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n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个平面点中发现最近点对（直角坐标系）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</a:endParaRPr>
          </a:p>
          <a:p>
            <a:pPr>
              <a:defRPr/>
            </a:pPr>
            <a:r>
              <a:rPr lang="zh-CN" altLang="en-US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直接求解</a:t>
            </a:r>
            <a:endParaRPr lang="en-US" altLang="zh-CN" u="sng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  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计算每个点对之间的距离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  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返回最小距离值对应点对的序号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08113"/>
            <a:ext cx="87344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8305800" cy="533400"/>
          </a:xfrm>
        </p:spPr>
        <p:txBody>
          <a:bodyPr/>
          <a:lstStyle/>
          <a:p>
            <a:r>
              <a:rPr lang="zh-CN" altLang="en-US" sz="3200"/>
              <a:t>最近点对直接算法</a:t>
            </a:r>
            <a:r>
              <a:rPr lang="en-US" altLang="zh-CN" sz="3200"/>
              <a:t> (cont.)</a:t>
            </a:r>
            <a:endParaRPr lang="en-US" altLang="zh-CN" sz="3200"/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1366838" y="3163888"/>
            <a:ext cx="3241675" cy="720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275464" name="Text Box 8"/>
          <p:cNvSpPr txBox="1">
            <a:spLocks noChangeArrowheads="1"/>
          </p:cNvSpPr>
          <p:nvPr/>
        </p:nvSpPr>
        <p:spPr bwMode="auto">
          <a:xfrm>
            <a:off x="4621213" y="3163888"/>
            <a:ext cx="363696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/>
              <a:t>枚举所有点对的循环框架</a:t>
            </a:r>
            <a:endParaRPr kumimoji="0" lang="en-US" altLang="zh-CN"/>
          </a:p>
        </p:txBody>
      </p:sp>
      <p:sp>
        <p:nvSpPr>
          <p:cNvPr id="275465" name="Text Box 9"/>
          <p:cNvSpPr txBox="1">
            <a:spLocks noChangeArrowheads="1"/>
          </p:cNvSpPr>
          <p:nvPr/>
        </p:nvSpPr>
        <p:spPr bwMode="auto">
          <a:xfrm>
            <a:off x="1200150" y="4819650"/>
            <a:ext cx="720725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dirty="0"/>
              <a:t>基本操作：</a:t>
            </a:r>
            <a:r>
              <a:rPr kumimoji="0" lang="zh-CN" altLang="en-US" b="1" dirty="0">
                <a:solidFill>
                  <a:srgbClr val="0033CC"/>
                </a:solidFill>
              </a:rPr>
              <a:t>距离计算</a:t>
            </a:r>
            <a:endParaRPr kumimoji="0" lang="zh-CN" altLang="en-US" b="1" dirty="0">
              <a:solidFill>
                <a:srgbClr val="0033CC"/>
              </a:solidFill>
            </a:endParaRPr>
          </a:p>
          <a:p>
            <a:pPr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dirty="0"/>
              <a:t>时间复杂度 ＝ </a:t>
            </a:r>
            <a:r>
              <a:rPr kumimoji="0" lang="en-US" altLang="zh-CN" b="1" dirty="0">
                <a:solidFill>
                  <a:srgbClr val="0033CC"/>
                </a:solidFill>
              </a:rPr>
              <a:t>Θ(n</a:t>
            </a:r>
            <a:r>
              <a:rPr kumimoji="0" lang="en-US" altLang="zh-CN" b="1" baseline="30000" dirty="0">
                <a:solidFill>
                  <a:srgbClr val="0033CC"/>
                </a:solidFill>
              </a:rPr>
              <a:t>2</a:t>
            </a:r>
            <a:r>
              <a:rPr kumimoji="0" lang="en-US" altLang="zh-CN" b="1" dirty="0">
                <a:solidFill>
                  <a:srgbClr val="0033CC"/>
                </a:solidFill>
              </a:rPr>
              <a:t>)</a:t>
            </a:r>
            <a:endParaRPr kumimoji="0" lang="en-US" altLang="zh-CN" b="1" dirty="0">
              <a:solidFill>
                <a:srgbClr val="0033CC"/>
              </a:solidFill>
            </a:endParaRPr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4621213" y="4257675"/>
            <a:ext cx="5005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无法精确算出平方根，如何改进？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 animBg="1"/>
      <p:bldP spid="275464" grpId="0"/>
      <p:bldP spid="2754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凸包问题</a:t>
            </a:r>
            <a:endParaRPr lang="zh-CN" altLang="en-US"/>
          </a:p>
        </p:txBody>
      </p:sp>
      <p:pic>
        <p:nvPicPr>
          <p:cNvPr id="40963" name="Picture 4" descr="fig03_0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0" t="6676" r="41368" b="31364"/>
          <a:stretch>
            <a:fillRect/>
          </a:stretch>
        </p:blipFill>
        <p:spPr bwMode="auto">
          <a:xfrm>
            <a:off x="1674813" y="2060575"/>
            <a:ext cx="280352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5" descr="fig03_0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6" t="3145" b="19917"/>
          <a:stretch>
            <a:fillRect/>
          </a:stretch>
        </p:blipFill>
        <p:spPr bwMode="auto">
          <a:xfrm>
            <a:off x="7788275" y="2060575"/>
            <a:ext cx="25034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2574925" y="1341438"/>
            <a:ext cx="154781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CN" altLang="en-US"/>
              <a:t>凸多边形</a:t>
            </a:r>
            <a:endParaRPr lang="en-US" altLang="zh-CN"/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8193088" y="1376363"/>
            <a:ext cx="1547812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CN" altLang="en-US"/>
              <a:t>凹多边形</a:t>
            </a:r>
            <a:endParaRPr lang="en-US" altLang="zh-CN"/>
          </a:p>
        </p:txBody>
      </p:sp>
      <p:sp>
        <p:nvSpPr>
          <p:cNvPr id="40967" name="Line 8"/>
          <p:cNvSpPr>
            <a:spLocks noChangeShapeType="1"/>
          </p:cNvSpPr>
          <p:nvPr/>
        </p:nvSpPr>
        <p:spPr bwMode="auto">
          <a:xfrm>
            <a:off x="6240463" y="1125538"/>
            <a:ext cx="0" cy="5732462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905" name="Rectangle 9"/>
          <p:cNvSpPr>
            <a:spLocks noChangeArrowheads="1"/>
          </p:cNvSpPr>
          <p:nvPr/>
        </p:nvSpPr>
        <p:spPr bwMode="auto">
          <a:xfrm>
            <a:off x="812800" y="4976813"/>
            <a:ext cx="5283200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</a:rPr>
              <a:t>任意两个顶点，连线上的点都在多边形内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凸包问题</a:t>
            </a:r>
            <a:endParaRPr lang="zh-CN" altLang="en-US"/>
          </a:p>
        </p:txBody>
      </p:sp>
      <p:pic>
        <p:nvPicPr>
          <p:cNvPr id="41987" name="Picture 4" descr="fig03_0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2" b="13336"/>
          <a:stretch>
            <a:fillRect/>
          </a:stretch>
        </p:blipFill>
        <p:spPr bwMode="auto">
          <a:xfrm>
            <a:off x="2243138" y="1484313"/>
            <a:ext cx="6154737" cy="337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0997" name="Rectangle 5"/>
          <p:cNvSpPr>
            <a:spLocks noChangeArrowheads="1"/>
          </p:cNvSpPr>
          <p:nvPr/>
        </p:nvSpPr>
        <p:spPr bwMode="auto">
          <a:xfrm>
            <a:off x="1163638" y="4905375"/>
            <a:ext cx="9253537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838200" indent="-3810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800"/>
              <a:t>凸包：包含点集中全部点的最小凸多边形</a:t>
            </a:r>
            <a:endParaRPr lang="zh-CN" altLang="en-US" sz="2800"/>
          </a:p>
          <a:p>
            <a:pPr lvl="1"/>
            <a:r>
              <a:rPr lang="zh-CN" altLang="en-US" sz="2400"/>
              <a:t>极点：位于多边形顶点位置</a:t>
            </a:r>
            <a:endParaRPr lang="zh-CN" altLang="en-US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凸包问题</a:t>
            </a:r>
            <a:endParaRPr lang="zh-CN" altLang="en-US"/>
          </a:p>
        </p:txBody>
      </p:sp>
      <p:pic>
        <p:nvPicPr>
          <p:cNvPr id="43011" name="Picture 5" descr="fig03_0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1" r="21222" b="19246"/>
          <a:stretch>
            <a:fillRect/>
          </a:stretch>
        </p:blipFill>
        <p:spPr bwMode="auto">
          <a:xfrm>
            <a:off x="755164" y="1621098"/>
            <a:ext cx="4535487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012" name="Group 9"/>
          <p:cNvGrpSpPr/>
          <p:nvPr/>
        </p:nvGrpSpPr>
        <p:grpSpPr bwMode="auto">
          <a:xfrm>
            <a:off x="2844314" y="3456248"/>
            <a:ext cx="3238500" cy="1655763"/>
            <a:chOff x="1769" y="2115"/>
            <a:chExt cx="2040" cy="1043"/>
          </a:xfrm>
        </p:grpSpPr>
        <p:sp>
          <p:nvSpPr>
            <p:cNvPr id="43021" name="Rectangle 6"/>
            <p:cNvSpPr>
              <a:spLocks noChangeArrowheads="1"/>
            </p:cNvSpPr>
            <p:nvPr/>
          </p:nvSpPr>
          <p:spPr bwMode="auto">
            <a:xfrm>
              <a:off x="1769" y="2772"/>
              <a:ext cx="748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57200" indent="-4572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 b="1"/>
                <a:t>(x</a:t>
              </a:r>
              <a:r>
                <a:rPr lang="en-US" altLang="zh-CN" b="1" baseline="-25000"/>
                <a:t>1</a:t>
              </a:r>
              <a:r>
                <a:rPr lang="en-US" altLang="zh-CN" b="1"/>
                <a:t>, y</a:t>
              </a:r>
              <a:r>
                <a:rPr lang="en-US" altLang="zh-CN" b="1" baseline="-25000"/>
                <a:t>1</a:t>
              </a:r>
              <a:r>
                <a:rPr lang="en-US" altLang="zh-CN" b="1"/>
                <a:t>)</a:t>
              </a:r>
              <a:endParaRPr lang="en-US" altLang="zh-CN" b="1"/>
            </a:p>
          </p:txBody>
        </p:sp>
        <p:sp>
          <p:nvSpPr>
            <p:cNvPr id="43022" name="Rectangle 7"/>
            <p:cNvSpPr>
              <a:spLocks noChangeArrowheads="1"/>
            </p:cNvSpPr>
            <p:nvPr/>
          </p:nvSpPr>
          <p:spPr bwMode="auto">
            <a:xfrm>
              <a:off x="3061" y="2115"/>
              <a:ext cx="748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57200" indent="-4572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 b="1"/>
                <a:t>(x</a:t>
              </a:r>
              <a:r>
                <a:rPr lang="en-US" altLang="zh-CN" b="1" baseline="-25000"/>
                <a:t>5</a:t>
              </a:r>
              <a:r>
                <a:rPr lang="en-US" altLang="zh-CN" b="1"/>
                <a:t>, y</a:t>
              </a:r>
              <a:r>
                <a:rPr lang="en-US" altLang="zh-CN" b="1" baseline="-25000"/>
                <a:t>5</a:t>
              </a:r>
              <a:r>
                <a:rPr lang="en-US" altLang="zh-CN" b="1"/>
                <a:t>)</a:t>
              </a:r>
              <a:endParaRPr lang="en-US" altLang="zh-CN" b="1"/>
            </a:p>
          </p:txBody>
        </p:sp>
      </p:grpSp>
      <p:sp>
        <p:nvSpPr>
          <p:cNvPr id="343048" name="Line 8"/>
          <p:cNvSpPr>
            <a:spLocks noChangeShapeType="1"/>
          </p:cNvSpPr>
          <p:nvPr/>
        </p:nvSpPr>
        <p:spPr bwMode="auto">
          <a:xfrm flipV="1">
            <a:off x="1633922" y="2744924"/>
            <a:ext cx="4920792" cy="25640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6672064" y="1265760"/>
            <a:ext cx="5316736" cy="216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zh-CN" altLang="en-US" dirty="0"/>
              <a:t>凸多边形的特征：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33CC"/>
                </a:solidFill>
              </a:rPr>
              <a:t>任一边所在直线，将平面一分为二</a:t>
            </a:r>
            <a:endParaRPr lang="en-US" altLang="zh-CN" sz="2200" dirty="0">
              <a:solidFill>
                <a:srgbClr val="0033CC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33CC"/>
                </a:solidFill>
              </a:rPr>
              <a:t>其余顶点均在该直线同一侧（或在该直线上）</a:t>
            </a:r>
            <a:endParaRPr lang="en-US" altLang="zh-CN" sz="2200" dirty="0">
              <a:solidFill>
                <a:srgbClr val="0033CC"/>
              </a:solidFill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6169409" y="3496520"/>
            <a:ext cx="5723235" cy="256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zh-CN" altLang="en-US" dirty="0"/>
              <a:t>寻找凸包的极点（即凸多边形的顶点）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33CC"/>
                </a:solidFill>
              </a:rPr>
              <a:t>扫描所有顶点对</a:t>
            </a:r>
            <a:endParaRPr lang="en-US" altLang="zh-CN" sz="2200" dirty="0">
              <a:solidFill>
                <a:srgbClr val="0033CC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如果，某对顶点所在直线满足条件：</a:t>
            </a:r>
            <a:r>
              <a:rPr lang="zh-CN" altLang="en-US" dirty="0">
                <a:solidFill>
                  <a:schemeClr val="bg2"/>
                </a:solidFill>
              </a:rPr>
              <a:t>其余顶点均在该直线某一侧</a:t>
            </a:r>
            <a:endParaRPr lang="en-US" altLang="zh-CN" dirty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那么，该对顶点就是凸包的极点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凸包问题</a:t>
            </a:r>
            <a:endParaRPr lang="zh-CN" altLang="en-US"/>
          </a:p>
        </p:txBody>
      </p:sp>
      <p:pic>
        <p:nvPicPr>
          <p:cNvPr id="43011" name="Picture 5" descr="fig03_0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1" r="21222" b="19246"/>
          <a:stretch>
            <a:fillRect/>
          </a:stretch>
        </p:blipFill>
        <p:spPr bwMode="auto">
          <a:xfrm>
            <a:off x="755164" y="1621098"/>
            <a:ext cx="4535487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012" name="Group 9"/>
          <p:cNvGrpSpPr/>
          <p:nvPr/>
        </p:nvGrpSpPr>
        <p:grpSpPr bwMode="auto">
          <a:xfrm>
            <a:off x="2844314" y="3456248"/>
            <a:ext cx="3238500" cy="1655763"/>
            <a:chOff x="1769" y="2115"/>
            <a:chExt cx="2040" cy="1043"/>
          </a:xfrm>
        </p:grpSpPr>
        <p:sp>
          <p:nvSpPr>
            <p:cNvPr id="43021" name="Rectangle 6"/>
            <p:cNvSpPr>
              <a:spLocks noChangeArrowheads="1"/>
            </p:cNvSpPr>
            <p:nvPr/>
          </p:nvSpPr>
          <p:spPr bwMode="auto">
            <a:xfrm>
              <a:off x="1769" y="2772"/>
              <a:ext cx="748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57200" indent="-4572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 b="1"/>
                <a:t>(x</a:t>
              </a:r>
              <a:r>
                <a:rPr lang="en-US" altLang="zh-CN" b="1" baseline="-25000"/>
                <a:t>1</a:t>
              </a:r>
              <a:r>
                <a:rPr lang="en-US" altLang="zh-CN" b="1"/>
                <a:t>, y</a:t>
              </a:r>
              <a:r>
                <a:rPr lang="en-US" altLang="zh-CN" b="1" baseline="-25000"/>
                <a:t>1</a:t>
              </a:r>
              <a:r>
                <a:rPr lang="en-US" altLang="zh-CN" b="1"/>
                <a:t>)</a:t>
              </a:r>
              <a:endParaRPr lang="en-US" altLang="zh-CN" b="1"/>
            </a:p>
          </p:txBody>
        </p:sp>
        <p:sp>
          <p:nvSpPr>
            <p:cNvPr id="43022" name="Rectangle 7"/>
            <p:cNvSpPr>
              <a:spLocks noChangeArrowheads="1"/>
            </p:cNvSpPr>
            <p:nvPr/>
          </p:nvSpPr>
          <p:spPr bwMode="auto">
            <a:xfrm>
              <a:off x="3061" y="2115"/>
              <a:ext cx="748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57200" indent="-4572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 b="1"/>
                <a:t>(x</a:t>
              </a:r>
              <a:r>
                <a:rPr lang="en-US" altLang="zh-CN" b="1" baseline="-25000"/>
                <a:t>5</a:t>
              </a:r>
              <a:r>
                <a:rPr lang="en-US" altLang="zh-CN" b="1"/>
                <a:t>, y</a:t>
              </a:r>
              <a:r>
                <a:rPr lang="en-US" altLang="zh-CN" b="1" baseline="-25000"/>
                <a:t>5</a:t>
              </a:r>
              <a:r>
                <a:rPr lang="en-US" altLang="zh-CN" b="1"/>
                <a:t>)</a:t>
              </a:r>
              <a:endParaRPr lang="en-US" altLang="zh-CN" b="1"/>
            </a:p>
          </p:txBody>
        </p:sp>
      </p:grpSp>
      <p:sp>
        <p:nvSpPr>
          <p:cNvPr id="343048" name="Line 8"/>
          <p:cNvSpPr>
            <a:spLocks noChangeShapeType="1"/>
          </p:cNvSpPr>
          <p:nvPr/>
        </p:nvSpPr>
        <p:spPr bwMode="auto">
          <a:xfrm flipV="1">
            <a:off x="1633922" y="2744924"/>
            <a:ext cx="4920792" cy="25640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3"/>
          <p:cNvGrpSpPr/>
          <p:nvPr/>
        </p:nvGrpSpPr>
        <p:grpSpPr bwMode="auto">
          <a:xfrm>
            <a:off x="6641309" y="4499236"/>
            <a:ext cx="2773362" cy="1498600"/>
            <a:chOff x="3379" y="958"/>
            <a:chExt cx="1974" cy="1021"/>
          </a:xfrm>
        </p:grpSpPr>
        <p:sp>
          <p:nvSpPr>
            <p:cNvPr id="43019" name="Rectangle 10"/>
            <p:cNvSpPr>
              <a:spLocks noChangeArrowheads="1"/>
            </p:cNvSpPr>
            <p:nvPr/>
          </p:nvSpPr>
          <p:spPr bwMode="auto">
            <a:xfrm>
              <a:off x="3379" y="958"/>
              <a:ext cx="1157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57200" indent="-4572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zh-CN" altLang="en-US" dirty="0">
                  <a:solidFill>
                    <a:srgbClr val="C00000"/>
                  </a:solidFill>
                </a:rPr>
                <a:t>两点式：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graphicFrame>
          <p:nvGraphicFramePr>
            <p:cNvPr id="43020" name="Object 11"/>
            <p:cNvGraphicFramePr>
              <a:graphicFrameLocks noChangeAspect="1"/>
            </p:cNvGraphicFramePr>
            <p:nvPr/>
          </p:nvGraphicFramePr>
          <p:xfrm>
            <a:off x="3833" y="1376"/>
            <a:ext cx="1520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94" name="公式" r:id="rId2" imgW="1040765" imgH="431800" progId="Equation.3">
                    <p:embed/>
                  </p:oleObj>
                </mc:Choice>
                <mc:Fallback>
                  <p:oleObj name="公式" r:id="rId2" imgW="1040765" imgH="431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376"/>
                          <a:ext cx="1520" cy="6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6169409" y="1265098"/>
            <a:ext cx="5723235" cy="256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zh-CN" altLang="en-US" dirty="0"/>
              <a:t>寻找凸包的极点（即凸多边形的顶点）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33CC"/>
                </a:solidFill>
              </a:rPr>
              <a:t>扫描所有顶点对</a:t>
            </a:r>
            <a:endParaRPr lang="en-US" altLang="zh-CN" sz="2200" dirty="0">
              <a:solidFill>
                <a:srgbClr val="0033CC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如果，某对顶点所在直线满足条件：</a:t>
            </a:r>
            <a:r>
              <a:rPr lang="zh-CN" altLang="en-US" dirty="0">
                <a:solidFill>
                  <a:schemeClr val="bg2"/>
                </a:solidFill>
              </a:rPr>
              <a:t>其余顶点均在该直线某一侧</a:t>
            </a:r>
            <a:endParaRPr lang="en-US" altLang="zh-CN" dirty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那么，该对顶点就是凸包的极点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6169409" y="3871395"/>
            <a:ext cx="5316736" cy="62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zh-CN" altLang="en-US" dirty="0"/>
              <a:t>确定任一顶点对所在的直线方程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凸包问题</a:t>
            </a:r>
            <a:endParaRPr lang="zh-CN" altLang="en-US"/>
          </a:p>
        </p:txBody>
      </p:sp>
      <p:pic>
        <p:nvPicPr>
          <p:cNvPr id="43011" name="Picture 5" descr="fig03_0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1" r="21222" b="19246"/>
          <a:stretch>
            <a:fillRect/>
          </a:stretch>
        </p:blipFill>
        <p:spPr bwMode="auto">
          <a:xfrm>
            <a:off x="755164" y="1621098"/>
            <a:ext cx="4535487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012" name="Group 9"/>
          <p:cNvGrpSpPr/>
          <p:nvPr/>
        </p:nvGrpSpPr>
        <p:grpSpPr bwMode="auto">
          <a:xfrm>
            <a:off x="2844314" y="3456248"/>
            <a:ext cx="3238500" cy="1655763"/>
            <a:chOff x="1769" y="2115"/>
            <a:chExt cx="2040" cy="1043"/>
          </a:xfrm>
        </p:grpSpPr>
        <p:sp>
          <p:nvSpPr>
            <p:cNvPr id="43021" name="Rectangle 6"/>
            <p:cNvSpPr>
              <a:spLocks noChangeArrowheads="1"/>
            </p:cNvSpPr>
            <p:nvPr/>
          </p:nvSpPr>
          <p:spPr bwMode="auto">
            <a:xfrm>
              <a:off x="1769" y="2772"/>
              <a:ext cx="748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57200" indent="-4572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 b="1"/>
                <a:t>(x</a:t>
              </a:r>
              <a:r>
                <a:rPr lang="en-US" altLang="zh-CN" b="1" baseline="-25000"/>
                <a:t>1</a:t>
              </a:r>
              <a:r>
                <a:rPr lang="en-US" altLang="zh-CN" b="1"/>
                <a:t>, y</a:t>
              </a:r>
              <a:r>
                <a:rPr lang="en-US" altLang="zh-CN" b="1" baseline="-25000"/>
                <a:t>1</a:t>
              </a:r>
              <a:r>
                <a:rPr lang="en-US" altLang="zh-CN" b="1"/>
                <a:t>)</a:t>
              </a:r>
              <a:endParaRPr lang="en-US" altLang="zh-CN" b="1"/>
            </a:p>
          </p:txBody>
        </p:sp>
        <p:sp>
          <p:nvSpPr>
            <p:cNvPr id="43022" name="Rectangle 7"/>
            <p:cNvSpPr>
              <a:spLocks noChangeArrowheads="1"/>
            </p:cNvSpPr>
            <p:nvPr/>
          </p:nvSpPr>
          <p:spPr bwMode="auto">
            <a:xfrm>
              <a:off x="3061" y="2115"/>
              <a:ext cx="748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57200" indent="-4572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 b="1"/>
                <a:t>(x</a:t>
              </a:r>
              <a:r>
                <a:rPr lang="en-US" altLang="zh-CN" b="1" baseline="-25000"/>
                <a:t>5</a:t>
              </a:r>
              <a:r>
                <a:rPr lang="en-US" altLang="zh-CN" b="1"/>
                <a:t>, y</a:t>
              </a:r>
              <a:r>
                <a:rPr lang="en-US" altLang="zh-CN" b="1" baseline="-25000"/>
                <a:t>5</a:t>
              </a:r>
              <a:r>
                <a:rPr lang="en-US" altLang="zh-CN" b="1"/>
                <a:t>)</a:t>
              </a:r>
              <a:endParaRPr lang="en-US" altLang="zh-CN" b="1"/>
            </a:p>
          </p:txBody>
        </p:sp>
      </p:grpSp>
      <p:sp>
        <p:nvSpPr>
          <p:cNvPr id="343048" name="Line 8"/>
          <p:cNvSpPr>
            <a:spLocks noChangeShapeType="1"/>
          </p:cNvSpPr>
          <p:nvPr/>
        </p:nvSpPr>
        <p:spPr bwMode="auto">
          <a:xfrm flipV="1">
            <a:off x="1633922" y="2744924"/>
            <a:ext cx="4920792" cy="25640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3"/>
          <p:cNvGrpSpPr/>
          <p:nvPr/>
        </p:nvGrpSpPr>
        <p:grpSpPr bwMode="auto">
          <a:xfrm>
            <a:off x="6837389" y="1897967"/>
            <a:ext cx="2773362" cy="1498600"/>
            <a:chOff x="3379" y="958"/>
            <a:chExt cx="1974" cy="1021"/>
          </a:xfrm>
        </p:grpSpPr>
        <p:sp>
          <p:nvSpPr>
            <p:cNvPr id="43019" name="Rectangle 10"/>
            <p:cNvSpPr>
              <a:spLocks noChangeArrowheads="1"/>
            </p:cNvSpPr>
            <p:nvPr/>
          </p:nvSpPr>
          <p:spPr bwMode="auto">
            <a:xfrm>
              <a:off x="3379" y="958"/>
              <a:ext cx="1157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57200" indent="-4572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zh-CN" altLang="en-US" dirty="0">
                  <a:solidFill>
                    <a:srgbClr val="C00000"/>
                  </a:solidFill>
                </a:rPr>
                <a:t>两点式：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graphicFrame>
          <p:nvGraphicFramePr>
            <p:cNvPr id="43020" name="Object 11"/>
            <p:cNvGraphicFramePr>
              <a:graphicFrameLocks noChangeAspect="1"/>
            </p:cNvGraphicFramePr>
            <p:nvPr/>
          </p:nvGraphicFramePr>
          <p:xfrm>
            <a:off x="3833" y="1376"/>
            <a:ext cx="1520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32" name="公式" r:id="rId2" imgW="1040765" imgH="431800" progId="Equation.3">
                    <p:embed/>
                  </p:oleObj>
                </mc:Choice>
                <mc:Fallback>
                  <p:oleObj name="公式" r:id="rId2" imgW="1040765" imgH="431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376"/>
                          <a:ext cx="1520" cy="6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/>
          <p:cNvGrpSpPr/>
          <p:nvPr/>
        </p:nvGrpSpPr>
        <p:grpSpPr bwMode="auto">
          <a:xfrm>
            <a:off x="6779197" y="3452779"/>
            <a:ext cx="2844800" cy="1150938"/>
            <a:chOff x="3379" y="958"/>
            <a:chExt cx="1974" cy="940"/>
          </a:xfrm>
        </p:grpSpPr>
        <p:sp>
          <p:nvSpPr>
            <p:cNvPr id="43017" name="Rectangle 15"/>
            <p:cNvSpPr>
              <a:spLocks noChangeArrowheads="1"/>
            </p:cNvSpPr>
            <p:nvPr/>
          </p:nvSpPr>
          <p:spPr bwMode="auto">
            <a:xfrm>
              <a:off x="3379" y="958"/>
              <a:ext cx="1157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57200" indent="-4572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zh-CN" altLang="en-US" dirty="0">
                  <a:solidFill>
                    <a:srgbClr val="FF0000"/>
                  </a:solidFill>
                </a:rPr>
                <a:t>截距式：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43018" name="Object 16"/>
            <p:cNvGraphicFramePr>
              <a:graphicFrameLocks noChangeAspect="1"/>
            </p:cNvGraphicFramePr>
            <p:nvPr/>
          </p:nvGraphicFramePr>
          <p:xfrm>
            <a:off x="3833" y="1456"/>
            <a:ext cx="1520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33" name="公式" r:id="rId4" imgW="698500" imgH="203200" progId="Equation.3">
                    <p:embed/>
                  </p:oleObj>
                </mc:Choice>
                <mc:Fallback>
                  <p:oleObj name="公式" r:id="rId4" imgW="698500" imgH="203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456"/>
                          <a:ext cx="1520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3058" name="Rectangle 18"/>
          <p:cNvSpPr>
            <a:spLocks noChangeArrowheads="1"/>
          </p:cNvSpPr>
          <p:nvPr/>
        </p:nvSpPr>
        <p:spPr bwMode="auto">
          <a:xfrm>
            <a:off x="7433472" y="4603717"/>
            <a:ext cx="3089806" cy="190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zh-CN" altLang="en-US" dirty="0"/>
              <a:t>其中的系数：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800" i="1" dirty="0"/>
              <a:t>a=y</a:t>
            </a:r>
            <a:r>
              <a:rPr lang="en-US" altLang="zh-CN" sz="2800" i="1" baseline="-25000" dirty="0"/>
              <a:t>5</a:t>
            </a:r>
            <a:r>
              <a:rPr lang="zh-CN" altLang="en-US" sz="2800" i="1" dirty="0"/>
              <a:t>－</a:t>
            </a:r>
            <a:r>
              <a:rPr lang="en-US" altLang="zh-CN" sz="2800" i="1" dirty="0"/>
              <a:t>y</a:t>
            </a:r>
            <a:r>
              <a:rPr lang="en-US" altLang="zh-CN" sz="2800" i="1" baseline="-25000" dirty="0"/>
              <a:t>1</a:t>
            </a:r>
            <a:endParaRPr lang="en-US" altLang="zh-CN" sz="2800" i="1" baseline="-25000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800" i="1" dirty="0"/>
              <a:t>b=x</a:t>
            </a:r>
            <a:r>
              <a:rPr lang="en-US" altLang="zh-CN" sz="2800" i="1" baseline="-25000" dirty="0"/>
              <a:t>1</a:t>
            </a:r>
            <a:r>
              <a:rPr lang="zh-CN" altLang="en-US" sz="2800" i="1" dirty="0"/>
              <a:t>－</a:t>
            </a:r>
            <a:r>
              <a:rPr lang="en-US" altLang="zh-CN" sz="2800" i="1" dirty="0"/>
              <a:t>x</a:t>
            </a:r>
            <a:r>
              <a:rPr lang="en-US" altLang="zh-CN" sz="2800" i="1" baseline="-25000" dirty="0"/>
              <a:t>5</a:t>
            </a:r>
            <a:endParaRPr lang="en-US" altLang="zh-CN" sz="2800" i="1" baseline="-25000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800" i="1" dirty="0"/>
              <a:t>c=x</a:t>
            </a:r>
            <a:r>
              <a:rPr lang="en-US" altLang="zh-CN" sz="2800" i="1" baseline="-25000" dirty="0"/>
              <a:t>1</a:t>
            </a:r>
            <a:r>
              <a:rPr lang="en-US" altLang="zh-CN" sz="2800" i="1" dirty="0"/>
              <a:t>y</a:t>
            </a:r>
            <a:r>
              <a:rPr lang="en-US" altLang="zh-CN" sz="2800" i="1" baseline="-25000" dirty="0"/>
              <a:t>5</a:t>
            </a:r>
            <a:r>
              <a:rPr lang="zh-CN" altLang="en-US" sz="2800" i="1" dirty="0"/>
              <a:t>－</a:t>
            </a:r>
            <a:r>
              <a:rPr lang="en-US" altLang="zh-CN" sz="2800" i="1" dirty="0"/>
              <a:t>x</a:t>
            </a:r>
            <a:r>
              <a:rPr lang="en-US" altLang="zh-CN" sz="2800" i="1" baseline="-25000" dirty="0"/>
              <a:t>5</a:t>
            </a:r>
            <a:r>
              <a:rPr lang="en-US" altLang="zh-CN" sz="2800" i="1" dirty="0"/>
              <a:t>y</a:t>
            </a:r>
            <a:r>
              <a:rPr lang="en-US" altLang="zh-CN" sz="2800" i="1" baseline="-25000" dirty="0"/>
              <a:t>1</a:t>
            </a:r>
            <a:endParaRPr lang="zh-CN" altLang="en-US" sz="2800" i="1" baseline="-25000" dirty="0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6413022" y="1303368"/>
            <a:ext cx="5316736" cy="62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zh-CN" altLang="en-US" dirty="0"/>
              <a:t>任一顶点对所在的直线方程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凸包问题的直接求解算法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2" t="42284" r="59444" b="41155"/>
          <a:stretch>
            <a:fillRect/>
          </a:stretch>
        </p:blipFill>
        <p:spPr bwMode="auto">
          <a:xfrm>
            <a:off x="659396" y="1196752"/>
            <a:ext cx="4213225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11524" y="2312986"/>
            <a:ext cx="9543600" cy="4366800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9900" b="1" dirty="0">
                <a:solidFill>
                  <a:srgbClr val="0000CC"/>
                </a:solidFill>
                <a:latin typeface="+mj-lt"/>
                <a:sym typeface="Wingdings" panose="05000000000000000000" pitchFamily="2" charset="2"/>
              </a:rPr>
              <a:t>？</a:t>
            </a:r>
            <a:endParaRPr kumimoji="0" lang="en-US" altLang="zh-CN" sz="19900" b="1" dirty="0">
              <a:solidFill>
                <a:srgbClr val="0000CC"/>
              </a:solidFill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4872621" y="1232693"/>
            <a:ext cx="3276364" cy="61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0033CC"/>
                </a:solidFill>
              </a:rPr>
              <a:t>扫描所有顶点对</a:t>
            </a:r>
            <a:endParaRPr lang="en-US" altLang="zh-CN" sz="3200" dirty="0">
              <a:solidFill>
                <a:srgbClr val="0033C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811524" y="2312987"/>
            <a:ext cx="8712200" cy="374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rgbClr val="C00000"/>
                </a:solidFill>
              </a:rPr>
              <a:t>如果，某对顶点所在直线满足条件：</a:t>
            </a:r>
            <a:r>
              <a:rPr lang="zh-CN" altLang="en-US" sz="3200" dirty="0">
                <a:solidFill>
                  <a:schemeClr val="bg2"/>
                </a:solidFill>
              </a:rPr>
              <a:t>其余顶点均在该直线某一侧</a:t>
            </a:r>
            <a:endParaRPr lang="en-US" altLang="zh-CN" sz="32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rgbClr val="C00000"/>
                </a:solidFill>
              </a:rPr>
              <a:t>那么，该对顶点就是凸包的极点</a:t>
            </a:r>
            <a:endParaRPr lang="en-US" altLang="zh-CN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810800" y="2314799"/>
            <a:ext cx="9541784" cy="4368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 b="1" dirty="0">
                <a:solidFill>
                  <a:srgbClr val="000000"/>
                </a:solidFill>
                <a:sym typeface="Wingdings" panose="05000000000000000000" pitchFamily="2" charset="2"/>
              </a:rPr>
              <a:t>a  y[j] – y[</a:t>
            </a:r>
            <a:r>
              <a:rPr lang="en-US" altLang="zh-CN" sz="2600" b="1" dirty="0" err="1">
                <a:solidFill>
                  <a:srgbClr val="000000"/>
                </a:solidFill>
                <a:sym typeface="Wingdings" panose="05000000000000000000" pitchFamily="2" charset="2"/>
              </a:rPr>
              <a:t>i</a:t>
            </a:r>
            <a:r>
              <a:rPr lang="en-US" altLang="zh-CN" sz="2600" b="1" dirty="0">
                <a:solidFill>
                  <a:srgbClr val="000000"/>
                </a:solidFill>
                <a:sym typeface="Wingdings" panose="05000000000000000000" pitchFamily="2" charset="2"/>
              </a:rPr>
              <a:t>];   b  x[</a:t>
            </a:r>
            <a:r>
              <a:rPr lang="en-US" altLang="zh-CN" sz="2600" b="1" dirty="0" err="1">
                <a:solidFill>
                  <a:srgbClr val="000000"/>
                </a:solidFill>
                <a:sym typeface="Wingdings" panose="05000000000000000000" pitchFamily="2" charset="2"/>
              </a:rPr>
              <a:t>i</a:t>
            </a:r>
            <a:r>
              <a:rPr lang="en-US" altLang="zh-CN" sz="2600" b="1" dirty="0">
                <a:solidFill>
                  <a:srgbClr val="000000"/>
                </a:solidFill>
                <a:sym typeface="Wingdings" panose="05000000000000000000" pitchFamily="2" charset="2"/>
              </a:rPr>
              <a:t>] – x[j];   c  x[</a:t>
            </a:r>
            <a:r>
              <a:rPr lang="en-US" altLang="zh-CN" sz="2600" b="1" dirty="0" err="1">
                <a:solidFill>
                  <a:srgbClr val="000000"/>
                </a:solidFill>
                <a:sym typeface="Wingdings" panose="05000000000000000000" pitchFamily="2" charset="2"/>
              </a:rPr>
              <a:t>i</a:t>
            </a:r>
            <a:r>
              <a:rPr lang="en-US" altLang="zh-CN" sz="2600" b="1" dirty="0">
                <a:solidFill>
                  <a:srgbClr val="000000"/>
                </a:solidFill>
                <a:sym typeface="Wingdings" panose="05000000000000000000" pitchFamily="2" charset="2"/>
              </a:rPr>
              <a:t>]*y[j] – y[</a:t>
            </a:r>
            <a:r>
              <a:rPr lang="en-US" altLang="zh-CN" sz="2600" b="1" dirty="0" err="1">
                <a:solidFill>
                  <a:srgbClr val="000000"/>
                </a:solidFill>
                <a:sym typeface="Wingdings" panose="05000000000000000000" pitchFamily="2" charset="2"/>
              </a:rPr>
              <a:t>i</a:t>
            </a:r>
            <a:r>
              <a:rPr lang="en-US" altLang="zh-CN" sz="2600" b="1" dirty="0">
                <a:solidFill>
                  <a:srgbClr val="000000"/>
                </a:solidFill>
                <a:sym typeface="Wingdings" panose="05000000000000000000" pitchFamily="2" charset="2"/>
              </a:rPr>
              <a:t>]*x[j];</a:t>
            </a:r>
            <a:endParaRPr lang="en-US" altLang="zh-CN" sz="2600" b="1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600" b="1" dirty="0">
                <a:solidFill>
                  <a:srgbClr val="000000"/>
                </a:solidFill>
                <a:sym typeface="Wingdings" panose="05000000000000000000" pitchFamily="2" charset="2"/>
              </a:rPr>
              <a:t>count  0 ;</a:t>
            </a:r>
            <a:endParaRPr lang="en-US" altLang="zh-CN" sz="2600" b="1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600" b="1" dirty="0">
                <a:solidFill>
                  <a:srgbClr val="000000"/>
                </a:solidFill>
                <a:sym typeface="Wingdings" panose="05000000000000000000" pitchFamily="2" charset="2"/>
              </a:rPr>
              <a:t>for k1 to n do</a:t>
            </a:r>
            <a:endParaRPr lang="en-US" altLang="zh-CN" sz="2600" b="1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600" b="1" dirty="0">
                <a:solidFill>
                  <a:srgbClr val="000000"/>
                </a:solidFill>
                <a:sym typeface="Wingdings" panose="05000000000000000000" pitchFamily="2" charset="2"/>
              </a:rPr>
              <a:t>    if k ≠ </a:t>
            </a:r>
            <a:r>
              <a:rPr lang="en-US" altLang="zh-CN" sz="2600" b="1" dirty="0" err="1">
                <a:solidFill>
                  <a:srgbClr val="000000"/>
                </a:solidFill>
                <a:sym typeface="Wingdings" panose="05000000000000000000" pitchFamily="2" charset="2"/>
              </a:rPr>
              <a:t>i</a:t>
            </a:r>
            <a:r>
              <a:rPr lang="en-US" altLang="zh-CN" sz="2600" b="1" dirty="0">
                <a:solidFill>
                  <a:srgbClr val="000000"/>
                </a:solidFill>
                <a:sym typeface="Wingdings" panose="05000000000000000000" pitchFamily="2" charset="2"/>
              </a:rPr>
              <a:t> and k ≠ j</a:t>
            </a:r>
            <a:endParaRPr lang="en-US" altLang="zh-CN" sz="2600" b="1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600" b="1" dirty="0">
                <a:solidFill>
                  <a:srgbClr val="000000"/>
                </a:solidFill>
                <a:sym typeface="Wingdings" panose="05000000000000000000" pitchFamily="2" charset="2"/>
              </a:rPr>
              <a:t>       s = a * x[k] + b * y[k] ;</a:t>
            </a:r>
            <a:endParaRPr lang="en-US" altLang="zh-CN" sz="2600" b="1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600" b="1" dirty="0">
                <a:solidFill>
                  <a:srgbClr val="000000"/>
                </a:solidFill>
                <a:sym typeface="Wingdings" panose="05000000000000000000" pitchFamily="2" charset="2"/>
              </a:rPr>
              <a:t>       if   </a:t>
            </a:r>
            <a:r>
              <a:rPr lang="en-US" altLang="zh-CN" sz="2600" b="1" dirty="0">
                <a:solidFill>
                  <a:srgbClr val="639EF4"/>
                </a:solidFill>
                <a:sym typeface="Wingdings" panose="05000000000000000000" pitchFamily="2" charset="2"/>
              </a:rPr>
              <a:t>[</a:t>
            </a:r>
            <a:r>
              <a:rPr lang="zh-CN" altLang="en-US" sz="2600" b="1" dirty="0">
                <a:solidFill>
                  <a:srgbClr val="639EF4"/>
                </a:solidFill>
                <a:sym typeface="Wingdings" panose="05000000000000000000" pitchFamily="2" charset="2"/>
              </a:rPr>
              <a:t>填空</a:t>
            </a:r>
            <a:r>
              <a:rPr lang="en-US" altLang="zh-CN" sz="2600" b="1" dirty="0">
                <a:solidFill>
                  <a:srgbClr val="639EF4"/>
                </a:solidFill>
                <a:sym typeface="Wingdings" panose="05000000000000000000" pitchFamily="2" charset="2"/>
              </a:rPr>
              <a:t>1]</a:t>
            </a:r>
            <a:r>
              <a:rPr lang="zh-CN" altLang="en-US" sz="2600" b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600" b="1" dirty="0">
                <a:solidFill>
                  <a:srgbClr val="000000"/>
                </a:solidFill>
                <a:sym typeface="Wingdings" panose="05000000000000000000" pitchFamily="2" charset="2"/>
              </a:rPr>
              <a:t>count  count + 1 ;</a:t>
            </a:r>
            <a:endParaRPr lang="en-US" altLang="zh-CN" sz="2600" b="1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600" b="1" dirty="0">
                <a:solidFill>
                  <a:srgbClr val="000000"/>
                </a:solidFill>
                <a:sym typeface="Wingdings" panose="05000000000000000000" pitchFamily="2" charset="2"/>
              </a:rPr>
              <a:t>if  </a:t>
            </a:r>
            <a:r>
              <a:rPr lang="zh-CN" altLang="en-US" sz="2600" b="1" dirty="0">
                <a:solidFill>
                  <a:srgbClr val="639EF4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600" b="1" dirty="0">
                <a:solidFill>
                  <a:srgbClr val="639EF4"/>
                </a:solidFill>
                <a:sym typeface="Wingdings" panose="05000000000000000000" pitchFamily="2" charset="2"/>
              </a:rPr>
              <a:t>[</a:t>
            </a:r>
            <a:r>
              <a:rPr lang="zh-CN" altLang="en-US" sz="2600" b="1" dirty="0">
                <a:solidFill>
                  <a:srgbClr val="639EF4"/>
                </a:solidFill>
                <a:sym typeface="Wingdings" panose="05000000000000000000" pitchFamily="2" charset="2"/>
              </a:rPr>
              <a:t>填空</a:t>
            </a:r>
            <a:r>
              <a:rPr lang="en-US" altLang="zh-CN" sz="2600" b="1" dirty="0">
                <a:solidFill>
                  <a:srgbClr val="639EF4"/>
                </a:solidFill>
                <a:sym typeface="Wingdings" panose="05000000000000000000" pitchFamily="2" charset="2"/>
              </a:rPr>
              <a:t>2]          </a:t>
            </a:r>
            <a:r>
              <a:rPr lang="en-US" altLang="zh-CN" sz="2600" b="1" dirty="0">
                <a:solidFill>
                  <a:srgbClr val="000000"/>
                </a:solidFill>
                <a:sym typeface="Wingdings" panose="05000000000000000000" pitchFamily="2" charset="2"/>
              </a:rPr>
              <a:t>//Pi</a:t>
            </a:r>
            <a:r>
              <a:rPr lang="zh-CN" altLang="en-US" sz="2600" b="1" dirty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600" b="1" dirty="0" err="1">
                <a:solidFill>
                  <a:srgbClr val="000000"/>
                </a:solidFill>
                <a:sym typeface="Wingdings" panose="05000000000000000000" pitchFamily="2" charset="2"/>
              </a:rPr>
              <a:t>Pj</a:t>
            </a:r>
            <a:r>
              <a:rPr lang="en-US" altLang="zh-CN" sz="2600" b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sym typeface="Wingdings" panose="05000000000000000000" pitchFamily="2" charset="2"/>
              </a:rPr>
              <a:t>是极点</a:t>
            </a:r>
            <a:endParaRPr lang="en-US" altLang="zh-CN" sz="2600" b="1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600" b="1" dirty="0">
                <a:solidFill>
                  <a:srgbClr val="000000"/>
                </a:solidFill>
                <a:sym typeface="Wingdings" panose="05000000000000000000" pitchFamily="2" charset="2"/>
              </a:rPr>
              <a:t>    </a:t>
            </a:r>
            <a:r>
              <a:rPr lang="en-US" altLang="zh-CN" sz="2600" b="1" dirty="0" err="1">
                <a:solidFill>
                  <a:srgbClr val="000000"/>
                </a:solidFill>
                <a:sym typeface="Wingdings" panose="05000000000000000000" pitchFamily="2" charset="2"/>
              </a:rPr>
              <a:t>isVertex</a:t>
            </a:r>
            <a:r>
              <a:rPr lang="en-US" altLang="zh-CN" sz="2600" b="1" dirty="0">
                <a:solidFill>
                  <a:srgbClr val="000000"/>
                </a:solidFill>
                <a:sym typeface="Wingdings" panose="05000000000000000000" pitchFamily="2" charset="2"/>
              </a:rPr>
              <a:t>[ </a:t>
            </a:r>
            <a:r>
              <a:rPr lang="en-US" altLang="zh-CN" sz="2600" b="1" dirty="0" err="1">
                <a:solidFill>
                  <a:srgbClr val="000000"/>
                </a:solidFill>
                <a:sym typeface="Wingdings" panose="05000000000000000000" pitchFamily="2" charset="2"/>
              </a:rPr>
              <a:t>i</a:t>
            </a:r>
            <a:r>
              <a:rPr lang="en-US" altLang="zh-CN" sz="2600" b="1" dirty="0">
                <a:solidFill>
                  <a:srgbClr val="000000"/>
                </a:solidFill>
                <a:sym typeface="Wingdings" panose="05000000000000000000" pitchFamily="2" charset="2"/>
              </a:rPr>
              <a:t> ] = true;</a:t>
            </a:r>
            <a:endParaRPr lang="en-US" altLang="zh-CN" sz="2600" b="1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600" b="1" dirty="0">
                <a:solidFill>
                  <a:srgbClr val="000000"/>
                </a:solidFill>
                <a:sym typeface="Wingdings" panose="05000000000000000000" pitchFamily="2" charset="2"/>
              </a:rPr>
              <a:t>    </a:t>
            </a:r>
            <a:r>
              <a:rPr lang="en-US" altLang="zh-CN" sz="2600" b="1" dirty="0" err="1">
                <a:solidFill>
                  <a:srgbClr val="000000"/>
                </a:solidFill>
                <a:sym typeface="Wingdings" panose="05000000000000000000" pitchFamily="2" charset="2"/>
              </a:rPr>
              <a:t>isVertex</a:t>
            </a:r>
            <a:r>
              <a:rPr lang="en-US" altLang="zh-CN" sz="2600" b="1" dirty="0">
                <a:solidFill>
                  <a:srgbClr val="000000"/>
                </a:solidFill>
                <a:sym typeface="Wingdings" panose="05000000000000000000" pitchFamily="2" charset="2"/>
              </a:rPr>
              <a:t>[ j ] = true;</a:t>
            </a:r>
            <a:endParaRPr lang="en-US" altLang="zh-CN" sz="2600" b="1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6" name="矩形: 圆角 5"/>
          <p:cNvSpPr/>
          <p:nvPr>
            <p:custDataLst>
              <p:tags r:id="rId2"/>
            </p:custDataLst>
          </p:nvPr>
        </p:nvSpPr>
        <p:spPr bwMode="auto">
          <a:xfrm>
            <a:off x="10380476" y="627137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none" lIns="91440" tIns="45720" rIns="91440" bIns="45720" numCol="1" rtlCol="0" anchor="ctr" anchorCtr="1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2" t="42284" r="59444" b="41155"/>
          <a:stretch>
            <a:fillRect/>
          </a:stretch>
        </p:blipFill>
        <p:spPr bwMode="auto">
          <a:xfrm>
            <a:off x="659396" y="1196752"/>
            <a:ext cx="4213225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3143672" y="152400"/>
            <a:ext cx="7092788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kern="0" dirty="0"/>
              <a:t>凸包问题的直接求解算法</a:t>
            </a:r>
            <a:endParaRPr lang="zh-CN" altLang="en-US" kern="0" dirty="0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4872621" y="1232693"/>
            <a:ext cx="3276364" cy="61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0033CC"/>
                </a:solidFill>
              </a:rPr>
              <a:t>扫描所有顶点对</a:t>
            </a:r>
            <a:endParaRPr lang="en-US" altLang="zh-CN" sz="3200" dirty="0">
              <a:solidFill>
                <a:srgbClr val="0033CC"/>
              </a:solidFill>
            </a:endParaRP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6779197" y="3452779"/>
            <a:ext cx="2449151" cy="49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zh-CN" altLang="en-US" sz="2800" dirty="0">
                <a:solidFill>
                  <a:srgbClr val="C00000"/>
                </a:solidFill>
              </a:rPr>
              <a:t>时间复杂度 </a:t>
            </a:r>
            <a:r>
              <a:rPr lang="en-US" altLang="zh-CN" sz="2800" dirty="0">
                <a:solidFill>
                  <a:srgbClr val="C00000"/>
                </a:solidFill>
              </a:rPr>
              <a:t>= 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8927980" y="3405221"/>
            <a:ext cx="1171679" cy="59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l-GR" altLang="zh-CN" sz="3200" dirty="0">
                <a:cs typeface="Times New Roman" panose="02020603050405020304" pitchFamily="18" charset="0"/>
              </a:rPr>
              <a:t>Θ</a:t>
            </a:r>
            <a:r>
              <a:rPr lang="en-US" altLang="zh-CN" sz="3200" dirty="0"/>
              <a:t>(n</a:t>
            </a:r>
            <a:r>
              <a:rPr lang="en-US" altLang="zh-CN" sz="3200" baseline="30000" dirty="0"/>
              <a:t>3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grpSp>
        <p:nvGrpSpPr>
          <p:cNvPr id="24" name="组合 23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3143672" cy="635000"/>
            <a:chOff x="-35091834" y="0"/>
            <a:chExt cx="12192000" cy="635000"/>
          </a:xfrm>
        </p:grpSpPr>
        <p:sp>
          <p:nvSpPr>
            <p:cNvPr id="20" name="TitleBackground"/>
            <p:cNvSpPr/>
            <p:nvPr>
              <p:custDataLst>
                <p:tags r:id="rId5"/>
              </p:custDataLst>
            </p:nvPr>
          </p:nvSpPr>
          <p:spPr bwMode="auto">
            <a:xfrm>
              <a:off x="-35091834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8575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rtlCol="0" anchor="ctr"/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3200" b="1" dirty="0">
                <a:solidFill>
                  <a:srgbClr val="0000CC"/>
                </a:solidFill>
              </a:endParaRPr>
            </a:p>
          </p:txBody>
        </p:sp>
        <p:sp>
          <p:nvSpPr>
            <p:cNvPr id="21" name="ColorBlock"/>
            <p:cNvSpPr/>
            <p:nvPr>
              <p:custDataLst>
                <p:tags r:id="rId6"/>
              </p:custDataLst>
            </p:nvPr>
          </p:nvSpPr>
          <p:spPr bwMode="auto">
            <a:xfrm>
              <a:off x="-35091834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8575">
              <a:noFill/>
              <a:miter lim="800000"/>
              <a:headEnd type="none" w="sm" len="sm"/>
              <a:tailEnd type="none" w="sm" len="sm"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rtlCol="0" anchor="ctr"/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3200" b="1" dirty="0">
                <a:solidFill>
                  <a:srgbClr val="0000CC"/>
                </a:solidFill>
              </a:endParaRPr>
            </a:p>
          </p:txBody>
        </p:sp>
        <p:sp>
          <p:nvSpPr>
            <p:cNvPr id="22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-34106754" y="0"/>
              <a:ext cx="1905001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填空题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3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-29555685" y="109220"/>
              <a:ext cx="2286002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蛮力法</a:t>
            </a:r>
            <a:r>
              <a:rPr lang="en-US" altLang="zh-CN" dirty="0"/>
              <a:t>(Brute Force)</a:t>
            </a:r>
            <a:endParaRPr lang="en-US" altLang="zh-CN" dirty="0"/>
          </a:p>
        </p:txBody>
      </p:sp>
      <p:sp>
        <p:nvSpPr>
          <p:cNvPr id="2375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蛮力法通常</a:t>
            </a:r>
            <a:r>
              <a:rPr lang="zh-CN" altLang="en-US" sz="2800" dirty="0">
                <a:solidFill>
                  <a:srgbClr val="C00000"/>
                </a:solidFill>
              </a:rPr>
              <a:t>基于问题描述、问题相关概念的定义</a:t>
            </a:r>
            <a:r>
              <a:rPr lang="zh-CN" altLang="en-US" sz="2800" dirty="0"/>
              <a:t>，</a:t>
            </a:r>
            <a:r>
              <a:rPr lang="zh-CN" altLang="en-US" sz="2800" dirty="0"/>
              <a:t>所以，也叫做</a:t>
            </a:r>
            <a:r>
              <a:rPr lang="zh-CN" altLang="en-US" sz="2800" dirty="0">
                <a:solidFill>
                  <a:srgbClr val="FF0000"/>
                </a:solidFill>
              </a:rPr>
              <a:t>直接求解法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例子</a:t>
            </a:r>
            <a:endParaRPr lang="zh-CN" altLang="en-US" sz="2800" dirty="0"/>
          </a:p>
          <a:p>
            <a:pPr lvl="1"/>
            <a:r>
              <a:rPr lang="en-US" altLang="zh-CN" sz="2400" dirty="0"/>
              <a:t>a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 (a &gt; 0, n </a:t>
            </a:r>
            <a:r>
              <a:rPr lang="zh-CN" altLang="en-US" sz="2400" dirty="0"/>
              <a:t>非负整数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/>
            <a:r>
              <a:rPr lang="zh-CN" altLang="en-US" sz="2400" dirty="0"/>
              <a:t>最大公约数的连续整数检测</a:t>
            </a:r>
            <a:endParaRPr lang="zh-CN" altLang="en-US" sz="2400" dirty="0"/>
          </a:p>
          <a:p>
            <a:pPr lvl="1"/>
            <a:r>
              <a:rPr lang="zh-CN" altLang="en-US" sz="2400" dirty="0"/>
              <a:t>矩阵乘法</a:t>
            </a:r>
            <a:endParaRPr lang="zh-CN" altLang="en-US" sz="2400" dirty="0"/>
          </a:p>
          <a:p>
            <a:pPr lvl="1"/>
            <a:r>
              <a:rPr lang="zh-CN" altLang="en-US" sz="2400" dirty="0"/>
              <a:t>顺序查找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1444" y="152636"/>
            <a:ext cx="9576556" cy="716124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</a:rPr>
              <a:t>直接求解法小结</a:t>
            </a:r>
            <a:endParaRPr lang="en-US" altLang="zh-CN" dirty="0">
              <a:latin typeface="黑体" panose="02010609060101010101" pitchFamily="49" charset="-122"/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3412" y="1304925"/>
            <a:ext cx="10981220" cy="514826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u="sng" dirty="0">
                <a:latin typeface="黑体" panose="02010609060101010101" pitchFamily="49" charset="-122"/>
              </a:rPr>
              <a:t>优点</a:t>
            </a:r>
            <a:endParaRPr lang="en-US" altLang="zh-CN" sz="2800" dirty="0">
              <a:latin typeface="黑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</a:rPr>
              <a:t>广泛的应用性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</a:rPr>
              <a:t>简单性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黑体" panose="02010609060101010101" pitchFamily="49" charset="-122"/>
              </a:rPr>
              <a:t>对某些重要问题，得到合理算法。如，矩阵乘法、排序、查找</a:t>
            </a:r>
            <a:endParaRPr lang="zh-CN" altLang="en-US" sz="2800" dirty="0">
              <a:latin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u="sng" dirty="0">
                <a:latin typeface="黑体" panose="02010609060101010101" pitchFamily="49" charset="-122"/>
              </a:rPr>
              <a:t>缺点</a:t>
            </a:r>
            <a:endParaRPr lang="en-US" altLang="zh-CN" sz="2800" dirty="0">
              <a:latin typeface="黑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</a:rPr>
              <a:t>较难产生时间复杂度好的算法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黑体" panose="02010609060101010101" pitchFamily="49" charset="-122"/>
              </a:rPr>
              <a:t>某些直接求解算法的时间复杂度不可接受</a:t>
            </a:r>
            <a:endParaRPr lang="en-US" altLang="zh-CN" sz="2800" dirty="0">
              <a:latin typeface="黑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黑体" panose="02010609060101010101" pitchFamily="49" charset="-122"/>
              </a:rPr>
              <a:t>对问题求解方法的进步不具有积极意义</a:t>
            </a:r>
            <a:endParaRPr lang="en-US" altLang="zh-CN" sz="24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穷举法</a:t>
            </a:r>
            <a:r>
              <a:rPr lang="zh-CN" altLang="en-US" dirty="0"/>
              <a:t>”</a:t>
            </a:r>
            <a:r>
              <a:rPr lang="en-US" altLang="zh-CN" dirty="0"/>
              <a:t>-</a:t>
            </a:r>
            <a:r>
              <a:rPr lang="zh-CN" altLang="en-US" dirty="0"/>
              <a:t>穷举查找</a:t>
            </a:r>
            <a:endParaRPr lang="en-US" altLang="zh-CN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250950"/>
            <a:ext cx="11176000" cy="4949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一种直接求解方案：列举满足特定性质的每个元素。常用于组合问题（涉及排列、组合、子集）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步骤：</a:t>
            </a:r>
            <a:endParaRPr lang="zh-CN" altLang="en-US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系统生成包含所有可能解的集合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逐个评估可能解，剔除不可行解（对于优化问题，跟踪已发现的最优解）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穷举结束时，得到问题的</a:t>
            </a:r>
            <a:r>
              <a:rPr lang="en-US" altLang="zh-CN" sz="2800" dirty="0"/>
              <a:t>(</a:t>
            </a:r>
            <a:r>
              <a:rPr lang="zh-CN" altLang="en-US" sz="2800" dirty="0"/>
              <a:t>最优</a:t>
            </a:r>
            <a:r>
              <a:rPr lang="en-US" altLang="zh-CN" sz="2800" dirty="0"/>
              <a:t>)</a:t>
            </a:r>
            <a:r>
              <a:rPr lang="zh-CN" altLang="en-US" sz="2800" dirty="0"/>
              <a:t>解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 </a:t>
            </a:r>
            <a:r>
              <a:rPr lang="zh-CN" altLang="en-US" dirty="0"/>
              <a:t>后问题</a:t>
            </a:r>
            <a:endParaRPr lang="en-US" altLang="zh-CN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9175" y="2297113"/>
            <a:ext cx="8320088" cy="1812925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</a:rPr>
              <a:t>假定逐行摆放皇后，那么 </a:t>
            </a:r>
            <a:r>
              <a:rPr lang="en-US" altLang="zh-CN">
                <a:latin typeface="黑体" panose="02010609060101010101" pitchFamily="49" charset="-122"/>
              </a:rPr>
              <a:t>N </a:t>
            </a:r>
            <a:r>
              <a:rPr lang="zh-CN" altLang="en-US">
                <a:latin typeface="黑体" panose="02010609060101010101" pitchFamily="49" charset="-122"/>
              </a:rPr>
              <a:t>皇后的某一种摆法就可以看成是一个列号的序列 (</a:t>
            </a:r>
            <a:r>
              <a:rPr lang="en-US" altLang="zh-CN">
                <a:latin typeface="黑体" panose="02010609060101010101" pitchFamily="49" charset="-122"/>
              </a:rPr>
              <a:t>x</a:t>
            </a:r>
            <a:r>
              <a:rPr lang="en-US" altLang="zh-CN" baseline="-25000">
                <a:latin typeface="黑体" panose="02010609060101010101" pitchFamily="49" charset="-122"/>
              </a:rPr>
              <a:t>1</a:t>
            </a:r>
            <a:r>
              <a:rPr lang="en-US" altLang="zh-CN">
                <a:latin typeface="黑体" panose="02010609060101010101" pitchFamily="49" charset="-122"/>
              </a:rPr>
              <a:t>,...,x</a:t>
            </a:r>
            <a:r>
              <a:rPr lang="en-US" altLang="zh-CN" baseline="-25000">
                <a:latin typeface="黑体" panose="02010609060101010101" pitchFamily="49" charset="-122"/>
              </a:rPr>
              <a:t>n</a:t>
            </a:r>
            <a:r>
              <a:rPr lang="en-US" altLang="zh-CN">
                <a:latin typeface="黑体" panose="02010609060101010101" pitchFamily="49" charset="-122"/>
              </a:rPr>
              <a:t>)</a:t>
            </a:r>
            <a:endParaRPr lang="en-US" altLang="zh-CN">
              <a:latin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</a:rPr>
              <a:t>其中 </a:t>
            </a:r>
            <a:r>
              <a:rPr lang="en-US" altLang="zh-CN">
                <a:latin typeface="黑体" panose="02010609060101010101" pitchFamily="49" charset="-122"/>
              </a:rPr>
              <a:t>x</a:t>
            </a:r>
            <a:r>
              <a:rPr lang="en-US" altLang="zh-CN" baseline="-25000">
                <a:latin typeface="黑体" panose="02010609060101010101" pitchFamily="49" charset="-122"/>
              </a:rPr>
              <a:t>i</a:t>
            </a:r>
            <a:r>
              <a:rPr lang="en-US" altLang="zh-CN">
                <a:latin typeface="黑体" panose="02010609060101010101" pitchFamily="49" charset="-122"/>
              </a:rPr>
              <a:t>(1</a:t>
            </a:r>
            <a:r>
              <a:rPr lang="zh-CN" altLang="en-US">
                <a:latin typeface="黑体" panose="02010609060101010101" pitchFamily="49" charset="-122"/>
              </a:rPr>
              <a:t>≤</a:t>
            </a:r>
            <a:r>
              <a:rPr lang="en-US" altLang="zh-CN">
                <a:latin typeface="黑体" panose="02010609060101010101" pitchFamily="49" charset="-122"/>
              </a:rPr>
              <a:t>i</a:t>
            </a:r>
            <a:r>
              <a:rPr lang="zh-CN" altLang="en-US">
                <a:latin typeface="黑体" panose="02010609060101010101" pitchFamily="49" charset="-122"/>
              </a:rPr>
              <a:t>≤</a:t>
            </a:r>
            <a:r>
              <a:rPr lang="en-US" altLang="zh-CN">
                <a:latin typeface="黑体" panose="02010609060101010101" pitchFamily="49" charset="-122"/>
              </a:rPr>
              <a:t>n)</a:t>
            </a:r>
            <a:r>
              <a:rPr lang="zh-CN" altLang="en-US">
                <a:latin typeface="黑体" panose="02010609060101010101" pitchFamily="49" charset="-122"/>
              </a:rPr>
              <a:t>：第 </a:t>
            </a:r>
            <a:r>
              <a:rPr lang="en-US" altLang="zh-CN">
                <a:latin typeface="黑体" panose="02010609060101010101" pitchFamily="49" charset="-122"/>
              </a:rPr>
              <a:t>i </a:t>
            </a:r>
            <a:r>
              <a:rPr lang="zh-CN" altLang="en-US">
                <a:latin typeface="黑体" panose="02010609060101010101" pitchFamily="49" charset="-122"/>
              </a:rPr>
              <a:t>行上皇后摆放的列号</a:t>
            </a:r>
            <a:endParaRPr lang="zh-CN" altLang="en-US">
              <a:latin typeface="黑体" panose="02010609060101010101" pitchFamily="49" charset="-122"/>
            </a:endParaRP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" b="17235"/>
          <a:stretch>
            <a:fillRect/>
          </a:stretch>
        </p:blipFill>
        <p:spPr bwMode="auto">
          <a:xfrm>
            <a:off x="812800" y="1196975"/>
            <a:ext cx="1097121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4110038"/>
            <a:ext cx="14509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3233738" y="4110038"/>
            <a:ext cx="3167062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N = 4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初始排列 = </a:t>
            </a:r>
            <a:r>
              <a:rPr lang="zh-CN" altLang="en-US">
                <a:latin typeface="Arial" panose="020B0604020202020204" pitchFamily="34" charset="0"/>
                <a:sym typeface="Wingdings" panose="05000000000000000000" pitchFamily="2" charset="2"/>
              </a:rPr>
              <a:t>(0, 0 ,0 ,0)</a:t>
            </a:r>
            <a:endParaRPr lang="zh-CN" altLang="en-US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 </a:t>
            </a:r>
            <a:r>
              <a:rPr lang="zh-CN" altLang="en-US" dirty="0"/>
              <a:t>后问题</a:t>
            </a:r>
            <a:endParaRPr lang="zh-CN" altLang="en-US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输出：数组 </a:t>
            </a:r>
            <a:r>
              <a:rPr lang="en-US" altLang="zh-CN"/>
              <a:t>x[1..n]</a:t>
            </a:r>
            <a:endParaRPr lang="en-US" altLang="zh-CN"/>
          </a:p>
          <a:p>
            <a:pPr lvl="1"/>
            <a:r>
              <a:rPr lang="zh-CN" altLang="en-US"/>
              <a:t>元素 </a:t>
            </a:r>
            <a:r>
              <a:rPr lang="en-US" altLang="zh-CN"/>
              <a:t>x[i]</a:t>
            </a:r>
            <a:r>
              <a:rPr lang="zh-CN" altLang="en-US"/>
              <a:t>：第 </a:t>
            </a:r>
            <a:r>
              <a:rPr lang="en-US" altLang="zh-CN"/>
              <a:t>i </a:t>
            </a:r>
            <a:r>
              <a:rPr lang="zh-CN" altLang="en-US"/>
              <a:t>行的皇后摆在第 </a:t>
            </a:r>
            <a:r>
              <a:rPr lang="en-US" altLang="zh-CN"/>
              <a:t>x[i] </a:t>
            </a:r>
            <a:r>
              <a:rPr lang="zh-CN" altLang="en-US"/>
              <a:t>列</a:t>
            </a:r>
            <a:endParaRPr lang="zh-CN" altLang="en-US"/>
          </a:p>
          <a:p>
            <a:pPr lvl="1"/>
            <a:r>
              <a:rPr lang="zh-CN" altLang="en-US"/>
              <a:t>数组 </a:t>
            </a:r>
            <a:r>
              <a:rPr lang="en-US" altLang="zh-CN"/>
              <a:t>x </a:t>
            </a:r>
            <a:r>
              <a:rPr lang="zh-CN" altLang="en-US"/>
              <a:t>的元素值需要满足约束</a:t>
            </a:r>
            <a:endParaRPr lang="zh-CN" altLang="en-US"/>
          </a:p>
          <a:p>
            <a:pPr lvl="2"/>
            <a:r>
              <a:rPr lang="zh-CN" altLang="en-US"/>
              <a:t>皇后的位置互不冲突</a:t>
            </a:r>
            <a:endParaRPr lang="zh-CN" altLang="en-US"/>
          </a:p>
        </p:txBody>
      </p:sp>
      <p:grpSp>
        <p:nvGrpSpPr>
          <p:cNvPr id="51204" name="Group 4"/>
          <p:cNvGrpSpPr/>
          <p:nvPr/>
        </p:nvGrpSpPr>
        <p:grpSpPr bwMode="auto">
          <a:xfrm>
            <a:off x="7358063" y="1773238"/>
            <a:ext cx="2454275" cy="3354387"/>
            <a:chOff x="395" y="1229"/>
            <a:chExt cx="1546" cy="2113"/>
          </a:xfrm>
        </p:grpSpPr>
        <p:grpSp>
          <p:nvGrpSpPr>
            <p:cNvPr id="51216" name="Group 5"/>
            <p:cNvGrpSpPr/>
            <p:nvPr/>
          </p:nvGrpSpPr>
          <p:grpSpPr bwMode="auto">
            <a:xfrm>
              <a:off x="613" y="1493"/>
              <a:ext cx="1305" cy="1849"/>
              <a:chOff x="246" y="1176"/>
              <a:chExt cx="1305" cy="1849"/>
            </a:xfrm>
          </p:grpSpPr>
          <p:pic>
            <p:nvPicPr>
              <p:cNvPr id="51221" name="Picture 6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" y="1176"/>
                <a:ext cx="1305" cy="1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222" name="Oval 7"/>
              <p:cNvSpPr>
                <a:spLocks noChangeArrowheads="1"/>
              </p:cNvSpPr>
              <p:nvPr/>
            </p:nvSpPr>
            <p:spPr bwMode="auto">
              <a:xfrm>
                <a:off x="654" y="1806"/>
                <a:ext cx="160" cy="159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40000"/>
                  </a:lnSpc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Monotype Sorts" pitchFamily="2" charset="2"/>
                  <a:buChar char="b"/>
                  <a:defRPr kumimoji="1" sz="240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40000"/>
                  </a:lnSpc>
                  <a:spcBef>
                    <a:spcPct val="20000"/>
                  </a:spcBef>
                  <a:buClr>
                    <a:srgbClr val="A50021"/>
                  </a:buClr>
                  <a:buChar char="•"/>
                  <a:defRPr kumimoji="1" sz="2000">
                    <a:solidFill>
                      <a:srgbClr val="0000CC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40000"/>
                  </a:lnSpc>
                  <a:spcBef>
                    <a:spcPct val="20000"/>
                  </a:spcBef>
                  <a:buClr>
                    <a:srgbClr val="A50021"/>
                  </a:buClr>
                  <a:buChar char="–"/>
                  <a:defRPr kumimoji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40000"/>
                  </a:lnSpc>
                  <a:spcBef>
                    <a:spcPct val="20000"/>
                  </a:spcBef>
                  <a:buClr>
                    <a:srgbClr val="A50021"/>
                  </a:buClr>
                  <a:buChar char="–"/>
                  <a:defRPr kumimoji="1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40000"/>
                  </a:lnSpc>
                  <a:spcBef>
                    <a:spcPct val="20000"/>
                  </a:spcBef>
                  <a:buClr>
                    <a:srgbClr val="A50021"/>
                  </a:buClr>
                  <a:buChar char="»"/>
                  <a:defRPr kumimoji="1" b="1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23" name="AutoShape 8"/>
              <p:cNvSpPr>
                <a:spLocks noChangeArrowheads="1"/>
              </p:cNvSpPr>
              <p:nvPr/>
            </p:nvSpPr>
            <p:spPr bwMode="auto">
              <a:xfrm>
                <a:off x="388" y="2213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8436" y="18436"/>
                    </a:moveTo>
                    <a:cubicBezTo>
                      <a:pt x="20462" y="16411"/>
                      <a:pt x="21600" y="136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7935" y="-1"/>
                      <a:pt x="5188" y="1137"/>
                      <a:pt x="3163" y="3163"/>
                    </a:cubicBezTo>
                    <a:lnTo>
                      <a:pt x="18436" y="18436"/>
                    </a:lnTo>
                    <a:close/>
                    <a:moveTo>
                      <a:pt x="3163" y="3163"/>
                    </a:moveTo>
                    <a:cubicBezTo>
                      <a:pt x="1137" y="5188"/>
                      <a:pt x="0" y="7935"/>
                      <a:pt x="0" y="10799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3664" y="21600"/>
                      <a:pt x="16411" y="20462"/>
                      <a:pt x="18436" y="18436"/>
                    </a:cubicBezTo>
                    <a:lnTo>
                      <a:pt x="3163" y="316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4" name="AutoShape 9"/>
              <p:cNvSpPr>
                <a:spLocks noChangeArrowheads="1"/>
              </p:cNvSpPr>
              <p:nvPr/>
            </p:nvSpPr>
            <p:spPr bwMode="auto">
              <a:xfrm>
                <a:off x="680" y="2212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8436" y="18436"/>
                    </a:moveTo>
                    <a:cubicBezTo>
                      <a:pt x="20462" y="16411"/>
                      <a:pt x="21600" y="136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7935" y="-1"/>
                      <a:pt x="5188" y="1137"/>
                      <a:pt x="3163" y="3163"/>
                    </a:cubicBezTo>
                    <a:lnTo>
                      <a:pt x="18436" y="18436"/>
                    </a:lnTo>
                    <a:close/>
                    <a:moveTo>
                      <a:pt x="3163" y="3163"/>
                    </a:moveTo>
                    <a:cubicBezTo>
                      <a:pt x="1137" y="5188"/>
                      <a:pt x="0" y="7935"/>
                      <a:pt x="0" y="10799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3664" y="21600"/>
                      <a:pt x="16411" y="20462"/>
                      <a:pt x="18436" y="18436"/>
                    </a:cubicBezTo>
                    <a:lnTo>
                      <a:pt x="3163" y="316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5" name="AutoShape 10"/>
              <p:cNvSpPr>
                <a:spLocks noChangeArrowheads="1"/>
              </p:cNvSpPr>
              <p:nvPr/>
            </p:nvSpPr>
            <p:spPr bwMode="auto">
              <a:xfrm>
                <a:off x="956" y="2221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8436" y="18436"/>
                    </a:moveTo>
                    <a:cubicBezTo>
                      <a:pt x="20462" y="16411"/>
                      <a:pt x="21600" y="136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7935" y="-1"/>
                      <a:pt x="5188" y="1137"/>
                      <a:pt x="3163" y="3163"/>
                    </a:cubicBezTo>
                    <a:lnTo>
                      <a:pt x="18436" y="18436"/>
                    </a:lnTo>
                    <a:close/>
                    <a:moveTo>
                      <a:pt x="3163" y="3163"/>
                    </a:moveTo>
                    <a:cubicBezTo>
                      <a:pt x="1137" y="5188"/>
                      <a:pt x="0" y="7935"/>
                      <a:pt x="0" y="10799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3664" y="21600"/>
                      <a:pt x="16411" y="20462"/>
                      <a:pt x="18436" y="18436"/>
                    </a:cubicBezTo>
                    <a:lnTo>
                      <a:pt x="3163" y="316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17" name="Line 11"/>
            <p:cNvSpPr>
              <a:spLocks noChangeShapeType="1"/>
            </p:cNvSpPr>
            <p:nvPr/>
          </p:nvSpPr>
          <p:spPr bwMode="auto">
            <a:xfrm flipH="1" flipV="1">
              <a:off x="433" y="1263"/>
              <a:ext cx="246" cy="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18" name="Line 12"/>
            <p:cNvSpPr>
              <a:spLocks noChangeShapeType="1"/>
            </p:cNvSpPr>
            <p:nvPr/>
          </p:nvSpPr>
          <p:spPr bwMode="auto">
            <a:xfrm flipH="1">
              <a:off x="395" y="1570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19" name="Line 13"/>
            <p:cNvSpPr>
              <a:spLocks noChangeShapeType="1"/>
            </p:cNvSpPr>
            <p:nvPr/>
          </p:nvSpPr>
          <p:spPr bwMode="auto">
            <a:xfrm rot="5400000" flipH="1">
              <a:off x="527" y="1406"/>
              <a:ext cx="2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20" name="Text Box 14"/>
            <p:cNvSpPr txBox="1">
              <a:spLocks noChangeArrowheads="1"/>
            </p:cNvSpPr>
            <p:nvPr/>
          </p:nvSpPr>
          <p:spPr bwMode="auto">
            <a:xfrm>
              <a:off x="526" y="1229"/>
              <a:ext cx="14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0" lang="en-US" altLang="zh-CN" sz="2000" b="1" i="1">
                  <a:solidFill>
                    <a:srgbClr val="000000"/>
                  </a:solidFill>
                  <a:ea typeface="宋体" panose="02010600030101010101" pitchFamily="2" charset="-122"/>
                </a:rPr>
                <a:t>i    1     2      3     4</a:t>
              </a:r>
              <a:endParaRPr kumimoji="0" lang="en-US" altLang="zh-CN" sz="2000" b="1" i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63539" name="Oval 19"/>
          <p:cNvSpPr>
            <a:spLocks noChangeArrowheads="1"/>
          </p:cNvSpPr>
          <p:nvPr/>
        </p:nvSpPr>
        <p:spPr bwMode="auto">
          <a:xfrm>
            <a:off x="8364538" y="2492375"/>
            <a:ext cx="254000" cy="25241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51206" name="AutoShape 20"/>
          <p:cNvSpPr>
            <a:spLocks noChangeArrowheads="1"/>
          </p:cNvSpPr>
          <p:nvPr/>
        </p:nvSpPr>
        <p:spPr bwMode="auto">
          <a:xfrm>
            <a:off x="4292600" y="5133975"/>
            <a:ext cx="228600" cy="228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436" y="18436"/>
                </a:moveTo>
                <a:cubicBezTo>
                  <a:pt x="20462" y="16411"/>
                  <a:pt x="21600" y="136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7935" y="-1"/>
                  <a:pt x="5188" y="1137"/>
                  <a:pt x="3163" y="3163"/>
                </a:cubicBezTo>
                <a:lnTo>
                  <a:pt x="18436" y="18436"/>
                </a:lnTo>
                <a:close/>
                <a:moveTo>
                  <a:pt x="3163" y="3163"/>
                </a:moveTo>
                <a:cubicBezTo>
                  <a:pt x="1137" y="5188"/>
                  <a:pt x="0" y="7935"/>
                  <a:pt x="0" y="10799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3664" y="21600"/>
                  <a:pt x="16411" y="20462"/>
                  <a:pt x="18436" y="18436"/>
                </a:cubicBezTo>
                <a:lnTo>
                  <a:pt x="3163" y="31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AutoShape 21"/>
          <p:cNvSpPr>
            <a:spLocks noChangeArrowheads="1"/>
          </p:cNvSpPr>
          <p:nvPr/>
        </p:nvSpPr>
        <p:spPr bwMode="auto">
          <a:xfrm>
            <a:off x="4756150" y="5132388"/>
            <a:ext cx="228600" cy="228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436" y="18436"/>
                </a:moveTo>
                <a:cubicBezTo>
                  <a:pt x="20462" y="16411"/>
                  <a:pt x="21600" y="136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7935" y="-1"/>
                  <a:pt x="5188" y="1137"/>
                  <a:pt x="3163" y="3163"/>
                </a:cubicBezTo>
                <a:lnTo>
                  <a:pt x="18436" y="18436"/>
                </a:lnTo>
                <a:close/>
                <a:moveTo>
                  <a:pt x="3163" y="3163"/>
                </a:moveTo>
                <a:cubicBezTo>
                  <a:pt x="1137" y="5188"/>
                  <a:pt x="0" y="7935"/>
                  <a:pt x="0" y="10799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3664" y="21600"/>
                  <a:pt x="16411" y="20462"/>
                  <a:pt x="18436" y="18436"/>
                </a:cubicBezTo>
                <a:lnTo>
                  <a:pt x="3163" y="31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8" name="AutoShape 22"/>
          <p:cNvSpPr>
            <a:spLocks noChangeArrowheads="1"/>
          </p:cNvSpPr>
          <p:nvPr/>
        </p:nvSpPr>
        <p:spPr bwMode="auto">
          <a:xfrm>
            <a:off x="5194300" y="5146675"/>
            <a:ext cx="228600" cy="228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436" y="18436"/>
                </a:moveTo>
                <a:cubicBezTo>
                  <a:pt x="20462" y="16411"/>
                  <a:pt x="21600" y="136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7935" y="-1"/>
                  <a:pt x="5188" y="1137"/>
                  <a:pt x="3163" y="3163"/>
                </a:cubicBezTo>
                <a:lnTo>
                  <a:pt x="18436" y="18436"/>
                </a:lnTo>
                <a:close/>
                <a:moveTo>
                  <a:pt x="3163" y="3163"/>
                </a:moveTo>
                <a:cubicBezTo>
                  <a:pt x="1137" y="5188"/>
                  <a:pt x="0" y="7935"/>
                  <a:pt x="0" y="10799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3664" y="21600"/>
                  <a:pt x="16411" y="20462"/>
                  <a:pt x="18436" y="18436"/>
                </a:cubicBezTo>
                <a:lnTo>
                  <a:pt x="3163" y="31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9" name="Line 23"/>
          <p:cNvSpPr>
            <a:spLocks noChangeShapeType="1"/>
          </p:cNvSpPr>
          <p:nvPr/>
        </p:nvSpPr>
        <p:spPr bwMode="auto">
          <a:xfrm flipH="1" flipV="1">
            <a:off x="3781425" y="3122613"/>
            <a:ext cx="390525" cy="4746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10" name="Line 24"/>
          <p:cNvSpPr>
            <a:spLocks noChangeShapeType="1"/>
          </p:cNvSpPr>
          <p:nvPr/>
        </p:nvSpPr>
        <p:spPr bwMode="auto">
          <a:xfrm flipH="1">
            <a:off x="3721100" y="3609975"/>
            <a:ext cx="438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11" name="Line 25"/>
          <p:cNvSpPr>
            <a:spLocks noChangeShapeType="1"/>
          </p:cNvSpPr>
          <p:nvPr/>
        </p:nvSpPr>
        <p:spPr bwMode="auto">
          <a:xfrm rot="5400000" flipH="1">
            <a:off x="3931443" y="3348832"/>
            <a:ext cx="4746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3560" name="Oval 40"/>
          <p:cNvSpPr>
            <a:spLocks noChangeArrowheads="1"/>
          </p:cNvSpPr>
          <p:nvPr/>
        </p:nvSpPr>
        <p:spPr bwMode="auto">
          <a:xfrm>
            <a:off x="9264650" y="3213100"/>
            <a:ext cx="254000" cy="25241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363561" name="Oval 41"/>
          <p:cNvSpPr>
            <a:spLocks noChangeArrowheads="1"/>
          </p:cNvSpPr>
          <p:nvPr/>
        </p:nvSpPr>
        <p:spPr bwMode="auto">
          <a:xfrm>
            <a:off x="7932738" y="3933825"/>
            <a:ext cx="254000" cy="25241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363562" name="Oval 42"/>
          <p:cNvSpPr>
            <a:spLocks noChangeArrowheads="1"/>
          </p:cNvSpPr>
          <p:nvPr/>
        </p:nvSpPr>
        <p:spPr bwMode="auto">
          <a:xfrm>
            <a:off x="8832850" y="4581525"/>
            <a:ext cx="254000" cy="25241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3559175" y="3743325"/>
            <a:ext cx="4067175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dirty="0">
                <a:latin typeface="+mj-lt"/>
              </a:rPr>
              <a:t>一个满足约束的摆法： </a:t>
            </a:r>
            <a:endParaRPr lang="en-US" altLang="zh-CN" dirty="0">
              <a:latin typeface="+mj-lt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latin typeface="+mj-lt"/>
              </a:rPr>
              <a:t>x[1]=2  x[2]=4  x[3]=1  x[4]=3</a:t>
            </a:r>
            <a:endParaRPr lang="zh-CN" altLang="en-US" dirty="0">
              <a:latin typeface="+mj-lt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39" grpId="0" animBg="1"/>
      <p:bldP spid="363560" grpId="0" animBg="1"/>
      <p:bldP spid="363561" grpId="0" animBg="1"/>
      <p:bldP spid="363562" grpId="0" animBg="1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 </a:t>
            </a:r>
            <a:r>
              <a:rPr lang="zh-CN" altLang="en-US" dirty="0"/>
              <a:t>后问题</a:t>
            </a:r>
            <a:endParaRPr lang="zh-CN" altLang="en-US" dirty="0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016000"/>
            <a:ext cx="11176000" cy="34925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2800"/>
              <a:t>皇后的位置互不冲突</a:t>
            </a:r>
            <a:endParaRPr lang="zh-CN" altLang="en-US" sz="2800"/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900">
                <a:solidFill>
                  <a:srgbClr val="000000"/>
                </a:solidFill>
              </a:rPr>
              <a:t>（</a:t>
            </a:r>
            <a:r>
              <a:rPr lang="en-US" altLang="zh-CN" sz="1900">
                <a:solidFill>
                  <a:srgbClr val="000000"/>
                </a:solidFill>
              </a:rPr>
              <a:t>1</a:t>
            </a:r>
            <a:r>
              <a:rPr lang="zh-CN" altLang="en-US" sz="1900">
                <a:solidFill>
                  <a:srgbClr val="000000"/>
                </a:solidFill>
              </a:rPr>
              <a:t>）不同行：因数组元素 </a:t>
            </a:r>
            <a:r>
              <a:rPr lang="en-US" altLang="zh-CN" sz="1900">
                <a:solidFill>
                  <a:srgbClr val="000000"/>
                </a:solidFill>
              </a:rPr>
              <a:t>x [ i ] </a:t>
            </a:r>
            <a:r>
              <a:rPr lang="zh-CN" altLang="en-US" sz="1900">
                <a:solidFill>
                  <a:srgbClr val="000000"/>
                </a:solidFill>
              </a:rPr>
              <a:t>只能有一个值，所以本约束平凡成立</a:t>
            </a:r>
            <a:endParaRPr lang="zh-CN" altLang="en-US" sz="1900">
              <a:solidFill>
                <a:srgbClr val="000000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900">
                <a:solidFill>
                  <a:srgbClr val="000000"/>
                </a:solidFill>
              </a:rPr>
              <a:t>（</a:t>
            </a:r>
            <a:r>
              <a:rPr lang="en-US" altLang="zh-CN" sz="1900">
                <a:solidFill>
                  <a:srgbClr val="000000"/>
                </a:solidFill>
              </a:rPr>
              <a:t>2</a:t>
            </a:r>
            <a:r>
              <a:rPr lang="zh-CN" altLang="en-US" sz="1900">
                <a:solidFill>
                  <a:srgbClr val="000000"/>
                </a:solidFill>
              </a:rPr>
              <a:t>）不同列：若</a:t>
            </a:r>
            <a:r>
              <a:rPr lang="en-US" altLang="zh-CN" sz="1900">
                <a:solidFill>
                  <a:srgbClr val="000000"/>
                </a:solidFill>
              </a:rPr>
              <a:t> i ≠ k</a:t>
            </a:r>
            <a:r>
              <a:rPr lang="zh-CN" altLang="en-US" sz="1900">
                <a:solidFill>
                  <a:srgbClr val="000000"/>
                </a:solidFill>
              </a:rPr>
              <a:t>，则</a:t>
            </a:r>
            <a:r>
              <a:rPr lang="en-US" altLang="zh-CN" sz="1900">
                <a:solidFill>
                  <a:srgbClr val="000000"/>
                </a:solidFill>
              </a:rPr>
              <a:t> x [ i ] ≠ x [ k ]</a:t>
            </a:r>
            <a:r>
              <a:rPr lang="zh-CN" altLang="en-US" sz="1900">
                <a:solidFill>
                  <a:srgbClr val="000000"/>
                </a:solidFill>
              </a:rPr>
              <a:t>，即不同元素值不同，所以只要数组元素是列号的排列，本约束就能自动成立</a:t>
            </a:r>
            <a:endParaRPr lang="en-US" altLang="zh-CN" sz="1900">
              <a:solidFill>
                <a:srgbClr val="000000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900">
                <a:solidFill>
                  <a:srgbClr val="C00000"/>
                </a:solidFill>
              </a:rPr>
              <a:t>（</a:t>
            </a:r>
            <a:r>
              <a:rPr lang="en-US" altLang="zh-CN" sz="1900">
                <a:solidFill>
                  <a:srgbClr val="C00000"/>
                </a:solidFill>
              </a:rPr>
              <a:t>3</a:t>
            </a:r>
            <a:r>
              <a:rPr lang="zh-CN" altLang="en-US" sz="1900">
                <a:solidFill>
                  <a:srgbClr val="C00000"/>
                </a:solidFill>
              </a:rPr>
              <a:t>）不同斜线</a:t>
            </a:r>
            <a:r>
              <a:rPr lang="zh-CN" altLang="en-US" sz="1900">
                <a:solidFill>
                  <a:srgbClr val="C00000"/>
                </a:solidFill>
                <a:sym typeface="Wingdings" panose="05000000000000000000" pitchFamily="2" charset="2"/>
              </a:rPr>
              <a:t>：当</a:t>
            </a:r>
            <a:r>
              <a:rPr lang="en-US" altLang="zh-CN" sz="1900">
                <a:solidFill>
                  <a:srgbClr val="C00000"/>
                </a:solidFill>
              </a:rPr>
              <a:t> x[k]=n</a:t>
            </a:r>
            <a:r>
              <a:rPr lang="zh-CN" altLang="en-US" sz="1900">
                <a:solidFill>
                  <a:srgbClr val="C00000"/>
                </a:solidFill>
              </a:rPr>
              <a:t>，则对</a:t>
            </a:r>
            <a:r>
              <a:rPr lang="zh-CN" altLang="en-US" sz="1900">
                <a:solidFill>
                  <a:srgbClr val="C0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∀</a:t>
            </a:r>
            <a:r>
              <a:rPr lang="en-US" altLang="zh-CN" sz="1900">
                <a:solidFill>
                  <a:srgbClr val="C00000"/>
                </a:solidFill>
              </a:rPr>
              <a:t>i</a:t>
            </a:r>
            <a:r>
              <a:rPr lang="zh-CN" altLang="en-US" sz="1900">
                <a:solidFill>
                  <a:srgbClr val="C00000"/>
                </a:solidFill>
              </a:rPr>
              <a:t>≠</a:t>
            </a:r>
            <a:r>
              <a:rPr lang="en-US" altLang="zh-CN" sz="1900">
                <a:solidFill>
                  <a:srgbClr val="C00000"/>
                </a:solidFill>
              </a:rPr>
              <a:t>k (x[i]=m)</a:t>
            </a:r>
            <a:r>
              <a:rPr lang="zh-CN" altLang="en-US" sz="1900">
                <a:solidFill>
                  <a:srgbClr val="C00000"/>
                </a:solidFill>
              </a:rPr>
              <a:t>，</a:t>
            </a:r>
            <a:r>
              <a:rPr lang="en-US" altLang="zh-CN" sz="1900">
                <a:solidFill>
                  <a:srgbClr val="C00000"/>
                </a:solidFill>
                <a:sym typeface="Wingdings" panose="05000000000000000000" pitchFamily="2" charset="2"/>
              </a:rPr>
              <a:t>| i–k |</a:t>
            </a:r>
            <a:r>
              <a:rPr lang="en-US" altLang="zh-CN" sz="1900">
                <a:solidFill>
                  <a:srgbClr val="C00000"/>
                </a:solidFill>
              </a:rPr>
              <a:t>≠| m–n | </a:t>
            </a:r>
            <a:r>
              <a:rPr lang="zh-CN" altLang="en-US" sz="1900">
                <a:solidFill>
                  <a:srgbClr val="C00000"/>
                </a:solidFill>
              </a:rPr>
              <a:t>需成立</a:t>
            </a:r>
            <a:endParaRPr lang="en-US" altLang="zh-CN" sz="190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/>
              <a:t>穷举求解</a:t>
            </a:r>
            <a:endParaRPr lang="zh-CN" altLang="en-US"/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给出所有排列，逐个检查是否冲突</a:t>
            </a:r>
            <a:endParaRPr lang="zh-CN" altLang="en-US"/>
          </a:p>
        </p:txBody>
      </p:sp>
      <p:pic>
        <p:nvPicPr>
          <p:cNvPr id="364560" name="Picture 16" descr="fig03_0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7" r="48318" b="29529"/>
          <a:stretch>
            <a:fillRect/>
          </a:stretch>
        </p:blipFill>
        <p:spPr bwMode="auto">
          <a:xfrm>
            <a:off x="2527300" y="4740275"/>
            <a:ext cx="15128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4561" name="Rectangle 17"/>
          <p:cNvSpPr>
            <a:spLocks noChangeArrowheads="1"/>
          </p:cNvSpPr>
          <p:nvPr/>
        </p:nvSpPr>
        <p:spPr bwMode="auto">
          <a:xfrm>
            <a:off x="4635500" y="5011738"/>
            <a:ext cx="277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993300"/>
                </a:solidFill>
              </a:rPr>
              <a:t>时间复杂度＝</a:t>
            </a:r>
            <a:r>
              <a:rPr lang="en-US" altLang="zh-CN">
                <a:solidFill>
                  <a:srgbClr val="993300"/>
                </a:solidFill>
              </a:rPr>
              <a:t>Θ(n!)</a:t>
            </a:r>
            <a:endParaRPr lang="zh-CN" altLang="en-US">
              <a:solidFill>
                <a:srgbClr val="993300"/>
              </a:solidFill>
            </a:endParaRPr>
          </a:p>
        </p:txBody>
      </p:sp>
      <p:grpSp>
        <p:nvGrpSpPr>
          <p:cNvPr id="52230" name="组合 1"/>
          <p:cNvGrpSpPr/>
          <p:nvPr/>
        </p:nvGrpSpPr>
        <p:grpSpPr bwMode="auto">
          <a:xfrm>
            <a:off x="8121650" y="3409950"/>
            <a:ext cx="2357438" cy="3309938"/>
            <a:chOff x="6597650" y="3409258"/>
            <a:chExt cx="2357438" cy="3310731"/>
          </a:xfrm>
        </p:grpSpPr>
        <p:pic>
          <p:nvPicPr>
            <p:cNvPr id="52231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3400" y="3784702"/>
              <a:ext cx="2071688" cy="293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2" name="Oval 7"/>
            <p:cNvSpPr>
              <a:spLocks noChangeArrowheads="1"/>
            </p:cNvSpPr>
            <p:nvPr/>
          </p:nvSpPr>
          <p:spPr bwMode="auto">
            <a:xfrm>
              <a:off x="7524328" y="4824715"/>
              <a:ext cx="254000" cy="25241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233" name="AutoShape 8"/>
            <p:cNvSpPr>
              <a:spLocks noChangeArrowheads="1"/>
            </p:cNvSpPr>
            <p:nvPr/>
          </p:nvSpPr>
          <p:spPr bwMode="auto">
            <a:xfrm>
              <a:off x="7108825" y="5430939"/>
              <a:ext cx="228600" cy="2286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436" y="18436"/>
                  </a:moveTo>
                  <a:cubicBezTo>
                    <a:pt x="20462" y="16411"/>
                    <a:pt x="21600" y="136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7935" y="-1"/>
                    <a:pt x="5188" y="1137"/>
                    <a:pt x="3163" y="3163"/>
                  </a:cubicBezTo>
                  <a:lnTo>
                    <a:pt x="18436" y="18436"/>
                  </a:lnTo>
                  <a:close/>
                  <a:moveTo>
                    <a:pt x="3163" y="3163"/>
                  </a:moveTo>
                  <a:cubicBezTo>
                    <a:pt x="1137" y="5188"/>
                    <a:pt x="0" y="7935"/>
                    <a:pt x="0" y="10799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3664" y="21600"/>
                    <a:pt x="16411" y="20462"/>
                    <a:pt x="18436" y="18436"/>
                  </a:cubicBezTo>
                  <a:lnTo>
                    <a:pt x="3163" y="3163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4" name="AutoShape 10"/>
            <p:cNvSpPr>
              <a:spLocks noChangeArrowheads="1"/>
            </p:cNvSpPr>
            <p:nvPr/>
          </p:nvSpPr>
          <p:spPr bwMode="auto">
            <a:xfrm>
              <a:off x="8010525" y="5443639"/>
              <a:ext cx="228600" cy="2286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436" y="18436"/>
                  </a:moveTo>
                  <a:cubicBezTo>
                    <a:pt x="20462" y="16411"/>
                    <a:pt x="21600" y="136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7935" y="-1"/>
                    <a:pt x="5188" y="1137"/>
                    <a:pt x="3163" y="3163"/>
                  </a:cubicBezTo>
                  <a:lnTo>
                    <a:pt x="18436" y="18436"/>
                  </a:lnTo>
                  <a:close/>
                  <a:moveTo>
                    <a:pt x="3163" y="3163"/>
                  </a:moveTo>
                  <a:cubicBezTo>
                    <a:pt x="1137" y="5188"/>
                    <a:pt x="0" y="7935"/>
                    <a:pt x="0" y="10799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3664" y="21600"/>
                    <a:pt x="16411" y="20462"/>
                    <a:pt x="18436" y="18436"/>
                  </a:cubicBezTo>
                  <a:lnTo>
                    <a:pt x="3163" y="3163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5" name="Line 11"/>
            <p:cNvSpPr>
              <a:spLocks noChangeShapeType="1"/>
            </p:cNvSpPr>
            <p:nvPr/>
          </p:nvSpPr>
          <p:spPr bwMode="auto">
            <a:xfrm flipH="1" flipV="1">
              <a:off x="6597650" y="3419577"/>
              <a:ext cx="390525" cy="4746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2236" name="Line 13"/>
            <p:cNvSpPr>
              <a:spLocks noChangeShapeType="1"/>
            </p:cNvSpPr>
            <p:nvPr/>
          </p:nvSpPr>
          <p:spPr bwMode="auto">
            <a:xfrm rot="5400000" flipH="1">
              <a:off x="6746875" y="3646589"/>
              <a:ext cx="4746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2237" name="Text Box 14"/>
            <p:cNvSpPr txBox="1">
              <a:spLocks noChangeArrowheads="1"/>
            </p:cNvSpPr>
            <p:nvPr/>
          </p:nvSpPr>
          <p:spPr bwMode="auto">
            <a:xfrm>
              <a:off x="6708775" y="3538638"/>
              <a:ext cx="22463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0" lang="en-US" altLang="zh-CN" sz="2000" b="1" i="1">
                  <a:solidFill>
                    <a:srgbClr val="000000"/>
                  </a:solidFill>
                  <a:ea typeface="宋体" panose="02010600030101010101" pitchFamily="2" charset="-122"/>
                </a:rPr>
                <a:t>i    1     2      3     4</a:t>
              </a:r>
              <a:endParaRPr kumimoji="0" lang="en-US" altLang="zh-CN" sz="2000" b="1" i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238" name="AutoShape 8"/>
            <p:cNvSpPr>
              <a:spLocks noChangeArrowheads="1"/>
            </p:cNvSpPr>
            <p:nvPr/>
          </p:nvSpPr>
          <p:spPr bwMode="auto">
            <a:xfrm>
              <a:off x="7108825" y="4177333"/>
              <a:ext cx="228600" cy="2286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436" y="18436"/>
                  </a:moveTo>
                  <a:cubicBezTo>
                    <a:pt x="20462" y="16411"/>
                    <a:pt x="21600" y="136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7935" y="-1"/>
                    <a:pt x="5188" y="1137"/>
                    <a:pt x="3163" y="3163"/>
                  </a:cubicBezTo>
                  <a:lnTo>
                    <a:pt x="18436" y="18436"/>
                  </a:lnTo>
                  <a:close/>
                  <a:moveTo>
                    <a:pt x="3163" y="3163"/>
                  </a:moveTo>
                  <a:cubicBezTo>
                    <a:pt x="1137" y="5188"/>
                    <a:pt x="0" y="7935"/>
                    <a:pt x="0" y="10799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3664" y="21600"/>
                    <a:pt x="16411" y="20462"/>
                    <a:pt x="18436" y="18436"/>
                  </a:cubicBezTo>
                  <a:lnTo>
                    <a:pt x="3163" y="3163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9" name="AutoShape 8"/>
            <p:cNvSpPr>
              <a:spLocks noChangeArrowheads="1"/>
            </p:cNvSpPr>
            <p:nvPr/>
          </p:nvSpPr>
          <p:spPr bwMode="auto">
            <a:xfrm>
              <a:off x="8037504" y="4177333"/>
              <a:ext cx="228600" cy="2286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436" y="18436"/>
                  </a:moveTo>
                  <a:cubicBezTo>
                    <a:pt x="20462" y="16411"/>
                    <a:pt x="21600" y="136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7935" y="-1"/>
                    <a:pt x="5188" y="1137"/>
                    <a:pt x="3163" y="3163"/>
                  </a:cubicBezTo>
                  <a:lnTo>
                    <a:pt x="18436" y="18436"/>
                  </a:lnTo>
                  <a:close/>
                  <a:moveTo>
                    <a:pt x="3163" y="3163"/>
                  </a:moveTo>
                  <a:cubicBezTo>
                    <a:pt x="1137" y="5188"/>
                    <a:pt x="0" y="7935"/>
                    <a:pt x="0" y="10799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3664" y="21600"/>
                    <a:pt x="16411" y="20462"/>
                    <a:pt x="18436" y="18436"/>
                  </a:cubicBezTo>
                  <a:lnTo>
                    <a:pt x="3163" y="3163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0" name="AutoShape 8"/>
            <p:cNvSpPr>
              <a:spLocks noChangeArrowheads="1"/>
            </p:cNvSpPr>
            <p:nvPr/>
          </p:nvSpPr>
          <p:spPr bwMode="auto">
            <a:xfrm rot="-8237393">
              <a:off x="8434858" y="6139729"/>
              <a:ext cx="228600" cy="2286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436" y="18436"/>
                  </a:moveTo>
                  <a:cubicBezTo>
                    <a:pt x="20462" y="16411"/>
                    <a:pt x="21600" y="136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7935" y="-1"/>
                    <a:pt x="5188" y="1137"/>
                    <a:pt x="3163" y="3163"/>
                  </a:cubicBezTo>
                  <a:lnTo>
                    <a:pt x="18436" y="18436"/>
                  </a:lnTo>
                  <a:close/>
                  <a:moveTo>
                    <a:pt x="3163" y="3163"/>
                  </a:moveTo>
                  <a:cubicBezTo>
                    <a:pt x="1137" y="5188"/>
                    <a:pt x="0" y="7935"/>
                    <a:pt x="0" y="10799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3664" y="21600"/>
                    <a:pt x="16411" y="20462"/>
                    <a:pt x="18436" y="18436"/>
                  </a:cubicBezTo>
                  <a:lnTo>
                    <a:pt x="3163" y="3163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0-1 </a:t>
            </a:r>
            <a:r>
              <a:rPr lang="zh-CN" altLang="en-US" dirty="0">
                <a:latin typeface="+mn-lt"/>
              </a:rPr>
              <a:t>背包</a:t>
            </a:r>
            <a:r>
              <a:rPr lang="en-US" altLang="zh-CN" dirty="0">
                <a:latin typeface="+mn-lt"/>
              </a:rPr>
              <a:t>(knapsack)</a:t>
            </a:r>
            <a:r>
              <a:rPr lang="zh-CN" altLang="en-US" dirty="0">
                <a:latin typeface="+mn-lt"/>
              </a:rPr>
              <a:t>问题</a:t>
            </a:r>
            <a:endParaRPr lang="en-US" altLang="zh-CN" dirty="0">
              <a:latin typeface="+mn-lt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1066800"/>
            <a:ext cx="10872787" cy="5494338"/>
          </a:xfrm>
        </p:spPr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给定 </a:t>
            </a:r>
            <a:r>
              <a:rPr lang="en-US" altLang="zh-CN" i="1">
                <a:latin typeface="黑体" panose="02010609060101010101" pitchFamily="49" charset="-122"/>
              </a:rPr>
              <a:t>n</a:t>
            </a:r>
            <a:r>
              <a:rPr lang="en-US" altLang="zh-CN">
                <a:latin typeface="黑体" panose="02010609060101010101" pitchFamily="49" charset="-122"/>
              </a:rPr>
              <a:t> </a:t>
            </a:r>
            <a:r>
              <a:rPr lang="zh-CN" altLang="en-US">
                <a:latin typeface="黑体" panose="02010609060101010101" pitchFamily="49" charset="-122"/>
              </a:rPr>
              <a:t>物品、</a:t>
            </a:r>
            <a:r>
              <a:rPr lang="en-US" altLang="zh-CN">
                <a:latin typeface="黑体" panose="02010609060101010101" pitchFamily="49" charset="-122"/>
              </a:rPr>
              <a:t>1 </a:t>
            </a:r>
            <a:r>
              <a:rPr lang="zh-CN" altLang="en-US">
                <a:latin typeface="黑体" panose="02010609060101010101" pitchFamily="49" charset="-122"/>
              </a:rPr>
              <a:t>个容量</a:t>
            </a:r>
            <a:r>
              <a:rPr lang="en-US" altLang="zh-CN">
                <a:latin typeface="黑体" panose="02010609060101010101" pitchFamily="49" charset="-122"/>
              </a:rPr>
              <a:t> W </a:t>
            </a:r>
            <a:r>
              <a:rPr lang="zh-CN" altLang="en-US">
                <a:latin typeface="黑体" panose="02010609060101010101" pitchFamily="49" charset="-122"/>
              </a:rPr>
              <a:t>的背包，总价值最大的装包方案？</a:t>
            </a:r>
            <a:endParaRPr lang="zh-CN" altLang="en-US">
              <a:latin typeface="黑体" panose="02010609060101010101" pitchFamily="49" charset="-122"/>
            </a:endParaRPr>
          </a:p>
          <a:p>
            <a:pPr marL="838200" lvl="1" indent="-381000"/>
            <a:r>
              <a:rPr lang="zh-CN" altLang="en-US" sz="2400">
                <a:latin typeface="黑体" panose="02010609060101010101" pitchFamily="49" charset="-122"/>
              </a:rPr>
              <a:t>重量：</a:t>
            </a:r>
            <a:r>
              <a:rPr lang="en-US" altLang="zh-CN" sz="2400" i="1">
                <a:latin typeface="黑体" panose="02010609060101010101" pitchFamily="49" charset="-122"/>
              </a:rPr>
              <a:t>w</a:t>
            </a:r>
            <a:r>
              <a:rPr lang="en-US" altLang="zh-CN" sz="2400" baseline="-25000">
                <a:latin typeface="黑体" panose="02010609060101010101" pitchFamily="49" charset="-122"/>
              </a:rPr>
              <a:t>1   </a:t>
            </a:r>
            <a:r>
              <a:rPr lang="en-US" altLang="zh-CN" sz="2400">
                <a:latin typeface="黑体" panose="02010609060101010101" pitchFamily="49" charset="-122"/>
              </a:rPr>
              <a:t> </a:t>
            </a:r>
            <a:r>
              <a:rPr lang="en-US" altLang="zh-CN" sz="2400" i="1">
                <a:latin typeface="黑体" panose="02010609060101010101" pitchFamily="49" charset="-122"/>
              </a:rPr>
              <a:t>w</a:t>
            </a:r>
            <a:r>
              <a:rPr lang="en-US" altLang="zh-CN" sz="2400" i="1" baseline="-25000">
                <a:latin typeface="黑体" panose="02010609060101010101" pitchFamily="49" charset="-122"/>
              </a:rPr>
              <a:t>2 </a:t>
            </a:r>
            <a:r>
              <a:rPr lang="en-US" altLang="zh-CN" sz="2400" i="1">
                <a:latin typeface="黑体" panose="02010609060101010101" pitchFamily="49" charset="-122"/>
              </a:rPr>
              <a:t> </a:t>
            </a:r>
            <a:r>
              <a:rPr lang="en-US" altLang="zh-CN" sz="2400" i="1"/>
              <a:t>…</a:t>
            </a:r>
            <a:r>
              <a:rPr lang="en-US" altLang="zh-CN" sz="2400" i="1">
                <a:latin typeface="黑体" panose="02010609060101010101" pitchFamily="49" charset="-122"/>
              </a:rPr>
              <a:t>  w</a:t>
            </a:r>
            <a:r>
              <a:rPr lang="en-US" altLang="zh-CN" sz="2400" i="1" baseline="-25000">
                <a:latin typeface="黑体" panose="02010609060101010101" pitchFamily="49" charset="-122"/>
              </a:rPr>
              <a:t>n</a:t>
            </a:r>
            <a:endParaRPr lang="en-US" altLang="zh-CN" sz="2400" i="1" baseline="-25000">
              <a:latin typeface="黑体" panose="02010609060101010101" pitchFamily="49" charset="-122"/>
            </a:endParaRPr>
          </a:p>
          <a:p>
            <a:pPr marL="838200" lvl="1" indent="-381000"/>
            <a:r>
              <a:rPr lang="zh-CN" altLang="en-US" sz="2400">
                <a:latin typeface="黑体" panose="02010609060101010101" pitchFamily="49" charset="-122"/>
              </a:rPr>
              <a:t>价值：</a:t>
            </a:r>
            <a:r>
              <a:rPr lang="en-US" altLang="zh-CN" sz="2400" i="1">
                <a:latin typeface="黑体" panose="02010609060101010101" pitchFamily="49" charset="-122"/>
              </a:rPr>
              <a:t>v</a:t>
            </a:r>
            <a:r>
              <a:rPr lang="en-US" altLang="zh-CN" sz="2400" baseline="-25000">
                <a:latin typeface="黑体" panose="02010609060101010101" pitchFamily="49" charset="-122"/>
              </a:rPr>
              <a:t>1    </a:t>
            </a:r>
            <a:r>
              <a:rPr lang="en-US" altLang="zh-CN" sz="2400">
                <a:latin typeface="黑体" panose="02010609060101010101" pitchFamily="49" charset="-122"/>
              </a:rPr>
              <a:t> </a:t>
            </a:r>
            <a:r>
              <a:rPr lang="en-US" altLang="zh-CN" sz="2400" i="1">
                <a:latin typeface="黑体" panose="02010609060101010101" pitchFamily="49" charset="-122"/>
              </a:rPr>
              <a:t>v</a:t>
            </a:r>
            <a:r>
              <a:rPr lang="en-US" altLang="zh-CN" sz="2400" i="1" baseline="-25000">
                <a:latin typeface="黑体" panose="02010609060101010101" pitchFamily="49" charset="-122"/>
              </a:rPr>
              <a:t>2</a:t>
            </a:r>
            <a:r>
              <a:rPr lang="en-US" altLang="zh-CN" sz="2400" i="1">
                <a:latin typeface="黑体" panose="02010609060101010101" pitchFamily="49" charset="-122"/>
              </a:rPr>
              <a:t>  </a:t>
            </a:r>
            <a:r>
              <a:rPr lang="en-US" altLang="zh-CN" sz="2400" i="1"/>
              <a:t>…</a:t>
            </a:r>
            <a:r>
              <a:rPr lang="en-US" altLang="zh-CN" sz="2400" i="1">
                <a:latin typeface="黑体" panose="02010609060101010101" pitchFamily="49" charset="-122"/>
              </a:rPr>
              <a:t>  v</a:t>
            </a:r>
            <a:r>
              <a:rPr lang="en-US" altLang="zh-CN" sz="2400" i="1" baseline="-25000">
                <a:latin typeface="黑体" panose="02010609060101010101" pitchFamily="49" charset="-122"/>
              </a:rPr>
              <a:t>n</a:t>
            </a:r>
            <a:endParaRPr lang="en-US" altLang="zh-CN" sz="2400" i="1" baseline="-25000">
              <a:latin typeface="黑体" panose="02010609060101010101" pitchFamily="49" charset="-122"/>
            </a:endParaRPr>
          </a:p>
        </p:txBody>
      </p:sp>
      <p:grpSp>
        <p:nvGrpSpPr>
          <p:cNvPr id="57348" name="Group 13"/>
          <p:cNvGrpSpPr/>
          <p:nvPr/>
        </p:nvGrpSpPr>
        <p:grpSpPr bwMode="auto">
          <a:xfrm>
            <a:off x="2495550" y="2816225"/>
            <a:ext cx="7005638" cy="3727450"/>
            <a:chOff x="612" y="1774"/>
            <a:chExt cx="4413" cy="2348"/>
          </a:xfrm>
        </p:grpSpPr>
        <p:pic>
          <p:nvPicPr>
            <p:cNvPr id="57349" name="Picture 4" descr="fig03_08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808"/>
            <a:stretch>
              <a:fillRect/>
            </a:stretch>
          </p:blipFill>
          <p:spPr bwMode="auto">
            <a:xfrm>
              <a:off x="612" y="1774"/>
              <a:ext cx="4377" cy="2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50" name="Text Box 5"/>
            <p:cNvSpPr txBox="1">
              <a:spLocks noChangeArrowheads="1"/>
            </p:cNvSpPr>
            <p:nvPr/>
          </p:nvSpPr>
          <p:spPr bwMode="auto">
            <a:xfrm>
              <a:off x="907" y="3884"/>
              <a:ext cx="784" cy="2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/>
                <a:t>背包</a:t>
              </a:r>
              <a:endParaRPr kumimoji="0" lang="en-US" altLang="zh-CN" sz="1800" b="1"/>
            </a:p>
          </p:txBody>
        </p:sp>
        <p:sp>
          <p:nvSpPr>
            <p:cNvPr id="57351" name="Text Box 9"/>
            <p:cNvSpPr txBox="1">
              <a:spLocks noChangeArrowheads="1"/>
            </p:cNvSpPr>
            <p:nvPr/>
          </p:nvSpPr>
          <p:spPr bwMode="auto">
            <a:xfrm>
              <a:off x="4241" y="3884"/>
              <a:ext cx="784" cy="2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/>
                <a:t>物品</a:t>
              </a:r>
              <a:r>
                <a:rPr kumimoji="0" lang="en-US" altLang="zh-CN" sz="1800" b="1"/>
                <a:t>4</a:t>
              </a:r>
              <a:endParaRPr kumimoji="0" lang="en-US" altLang="zh-CN" sz="1800" b="1"/>
            </a:p>
          </p:txBody>
        </p:sp>
        <p:sp>
          <p:nvSpPr>
            <p:cNvPr id="57352" name="Text Box 10"/>
            <p:cNvSpPr txBox="1">
              <a:spLocks noChangeArrowheads="1"/>
            </p:cNvSpPr>
            <p:nvPr/>
          </p:nvSpPr>
          <p:spPr bwMode="auto">
            <a:xfrm>
              <a:off x="3379" y="3884"/>
              <a:ext cx="784" cy="2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/>
                <a:t>物品</a:t>
              </a:r>
              <a:r>
                <a:rPr kumimoji="0" lang="en-US" altLang="zh-CN" sz="1800" b="1"/>
                <a:t>3</a:t>
              </a:r>
              <a:endParaRPr kumimoji="0" lang="en-US" altLang="zh-CN" sz="1800" b="1"/>
            </a:p>
          </p:txBody>
        </p:sp>
        <p:sp>
          <p:nvSpPr>
            <p:cNvPr id="57353" name="Text Box 11"/>
            <p:cNvSpPr txBox="1">
              <a:spLocks noChangeArrowheads="1"/>
            </p:cNvSpPr>
            <p:nvPr/>
          </p:nvSpPr>
          <p:spPr bwMode="auto">
            <a:xfrm>
              <a:off x="2562" y="3884"/>
              <a:ext cx="784" cy="2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/>
                <a:t>物品</a:t>
              </a:r>
              <a:r>
                <a:rPr kumimoji="0" lang="en-US" altLang="zh-CN" sz="1800" b="1"/>
                <a:t>2</a:t>
              </a:r>
              <a:endParaRPr kumimoji="0" lang="en-US" altLang="zh-CN" sz="1800" b="1"/>
            </a:p>
          </p:txBody>
        </p:sp>
        <p:sp>
          <p:nvSpPr>
            <p:cNvPr id="57354" name="Text Box 12"/>
            <p:cNvSpPr txBox="1">
              <a:spLocks noChangeArrowheads="1"/>
            </p:cNvSpPr>
            <p:nvPr/>
          </p:nvSpPr>
          <p:spPr bwMode="auto">
            <a:xfrm>
              <a:off x="1746" y="3884"/>
              <a:ext cx="784" cy="2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/>
                <a:t>物品</a:t>
              </a:r>
              <a:r>
                <a:rPr kumimoji="0" lang="en-US" altLang="zh-CN" sz="1800" b="1"/>
                <a:t>1</a:t>
              </a:r>
              <a:endParaRPr kumimoji="0" lang="en-US" altLang="zh-CN" sz="1800" b="1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0-1 </a:t>
            </a:r>
            <a:r>
              <a:rPr lang="zh-CN" altLang="en-US" dirty="0">
                <a:latin typeface="+mn-lt"/>
              </a:rPr>
              <a:t>背包问题的穷举求解</a:t>
            </a:r>
            <a:endParaRPr lang="en-US" altLang="zh-CN" dirty="0">
              <a:latin typeface="+mn-lt"/>
            </a:endParaRP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6635750" y="4365625"/>
            <a:ext cx="277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solidFill>
                  <a:srgbClr val="993300"/>
                </a:solidFill>
              </a:rPr>
              <a:t>时间复杂度＝</a:t>
            </a:r>
            <a:r>
              <a:rPr kumimoji="0" lang="en-US" altLang="zh-CN">
                <a:solidFill>
                  <a:srgbClr val="993300"/>
                </a:solidFill>
              </a:rPr>
              <a:t>Θ(2</a:t>
            </a:r>
            <a:r>
              <a:rPr kumimoji="0" lang="en-US" altLang="zh-CN" baseline="30000">
                <a:solidFill>
                  <a:srgbClr val="993300"/>
                </a:solidFill>
              </a:rPr>
              <a:t>n</a:t>
            </a:r>
            <a:r>
              <a:rPr kumimoji="0" lang="en-US" altLang="zh-CN">
                <a:solidFill>
                  <a:srgbClr val="993300"/>
                </a:solidFill>
              </a:rPr>
              <a:t>)</a:t>
            </a:r>
            <a:endParaRPr kumimoji="0" lang="en-US" altLang="zh-CN">
              <a:solidFill>
                <a:srgbClr val="993300"/>
              </a:solidFill>
            </a:endParaRPr>
          </a:p>
        </p:txBody>
      </p:sp>
      <p:grpSp>
        <p:nvGrpSpPr>
          <p:cNvPr id="59396" name="Group 18"/>
          <p:cNvGrpSpPr/>
          <p:nvPr/>
        </p:nvGrpSpPr>
        <p:grpSpPr bwMode="auto">
          <a:xfrm>
            <a:off x="2195513" y="1160463"/>
            <a:ext cx="4224337" cy="5589587"/>
            <a:chOff x="423" y="731"/>
            <a:chExt cx="2661" cy="3521"/>
          </a:xfrm>
        </p:grpSpPr>
        <p:pic>
          <p:nvPicPr>
            <p:cNvPr id="59405" name="Picture 6" descr="fig03_08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10" t="41873" r="23897" b="7973"/>
            <a:stretch>
              <a:fillRect/>
            </a:stretch>
          </p:blipFill>
          <p:spPr bwMode="auto">
            <a:xfrm>
              <a:off x="423" y="731"/>
              <a:ext cx="2661" cy="3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06" name="Text Box 7"/>
            <p:cNvSpPr txBox="1">
              <a:spLocks noChangeArrowheads="1"/>
            </p:cNvSpPr>
            <p:nvPr/>
          </p:nvSpPr>
          <p:spPr bwMode="auto">
            <a:xfrm>
              <a:off x="431" y="806"/>
              <a:ext cx="696" cy="2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/>
                <a:t>装包方案</a:t>
              </a:r>
              <a:endParaRPr kumimoji="0" lang="en-US" altLang="zh-CN" sz="1800" b="1"/>
            </a:p>
          </p:txBody>
        </p:sp>
        <p:sp>
          <p:nvSpPr>
            <p:cNvPr id="59407" name="Text Box 8"/>
            <p:cNvSpPr txBox="1">
              <a:spLocks noChangeArrowheads="1"/>
            </p:cNvSpPr>
            <p:nvPr/>
          </p:nvSpPr>
          <p:spPr bwMode="auto">
            <a:xfrm>
              <a:off x="1315" y="799"/>
              <a:ext cx="817" cy="2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/>
                <a:t>总重量</a:t>
              </a:r>
              <a:endParaRPr kumimoji="0" lang="en-US" altLang="zh-CN" sz="1800" b="1"/>
            </a:p>
          </p:txBody>
        </p:sp>
        <p:sp>
          <p:nvSpPr>
            <p:cNvPr id="59408" name="Text Box 9"/>
            <p:cNvSpPr txBox="1">
              <a:spLocks noChangeArrowheads="1"/>
            </p:cNvSpPr>
            <p:nvPr/>
          </p:nvSpPr>
          <p:spPr bwMode="auto">
            <a:xfrm>
              <a:off x="2290" y="799"/>
              <a:ext cx="771" cy="2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/>
                <a:t>总价值</a:t>
              </a:r>
              <a:endParaRPr kumimoji="0" lang="en-US" altLang="zh-CN" sz="1800" b="1"/>
            </a:p>
          </p:txBody>
        </p:sp>
        <p:sp>
          <p:nvSpPr>
            <p:cNvPr id="59409" name="Text Box 10"/>
            <p:cNvSpPr txBox="1">
              <a:spLocks noChangeArrowheads="1"/>
            </p:cNvSpPr>
            <p:nvPr/>
          </p:nvSpPr>
          <p:spPr bwMode="auto">
            <a:xfrm>
              <a:off x="2336" y="2228"/>
              <a:ext cx="725" cy="2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/>
                <a:t>不可行</a:t>
              </a:r>
              <a:endParaRPr kumimoji="0" lang="en-US" altLang="zh-CN" sz="1600" b="1"/>
            </a:p>
          </p:txBody>
        </p:sp>
        <p:sp>
          <p:nvSpPr>
            <p:cNvPr id="59410" name="Text Box 11"/>
            <p:cNvSpPr txBox="1">
              <a:spLocks noChangeArrowheads="1"/>
            </p:cNvSpPr>
            <p:nvPr/>
          </p:nvSpPr>
          <p:spPr bwMode="auto">
            <a:xfrm>
              <a:off x="2336" y="2409"/>
              <a:ext cx="725" cy="2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/>
                <a:t>不可行</a:t>
              </a:r>
              <a:endParaRPr kumimoji="0" lang="en-US" altLang="zh-CN" sz="1600" b="1"/>
            </a:p>
          </p:txBody>
        </p:sp>
        <p:sp>
          <p:nvSpPr>
            <p:cNvPr id="59411" name="Text Box 12"/>
            <p:cNvSpPr txBox="1">
              <a:spLocks noChangeArrowheads="1"/>
            </p:cNvSpPr>
            <p:nvPr/>
          </p:nvSpPr>
          <p:spPr bwMode="auto">
            <a:xfrm>
              <a:off x="2336" y="3158"/>
              <a:ext cx="725" cy="2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/>
                <a:t>不可行</a:t>
              </a:r>
              <a:endParaRPr kumimoji="0" lang="en-US" altLang="zh-CN" sz="1600" b="1"/>
            </a:p>
          </p:txBody>
        </p:sp>
        <p:sp>
          <p:nvSpPr>
            <p:cNvPr id="59412" name="Text Box 13"/>
            <p:cNvSpPr txBox="1">
              <a:spLocks noChangeArrowheads="1"/>
            </p:cNvSpPr>
            <p:nvPr/>
          </p:nvSpPr>
          <p:spPr bwMode="auto">
            <a:xfrm>
              <a:off x="2336" y="3339"/>
              <a:ext cx="725" cy="2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/>
                <a:t>不可行</a:t>
              </a:r>
              <a:endParaRPr kumimoji="0" lang="en-US" altLang="zh-CN" sz="1600" b="1"/>
            </a:p>
          </p:txBody>
        </p:sp>
        <p:sp>
          <p:nvSpPr>
            <p:cNvPr id="59413" name="Text Box 14"/>
            <p:cNvSpPr txBox="1">
              <a:spLocks noChangeArrowheads="1"/>
            </p:cNvSpPr>
            <p:nvPr/>
          </p:nvSpPr>
          <p:spPr bwMode="auto">
            <a:xfrm>
              <a:off x="2336" y="3521"/>
              <a:ext cx="725" cy="2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/>
                <a:t>不可行</a:t>
              </a:r>
              <a:endParaRPr kumimoji="0" lang="en-US" altLang="zh-CN" sz="1600" b="1"/>
            </a:p>
          </p:txBody>
        </p:sp>
        <p:sp>
          <p:nvSpPr>
            <p:cNvPr id="59414" name="Text Box 15"/>
            <p:cNvSpPr txBox="1">
              <a:spLocks noChangeArrowheads="1"/>
            </p:cNvSpPr>
            <p:nvPr/>
          </p:nvSpPr>
          <p:spPr bwMode="auto">
            <a:xfrm>
              <a:off x="2336" y="3702"/>
              <a:ext cx="725" cy="2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/>
                <a:t>不可行</a:t>
              </a:r>
              <a:endParaRPr kumimoji="0" lang="en-US" altLang="zh-CN" sz="1600" b="1"/>
            </a:p>
          </p:txBody>
        </p:sp>
        <p:sp>
          <p:nvSpPr>
            <p:cNvPr id="59415" name="Text Box 16"/>
            <p:cNvSpPr txBox="1">
              <a:spLocks noChangeArrowheads="1"/>
            </p:cNvSpPr>
            <p:nvPr/>
          </p:nvSpPr>
          <p:spPr bwMode="auto">
            <a:xfrm>
              <a:off x="2336" y="3884"/>
              <a:ext cx="725" cy="2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/>
                <a:t>不可行</a:t>
              </a:r>
              <a:endParaRPr kumimoji="0" lang="en-US" altLang="zh-CN" sz="1600" b="1"/>
            </a:p>
          </p:txBody>
        </p:sp>
      </p:grpSp>
      <p:sp>
        <p:nvSpPr>
          <p:cNvPr id="248849" name="Rectangle 17"/>
          <p:cNvSpPr>
            <a:spLocks noChangeArrowheads="1"/>
          </p:cNvSpPr>
          <p:nvPr/>
        </p:nvSpPr>
        <p:spPr bwMode="auto">
          <a:xfrm>
            <a:off x="2351088" y="4724400"/>
            <a:ext cx="3889375" cy="3254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grpSp>
        <p:nvGrpSpPr>
          <p:cNvPr id="59398" name="Group 19"/>
          <p:cNvGrpSpPr/>
          <p:nvPr/>
        </p:nvGrpSpPr>
        <p:grpSpPr bwMode="auto">
          <a:xfrm>
            <a:off x="6456363" y="1773238"/>
            <a:ext cx="4211637" cy="2346325"/>
            <a:chOff x="612" y="1774"/>
            <a:chExt cx="4413" cy="2464"/>
          </a:xfrm>
        </p:grpSpPr>
        <p:pic>
          <p:nvPicPr>
            <p:cNvPr id="59399" name="Picture 20" descr="fig03_08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808"/>
            <a:stretch>
              <a:fillRect/>
            </a:stretch>
          </p:blipFill>
          <p:spPr bwMode="auto">
            <a:xfrm>
              <a:off x="612" y="1774"/>
              <a:ext cx="4377" cy="2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00" name="Text Box 21"/>
            <p:cNvSpPr txBox="1">
              <a:spLocks noChangeArrowheads="1"/>
            </p:cNvSpPr>
            <p:nvPr/>
          </p:nvSpPr>
          <p:spPr bwMode="auto">
            <a:xfrm>
              <a:off x="906" y="3885"/>
              <a:ext cx="787" cy="3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/>
                <a:t>背包</a:t>
              </a:r>
              <a:endParaRPr kumimoji="0" lang="en-US" altLang="zh-CN" sz="1600"/>
            </a:p>
          </p:txBody>
        </p:sp>
        <p:sp>
          <p:nvSpPr>
            <p:cNvPr id="59401" name="Text Box 22"/>
            <p:cNvSpPr txBox="1">
              <a:spLocks noChangeArrowheads="1"/>
            </p:cNvSpPr>
            <p:nvPr/>
          </p:nvSpPr>
          <p:spPr bwMode="auto">
            <a:xfrm>
              <a:off x="4243" y="3885"/>
              <a:ext cx="782" cy="3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/>
                <a:t>物品</a:t>
              </a:r>
              <a:r>
                <a:rPr kumimoji="0" lang="en-US" altLang="zh-CN" sz="1600"/>
                <a:t>4</a:t>
              </a:r>
              <a:endParaRPr kumimoji="0" lang="en-US" altLang="zh-CN" sz="1600"/>
            </a:p>
          </p:txBody>
        </p:sp>
        <p:sp>
          <p:nvSpPr>
            <p:cNvPr id="59402" name="Text Box 23"/>
            <p:cNvSpPr txBox="1">
              <a:spLocks noChangeArrowheads="1"/>
            </p:cNvSpPr>
            <p:nvPr/>
          </p:nvSpPr>
          <p:spPr bwMode="auto">
            <a:xfrm>
              <a:off x="3378" y="3885"/>
              <a:ext cx="785" cy="3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/>
                <a:t>物品</a:t>
              </a:r>
              <a:r>
                <a:rPr kumimoji="0" lang="en-US" altLang="zh-CN" sz="1600"/>
                <a:t>3</a:t>
              </a:r>
              <a:endParaRPr kumimoji="0" lang="en-US" altLang="zh-CN" sz="1600"/>
            </a:p>
          </p:txBody>
        </p:sp>
        <p:sp>
          <p:nvSpPr>
            <p:cNvPr id="59403" name="Text Box 24"/>
            <p:cNvSpPr txBox="1">
              <a:spLocks noChangeArrowheads="1"/>
            </p:cNvSpPr>
            <p:nvPr/>
          </p:nvSpPr>
          <p:spPr bwMode="auto">
            <a:xfrm>
              <a:off x="2563" y="3885"/>
              <a:ext cx="784" cy="3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/>
                <a:t>物品</a:t>
              </a:r>
              <a:r>
                <a:rPr kumimoji="0" lang="en-US" altLang="zh-CN" sz="1600"/>
                <a:t>2</a:t>
              </a:r>
              <a:endParaRPr kumimoji="0" lang="en-US" altLang="zh-CN" sz="1600"/>
            </a:p>
          </p:txBody>
        </p:sp>
        <p:sp>
          <p:nvSpPr>
            <p:cNvPr id="59404" name="Text Box 25"/>
            <p:cNvSpPr txBox="1">
              <a:spLocks noChangeArrowheads="1"/>
            </p:cNvSpPr>
            <p:nvPr/>
          </p:nvSpPr>
          <p:spPr bwMode="auto">
            <a:xfrm>
              <a:off x="1745" y="3885"/>
              <a:ext cx="783" cy="3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/>
                <a:t>物品</a:t>
              </a:r>
              <a:r>
                <a:rPr kumimoji="0" lang="en-US" altLang="zh-CN" sz="1600"/>
                <a:t>1</a:t>
              </a:r>
              <a:endParaRPr kumimoji="0" lang="en-US" altLang="zh-CN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6" grpId="0"/>
      <p:bldP spid="24884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152400"/>
            <a:ext cx="9855200" cy="685800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</a:rPr>
              <a:t>旅行商问题</a:t>
            </a:r>
            <a:r>
              <a:rPr lang="en-US" altLang="zh-CN" b="1" dirty="0">
                <a:latin typeface="黑体" panose="02010609060101010101" pitchFamily="49" charset="-122"/>
              </a:rPr>
              <a:t>(TSP)</a:t>
            </a:r>
            <a:endParaRPr lang="en-US" altLang="zh-CN" b="1" dirty="0">
              <a:latin typeface="黑体" panose="02010609060101010101" pitchFamily="49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latin typeface="黑体" panose="02010609060101010101" pitchFamily="49" charset="-122"/>
              </a:rPr>
              <a:t>给定 </a:t>
            </a:r>
            <a:r>
              <a:rPr lang="en-US" altLang="zh-CN" b="1" i="1">
                <a:latin typeface="黑体" panose="02010609060101010101" pitchFamily="49" charset="-122"/>
              </a:rPr>
              <a:t>n</a:t>
            </a:r>
            <a:r>
              <a:rPr lang="en-US" altLang="zh-CN" b="1">
                <a:latin typeface="黑体" panose="02010609060101010101" pitchFamily="49" charset="-122"/>
              </a:rPr>
              <a:t> </a:t>
            </a:r>
            <a:r>
              <a:rPr lang="zh-CN" altLang="en-US" b="1">
                <a:latin typeface="黑体" panose="02010609060101010101" pitchFamily="49" charset="-122"/>
              </a:rPr>
              <a:t>个城市及其之间的距离，找出最小距离的周游路线</a:t>
            </a:r>
            <a:endParaRPr lang="en-US" altLang="zh-CN" b="1">
              <a:latin typeface="黑体" panose="02010609060101010101" pitchFamily="49" charset="-122"/>
            </a:endParaRPr>
          </a:p>
          <a:p>
            <a:pPr lvl="1"/>
            <a:r>
              <a:rPr lang="zh-CN" altLang="en-US" b="1">
                <a:latin typeface="黑体" panose="02010609060101010101" pitchFamily="49" charset="-122"/>
              </a:rPr>
              <a:t>找出加权连通图的最小 </a:t>
            </a:r>
            <a:r>
              <a:rPr lang="en-US" altLang="zh-CN" b="1" i="1">
                <a:latin typeface="黑体" panose="02010609060101010101" pitchFamily="49" charset="-122"/>
              </a:rPr>
              <a:t>Hamiltonian </a:t>
            </a:r>
            <a:r>
              <a:rPr lang="zh-CN" altLang="en-US" b="1">
                <a:latin typeface="黑体" panose="02010609060101010101" pitchFamily="49" charset="-122"/>
              </a:rPr>
              <a:t>回路</a:t>
            </a:r>
            <a:endParaRPr lang="en-US" altLang="zh-CN" b="1">
              <a:latin typeface="黑体" panose="02010609060101010101" pitchFamily="49" charset="-122"/>
            </a:endParaRPr>
          </a:p>
          <a:p>
            <a:r>
              <a:rPr lang="zh-CN" altLang="en-US" b="1">
                <a:latin typeface="黑体" panose="02010609060101010101" pitchFamily="49" charset="-122"/>
              </a:rPr>
              <a:t>例：</a:t>
            </a:r>
            <a:endParaRPr lang="en-US" altLang="zh-CN" b="1">
              <a:latin typeface="黑体" panose="02010609060101010101" pitchFamily="49" charset="-122"/>
            </a:endParaRPr>
          </a:p>
        </p:txBody>
      </p:sp>
      <p:grpSp>
        <p:nvGrpSpPr>
          <p:cNvPr id="53252" name="Group 4"/>
          <p:cNvGrpSpPr/>
          <p:nvPr/>
        </p:nvGrpSpPr>
        <p:grpSpPr bwMode="auto">
          <a:xfrm>
            <a:off x="2135188" y="2781300"/>
            <a:ext cx="2139950" cy="2157413"/>
            <a:chOff x="1869" y="2326"/>
            <a:chExt cx="1348" cy="1359"/>
          </a:xfrm>
        </p:grpSpPr>
        <p:sp>
          <p:nvSpPr>
            <p:cNvPr id="53253" name="Oval 5"/>
            <p:cNvSpPr>
              <a:spLocks noChangeArrowheads="1"/>
            </p:cNvSpPr>
            <p:nvPr/>
          </p:nvSpPr>
          <p:spPr bwMode="auto">
            <a:xfrm>
              <a:off x="1872" y="2448"/>
              <a:ext cx="336" cy="33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>
                  <a:latin typeface="黑体" panose="02010609060101010101" pitchFamily="49" charset="-122"/>
                </a:rPr>
                <a:t>a</a:t>
              </a:r>
              <a:endParaRPr kumimoji="0" lang="en-US" altLang="zh-CN" b="1">
                <a:latin typeface="黑体" panose="02010609060101010101" pitchFamily="49" charset="-122"/>
              </a:endParaRPr>
            </a:p>
          </p:txBody>
        </p:sp>
        <p:sp>
          <p:nvSpPr>
            <p:cNvPr id="53254" name="Oval 6"/>
            <p:cNvSpPr>
              <a:spLocks noChangeArrowheads="1"/>
            </p:cNvSpPr>
            <p:nvPr/>
          </p:nvSpPr>
          <p:spPr bwMode="auto">
            <a:xfrm>
              <a:off x="2880" y="2448"/>
              <a:ext cx="336" cy="33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>
                  <a:latin typeface="黑体" panose="02010609060101010101" pitchFamily="49" charset="-122"/>
                </a:rPr>
                <a:t>b</a:t>
              </a:r>
              <a:endParaRPr kumimoji="0" lang="en-US" altLang="zh-CN" b="1">
                <a:latin typeface="黑体" panose="02010609060101010101" pitchFamily="49" charset="-122"/>
              </a:endParaRPr>
            </a:p>
          </p:txBody>
        </p:sp>
        <p:sp>
          <p:nvSpPr>
            <p:cNvPr id="53255" name="Oval 7"/>
            <p:cNvSpPr>
              <a:spLocks noChangeArrowheads="1"/>
            </p:cNvSpPr>
            <p:nvPr/>
          </p:nvSpPr>
          <p:spPr bwMode="auto">
            <a:xfrm>
              <a:off x="1872" y="3312"/>
              <a:ext cx="336" cy="336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>
                  <a:latin typeface="黑体" panose="02010609060101010101" pitchFamily="49" charset="-122"/>
                </a:rPr>
                <a:t>c</a:t>
              </a:r>
              <a:endParaRPr kumimoji="0" lang="en-US" altLang="zh-CN" b="1">
                <a:latin typeface="黑体" panose="02010609060101010101" pitchFamily="49" charset="-122"/>
              </a:endParaRPr>
            </a:p>
          </p:txBody>
        </p:sp>
        <p:sp>
          <p:nvSpPr>
            <p:cNvPr id="53256" name="Oval 8"/>
            <p:cNvSpPr>
              <a:spLocks noChangeArrowheads="1"/>
            </p:cNvSpPr>
            <p:nvPr/>
          </p:nvSpPr>
          <p:spPr bwMode="auto">
            <a:xfrm>
              <a:off x="2880" y="3312"/>
              <a:ext cx="336" cy="33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>
                  <a:latin typeface="黑体" panose="02010609060101010101" pitchFamily="49" charset="-122"/>
                </a:rPr>
                <a:t>d</a:t>
              </a:r>
              <a:endParaRPr kumimoji="0" lang="en-US" altLang="zh-CN" b="1">
                <a:latin typeface="黑体" panose="02010609060101010101" pitchFamily="49" charset="-122"/>
              </a:endParaRPr>
            </a:p>
          </p:txBody>
        </p:sp>
        <p:sp>
          <p:nvSpPr>
            <p:cNvPr id="53257" name="Line 9"/>
            <p:cNvSpPr>
              <a:spLocks noChangeShapeType="1"/>
            </p:cNvSpPr>
            <p:nvPr/>
          </p:nvSpPr>
          <p:spPr bwMode="auto">
            <a:xfrm>
              <a:off x="2208" y="2592"/>
              <a:ext cx="67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8" name="Line 10"/>
            <p:cNvSpPr>
              <a:spLocks noChangeShapeType="1"/>
            </p:cNvSpPr>
            <p:nvPr/>
          </p:nvSpPr>
          <p:spPr bwMode="auto">
            <a:xfrm>
              <a:off x="2016" y="2784"/>
              <a:ext cx="0" cy="5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9" name="Line 11"/>
            <p:cNvSpPr>
              <a:spLocks noChangeShapeType="1"/>
            </p:cNvSpPr>
            <p:nvPr/>
          </p:nvSpPr>
          <p:spPr bwMode="auto">
            <a:xfrm>
              <a:off x="2208" y="3456"/>
              <a:ext cx="67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0" name="Line 12"/>
            <p:cNvSpPr>
              <a:spLocks noChangeShapeType="1"/>
            </p:cNvSpPr>
            <p:nvPr/>
          </p:nvSpPr>
          <p:spPr bwMode="auto">
            <a:xfrm>
              <a:off x="3024" y="2784"/>
              <a:ext cx="0" cy="5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1" name="Line 13"/>
            <p:cNvSpPr>
              <a:spLocks noChangeShapeType="1"/>
            </p:cNvSpPr>
            <p:nvPr/>
          </p:nvSpPr>
          <p:spPr bwMode="auto">
            <a:xfrm>
              <a:off x="2160" y="2736"/>
              <a:ext cx="720" cy="62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2" name="Line 14"/>
            <p:cNvSpPr>
              <a:spLocks noChangeShapeType="1"/>
            </p:cNvSpPr>
            <p:nvPr/>
          </p:nvSpPr>
          <p:spPr bwMode="auto">
            <a:xfrm flipH="1">
              <a:off x="2160" y="2688"/>
              <a:ext cx="720" cy="6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3" name="Text Box 15"/>
            <p:cNvSpPr txBox="1">
              <a:spLocks noChangeArrowheads="1"/>
            </p:cNvSpPr>
            <p:nvPr/>
          </p:nvSpPr>
          <p:spPr bwMode="auto">
            <a:xfrm>
              <a:off x="1869" y="2878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黑体" panose="02010609060101010101" pitchFamily="49" charset="-122"/>
                </a:rPr>
                <a:t>5</a:t>
              </a:r>
              <a:endParaRPr kumimoji="0" lang="en-US" altLang="zh-CN" sz="2000" b="1">
                <a:latin typeface="黑体" panose="02010609060101010101" pitchFamily="49" charset="-122"/>
              </a:endParaRPr>
            </a:p>
          </p:txBody>
        </p:sp>
        <p:sp>
          <p:nvSpPr>
            <p:cNvPr id="53264" name="Text Box 16"/>
            <p:cNvSpPr txBox="1">
              <a:spLocks noChangeArrowheads="1"/>
            </p:cNvSpPr>
            <p:nvPr/>
          </p:nvSpPr>
          <p:spPr bwMode="auto">
            <a:xfrm>
              <a:off x="2395" y="2326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黑体" panose="02010609060101010101" pitchFamily="49" charset="-122"/>
                </a:rPr>
                <a:t>2</a:t>
              </a:r>
              <a:endParaRPr kumimoji="0" lang="en-US" altLang="zh-CN" sz="2000" b="1">
                <a:latin typeface="黑体" panose="02010609060101010101" pitchFamily="49" charset="-122"/>
              </a:endParaRPr>
            </a:p>
          </p:txBody>
        </p:sp>
        <p:sp>
          <p:nvSpPr>
            <p:cNvPr id="53265" name="Text Box 17"/>
            <p:cNvSpPr txBox="1">
              <a:spLocks noChangeArrowheads="1"/>
            </p:cNvSpPr>
            <p:nvPr/>
          </p:nvSpPr>
          <p:spPr bwMode="auto">
            <a:xfrm>
              <a:off x="2415" y="3433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黑体" panose="02010609060101010101" pitchFamily="49" charset="-122"/>
                </a:rPr>
                <a:t>1</a:t>
              </a:r>
              <a:endParaRPr kumimoji="0" lang="en-US" altLang="zh-CN" sz="2000" b="1">
                <a:latin typeface="黑体" panose="02010609060101010101" pitchFamily="49" charset="-122"/>
              </a:endParaRPr>
            </a:p>
          </p:txBody>
        </p:sp>
        <p:sp>
          <p:nvSpPr>
            <p:cNvPr id="53266" name="Text Box 18"/>
            <p:cNvSpPr txBox="1">
              <a:spLocks noChangeArrowheads="1"/>
            </p:cNvSpPr>
            <p:nvPr/>
          </p:nvSpPr>
          <p:spPr bwMode="auto">
            <a:xfrm>
              <a:off x="2251" y="2710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黑体" panose="02010609060101010101" pitchFamily="49" charset="-122"/>
                </a:rPr>
                <a:t>8</a:t>
              </a:r>
              <a:endParaRPr kumimoji="0" lang="en-US" altLang="zh-CN" sz="2000" b="1">
                <a:latin typeface="黑体" panose="02010609060101010101" pitchFamily="49" charset="-122"/>
              </a:endParaRPr>
            </a:p>
          </p:txBody>
        </p:sp>
        <p:sp>
          <p:nvSpPr>
            <p:cNvPr id="53267" name="Text Box 19"/>
            <p:cNvSpPr txBox="1">
              <a:spLocks noChangeArrowheads="1"/>
            </p:cNvSpPr>
            <p:nvPr/>
          </p:nvSpPr>
          <p:spPr bwMode="auto">
            <a:xfrm>
              <a:off x="2539" y="2710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黑体" panose="02010609060101010101" pitchFamily="49" charset="-122"/>
                </a:rPr>
                <a:t>7</a:t>
              </a:r>
              <a:endParaRPr kumimoji="0" lang="en-US" altLang="zh-CN" sz="2000" b="1">
                <a:latin typeface="黑体" panose="02010609060101010101" pitchFamily="49" charset="-122"/>
              </a:endParaRPr>
            </a:p>
          </p:txBody>
        </p:sp>
        <p:sp>
          <p:nvSpPr>
            <p:cNvPr id="53268" name="Text Box 20"/>
            <p:cNvSpPr txBox="1">
              <a:spLocks noChangeArrowheads="1"/>
            </p:cNvSpPr>
            <p:nvPr/>
          </p:nvSpPr>
          <p:spPr bwMode="auto">
            <a:xfrm>
              <a:off x="3019" y="2854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黑体" panose="02010609060101010101" pitchFamily="49" charset="-122"/>
                </a:rPr>
                <a:t>3</a:t>
              </a:r>
              <a:endParaRPr kumimoji="0" lang="en-US" altLang="zh-CN" sz="2000" b="1">
                <a:latin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47738" y="152400"/>
            <a:ext cx="9491662" cy="685800"/>
          </a:xfrm>
        </p:spPr>
        <p:txBody>
          <a:bodyPr/>
          <a:lstStyle/>
          <a:p>
            <a:r>
              <a:rPr lang="en-US" altLang="zh-CN" dirty="0">
                <a:latin typeface="+mn-lt"/>
              </a:rPr>
              <a:t>TSP </a:t>
            </a:r>
            <a:r>
              <a:rPr lang="zh-CN" altLang="en-US" dirty="0">
                <a:latin typeface="+mn-lt"/>
              </a:rPr>
              <a:t>的穷举求解</a:t>
            </a:r>
            <a:endParaRPr lang="en-US" altLang="zh-CN" dirty="0">
              <a:latin typeface="+mn-lt"/>
            </a:endParaRP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3638" y="1219200"/>
            <a:ext cx="9277350" cy="54864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周游路线</a:t>
            </a:r>
            <a:r>
              <a:rPr lang="en-US" altLang="zh-CN">
                <a:latin typeface="黑体" panose="02010609060101010101" pitchFamily="49" charset="-122"/>
              </a:rPr>
              <a:t>                              </a:t>
            </a:r>
            <a:r>
              <a:rPr lang="zh-CN" altLang="en-US">
                <a:latin typeface="黑体" panose="02010609060101010101" pitchFamily="49" charset="-122"/>
              </a:rPr>
              <a:t>代价</a:t>
            </a:r>
            <a:endParaRPr lang="en-US" altLang="zh-CN" u="sng">
              <a:latin typeface="黑体" panose="02010609060101010101" pitchFamily="49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>
                <a:latin typeface="黑体" panose="02010609060101010101" pitchFamily="49" charset="-122"/>
              </a:rPr>
              <a:t>a→</a:t>
            </a:r>
            <a:r>
              <a:rPr lang="en-US" altLang="zh-CN">
                <a:latin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黑体" panose="02010609060101010101" pitchFamily="49" charset="-122"/>
              </a:rPr>
              <a:t>→c→d→a                         2+3+7+5 = 17</a:t>
            </a:r>
            <a:endParaRPr lang="en-US" altLang="zh-CN">
              <a:latin typeface="黑体" panose="02010609060101010101" pitchFamily="49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>
                <a:latin typeface="黑体" panose="02010609060101010101" pitchFamily="49" charset="-122"/>
              </a:rPr>
              <a:t>a→b→d→c→a                         2+4+7+8 = 21</a:t>
            </a:r>
            <a:endParaRPr lang="en-US" altLang="zh-CN">
              <a:latin typeface="黑体" panose="02010609060101010101" pitchFamily="49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>
                <a:latin typeface="黑体" panose="02010609060101010101" pitchFamily="49" charset="-122"/>
              </a:rPr>
              <a:t>a→c→b→d→a                         8+3+4+5 = 20</a:t>
            </a:r>
            <a:endParaRPr lang="en-US" altLang="zh-CN">
              <a:latin typeface="黑体" panose="02010609060101010101" pitchFamily="49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>
                <a:latin typeface="黑体" panose="02010609060101010101" pitchFamily="49" charset="-122"/>
              </a:rPr>
              <a:t>a→c→d→b→a                         8+7+4+2 = 21</a:t>
            </a:r>
            <a:endParaRPr lang="en-US" altLang="zh-CN">
              <a:latin typeface="黑体" panose="02010609060101010101" pitchFamily="49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>
                <a:latin typeface="黑体" panose="02010609060101010101" pitchFamily="49" charset="-122"/>
              </a:rPr>
              <a:t>a→d→b→c→a                         5+4+3+8 = 20</a:t>
            </a:r>
            <a:endParaRPr lang="en-US" altLang="zh-CN">
              <a:latin typeface="黑体" panose="02010609060101010101" pitchFamily="49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>
                <a:latin typeface="黑体" panose="02010609060101010101" pitchFamily="49" charset="-122"/>
              </a:rPr>
              <a:t>a→d→c→b→a                         5+7+3+2 = 17</a:t>
            </a:r>
            <a:endParaRPr lang="en-US" altLang="zh-CN">
              <a:latin typeface="黑体" panose="02010609060101010101" pitchFamily="49" charset="-122"/>
            </a:endParaRPr>
          </a:p>
          <a:p>
            <a:pPr>
              <a:buFont typeface="Monotype Sorts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有无更多的路线？</a:t>
            </a:r>
            <a:endParaRPr lang="en-US" altLang="zh-CN">
              <a:latin typeface="黑体" panose="02010609060101010101" pitchFamily="49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zh-CN" altLang="en-US">
              <a:latin typeface="黑体" panose="02010609060101010101" pitchFamily="49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</a:rPr>
              <a:t>时间复杂度＝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</a:rPr>
              <a:t>Θ(n!)</a:t>
            </a:r>
            <a:endParaRPr lang="en-US" altLang="zh-CN" b="1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grpSp>
        <p:nvGrpSpPr>
          <p:cNvPr id="55300" name="Group 4"/>
          <p:cNvGrpSpPr/>
          <p:nvPr/>
        </p:nvGrpSpPr>
        <p:grpSpPr bwMode="auto">
          <a:xfrm>
            <a:off x="4151313" y="1449388"/>
            <a:ext cx="2139950" cy="2152650"/>
            <a:chOff x="1869" y="2326"/>
            <a:chExt cx="1348" cy="1356"/>
          </a:xfrm>
        </p:grpSpPr>
        <p:sp>
          <p:nvSpPr>
            <p:cNvPr id="55301" name="Oval 5"/>
            <p:cNvSpPr>
              <a:spLocks noChangeArrowheads="1"/>
            </p:cNvSpPr>
            <p:nvPr/>
          </p:nvSpPr>
          <p:spPr bwMode="auto">
            <a:xfrm>
              <a:off x="1872" y="2448"/>
              <a:ext cx="336" cy="33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>
                  <a:latin typeface="黑体" panose="02010609060101010101" pitchFamily="49" charset="-122"/>
                </a:rPr>
                <a:t>a</a:t>
              </a:r>
              <a:endParaRPr kumimoji="0" lang="en-US" altLang="zh-CN" b="1">
                <a:latin typeface="黑体" panose="02010609060101010101" pitchFamily="49" charset="-122"/>
              </a:endParaRPr>
            </a:p>
          </p:txBody>
        </p:sp>
        <p:sp>
          <p:nvSpPr>
            <p:cNvPr id="55302" name="Oval 6"/>
            <p:cNvSpPr>
              <a:spLocks noChangeArrowheads="1"/>
            </p:cNvSpPr>
            <p:nvPr/>
          </p:nvSpPr>
          <p:spPr bwMode="auto">
            <a:xfrm>
              <a:off x="2880" y="2448"/>
              <a:ext cx="336" cy="33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>
                  <a:latin typeface="黑体" panose="02010609060101010101" pitchFamily="49" charset="-122"/>
                </a:rPr>
                <a:t>b</a:t>
              </a:r>
              <a:endParaRPr kumimoji="0" lang="en-US" altLang="zh-CN" b="1">
                <a:latin typeface="黑体" panose="02010609060101010101" pitchFamily="49" charset="-122"/>
              </a:endParaRPr>
            </a:p>
          </p:txBody>
        </p:sp>
        <p:sp>
          <p:nvSpPr>
            <p:cNvPr id="55303" name="Oval 7"/>
            <p:cNvSpPr>
              <a:spLocks noChangeArrowheads="1"/>
            </p:cNvSpPr>
            <p:nvPr/>
          </p:nvSpPr>
          <p:spPr bwMode="auto">
            <a:xfrm>
              <a:off x="1872" y="3312"/>
              <a:ext cx="336" cy="336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>
                  <a:latin typeface="黑体" panose="02010609060101010101" pitchFamily="49" charset="-122"/>
                </a:rPr>
                <a:t>c</a:t>
              </a:r>
              <a:endParaRPr kumimoji="0" lang="en-US" altLang="zh-CN" b="1">
                <a:latin typeface="黑体" panose="02010609060101010101" pitchFamily="49" charset="-122"/>
              </a:endParaRPr>
            </a:p>
          </p:txBody>
        </p:sp>
        <p:sp>
          <p:nvSpPr>
            <p:cNvPr id="55304" name="Oval 8"/>
            <p:cNvSpPr>
              <a:spLocks noChangeArrowheads="1"/>
            </p:cNvSpPr>
            <p:nvPr/>
          </p:nvSpPr>
          <p:spPr bwMode="auto">
            <a:xfrm>
              <a:off x="2880" y="3312"/>
              <a:ext cx="336" cy="336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>
                  <a:latin typeface="黑体" panose="02010609060101010101" pitchFamily="49" charset="-122"/>
                </a:rPr>
                <a:t>d</a:t>
              </a:r>
              <a:endParaRPr kumimoji="0" lang="en-US" altLang="zh-CN" b="1">
                <a:latin typeface="黑体" panose="02010609060101010101" pitchFamily="49" charset="-122"/>
              </a:endParaRPr>
            </a:p>
          </p:txBody>
        </p:sp>
        <p:sp>
          <p:nvSpPr>
            <p:cNvPr id="55305" name="Line 9"/>
            <p:cNvSpPr>
              <a:spLocks noChangeShapeType="1"/>
            </p:cNvSpPr>
            <p:nvPr/>
          </p:nvSpPr>
          <p:spPr bwMode="auto">
            <a:xfrm>
              <a:off x="2208" y="2592"/>
              <a:ext cx="67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6" name="Line 10"/>
            <p:cNvSpPr>
              <a:spLocks noChangeShapeType="1"/>
            </p:cNvSpPr>
            <p:nvPr/>
          </p:nvSpPr>
          <p:spPr bwMode="auto">
            <a:xfrm>
              <a:off x="2016" y="2784"/>
              <a:ext cx="0" cy="5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7" name="Line 11"/>
            <p:cNvSpPr>
              <a:spLocks noChangeShapeType="1"/>
            </p:cNvSpPr>
            <p:nvPr/>
          </p:nvSpPr>
          <p:spPr bwMode="auto">
            <a:xfrm>
              <a:off x="2208" y="3456"/>
              <a:ext cx="67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8" name="Line 12"/>
            <p:cNvSpPr>
              <a:spLocks noChangeShapeType="1"/>
            </p:cNvSpPr>
            <p:nvPr/>
          </p:nvSpPr>
          <p:spPr bwMode="auto">
            <a:xfrm>
              <a:off x="3024" y="2784"/>
              <a:ext cx="0" cy="5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9" name="Line 13"/>
            <p:cNvSpPr>
              <a:spLocks noChangeShapeType="1"/>
            </p:cNvSpPr>
            <p:nvPr/>
          </p:nvSpPr>
          <p:spPr bwMode="auto">
            <a:xfrm>
              <a:off x="2160" y="2736"/>
              <a:ext cx="720" cy="62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0" name="Line 14"/>
            <p:cNvSpPr>
              <a:spLocks noChangeShapeType="1"/>
            </p:cNvSpPr>
            <p:nvPr/>
          </p:nvSpPr>
          <p:spPr bwMode="auto">
            <a:xfrm flipH="1">
              <a:off x="2160" y="2688"/>
              <a:ext cx="720" cy="6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1" name="Text Box 15"/>
            <p:cNvSpPr txBox="1">
              <a:spLocks noChangeArrowheads="1"/>
            </p:cNvSpPr>
            <p:nvPr/>
          </p:nvSpPr>
          <p:spPr bwMode="auto">
            <a:xfrm>
              <a:off x="1869" y="2878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黑体" panose="02010609060101010101" pitchFamily="49" charset="-122"/>
                </a:rPr>
                <a:t>8</a:t>
              </a:r>
              <a:endParaRPr kumimoji="0" lang="en-US" altLang="zh-CN" sz="2000" b="1">
                <a:latin typeface="黑体" panose="02010609060101010101" pitchFamily="49" charset="-122"/>
              </a:endParaRPr>
            </a:p>
          </p:txBody>
        </p:sp>
        <p:sp>
          <p:nvSpPr>
            <p:cNvPr id="55312" name="Text Box 16"/>
            <p:cNvSpPr txBox="1">
              <a:spLocks noChangeArrowheads="1"/>
            </p:cNvSpPr>
            <p:nvPr/>
          </p:nvSpPr>
          <p:spPr bwMode="auto">
            <a:xfrm>
              <a:off x="2395" y="2326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黑体" panose="02010609060101010101" pitchFamily="49" charset="-122"/>
                </a:rPr>
                <a:t>2</a:t>
              </a:r>
              <a:endParaRPr kumimoji="0" lang="en-US" altLang="zh-CN" sz="2000" b="1">
                <a:latin typeface="黑体" panose="02010609060101010101" pitchFamily="49" charset="-122"/>
              </a:endParaRPr>
            </a:p>
          </p:txBody>
        </p:sp>
        <p:sp>
          <p:nvSpPr>
            <p:cNvPr id="55313" name="Text Box 17"/>
            <p:cNvSpPr txBox="1">
              <a:spLocks noChangeArrowheads="1"/>
            </p:cNvSpPr>
            <p:nvPr/>
          </p:nvSpPr>
          <p:spPr bwMode="auto">
            <a:xfrm>
              <a:off x="2395" y="3430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黑体" panose="02010609060101010101" pitchFamily="49" charset="-122"/>
                </a:rPr>
                <a:t>7</a:t>
              </a:r>
              <a:endParaRPr kumimoji="0" lang="en-US" altLang="zh-CN" sz="2000" b="1">
                <a:latin typeface="黑体" panose="02010609060101010101" pitchFamily="49" charset="-122"/>
              </a:endParaRPr>
            </a:p>
          </p:txBody>
        </p:sp>
        <p:sp>
          <p:nvSpPr>
            <p:cNvPr id="55314" name="Text Box 18"/>
            <p:cNvSpPr txBox="1">
              <a:spLocks noChangeArrowheads="1"/>
            </p:cNvSpPr>
            <p:nvPr/>
          </p:nvSpPr>
          <p:spPr bwMode="auto">
            <a:xfrm>
              <a:off x="2251" y="2710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黑体" panose="02010609060101010101" pitchFamily="49" charset="-122"/>
                </a:rPr>
                <a:t>5</a:t>
              </a:r>
              <a:endParaRPr kumimoji="0" lang="en-US" altLang="zh-CN" sz="2000" b="1">
                <a:latin typeface="黑体" panose="02010609060101010101" pitchFamily="49" charset="-122"/>
              </a:endParaRPr>
            </a:p>
          </p:txBody>
        </p:sp>
        <p:sp>
          <p:nvSpPr>
            <p:cNvPr id="55315" name="Text Box 19"/>
            <p:cNvSpPr txBox="1">
              <a:spLocks noChangeArrowheads="1"/>
            </p:cNvSpPr>
            <p:nvPr/>
          </p:nvSpPr>
          <p:spPr bwMode="auto">
            <a:xfrm>
              <a:off x="2539" y="2710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黑体" panose="02010609060101010101" pitchFamily="49" charset="-122"/>
                </a:rPr>
                <a:t>3</a:t>
              </a:r>
              <a:endParaRPr kumimoji="0" lang="en-US" altLang="zh-CN" sz="2000" b="1">
                <a:latin typeface="黑体" panose="02010609060101010101" pitchFamily="49" charset="-122"/>
              </a:endParaRPr>
            </a:p>
          </p:txBody>
        </p:sp>
        <p:sp>
          <p:nvSpPr>
            <p:cNvPr id="55316" name="Text Box 20"/>
            <p:cNvSpPr txBox="1">
              <a:spLocks noChangeArrowheads="1"/>
            </p:cNvSpPr>
            <p:nvPr/>
          </p:nvSpPr>
          <p:spPr bwMode="auto">
            <a:xfrm>
              <a:off x="3019" y="2854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黑体" panose="02010609060101010101" pitchFamily="49" charset="-122"/>
                </a:rPr>
                <a:t>4</a:t>
              </a:r>
              <a:endParaRPr kumimoji="0" lang="en-US" altLang="zh-CN" sz="2000" b="1">
                <a:latin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分配问题</a:t>
            </a:r>
            <a:endParaRPr lang="en-US" altLang="zh-CN" sz="4000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143000"/>
            <a:ext cx="11079163" cy="5486400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/>
              <a:t>有 </a:t>
            </a:r>
            <a:r>
              <a:rPr lang="en-US" altLang="zh-CN" i="1"/>
              <a:t>n </a:t>
            </a:r>
            <a:r>
              <a:rPr lang="zh-CN" altLang="en-US"/>
              <a:t>个人，为其分派</a:t>
            </a:r>
            <a:r>
              <a:rPr lang="en-US" altLang="zh-CN"/>
              <a:t>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项工作，</a:t>
            </a:r>
            <a:r>
              <a:rPr lang="en-US" altLang="zh-CN"/>
              <a:t>1 </a:t>
            </a:r>
            <a:r>
              <a:rPr lang="zh-CN" altLang="en-US"/>
              <a:t>人 </a:t>
            </a:r>
            <a:r>
              <a:rPr lang="en-US" altLang="zh-CN"/>
              <a:t>1 </a:t>
            </a:r>
            <a:r>
              <a:rPr lang="zh-CN" altLang="en-US"/>
              <a:t>项，人</a:t>
            </a:r>
            <a:r>
              <a:rPr lang="en-US" altLang="zh-CN"/>
              <a:t> </a:t>
            </a:r>
            <a:r>
              <a:rPr lang="en-US" altLang="zh-CN" i="1"/>
              <a:t>i </a:t>
            </a:r>
            <a:r>
              <a:rPr lang="zh-CN" altLang="en-US"/>
              <a:t>做工作</a:t>
            </a:r>
            <a:r>
              <a:rPr lang="en-US" altLang="zh-CN"/>
              <a:t> </a:t>
            </a:r>
            <a:r>
              <a:rPr lang="en-US" altLang="zh-CN" i="1"/>
              <a:t>j</a:t>
            </a:r>
            <a:r>
              <a:rPr lang="en-US" altLang="zh-CN"/>
              <a:t> </a:t>
            </a:r>
            <a:r>
              <a:rPr lang="zh-CN" altLang="en-US"/>
              <a:t>所需代价为</a:t>
            </a:r>
            <a:r>
              <a:rPr lang="en-US" altLang="zh-CN"/>
              <a:t> C[</a:t>
            </a:r>
            <a:r>
              <a:rPr lang="en-US" altLang="zh-CN" i="1"/>
              <a:t>i</a:t>
            </a:r>
            <a:r>
              <a:rPr lang="en-US" altLang="zh-CN"/>
              <a:t>,</a:t>
            </a:r>
            <a:r>
              <a:rPr lang="en-US" altLang="zh-CN" i="1"/>
              <a:t>j</a:t>
            </a:r>
            <a:r>
              <a:rPr lang="en-US" altLang="zh-CN"/>
              <a:t>]</a:t>
            </a:r>
            <a:r>
              <a:rPr lang="zh-CN" altLang="en-US"/>
              <a:t>。找出具有最小总代价的分派方案？</a:t>
            </a:r>
            <a:endParaRPr lang="zh-CN" altLang="en-US"/>
          </a:p>
          <a:p>
            <a:pPr marL="0" indent="0">
              <a:lnSpc>
                <a:spcPct val="110000"/>
              </a:lnSpc>
              <a:buFont typeface="Monotype Sorts" pitchFamily="2" charset="2"/>
              <a:buNone/>
            </a:pPr>
            <a:endParaRPr lang="en-US" altLang="zh-CN" sz="2000"/>
          </a:p>
          <a:p>
            <a:pPr marL="0" indent="0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000"/>
              <a:t>           </a:t>
            </a:r>
            <a:r>
              <a:rPr lang="zh-CN" altLang="en-US" sz="2000"/>
              <a:t>工作</a:t>
            </a:r>
            <a:r>
              <a:rPr lang="en-US" altLang="zh-CN" sz="2000"/>
              <a:t>0   </a:t>
            </a:r>
            <a:r>
              <a:rPr lang="zh-CN" altLang="en-US" sz="2000"/>
              <a:t>工作</a:t>
            </a:r>
            <a:r>
              <a:rPr lang="en-US" altLang="zh-CN" sz="2000"/>
              <a:t>1   </a:t>
            </a:r>
            <a:r>
              <a:rPr lang="zh-CN" altLang="en-US" sz="2000"/>
              <a:t>工作</a:t>
            </a:r>
            <a:r>
              <a:rPr lang="en-US" altLang="zh-CN" sz="2000"/>
              <a:t>2   </a:t>
            </a:r>
            <a:r>
              <a:rPr lang="zh-CN" altLang="en-US" sz="2000"/>
              <a:t>工作</a:t>
            </a:r>
            <a:r>
              <a:rPr lang="en-US" altLang="zh-CN" sz="2000"/>
              <a:t>3</a:t>
            </a:r>
            <a:endParaRPr lang="en-US" altLang="zh-CN" sz="2000"/>
          </a:p>
          <a:p>
            <a:pPr marL="0" indent="0"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 sz="2000"/>
              <a:t>人</a:t>
            </a:r>
            <a:r>
              <a:rPr lang="en-US" altLang="zh-CN" sz="2000"/>
              <a:t>0        9          2          7            8</a:t>
            </a:r>
            <a:endParaRPr lang="en-US" altLang="zh-CN" sz="2000"/>
          </a:p>
          <a:p>
            <a:pPr marL="0" indent="0"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 sz="2000"/>
              <a:t>人</a:t>
            </a:r>
            <a:r>
              <a:rPr lang="en-US" altLang="zh-CN" sz="2000"/>
              <a:t>1        6          4          3            7</a:t>
            </a:r>
            <a:endParaRPr lang="en-US" altLang="zh-CN" sz="2000"/>
          </a:p>
          <a:p>
            <a:pPr marL="0" indent="0"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 sz="2000"/>
              <a:t>人</a:t>
            </a:r>
            <a:r>
              <a:rPr lang="en-US" altLang="zh-CN" sz="2000"/>
              <a:t>2        5          8          1            8</a:t>
            </a:r>
            <a:endParaRPr lang="en-US" altLang="zh-CN" sz="2000"/>
          </a:p>
          <a:p>
            <a:pPr marL="0" indent="0"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 sz="2000"/>
              <a:t>人</a:t>
            </a:r>
            <a:r>
              <a:rPr lang="en-US" altLang="zh-CN" sz="2000"/>
              <a:t>3        7          6          9            4</a:t>
            </a:r>
            <a:endParaRPr lang="en-US" altLang="zh-CN" sz="2000"/>
          </a:p>
          <a:p>
            <a:pPr marL="0" indent="0">
              <a:lnSpc>
                <a:spcPct val="110000"/>
              </a:lnSpc>
              <a:buFont typeface="Monotype Sorts" pitchFamily="2" charset="2"/>
              <a:buNone/>
            </a:pPr>
            <a:endParaRPr lang="en-US" altLang="zh-CN" sz="2000"/>
          </a:p>
          <a:p>
            <a:pPr marL="0" indent="0"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/>
              <a:t>穷举：生成所有可能方案，计算其总代价，选出最小的方案</a:t>
            </a:r>
            <a:endParaRPr lang="zh-CN" altLang="en-US"/>
          </a:p>
          <a:p>
            <a:pPr marL="0" indent="0"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/>
              <a:t>有多少个可能方案？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直接排序</a:t>
            </a:r>
            <a:r>
              <a:rPr lang="zh-CN" altLang="en-US" dirty="0"/>
              <a:t>”算法 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70000"/>
              </a:lnSpc>
              <a:buFont typeface="Monotype Sorts" pitchFamily="2" charset="2"/>
              <a:buNone/>
            </a:pPr>
            <a:r>
              <a:rPr lang="zh-CN" altLang="en-US" sz="2800" i="1" u="sng" dirty="0">
                <a:solidFill>
                  <a:srgbClr val="FF0000"/>
                </a:solidFill>
              </a:rPr>
              <a:t>选择排序</a:t>
            </a:r>
            <a:r>
              <a:rPr lang="en-US" altLang="zh-CN" sz="2800" dirty="0">
                <a:solidFill>
                  <a:srgbClr val="FF0000"/>
                </a:solidFill>
              </a:rPr>
              <a:t>   </a:t>
            </a:r>
            <a:r>
              <a:rPr lang="zh-CN" altLang="en-US" dirty="0"/>
              <a:t>扫描数组，发现最小元素，将其交换到第一个元素的位置；然后，从第二个元素开始向右扫描，发现最小元素，将其交换到第二个元素的位置；一般地，第 </a:t>
            </a:r>
            <a:r>
              <a:rPr lang="en-US" altLang="zh-CN" dirty="0"/>
              <a:t>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zh-CN" altLang="en-US" dirty="0"/>
              <a:t>趟</a:t>
            </a:r>
            <a:r>
              <a:rPr lang="en-US" altLang="zh-CN" dirty="0"/>
              <a:t>(0 </a:t>
            </a:r>
            <a:r>
              <a:rPr lang="en-US" altLang="zh-CN" dirty="0">
                <a:sym typeface="Symbol" panose="05050102010706020507" pitchFamily="18" charset="2"/>
              </a:rPr>
              <a:t> </a:t>
            </a:r>
            <a:r>
              <a:rPr lang="en-US" altLang="zh-CN" i="1" dirty="0" err="1">
                <a:sym typeface="Symbol" panose="05050102010706020507" pitchFamily="18" charset="2"/>
              </a:rPr>
              <a:t>i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sym typeface="Symbol" panose="05050102010706020507" pitchFamily="18" charset="2"/>
              </a:rPr>
              <a:t>n-</a:t>
            </a:r>
            <a:r>
              <a:rPr lang="en-US" altLang="zh-CN" dirty="0">
                <a:sym typeface="Symbol" panose="05050102010706020507" pitchFamily="18" charset="2"/>
              </a:rPr>
              <a:t>2)</a:t>
            </a:r>
            <a:r>
              <a:rPr lang="zh-CN" altLang="en-US" dirty="0">
                <a:sym typeface="Symbol" panose="05050102010706020507" pitchFamily="18" charset="2"/>
              </a:rPr>
              <a:t>，在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[</a:t>
            </a:r>
            <a:r>
              <a:rPr lang="en-US" altLang="zh-CN" i="1" dirty="0">
                <a:sym typeface="Symbol" panose="05050102010706020507" pitchFamily="18" charset="2"/>
              </a:rPr>
              <a:t>i..n-</a:t>
            </a:r>
            <a:r>
              <a:rPr lang="en-US" altLang="zh-CN" dirty="0">
                <a:sym typeface="Symbol" panose="05050102010706020507" pitchFamily="18" charset="2"/>
              </a:rPr>
              <a:t>1] </a:t>
            </a:r>
            <a:r>
              <a:rPr lang="zh-CN" altLang="en-US" dirty="0">
                <a:sym typeface="Symbol" panose="05050102010706020507" pitchFamily="18" charset="2"/>
              </a:rPr>
              <a:t>中发现最小元素，将其交换到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[</a:t>
            </a:r>
            <a:r>
              <a:rPr lang="en-US" altLang="zh-CN" i="1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]</a:t>
            </a:r>
            <a:r>
              <a:rPr lang="zh-CN" altLang="en-US" dirty="0">
                <a:sym typeface="Symbol" panose="05050102010706020507" pitchFamily="18" charset="2"/>
              </a:rPr>
              <a:t>：</a:t>
            </a:r>
            <a:br>
              <a:rPr lang="zh-CN" altLang="en-US" dirty="0">
                <a:sym typeface="Symbol" panose="05050102010706020507" pitchFamily="18" charset="2"/>
              </a:rPr>
            </a:br>
            <a:r>
              <a:rPr lang="zh-CN" altLang="en-US" dirty="0"/>
              <a:t>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[0]     .   .   .   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[</a:t>
            </a:r>
            <a:r>
              <a:rPr lang="en-US" altLang="zh-CN" i="1" dirty="0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-1]  </a:t>
            </a:r>
            <a:r>
              <a:rPr lang="en-US" altLang="zh-CN" sz="3600" b="1" dirty="0">
                <a:sym typeface="Symbol" panose="05050102010706020507" pitchFamily="18" charset="2"/>
              </a:rPr>
              <a:t>|</a:t>
            </a:r>
            <a:r>
              <a:rPr lang="en-US" altLang="zh-CN" dirty="0">
                <a:sym typeface="Symbol" panose="05050102010706020507" pitchFamily="18" charset="2"/>
              </a:rPr>
              <a:t> 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[</a:t>
            </a:r>
            <a:r>
              <a:rPr lang="en-US" altLang="zh-CN" i="1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],  .   .   .  ,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[</a:t>
            </a:r>
            <a:r>
              <a:rPr lang="en-US" altLang="zh-CN" i="1" dirty="0">
                <a:sym typeface="Symbol" panose="05050102010706020507" pitchFamily="18" charset="2"/>
              </a:rPr>
              <a:t>min</a:t>
            </a:r>
            <a:r>
              <a:rPr lang="en-US" altLang="zh-CN" dirty="0">
                <a:sym typeface="Symbol" panose="05050102010706020507" pitchFamily="18" charset="2"/>
              </a:rPr>
              <a:t>], .   .   .,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[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-1]        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70000"/>
              </a:lnSpc>
              <a:buFont typeface="Monotype Sorts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</a:t>
            </a:r>
            <a:r>
              <a:rPr lang="zh-CN" altLang="en-US" sz="2000" b="1" dirty="0">
                <a:solidFill>
                  <a:srgbClr val="0000CC"/>
                </a:solidFill>
                <a:sym typeface="Symbol" panose="05050102010706020507" pitchFamily="18" charset="2"/>
              </a:rPr>
              <a:t>已在最终位置</a:t>
            </a:r>
            <a:endParaRPr lang="en-US" altLang="zh-CN" b="1" i="1" dirty="0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  <p:grpSp>
        <p:nvGrpSpPr>
          <p:cNvPr id="20484" name="Group 7"/>
          <p:cNvGrpSpPr/>
          <p:nvPr/>
        </p:nvGrpSpPr>
        <p:grpSpPr bwMode="auto">
          <a:xfrm>
            <a:off x="4872038" y="4017963"/>
            <a:ext cx="2063750" cy="444500"/>
            <a:chOff x="3016" y="2288"/>
            <a:chExt cx="1300" cy="144"/>
          </a:xfrm>
        </p:grpSpPr>
        <p:sp>
          <p:nvSpPr>
            <p:cNvPr id="20486" name="Line 4"/>
            <p:cNvSpPr>
              <a:spLocks noChangeShapeType="1"/>
            </p:cNvSpPr>
            <p:nvPr/>
          </p:nvSpPr>
          <p:spPr bwMode="auto">
            <a:xfrm>
              <a:off x="3016" y="2432"/>
              <a:ext cx="1299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7" name="Line 5"/>
            <p:cNvSpPr>
              <a:spLocks noChangeShapeType="1"/>
            </p:cNvSpPr>
            <p:nvPr/>
          </p:nvSpPr>
          <p:spPr bwMode="auto">
            <a:xfrm flipV="1">
              <a:off x="3016" y="2288"/>
              <a:ext cx="0" cy="14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8" name="Line 6"/>
            <p:cNvSpPr>
              <a:spLocks noChangeShapeType="1"/>
            </p:cNvSpPr>
            <p:nvPr/>
          </p:nvSpPr>
          <p:spPr bwMode="auto">
            <a:xfrm flipV="1">
              <a:off x="4316" y="2288"/>
              <a:ext cx="0" cy="14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5" name="Line 9"/>
          <p:cNvSpPr>
            <a:spLocks noChangeShapeType="1"/>
          </p:cNvSpPr>
          <p:nvPr/>
        </p:nvSpPr>
        <p:spPr bwMode="auto">
          <a:xfrm>
            <a:off x="4494213" y="3645272"/>
            <a:ext cx="0" cy="431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分配问题的穷举求解</a:t>
            </a:r>
            <a:endParaRPr lang="en-US" altLang="zh-CN" dirty="0"/>
          </a:p>
        </p:txBody>
      </p:sp>
      <p:sp>
        <p:nvSpPr>
          <p:cNvPr id="282644" name="Text Box 20"/>
          <p:cNvSpPr txBox="1">
            <a:spLocks noChangeArrowheads="1"/>
          </p:cNvSpPr>
          <p:nvPr/>
        </p:nvSpPr>
        <p:spPr bwMode="auto">
          <a:xfrm>
            <a:off x="3071813" y="5553075"/>
            <a:ext cx="277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/>
              <a:t>时间复杂度＝</a:t>
            </a:r>
            <a:r>
              <a:rPr kumimoji="0" lang="en-US" altLang="zh-CN"/>
              <a:t>Θ(n!)</a:t>
            </a:r>
            <a:endParaRPr kumimoji="0" lang="en-US" altLang="zh-CN"/>
          </a:p>
        </p:txBody>
      </p:sp>
      <p:pic>
        <p:nvPicPr>
          <p:cNvPr id="63492" name="Picture 21" descr="fig03_0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" t="8060" r="69261" b="41797"/>
          <a:stretch>
            <a:fillRect/>
          </a:stretch>
        </p:blipFill>
        <p:spPr bwMode="auto">
          <a:xfrm>
            <a:off x="2135188" y="1304925"/>
            <a:ext cx="27368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2646" name="Picture 22" descr="fig03_0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7" r="4147" b="29529"/>
          <a:stretch>
            <a:fillRect/>
          </a:stretch>
        </p:blipFill>
        <p:spPr bwMode="auto">
          <a:xfrm>
            <a:off x="2640013" y="3105150"/>
            <a:ext cx="7058025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3194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图遍历：深度优先查找、广度优先查找</a:t>
            </a:r>
            <a:endParaRPr lang="en-US" altLang="zh-CN" dirty="0"/>
          </a:p>
        </p:txBody>
      </p:sp>
      <p:sp>
        <p:nvSpPr>
          <p:cNvPr id="319493" name="内容占位符 31949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访问图中所有顶点的系统方法</a:t>
            </a:r>
            <a:endParaRPr lang="en-US" altLang="zh-CN" sz="2800" dirty="0"/>
          </a:p>
          <a:p>
            <a:pPr lvl="1"/>
            <a:r>
              <a:rPr lang="zh-CN" altLang="en-US" sz="2400" dirty="0"/>
              <a:t>深度优先搜索</a:t>
            </a:r>
            <a:r>
              <a:rPr lang="en-US" altLang="zh-CN" sz="2400" dirty="0"/>
              <a:t>(DFS)</a:t>
            </a:r>
            <a:endParaRPr lang="en-US" altLang="zh-CN" sz="2400" dirty="0"/>
          </a:p>
          <a:p>
            <a:pPr lvl="2"/>
            <a:r>
              <a:rPr lang="zh-CN" altLang="en-US" sz="2200" dirty="0"/>
              <a:t>从最后被访顶点出发，访问它的某个未被访问邻接点，若没有未被访问的邻接点则回溯</a:t>
            </a:r>
            <a:endParaRPr lang="en-US" altLang="zh-CN" sz="2200" dirty="0"/>
          </a:p>
          <a:p>
            <a:pPr lvl="2"/>
            <a:r>
              <a:rPr lang="zh-CN" altLang="en-US" sz="2200" dirty="0"/>
              <a:t>实现：</a:t>
            </a:r>
            <a:r>
              <a:rPr lang="zh-CN" altLang="en-US" sz="2800" dirty="0">
                <a:solidFill>
                  <a:srgbClr val="0000CC"/>
                </a:solidFill>
              </a:rPr>
              <a:t>栈</a:t>
            </a:r>
            <a:r>
              <a:rPr lang="zh-CN" altLang="en-US" sz="2200" dirty="0">
                <a:solidFill>
                  <a:schemeClr val="bg2"/>
                </a:solidFill>
              </a:rPr>
              <a:t>（在递归的 </a:t>
            </a:r>
            <a:r>
              <a:rPr lang="en-US" altLang="zh-CN" sz="2200" dirty="0">
                <a:solidFill>
                  <a:schemeClr val="bg2"/>
                </a:solidFill>
              </a:rPr>
              <a:t>DFS </a:t>
            </a:r>
            <a:r>
              <a:rPr lang="zh-CN" altLang="en-US" sz="2200" dirty="0">
                <a:solidFill>
                  <a:schemeClr val="bg2"/>
                </a:solidFill>
              </a:rPr>
              <a:t>算法中，利用了 </a:t>
            </a:r>
            <a:r>
              <a:rPr lang="en-US" altLang="zh-CN" sz="2200" dirty="0">
                <a:solidFill>
                  <a:schemeClr val="bg2"/>
                </a:solidFill>
              </a:rPr>
              <a:t>OS </a:t>
            </a:r>
            <a:r>
              <a:rPr lang="zh-CN" altLang="en-US" sz="2200" dirty="0">
                <a:solidFill>
                  <a:schemeClr val="bg2"/>
                </a:solidFill>
              </a:rPr>
              <a:t>提供的栈）</a:t>
            </a:r>
            <a:endParaRPr lang="en-US" altLang="zh-CN" sz="2200" dirty="0">
              <a:solidFill>
                <a:schemeClr val="bg2"/>
              </a:solidFill>
            </a:endParaRPr>
          </a:p>
          <a:p>
            <a:pPr lvl="1"/>
            <a:r>
              <a:rPr lang="zh-CN" altLang="en-US" sz="2400" dirty="0"/>
              <a:t>广度优先搜索</a:t>
            </a:r>
            <a:r>
              <a:rPr lang="en-US" altLang="zh-CN" sz="2400" dirty="0"/>
              <a:t>(BFS)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640" name="组合 367639"/>
          <p:cNvGrpSpPr/>
          <p:nvPr/>
        </p:nvGrpSpPr>
        <p:grpSpPr bwMode="auto">
          <a:xfrm>
            <a:off x="983432" y="3681053"/>
            <a:ext cx="10729912" cy="2808287"/>
            <a:chOff x="317" y="2273"/>
            <a:chExt cx="6759" cy="1769"/>
          </a:xfrm>
        </p:grpSpPr>
        <p:grpSp>
          <p:nvGrpSpPr>
            <p:cNvPr id="71697" name="组合 367627"/>
            <p:cNvGrpSpPr/>
            <p:nvPr/>
          </p:nvGrpSpPr>
          <p:grpSpPr bwMode="auto">
            <a:xfrm>
              <a:off x="317" y="2273"/>
              <a:ext cx="4422" cy="1692"/>
              <a:chOff x="431" y="2273"/>
              <a:chExt cx="4422" cy="1692"/>
            </a:xfrm>
          </p:grpSpPr>
          <p:pic>
            <p:nvPicPr>
              <p:cNvPr id="71699" name="图片 367624" descr="5_2a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43" t="56969" r="84346" b="36469"/>
              <a:stretch>
                <a:fillRect/>
              </a:stretch>
            </p:blipFill>
            <p:spPr bwMode="auto">
              <a:xfrm>
                <a:off x="431" y="2273"/>
                <a:ext cx="1066" cy="48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700" name="图片 367625" descr="5_2a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43" t="79355" r="42931"/>
              <a:stretch>
                <a:fillRect/>
              </a:stretch>
            </p:blipFill>
            <p:spPr bwMode="auto">
              <a:xfrm>
                <a:off x="748" y="2727"/>
                <a:ext cx="4105" cy="12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1698" name="矩形 367638"/>
            <p:cNvSpPr>
              <a:spLocks noChangeArrowheads="1"/>
            </p:cNvSpPr>
            <p:nvPr/>
          </p:nvSpPr>
          <p:spPr bwMode="auto">
            <a:xfrm>
              <a:off x="385" y="2319"/>
              <a:ext cx="6691" cy="17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1683" name="标题 3676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DFS </a:t>
            </a:r>
            <a:r>
              <a:rPr lang="zh-CN" altLang="en-US"/>
              <a:t>算法</a:t>
            </a:r>
            <a:endParaRPr lang="zh-CN" altLang="en-US"/>
          </a:p>
        </p:txBody>
      </p:sp>
      <p:grpSp>
        <p:nvGrpSpPr>
          <p:cNvPr id="367627" name="组合 367626"/>
          <p:cNvGrpSpPr/>
          <p:nvPr/>
        </p:nvGrpSpPr>
        <p:grpSpPr bwMode="auto">
          <a:xfrm>
            <a:off x="695400" y="1215665"/>
            <a:ext cx="5148262" cy="2343150"/>
            <a:chOff x="385" y="720"/>
            <a:chExt cx="3243" cy="1476"/>
          </a:xfrm>
        </p:grpSpPr>
        <p:pic>
          <p:nvPicPr>
            <p:cNvPr id="71696" name="图片 367623" descr="5_2a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608" r="59586" b="47647"/>
            <a:stretch>
              <a:fillRect/>
            </a:stretch>
          </p:blipFill>
          <p:spPr bwMode="auto">
            <a:xfrm>
              <a:off x="385" y="981"/>
              <a:ext cx="3243" cy="1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7629" name="矩形 367628"/>
          <p:cNvSpPr>
            <a:spLocks noChangeArrowheads="1"/>
          </p:cNvSpPr>
          <p:nvPr/>
        </p:nvSpPr>
        <p:spPr bwMode="auto">
          <a:xfrm>
            <a:off x="4745014" y="1164369"/>
            <a:ext cx="48271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dirty="0">
                <a:solidFill>
                  <a:srgbClr val="0000CC"/>
                </a:solidFill>
              </a:rPr>
              <a:t>// </a:t>
            </a:r>
            <a:r>
              <a:rPr kumimoji="0" lang="zh-CN" altLang="en-US" dirty="0">
                <a:solidFill>
                  <a:srgbClr val="0000CC"/>
                </a:solidFill>
              </a:rPr>
              <a:t>图 </a:t>
            </a:r>
            <a:r>
              <a:rPr kumimoji="0" lang="en-US" altLang="zh-CN" dirty="0">
                <a:solidFill>
                  <a:srgbClr val="0000CC"/>
                </a:solidFill>
              </a:rPr>
              <a:t>G </a:t>
            </a:r>
            <a:r>
              <a:rPr kumimoji="0" lang="zh-CN" altLang="en-US" dirty="0">
                <a:solidFill>
                  <a:srgbClr val="0000CC"/>
                </a:solidFill>
              </a:rPr>
              <a:t>的顶点集</a:t>
            </a:r>
            <a:r>
              <a:rPr kumimoji="0" lang="en-US" altLang="zh-CN" dirty="0">
                <a:solidFill>
                  <a:srgbClr val="0000CC"/>
                </a:solidFill>
              </a:rPr>
              <a:t>= V</a:t>
            </a:r>
            <a:r>
              <a:rPr kumimoji="0" lang="zh-CN" altLang="en-US" dirty="0">
                <a:solidFill>
                  <a:srgbClr val="0000CC"/>
                </a:solidFill>
              </a:rPr>
              <a:t>、边集 </a:t>
            </a:r>
            <a:r>
              <a:rPr kumimoji="0" lang="en-US" altLang="zh-CN" dirty="0">
                <a:solidFill>
                  <a:srgbClr val="0000CC"/>
                </a:solidFill>
              </a:rPr>
              <a:t>= E</a:t>
            </a:r>
            <a:endParaRPr kumimoji="0" lang="en-US" altLang="zh-CN" dirty="0">
              <a:solidFill>
                <a:srgbClr val="0000CC"/>
              </a:solidFill>
            </a:endParaRPr>
          </a:p>
        </p:txBody>
      </p:sp>
      <p:sp>
        <p:nvSpPr>
          <p:cNvPr id="367630" name="矩形 367629"/>
          <p:cNvSpPr>
            <a:spLocks noChangeArrowheads="1"/>
          </p:cNvSpPr>
          <p:nvPr/>
        </p:nvSpPr>
        <p:spPr bwMode="auto">
          <a:xfrm>
            <a:off x="5484304" y="2101789"/>
            <a:ext cx="3047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dirty="0">
                <a:solidFill>
                  <a:srgbClr val="0000CC"/>
                </a:solidFill>
              </a:rPr>
              <a:t>//</a:t>
            </a:r>
            <a:r>
              <a:rPr kumimoji="0" lang="zh-CN" altLang="en-US" dirty="0">
                <a:solidFill>
                  <a:srgbClr val="0000CC"/>
                </a:solidFill>
              </a:rPr>
              <a:t>扫描图中每个顶点 </a:t>
            </a:r>
            <a:r>
              <a:rPr kumimoji="0" lang="en-US" altLang="zh-CN" i="1" dirty="0">
                <a:solidFill>
                  <a:srgbClr val="0000CC"/>
                </a:solidFill>
              </a:rPr>
              <a:t>v</a:t>
            </a:r>
            <a:endParaRPr kumimoji="0" lang="en-US" altLang="zh-CN" i="1" dirty="0">
              <a:solidFill>
                <a:srgbClr val="0000CC"/>
              </a:solidFill>
            </a:endParaRPr>
          </a:p>
        </p:txBody>
      </p:sp>
      <p:sp>
        <p:nvSpPr>
          <p:cNvPr id="367631" name="矩形 367630"/>
          <p:cNvSpPr>
            <a:spLocks noChangeArrowheads="1"/>
          </p:cNvSpPr>
          <p:nvPr/>
        </p:nvSpPr>
        <p:spPr bwMode="auto">
          <a:xfrm>
            <a:off x="5484304" y="2603934"/>
            <a:ext cx="43798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dirty="0">
                <a:solidFill>
                  <a:srgbClr val="C00000"/>
                </a:solidFill>
              </a:rPr>
              <a:t>// 0 </a:t>
            </a:r>
            <a:r>
              <a:rPr kumimoji="0" lang="zh-CN" altLang="en-US" dirty="0">
                <a:solidFill>
                  <a:srgbClr val="C00000"/>
                </a:solidFill>
              </a:rPr>
              <a:t>表示顶点 </a:t>
            </a:r>
            <a:r>
              <a:rPr kumimoji="0" lang="en-US" altLang="zh-CN" i="1" dirty="0">
                <a:solidFill>
                  <a:srgbClr val="C00000"/>
                </a:solidFill>
              </a:rPr>
              <a:t>v</a:t>
            </a:r>
            <a:r>
              <a:rPr kumimoji="0" lang="en-US" altLang="zh-CN" dirty="0">
                <a:solidFill>
                  <a:srgbClr val="C00000"/>
                </a:solidFill>
              </a:rPr>
              <a:t> </a:t>
            </a:r>
            <a:r>
              <a:rPr kumimoji="0" lang="zh-CN" altLang="en-US" dirty="0">
                <a:solidFill>
                  <a:srgbClr val="C00000"/>
                </a:solidFill>
              </a:rPr>
              <a:t>“未访问”</a:t>
            </a:r>
            <a:endParaRPr kumimoji="0" lang="en-US" altLang="zh-CN" dirty="0">
              <a:solidFill>
                <a:srgbClr val="C00000"/>
              </a:solidFill>
            </a:endParaRPr>
          </a:p>
        </p:txBody>
      </p:sp>
      <p:sp>
        <p:nvSpPr>
          <p:cNvPr id="367632" name="矩形 367631"/>
          <p:cNvSpPr>
            <a:spLocks noChangeArrowheads="1"/>
          </p:cNvSpPr>
          <p:nvPr/>
        </p:nvSpPr>
        <p:spPr bwMode="auto">
          <a:xfrm>
            <a:off x="3537247" y="3140306"/>
            <a:ext cx="7157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dirty="0">
                <a:solidFill>
                  <a:srgbClr val="0033CC"/>
                </a:solidFill>
              </a:rPr>
              <a:t>//</a:t>
            </a:r>
            <a:r>
              <a:rPr kumimoji="0" lang="zh-CN" altLang="en-US" dirty="0">
                <a:solidFill>
                  <a:srgbClr val="0033CC"/>
                </a:solidFill>
              </a:rPr>
              <a:t>调用递归函数 </a:t>
            </a:r>
            <a:r>
              <a:rPr kumimoji="0" lang="en-US" altLang="zh-CN" dirty="0" err="1">
                <a:solidFill>
                  <a:srgbClr val="0033CC"/>
                </a:solidFill>
              </a:rPr>
              <a:t>dfs</a:t>
            </a:r>
            <a:r>
              <a:rPr kumimoji="0" lang="en-US" altLang="zh-CN" dirty="0">
                <a:solidFill>
                  <a:srgbClr val="0033CC"/>
                </a:solidFill>
              </a:rPr>
              <a:t>()</a:t>
            </a:r>
            <a:r>
              <a:rPr kumimoji="0" lang="zh-CN" altLang="en-US" dirty="0">
                <a:solidFill>
                  <a:srgbClr val="0033CC"/>
                </a:solidFill>
              </a:rPr>
              <a:t>：访问顶点 </a:t>
            </a:r>
            <a:r>
              <a:rPr kumimoji="0" lang="en-US" altLang="zh-CN" i="1" dirty="0">
                <a:solidFill>
                  <a:srgbClr val="0033CC"/>
                </a:solidFill>
              </a:rPr>
              <a:t>v</a:t>
            </a:r>
            <a:r>
              <a:rPr kumimoji="0" lang="en-US" altLang="zh-CN" dirty="0">
                <a:solidFill>
                  <a:srgbClr val="0033CC"/>
                </a:solidFill>
              </a:rPr>
              <a:t> </a:t>
            </a:r>
            <a:r>
              <a:rPr kumimoji="0" lang="zh-CN" altLang="en-US" dirty="0">
                <a:solidFill>
                  <a:srgbClr val="0033CC"/>
                </a:solidFill>
              </a:rPr>
              <a:t>及其连通顶点</a:t>
            </a:r>
            <a:endParaRPr kumimoji="0" lang="en-US" altLang="zh-CN" dirty="0">
              <a:solidFill>
                <a:srgbClr val="0033CC"/>
              </a:solidFill>
            </a:endParaRPr>
          </a:p>
        </p:txBody>
      </p:sp>
      <p:grpSp>
        <p:nvGrpSpPr>
          <p:cNvPr id="367636" name="组合 367635"/>
          <p:cNvGrpSpPr/>
          <p:nvPr/>
        </p:nvGrpSpPr>
        <p:grpSpPr bwMode="auto">
          <a:xfrm>
            <a:off x="1559496" y="4339072"/>
            <a:ext cx="9807575" cy="504825"/>
            <a:chOff x="703" y="2681"/>
            <a:chExt cx="6178" cy="318"/>
          </a:xfrm>
        </p:grpSpPr>
        <p:sp>
          <p:nvSpPr>
            <p:cNvPr id="71694" name="矩形 367633"/>
            <p:cNvSpPr>
              <a:spLocks noChangeArrowheads="1"/>
            </p:cNvSpPr>
            <p:nvPr/>
          </p:nvSpPr>
          <p:spPr bwMode="auto">
            <a:xfrm>
              <a:off x="703" y="2681"/>
              <a:ext cx="3901" cy="318"/>
            </a:xfrm>
            <a:prstGeom prst="rect">
              <a:avLst/>
            </a:prstGeom>
            <a:noFill/>
            <a:ln w="38100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695" name="矩形 367634"/>
            <p:cNvSpPr>
              <a:spLocks noChangeArrowheads="1"/>
            </p:cNvSpPr>
            <p:nvPr/>
          </p:nvSpPr>
          <p:spPr bwMode="auto">
            <a:xfrm>
              <a:off x="4604" y="2700"/>
              <a:ext cx="227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>
                  <a:solidFill>
                    <a:srgbClr val="C00000"/>
                  </a:solidFill>
                </a:rPr>
                <a:t>//</a:t>
              </a:r>
              <a:r>
                <a:rPr kumimoji="0" lang="en-US" altLang="zh-CN" i="1" dirty="0">
                  <a:solidFill>
                    <a:srgbClr val="C00000"/>
                  </a:solidFill>
                </a:rPr>
                <a:t>v</a:t>
              </a:r>
              <a:r>
                <a:rPr kumimoji="0" lang="en-US" altLang="zh-CN" dirty="0">
                  <a:solidFill>
                    <a:srgbClr val="C00000"/>
                  </a:solidFill>
                </a:rPr>
                <a:t> </a:t>
              </a:r>
              <a:r>
                <a:rPr kumimoji="0" lang="zh-CN" altLang="en-US" dirty="0">
                  <a:solidFill>
                    <a:srgbClr val="C00000"/>
                  </a:solidFill>
                </a:rPr>
                <a:t>的访问序号 </a:t>
              </a:r>
              <a:r>
                <a:rPr kumimoji="0" lang="en-US" altLang="zh-CN" dirty="0">
                  <a:solidFill>
                    <a:srgbClr val="C00000"/>
                  </a:solidFill>
                </a:rPr>
                <a:t>= count + 1</a:t>
              </a:r>
              <a:endParaRPr kumimoji="0"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67637" name="矩形 367636"/>
          <p:cNvSpPr>
            <a:spLocks noChangeArrowheads="1"/>
          </p:cNvSpPr>
          <p:nvPr/>
        </p:nvSpPr>
        <p:spPr bwMode="auto">
          <a:xfrm>
            <a:off x="3650267" y="5844750"/>
            <a:ext cx="7044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dirty="0">
                <a:solidFill>
                  <a:srgbClr val="0000CC"/>
                </a:solidFill>
              </a:rPr>
              <a:t>//</a:t>
            </a:r>
            <a:r>
              <a:rPr kumimoji="0" lang="zh-CN" altLang="en-US" dirty="0">
                <a:solidFill>
                  <a:srgbClr val="0000CC"/>
                </a:solidFill>
              </a:rPr>
              <a:t>递归调用函数 </a:t>
            </a:r>
            <a:r>
              <a:rPr kumimoji="0" lang="en-US" altLang="zh-CN" dirty="0" err="1">
                <a:solidFill>
                  <a:srgbClr val="0000CC"/>
                </a:solidFill>
              </a:rPr>
              <a:t>dfs</a:t>
            </a:r>
            <a:r>
              <a:rPr kumimoji="0" lang="zh-CN" altLang="en-US" dirty="0">
                <a:solidFill>
                  <a:srgbClr val="0000CC"/>
                </a:solidFill>
              </a:rPr>
              <a:t>：访问邻接点 </a:t>
            </a:r>
            <a:r>
              <a:rPr kumimoji="0" lang="en-US" altLang="zh-CN" dirty="0">
                <a:solidFill>
                  <a:srgbClr val="0000CC"/>
                </a:solidFill>
              </a:rPr>
              <a:t>w </a:t>
            </a:r>
            <a:r>
              <a:rPr kumimoji="0" lang="zh-CN" altLang="en-US" dirty="0">
                <a:solidFill>
                  <a:srgbClr val="0000CC"/>
                </a:solidFill>
              </a:rPr>
              <a:t>及其连通顶点</a:t>
            </a:r>
            <a:endParaRPr kumimoji="0" lang="en-US" altLang="zh-CN" dirty="0">
              <a:solidFill>
                <a:srgbClr val="0000CC"/>
              </a:solidFill>
            </a:endParaRPr>
          </a:p>
        </p:txBody>
      </p:sp>
      <p:sp>
        <p:nvSpPr>
          <p:cNvPr id="367638" name="矩形 367637"/>
          <p:cNvSpPr>
            <a:spLocks noChangeArrowheads="1"/>
          </p:cNvSpPr>
          <p:nvPr/>
        </p:nvSpPr>
        <p:spPr bwMode="auto">
          <a:xfrm>
            <a:off x="5835779" y="5316972"/>
            <a:ext cx="25603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dirty="0">
                <a:solidFill>
                  <a:srgbClr val="CC3300"/>
                </a:solidFill>
              </a:rPr>
              <a:t>//</a:t>
            </a:r>
            <a:r>
              <a:rPr kumimoji="0" lang="zh-CN" altLang="en-US" dirty="0">
                <a:solidFill>
                  <a:srgbClr val="CC3300"/>
                </a:solidFill>
              </a:rPr>
              <a:t>邻接点 </a:t>
            </a:r>
            <a:r>
              <a:rPr kumimoji="0" lang="en-US" altLang="zh-CN" i="1" dirty="0">
                <a:solidFill>
                  <a:srgbClr val="CC3300"/>
                </a:solidFill>
              </a:rPr>
              <a:t>w</a:t>
            </a:r>
            <a:r>
              <a:rPr kumimoji="0" lang="en-US" altLang="zh-CN" dirty="0">
                <a:solidFill>
                  <a:srgbClr val="CC3300"/>
                </a:solidFill>
              </a:rPr>
              <a:t> </a:t>
            </a:r>
            <a:r>
              <a:rPr kumimoji="0" lang="zh-CN" altLang="en-US" dirty="0">
                <a:solidFill>
                  <a:srgbClr val="CC3300"/>
                </a:solidFill>
              </a:rPr>
              <a:t>未访问</a:t>
            </a:r>
            <a:endParaRPr kumimoji="0" lang="en-US" altLang="zh-CN" dirty="0">
              <a:solidFill>
                <a:srgbClr val="CC3300"/>
              </a:solidFill>
            </a:endParaRPr>
          </a:p>
        </p:txBody>
      </p:sp>
      <p:sp>
        <p:nvSpPr>
          <p:cNvPr id="367641" name="矩形 367640"/>
          <p:cNvSpPr>
            <a:spLocks noChangeArrowheads="1"/>
          </p:cNvSpPr>
          <p:nvPr/>
        </p:nvSpPr>
        <p:spPr bwMode="auto">
          <a:xfrm>
            <a:off x="2387675" y="3106378"/>
            <a:ext cx="1044575" cy="5032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pic>
        <p:nvPicPr>
          <p:cNvPr id="71693" name="内容占位符 367619" descr="5_2a"/>
          <p:cNvPicPr>
            <a:picLocks noGrp="1"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54" b="94395"/>
          <a:stretch>
            <a:fillRect/>
          </a:stretch>
        </p:blipFill>
        <p:spPr bwMode="auto">
          <a:xfrm>
            <a:off x="803350" y="1156902"/>
            <a:ext cx="3924300" cy="4984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194409" y="1617550"/>
            <a:ext cx="63951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dirty="0">
                <a:solidFill>
                  <a:srgbClr val="C00000"/>
                </a:solidFill>
              </a:rPr>
              <a:t>// </a:t>
            </a:r>
            <a:r>
              <a:rPr kumimoji="0" lang="zh-CN" altLang="en-US" dirty="0">
                <a:solidFill>
                  <a:srgbClr val="C00000"/>
                </a:solidFill>
              </a:rPr>
              <a:t>全局变量 </a:t>
            </a:r>
            <a:r>
              <a:rPr kumimoji="0" lang="en-US" altLang="zh-CN" dirty="0">
                <a:solidFill>
                  <a:srgbClr val="C00000"/>
                </a:solidFill>
              </a:rPr>
              <a:t>count</a:t>
            </a:r>
            <a:r>
              <a:rPr kumimoji="0" lang="zh-CN" altLang="en-US" dirty="0">
                <a:solidFill>
                  <a:srgbClr val="C00000"/>
                </a:solidFill>
              </a:rPr>
              <a:t>：顶点被访问的顺序编号</a:t>
            </a:r>
            <a:endParaRPr kumimoji="0" lang="en-US" altLang="zh-CN" dirty="0">
              <a:solidFill>
                <a:srgbClr val="C00000"/>
              </a:solidFill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7812103" y="4860256"/>
            <a:ext cx="3554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dirty="0">
                <a:solidFill>
                  <a:srgbClr val="0000CC"/>
                </a:solidFill>
              </a:rPr>
              <a:t>//</a:t>
            </a:r>
            <a:r>
              <a:rPr kumimoji="0" lang="zh-CN" altLang="en-US" dirty="0">
                <a:solidFill>
                  <a:srgbClr val="0000CC"/>
                </a:solidFill>
              </a:rPr>
              <a:t>扫描 </a:t>
            </a:r>
            <a:r>
              <a:rPr kumimoji="0" lang="en-US" altLang="zh-CN" i="1" dirty="0">
                <a:solidFill>
                  <a:srgbClr val="0000CC"/>
                </a:solidFill>
              </a:rPr>
              <a:t>v</a:t>
            </a:r>
            <a:r>
              <a:rPr kumimoji="0" lang="en-US" altLang="zh-CN" dirty="0">
                <a:solidFill>
                  <a:srgbClr val="0000CC"/>
                </a:solidFill>
              </a:rPr>
              <a:t> </a:t>
            </a:r>
            <a:r>
              <a:rPr kumimoji="0" lang="zh-CN" altLang="en-US" dirty="0">
                <a:solidFill>
                  <a:srgbClr val="0000CC"/>
                </a:solidFill>
              </a:rPr>
              <a:t>的所有邻接点</a:t>
            </a:r>
            <a:endParaRPr kumimoji="0" lang="en-US" altLang="zh-CN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9" grpId="0"/>
      <p:bldP spid="367630" grpId="0"/>
      <p:bldP spid="367631" grpId="0"/>
      <p:bldP spid="367632" grpId="0"/>
      <p:bldP spid="367637" grpId="0"/>
      <p:bldP spid="367638" grpId="0"/>
      <p:bldP spid="21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3246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DFS</a:t>
            </a:r>
            <a:endParaRPr lang="en-US" altLang="zh-CN"/>
          </a:p>
        </p:txBody>
      </p:sp>
      <p:sp>
        <p:nvSpPr>
          <p:cNvPr id="324613" name="内容占位符 3246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效率</a:t>
            </a:r>
            <a:endParaRPr lang="en-US" altLang="zh-CN"/>
          </a:p>
          <a:p>
            <a:pPr lvl="1"/>
            <a:r>
              <a:rPr lang="zh-CN" altLang="en-US"/>
              <a:t>邻接矩阵：</a:t>
            </a:r>
            <a:r>
              <a:rPr lang="el-GR" altLang="zh-CN"/>
              <a:t>Θ</a:t>
            </a:r>
            <a:r>
              <a:rPr lang="en-US" altLang="zh-CN"/>
              <a:t>(V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邻接表：</a:t>
            </a:r>
            <a:r>
              <a:rPr lang="el-GR" altLang="zh-CN"/>
              <a:t>Θ</a:t>
            </a:r>
            <a:r>
              <a:rPr lang="en-US" altLang="zh-CN"/>
              <a:t>(|V|+|E|)</a:t>
            </a:r>
            <a:endParaRPr lang="en-US" altLang="zh-CN"/>
          </a:p>
          <a:p>
            <a:r>
              <a:rPr lang="zh-CN" altLang="en-US">
                <a:solidFill>
                  <a:srgbClr val="0000CC"/>
                </a:solidFill>
              </a:rPr>
              <a:t>应用</a:t>
            </a:r>
            <a:endParaRPr lang="zh-CN" altLang="en-US">
              <a:solidFill>
                <a:srgbClr val="0000CC"/>
              </a:solidFill>
            </a:endParaRPr>
          </a:p>
          <a:p>
            <a:pPr lvl="1"/>
            <a:r>
              <a:rPr lang="zh-CN" altLang="en-US"/>
              <a:t>检查图是否连通</a:t>
            </a:r>
            <a:endParaRPr lang="zh-CN" altLang="en-US"/>
          </a:p>
          <a:p>
            <a:pPr lvl="2"/>
            <a:r>
              <a:rPr lang="zh-CN" altLang="en-US">
                <a:solidFill>
                  <a:srgbClr val="CC3300"/>
                </a:solidFill>
              </a:rPr>
              <a:t>若从任意顶点出发，能够访问所有顶点，则连通</a:t>
            </a:r>
            <a:endParaRPr lang="zh-CN" altLang="en-US">
              <a:solidFill>
                <a:srgbClr val="CC3300"/>
              </a:solidFill>
            </a:endParaRPr>
          </a:p>
          <a:p>
            <a:pPr lvl="1"/>
            <a:r>
              <a:rPr lang="zh-CN" altLang="en-US"/>
              <a:t>检查图是否无环</a:t>
            </a:r>
            <a:endParaRPr lang="zh-CN" altLang="en-US"/>
          </a:p>
          <a:p>
            <a:pPr lvl="2"/>
            <a:r>
              <a:rPr lang="zh-CN" altLang="en-US">
                <a:solidFill>
                  <a:srgbClr val="CC3300"/>
                </a:solidFill>
              </a:rPr>
              <a:t>若在 </a:t>
            </a:r>
            <a:r>
              <a:rPr lang="en-US" altLang="zh-CN">
                <a:solidFill>
                  <a:srgbClr val="CC3300"/>
                </a:solidFill>
              </a:rPr>
              <a:t>DFS </a:t>
            </a:r>
            <a:r>
              <a:rPr lang="zh-CN" altLang="en-US">
                <a:solidFill>
                  <a:srgbClr val="CC3300"/>
                </a:solidFill>
              </a:rPr>
              <a:t>算法的完整执行过程中无回边，则无环</a:t>
            </a:r>
            <a:endParaRPr lang="zh-CN" altLang="en-US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3194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图遍历：深度优先查找、广度优先查找</a:t>
            </a:r>
            <a:endParaRPr lang="en-US" altLang="zh-CN" dirty="0"/>
          </a:p>
        </p:txBody>
      </p:sp>
      <p:sp>
        <p:nvSpPr>
          <p:cNvPr id="319493" name="内容占位符 31949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访问图中所有顶点的系统方法</a:t>
            </a:r>
            <a:endParaRPr lang="en-US" altLang="zh-CN" sz="2800" dirty="0"/>
          </a:p>
          <a:p>
            <a:pPr lvl="1"/>
            <a:r>
              <a:rPr lang="zh-CN" altLang="en-US" sz="2400" dirty="0"/>
              <a:t>深度优先搜索</a:t>
            </a:r>
            <a:r>
              <a:rPr lang="en-US" altLang="zh-CN" sz="2400" dirty="0"/>
              <a:t>(DFS)</a:t>
            </a:r>
            <a:endParaRPr lang="en-US" altLang="zh-CN" sz="2400" dirty="0"/>
          </a:p>
          <a:p>
            <a:pPr lvl="1"/>
            <a:r>
              <a:rPr lang="zh-CN" altLang="en-US" sz="2400" dirty="0"/>
              <a:t>广度优先搜索</a:t>
            </a:r>
            <a:r>
              <a:rPr lang="en-US" altLang="zh-CN" sz="2400" dirty="0"/>
              <a:t>(BFS)</a:t>
            </a:r>
            <a:endParaRPr lang="en-US" altLang="zh-CN" sz="2400" dirty="0"/>
          </a:p>
          <a:p>
            <a:pPr lvl="2"/>
            <a:r>
              <a:rPr lang="zh-CN" altLang="en-US" sz="2400" dirty="0"/>
              <a:t>从最后被访问顶点出发，访问其所有邻接点</a:t>
            </a:r>
            <a:endParaRPr lang="en-US" altLang="zh-CN" sz="2400" dirty="0"/>
          </a:p>
          <a:p>
            <a:pPr lvl="2"/>
            <a:r>
              <a:rPr lang="zh-CN" altLang="en-US" sz="2400" dirty="0"/>
              <a:t>实现：</a:t>
            </a:r>
            <a:r>
              <a:rPr lang="zh-CN" altLang="en-US" sz="2400" dirty="0">
                <a:solidFill>
                  <a:srgbClr val="0033CC"/>
                </a:solidFill>
              </a:rPr>
              <a:t>队列</a:t>
            </a:r>
            <a:r>
              <a:rPr lang="zh-CN" altLang="en-US" sz="2400" dirty="0">
                <a:solidFill>
                  <a:schemeClr val="bg2"/>
                </a:solidFill>
              </a:rPr>
              <a:t>（在 </a:t>
            </a:r>
            <a:r>
              <a:rPr lang="en-US" altLang="zh-CN" sz="2400" dirty="0">
                <a:solidFill>
                  <a:schemeClr val="bg2"/>
                </a:solidFill>
              </a:rPr>
              <a:t>BFS </a:t>
            </a:r>
            <a:r>
              <a:rPr lang="zh-CN" altLang="en-US" sz="2400" dirty="0">
                <a:solidFill>
                  <a:schemeClr val="bg2"/>
                </a:solidFill>
              </a:rPr>
              <a:t>算法中，需显式定义一个队列）</a:t>
            </a:r>
            <a:endParaRPr lang="en-US" altLang="zh-CN" sz="22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700" name="组合 370699"/>
          <p:cNvGrpSpPr/>
          <p:nvPr/>
        </p:nvGrpSpPr>
        <p:grpSpPr bwMode="auto">
          <a:xfrm>
            <a:off x="731404" y="1165711"/>
            <a:ext cx="4427538" cy="2070100"/>
            <a:chOff x="408" y="754"/>
            <a:chExt cx="2789" cy="1304"/>
          </a:xfrm>
        </p:grpSpPr>
        <p:pic>
          <p:nvPicPr>
            <p:cNvPr id="79895" name="图片 370696" descr="5_2b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880" b="94894"/>
            <a:stretch>
              <a:fillRect/>
            </a:stretch>
          </p:blipFill>
          <p:spPr bwMode="auto">
            <a:xfrm>
              <a:off x="408" y="754"/>
              <a:ext cx="2449" cy="3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896" name="图片 370697" descr="5_2b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" t="28702" r="58519" b="53316"/>
            <a:stretch>
              <a:fillRect/>
            </a:stretch>
          </p:blipFill>
          <p:spPr bwMode="auto">
            <a:xfrm>
              <a:off x="680" y="1003"/>
              <a:ext cx="2517" cy="10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0721" name="组合 370720"/>
          <p:cNvGrpSpPr/>
          <p:nvPr/>
        </p:nvGrpSpPr>
        <p:grpSpPr bwMode="auto">
          <a:xfrm>
            <a:off x="1163204" y="3242161"/>
            <a:ext cx="8567737" cy="3455988"/>
            <a:chOff x="363" y="1956"/>
            <a:chExt cx="5397" cy="2177"/>
          </a:xfrm>
        </p:grpSpPr>
        <p:grpSp>
          <p:nvGrpSpPr>
            <p:cNvPr id="79892" name="组合 370700"/>
            <p:cNvGrpSpPr/>
            <p:nvPr/>
          </p:nvGrpSpPr>
          <p:grpSpPr bwMode="auto">
            <a:xfrm>
              <a:off x="363" y="1956"/>
              <a:ext cx="5193" cy="2063"/>
              <a:chOff x="363" y="2047"/>
              <a:chExt cx="5193" cy="2063"/>
            </a:xfrm>
          </p:grpSpPr>
          <p:pic>
            <p:nvPicPr>
              <p:cNvPr id="79894" name="图片 370698" descr="5_2b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96" t="48047" r="84769" b="45746"/>
              <a:stretch>
                <a:fillRect/>
              </a:stretch>
            </p:blipFill>
            <p:spPr bwMode="auto">
              <a:xfrm>
                <a:off x="363" y="2047"/>
                <a:ext cx="884" cy="46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9893" name="矩形 370719"/>
            <p:cNvSpPr>
              <a:spLocks noChangeArrowheads="1"/>
            </p:cNvSpPr>
            <p:nvPr/>
          </p:nvSpPr>
          <p:spPr bwMode="auto">
            <a:xfrm>
              <a:off x="408" y="2024"/>
              <a:ext cx="5352" cy="21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876" name="标题 3706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BFS 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79877" name="文本占位符 370695"/>
          <p:cNvSpPr>
            <a:spLocks noGrp="1" noChangeArrowheads="1"/>
          </p:cNvSpPr>
          <p:nvPr>
            <p:ph type="body" idx="4294967295"/>
          </p:nvPr>
        </p:nvSpPr>
        <p:spPr>
          <a:xfrm>
            <a:off x="921904" y="1368911"/>
            <a:ext cx="8305800" cy="5126038"/>
          </a:xfrm>
        </p:spPr>
        <p:txBody>
          <a:bodyPr/>
          <a:lstStyle/>
          <a:p>
            <a:pPr lvl="1"/>
            <a:endParaRPr lang="zh-CN" altLang="en-US"/>
          </a:p>
          <a:p>
            <a:pPr lvl="1"/>
            <a:endParaRPr lang="zh-CN" altLang="en-US"/>
          </a:p>
          <a:p>
            <a:endParaRPr lang="zh-CN" altLang="en-US"/>
          </a:p>
        </p:txBody>
      </p:sp>
      <p:grpSp>
        <p:nvGrpSpPr>
          <p:cNvPr id="370709" name="组合 370708"/>
          <p:cNvGrpSpPr/>
          <p:nvPr/>
        </p:nvGrpSpPr>
        <p:grpSpPr bwMode="auto">
          <a:xfrm>
            <a:off x="4574741" y="4537561"/>
            <a:ext cx="4545013" cy="911225"/>
            <a:chOff x="2512" y="2856"/>
            <a:chExt cx="2863" cy="574"/>
          </a:xfrm>
        </p:grpSpPr>
        <p:sp>
          <p:nvSpPr>
            <p:cNvPr id="79890" name="矩形 370706"/>
            <p:cNvSpPr>
              <a:spLocks noChangeArrowheads="1"/>
            </p:cNvSpPr>
            <p:nvPr/>
          </p:nvSpPr>
          <p:spPr bwMode="auto">
            <a:xfrm>
              <a:off x="2512" y="2856"/>
              <a:ext cx="2001" cy="318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CC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9891" name="矩形 370707"/>
            <p:cNvSpPr>
              <a:spLocks noChangeArrowheads="1"/>
            </p:cNvSpPr>
            <p:nvPr/>
          </p:nvSpPr>
          <p:spPr bwMode="auto">
            <a:xfrm>
              <a:off x="2768" y="3142"/>
              <a:ext cx="26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>
                  <a:solidFill>
                    <a:srgbClr val="CC3300"/>
                  </a:solidFill>
                </a:rPr>
                <a:t>扫描队头顶点的所有邻接点 </a:t>
              </a:r>
              <a:r>
                <a:rPr kumimoji="0" lang="en-US" altLang="zh-CN">
                  <a:solidFill>
                    <a:srgbClr val="CC3300"/>
                  </a:solidFill>
                </a:rPr>
                <a:t>w</a:t>
              </a:r>
              <a:endParaRPr kumimoji="0" lang="en-US" altLang="zh-CN">
                <a:solidFill>
                  <a:srgbClr val="CC3300"/>
                </a:solidFill>
              </a:endParaRPr>
            </a:p>
          </p:txBody>
        </p:sp>
      </p:grpSp>
      <p:grpSp>
        <p:nvGrpSpPr>
          <p:cNvPr id="370717" name="组合 370716"/>
          <p:cNvGrpSpPr/>
          <p:nvPr/>
        </p:nvGrpSpPr>
        <p:grpSpPr bwMode="auto">
          <a:xfrm>
            <a:off x="2855479" y="5664686"/>
            <a:ext cx="5603875" cy="457200"/>
            <a:chOff x="1429" y="3482"/>
            <a:chExt cx="3530" cy="288"/>
          </a:xfrm>
        </p:grpSpPr>
        <p:sp>
          <p:nvSpPr>
            <p:cNvPr id="79888" name="矩形 370710"/>
            <p:cNvSpPr>
              <a:spLocks noChangeArrowheads="1"/>
            </p:cNvSpPr>
            <p:nvPr/>
          </p:nvSpPr>
          <p:spPr bwMode="auto">
            <a:xfrm>
              <a:off x="1429" y="3521"/>
              <a:ext cx="1474" cy="227"/>
            </a:xfrm>
            <a:prstGeom prst="rect">
              <a:avLst/>
            </a:prstGeom>
            <a:noFill/>
            <a:ln w="38100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CC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9889" name="矩形 370711"/>
            <p:cNvSpPr>
              <a:spLocks noChangeArrowheads="1"/>
            </p:cNvSpPr>
            <p:nvPr/>
          </p:nvSpPr>
          <p:spPr bwMode="auto">
            <a:xfrm>
              <a:off x="2880" y="3482"/>
              <a:ext cx="20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>
                  <a:solidFill>
                    <a:srgbClr val="0000CC"/>
                  </a:solidFill>
                </a:rPr>
                <a:t>刚访问的邻接点 </a:t>
              </a:r>
              <a:r>
                <a:rPr kumimoji="0" lang="en-US" altLang="zh-CN">
                  <a:solidFill>
                    <a:srgbClr val="0000CC"/>
                  </a:solidFill>
                </a:rPr>
                <a:t>w </a:t>
              </a:r>
              <a:r>
                <a:rPr kumimoji="0" lang="zh-CN" altLang="en-US">
                  <a:solidFill>
                    <a:srgbClr val="0000CC"/>
                  </a:solidFill>
                </a:rPr>
                <a:t>入队</a:t>
              </a:r>
              <a:endParaRPr kumimoji="0" lang="zh-CN" altLang="en-US">
                <a:solidFill>
                  <a:srgbClr val="0000CC"/>
                </a:solidFill>
              </a:endParaRPr>
            </a:p>
          </p:txBody>
        </p:sp>
      </p:grpSp>
      <p:grpSp>
        <p:nvGrpSpPr>
          <p:cNvPr id="370718" name="组合 370717"/>
          <p:cNvGrpSpPr/>
          <p:nvPr/>
        </p:nvGrpSpPr>
        <p:grpSpPr bwMode="auto">
          <a:xfrm>
            <a:off x="1955366" y="6025049"/>
            <a:ext cx="6634163" cy="457200"/>
            <a:chOff x="862" y="3709"/>
            <a:chExt cx="4179" cy="288"/>
          </a:xfrm>
        </p:grpSpPr>
        <p:sp>
          <p:nvSpPr>
            <p:cNvPr id="79886" name="矩形 370714"/>
            <p:cNvSpPr>
              <a:spLocks noChangeArrowheads="1"/>
            </p:cNvSpPr>
            <p:nvPr/>
          </p:nvSpPr>
          <p:spPr bwMode="auto">
            <a:xfrm>
              <a:off x="862" y="3777"/>
              <a:ext cx="2925" cy="204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CC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9887" name="矩形 370715"/>
            <p:cNvSpPr>
              <a:spLocks noChangeArrowheads="1"/>
            </p:cNvSpPr>
            <p:nvPr/>
          </p:nvSpPr>
          <p:spPr bwMode="auto">
            <a:xfrm>
              <a:off x="3773" y="3709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>
                  <a:solidFill>
                    <a:srgbClr val="CC3300"/>
                  </a:solidFill>
                </a:rPr>
                <a:t>删除队头顶点</a:t>
              </a:r>
              <a:endParaRPr kumimoji="0" lang="zh-CN" altLang="en-US">
                <a:solidFill>
                  <a:srgbClr val="CC3300"/>
                </a:solidFill>
              </a:endParaRPr>
            </a:p>
          </p:txBody>
        </p:sp>
      </p:grpSp>
      <p:sp>
        <p:nvSpPr>
          <p:cNvPr id="370719" name="矩形 370718"/>
          <p:cNvSpPr>
            <a:spLocks noChangeArrowheads="1"/>
          </p:cNvSpPr>
          <p:nvPr/>
        </p:nvSpPr>
        <p:spPr bwMode="auto">
          <a:xfrm>
            <a:off x="2099829" y="2750036"/>
            <a:ext cx="1044575" cy="5032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pic>
        <p:nvPicPr>
          <p:cNvPr id="79882" name="内容占位符 370692" descr="5_2b"/>
          <p:cNvPicPr>
            <a:picLocks noGrp="1"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8" t="67271"/>
          <a:stretch>
            <a:fillRect/>
          </a:stretch>
        </p:blipFill>
        <p:spPr bwMode="auto">
          <a:xfrm>
            <a:off x="1414029" y="3997811"/>
            <a:ext cx="7993062" cy="26638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0705" name="组合 370704"/>
          <p:cNvGrpSpPr/>
          <p:nvPr/>
        </p:nvGrpSpPr>
        <p:grpSpPr bwMode="auto">
          <a:xfrm>
            <a:off x="6213041" y="3432661"/>
            <a:ext cx="3460750" cy="962025"/>
            <a:chOff x="3515" y="2092"/>
            <a:chExt cx="2180" cy="606"/>
          </a:xfrm>
        </p:grpSpPr>
        <p:sp>
          <p:nvSpPr>
            <p:cNvPr id="79884" name="矩形 370703"/>
            <p:cNvSpPr>
              <a:spLocks noChangeArrowheads="1"/>
            </p:cNvSpPr>
            <p:nvPr/>
          </p:nvSpPr>
          <p:spPr bwMode="auto">
            <a:xfrm>
              <a:off x="3515" y="2092"/>
              <a:ext cx="2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>
                  <a:solidFill>
                    <a:srgbClr val="0000CC"/>
                  </a:solidFill>
                </a:rPr>
                <a:t>队列初始化：放入顶点 </a:t>
              </a:r>
              <a:r>
                <a:rPr kumimoji="0" lang="en-US" altLang="zh-CN">
                  <a:solidFill>
                    <a:srgbClr val="0000CC"/>
                  </a:solidFill>
                </a:rPr>
                <a:t>v</a:t>
              </a:r>
              <a:endParaRPr kumimoji="0"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79885" name="矩形 370702"/>
            <p:cNvSpPr>
              <a:spLocks noChangeArrowheads="1"/>
            </p:cNvSpPr>
            <p:nvPr/>
          </p:nvSpPr>
          <p:spPr bwMode="auto">
            <a:xfrm>
              <a:off x="3759" y="2380"/>
              <a:ext cx="1797" cy="318"/>
            </a:xfrm>
            <a:prstGeom prst="rect">
              <a:avLst/>
            </a:prstGeom>
            <a:noFill/>
            <a:ln w="38100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3297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BFS</a:t>
            </a:r>
            <a:endParaRPr lang="en-US" altLang="zh-CN"/>
          </a:p>
        </p:txBody>
      </p:sp>
      <p:sp>
        <p:nvSpPr>
          <p:cNvPr id="329733" name="内容占位符 329732"/>
          <p:cNvSpPr>
            <a:spLocks noGrp="1" noChangeArrowheads="1"/>
          </p:cNvSpPr>
          <p:nvPr>
            <p:ph idx="1"/>
          </p:nvPr>
        </p:nvSpPr>
        <p:spPr>
          <a:xfrm>
            <a:off x="812800" y="1088741"/>
            <a:ext cx="10935828" cy="550891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效率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邻接矩阵：</a:t>
            </a:r>
            <a:r>
              <a:rPr lang="el-GR" altLang="zh-CN" sz="2400" dirty="0"/>
              <a:t>Θ</a:t>
            </a:r>
            <a:r>
              <a:rPr lang="en-US" altLang="zh-CN" sz="2400" dirty="0"/>
              <a:t>(V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邻接表：</a:t>
            </a:r>
            <a:r>
              <a:rPr lang="el-GR" altLang="zh-CN" sz="2400" dirty="0"/>
              <a:t>Θ</a:t>
            </a:r>
            <a:r>
              <a:rPr lang="en-US" altLang="zh-CN" sz="2400" dirty="0"/>
              <a:t>(|V|+|E|)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0000CC"/>
                </a:solidFill>
              </a:rPr>
              <a:t>应用</a:t>
            </a:r>
            <a:endParaRPr lang="zh-CN" altLang="en-US" sz="2800" dirty="0">
              <a:solidFill>
                <a:srgbClr val="0000CC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检查图是否连通</a:t>
            </a:r>
            <a:endParaRPr lang="zh-CN" altLang="en-US" sz="24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CC3300"/>
                </a:solidFill>
              </a:rPr>
              <a:t>若从任意顶点出发，能够访问所有顶点，则连通</a:t>
            </a:r>
            <a:endParaRPr lang="zh-CN" altLang="en-US" sz="2000" dirty="0">
              <a:solidFill>
                <a:srgbClr val="CC33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检查图是否无环</a:t>
            </a:r>
            <a:endParaRPr lang="zh-CN" altLang="en-US" sz="24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CC3300"/>
                </a:solidFill>
              </a:rPr>
              <a:t>若在 </a:t>
            </a:r>
            <a:r>
              <a:rPr lang="en-US" altLang="zh-CN" sz="2000" dirty="0">
                <a:solidFill>
                  <a:srgbClr val="CC3300"/>
                </a:solidFill>
              </a:rPr>
              <a:t>BFS </a:t>
            </a:r>
            <a:r>
              <a:rPr lang="zh-CN" altLang="en-US" sz="2000" dirty="0">
                <a:solidFill>
                  <a:srgbClr val="CC3300"/>
                </a:solidFill>
              </a:rPr>
              <a:t>算法的完整执行过程中无交叉边，则无环</a:t>
            </a:r>
            <a:endParaRPr lang="zh-CN" altLang="en-US" sz="2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求顶点之间最短无权路径</a:t>
            </a:r>
            <a:endParaRPr lang="zh-CN" altLang="en-US" sz="24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CC3300"/>
                </a:solidFill>
              </a:rPr>
              <a:t>从一个顶点出发，执行 </a:t>
            </a:r>
            <a:r>
              <a:rPr lang="en-US" altLang="zh-CN" sz="2000" dirty="0">
                <a:solidFill>
                  <a:srgbClr val="CC3300"/>
                </a:solidFill>
              </a:rPr>
              <a:t>BFS </a:t>
            </a:r>
            <a:r>
              <a:rPr lang="zh-CN" altLang="en-US" sz="2000" dirty="0">
                <a:solidFill>
                  <a:srgbClr val="CC3300"/>
                </a:solidFill>
              </a:rPr>
              <a:t>算法遇到另一顶点为止</a:t>
            </a:r>
            <a:endParaRPr lang="zh-CN" altLang="en-US" sz="2000" dirty="0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穷举法小结</a:t>
            </a:r>
            <a:endParaRPr lang="en-US" altLang="zh-CN"/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200" dirty="0"/>
              <a:t>“</a:t>
            </a:r>
            <a:r>
              <a:rPr lang="zh-CN" altLang="en-US" sz="3200" dirty="0"/>
              <a:t>穷举”法一般在数据规模较小时，其执行时间能被接受</a:t>
            </a:r>
            <a:endParaRPr lang="en-US" altLang="zh-CN" sz="32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但有时，穷举法是唯一能够得到精确解的方法</a:t>
            </a:r>
            <a:endParaRPr lang="zh-CN" altLang="en-US" sz="28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NPC </a:t>
            </a:r>
            <a:r>
              <a:rPr lang="zh-CN" altLang="en-US" sz="2400" dirty="0"/>
              <a:t>问题：目前已知的可能最难的一些问题</a:t>
            </a:r>
            <a:endParaRPr lang="zh-CN" altLang="en-US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3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000" dirty="0"/>
              <a:t>穷举法的改进：</a:t>
            </a:r>
            <a:r>
              <a:rPr lang="zh-CN" altLang="en-US" sz="3000" dirty="0">
                <a:solidFill>
                  <a:srgbClr val="FF0000"/>
                </a:solidFill>
              </a:rPr>
              <a:t>回溯、分支定界</a:t>
            </a:r>
            <a:endParaRPr lang="zh-CN" altLang="en-US" sz="3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635000"/>
            <a:ext cx="9753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下面哪一个不是算法的特性？（）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5059" name="文本框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38400" y="2786063"/>
            <a:ext cx="85344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通用性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5060" name="文本框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3643313"/>
            <a:ext cx="85344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有限性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5061" name="文本框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38400" y="4500563"/>
            <a:ext cx="85344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确定性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5062" name="文本框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38400" y="5357813"/>
            <a:ext cx="85344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及时性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131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45068" name="组合 19"/>
          <p:cNvGrpSpPr/>
          <p:nvPr>
            <p:custDataLst>
              <p:tags r:id="rId11"/>
            </p:custDataLst>
          </p:nvPr>
        </p:nvGrpSpPr>
        <p:grpSpPr bwMode="auto"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072" name="TypeText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5073" name="TipText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27480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45069" name="图片 4"/>
          <p:cNvPicPr>
            <a:picLocks noChangeArrowheads="1"/>
          </p:cNvPicPr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8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74713" y="635000"/>
            <a:ext cx="1072991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利用欧几里得算法计算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12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8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的最大公约数，需要循环多少次？（）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6083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38400" y="2786063"/>
            <a:ext cx="85344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6084" name="文本框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3643313"/>
            <a:ext cx="85344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6085" name="文本框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38400" y="4500563"/>
            <a:ext cx="85344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6086" name="文本框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38400" y="5357813"/>
            <a:ext cx="85344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131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46092" name="组合 17"/>
          <p:cNvGrpSpPr/>
          <p:nvPr>
            <p:custDataLst>
              <p:tags r:id="rId11"/>
            </p:custDataLst>
          </p:nvPr>
        </p:nvGrpSpPr>
        <p:grpSpPr bwMode="auto"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096" name="TypeText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6097" name="TipText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27480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46093" name="图片 2"/>
          <p:cNvPicPr>
            <a:picLocks noChangeArrowheads="1"/>
          </p:cNvPicPr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选择排序示例</a:t>
            </a: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266825"/>
            <a:ext cx="8534400" cy="4905375"/>
          </a:xfrm>
        </p:spPr>
        <p:txBody>
          <a:bodyPr/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[0]     .   .   .    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[</a:t>
            </a:r>
            <a:r>
              <a:rPr lang="en-US" altLang="zh-CN" i="1">
                <a:sym typeface="Symbol" panose="05050102010706020507" pitchFamily="18" charset="2"/>
              </a:rPr>
              <a:t>i</a:t>
            </a:r>
            <a:r>
              <a:rPr lang="en-US" altLang="zh-CN">
                <a:sym typeface="Symbol" panose="05050102010706020507" pitchFamily="18" charset="2"/>
              </a:rPr>
              <a:t>-1]  </a:t>
            </a:r>
            <a:r>
              <a:rPr lang="en-US" altLang="zh-CN" sz="3600" b="1">
                <a:sym typeface="Symbol" panose="05050102010706020507" pitchFamily="18" charset="2"/>
              </a:rPr>
              <a:t>|</a:t>
            </a:r>
            <a:r>
              <a:rPr lang="en-US" altLang="zh-CN">
                <a:sym typeface="Symbol" panose="05050102010706020507" pitchFamily="18" charset="2"/>
              </a:rPr>
              <a:t>  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[</a:t>
            </a:r>
            <a:r>
              <a:rPr lang="en-US" altLang="zh-CN" i="1">
                <a:sym typeface="Symbol" panose="05050102010706020507" pitchFamily="18" charset="2"/>
              </a:rPr>
              <a:t>i</a:t>
            </a:r>
            <a:r>
              <a:rPr lang="en-US" altLang="zh-CN">
                <a:sym typeface="Symbol" panose="05050102010706020507" pitchFamily="18" charset="2"/>
              </a:rPr>
              <a:t>],  .   .   .  , 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[</a:t>
            </a:r>
            <a:r>
              <a:rPr lang="en-US" altLang="zh-CN" i="1">
                <a:sym typeface="Symbol" panose="05050102010706020507" pitchFamily="18" charset="2"/>
              </a:rPr>
              <a:t>min</a:t>
            </a:r>
            <a:r>
              <a:rPr lang="en-US" altLang="zh-CN">
                <a:sym typeface="Symbol" panose="05050102010706020507" pitchFamily="18" charset="2"/>
              </a:rPr>
              <a:t>], .   .   ., 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[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-1]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          </a:t>
            </a:r>
            <a:r>
              <a:rPr lang="zh-CN" altLang="en-US" sz="2000" b="1">
                <a:solidFill>
                  <a:srgbClr val="0000CC"/>
                </a:solidFill>
                <a:sym typeface="Symbol" panose="05050102010706020507" pitchFamily="18" charset="2"/>
              </a:rPr>
              <a:t>已在最终位置</a:t>
            </a:r>
            <a:endParaRPr lang="en-US" altLang="zh-CN" b="1" i="1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  <p:grpSp>
        <p:nvGrpSpPr>
          <p:cNvPr id="22532" name="Group 4"/>
          <p:cNvGrpSpPr/>
          <p:nvPr/>
        </p:nvGrpSpPr>
        <p:grpSpPr bwMode="auto">
          <a:xfrm>
            <a:off x="5808663" y="1952625"/>
            <a:ext cx="2063750" cy="431800"/>
            <a:chOff x="3016" y="2288"/>
            <a:chExt cx="1300" cy="144"/>
          </a:xfrm>
        </p:grpSpPr>
        <p:sp>
          <p:nvSpPr>
            <p:cNvPr id="22555" name="Line 5"/>
            <p:cNvSpPr>
              <a:spLocks noChangeShapeType="1"/>
            </p:cNvSpPr>
            <p:nvPr/>
          </p:nvSpPr>
          <p:spPr bwMode="auto">
            <a:xfrm>
              <a:off x="3016" y="2432"/>
              <a:ext cx="1299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6" name="Line 6"/>
            <p:cNvSpPr>
              <a:spLocks noChangeShapeType="1"/>
            </p:cNvSpPr>
            <p:nvPr/>
          </p:nvSpPr>
          <p:spPr bwMode="auto">
            <a:xfrm flipV="1">
              <a:off x="3016" y="2288"/>
              <a:ext cx="0" cy="14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Line 7"/>
            <p:cNvSpPr>
              <a:spLocks noChangeShapeType="1"/>
            </p:cNvSpPr>
            <p:nvPr/>
          </p:nvSpPr>
          <p:spPr bwMode="auto">
            <a:xfrm flipV="1">
              <a:off x="4316" y="2288"/>
              <a:ext cx="0" cy="14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8"/>
          <p:cNvGrpSpPr/>
          <p:nvPr/>
        </p:nvGrpSpPr>
        <p:grpSpPr bwMode="auto">
          <a:xfrm>
            <a:off x="3252788" y="2638425"/>
            <a:ext cx="5689600" cy="431800"/>
            <a:chOff x="1089" y="1911"/>
            <a:chExt cx="3584" cy="272"/>
          </a:xfrm>
        </p:grpSpPr>
        <p:pic>
          <p:nvPicPr>
            <p:cNvPr id="22553" name="Picture 8" descr="fig03_0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98" r="27179" b="93591"/>
            <a:stretch>
              <a:fillRect/>
            </a:stretch>
          </p:blipFill>
          <p:spPr bwMode="auto">
            <a:xfrm>
              <a:off x="1089" y="1950"/>
              <a:ext cx="358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4" name="Line 15"/>
            <p:cNvSpPr>
              <a:spLocks noChangeShapeType="1"/>
            </p:cNvSpPr>
            <p:nvPr/>
          </p:nvSpPr>
          <p:spPr bwMode="auto">
            <a:xfrm>
              <a:off x="1164" y="1911"/>
              <a:ext cx="0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7"/>
          <p:cNvGrpSpPr/>
          <p:nvPr/>
        </p:nvGrpSpPr>
        <p:grpSpPr bwMode="auto">
          <a:xfrm>
            <a:off x="3251200" y="3132138"/>
            <a:ext cx="5689600" cy="477837"/>
            <a:chOff x="1088" y="2222"/>
            <a:chExt cx="3584" cy="301"/>
          </a:xfrm>
        </p:grpSpPr>
        <p:pic>
          <p:nvPicPr>
            <p:cNvPr id="22551" name="Picture 9" descr="fig03_0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98" t="6409" r="27179" b="85913"/>
            <a:stretch>
              <a:fillRect/>
            </a:stretch>
          </p:blipFill>
          <p:spPr bwMode="auto">
            <a:xfrm>
              <a:off x="1088" y="2222"/>
              <a:ext cx="358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2" name="Line 16"/>
            <p:cNvSpPr>
              <a:spLocks noChangeShapeType="1"/>
            </p:cNvSpPr>
            <p:nvPr/>
          </p:nvSpPr>
          <p:spPr bwMode="auto">
            <a:xfrm>
              <a:off x="1610" y="2251"/>
              <a:ext cx="0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6"/>
          <p:cNvGrpSpPr/>
          <p:nvPr/>
        </p:nvGrpSpPr>
        <p:grpSpPr bwMode="auto">
          <a:xfrm>
            <a:off x="3251200" y="3635375"/>
            <a:ext cx="5689600" cy="477838"/>
            <a:chOff x="1088" y="2539"/>
            <a:chExt cx="3584" cy="301"/>
          </a:xfrm>
        </p:grpSpPr>
        <p:pic>
          <p:nvPicPr>
            <p:cNvPr id="22549" name="Picture 10" descr="fig03_0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98" t="14087" r="27179" b="77585"/>
            <a:stretch>
              <a:fillRect/>
            </a:stretch>
          </p:blipFill>
          <p:spPr bwMode="auto">
            <a:xfrm>
              <a:off x="1088" y="2539"/>
              <a:ext cx="3584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0" name="Line 17"/>
            <p:cNvSpPr>
              <a:spLocks noChangeShapeType="1"/>
            </p:cNvSpPr>
            <p:nvPr/>
          </p:nvSpPr>
          <p:spPr bwMode="auto">
            <a:xfrm>
              <a:off x="2132" y="2568"/>
              <a:ext cx="0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5"/>
          <p:cNvGrpSpPr/>
          <p:nvPr/>
        </p:nvGrpSpPr>
        <p:grpSpPr bwMode="auto">
          <a:xfrm>
            <a:off x="3251200" y="4176713"/>
            <a:ext cx="5689600" cy="441325"/>
            <a:chOff x="1088" y="2880"/>
            <a:chExt cx="3584" cy="278"/>
          </a:xfrm>
        </p:grpSpPr>
        <p:pic>
          <p:nvPicPr>
            <p:cNvPr id="22547" name="Picture 11" descr="fig03_0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98" t="23038" r="27179" b="69905"/>
            <a:stretch>
              <a:fillRect/>
            </a:stretch>
          </p:blipFill>
          <p:spPr bwMode="auto">
            <a:xfrm>
              <a:off x="1088" y="2880"/>
              <a:ext cx="35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8" name="Line 18"/>
            <p:cNvSpPr>
              <a:spLocks noChangeShapeType="1"/>
            </p:cNvSpPr>
            <p:nvPr/>
          </p:nvSpPr>
          <p:spPr bwMode="auto">
            <a:xfrm>
              <a:off x="2631" y="2886"/>
              <a:ext cx="0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4"/>
          <p:cNvGrpSpPr/>
          <p:nvPr/>
        </p:nvGrpSpPr>
        <p:grpSpPr bwMode="auto">
          <a:xfrm>
            <a:off x="3252788" y="4645025"/>
            <a:ext cx="5689600" cy="476250"/>
            <a:chOff x="1089" y="3175"/>
            <a:chExt cx="3584" cy="300"/>
          </a:xfrm>
        </p:grpSpPr>
        <p:pic>
          <p:nvPicPr>
            <p:cNvPr id="22545" name="Picture 12" descr="fig03_0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98" t="30745" r="27179" b="61577"/>
            <a:stretch>
              <a:fillRect/>
            </a:stretch>
          </p:blipFill>
          <p:spPr bwMode="auto">
            <a:xfrm>
              <a:off x="1089" y="3175"/>
              <a:ext cx="358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6" name="Line 19"/>
            <p:cNvSpPr>
              <a:spLocks noChangeShapeType="1"/>
            </p:cNvSpPr>
            <p:nvPr/>
          </p:nvSpPr>
          <p:spPr bwMode="auto">
            <a:xfrm>
              <a:off x="3129" y="3203"/>
              <a:ext cx="0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3251200" y="5148263"/>
            <a:ext cx="5689600" cy="512762"/>
            <a:chOff x="1088" y="3492"/>
            <a:chExt cx="3584" cy="323"/>
          </a:xfrm>
        </p:grpSpPr>
        <p:pic>
          <p:nvPicPr>
            <p:cNvPr id="22543" name="Picture 13" descr="fig03_0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98" t="38423" r="27179" b="53899"/>
            <a:stretch>
              <a:fillRect/>
            </a:stretch>
          </p:blipFill>
          <p:spPr bwMode="auto">
            <a:xfrm>
              <a:off x="1088" y="3492"/>
              <a:ext cx="358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4" name="Line 20"/>
            <p:cNvSpPr>
              <a:spLocks noChangeShapeType="1"/>
            </p:cNvSpPr>
            <p:nvPr/>
          </p:nvSpPr>
          <p:spPr bwMode="auto">
            <a:xfrm>
              <a:off x="3628" y="3543"/>
              <a:ext cx="0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22"/>
          <p:cNvGrpSpPr/>
          <p:nvPr/>
        </p:nvGrpSpPr>
        <p:grpSpPr bwMode="auto">
          <a:xfrm>
            <a:off x="3252788" y="5653088"/>
            <a:ext cx="5689600" cy="476250"/>
            <a:chOff x="1089" y="3810"/>
            <a:chExt cx="3584" cy="300"/>
          </a:xfrm>
        </p:grpSpPr>
        <p:pic>
          <p:nvPicPr>
            <p:cNvPr id="22541" name="Picture 14" descr="fig03_0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98" t="46948" r="27179" b="45203"/>
            <a:stretch>
              <a:fillRect/>
            </a:stretch>
          </p:blipFill>
          <p:spPr bwMode="auto">
            <a:xfrm>
              <a:off x="1089" y="3810"/>
              <a:ext cx="358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2" name="Line 21"/>
            <p:cNvSpPr>
              <a:spLocks noChangeShapeType="1"/>
            </p:cNvSpPr>
            <p:nvPr/>
          </p:nvSpPr>
          <p:spPr bwMode="auto">
            <a:xfrm>
              <a:off x="4127" y="3838"/>
              <a:ext cx="0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40" name="Line 29"/>
          <p:cNvSpPr>
            <a:spLocks noChangeShapeType="1"/>
          </p:cNvSpPr>
          <p:nvPr/>
        </p:nvSpPr>
        <p:spPr bwMode="auto">
          <a:xfrm>
            <a:off x="5402263" y="1492250"/>
            <a:ext cx="0" cy="431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635000"/>
            <a:ext cx="9753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对算法运行速度的效率分析主要是指（）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7107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38400" y="2786063"/>
            <a:ext cx="85344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简单性分析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7108" name="文本框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3643313"/>
            <a:ext cx="85344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一般性分析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7109" name="文本框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38400" y="4500563"/>
            <a:ext cx="85344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时间效率分析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7110" name="文本框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38400" y="5357813"/>
            <a:ext cx="85344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空间效率分析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06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47116" name="组合 17"/>
          <p:cNvGrpSpPr/>
          <p:nvPr>
            <p:custDataLst>
              <p:tags r:id="rId11"/>
            </p:custDataLst>
          </p:nvPr>
        </p:nvGrpSpPr>
        <p:grpSpPr bwMode="auto"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120" name="TypeText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7121" name="TipText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27480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47117" name="图片 2"/>
          <p:cNvPicPr>
            <a:picLocks noChangeArrowheads="1"/>
          </p:cNvPicPr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8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635000"/>
            <a:ext cx="9753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算法分析中，算法运行时间的度量单位是（  ）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8131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38400" y="2786063"/>
            <a:ext cx="85344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基本操作被执行的次数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8132" name="文本框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3643313"/>
            <a:ext cx="85344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秒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8133" name="文本框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38400" y="4500563"/>
            <a:ext cx="85344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分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8134" name="文本框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38400" y="5357813"/>
            <a:ext cx="85344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小时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4956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48140" name="组合 17"/>
          <p:cNvGrpSpPr/>
          <p:nvPr>
            <p:custDataLst>
              <p:tags r:id="rId11"/>
            </p:custDataLst>
          </p:nvPr>
        </p:nvGrpSpPr>
        <p:grpSpPr bwMode="auto"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144" name="TypeText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8145" name="TipText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27480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48141" name="图片 2"/>
          <p:cNvPicPr>
            <a:picLocks noChangeArrowheads="1"/>
          </p:cNvPicPr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8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635000"/>
            <a:ext cx="9753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在下列对算法时间效率的描述中，错误的是（  ）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9155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38400" y="2786063"/>
            <a:ext cx="85344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平均效率是指输入为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时，算法在最坏情况的效率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9156" name="文本框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3643313"/>
            <a:ext cx="85344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最优效率是指输入为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时，算法在最优情况的效率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9157" name="文本框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38400" y="4500563"/>
            <a:ext cx="85344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最差效率是指输入为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时，算法在最坏情况的效率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9158" name="文本框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38400" y="5357813"/>
            <a:ext cx="952658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平均效率是指输入为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时，算法在随机获典型输入情况的效率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4956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49164" name="组合 17"/>
          <p:cNvGrpSpPr/>
          <p:nvPr>
            <p:custDataLst>
              <p:tags r:id="rId11"/>
            </p:custDataLst>
          </p:nvPr>
        </p:nvGrpSpPr>
        <p:grpSpPr bwMode="auto"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9168" name="TypeText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9169" name="TipText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27480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49165" name="图片 2"/>
          <p:cNvPicPr>
            <a:picLocks noChangeArrowheads="1"/>
          </p:cNvPicPr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8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59130" y="949960"/>
            <a:ext cx="10313670" cy="550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+mn-lt"/>
                <a:ea typeface="微软雅黑" panose="020B0503020204020204" charset="-122"/>
                <a:cs typeface="+mn-lt"/>
                <a:sym typeface="微软雅黑" panose="020B0503020204020204" charset="-122"/>
              </a:rPr>
              <a:t>针对下面的查找算法，描述错误的是（  ）</a:t>
            </a:r>
            <a:endParaRPr lang="en-US" altLang="zh-CN" sz="2600">
              <a:solidFill>
                <a:srgbClr val="000000"/>
              </a:solidFill>
              <a:latin typeface="+mn-lt"/>
              <a:ea typeface="微软雅黑" panose="020B0503020204020204" charset="-122"/>
              <a:cs typeface="+mn-lt"/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+mn-lt"/>
                <a:ea typeface="微软雅黑" panose="020B0503020204020204" charset="-122"/>
                <a:cs typeface="+mn-lt"/>
                <a:sym typeface="微软雅黑" panose="020B0503020204020204" charset="-122"/>
              </a:rPr>
              <a:t>SequentialSearch( A[0..n-1], K )</a:t>
            </a:r>
            <a:endParaRPr lang="en-US" altLang="zh-CN">
              <a:solidFill>
                <a:srgbClr val="000000"/>
              </a:solidFill>
              <a:latin typeface="+mn-lt"/>
              <a:ea typeface="微软雅黑" panose="020B0503020204020204" charset="-122"/>
              <a:cs typeface="+mn-lt"/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+mn-lt"/>
                <a:ea typeface="微软雅黑" panose="020B0503020204020204" charset="-122"/>
                <a:cs typeface="+mn-lt"/>
                <a:sym typeface="微软雅黑" panose="020B0503020204020204" charset="-122"/>
              </a:rPr>
              <a:t>    i</a:t>
            </a:r>
            <a:r>
              <a:rPr lang="en-US" altLang="zh-CN">
                <a:solidFill>
                  <a:srgbClr val="000000"/>
                </a:solidFill>
                <a:latin typeface="+mn-lt"/>
                <a:ea typeface="微软雅黑" panose="020B0503020204020204" charset="-122"/>
                <a:cs typeface="+mn-lt"/>
                <a:sym typeface="Wingdings" panose="05000000000000000000" pitchFamily="2" charset="2"/>
              </a:rPr>
              <a:t></a:t>
            </a:r>
            <a:r>
              <a:rPr lang="en-US" altLang="zh-CN">
                <a:solidFill>
                  <a:srgbClr val="000000"/>
                </a:solidFill>
                <a:latin typeface="+mn-lt"/>
                <a:ea typeface="微软雅黑" panose="020B0503020204020204" charset="-122"/>
                <a:cs typeface="+mn-lt"/>
                <a:sym typeface="微软雅黑" panose="020B0503020204020204" charset="-122"/>
              </a:rPr>
              <a:t>0</a:t>
            </a:r>
            <a:endParaRPr lang="en-US" altLang="zh-CN">
              <a:solidFill>
                <a:srgbClr val="000000"/>
              </a:solidFill>
              <a:latin typeface="+mn-lt"/>
              <a:ea typeface="微软雅黑" panose="020B0503020204020204" charset="-122"/>
              <a:cs typeface="+mn-lt"/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+mn-lt"/>
                <a:ea typeface="微软雅黑" panose="020B0503020204020204" charset="-122"/>
                <a:cs typeface="+mn-lt"/>
                <a:sym typeface="微软雅黑" panose="020B0503020204020204" charset="-122"/>
              </a:rPr>
              <a:t>    while i&lt;n and A[i] ≠K</a:t>
            </a:r>
            <a:endParaRPr lang="en-US" altLang="zh-CN">
              <a:solidFill>
                <a:srgbClr val="000000"/>
              </a:solidFill>
              <a:latin typeface="+mn-lt"/>
              <a:ea typeface="微软雅黑" panose="020B0503020204020204" charset="-122"/>
              <a:cs typeface="+mn-lt"/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+mn-lt"/>
                <a:ea typeface="微软雅黑" panose="020B0503020204020204" charset="-122"/>
                <a:cs typeface="+mn-lt"/>
                <a:sym typeface="微软雅黑" panose="020B0503020204020204" charset="-122"/>
              </a:rPr>
              <a:t>         i</a:t>
            </a:r>
            <a:r>
              <a:rPr lang="en-US" altLang="zh-CN">
                <a:solidFill>
                  <a:srgbClr val="000000"/>
                </a:solidFill>
                <a:latin typeface="+mn-lt"/>
                <a:ea typeface="微软雅黑" panose="020B0503020204020204" charset="-122"/>
                <a:cs typeface="+mn-lt"/>
                <a:sym typeface="Wingdings" panose="05000000000000000000" pitchFamily="2" charset="2"/>
              </a:rPr>
              <a:t></a:t>
            </a:r>
            <a:r>
              <a:rPr lang="en-US" altLang="zh-CN">
                <a:solidFill>
                  <a:srgbClr val="000000"/>
                </a:solidFill>
                <a:latin typeface="+mn-lt"/>
                <a:ea typeface="微软雅黑" panose="020B0503020204020204" charset="-122"/>
                <a:cs typeface="+mn-lt"/>
                <a:sym typeface="微软雅黑" panose="020B0503020204020204" charset="-122"/>
              </a:rPr>
              <a:t>i+1</a:t>
            </a:r>
            <a:endParaRPr lang="en-US" altLang="zh-CN">
              <a:solidFill>
                <a:srgbClr val="000000"/>
              </a:solidFill>
              <a:latin typeface="+mn-lt"/>
              <a:ea typeface="微软雅黑" panose="020B0503020204020204" charset="-122"/>
              <a:cs typeface="+mn-lt"/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+mn-lt"/>
                <a:ea typeface="微软雅黑" panose="020B0503020204020204" charset="-122"/>
                <a:cs typeface="+mn-lt"/>
                <a:sym typeface="微软雅黑" panose="020B0503020204020204" charset="-122"/>
              </a:rPr>
              <a:t>     if i&lt;n</a:t>
            </a:r>
            <a:endParaRPr lang="en-US" altLang="zh-CN">
              <a:solidFill>
                <a:srgbClr val="000000"/>
              </a:solidFill>
              <a:latin typeface="+mn-lt"/>
              <a:ea typeface="微软雅黑" panose="020B0503020204020204" charset="-122"/>
              <a:cs typeface="+mn-lt"/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+mn-lt"/>
                <a:ea typeface="微软雅黑" panose="020B0503020204020204" charset="-122"/>
                <a:cs typeface="+mn-lt"/>
                <a:sym typeface="微软雅黑" panose="020B0503020204020204" charset="-122"/>
              </a:rPr>
              <a:t>        return i</a:t>
            </a:r>
            <a:endParaRPr lang="en-US" altLang="zh-CN">
              <a:solidFill>
                <a:srgbClr val="000000"/>
              </a:solidFill>
              <a:latin typeface="+mn-lt"/>
              <a:ea typeface="微软雅黑" panose="020B0503020204020204" charset="-122"/>
              <a:cs typeface="+mn-lt"/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+mn-lt"/>
                <a:ea typeface="微软雅黑" panose="020B0503020204020204" charset="-122"/>
                <a:cs typeface="+mn-lt"/>
                <a:sym typeface="微软雅黑" panose="020B0503020204020204" charset="-122"/>
              </a:rPr>
              <a:t>     else</a:t>
            </a:r>
            <a:endParaRPr lang="en-US" altLang="zh-CN">
              <a:solidFill>
                <a:srgbClr val="000000"/>
              </a:solidFill>
              <a:latin typeface="+mn-lt"/>
              <a:ea typeface="微软雅黑" panose="020B0503020204020204" charset="-122"/>
              <a:cs typeface="+mn-lt"/>
              <a:sym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+mn-lt"/>
                <a:ea typeface="微软雅黑" panose="020B0503020204020204" charset="-122"/>
                <a:cs typeface="+mn-lt"/>
                <a:sym typeface="微软雅黑" panose="020B0503020204020204" charset="-122"/>
              </a:rPr>
              <a:t>        return -1</a:t>
            </a:r>
            <a:endParaRPr lang="en-US" altLang="zh-CN">
              <a:solidFill>
                <a:srgbClr val="000000"/>
              </a:solidFill>
              <a:latin typeface="+mn-lt"/>
              <a:ea typeface="微软雅黑" panose="020B0503020204020204" charset="-122"/>
              <a:cs typeface="+mn-lt"/>
              <a:sym typeface="微软雅黑" panose="020B0503020204020204" charset="-122"/>
            </a:endParaRPr>
          </a:p>
        </p:txBody>
      </p:sp>
      <p:sp>
        <p:nvSpPr>
          <p:cNvPr id="50179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57215" y="2802255"/>
            <a:ext cx="5660390" cy="64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算法在最优情况下只做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次元素比较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0180" name="文本框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57215" y="3659505"/>
            <a:ext cx="4301490" cy="64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算法的基本操作是元素比较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0181" name="文本框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57215" y="4516755"/>
            <a:ext cx="6325870" cy="64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查找不成功时，算法最优做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次元素比较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0182" name="文本框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57215" y="5374005"/>
            <a:ext cx="5685790" cy="64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算法的基本操作是循环最内层的加法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107940" y="286543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107940" y="372268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107940" y="457993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107940" y="5437188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50188" name="组合 17"/>
          <p:cNvGrpSpPr/>
          <p:nvPr>
            <p:custDataLst>
              <p:tags r:id="rId11"/>
            </p:custDataLst>
          </p:nvPr>
        </p:nvGrpSpPr>
        <p:grpSpPr bwMode="auto"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192" name="TypeText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50193" name="TipText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27480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0189" name="图片 2"/>
          <p:cNvPicPr>
            <a:picLocks noChangeArrowheads="1"/>
          </p:cNvPicPr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8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635000"/>
            <a:ext cx="9753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下面那个断言是错误的（   ）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716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370681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51208" name="图片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2725738"/>
            <a:ext cx="3132137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图片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3792538"/>
            <a:ext cx="31321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0" name="图片 2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4567238"/>
            <a:ext cx="3132137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1" name="图片 2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5408613"/>
            <a:ext cx="313213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12" name="组合 17"/>
          <p:cNvGrpSpPr/>
          <p:nvPr>
            <p:custDataLst>
              <p:tags r:id="rId11"/>
            </p:custDataLst>
          </p:nvPr>
        </p:nvGrpSpPr>
        <p:grpSpPr bwMode="auto"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216" name="TypeText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51217" name="TipText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27480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1213" name="图片 2"/>
          <p:cNvPicPr>
            <a:picLocks noChangeArrowheads="1"/>
          </p:cNvPicPr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选择排序算法的分析</a:t>
            </a:r>
            <a:endParaRPr lang="zh-CN" altLang="en-US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35075" y="4545013"/>
            <a:ext cx="7910513" cy="1692275"/>
          </a:xfrm>
        </p:spPr>
        <p:txBody>
          <a:bodyPr/>
          <a:lstStyle/>
          <a:p>
            <a:pPr marL="0" indent="0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时间复杂度：比较次数</a:t>
            </a:r>
            <a:r>
              <a:rPr lang="en-US" altLang="zh-CN" dirty="0">
                <a:sym typeface="Symbol" panose="05050102010706020507" pitchFamily="18" charset="2"/>
              </a:rPr>
              <a:t>=Θ(n</a:t>
            </a:r>
            <a:r>
              <a:rPr lang="en-US" altLang="zh-CN" baseline="30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；   </a:t>
            </a:r>
            <a:r>
              <a:rPr lang="zh-CN" altLang="en-US" b="1" dirty="0">
                <a:solidFill>
                  <a:srgbClr val="993300"/>
                </a:solidFill>
                <a:sym typeface="Symbol" panose="05050102010706020507" pitchFamily="18" charset="2"/>
              </a:rPr>
              <a:t>交换次数</a:t>
            </a:r>
            <a:r>
              <a:rPr lang="en-US" altLang="zh-CN" b="1" dirty="0">
                <a:solidFill>
                  <a:srgbClr val="993300"/>
                </a:solidFill>
                <a:sym typeface="Symbol" panose="05050102010706020507" pitchFamily="18" charset="2"/>
              </a:rPr>
              <a:t>=Θ(n)</a:t>
            </a:r>
            <a:endParaRPr lang="en-US" altLang="zh-CN" b="1" dirty="0">
              <a:solidFill>
                <a:srgbClr val="993300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空间复杂度：原地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稳定性：       </a:t>
            </a:r>
            <a:r>
              <a:rPr lang="zh-CN" altLang="en-US" b="1" dirty="0">
                <a:sym typeface="Symbol" panose="05050102010706020507" pitchFamily="18" charset="2"/>
              </a:rPr>
              <a:t>√</a:t>
            </a:r>
            <a:endParaRPr lang="en-US" altLang="zh-CN" b="1" i="1" dirty="0">
              <a:sym typeface="Symbol" panose="05050102010706020507" pitchFamily="18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074" y="1143599"/>
            <a:ext cx="5300756" cy="329351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直接排序</a:t>
            </a:r>
            <a:r>
              <a:rPr lang="zh-CN" altLang="en-US" dirty="0"/>
              <a:t>”算法 </a:t>
            </a:r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70000"/>
              </a:lnSpc>
              <a:buFont typeface="Monotype Sorts" pitchFamily="2" charset="2"/>
              <a:buNone/>
            </a:pPr>
            <a:r>
              <a:rPr lang="zh-CN" altLang="en-US" sz="2800" i="1" u="sng" dirty="0">
                <a:solidFill>
                  <a:srgbClr val="FF0000"/>
                </a:solidFill>
              </a:rPr>
              <a:t>冒泡排序</a:t>
            </a:r>
            <a:r>
              <a:rPr lang="en-US" altLang="zh-CN" dirty="0"/>
              <a:t>   </a:t>
            </a:r>
            <a:r>
              <a:rPr lang="zh-CN" altLang="en-US" dirty="0"/>
              <a:t>比较相邻元素，如果是逆序则交换位置，重复进行直到将最大元素被交换到最后一个位置；第 </a:t>
            </a:r>
            <a:r>
              <a:rPr lang="en-US" altLang="zh-CN" dirty="0"/>
              <a:t>2 </a:t>
            </a:r>
            <a:r>
              <a:rPr lang="zh-CN" altLang="en-US" dirty="0"/>
              <a:t>趟比较将第 </a:t>
            </a:r>
            <a:r>
              <a:rPr lang="en-US" altLang="zh-CN" dirty="0"/>
              <a:t>2</a:t>
            </a:r>
            <a:r>
              <a:rPr lang="en-US" altLang="zh-CN" baseline="30000" dirty="0"/>
              <a:t>th</a:t>
            </a:r>
            <a:r>
              <a:rPr lang="en-US" altLang="zh-CN" dirty="0"/>
              <a:t> </a:t>
            </a:r>
            <a:r>
              <a:rPr lang="zh-CN" altLang="en-US" dirty="0"/>
              <a:t>大元素交换到倒数第二个位置。一般地，第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zh-CN" altLang="en-US" dirty="0"/>
              <a:t>趟</a:t>
            </a:r>
            <a:r>
              <a:rPr lang="en-US" altLang="zh-CN" dirty="0"/>
              <a:t>(0 </a:t>
            </a:r>
            <a:r>
              <a:rPr lang="en-US" altLang="zh-CN" dirty="0">
                <a:sym typeface="Symbol" panose="05050102010706020507" pitchFamily="18" charset="2"/>
              </a:rPr>
              <a:t> </a:t>
            </a:r>
            <a:r>
              <a:rPr lang="en-US" altLang="zh-CN" i="1" dirty="0" err="1">
                <a:sym typeface="Symbol" panose="05050102010706020507" pitchFamily="18" charset="2"/>
              </a:rPr>
              <a:t>i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sym typeface="Symbol" panose="05050102010706020507" pitchFamily="18" charset="2"/>
              </a:rPr>
              <a:t>n-</a:t>
            </a:r>
            <a:r>
              <a:rPr lang="en-US" altLang="zh-CN" dirty="0">
                <a:sym typeface="Symbol" panose="05050102010706020507" pitchFamily="18" charset="2"/>
              </a:rPr>
              <a:t>2)</a:t>
            </a:r>
            <a:r>
              <a:rPr lang="zh-CN" altLang="en-US" dirty="0">
                <a:sym typeface="Symbol" panose="05050102010706020507" pitchFamily="18" charset="2"/>
              </a:rPr>
              <a:t>将第 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baseline="30000" dirty="0" err="1">
                <a:sym typeface="Symbol" panose="05050102010706020507" pitchFamily="18" charset="2"/>
              </a:rPr>
              <a:t>th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大元素交换到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[</a:t>
            </a:r>
            <a:r>
              <a:rPr lang="en-US" altLang="zh-CN" i="1" dirty="0">
                <a:sym typeface="Symbol" panose="05050102010706020507" pitchFamily="18" charset="2"/>
              </a:rPr>
              <a:t>n-i-1</a:t>
            </a:r>
            <a:r>
              <a:rPr lang="en-US" altLang="zh-CN" dirty="0">
                <a:sym typeface="Symbol" panose="05050102010706020507" pitchFamily="18" charset="2"/>
              </a:rPr>
              <a:t>]</a:t>
            </a:r>
            <a:r>
              <a:rPr lang="zh-CN" altLang="en-US" dirty="0">
                <a:sym typeface="Symbol" panose="05050102010706020507" pitchFamily="18" charset="2"/>
              </a:rPr>
              <a:t>：</a:t>
            </a:r>
            <a:endParaRPr lang="zh-CN" altLang="en-US" dirty="0">
              <a:sym typeface="Symbol" panose="05050102010706020507" pitchFamily="18" charset="2"/>
            </a:endParaRPr>
          </a:p>
          <a:p>
            <a:pPr>
              <a:lnSpc>
                <a:spcPct val="170000"/>
              </a:lnSpc>
              <a:buFont typeface="Monotype Sorts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[0],...,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[j]</a:t>
            </a:r>
            <a:r>
              <a:rPr lang="en-US" altLang="zh-CN" b="1" dirty="0">
                <a:solidFill>
                  <a:srgbClr val="0000CC"/>
                </a:solidFill>
                <a:sym typeface="Wingdings" panose="05000000000000000000" pitchFamily="2" charset="2"/>
              </a:rPr>
              <a:t>?</a:t>
            </a:r>
            <a:r>
              <a:rPr lang="zh-CN" altLang="en-US" b="1" dirty="0">
                <a:solidFill>
                  <a:srgbClr val="0000CC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[j+1],…,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[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-i-1] </a:t>
            </a:r>
            <a:r>
              <a:rPr lang="en-US" altLang="zh-CN" b="1" dirty="0">
                <a:sym typeface="Symbol" panose="05050102010706020507" pitchFamily="18" charset="2"/>
              </a:rPr>
              <a:t>|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[n-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]  ...  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[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-1]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70000"/>
              </a:lnSpc>
              <a:buFont typeface="Monotype Sorts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                                                         </a:t>
            </a:r>
            <a:r>
              <a:rPr lang="zh-CN" altLang="en-US" sz="2000" b="1" dirty="0">
                <a:solidFill>
                  <a:srgbClr val="0000CC"/>
                </a:solidFill>
                <a:sym typeface="Symbol" panose="05050102010706020507" pitchFamily="18" charset="2"/>
              </a:rPr>
              <a:t>已在最终位置</a:t>
            </a:r>
            <a:endParaRPr lang="en-US" altLang="zh-CN" sz="2000" b="1" dirty="0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  <p:sp>
        <p:nvSpPr>
          <p:cNvPr id="26628" name="Line 8"/>
          <p:cNvSpPr>
            <a:spLocks noChangeShapeType="1"/>
          </p:cNvSpPr>
          <p:nvPr/>
        </p:nvSpPr>
        <p:spPr bwMode="auto">
          <a:xfrm>
            <a:off x="6159500" y="3465252"/>
            <a:ext cx="0" cy="431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冒泡排序示例</a:t>
            </a: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266825"/>
            <a:ext cx="8534400" cy="4905375"/>
          </a:xfrm>
        </p:spPr>
        <p:txBody>
          <a:bodyPr/>
          <a:lstStyle/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[0],..., 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[j]</a:t>
            </a:r>
            <a:r>
              <a:rPr lang="en-US" altLang="zh-CN" b="1">
                <a:solidFill>
                  <a:srgbClr val="0000CC"/>
                </a:solidFill>
                <a:sym typeface="Wingdings" panose="05000000000000000000" pitchFamily="2" charset="2"/>
              </a:rPr>
              <a:t>?</a:t>
            </a:r>
            <a:r>
              <a:rPr lang="zh-CN" altLang="en-US" b="1">
                <a:solidFill>
                  <a:srgbClr val="0000CC"/>
                </a:solidFill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 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[j+1],…, 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[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-j-1] | 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[n-i]  ...   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[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-1]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CC"/>
                </a:solidFill>
                <a:sym typeface="Symbol" panose="05050102010706020507" pitchFamily="18" charset="2"/>
              </a:rPr>
              <a:t>                                                                                      已在最终位置</a:t>
            </a:r>
            <a:endParaRPr lang="en-US" altLang="zh-CN" sz="2000" b="1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  <p:sp>
        <p:nvSpPr>
          <p:cNvPr id="28676" name="Line 31"/>
          <p:cNvSpPr>
            <a:spLocks noChangeShapeType="1"/>
          </p:cNvSpPr>
          <p:nvPr/>
        </p:nvSpPr>
        <p:spPr bwMode="auto">
          <a:xfrm>
            <a:off x="7004050" y="1431925"/>
            <a:ext cx="0" cy="431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7470" name="Picture 30" descr="fig03_0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3" r="17430" b="93478"/>
          <a:stretch>
            <a:fillRect/>
          </a:stretch>
        </p:blipFill>
        <p:spPr bwMode="auto">
          <a:xfrm>
            <a:off x="3071813" y="2420938"/>
            <a:ext cx="6191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/>
          <p:nvPr/>
        </p:nvGrpSpPr>
        <p:grpSpPr bwMode="auto">
          <a:xfrm>
            <a:off x="3071813" y="5659438"/>
            <a:ext cx="6192837" cy="468312"/>
            <a:chOff x="975" y="3498"/>
            <a:chExt cx="3901" cy="295"/>
          </a:xfrm>
        </p:grpSpPr>
        <p:pic>
          <p:nvPicPr>
            <p:cNvPr id="28697" name="Picture 49" descr="fig03_0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13" t="53244" r="17413" b="40208"/>
            <a:stretch>
              <a:fillRect/>
            </a:stretch>
          </p:blipFill>
          <p:spPr bwMode="auto">
            <a:xfrm>
              <a:off x="975" y="3498"/>
              <a:ext cx="39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8" name="Line 36"/>
            <p:cNvSpPr>
              <a:spLocks noChangeShapeType="1"/>
            </p:cNvSpPr>
            <p:nvPr/>
          </p:nvSpPr>
          <p:spPr bwMode="auto">
            <a:xfrm>
              <a:off x="4429" y="3521"/>
              <a:ext cx="0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17479" name="Picture 39" descr="fig03_0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3" t="5370" r="17413" b="87508"/>
          <a:stretch>
            <a:fillRect/>
          </a:stretch>
        </p:blipFill>
        <p:spPr bwMode="auto">
          <a:xfrm>
            <a:off x="3071813" y="2744788"/>
            <a:ext cx="61928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0" name="Picture 40" descr="fig03_0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3" t="11655" r="17413" b="81824"/>
          <a:stretch>
            <a:fillRect/>
          </a:stretch>
        </p:blipFill>
        <p:spPr bwMode="auto">
          <a:xfrm>
            <a:off x="3071813" y="3141663"/>
            <a:ext cx="61928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1" name="Picture 41" descr="fig03_0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3" t="18437" r="17413" b="75618"/>
          <a:stretch>
            <a:fillRect/>
          </a:stretch>
        </p:blipFill>
        <p:spPr bwMode="auto">
          <a:xfrm>
            <a:off x="3071813" y="3541713"/>
            <a:ext cx="61928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2" name="Picture 42" descr="fig03_0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3" t="24356" r="17413" b="68520"/>
          <a:stretch>
            <a:fillRect/>
          </a:stretch>
        </p:blipFill>
        <p:spPr bwMode="auto">
          <a:xfrm>
            <a:off x="3071813" y="3868738"/>
            <a:ext cx="61928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4" name="Text Box 44"/>
          <p:cNvSpPr txBox="1">
            <a:spLocks noChangeArrowheads="1"/>
          </p:cNvSpPr>
          <p:nvPr/>
        </p:nvSpPr>
        <p:spPr bwMode="auto">
          <a:xfrm>
            <a:off x="2060575" y="2457450"/>
            <a:ext cx="992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>
                <a:latin typeface="黑体" panose="02010609060101010101" pitchFamily="49" charset="-122"/>
              </a:rPr>
              <a:t>第 </a:t>
            </a:r>
            <a:r>
              <a:rPr kumimoji="0" lang="en-US" altLang="zh-CN" sz="1800" b="1">
                <a:latin typeface="黑体" panose="02010609060101010101" pitchFamily="49" charset="-122"/>
              </a:rPr>
              <a:t>1 </a:t>
            </a:r>
            <a:r>
              <a:rPr kumimoji="0" lang="zh-CN" altLang="en-US" sz="1800" b="1">
                <a:latin typeface="黑体" panose="02010609060101010101" pitchFamily="49" charset="-122"/>
              </a:rPr>
              <a:t>趟</a:t>
            </a:r>
            <a:endParaRPr kumimoji="0" lang="zh-CN" altLang="en-US" sz="1800" b="1">
              <a:latin typeface="黑体" panose="02010609060101010101" pitchFamily="49" charset="-122"/>
            </a:endParaRPr>
          </a:p>
        </p:txBody>
      </p:sp>
      <p:grpSp>
        <p:nvGrpSpPr>
          <p:cNvPr id="3" name="Group 45"/>
          <p:cNvGrpSpPr/>
          <p:nvPr/>
        </p:nvGrpSpPr>
        <p:grpSpPr bwMode="auto">
          <a:xfrm>
            <a:off x="3071813" y="4265613"/>
            <a:ext cx="6192837" cy="468312"/>
            <a:chOff x="998" y="2659"/>
            <a:chExt cx="3901" cy="295"/>
          </a:xfrm>
        </p:grpSpPr>
        <p:pic>
          <p:nvPicPr>
            <p:cNvPr id="28695" name="Picture 43" descr="fig03_0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13" t="30878" r="17413" b="61397"/>
            <a:stretch>
              <a:fillRect/>
            </a:stretch>
          </p:blipFill>
          <p:spPr bwMode="auto">
            <a:xfrm>
              <a:off x="998" y="2659"/>
              <a:ext cx="3901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6" name="Line 32"/>
            <p:cNvSpPr>
              <a:spLocks noChangeShapeType="1"/>
            </p:cNvSpPr>
            <p:nvPr/>
          </p:nvSpPr>
          <p:spPr bwMode="auto">
            <a:xfrm>
              <a:off x="4445" y="2672"/>
              <a:ext cx="0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486" name="Text Box 46"/>
          <p:cNvSpPr txBox="1">
            <a:spLocks noChangeArrowheads="1"/>
          </p:cNvSpPr>
          <p:nvPr/>
        </p:nvSpPr>
        <p:spPr bwMode="auto">
          <a:xfrm>
            <a:off x="2060575" y="4862513"/>
            <a:ext cx="9921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>
                <a:latin typeface="黑体" panose="02010609060101010101" pitchFamily="49" charset="-122"/>
              </a:rPr>
              <a:t>第 </a:t>
            </a:r>
            <a:r>
              <a:rPr kumimoji="0" lang="en-US" altLang="zh-CN" sz="1800" b="1">
                <a:latin typeface="黑体" panose="02010609060101010101" pitchFamily="49" charset="-122"/>
              </a:rPr>
              <a:t>2 </a:t>
            </a:r>
            <a:r>
              <a:rPr kumimoji="0" lang="zh-CN" altLang="en-US" sz="1800" b="1">
                <a:latin typeface="黑体" panose="02010609060101010101" pitchFamily="49" charset="-122"/>
              </a:rPr>
              <a:t>趟</a:t>
            </a:r>
            <a:endParaRPr kumimoji="0" lang="zh-CN" altLang="en-US" sz="1800" b="1">
              <a:latin typeface="黑体" panose="02010609060101010101" pitchFamily="49" charset="-122"/>
            </a:endParaRPr>
          </a:p>
        </p:txBody>
      </p:sp>
      <p:grpSp>
        <p:nvGrpSpPr>
          <p:cNvPr id="4" name="Group 50"/>
          <p:cNvGrpSpPr/>
          <p:nvPr/>
        </p:nvGrpSpPr>
        <p:grpSpPr bwMode="auto">
          <a:xfrm>
            <a:off x="3071813" y="4700588"/>
            <a:ext cx="6192837" cy="560387"/>
            <a:chOff x="998" y="2886"/>
            <a:chExt cx="3901" cy="353"/>
          </a:xfrm>
        </p:grpSpPr>
        <p:pic>
          <p:nvPicPr>
            <p:cNvPr id="28693" name="Picture 38" descr="fig03_0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13" t="38997" r="17413" b="53278"/>
            <a:stretch>
              <a:fillRect/>
            </a:stretch>
          </p:blipFill>
          <p:spPr bwMode="auto">
            <a:xfrm>
              <a:off x="998" y="2886"/>
              <a:ext cx="3901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4" name="Line 33"/>
            <p:cNvSpPr>
              <a:spLocks noChangeShapeType="1"/>
            </p:cNvSpPr>
            <p:nvPr/>
          </p:nvSpPr>
          <p:spPr bwMode="auto">
            <a:xfrm>
              <a:off x="4445" y="2967"/>
              <a:ext cx="0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1"/>
          <p:cNvGrpSpPr/>
          <p:nvPr/>
        </p:nvGrpSpPr>
        <p:grpSpPr bwMode="auto">
          <a:xfrm>
            <a:off x="3071813" y="5226050"/>
            <a:ext cx="6192837" cy="466725"/>
            <a:chOff x="975" y="3249"/>
            <a:chExt cx="3901" cy="294"/>
          </a:xfrm>
        </p:grpSpPr>
        <p:pic>
          <p:nvPicPr>
            <p:cNvPr id="28691" name="Picture 48" descr="fig03_0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13" t="46696" r="17413" b="47359"/>
            <a:stretch>
              <a:fillRect/>
            </a:stretch>
          </p:blipFill>
          <p:spPr bwMode="auto">
            <a:xfrm>
              <a:off x="975" y="3249"/>
              <a:ext cx="390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2" name="Line 35"/>
            <p:cNvSpPr>
              <a:spLocks noChangeShapeType="1"/>
            </p:cNvSpPr>
            <p:nvPr/>
          </p:nvSpPr>
          <p:spPr bwMode="auto">
            <a:xfrm>
              <a:off x="4430" y="3271"/>
              <a:ext cx="0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53"/>
          <p:cNvGrpSpPr/>
          <p:nvPr/>
        </p:nvGrpSpPr>
        <p:grpSpPr bwMode="auto">
          <a:xfrm>
            <a:off x="3071813" y="6092825"/>
            <a:ext cx="6192837" cy="441325"/>
            <a:chOff x="1020" y="3838"/>
            <a:chExt cx="3901" cy="278"/>
          </a:xfrm>
        </p:grpSpPr>
        <p:pic>
          <p:nvPicPr>
            <p:cNvPr id="28689" name="Picture 47" descr="fig03_0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13" t="59766" r="17413" b="32953"/>
            <a:stretch>
              <a:fillRect/>
            </a:stretch>
          </p:blipFill>
          <p:spPr bwMode="auto">
            <a:xfrm>
              <a:off x="1020" y="3838"/>
              <a:ext cx="3901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0" name="Line 34"/>
            <p:cNvSpPr>
              <a:spLocks noChangeShapeType="1"/>
            </p:cNvSpPr>
            <p:nvPr/>
          </p:nvSpPr>
          <p:spPr bwMode="auto">
            <a:xfrm>
              <a:off x="3878" y="3838"/>
              <a:ext cx="0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4" grpId="0"/>
      <p:bldP spid="3174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冒泡排序算法的分析</a:t>
            </a:r>
            <a:endParaRPr lang="zh-CN" alt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58925" y="4149725"/>
            <a:ext cx="9758363" cy="2330450"/>
          </a:xfrm>
        </p:spPr>
        <p:txBody>
          <a:bodyPr/>
          <a:lstStyle/>
          <a:p>
            <a:pPr marL="0" indent="0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时间复杂度：比较次数</a:t>
            </a:r>
            <a:r>
              <a:rPr lang="en-US" altLang="zh-CN" dirty="0">
                <a:sym typeface="Symbol" panose="05050102010706020507" pitchFamily="18" charset="2"/>
              </a:rPr>
              <a:t>=Θ(n</a:t>
            </a:r>
            <a:r>
              <a:rPr lang="en-US" altLang="zh-CN" baseline="30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zh-CN" altLang="en-US" b="1" dirty="0">
                <a:solidFill>
                  <a:srgbClr val="993300"/>
                </a:solidFill>
                <a:sym typeface="Symbol" panose="05050102010706020507" pitchFamily="18" charset="2"/>
              </a:rPr>
              <a:t>交换次数：</a:t>
            </a:r>
            <a:r>
              <a:rPr lang="en-US" altLang="zh-CN" b="1" dirty="0">
                <a:solidFill>
                  <a:srgbClr val="993300"/>
                </a:solidFill>
                <a:sym typeface="Symbol" panose="05050102010706020507" pitchFamily="18" charset="2"/>
              </a:rPr>
              <a:t>Worst, Best, Avg</a:t>
            </a:r>
            <a:endParaRPr lang="en-US" altLang="zh-CN" b="1" dirty="0">
              <a:solidFill>
                <a:srgbClr val="993300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空间复杂度：原地</a:t>
            </a:r>
            <a:endParaRPr lang="zh-CN" altLang="en-US" dirty="0">
              <a:sym typeface="Symbol" panose="05050102010706020507" pitchFamily="18" charset="2"/>
            </a:endParaRPr>
          </a:p>
          <a:p>
            <a:pPr marL="0" indent="0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稳定性：       </a:t>
            </a:r>
            <a:r>
              <a:rPr lang="zh-CN" altLang="en-US" b="1" dirty="0">
                <a:sym typeface="Symbol" panose="05050102010706020507" pitchFamily="18" charset="2"/>
              </a:rPr>
              <a:t>√</a:t>
            </a:r>
            <a:endParaRPr lang="zh-CN" altLang="en-US" b="1" dirty="0">
              <a:sym typeface="Symbol" panose="05050102010706020507" pitchFamily="18" charset="2"/>
            </a:endParaRPr>
          </a:p>
          <a:p>
            <a:pPr marL="0" indent="0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性能改进</a:t>
            </a:r>
            <a:r>
              <a:rPr lang="zh-CN" altLang="en-US" b="1" dirty="0">
                <a:solidFill>
                  <a:srgbClr val="0033CC"/>
                </a:solidFill>
                <a:sym typeface="Symbol" panose="05050102010706020507" pitchFamily="18" charset="2"/>
              </a:rPr>
              <a:t>：</a:t>
            </a:r>
            <a:r>
              <a:rPr lang="zh-CN" altLang="en-US" dirty="0">
                <a:sym typeface="Symbol" panose="05050102010706020507" pitchFamily="18" charset="2"/>
              </a:rPr>
              <a:t>   </a:t>
            </a:r>
            <a:r>
              <a:rPr lang="zh-CN" altLang="en-US" dirty="0">
                <a:solidFill>
                  <a:srgbClr val="0033CC"/>
                </a:solidFill>
                <a:sym typeface="Symbol" panose="05050102010706020507" pitchFamily="18" charset="2"/>
              </a:rPr>
              <a:t>引入标志变量，描述是否发生过交换</a:t>
            </a:r>
            <a:endParaRPr lang="zh-CN" altLang="en-US" dirty="0">
              <a:solidFill>
                <a:srgbClr val="0033CC"/>
              </a:solidFill>
              <a:sym typeface="Symbol" panose="05050102010706020507" pitchFamily="18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713" y="1215616"/>
            <a:ext cx="7165504" cy="28962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多项式计算：直接求解</a:t>
            </a:r>
            <a:endParaRPr lang="en-US" altLang="zh-CN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266825"/>
            <a:ext cx="11176000" cy="528637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 dirty="0"/>
              <a:t>计算多项式函数</a:t>
            </a:r>
            <a:r>
              <a:rPr lang="en-US" altLang="zh-CN" dirty="0"/>
              <a:t>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=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n</a:t>
            </a:r>
            <a:r>
              <a:rPr lang="en-US" altLang="zh-CN" i="1" dirty="0" err="1"/>
              <a:t>x</a:t>
            </a:r>
            <a:r>
              <a:rPr lang="en-US" altLang="zh-CN" i="1" baseline="30000" dirty="0" err="1"/>
              <a:t>n</a:t>
            </a:r>
            <a:r>
              <a:rPr lang="en-US" altLang="zh-CN" baseline="30000" dirty="0"/>
              <a:t> </a:t>
            </a:r>
            <a:r>
              <a:rPr lang="en-US" altLang="zh-CN" dirty="0"/>
              <a:t>+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-1</a:t>
            </a:r>
            <a:r>
              <a:rPr lang="en-US" altLang="zh-CN" i="1" dirty="0"/>
              <a:t>x</a:t>
            </a:r>
            <a:r>
              <a:rPr lang="en-US" altLang="zh-CN" i="1" baseline="30000" dirty="0"/>
              <a:t>n</a:t>
            </a:r>
            <a:r>
              <a:rPr lang="en-US" altLang="zh-CN" baseline="30000" dirty="0"/>
              <a:t>-1 </a:t>
            </a:r>
            <a:r>
              <a:rPr lang="en-US" altLang="zh-CN" dirty="0"/>
              <a:t>+… +</a:t>
            </a:r>
            <a:r>
              <a:rPr lang="en-US" altLang="zh-CN" i="1" dirty="0"/>
              <a:t> a</a:t>
            </a:r>
            <a:r>
              <a:rPr lang="en-US" altLang="zh-CN" baseline="-25000" dirty="0"/>
              <a:t>1</a:t>
            </a:r>
            <a:r>
              <a:rPr lang="en-US" altLang="zh-CN" i="1" dirty="0"/>
              <a:t>x</a:t>
            </a:r>
            <a:r>
              <a:rPr lang="en-US" altLang="zh-CN" baseline="30000" dirty="0"/>
              <a:t>1 </a:t>
            </a:r>
            <a:r>
              <a:rPr lang="en-US" altLang="zh-CN" dirty="0"/>
              <a:t>+ </a:t>
            </a:r>
            <a:r>
              <a:rPr lang="en-US" altLang="zh-CN" i="1" dirty="0"/>
              <a:t>a</a:t>
            </a:r>
            <a:r>
              <a:rPr lang="en-US" altLang="zh-CN" baseline="-25000" dirty="0"/>
              <a:t>0  </a:t>
            </a:r>
            <a:r>
              <a:rPr lang="zh-CN" altLang="en-US" dirty="0"/>
              <a:t>在 </a:t>
            </a:r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i="1" dirty="0"/>
              <a:t>x</a:t>
            </a:r>
            <a:r>
              <a:rPr lang="en-US" altLang="zh-CN" baseline="-25000" dirty="0"/>
              <a:t>0</a:t>
            </a:r>
            <a:r>
              <a:rPr lang="zh-CN" altLang="en-US" dirty="0"/>
              <a:t> 处的函数值</a:t>
            </a:r>
            <a:endParaRPr lang="zh-CN" altLang="en-US" dirty="0"/>
          </a:p>
          <a:p>
            <a:pPr marL="457200" indent="-457200"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 u="sng" dirty="0"/>
              <a:t>直接求解算法</a:t>
            </a:r>
            <a:endParaRPr lang="en-US" altLang="zh-CN" u="sng" dirty="0"/>
          </a:p>
          <a:p>
            <a:pPr marL="457200" indent="-457200">
              <a:lnSpc>
                <a:spcPct val="110000"/>
              </a:lnSpc>
            </a:pPr>
            <a:endParaRPr lang="en-US" altLang="zh-CN" dirty="0"/>
          </a:p>
          <a:p>
            <a:pPr marL="457200" indent="-457200">
              <a:lnSpc>
                <a:spcPct val="110000"/>
              </a:lnSpc>
            </a:pPr>
            <a:endParaRPr lang="en-US" altLang="zh-CN" dirty="0"/>
          </a:p>
          <a:p>
            <a:pPr marL="457200" indent="-457200">
              <a:lnSpc>
                <a:spcPct val="110000"/>
              </a:lnSpc>
            </a:pPr>
            <a:endParaRPr lang="en-US" altLang="zh-CN" dirty="0"/>
          </a:p>
          <a:p>
            <a:pPr marL="457200" indent="-457200">
              <a:lnSpc>
                <a:spcPct val="110000"/>
              </a:lnSpc>
            </a:pPr>
            <a:endParaRPr lang="en-US" altLang="zh-CN" dirty="0"/>
          </a:p>
          <a:p>
            <a:pPr marL="457200" indent="-457200">
              <a:lnSpc>
                <a:spcPct val="110000"/>
              </a:lnSpc>
            </a:pPr>
            <a:endParaRPr lang="en-US" altLang="zh-CN" dirty="0"/>
          </a:p>
          <a:p>
            <a:pPr marL="457200" indent="-457200">
              <a:lnSpc>
                <a:spcPct val="110000"/>
              </a:lnSpc>
            </a:pPr>
            <a:endParaRPr lang="en-US" altLang="zh-CN" dirty="0"/>
          </a:p>
          <a:p>
            <a:pPr marL="457200" indent="-457200">
              <a:lnSpc>
                <a:spcPct val="110000"/>
              </a:lnSpc>
              <a:buFont typeface="Monotype Sorts" pitchFamily="2" charset="2"/>
              <a:buNone/>
            </a:pPr>
            <a:endParaRPr lang="en-US" altLang="zh-CN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时间复杂度＝</a:t>
            </a:r>
            <a:r>
              <a:rPr lang="en-US" altLang="zh-CN" dirty="0"/>
              <a:t>Θ(n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983432" y="2276872"/>
            <a:ext cx="7740860" cy="31085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2800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p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kumimoji="1" lang="en-US" altLang="zh-CN" sz="2800" dirty="0">
                <a:solidFill>
                  <a:schemeClr val="bg2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0.0</a:t>
            </a:r>
            <a:endParaRPr kumimoji="1" lang="en-US" altLang="zh-CN" sz="28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>
              <a:defRPr/>
            </a:pP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for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 sz="2800" i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 sz="2800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downto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0 </a:t>
            </a: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do</a:t>
            </a:r>
            <a:endParaRPr kumimoji="1" lang="en-US" altLang="zh-CN" sz="28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>
              <a:defRPr/>
            </a:pP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     </a:t>
            </a:r>
            <a:r>
              <a:rPr kumimoji="1" lang="en-US" altLang="zh-CN" sz="2800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power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1</a:t>
            </a:r>
            <a:endParaRPr kumimoji="1" lang="en-US" altLang="zh-CN" sz="28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marL="114300" lvl="1" indent="342900">
              <a:defRPr/>
            </a:pP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for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</a:t>
            </a:r>
            <a:r>
              <a:rPr kumimoji="1" lang="en-US" altLang="zh-CN" sz="2800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j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1 </a:t>
            </a: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to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 sz="2800" i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do	           //</a:t>
            </a:r>
            <a:r>
              <a:rPr kumimoji="1"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计算 </a:t>
            </a: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x</a:t>
            </a:r>
            <a:r>
              <a:rPr kumimoji="1" lang="en-US" altLang="zh-CN" sz="2800" b="1" i="1" baseline="300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kumimoji="1" lang="en-US" altLang="zh-CN" sz="2800" dirty="0">
                <a:solidFill>
                  <a:schemeClr val="bg2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endParaRPr kumimoji="1" lang="en-US" altLang="zh-CN" sz="28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marL="114300" lvl="1" indent="342900">
              <a:defRPr/>
            </a:pP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    </a:t>
            </a:r>
            <a:r>
              <a:rPr kumimoji="1" lang="en-US" altLang="zh-CN" sz="2800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power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 sz="2800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power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kumimoji="1" lang="en-US" altLang="zh-CN" sz="2800" dirty="0">
                <a:solidFill>
                  <a:schemeClr val="bg2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2800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x</a:t>
            </a:r>
            <a:endParaRPr kumimoji="1" lang="en-US" altLang="zh-CN" sz="2800" i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marL="114300" lvl="1" indent="342900">
              <a:defRPr/>
            </a:pPr>
            <a:r>
              <a:rPr kumimoji="1" lang="en-US" altLang="zh-CN" sz="2800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p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kumimoji="1" lang="en-US" altLang="zh-CN" sz="2800" dirty="0">
                <a:solidFill>
                  <a:schemeClr val="bg2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2800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+ </a:t>
            </a:r>
            <a:r>
              <a:rPr kumimoji="1" lang="en-US" altLang="zh-CN" sz="2800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kumimoji="1" lang="en-US" altLang="zh-CN" sz="2800" i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 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kumimoji="1"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1" lang="en-US" altLang="zh-CN" sz="2800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power</a:t>
            </a:r>
            <a:endParaRPr kumimoji="1" lang="en-US" altLang="zh-CN" sz="2800" i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marL="114300" lvl="1" indent="342900">
              <a:defRPr/>
            </a:pPr>
            <a:r>
              <a:rPr kumimoji="1" lang="en-US" altLang="zh-CN" sz="2800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return p</a:t>
            </a:r>
            <a:endParaRPr kumimoji="1" lang="en-US" altLang="zh-CN" sz="2800" i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4" grpId="0"/>
    </p:bld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Body"/>
</p:tagLst>
</file>

<file path=ppt/tags/tag10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04.xml><?xml version="1.0" encoding="utf-8"?>
<p:tagLst xmlns:p="http://schemas.openxmlformats.org/presentationml/2006/main">
  <p:tag name="RAINPROBLEM" val="ProblemSubmit"/>
  <p:tag name="RAINPROBLEMTYPE" val="MultipleChoice"/>
</p:tagLst>
</file>

<file path=ppt/tags/tag105.xml><?xml version="1.0" encoding="utf-8"?>
<p:tagLst xmlns:p="http://schemas.openxmlformats.org/presentationml/2006/main">
  <p:tag name="RAINPROBLEMTYPE" val="ProblemTypeMarker"/>
</p:tagLst>
</file>

<file path=ppt/tags/tag106.xml><?xml version="1.0" encoding="utf-8"?>
<p:tagLst xmlns:p="http://schemas.openxmlformats.org/presentationml/2006/main">
  <p:tag name="RAINPROBLEMTYPE" val="ProblemTypeMarker"/>
</p:tagLst>
</file>

<file path=ppt/tags/tag107.xml><?xml version="1.0" encoding="utf-8"?>
<p:tagLst xmlns:p="http://schemas.openxmlformats.org/presentationml/2006/main">
  <p:tag name="RAINPROBLEMTYPE" val="ProblemTypeMarker"/>
</p:tagLst>
</file>

<file path=ppt/tags/tag108.xml><?xml version="1.0" encoding="utf-8"?>
<p:tagLst xmlns:p="http://schemas.openxmlformats.org/presentationml/2006/main">
  <p:tag name="RAINPROBLEMTYPE" val="ProblemTypeMarker"/>
</p:tagLst>
</file>

<file path=ppt/tags/tag109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" val="ProblemItem"/>
</p:tagLst>
</file>

<file path=ppt/tags/tag110.xml><?xml version="1.0" encoding="utf-8"?>
<p:tagLst xmlns:p="http://schemas.openxmlformats.org/presentationml/2006/main">
  <p:tag name="RAINPROBLEM" val="ProblemSetting"/>
  <p:tag name="RAINPROBLEMTYPE" val="MultipleChoice"/>
</p:tagLst>
</file>

<file path=ppt/tags/tag111.xml><?xml version="1.0" encoding="utf-8"?>
<p:tagLst xmlns:p="http://schemas.openxmlformats.org/presentationml/2006/main">
  <p:tag name="RAINPROBLEM" val="MultipleChoice"/>
  <p:tag name="PROBLEMSCORE" val="1.0"/>
</p:tagLst>
</file>

<file path=ppt/tags/tag112.xml><?xml version="1.0" encoding="utf-8"?>
<p:tagLst xmlns:p="http://schemas.openxmlformats.org/presentationml/2006/main">
  <p:tag name="RAINPROBLEM" val="ProblemBody"/>
</p:tagLst>
</file>

<file path=ppt/tags/tag11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1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7.xml><?xml version="1.0" encoding="utf-8"?>
<p:tagLst xmlns:p="http://schemas.openxmlformats.org/presentationml/2006/main">
  <p:tag name="RAINPROBLEM" val="ProblemSubmit"/>
  <p:tag name="RAINPROBLEMTYPE" val="MultipleChoice"/>
</p:tagLst>
</file>

<file path=ppt/tags/tag118.xml><?xml version="1.0" encoding="utf-8"?>
<p:tagLst xmlns:p="http://schemas.openxmlformats.org/presentationml/2006/main">
  <p:tag name="RAINPROBLEMTYPE" val="ProblemTypeMarker"/>
</p:tagLst>
</file>

<file path=ppt/tags/tag119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" val="ProblemItem"/>
</p:tagLst>
</file>

<file path=ppt/tags/tag120.xml><?xml version="1.0" encoding="utf-8"?>
<p:tagLst xmlns:p="http://schemas.openxmlformats.org/presentationml/2006/main">
  <p:tag name="RAINPROBLEMTYPE" val="ProblemTypeMarker"/>
</p:tagLst>
</file>

<file path=ppt/tags/tag121.xml><?xml version="1.0" encoding="utf-8"?>
<p:tagLst xmlns:p="http://schemas.openxmlformats.org/presentationml/2006/main">
  <p:tag name="RAINPROBLEMTYPE" val="ProblemTypeMarker"/>
</p:tagLst>
</file>

<file path=ppt/tags/tag122.xml><?xml version="1.0" encoding="utf-8"?>
<p:tagLst xmlns:p="http://schemas.openxmlformats.org/presentationml/2006/main">
  <p:tag name="RAINPROBLEMTYPE" val="ProblemTypeMarker"/>
</p:tagLst>
</file>

<file path=ppt/tags/tag123.xml><?xml version="1.0" encoding="utf-8"?>
<p:tagLst xmlns:p="http://schemas.openxmlformats.org/presentationml/2006/main">
  <p:tag name="RAINPROBLEM" val="ProblemSetting"/>
  <p:tag name="RAINPROBLEMTYPE" val="MultipleChoice"/>
</p:tagLst>
</file>

<file path=ppt/tags/tag124.xml><?xml version="1.0" encoding="utf-8"?>
<p:tagLst xmlns:p="http://schemas.openxmlformats.org/presentationml/2006/main">
  <p:tag name="RAINPROBLEM" val="MultipleChoice"/>
  <p:tag name="PROBLEMSCORE" val="1.0"/>
</p:tagLst>
</file>

<file path=ppt/tags/tag125.xml><?xml version="1.0" encoding="utf-8"?>
<p:tagLst xmlns:p="http://schemas.openxmlformats.org/presentationml/2006/main">
  <p:tag name="commondata" val="eyJoZGlkIjoiZWU5OTlmNThkYjFmNTczZGM3YWVhYmM0YTgyMGMxZGEifQ=="/>
</p:tagLst>
</file>

<file path=ppt/tags/tag13.xml><?xml version="1.0" encoding="utf-8"?>
<p:tagLst xmlns:p="http://schemas.openxmlformats.org/presentationml/2006/main">
  <p:tag name="RAINPROBLEM" val="ProblemItem"/>
</p:tagLst>
</file>

<file path=ppt/tags/tag14.xml><?xml version="1.0" encoding="utf-8"?>
<p:tagLst xmlns:p="http://schemas.openxmlformats.org/presentationml/2006/main">
  <p:tag name="RAINPROBLEM" val="ProblemItem"/>
</p:tagLst>
</file>

<file path=ppt/tags/tag1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9.xml><?xml version="1.0" encoding="utf-8"?>
<p:tagLst xmlns:p="http://schemas.openxmlformats.org/presentationml/2006/main">
  <p:tag name="RAINPROBLEM" val="ProblemSubmit"/>
  <p:tag name="RAINPROBLEMTYPE" val="MultipleChoice"/>
</p:tagLst>
</file>

<file path=ppt/tags/tag2.xml><?xml version="1.0" encoding="utf-8"?>
<p:tagLst xmlns:p="http://schemas.openxmlformats.org/presentationml/2006/main">
  <p:tag name="RAINPROBLEM" val="ProblemSubmit"/>
  <p:tag name="RAINPROBLEMTYPE" val="FillBlank"/>
</p:tagLst>
</file>

<file path=ppt/tags/tag20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" val="ProblemSetting"/>
  <p:tag name="RAINPROBLEMTYPE" val="MultipleChoice"/>
</p:tagLst>
</file>

<file path=ppt/tags/tag26.xml><?xml version="1.0" encoding="utf-8"?>
<p:tagLst xmlns:p="http://schemas.openxmlformats.org/presentationml/2006/main">
  <p:tag name="RAINPROBLEM" val="MultipleChoice"/>
  <p:tag name="PROBLEMSCORE" val="1.0"/>
</p:tagLst>
</file>

<file path=ppt/tags/tag27.xml><?xml version="1.0" encoding="utf-8"?>
<p:tagLst xmlns:p="http://schemas.openxmlformats.org/presentationml/2006/main">
  <p:tag name="RAINPROBLEM" val="ProblemBody"/>
</p:tagLst>
</file>

<file path=ppt/tags/tag28.xml><?xml version="1.0" encoding="utf-8"?>
<p:tagLst xmlns:p="http://schemas.openxmlformats.org/presentationml/2006/main">
  <p:tag name="RAINPROBLEM" val="ProblemItem"/>
</p:tagLst>
</file>

<file path=ppt/tags/tag29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ROBLEMTYPE" val="ProblemTypeMarker"/>
</p:tagLst>
</file>

<file path=ppt/tags/tag30.xml><?xml version="1.0" encoding="utf-8"?>
<p:tagLst xmlns:p="http://schemas.openxmlformats.org/presentationml/2006/main">
  <p:tag name="RAINPROBLEM" val="ProblemItem"/>
</p:tagLst>
</file>

<file path=ppt/tags/tag31.xml><?xml version="1.0" encoding="utf-8"?>
<p:tagLst xmlns:p="http://schemas.openxmlformats.org/presentationml/2006/main">
  <p:tag name="RAINPROBLEM" val="ProblemItem"/>
</p:tagLst>
</file>

<file path=ppt/tags/tag3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6.xml><?xml version="1.0" encoding="utf-8"?>
<p:tagLst xmlns:p="http://schemas.openxmlformats.org/presentationml/2006/main">
  <p:tag name="RAINPROBLEM" val="ProblemSubmit"/>
  <p:tag name="RAINPROBLEMTYPE" val="MultipleChoice"/>
</p:tagLst>
</file>

<file path=ppt/tags/tag37.xml><?xml version="1.0" encoding="utf-8"?>
<p:tagLst xmlns:p="http://schemas.openxmlformats.org/presentationml/2006/main">
  <p:tag name="RAINPROBLEMTYPE" val="ProblemTypeMarker"/>
</p:tagLst>
</file>

<file path=ppt/tags/tag38.xml><?xml version="1.0" encoding="utf-8"?>
<p:tagLst xmlns:p="http://schemas.openxmlformats.org/presentationml/2006/main">
  <p:tag name="RAINPROBLEMTYPE" val="ProblemTypeMarker"/>
</p:tagLst>
</file>

<file path=ppt/tags/tag39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TYPE" val="ProblemTypeMarker"/>
</p:tagLst>
</file>

<file path=ppt/tags/tag40.xml><?xml version="1.0" encoding="utf-8"?>
<p:tagLst xmlns:p="http://schemas.openxmlformats.org/presentationml/2006/main">
  <p:tag name="RAINPROBLEMTYPE" val="ProblemTypeMarker"/>
</p:tagLst>
</file>

<file path=ppt/tags/tag41.xml><?xml version="1.0" encoding="utf-8"?>
<p:tagLst xmlns:p="http://schemas.openxmlformats.org/presentationml/2006/main">
  <p:tag name="RAINPROBLEMTYPE" val="ProblemTypeMarker"/>
</p:tagLst>
</file>

<file path=ppt/tags/tag42.xml><?xml version="1.0" encoding="utf-8"?>
<p:tagLst xmlns:p="http://schemas.openxmlformats.org/presentationml/2006/main">
  <p:tag name="RAINPROBLEM" val="ProblemSetting"/>
  <p:tag name="RAINPROBLEMTYPE" val="MultipleChoice"/>
</p:tagLst>
</file>

<file path=ppt/tags/tag43.xml><?xml version="1.0" encoding="utf-8"?>
<p:tagLst xmlns:p="http://schemas.openxmlformats.org/presentationml/2006/main">
  <p:tag name="RAINPROBLEM" val="MultipleChoice"/>
  <p:tag name="PROBLEMSCORE" val="1.0"/>
</p:tagLst>
</file>

<file path=ppt/tags/tag44.xml><?xml version="1.0" encoding="utf-8"?>
<p:tagLst xmlns:p="http://schemas.openxmlformats.org/presentationml/2006/main">
  <p:tag name="RAINPROBLEM" val="ProblemBody"/>
</p:tagLst>
</file>

<file path=ppt/tags/tag45.xml><?xml version="1.0" encoding="utf-8"?>
<p:tagLst xmlns:p="http://schemas.openxmlformats.org/presentationml/2006/main">
  <p:tag name="RAINPROBLEM" val="ProblemItem"/>
</p:tagLst>
</file>

<file path=ppt/tags/tag46.xml><?xml version="1.0" encoding="utf-8"?>
<p:tagLst xmlns:p="http://schemas.openxmlformats.org/presentationml/2006/main">
  <p:tag name="RAINPROBLEM" val="ProblemItem"/>
</p:tagLst>
</file>

<file path=ppt/tags/tag47.xml><?xml version="1.0" encoding="utf-8"?>
<p:tagLst xmlns:p="http://schemas.openxmlformats.org/presentationml/2006/main">
  <p:tag name="RAINPROBLEM" val="ProblemItem"/>
</p:tagLst>
</file>

<file path=ppt/tags/tag48.xml><?xml version="1.0" encoding="utf-8"?>
<p:tagLst xmlns:p="http://schemas.openxmlformats.org/presentationml/2006/main">
  <p:tag name="RAINPROBLEM" val="ProblemItem"/>
</p:tagLst>
</file>

<file path=ppt/tags/tag4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.xml><?xml version="1.0" encoding="utf-8"?>
<p:tagLst xmlns:p="http://schemas.openxmlformats.org/presentationml/2006/main">
  <p:tag name="RAINPROBLEMTYPE" val="ProblemTypeMarker"/>
</p:tagLst>
</file>

<file path=ppt/tags/tag5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1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5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3.xml><?xml version="1.0" encoding="utf-8"?>
<p:tagLst xmlns:p="http://schemas.openxmlformats.org/presentationml/2006/main">
  <p:tag name="RAINPROBLEM" val="ProblemSubmit"/>
  <p:tag name="RAINPROBLEMTYPE" val="MultipleChoice"/>
</p:tagLst>
</file>

<file path=ppt/tags/tag54.xml><?xml version="1.0" encoding="utf-8"?>
<p:tagLst xmlns:p="http://schemas.openxmlformats.org/presentationml/2006/main">
  <p:tag name="RAINPROBLEMTYPE" val="ProblemTypeMarker"/>
</p:tagLst>
</file>

<file path=ppt/tags/tag55.xml><?xml version="1.0" encoding="utf-8"?>
<p:tagLst xmlns:p="http://schemas.openxmlformats.org/presentationml/2006/main">
  <p:tag name="RAINPROBLEMTYPE" val="ProblemTypeMarker"/>
</p:tagLst>
</file>

<file path=ppt/tags/tag56.xml><?xml version="1.0" encoding="utf-8"?>
<p:tagLst xmlns:p="http://schemas.openxmlformats.org/presentationml/2006/main">
  <p:tag name="RAINPROBLEMTYPE" val="ProblemTypeMarker"/>
</p:tagLst>
</file>

<file path=ppt/tags/tag57.xml><?xml version="1.0" encoding="utf-8"?>
<p:tagLst xmlns:p="http://schemas.openxmlformats.org/presentationml/2006/main">
  <p:tag name="RAINPROBLEMTYPE" val="ProblemTypeMarker"/>
</p:tagLst>
</file>

<file path=ppt/tags/tag58.xml><?xml version="1.0" encoding="utf-8"?>
<p:tagLst xmlns:p="http://schemas.openxmlformats.org/presentationml/2006/main">
  <p:tag name="RAINPROBLEMTYPE" val="ProblemTypeMarker"/>
</p:tagLst>
</file>

<file path=ppt/tags/tag59.xml><?xml version="1.0" encoding="utf-8"?>
<p:tagLst xmlns:p="http://schemas.openxmlformats.org/presentationml/2006/main">
  <p:tag name="RAINPROBLEM" val="ProblemSetting"/>
  <p:tag name="RAINPROBLEMTYPE" val="MultipleChoice"/>
</p:tagLst>
</file>

<file path=ppt/tags/tag6.xml><?xml version="1.0" encoding="utf-8"?>
<p:tagLst xmlns:p="http://schemas.openxmlformats.org/presentationml/2006/main">
  <p:tag name="RAINPROBLEMTYPE" val="ProblemTypeMarker"/>
</p:tagLst>
</file>

<file path=ppt/tags/tag60.xml><?xml version="1.0" encoding="utf-8"?>
<p:tagLst xmlns:p="http://schemas.openxmlformats.org/presentationml/2006/main">
  <p:tag name="RAINPROBLEM" val="MultipleChoice"/>
  <p:tag name="PROBLEMSCORE" val="1.0"/>
</p:tagLst>
</file>

<file path=ppt/tags/tag61.xml><?xml version="1.0" encoding="utf-8"?>
<p:tagLst xmlns:p="http://schemas.openxmlformats.org/presentationml/2006/main">
  <p:tag name="RAINPROBLEM" val="ProblemBody"/>
</p:tagLst>
</file>

<file path=ppt/tags/tag62.xml><?xml version="1.0" encoding="utf-8"?>
<p:tagLst xmlns:p="http://schemas.openxmlformats.org/presentationml/2006/main">
  <p:tag name="RAINPROBLEM" val="ProblemItem"/>
</p:tagLst>
</file>

<file path=ppt/tags/tag63.xml><?xml version="1.0" encoding="utf-8"?>
<p:tagLst xmlns:p="http://schemas.openxmlformats.org/presentationml/2006/main">
  <p:tag name="RAINPROBLEM" val="ProblemItem"/>
</p:tagLst>
</file>

<file path=ppt/tags/tag64.xml><?xml version="1.0" encoding="utf-8"?>
<p:tagLst xmlns:p="http://schemas.openxmlformats.org/presentationml/2006/main">
  <p:tag name="RAINPROBLEM" val="ProblemItem"/>
</p:tagLst>
</file>

<file path=ppt/tags/tag65.xml><?xml version="1.0" encoding="utf-8"?>
<p:tagLst xmlns:p="http://schemas.openxmlformats.org/presentationml/2006/main">
  <p:tag name="RAINPROBLEM" val="ProblemItem"/>
</p:tagLst>
</file>

<file path=ppt/tags/tag6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6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p="http://schemas.openxmlformats.org/presentationml/2006/main">
  <p:tag name="RAINPROBLEMTYPE" val="ProblemTypeMarker"/>
</p:tagLst>
</file>

<file path=ppt/tags/tag70.xml><?xml version="1.0" encoding="utf-8"?>
<p:tagLst xmlns:p="http://schemas.openxmlformats.org/presentationml/2006/main">
  <p:tag name="RAINPROBLEM" val="ProblemSubmit"/>
  <p:tag name="RAINPROBLEMTYPE" val="MultipleChoice"/>
</p:tagLst>
</file>

<file path=ppt/tags/tag71.xml><?xml version="1.0" encoding="utf-8"?>
<p:tagLst xmlns:p="http://schemas.openxmlformats.org/presentationml/2006/main">
  <p:tag name="RAINPROBLEMTYPE" val="ProblemTypeMarker"/>
</p:tagLst>
</file>

<file path=ppt/tags/tag72.xml><?xml version="1.0" encoding="utf-8"?>
<p:tagLst xmlns:p="http://schemas.openxmlformats.org/presentationml/2006/main">
  <p:tag name="RAINPROBLEMTYPE" val="ProblemTypeMarker"/>
</p:tagLst>
</file>

<file path=ppt/tags/tag73.xml><?xml version="1.0" encoding="utf-8"?>
<p:tagLst xmlns:p="http://schemas.openxmlformats.org/presentationml/2006/main">
  <p:tag name="RAINPROBLEMTYPE" val="ProblemTypeMarker"/>
</p:tagLst>
</file>

<file path=ppt/tags/tag74.xml><?xml version="1.0" encoding="utf-8"?>
<p:tagLst xmlns:p="http://schemas.openxmlformats.org/presentationml/2006/main">
  <p:tag name="RAINPROBLEMTYPE" val="ProblemTypeMarker"/>
</p:tagLst>
</file>

<file path=ppt/tags/tag75.xml><?xml version="1.0" encoding="utf-8"?>
<p:tagLst xmlns:p="http://schemas.openxmlformats.org/presentationml/2006/main">
  <p:tag name="RAINPROBLEMTYPE" val="ProblemTypeMarker"/>
</p:tagLst>
</file>

<file path=ppt/tags/tag76.xml><?xml version="1.0" encoding="utf-8"?>
<p:tagLst xmlns:p="http://schemas.openxmlformats.org/presentationml/2006/main">
  <p:tag name="RAINPROBLEM" val="ProblemSetting"/>
  <p:tag name="RAINPROBLEMTYPE" val="MultipleChoice"/>
</p:tagLst>
</file>

<file path=ppt/tags/tag77.xml><?xml version="1.0" encoding="utf-8"?>
<p:tagLst xmlns:p="http://schemas.openxmlformats.org/presentationml/2006/main">
  <p:tag name="RAINPROBLEM" val="MultipleChoice"/>
  <p:tag name="PROBLEMSCORE" val="1.0"/>
</p:tagLst>
</file>

<file path=ppt/tags/tag78.xml><?xml version="1.0" encoding="utf-8"?>
<p:tagLst xmlns:p="http://schemas.openxmlformats.org/presentationml/2006/main">
  <p:tag name="RAINPROBLEM" val="ProblemBody"/>
</p:tagLst>
</file>

<file path=ppt/tags/tag79.xml><?xml version="1.0" encoding="utf-8"?>
<p:tagLst xmlns:p="http://schemas.openxmlformats.org/presentationml/2006/main">
  <p:tag name="RAINPROBLEM" val="ProblemItem"/>
</p:tagLst>
</file>

<file path=ppt/tags/tag8.xml><?xml version="1.0" encoding="utf-8"?>
<p:tagLst xmlns:p="http://schemas.openxmlformats.org/presentationml/2006/main">
  <p:tag name="RAINPROBLEM" val="ProblemSetting"/>
  <p:tag name="RAINPROBLEMTYPE" val="FillBlank"/>
</p:tagLst>
</file>

<file path=ppt/tags/tag80.xml><?xml version="1.0" encoding="utf-8"?>
<p:tagLst xmlns:p="http://schemas.openxmlformats.org/presentationml/2006/main">
  <p:tag name="RAINPROBLEM" val="ProblemItem"/>
</p:tagLst>
</file>

<file path=ppt/tags/tag81.xml><?xml version="1.0" encoding="utf-8"?>
<p:tagLst xmlns:p="http://schemas.openxmlformats.org/presentationml/2006/main">
  <p:tag name="RAINPROBLEM" val="ProblemItem"/>
</p:tagLst>
</file>

<file path=ppt/tags/tag82.xml><?xml version="1.0" encoding="utf-8"?>
<p:tagLst xmlns:p="http://schemas.openxmlformats.org/presentationml/2006/main">
  <p:tag name="RAINPROBLEM" val="ProblemItem"/>
</p:tagLst>
</file>

<file path=ppt/tags/tag8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7.xml><?xml version="1.0" encoding="utf-8"?>
<p:tagLst xmlns:p="http://schemas.openxmlformats.org/presentationml/2006/main">
  <p:tag name="RAINPROBLEM" val="ProblemSubmit"/>
  <p:tag name="RAINPROBLEMTYPE" val="MultipleChoice"/>
</p:tagLst>
</file>

<file path=ppt/tags/tag88.xml><?xml version="1.0" encoding="utf-8"?>
<p:tagLst xmlns:p="http://schemas.openxmlformats.org/presentationml/2006/main">
  <p:tag name="RAINPROBLEMTYPE" val="ProblemTypeMarker"/>
</p:tagLst>
</file>

<file path=ppt/tags/tag89.xml><?xml version="1.0" encoding="utf-8"?>
<p:tagLst xmlns:p="http://schemas.openxmlformats.org/presentationml/2006/main">
  <p:tag name="RAINPROBLEMTYPE" val="ProblemTypeMarker"/>
</p:tagLst>
</file>

<file path=ppt/tags/tag9.xml><?xml version="1.0" encoding="utf-8"?>
<p:tagLst xmlns:p="http://schemas.openxmlformats.org/presentationml/2006/main">
  <p:tag name="RAINPROBLEM" val="FillBlank"/>
  <p:tag name="PROBLEMBLANKKEYWORD" val="填空"/>
  <p:tag name="PROBLEMSCORE" val="2.0"/>
  <p:tag name="PROBLEMBLANK" val="[{&quot;num&quot;:1,&quot;caseSensitive&quot;:false,&quot;fuzzyMatch&quot;:false,&quot;Score&quot;:1.0,&quot;answers&quot;:[&quot;s&lt;c&quot;,&quot;s&gt;c&quot;]},{&quot;num&quot;:2,&quot;caseSensitive&quot;:false,&quot;fuzzyMatch&quot;:false,&quot;Score&quot;:1.0,&quot;answers&quot;:[&quot;count = n - 2 or count = 0&quot;,&quot;count = 0 or count = n-2&quot;]}]"/>
</p:tagLst>
</file>

<file path=ppt/tags/tag90.xml><?xml version="1.0" encoding="utf-8"?>
<p:tagLst xmlns:p="http://schemas.openxmlformats.org/presentationml/2006/main">
  <p:tag name="RAINPROBLEMTYPE" val="ProblemTypeMarker"/>
</p:tagLst>
</file>

<file path=ppt/tags/tag91.xml><?xml version="1.0" encoding="utf-8"?>
<p:tagLst xmlns:p="http://schemas.openxmlformats.org/presentationml/2006/main">
  <p:tag name="RAINPROBLEMTYPE" val="ProblemTypeMarker"/>
</p:tagLst>
</file>

<file path=ppt/tags/tag92.xml><?xml version="1.0" encoding="utf-8"?>
<p:tagLst xmlns:p="http://schemas.openxmlformats.org/presentationml/2006/main">
  <p:tag name="RAINPROBLEMTYPE" val="ProblemTypeMarker"/>
</p:tagLst>
</file>

<file path=ppt/tags/tag93.xml><?xml version="1.0" encoding="utf-8"?>
<p:tagLst xmlns:p="http://schemas.openxmlformats.org/presentationml/2006/main">
  <p:tag name="RAINPROBLEM" val="ProblemSetting"/>
  <p:tag name="RAINPROBLEMTYPE" val="MultipleChoice"/>
</p:tagLst>
</file>

<file path=ppt/tags/tag94.xml><?xml version="1.0" encoding="utf-8"?>
<p:tagLst xmlns:p="http://schemas.openxmlformats.org/presentationml/2006/main">
  <p:tag name="RAINPROBLEM" val="MultipleChoice"/>
  <p:tag name="PROBLEMSCORE" val="1.0"/>
</p:tagLst>
</file>

<file path=ppt/tags/tag95.xml><?xml version="1.0" encoding="utf-8"?>
<p:tagLst xmlns:p="http://schemas.openxmlformats.org/presentationml/2006/main">
  <p:tag name="RAINPROBLEM" val="ProblemBody"/>
</p:tagLst>
</file>

<file path=ppt/tags/tag96.xml><?xml version="1.0" encoding="utf-8"?>
<p:tagLst xmlns:p="http://schemas.openxmlformats.org/presentationml/2006/main">
  <p:tag name="RAINPROBLEM" val="ProblemItem"/>
</p:tagLst>
</file>

<file path=ppt/tags/tag97.xml><?xml version="1.0" encoding="utf-8"?>
<p:tagLst xmlns:p="http://schemas.openxmlformats.org/presentationml/2006/main">
  <p:tag name="RAINPROBLEM" val="ProblemItem"/>
</p:tagLst>
</file>

<file path=ppt/tags/tag98.xml><?xml version="1.0" encoding="utf-8"?>
<p:tagLst xmlns:p="http://schemas.openxmlformats.org/presentationml/2006/main">
  <p:tag name="RAINPROBLEM" val="ProblemItem"/>
</p:tagLst>
</file>

<file path=ppt/tags/tag99.xml><?xml version="1.0" encoding="utf-8"?>
<p:tagLst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CS1">
  <a:themeElements>
    <a:clrScheme name="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FFFF99"/>
      </a:hlink>
      <a:folHlink>
        <a:srgbClr val="1C6D9A"/>
      </a:folHlink>
    </a:clrScheme>
    <a:fontScheme name="CS1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8575">
          <a:solidFill>
            <a:srgbClr val="FF0000"/>
          </a:solidFill>
          <a:miter lim="800000"/>
          <a:headEnd type="none" w="sm" len="sm"/>
          <a:tailEnd type="none" w="sm" len="sm"/>
        </a:ln>
      </a:spPr>
      <a:bodyPr wrap="none" anchor="ctr"/>
      <a:lstStyle>
        <a:defPPr algn="l">
          <a:lnSpc>
            <a:spcPct val="120000"/>
          </a:lnSpc>
          <a:spcBef>
            <a:spcPct val="0"/>
          </a:spcBef>
          <a:buClrTx/>
          <a:buSzTx/>
          <a:buFontTx/>
          <a:buNone/>
          <a:defRPr kumimoji="0" sz="3200" b="1" dirty="0">
            <a:solidFill>
              <a:srgbClr val="0000CC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S1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Designs\CS1.pot</Template>
  <TotalTime>0</TotalTime>
  <Words>5308</Words>
  <Application>WPS 演示</Application>
  <PresentationFormat>宽屏</PresentationFormat>
  <Paragraphs>634</Paragraphs>
  <Slides>44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60" baseType="lpstr">
      <vt:lpstr>Arial</vt:lpstr>
      <vt:lpstr>宋体</vt:lpstr>
      <vt:lpstr>Wingdings</vt:lpstr>
      <vt:lpstr>Times New Roman</vt:lpstr>
      <vt:lpstr>黑体</vt:lpstr>
      <vt:lpstr>Monotype Sorts</vt:lpstr>
      <vt:lpstr>Wingdings</vt:lpstr>
      <vt:lpstr>Arial Narrow</vt:lpstr>
      <vt:lpstr>Symbol</vt:lpstr>
      <vt:lpstr>微软雅黑</vt:lpstr>
      <vt:lpstr>Arial Unicode MS</vt:lpstr>
      <vt:lpstr>Yu Gothic</vt:lpstr>
      <vt:lpstr>CS1</vt:lpstr>
      <vt:lpstr>Equation.3</vt:lpstr>
      <vt:lpstr>Equation.3</vt:lpstr>
      <vt:lpstr>Equation.3</vt:lpstr>
      <vt:lpstr>PowerPoint 演示文稿</vt:lpstr>
      <vt:lpstr>蛮力法(Brute Force)</vt:lpstr>
      <vt:lpstr>“直接排序”算法 1</vt:lpstr>
      <vt:lpstr>选择排序示例</vt:lpstr>
      <vt:lpstr>选择排序算法的分析</vt:lpstr>
      <vt:lpstr>“直接排序”算法 2</vt:lpstr>
      <vt:lpstr>冒泡排序示例</vt:lpstr>
      <vt:lpstr>冒泡排序算法的分析</vt:lpstr>
      <vt:lpstr>多项式计算：直接求解</vt:lpstr>
      <vt:lpstr>多项式计算：性能提升</vt:lpstr>
      <vt:lpstr>最近点对问题</vt:lpstr>
      <vt:lpstr>最近点对直接算法 (cont.)</vt:lpstr>
      <vt:lpstr>凸包问题</vt:lpstr>
      <vt:lpstr>凸包问题</vt:lpstr>
      <vt:lpstr>凸包问题</vt:lpstr>
      <vt:lpstr>凸包问题</vt:lpstr>
      <vt:lpstr>凸包问题</vt:lpstr>
      <vt:lpstr>凸包问题的直接求解算法</vt:lpstr>
      <vt:lpstr>PowerPoint 演示文稿</vt:lpstr>
      <vt:lpstr>直接求解法小结</vt:lpstr>
      <vt:lpstr>“穷举法”-穷举查找</vt:lpstr>
      <vt:lpstr>N 后问题</vt:lpstr>
      <vt:lpstr>N 后问题</vt:lpstr>
      <vt:lpstr>N 后问题</vt:lpstr>
      <vt:lpstr>0-1 背包(knapsack)问题</vt:lpstr>
      <vt:lpstr>0-1 背包问题的穷举求解</vt:lpstr>
      <vt:lpstr>旅行商问题(TSP)</vt:lpstr>
      <vt:lpstr>TSP 的穷举求解</vt:lpstr>
      <vt:lpstr>分配问题</vt:lpstr>
      <vt:lpstr>分配问题的穷举求解</vt:lpstr>
      <vt:lpstr>图遍历：深度优先查找、广度优先查找</vt:lpstr>
      <vt:lpstr>DFS 算法</vt:lpstr>
      <vt:lpstr>DFS</vt:lpstr>
      <vt:lpstr>图遍历：深度优先查找、广度优先查找</vt:lpstr>
      <vt:lpstr>BFS 算法</vt:lpstr>
      <vt:lpstr>BFS</vt:lpstr>
      <vt:lpstr>穷举法小结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Cheng Huang</dc:creator>
  <cp:lastModifiedBy>黄诚</cp:lastModifiedBy>
  <cp:revision>1150</cp:revision>
  <dcterms:created xsi:type="dcterms:W3CDTF">1999-08-23T17:38:00Z</dcterms:created>
  <dcterms:modified xsi:type="dcterms:W3CDTF">2024-05-23T04:16:29Z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6A0C0CA8DF464A6B997F68A2B6132F1E_12</vt:lpwstr>
  </property>
  <property fmtid="{D5CDD505-2E9C-101B-9397-08002B2CF9AE}" pid="3" name="KSOProductBuildVer">
    <vt:lpwstr>2052-12.1.0.16729</vt:lpwstr>
  </property>
</Properties>
</file>