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"/>
  </p:notesMasterIdLst>
  <p:handoutMasterIdLst>
    <p:handoutMasterId r:id="rId49"/>
  </p:handoutMasterIdLst>
  <p:sldIdLst>
    <p:sldId id="325" r:id="rId3"/>
    <p:sldId id="257" r:id="rId4"/>
    <p:sldId id="278" r:id="rId6"/>
    <p:sldId id="367" r:id="rId7"/>
    <p:sldId id="371" r:id="rId8"/>
    <p:sldId id="373" r:id="rId9"/>
    <p:sldId id="374" r:id="rId10"/>
    <p:sldId id="280" r:id="rId11"/>
    <p:sldId id="326" r:id="rId12"/>
    <p:sldId id="365" r:id="rId13"/>
    <p:sldId id="298" r:id="rId14"/>
    <p:sldId id="329" r:id="rId15"/>
    <p:sldId id="299" r:id="rId16"/>
    <p:sldId id="301" r:id="rId17"/>
    <p:sldId id="368" r:id="rId18"/>
    <p:sldId id="305" r:id="rId19"/>
    <p:sldId id="375" r:id="rId20"/>
    <p:sldId id="338" r:id="rId21"/>
    <p:sldId id="348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39" r:id="rId30"/>
    <p:sldId id="319" r:id="rId31"/>
    <p:sldId id="322" r:id="rId32"/>
    <p:sldId id="411" r:id="rId33"/>
    <p:sldId id="412" r:id="rId34"/>
    <p:sldId id="316" r:id="rId35"/>
    <p:sldId id="306" r:id="rId36"/>
    <p:sldId id="340" r:id="rId37"/>
    <p:sldId id="344" r:id="rId38"/>
    <p:sldId id="342" r:id="rId39"/>
    <p:sldId id="343" r:id="rId40"/>
    <p:sldId id="307" r:id="rId41"/>
    <p:sldId id="309" r:id="rId42"/>
    <p:sldId id="333" r:id="rId43"/>
    <p:sldId id="310" r:id="rId44"/>
    <p:sldId id="357" r:id="rId45"/>
    <p:sldId id="369" r:id="rId46"/>
    <p:sldId id="370" r:id="rId47"/>
    <p:sldId id="311" r:id="rId48"/>
  </p:sldIdLst>
  <p:sldSz cx="12192000" cy="6858000"/>
  <p:notesSz cx="7315200" cy="9601200"/>
  <p:custDataLst>
    <p:tags r:id="rId5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CC3300"/>
    <a:srgbClr val="FF6600"/>
    <a:srgbClr val="CCFF99"/>
    <a:srgbClr val="FFCC99"/>
    <a:srgbClr val="FF99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06" autoAdjust="0"/>
    <p:restoredTop sz="94660" autoAdjust="0"/>
  </p:normalViewPr>
  <p:slideViewPr>
    <p:cSldViewPr showGuides="1">
      <p:cViewPr varScale="1">
        <p:scale>
          <a:sx n="75" d="100"/>
          <a:sy n="75" d="100"/>
        </p:scale>
        <p:origin x="64" y="152"/>
      </p:cViewPr>
      <p:guideLst>
        <p:guide orient="horz" pos="216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9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页脚占位符 177155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>
            <a:lvl1pPr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7" name="灯片编号占位符 177156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7DC78E-2FF7-4EFC-AC63-F1DC76E6B44F}" type="slidenum">
              <a:rPr lang="zh-CN" altLang="en-US"/>
            </a:fld>
            <a:endParaRPr lang="zh-CN" altLang="en-US"/>
          </a:p>
        </p:txBody>
      </p:sp>
      <p:sp>
        <p:nvSpPr>
          <p:cNvPr id="2052" name="矩形 177157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Design and Analysis of Algorithms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  <p:sp>
        <p:nvSpPr>
          <p:cNvPr id="2053" name="矩形 177158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defTabSz="1003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Chapter 5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>
            <a:lvl1pPr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9216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9216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53" tIns="48327" rIns="96653" bIns="48327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>
            <a:lvl1pPr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3324F2-C7A7-4664-B8C7-30E94BE7990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DDBB0D-991D-4279-8C75-EF224EC7D45D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47" name="幻灯片图像占位符 41984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文本占位符 41984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93DE0D-8414-488C-ACCA-188D2EC9F48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3" name="幻灯片图像占位符 43315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文本占位符 43315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8B131C-5C57-417F-97FD-0E8BE8E0F836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31" name="幻灯片图像占位符 46694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2" name="文本占位符 4669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D502FF-B2B9-4A9C-AEE1-58CAC3C13CBD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幻灯片图像占位符 43417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80" name="文本占位符 4341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09F354-EF80-46A5-BF23-2D01B446BEF2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75" name="幻灯片图像占位符 43622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6" name="文本占位符 4362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078A57-EA33-4B72-A2F7-E40DAFB7679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3" name="幻灯片图像占位符 43622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4" name="文本占位符 436226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DEDABB-1ECF-4C84-BF05-DC43BABDC3A5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71" name="幻灯片图像占位符 38502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32772" name="文本占位符 385026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9B2516-427F-47D1-A56D-67EE0F61B491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19" name="幻灯片图像占位符 48537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20" name="文本占位符 4853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9B2516-427F-47D1-A56D-67EE0F61B491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19" name="幻灯片图像占位符 48537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20" name="文本占位符 4853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EE8CB8-DB87-49E9-997F-6D8E2A1C76F6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6867" name="幻灯片图像占位符 508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8" name="文本占位符 5089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4013B1-2948-461B-BCE4-A7D5A61D8AED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083" name="幻灯片图像占位符 48742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4" name="文本占位符 4874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0DCC4-0999-4223-8266-7EFBFBA5DBE2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195" name="幻灯片图像占位符 42086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6" name="文本占位符 42086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881FAF-0E35-487D-A848-BAB30408E30A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8131" name="幻灯片图像占位符 43827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2" name="文本占位符 43827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9435C2-AD59-45B2-9EB5-72EA756B405C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0179" name="幻灯片图像占位符 4392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80" name="文本占位符 4392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BC800A-3F5E-49A2-847A-525526019685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2227" name="幻灯片图像占位符 4065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52228" name="文本占位符 406530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C6BE13-9A30-4753-87F5-B8E7C813B58F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4275" name="幻灯片图像占位符 3870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54276" name="文本占位符 387074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069AB-BA1D-4D82-90FE-202173A0B9D3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6323" name="幻灯片图像占位符 49766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56324" name="文本占位符 497666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1F9A3D-1898-4262-B3C3-F271672DB08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71" name="幻灯片图像占位符 4935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58372" name="文本占位符 493570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2DF28-DEBD-443F-9A85-5B9DDB2F70FC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0419" name="幻灯片图像占位符 49561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60420" name="文本占位符 495618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19677B-3B43-4480-A036-8B7BD550E4D9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2467" name="幻灯片图像占位符 38912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62468" name="文本占位符 38912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297B0E-EDCA-45A1-BD18-ABDCE5828A36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4515" name="幻灯片图像占位符 441345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4516" name="文本占位符 4413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0A873-B7E4-4138-8ACC-C134E86D083A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6563" name="幻灯片图像占位符 47616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6564" name="文本占位符 4761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92FA40-9025-4A29-BA9D-F55BE6A99C7D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43" name="幻灯片图像占位符 38502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10244" name="文本占位符 385026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2F44AE-C8F5-4F01-B06E-E50CC7C70871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8611" name="幻灯片图像占位符 39424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68612" name="文本占位符 39424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4EFA51-5D22-4E08-ACC0-3C42593DE559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3731" name="幻灯片图像占位符 3962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57200" y="720725"/>
            <a:ext cx="6400800" cy="3600450"/>
          </a:xfrm>
        </p:spPr>
      </p:sp>
      <p:sp>
        <p:nvSpPr>
          <p:cNvPr id="73732" name="文本占位符 396290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83C8A-C402-4990-8F9B-AE30037490C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1" name="幻灯片图像占位符 42188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文本占位符 421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83C8A-C402-4990-8F9B-AE30037490C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1" name="幻灯片图像占位符 42188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文本占位符 421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83C8A-C402-4990-8F9B-AE30037490C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1" name="幻灯片图像占位符 42188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文本占位符 421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83C8A-C402-4990-8F9B-AE30037490C7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1" name="幻灯片图像占位符 42188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文本占位符 421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0A6E40-4F6F-4328-8447-17D5F2EEEC63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387" name="幻灯片图像占位符 45363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8" name="文本占位符 4536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0173E7-7F57-4F5B-A9E4-B99883651932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39" name="幻灯片图像占位符 42188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40" name="文本占位符 421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7721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3047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8676"/>
            <a:ext cx="5157787" cy="406098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04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28676"/>
            <a:ext cx="5183188" cy="40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5425"/>
            <a:ext cx="110505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00163"/>
            <a:ext cx="110505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1028" name="Group 7"/>
          <p:cNvGrpSpPr/>
          <p:nvPr userDrawn="1"/>
        </p:nvGrpSpPr>
        <p:grpSpPr bwMode="auto">
          <a:xfrm>
            <a:off x="103188" y="6040438"/>
            <a:ext cx="709612" cy="727075"/>
            <a:chOff x="49" y="3805"/>
            <a:chExt cx="335" cy="458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rot="5400000" flipH="1">
              <a:off x="139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5400000" flipH="1">
              <a:off x="139" y="403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303213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grpSp>
        <p:nvGrpSpPr>
          <p:cNvPr id="1030" name="Group 18"/>
          <p:cNvGrpSpPr/>
          <p:nvPr userDrawn="1"/>
        </p:nvGrpSpPr>
        <p:grpSpPr bwMode="auto">
          <a:xfrm>
            <a:off x="103188" y="5903913"/>
            <a:ext cx="711200" cy="749300"/>
            <a:chOff x="49" y="3719"/>
            <a:chExt cx="336" cy="472"/>
          </a:xfrm>
        </p:grpSpPr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rot="-5400000">
              <a:off x="133" y="3630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1" name="Group 3"/>
          <p:cNvGrpSpPr/>
          <p:nvPr userDrawn="1"/>
        </p:nvGrpSpPr>
        <p:grpSpPr bwMode="auto">
          <a:xfrm>
            <a:off x="11106150" y="733425"/>
            <a:ext cx="960438" cy="531813"/>
            <a:chOff x="5247" y="462"/>
            <a:chExt cx="454" cy="335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AutoShape 16"/>
          <p:cNvSpPr>
            <a:spLocks noChangeArrowheads="1"/>
          </p:cNvSpPr>
          <p:nvPr userDrawn="1"/>
        </p:nvSpPr>
        <p:spPr bwMode="auto">
          <a:xfrm flipH="1">
            <a:off x="406400" y="914400"/>
            <a:ext cx="117856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grpSp>
        <p:nvGrpSpPr>
          <p:cNvPr id="1033" name="Group 23"/>
          <p:cNvGrpSpPr/>
          <p:nvPr userDrawn="1"/>
        </p:nvGrpSpPr>
        <p:grpSpPr bwMode="auto">
          <a:xfrm>
            <a:off x="10920413" y="731838"/>
            <a:ext cx="985837" cy="533400"/>
            <a:chOff x="5159" y="461"/>
            <a:chExt cx="466" cy="336"/>
          </a:xfrm>
        </p:grpSpPr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.xml"/><Relationship Id="rId11" Type="http://schemas.openxmlformats.org/officeDocument/2006/relationships/image" Target="../media/image25.png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1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.xml"/><Relationship Id="rId12" Type="http://schemas.openxmlformats.org/officeDocument/2006/relationships/image" Target="../media/image25.png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44428"/>
          <p:cNvSpPr>
            <a:spLocks noGrp="1" noChangeArrowheads="1"/>
          </p:cNvSpPr>
          <p:nvPr>
            <p:ph type="ctrTitle"/>
          </p:nvPr>
        </p:nvSpPr>
        <p:spPr>
          <a:xfrm>
            <a:off x="6456363" y="1052513"/>
            <a:ext cx="3705225" cy="971550"/>
          </a:xfrm>
        </p:spPr>
        <p:txBody>
          <a:bodyPr/>
          <a:lstStyle/>
          <a:p>
            <a:pPr eaLnBrk="1" hangingPunct="1"/>
            <a:r>
              <a:rPr lang="en-US" altLang="zh-CN" sz="4800"/>
              <a:t>Chapter 4</a:t>
            </a:r>
            <a:endParaRPr lang="zh-CN" altLang="en-US" sz="4800"/>
          </a:p>
        </p:txBody>
      </p:sp>
      <p:sp>
        <p:nvSpPr>
          <p:cNvPr id="4099" name="副标题 444429"/>
          <p:cNvSpPr>
            <a:spLocks noGrp="1" noChangeArrowheads="1"/>
          </p:cNvSpPr>
          <p:nvPr>
            <p:ph type="subTitle" idx="1"/>
          </p:nvPr>
        </p:nvSpPr>
        <p:spPr>
          <a:xfrm>
            <a:off x="6419850" y="2312988"/>
            <a:ext cx="3889375" cy="1752600"/>
          </a:xfrm>
        </p:spPr>
        <p:txBody>
          <a:bodyPr/>
          <a:lstStyle/>
          <a:p>
            <a:pPr eaLnBrk="1" hangingPunct="1"/>
            <a:r>
              <a:rPr lang="zh-CN" altLang="en-US" sz="3200"/>
              <a:t>减治法</a:t>
            </a:r>
            <a:endParaRPr lang="zh-CN" altLang="en-US" sz="3200"/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Decrease &amp; Conquer</a:t>
            </a:r>
            <a:endParaRPr lang="zh-CN" altLang="en-US" sz="3200">
              <a:solidFill>
                <a:srgbClr val="800000"/>
              </a:solidFill>
            </a:endParaRPr>
          </a:p>
        </p:txBody>
      </p:sp>
      <p:pic>
        <p:nvPicPr>
          <p:cNvPr id="4100" name="Picture 5" descr="http://pica.nipic.com/2008-05-29/200852922028273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96975"/>
            <a:ext cx="38798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4816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02668" y="1052736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A[0 ..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− 1]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A[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+ 1 ] ← A[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+ 1 ] ←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348164"/>
          <p:cNvSpPr txBox="1">
            <a:spLocks noChangeArrowheads="1"/>
          </p:cNvSpPr>
          <p:nvPr/>
        </p:nvSpPr>
        <p:spPr>
          <a:xfrm>
            <a:off x="5483932" y="1821160"/>
            <a:ext cx="6413148" cy="367240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dirty="0"/>
              <a:t>时间复杂度：</a:t>
            </a:r>
            <a:endParaRPr lang="en-US" altLang="zh-CN" dirty="0"/>
          </a:p>
          <a:p>
            <a:pPr lvl="1" defTabSz="914400" eaLnBrk="1" hangingPunct="1"/>
            <a:r>
              <a:rPr lang="zh-CN" altLang="en-US" dirty="0"/>
              <a:t>基本操作： </a:t>
            </a:r>
            <a:r>
              <a:rPr lang="zh-CN" altLang="en-US" b="1" dirty="0">
                <a:solidFill>
                  <a:srgbClr val="FF0000"/>
                </a:solidFill>
              </a:rPr>
              <a:t>A[ </a:t>
            </a:r>
            <a:r>
              <a:rPr lang="zh-CN" altLang="en-US" b="1" i="1" dirty="0">
                <a:solidFill>
                  <a:srgbClr val="FF0000"/>
                </a:solidFill>
              </a:rPr>
              <a:t>j </a:t>
            </a:r>
            <a:r>
              <a:rPr lang="zh-CN" altLang="en-US" b="1" dirty="0">
                <a:solidFill>
                  <a:srgbClr val="FF0000"/>
                </a:solidFill>
              </a:rPr>
              <a:t>] &gt; </a:t>
            </a:r>
            <a:r>
              <a:rPr lang="zh-CN" altLang="en-US" b="1" i="1" dirty="0">
                <a:solidFill>
                  <a:srgbClr val="FF0000"/>
                </a:solidFill>
              </a:rPr>
              <a:t>v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defTabSz="914400" eaLnBrk="1" hangingPunct="1"/>
            <a:r>
              <a:rPr lang="en-US" altLang="zh-CN" dirty="0"/>
              <a:t>worst</a:t>
            </a:r>
            <a:r>
              <a:rPr lang="zh-CN" altLang="en-US" dirty="0"/>
              <a:t>：输入严格递减</a:t>
            </a:r>
            <a:endParaRPr lang="en-US" altLang="zh-CN" dirty="0"/>
          </a:p>
          <a:p>
            <a:pPr lvl="1" defTabSz="914400" eaLnBrk="1" hangingPunct="1"/>
            <a:r>
              <a:rPr lang="en-US" altLang="zh-CN" dirty="0"/>
              <a:t>best</a:t>
            </a:r>
            <a:r>
              <a:rPr lang="zh-CN" altLang="en-US" dirty="0"/>
              <a:t>：输入已经升序</a:t>
            </a:r>
            <a:endParaRPr lang="en-US" altLang="zh-CN" dirty="0"/>
          </a:p>
          <a:p>
            <a:pPr lvl="1" defTabSz="914400" eaLnBrk="1" hangingPunct="1"/>
            <a:r>
              <a:rPr lang="en-US" altLang="zh-CN" dirty="0"/>
              <a:t>average</a:t>
            </a:r>
            <a:r>
              <a:rPr lang="zh-CN" altLang="en-US" dirty="0"/>
              <a:t>：输入是随机序列（需分析无序元素对的分布情况）</a:t>
            </a:r>
            <a:endParaRPr lang="en-US" altLang="zh-CN" dirty="0"/>
          </a:p>
        </p:txBody>
      </p:sp>
      <p:sp>
        <p:nvSpPr>
          <p:cNvPr id="7" name="内容占位符 348164"/>
          <p:cNvSpPr txBox="1">
            <a:spLocks noChangeArrowheads="1"/>
          </p:cNvSpPr>
          <p:nvPr/>
        </p:nvSpPr>
        <p:spPr>
          <a:xfrm>
            <a:off x="1019436" y="5701128"/>
            <a:ext cx="2736304" cy="7712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zh-CN" altLang="en-US" dirty="0"/>
              <a:t>空间复杂度：</a:t>
            </a:r>
            <a:endParaRPr lang="en-US" altLang="zh-CN" dirty="0"/>
          </a:p>
        </p:txBody>
      </p:sp>
      <p:sp>
        <p:nvSpPr>
          <p:cNvPr id="8" name="内容占位符 348164"/>
          <p:cNvSpPr txBox="1">
            <a:spLocks noChangeArrowheads="1"/>
          </p:cNvSpPr>
          <p:nvPr/>
        </p:nvSpPr>
        <p:spPr>
          <a:xfrm>
            <a:off x="3395700" y="5701128"/>
            <a:ext cx="3672410" cy="7712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None/>
            </a:pPr>
            <a:r>
              <a:rPr lang="en-US" altLang="zh-CN" dirty="0"/>
              <a:t>S(n)=</a:t>
            </a:r>
            <a:r>
              <a:rPr lang="el-GR" altLang="zh-CN" dirty="0"/>
              <a:t>Θ</a:t>
            </a:r>
            <a:r>
              <a:rPr lang="en-US" altLang="zh-CN" dirty="0"/>
              <a:t>(1)</a:t>
            </a:r>
            <a:r>
              <a:rPr lang="zh-CN" altLang="en-US" dirty="0"/>
              <a:t>，原地算法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372364" y="3092388"/>
            <a:ext cx="2013596" cy="439608"/>
            <a:chOff x="9518768" y="3145009"/>
            <a:chExt cx="2013596" cy="439608"/>
          </a:xfrm>
        </p:grpSpPr>
        <p:pic>
          <p:nvPicPr>
            <p:cNvPr id="9" name="图片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21" r="74846" b="29838"/>
            <a:stretch>
              <a:fillRect/>
            </a:stretch>
          </p:blipFill>
          <p:spPr bwMode="auto">
            <a:xfrm>
              <a:off x="9518768" y="3145009"/>
              <a:ext cx="1332148" cy="43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83" t="25532" r="-146" b="36351"/>
            <a:stretch>
              <a:fillRect/>
            </a:stretch>
          </p:blipFill>
          <p:spPr bwMode="auto">
            <a:xfrm>
              <a:off x="10845900" y="3184793"/>
              <a:ext cx="68646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9372364" y="3657364"/>
            <a:ext cx="1765969" cy="432048"/>
            <a:chOff x="5232401" y="3176972"/>
            <a:chExt cx="1765969" cy="432048"/>
          </a:xfrm>
        </p:grpSpPr>
        <p:pic>
          <p:nvPicPr>
            <p:cNvPr id="13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30" r="65651" b="24820"/>
            <a:stretch>
              <a:fillRect/>
            </a:stretch>
          </p:blipFill>
          <p:spPr bwMode="auto">
            <a:xfrm>
              <a:off x="5232401" y="3176972"/>
              <a:ext cx="118763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73" t="25747" b="36345"/>
            <a:stretch>
              <a:fillRect/>
            </a:stretch>
          </p:blipFill>
          <p:spPr bwMode="auto">
            <a:xfrm>
              <a:off x="6420037" y="3243150"/>
              <a:ext cx="578333" cy="299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37" y="5024763"/>
            <a:ext cx="2371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37584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DAG </a:t>
            </a:r>
            <a:r>
              <a:rPr lang="zh-CN" altLang="en-US"/>
              <a:t>和拓扑排序</a:t>
            </a:r>
            <a:endParaRPr lang="en-US" altLang="zh-CN"/>
          </a:p>
        </p:txBody>
      </p:sp>
      <p:sp>
        <p:nvSpPr>
          <p:cNvPr id="19459" name="文本占位符 3758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DAG</a:t>
            </a:r>
            <a:r>
              <a:rPr lang="zh-CN" altLang="en-US"/>
              <a:t>：有向无环图</a:t>
            </a:r>
            <a:endParaRPr lang="en-US" altLang="zh-CN"/>
          </a:p>
        </p:txBody>
      </p:sp>
      <p:grpSp>
        <p:nvGrpSpPr>
          <p:cNvPr id="375843" name="组合 375842"/>
          <p:cNvGrpSpPr/>
          <p:nvPr/>
        </p:nvGrpSpPr>
        <p:grpSpPr bwMode="auto">
          <a:xfrm>
            <a:off x="3287713" y="2420938"/>
            <a:ext cx="2133600" cy="1905000"/>
            <a:chOff x="1200" y="1248"/>
            <a:chExt cx="1344" cy="1200"/>
          </a:xfrm>
        </p:grpSpPr>
        <p:sp>
          <p:nvSpPr>
            <p:cNvPr id="19473" name="椭圆 375811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4" name="椭圆 375812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5" name="椭圆 375813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6" name="椭圆 375814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7" name="直接连接符 375815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直接连接符 375816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直接连接符 375817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直接连接符 375818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直接连接符 375819"/>
            <p:cNvSpPr>
              <a:spLocks noChangeShapeType="1"/>
            </p:cNvSpPr>
            <p:nvPr/>
          </p:nvSpPr>
          <p:spPr bwMode="auto">
            <a:xfrm>
              <a:off x="1488" y="1536"/>
              <a:ext cx="757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5844" name="组合 375843"/>
          <p:cNvGrpSpPr/>
          <p:nvPr/>
        </p:nvGrpSpPr>
        <p:grpSpPr bwMode="auto">
          <a:xfrm>
            <a:off x="6456363" y="2457450"/>
            <a:ext cx="2133600" cy="1905000"/>
            <a:chOff x="3264" y="1248"/>
            <a:chExt cx="1344" cy="1200"/>
          </a:xfrm>
        </p:grpSpPr>
        <p:sp>
          <p:nvSpPr>
            <p:cNvPr id="19464" name="椭圆 375824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5" name="椭圆 375825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6" name="椭圆 375826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7" name="椭圆 375827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8" name="直接连接符 375828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直接连接符 375829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直接连接符 375830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直接连接符 375831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直接连接符 375837"/>
            <p:cNvSpPr>
              <a:spLocks noChangeShapeType="1"/>
            </p:cNvSpPr>
            <p:nvPr/>
          </p:nvSpPr>
          <p:spPr bwMode="auto">
            <a:xfrm>
              <a:off x="3552" y="1536"/>
              <a:ext cx="768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5839" name="文本框 375838"/>
          <p:cNvSpPr txBox="1">
            <a:spLocks noChangeArrowheads="1"/>
          </p:cNvSpPr>
          <p:nvPr/>
        </p:nvSpPr>
        <p:spPr bwMode="auto">
          <a:xfrm>
            <a:off x="3756025" y="4905375"/>
            <a:ext cx="126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</a:rPr>
              <a:t>DAG</a:t>
            </a:r>
            <a:endParaRPr lang="en-US" altLang="zh-CN" sz="3200">
              <a:solidFill>
                <a:srgbClr val="0000CC"/>
              </a:solidFill>
            </a:endParaRPr>
          </a:p>
        </p:txBody>
      </p:sp>
      <p:sp>
        <p:nvSpPr>
          <p:cNvPr id="375840" name="文本框 375839"/>
          <p:cNvSpPr txBox="1">
            <a:spLocks noChangeArrowheads="1"/>
          </p:cNvSpPr>
          <p:nvPr/>
        </p:nvSpPr>
        <p:spPr bwMode="auto">
          <a:xfrm>
            <a:off x="6600825" y="4868863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</a:rPr>
              <a:t>非 </a:t>
            </a:r>
            <a:r>
              <a:rPr lang="en-US" altLang="zh-CN" sz="3200">
                <a:solidFill>
                  <a:srgbClr val="FF0000"/>
                </a:solidFill>
              </a:rPr>
              <a:t>DAG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9" grpId="0"/>
      <p:bldP spid="3758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46592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DAG </a:t>
            </a:r>
            <a:r>
              <a:rPr lang="zh-CN" altLang="en-US"/>
              <a:t>和拓扑排序</a:t>
            </a:r>
            <a:endParaRPr lang="en-US" altLang="zh-CN"/>
          </a:p>
        </p:txBody>
      </p:sp>
      <p:sp>
        <p:nvSpPr>
          <p:cNvPr id="465922" name="内容占位符 4659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DAG </a:t>
            </a:r>
            <a:r>
              <a:rPr lang="zh-CN" altLang="en-US"/>
              <a:t>的应用</a:t>
            </a:r>
            <a:endParaRPr lang="en-US" altLang="zh-CN"/>
          </a:p>
          <a:p>
            <a:pPr lvl="1" eaLnBrk="1" hangingPunct="1"/>
            <a:r>
              <a:rPr lang="zh-CN" altLang="en-US"/>
              <a:t>适用于许多</a:t>
            </a:r>
            <a:r>
              <a:rPr lang="zh-CN" altLang="en-US">
                <a:solidFill>
                  <a:srgbClr val="CC3300"/>
                </a:solidFill>
              </a:rPr>
              <a:t>有先后次序约束</a:t>
            </a:r>
            <a:r>
              <a:rPr lang="zh-CN" altLang="en-US"/>
              <a:t>的问题</a:t>
            </a:r>
            <a:r>
              <a:rPr lang="en-US" altLang="zh-CN"/>
              <a:t> </a:t>
            </a:r>
            <a:endParaRPr lang="en-US" altLang="zh-CN"/>
          </a:p>
          <a:p>
            <a:pPr lvl="2" eaLnBrk="1" hangingPunct="1"/>
            <a:r>
              <a:rPr lang="zh-CN" altLang="en-US"/>
              <a:t>工程实施、文档版本控制、课程选修</a:t>
            </a:r>
            <a:endParaRPr lang="en-US" altLang="zh-CN"/>
          </a:p>
          <a:p>
            <a:pPr eaLnBrk="1" hangingPunct="1"/>
            <a:r>
              <a:rPr lang="en-US" altLang="zh-CN"/>
              <a:t>DAG </a:t>
            </a:r>
            <a:r>
              <a:rPr lang="zh-CN" altLang="en-US"/>
              <a:t>的顶点能被线性排序</a:t>
            </a:r>
            <a:endParaRPr lang="zh-CN" altLang="en-US"/>
          </a:p>
          <a:p>
            <a:pPr lvl="1" eaLnBrk="1" hangingPunct="1"/>
            <a:r>
              <a:rPr lang="zh-CN" altLang="en-US"/>
              <a:t>使得每条边的终点排在起点后：</a:t>
            </a:r>
            <a:r>
              <a:rPr lang="zh-CN" altLang="en-US" b="1">
                <a:solidFill>
                  <a:srgbClr val="CC3300"/>
                </a:solidFill>
              </a:rPr>
              <a:t>拓扑排序</a:t>
            </a:r>
            <a:endParaRPr lang="zh-CN" altLang="en-US" b="1">
              <a:solidFill>
                <a:srgbClr val="CC3300"/>
              </a:solidFill>
            </a:endParaRPr>
          </a:p>
          <a:p>
            <a:pPr lvl="2" eaLnBrk="1" hangingPunct="1"/>
            <a:r>
              <a:rPr lang="zh-CN" altLang="en-US" b="1">
                <a:solidFill>
                  <a:srgbClr val="0000CC"/>
                </a:solidFill>
              </a:rPr>
              <a:t>有向图无环是拓扑排序的充要条件</a:t>
            </a:r>
            <a:endParaRPr lang="en-US" altLang="zh-CN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7685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拓扑排序实例</a:t>
            </a:r>
            <a:endParaRPr lang="en-US" altLang="zh-CN"/>
          </a:p>
        </p:txBody>
      </p:sp>
      <p:sp>
        <p:nvSpPr>
          <p:cNvPr id="23555" name="文本占位符 37685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食物链的排序</a:t>
            </a:r>
            <a:endParaRPr lang="zh-CN" altLang="en-US"/>
          </a:p>
        </p:txBody>
      </p:sp>
      <p:grpSp>
        <p:nvGrpSpPr>
          <p:cNvPr id="23556" name="组合 376856"/>
          <p:cNvGrpSpPr/>
          <p:nvPr/>
        </p:nvGrpSpPr>
        <p:grpSpPr bwMode="auto">
          <a:xfrm>
            <a:off x="3863975" y="1682750"/>
            <a:ext cx="4343400" cy="4267200"/>
            <a:chOff x="723" y="1241"/>
            <a:chExt cx="2736" cy="2688"/>
          </a:xfrm>
        </p:grpSpPr>
        <p:sp>
          <p:nvSpPr>
            <p:cNvPr id="23557" name="椭圆 376835"/>
            <p:cNvSpPr>
              <a:spLocks noChangeArrowheads="1"/>
            </p:cNvSpPr>
            <p:nvPr/>
          </p:nvSpPr>
          <p:spPr bwMode="auto">
            <a:xfrm>
              <a:off x="723" y="2297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鱼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58" name="椭圆 376836"/>
            <p:cNvSpPr>
              <a:spLocks noChangeArrowheads="1"/>
            </p:cNvSpPr>
            <p:nvPr/>
          </p:nvSpPr>
          <p:spPr bwMode="auto">
            <a:xfrm>
              <a:off x="1683" y="1913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人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59" name="椭圆 376837"/>
            <p:cNvSpPr>
              <a:spLocks noChangeArrowheads="1"/>
            </p:cNvSpPr>
            <p:nvPr/>
          </p:nvSpPr>
          <p:spPr bwMode="auto">
            <a:xfrm>
              <a:off x="1395" y="2873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虾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60" name="椭圆 376838"/>
            <p:cNvSpPr>
              <a:spLocks noChangeArrowheads="1"/>
            </p:cNvSpPr>
            <p:nvPr/>
          </p:nvSpPr>
          <p:spPr bwMode="auto">
            <a:xfrm>
              <a:off x="2739" y="2537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羊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61" name="椭圆 376839"/>
            <p:cNvSpPr>
              <a:spLocks noChangeArrowheads="1"/>
            </p:cNvSpPr>
            <p:nvPr/>
          </p:nvSpPr>
          <p:spPr bwMode="auto">
            <a:xfrm>
              <a:off x="1923" y="3545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小麦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62" name="椭圆 376841"/>
            <p:cNvSpPr>
              <a:spLocks noChangeArrowheads="1"/>
            </p:cNvSpPr>
            <p:nvPr/>
          </p:nvSpPr>
          <p:spPr bwMode="auto">
            <a:xfrm>
              <a:off x="2211" y="1241"/>
              <a:ext cx="720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老虎</a:t>
              </a:r>
              <a:endParaRPr lang="en-US" altLang="zh-CN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3563" name="直接连接符 376842"/>
            <p:cNvSpPr>
              <a:spLocks noChangeShapeType="1"/>
            </p:cNvSpPr>
            <p:nvPr/>
          </p:nvSpPr>
          <p:spPr bwMode="auto">
            <a:xfrm flipH="1">
              <a:off x="2211" y="1625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直接连接符 376843"/>
            <p:cNvSpPr>
              <a:spLocks noChangeShapeType="1"/>
            </p:cNvSpPr>
            <p:nvPr/>
          </p:nvSpPr>
          <p:spPr bwMode="auto">
            <a:xfrm flipH="1">
              <a:off x="1395" y="2297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直接连接符 376844"/>
            <p:cNvSpPr>
              <a:spLocks noChangeShapeType="1"/>
            </p:cNvSpPr>
            <p:nvPr/>
          </p:nvSpPr>
          <p:spPr bwMode="auto">
            <a:xfrm>
              <a:off x="2355" y="2201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直接连接符 376845"/>
            <p:cNvSpPr>
              <a:spLocks noChangeShapeType="1"/>
            </p:cNvSpPr>
            <p:nvPr/>
          </p:nvSpPr>
          <p:spPr bwMode="auto">
            <a:xfrm flipH="1">
              <a:off x="1875" y="2297"/>
              <a:ext cx="19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直接连接符 376846"/>
            <p:cNvSpPr>
              <a:spLocks noChangeShapeType="1"/>
            </p:cNvSpPr>
            <p:nvPr/>
          </p:nvSpPr>
          <p:spPr bwMode="auto">
            <a:xfrm>
              <a:off x="1299" y="2633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直接连接符 376847"/>
            <p:cNvSpPr>
              <a:spLocks noChangeShapeType="1"/>
            </p:cNvSpPr>
            <p:nvPr/>
          </p:nvSpPr>
          <p:spPr bwMode="auto">
            <a:xfrm>
              <a:off x="1107" y="2681"/>
              <a:ext cx="14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直接连接符 376848"/>
            <p:cNvSpPr>
              <a:spLocks noChangeShapeType="1"/>
            </p:cNvSpPr>
            <p:nvPr/>
          </p:nvSpPr>
          <p:spPr bwMode="auto">
            <a:xfrm>
              <a:off x="2211" y="2297"/>
              <a:ext cx="96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直接连接符 376849"/>
            <p:cNvSpPr>
              <a:spLocks noChangeShapeType="1"/>
            </p:cNvSpPr>
            <p:nvPr/>
          </p:nvSpPr>
          <p:spPr bwMode="auto">
            <a:xfrm flipH="1">
              <a:off x="2499" y="2921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直接连接符 376851"/>
            <p:cNvSpPr>
              <a:spLocks noChangeShapeType="1"/>
            </p:cNvSpPr>
            <p:nvPr/>
          </p:nvSpPr>
          <p:spPr bwMode="auto">
            <a:xfrm flipH="1">
              <a:off x="1203" y="1529"/>
              <a:ext cx="105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直接连接符 376852"/>
            <p:cNvSpPr>
              <a:spLocks noChangeShapeType="1"/>
            </p:cNvSpPr>
            <p:nvPr/>
          </p:nvSpPr>
          <p:spPr bwMode="auto">
            <a:xfrm>
              <a:off x="2739" y="1625"/>
              <a:ext cx="28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直接连接符 376853"/>
            <p:cNvSpPr>
              <a:spLocks noChangeShapeType="1"/>
            </p:cNvSpPr>
            <p:nvPr/>
          </p:nvSpPr>
          <p:spPr bwMode="auto">
            <a:xfrm flipH="1">
              <a:off x="1539" y="3257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椭圆 376840"/>
            <p:cNvSpPr>
              <a:spLocks noChangeArrowheads="1"/>
            </p:cNvSpPr>
            <p:nvPr/>
          </p:nvSpPr>
          <p:spPr bwMode="auto">
            <a:xfrm>
              <a:off x="756" y="3521"/>
              <a:ext cx="1021" cy="4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</a:rPr>
                <a:t>浮游生物</a:t>
              </a: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789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拓扑排序的“减一”算法</a:t>
            </a:r>
            <a:endParaRPr lang="en-US" altLang="zh-CN"/>
          </a:p>
        </p:txBody>
      </p:sp>
      <p:sp>
        <p:nvSpPr>
          <p:cNvPr id="378914" name="内容占位符 37891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思路：反复删除源</a:t>
            </a:r>
            <a:r>
              <a:rPr lang="en-US" altLang="zh-CN" dirty="0"/>
              <a:t>(</a:t>
            </a:r>
            <a:r>
              <a:rPr lang="zh-CN" altLang="en-US" dirty="0"/>
              <a:t>无输入边的</a:t>
            </a:r>
            <a:r>
              <a:rPr lang="en-US" altLang="zh-CN" dirty="0"/>
              <a:t>)</a:t>
            </a:r>
            <a:r>
              <a:rPr lang="zh-CN" altLang="en-US" dirty="0"/>
              <a:t>顶点</a:t>
            </a:r>
            <a:endParaRPr lang="zh-CN" alt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步骤：</a:t>
            </a:r>
            <a:endParaRPr lang="zh-CN" altLang="en-US" dirty="0"/>
          </a:p>
          <a:p>
            <a:pPr marL="990600" lvl="1" indent="-5334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识别源结点</a:t>
            </a:r>
            <a:r>
              <a:rPr lang="zh-CN" altLang="en-US" b="1" dirty="0"/>
              <a:t>（无入边的结点）</a:t>
            </a:r>
            <a:endParaRPr lang="zh-CN" altLang="en-US" b="1" dirty="0"/>
          </a:p>
          <a:p>
            <a:pPr marL="990600" lvl="1" indent="-5334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删除源结点及其关联边</a:t>
            </a:r>
            <a:endParaRPr lang="en-US" altLang="zh-CN" dirty="0"/>
          </a:p>
          <a:p>
            <a:pPr marL="990600" lvl="1" indent="-5334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重复 ① ② 直到</a:t>
            </a:r>
            <a:endParaRPr lang="zh-CN" altLang="en-US" dirty="0"/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a. </a:t>
            </a:r>
            <a:r>
              <a:rPr lang="zh-CN" altLang="en-US" dirty="0"/>
              <a:t>若所有结点被删，则删除顺序就是问题的解</a:t>
            </a:r>
            <a:endParaRPr lang="zh-CN" altLang="en-US" dirty="0"/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b. </a:t>
            </a:r>
            <a:r>
              <a:rPr lang="zh-CN" altLang="en-US" dirty="0"/>
              <a:t>若结点未删完也无源结点，则问题无解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789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拓扑排序的“减一”算法</a:t>
            </a:r>
            <a:endParaRPr lang="en-US" altLang="zh-CN"/>
          </a:p>
        </p:txBody>
      </p:sp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650875" y="1160463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>
                <a:solidFill>
                  <a:srgbClr val="0000CC"/>
                </a:solidFill>
                <a:sym typeface="Wingdings" panose="05000000000000000000" pitchFamily="2" charset="2"/>
              </a:rPr>
              <a:t>示例：图</a:t>
            </a:r>
            <a:r>
              <a:rPr lang="en-US" altLang="zh-CN">
                <a:solidFill>
                  <a:srgbClr val="0000CC"/>
                </a:solidFill>
                <a:sym typeface="Wingdings" panose="05000000000000000000" pitchFamily="2" charset="2"/>
              </a:rPr>
              <a:t>4.8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2970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84313"/>
            <a:ext cx="9059863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38200" y="4292600"/>
            <a:ext cx="3529013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CC3300"/>
                </a:solidFill>
                <a:sym typeface="Wingdings" panose="05000000000000000000" pitchFamily="2" charset="2"/>
              </a:rPr>
              <a:t>解不唯一：</a:t>
            </a:r>
            <a:endParaRPr lang="en-US" altLang="zh-CN">
              <a:solidFill>
                <a:srgbClr val="CC3300"/>
              </a:solidFill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sym typeface="Wingdings" panose="05000000000000000000" pitchFamily="2" charset="2"/>
              </a:rPr>
              <a:t>      </a:t>
            </a:r>
            <a:r>
              <a:rPr lang="en-US" altLang="zh-CN" sz="2400">
                <a:solidFill>
                  <a:srgbClr val="0000CC"/>
                </a:solidFill>
                <a:sym typeface="Wingdings" panose="05000000000000000000" pitchFamily="2" charset="2"/>
              </a:rPr>
              <a:t>C2, C1</a:t>
            </a:r>
            <a:r>
              <a:rPr lang="en-US" altLang="zh-CN" sz="2400">
                <a:solidFill>
                  <a:srgbClr val="CC3300"/>
                </a:solidFill>
                <a:sym typeface="Wingdings" panose="05000000000000000000" pitchFamily="2" charset="2"/>
              </a:rPr>
              <a:t>, C3, C4, C5</a:t>
            </a:r>
            <a:endParaRPr lang="en-US" altLang="zh-CN" sz="24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8400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减常因子算法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4005" name="内容占位符 38400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问题规模每次被减少常量倍数</a:t>
            </a:r>
            <a:r>
              <a:rPr lang="en-US" altLang="zh-CN">
                <a:solidFill>
                  <a:srgbClr val="CC3300"/>
                </a:solidFill>
              </a:rPr>
              <a:t>(</a:t>
            </a:r>
            <a:r>
              <a:rPr lang="zh-CN" altLang="en-US">
                <a:solidFill>
                  <a:srgbClr val="CC3300"/>
                </a:solidFill>
              </a:rPr>
              <a:t>如，减半</a:t>
            </a:r>
            <a:r>
              <a:rPr lang="en-US" altLang="zh-CN">
                <a:solidFill>
                  <a:srgbClr val="CC3300"/>
                </a:solidFill>
              </a:rPr>
              <a:t>) 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/>
            <a:r>
              <a:rPr lang="zh-CN" altLang="en-US"/>
              <a:t>例</a:t>
            </a:r>
            <a:endParaRPr lang="zh-CN" altLang="en-US"/>
          </a:p>
          <a:p>
            <a:pPr lvl="1" eaLnBrk="1" hangingPunct="1"/>
            <a:r>
              <a:rPr lang="zh-CN" altLang="en-US"/>
              <a:t>计算 </a:t>
            </a:r>
            <a:r>
              <a:rPr lang="en-US" altLang="zh-CN"/>
              <a:t>a</a:t>
            </a:r>
            <a:r>
              <a:rPr lang="en-US" altLang="zh-CN" baseline="30000"/>
              <a:t>n</a:t>
            </a:r>
            <a:endParaRPr lang="en-US" altLang="zh-CN" baseline="30000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折半查找</a:t>
            </a:r>
            <a:endParaRPr lang="en-US" altLang="zh-CN"/>
          </a:p>
          <a:p>
            <a:pPr lvl="1" eaLnBrk="1" hangingPunct="1"/>
            <a:r>
              <a:rPr lang="zh-CN" altLang="en-US"/>
              <a:t>俄式乘法</a:t>
            </a:r>
            <a:endParaRPr lang="en-US" altLang="zh-CN"/>
          </a:p>
        </p:txBody>
      </p:sp>
      <p:grpSp>
        <p:nvGrpSpPr>
          <p:cNvPr id="31748" name="组合 3"/>
          <p:cNvGrpSpPr/>
          <p:nvPr/>
        </p:nvGrpSpPr>
        <p:grpSpPr bwMode="auto">
          <a:xfrm>
            <a:off x="2938463" y="2305050"/>
            <a:ext cx="5157787" cy="1270000"/>
            <a:chOff x="2938242" y="2304893"/>
            <a:chExt cx="5158688" cy="1269755"/>
          </a:xfrm>
        </p:grpSpPr>
        <p:pic>
          <p:nvPicPr>
            <p:cNvPr id="31749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242" y="2304893"/>
              <a:ext cx="3013743" cy="1267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927" y="2307646"/>
              <a:ext cx="1991003" cy="1267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8435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折半查找</a:t>
            </a:r>
            <a:endParaRPr lang="en-US" altLang="zh-CN"/>
          </a:p>
        </p:txBody>
      </p:sp>
      <p:sp>
        <p:nvSpPr>
          <p:cNvPr id="484355" name="内容占位符 484354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9613900" cy="543877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在有序数组中查找：</a:t>
            </a:r>
            <a:endParaRPr lang="en-US" altLang="zh-CN" i="1" dirty="0"/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			A[0] ≤...≤ A [</a:t>
            </a:r>
            <a:r>
              <a:rPr lang="en-US" altLang="zh-CN" i="1" dirty="0"/>
              <a:t>m</a:t>
            </a:r>
            <a:r>
              <a:rPr lang="en-US" altLang="zh-CN" dirty="0"/>
              <a:t>] ≤...≤ A[</a:t>
            </a:r>
            <a:r>
              <a:rPr lang="en-US" altLang="zh-CN" i="1" dirty="0"/>
              <a:t>n</a:t>
            </a:r>
            <a:r>
              <a:rPr lang="en-US" altLang="zh-CN" dirty="0"/>
              <a:t>-1]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m </a:t>
            </a:r>
            <a:r>
              <a:rPr lang="zh-CN" altLang="en-US" dirty="0"/>
              <a:t>是中点元素的下标</a:t>
            </a:r>
            <a:endParaRPr lang="zh-CN" altLang="en-US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①若 </a:t>
            </a:r>
            <a:r>
              <a:rPr lang="en-US" altLang="zh-CN" i="1" dirty="0"/>
              <a:t>K = </a:t>
            </a:r>
            <a:r>
              <a:rPr lang="en-US" altLang="zh-CN" dirty="0"/>
              <a:t>A[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  <a:r>
              <a:rPr lang="zh-CN" altLang="en-US" dirty="0"/>
              <a:t>，停止</a:t>
            </a:r>
            <a:r>
              <a:rPr lang="en-US" altLang="zh-CN" dirty="0"/>
              <a:t>(</a:t>
            </a:r>
            <a:r>
              <a:rPr lang="zh-CN" altLang="en-US" dirty="0"/>
              <a:t>查找成功</a:t>
            </a:r>
            <a:r>
              <a:rPr lang="en-US" altLang="zh-CN" dirty="0"/>
              <a:t>)</a:t>
            </a:r>
            <a:r>
              <a:rPr lang="zh-CN" altLang="en-US" dirty="0"/>
              <a:t>，否则 ②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②若</a:t>
            </a:r>
            <a:r>
              <a:rPr lang="en-US" altLang="zh-CN" dirty="0"/>
              <a:t> </a:t>
            </a:r>
            <a:r>
              <a:rPr lang="en-US" altLang="zh-CN" i="1" dirty="0"/>
              <a:t>K &lt; </a:t>
            </a:r>
            <a:r>
              <a:rPr lang="en-US" altLang="zh-CN" dirty="0"/>
              <a:t>A[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  <a:r>
              <a:rPr lang="zh-CN" altLang="en-US" dirty="0"/>
              <a:t>，在 </a:t>
            </a:r>
            <a:r>
              <a:rPr lang="en-US" altLang="zh-CN" dirty="0"/>
              <a:t>A[0..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中用相同方法查找</a:t>
            </a:r>
            <a:endParaRPr lang="zh-CN" altLang="en-US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③若</a:t>
            </a:r>
            <a:r>
              <a:rPr lang="en-US" altLang="zh-CN" dirty="0"/>
              <a:t> </a:t>
            </a:r>
            <a:r>
              <a:rPr lang="en-US" altLang="zh-CN" i="1" dirty="0"/>
              <a:t>K </a:t>
            </a:r>
            <a:r>
              <a:rPr lang="en-US" altLang="zh-CN" dirty="0"/>
              <a:t>&gt;</a:t>
            </a:r>
            <a:r>
              <a:rPr lang="en-US" altLang="zh-CN" i="1" dirty="0"/>
              <a:t> </a:t>
            </a:r>
            <a:r>
              <a:rPr lang="en-US" altLang="zh-CN" dirty="0"/>
              <a:t>A[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  <a:r>
              <a:rPr lang="zh-CN" altLang="en-US" dirty="0"/>
              <a:t>，在 </a:t>
            </a:r>
            <a:r>
              <a:rPr lang="en-US" altLang="zh-CN" dirty="0"/>
              <a:t>A[</a:t>
            </a:r>
            <a:r>
              <a:rPr lang="en-US" altLang="zh-CN" i="1" dirty="0"/>
              <a:t>m+</a:t>
            </a:r>
            <a:r>
              <a:rPr lang="en-US" altLang="zh-CN" dirty="0"/>
              <a:t>1..</a:t>
            </a:r>
            <a:r>
              <a:rPr lang="en-US" altLang="zh-CN" i="1" dirty="0"/>
              <a:t>n</a:t>
            </a:r>
            <a:r>
              <a:rPr lang="en-US" altLang="zh-CN" dirty="0"/>
              <a:t>-1] </a:t>
            </a:r>
            <a:r>
              <a:rPr lang="zh-CN" altLang="en-US" dirty="0"/>
              <a:t>中用相同方法查找</a:t>
            </a:r>
            <a:endParaRPr lang="en-US" altLang="zh-CN" dirty="0"/>
          </a:p>
        </p:txBody>
      </p:sp>
      <p:sp>
        <p:nvSpPr>
          <p:cNvPr id="33796" name="直接连接符 484356"/>
          <p:cNvSpPr>
            <a:spLocks noChangeShapeType="1"/>
          </p:cNvSpPr>
          <p:nvPr/>
        </p:nvSpPr>
        <p:spPr bwMode="auto">
          <a:xfrm>
            <a:off x="4835860" y="2024844"/>
            <a:ext cx="0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40935" y="156317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8435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折半查找</a:t>
            </a:r>
            <a:endParaRPr lang="en-US" altLang="zh-CN"/>
          </a:p>
        </p:txBody>
      </p:sp>
      <p:sp>
        <p:nvSpPr>
          <p:cNvPr id="484358" name="矩形 484357"/>
          <p:cNvSpPr>
            <a:spLocks noChangeArrowheads="1"/>
          </p:cNvSpPr>
          <p:nvPr/>
        </p:nvSpPr>
        <p:spPr bwMode="auto">
          <a:xfrm>
            <a:off x="838200" y="1196752"/>
            <a:ext cx="10406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dirty="0">
                <a:sym typeface="Wingdings" panose="05000000000000000000" pitchFamily="2" charset="2"/>
              </a:rPr>
              <a:t>例：                                                   </a:t>
            </a:r>
            <a:r>
              <a:rPr lang="en-US" altLang="zh-CN" dirty="0">
                <a:sym typeface="Wingdings" panose="05000000000000000000" pitchFamily="2" charset="2"/>
              </a:rPr>
              <a:t>K = 70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352" y="1721004"/>
            <a:ext cx="8614068" cy="59912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99556" y="2852936"/>
            <a:ext cx="9771484" cy="1044116"/>
            <a:chOff x="2099556" y="2852936"/>
            <a:chExt cx="9771484" cy="104411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b="62821"/>
            <a:stretch>
              <a:fillRect/>
            </a:stretch>
          </p:blipFill>
          <p:spPr>
            <a:xfrm>
              <a:off x="2995714" y="2852936"/>
              <a:ext cx="8875326" cy="1044116"/>
            </a:xfrm>
            <a:prstGeom prst="rect">
              <a:avLst/>
            </a:prstGeom>
          </p:spPr>
        </p:pic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2099556" y="2924944"/>
              <a:ext cx="1436218" cy="890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dirty="0">
                  <a:sym typeface="Wingdings" panose="05000000000000000000" pitchFamily="2" charset="2"/>
                </a:rPr>
                <a:t>下标</a:t>
              </a:r>
              <a:endParaRPr lang="en-US" altLang="zh-CN" sz="2400" dirty="0">
                <a:sym typeface="Wingdings" panose="05000000000000000000" pitchFamily="2" charset="2"/>
              </a:endParaRPr>
            </a:p>
            <a:p>
              <a:pPr eaLnBrk="1" hangingPunct="1">
                <a:lnSpc>
                  <a:spcPct val="130000"/>
                </a:lnSpc>
                <a:buFontTx/>
                <a:buNone/>
              </a:pPr>
              <a:r>
                <a:rPr lang="zh-CN" altLang="en-US" sz="2400" dirty="0">
                  <a:sym typeface="Wingdings" panose="05000000000000000000" pitchFamily="2" charset="2"/>
                </a:rPr>
                <a:t>值</a:t>
              </a:r>
              <a:endParaRPr lang="en-US" altLang="zh-CN" sz="2400" dirty="0">
                <a:sym typeface="Wingdings" panose="05000000000000000000" pitchFamily="2" charset="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099556" y="3864390"/>
            <a:ext cx="9715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迭代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                                   m                                     r</a:t>
            </a:r>
            <a:endParaRPr lang="zh-CN" altLang="en-US" sz="32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99556" y="4398424"/>
            <a:ext cx="971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                                                                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        m                  r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9556" y="4932457"/>
            <a:ext cx="971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                                                                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r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51484" y="5738914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是中点元素的下标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77422" y="5731140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(</a:t>
            </a:r>
            <a:r>
              <a:rPr lang="en-US" altLang="zh-CN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/ 2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50790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折半查找算法</a:t>
            </a:r>
            <a:r>
              <a:rPr lang="en-US" altLang="zh-CN"/>
              <a:t>(</a:t>
            </a:r>
            <a:r>
              <a:rPr lang="zh-CN" altLang="en-US"/>
              <a:t>非递归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07908" name="矩形 507907"/>
          <p:cNvSpPr>
            <a:spLocks noChangeArrowheads="1"/>
          </p:cNvSpPr>
          <p:nvPr/>
        </p:nvSpPr>
        <p:spPr bwMode="auto">
          <a:xfrm>
            <a:off x="982663" y="1268413"/>
            <a:ext cx="9469437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ALGORITHM </a:t>
            </a:r>
            <a:r>
              <a:rPr lang="en-US" altLang="zh-CN" dirty="0" err="1"/>
              <a:t>BinarySearch</a:t>
            </a:r>
            <a:r>
              <a:rPr lang="en-US" altLang="zh-CN" dirty="0"/>
              <a:t> ( A[0..n-1], K )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 0; 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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-1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while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do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    </a:t>
            </a:r>
            <a:r>
              <a:rPr lang="en-US" altLang="zh-CN" i="1" dirty="0">
                <a:solidFill>
                  <a:srgbClr val="0000CC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 (</a:t>
            </a:r>
            <a:r>
              <a:rPr lang="en-US" altLang="zh-CN" i="1" dirty="0" err="1">
                <a:solidFill>
                  <a:srgbClr val="0000CC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 err="1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0000CC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)/2 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计算中点的下标</a:t>
            </a:r>
            <a:endParaRPr lang="en-US" altLang="zh-CN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if   </a:t>
            </a:r>
            <a:r>
              <a:rPr lang="en-US" altLang="zh-CN" i="1" dirty="0">
                <a:solidFill>
                  <a:srgbClr val="CC3300"/>
                </a:solidFill>
                <a:sym typeface="Symbol" panose="05050102010706020507" pitchFamily="18" charset="2"/>
              </a:rPr>
              <a:t>K = 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A[</a:t>
            </a:r>
            <a:r>
              <a:rPr lang="en-US" altLang="zh-CN" i="1" dirty="0">
                <a:solidFill>
                  <a:srgbClr val="CC33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return </a:t>
            </a:r>
            <a:r>
              <a:rPr lang="en-US" altLang="zh-CN" i="1" dirty="0">
                <a:sym typeface="Symbol" panose="05050102010706020507" pitchFamily="18" charset="2"/>
              </a:rPr>
              <a:t>m   </a:t>
            </a:r>
            <a:r>
              <a:rPr lang="en-US" altLang="zh-CN" sz="2400" dirty="0"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ym typeface="Symbol" panose="05050102010706020507" pitchFamily="18" charset="2"/>
              </a:rPr>
              <a:t>查找成功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else if </a:t>
            </a:r>
            <a:r>
              <a:rPr lang="en-US" altLang="zh-CN" i="1" dirty="0">
                <a:solidFill>
                  <a:srgbClr val="CC3300"/>
                </a:solidFill>
                <a:sym typeface="Symbol" panose="05050102010706020507" pitchFamily="18" charset="2"/>
              </a:rPr>
              <a:t>K &lt; 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A[</a:t>
            </a:r>
            <a:r>
              <a:rPr lang="en-US" altLang="zh-CN" i="1" dirty="0">
                <a:solidFill>
                  <a:srgbClr val="CC33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-1  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修改下标的上界。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舍去了后半部分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含中点元素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else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+1 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修改下标的下界。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舍去了前半部分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含中点元素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return  -1           </a:t>
            </a:r>
            <a:r>
              <a:rPr lang="en-US" altLang="zh-CN" sz="2400" dirty="0"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ym typeface="Symbol" panose="05050102010706020507" pitchFamily="18" charset="2"/>
              </a:rPr>
              <a:t>查找失败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507909" name="矩形 507908"/>
          <p:cNvSpPr>
            <a:spLocks noChangeArrowheads="1"/>
          </p:cNvSpPr>
          <p:nvPr/>
        </p:nvSpPr>
        <p:spPr bwMode="auto">
          <a:xfrm>
            <a:off x="7859713" y="1323975"/>
            <a:ext cx="2697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zh-CN" altLang="en-US">
                <a:solidFill>
                  <a:srgbClr val="0000CC"/>
                </a:solidFill>
                <a:sym typeface="Wingdings" panose="05000000000000000000" pitchFamily="2" charset="2"/>
              </a:rPr>
              <a:t>算法简单、易懂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07910" name="矩形 507909"/>
          <p:cNvSpPr>
            <a:spLocks noChangeArrowheads="1"/>
          </p:cNvSpPr>
          <p:nvPr/>
        </p:nvSpPr>
        <p:spPr bwMode="auto">
          <a:xfrm>
            <a:off x="6672263" y="2060575"/>
            <a:ext cx="538638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但是，据 </a:t>
            </a:r>
            <a:r>
              <a:rPr lang="en-US" altLang="zh-CN" sz="2400">
                <a:sym typeface="Wingdings" panose="05000000000000000000" pitchFamily="2" charset="2"/>
              </a:rPr>
              <a:t>Knuth </a:t>
            </a:r>
            <a:r>
              <a:rPr lang="zh-CN" altLang="en-US" sz="2400">
                <a:sym typeface="Wingdings" panose="05000000000000000000" pitchFamily="2" charset="2"/>
              </a:rPr>
              <a:t>研究：</a:t>
            </a:r>
            <a:endParaRPr lang="zh-CN" altLang="en-US" sz="240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第 </a:t>
            </a:r>
            <a:r>
              <a:rPr lang="en-US" altLang="zh-CN" sz="2400">
                <a:sym typeface="Wingdings" panose="05000000000000000000" pitchFamily="2" charset="2"/>
              </a:rPr>
              <a:t>1 </a:t>
            </a:r>
            <a:r>
              <a:rPr lang="zh-CN" altLang="en-US" sz="2400">
                <a:sym typeface="Wingdings" panose="05000000000000000000" pitchFamily="2" charset="2"/>
              </a:rPr>
              <a:t>个算法 </a:t>
            </a:r>
            <a:r>
              <a:rPr lang="en-US" altLang="zh-CN" sz="2400">
                <a:sym typeface="Wingdings" panose="05000000000000000000" pitchFamily="2" charset="2"/>
              </a:rPr>
              <a:t>1946</a:t>
            </a:r>
            <a:r>
              <a:rPr lang="zh-CN" altLang="en-US" sz="2400">
                <a:sym typeface="Wingdings" panose="05000000000000000000" pitchFamily="2" charset="2"/>
              </a:rPr>
              <a:t>年 出现</a:t>
            </a:r>
            <a:endParaRPr lang="zh-CN" altLang="en-US" sz="240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sym typeface="Wingdings" panose="05000000000000000000" pitchFamily="2" charset="2"/>
              </a:rPr>
              <a:t>第 </a:t>
            </a:r>
            <a:r>
              <a:rPr lang="en-US" altLang="zh-CN" sz="2400">
                <a:sym typeface="Wingdings" panose="05000000000000000000" pitchFamily="2" charset="2"/>
              </a:rPr>
              <a:t>1 </a:t>
            </a:r>
            <a:r>
              <a:rPr lang="zh-CN" altLang="en-US" sz="2400">
                <a:sym typeface="Wingdings" panose="05000000000000000000" pitchFamily="2" charset="2"/>
              </a:rPr>
              <a:t>个完全正确的算法 </a:t>
            </a:r>
            <a:r>
              <a:rPr lang="en-US" altLang="zh-CN" sz="2400">
                <a:sym typeface="Wingdings" panose="05000000000000000000" pitchFamily="2" charset="2"/>
              </a:rPr>
              <a:t>1962</a:t>
            </a:r>
            <a:r>
              <a:rPr lang="zh-CN" altLang="en-US" sz="2400">
                <a:sym typeface="Wingdings" panose="05000000000000000000" pitchFamily="2" charset="2"/>
              </a:rPr>
              <a:t>年才出现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9" grpId="0"/>
      <p:bldP spid="5079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164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减治</a:t>
            </a:r>
            <a:endParaRPr lang="en-US" altLang="zh-CN"/>
          </a:p>
        </p:txBody>
      </p:sp>
      <p:sp>
        <p:nvSpPr>
          <p:cNvPr id="316427" name="内容占位符 316426"/>
          <p:cNvSpPr>
            <a:spLocks noGrp="1" noChangeArrowheads="1"/>
          </p:cNvSpPr>
          <p:nvPr>
            <p:ph idx="1"/>
          </p:nvPr>
        </p:nvSpPr>
        <p:spPr>
          <a:xfrm>
            <a:off x="947738" y="1196975"/>
            <a:ext cx="9491662" cy="5076825"/>
          </a:xfrm>
        </p:spPr>
        <p:txBody>
          <a:bodyPr/>
          <a:lstStyle/>
          <a:p>
            <a:pPr eaLnBrk="1" hangingPunct="1"/>
            <a:r>
              <a:rPr lang="zh-CN" altLang="en-US"/>
              <a:t>思路</a:t>
            </a: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CC3300"/>
                </a:solidFill>
              </a:rPr>
              <a:t>缩减输入规模</a:t>
            </a:r>
            <a:endParaRPr lang="zh-CN" altLang="en-US"/>
          </a:p>
          <a:p>
            <a:pPr lvl="2" eaLnBrk="1" hangingPunct="1"/>
            <a:r>
              <a:rPr lang="zh-CN" altLang="en-US"/>
              <a:t>转化为规模较小的相同问题</a:t>
            </a:r>
            <a:endParaRPr lang="en-US" altLang="zh-CN"/>
          </a:p>
          <a:p>
            <a:pPr lvl="1" eaLnBrk="1" hangingPunct="1"/>
            <a:r>
              <a:rPr lang="zh-CN" altLang="en-US"/>
              <a:t>求解小规模问题</a:t>
            </a:r>
            <a:endParaRPr lang="en-US" altLang="zh-CN"/>
          </a:p>
          <a:p>
            <a:pPr lvl="1" eaLnBrk="1" hangingPunct="1"/>
            <a:r>
              <a:rPr lang="zh-CN" altLang="en-US"/>
              <a:t>小问题解扩展为原问题的解</a:t>
            </a:r>
            <a:endParaRPr lang="en-US" altLang="zh-CN"/>
          </a:p>
          <a:p>
            <a:pPr eaLnBrk="1" hangingPunct="1"/>
            <a:r>
              <a:rPr lang="zh-CN" altLang="en-US"/>
              <a:t>实现</a:t>
            </a:r>
            <a:endParaRPr lang="zh-CN" altLang="en-US"/>
          </a:p>
          <a:p>
            <a:pPr lvl="1" eaLnBrk="1" hangingPunct="1"/>
            <a:r>
              <a:rPr lang="zh-CN" altLang="en-US"/>
              <a:t>自顶向下：递归</a:t>
            </a:r>
            <a:endParaRPr lang="en-US" altLang="zh-CN"/>
          </a:p>
          <a:p>
            <a:pPr lvl="1" eaLnBrk="1" hangingPunct="1"/>
            <a:r>
              <a:rPr lang="zh-CN" altLang="en-US"/>
              <a:t>自底向上：递推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3"/>
          <p:cNvGrpSpPr/>
          <p:nvPr/>
        </p:nvGrpSpPr>
        <p:grpSpPr bwMode="auto">
          <a:xfrm>
            <a:off x="1955800" y="188913"/>
            <a:ext cx="7596188" cy="6264275"/>
            <a:chOff x="611004" y="1268760"/>
            <a:chExt cx="5792564" cy="4320480"/>
          </a:xfrm>
        </p:grpSpPr>
        <p:pic>
          <p:nvPicPr>
            <p:cNvPr id="3789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268760"/>
              <a:ext cx="5792008" cy="231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3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04" y="3712553"/>
              <a:ext cx="4706007" cy="187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72150" y="5589588"/>
            <a:ext cx="4024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死循环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80963"/>
            <a:ext cx="8821737" cy="635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411788" y="5768975"/>
            <a:ext cx="570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x=a[n-1]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时返回值错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69388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411788" y="5768975"/>
            <a:ext cx="570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x=a[n-1]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时返回值错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3"/>
          <p:cNvGrpSpPr/>
          <p:nvPr/>
        </p:nvGrpSpPr>
        <p:grpSpPr bwMode="auto">
          <a:xfrm>
            <a:off x="1919288" y="0"/>
            <a:ext cx="7489825" cy="6705600"/>
            <a:chOff x="971600" y="836712"/>
            <a:chExt cx="5811061" cy="5170770"/>
          </a:xfrm>
        </p:grpSpPr>
        <p:pic>
          <p:nvPicPr>
            <p:cNvPr id="4096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836712"/>
              <a:ext cx="5811061" cy="3077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5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111742"/>
              <a:ext cx="4115374" cy="1895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772150" y="5589588"/>
            <a:ext cx="4024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死循环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4938"/>
            <a:ext cx="7521575" cy="65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772150" y="5589588"/>
            <a:ext cx="449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正确。返回满足条件的最右元素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80963"/>
            <a:ext cx="7667625" cy="670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411788" y="5768975"/>
            <a:ext cx="570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x=a[n-1]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时返回值错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3"/>
          <p:cNvGrpSpPr/>
          <p:nvPr/>
        </p:nvGrpSpPr>
        <p:grpSpPr bwMode="auto">
          <a:xfrm>
            <a:off x="1955800" y="150813"/>
            <a:ext cx="7920038" cy="6481762"/>
            <a:chOff x="755576" y="620688"/>
            <a:chExt cx="5811061" cy="4975549"/>
          </a:xfrm>
        </p:grpSpPr>
        <p:pic>
          <p:nvPicPr>
            <p:cNvPr id="4403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20688"/>
              <a:ext cx="5811061" cy="1486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7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204864"/>
              <a:ext cx="4839375" cy="339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411788" y="5768975"/>
            <a:ext cx="5145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left</a:t>
            </a:r>
            <a:r>
              <a:rPr lang="zh-CN" altLang="en-US" sz="2400">
                <a:solidFill>
                  <a:srgbClr val="C00000"/>
                </a:solidFill>
              </a:rPr>
              <a:t>、</a:t>
            </a:r>
            <a:r>
              <a:rPr lang="en-US" altLang="zh-CN" sz="2400">
                <a:solidFill>
                  <a:srgbClr val="C00000"/>
                </a:solidFill>
              </a:rPr>
              <a:t>right </a:t>
            </a:r>
            <a:r>
              <a:rPr lang="zh-CN" altLang="en-US" sz="2400">
                <a:solidFill>
                  <a:srgbClr val="C00000"/>
                </a:solidFill>
              </a:rPr>
              <a:t>调整错误</a:t>
            </a:r>
            <a:r>
              <a:rPr lang="en-US" altLang="zh-CN" sz="2400">
                <a:solidFill>
                  <a:srgbClr val="C00000"/>
                </a:solidFill>
                <a:sym typeface="Wingdings" panose="05000000000000000000" pitchFamily="2" charset="2"/>
              </a:rPr>
              <a:t>x=a[0]</a:t>
            </a:r>
            <a:r>
              <a:rPr lang="zh-CN" altLang="en-US" sz="2400">
                <a:solidFill>
                  <a:srgbClr val="C00000"/>
                </a:solidFill>
                <a:sym typeface="Wingdings" panose="05000000000000000000" pitchFamily="2" charset="2"/>
              </a:rPr>
              <a:t>时死循环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48640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折半查找算法分析</a:t>
            </a:r>
            <a:endParaRPr lang="en-US" altLang="zh-CN"/>
          </a:p>
        </p:txBody>
      </p:sp>
      <p:sp>
        <p:nvSpPr>
          <p:cNvPr id="486403" name="内容占位符 486402"/>
          <p:cNvSpPr>
            <a:spLocks noGrp="1" noChangeArrowheads="1"/>
          </p:cNvSpPr>
          <p:nvPr>
            <p:ph idx="1"/>
          </p:nvPr>
        </p:nvSpPr>
        <p:spPr>
          <a:xfrm>
            <a:off x="838200" y="1124744"/>
            <a:ext cx="11050588" cy="55078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时间复杂度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最坏情况：</a:t>
            </a:r>
            <a:r>
              <a:rPr lang="en-US" altLang="zh-CN" dirty="0" err="1"/>
              <a:t>C</a:t>
            </a:r>
            <a:r>
              <a:rPr lang="en-US" altLang="zh-CN" i="1" baseline="-25000" dirty="0" err="1"/>
              <a:t>worst</a:t>
            </a:r>
            <a:r>
              <a:rPr lang="en-US" altLang="zh-CN" dirty="0"/>
              <a:t>(n) = </a:t>
            </a:r>
            <a:r>
              <a:rPr lang="en-US" altLang="zh-CN" dirty="0" err="1"/>
              <a:t>C</a:t>
            </a:r>
            <a:r>
              <a:rPr lang="en-US" altLang="zh-CN" i="1" baseline="-25000" dirty="0" err="1"/>
              <a:t>worst</a:t>
            </a:r>
            <a:r>
              <a:rPr lang="en-US" altLang="zh-CN" dirty="0"/>
              <a:t>( </a:t>
            </a:r>
            <a:r>
              <a:rPr lang="en-US" altLang="zh-CN" dirty="0">
                <a:sym typeface="Symbol" panose="05050102010706020507" pitchFamily="18" charset="2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 panose="05050102010706020507" pitchFamily="18" charset="2"/>
              </a:rPr>
              <a:t> </a:t>
            </a:r>
            <a:r>
              <a:rPr lang="en-US" altLang="zh-CN" dirty="0"/>
              <a:t>) + 1</a:t>
            </a:r>
            <a:r>
              <a:rPr lang="zh-CN" altLang="en-US" dirty="0"/>
              <a:t>，</a:t>
            </a:r>
            <a:r>
              <a:rPr lang="en-US" altLang="zh-CN" dirty="0" err="1"/>
              <a:t>C</a:t>
            </a:r>
            <a:r>
              <a:rPr lang="en-US" altLang="zh-CN" i="1" baseline="-25000" dirty="0" err="1"/>
              <a:t>worst</a:t>
            </a:r>
            <a:r>
              <a:rPr lang="en-US" altLang="zh-CN" dirty="0"/>
              <a:t> (1) = 1</a:t>
            </a:r>
            <a:endParaRPr lang="en-US" altLang="zh-CN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worst</a:t>
            </a:r>
            <a:r>
              <a:rPr lang="en-US" altLang="zh-CN" b="1" dirty="0">
                <a:solidFill>
                  <a:srgbClr val="FF0000"/>
                </a:solidFill>
              </a:rPr>
              <a:t>(n) =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lang="en-US" altLang="zh-CN" b="1" dirty="0">
                <a:solidFill>
                  <a:srgbClr val="FF0000"/>
                </a:solidFill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(n+1)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 = Θ(log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zh-CN" altLang="en-US" dirty="0"/>
              <a:t>平均情况：</a:t>
            </a:r>
            <a:r>
              <a:rPr lang="en-US" altLang="zh-CN" b="1" dirty="0" err="1">
                <a:sym typeface="Symbol" panose="05050102010706020507" pitchFamily="18" charset="2"/>
              </a:rPr>
              <a:t>C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avg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n</a:t>
            </a:r>
            <a:r>
              <a:rPr lang="en-US" altLang="zh-CN" b="1" dirty="0">
                <a:sym typeface="Symbol" panose="05050102010706020507" pitchFamily="18" charset="2"/>
              </a:rPr>
              <a:t>) </a:t>
            </a:r>
            <a:r>
              <a:rPr lang="zh-CN" altLang="en-US" b="1" dirty="0">
                <a:sym typeface="Symbol" panose="05050102010706020507" pitchFamily="18" charset="2"/>
              </a:rPr>
              <a:t>≈ </a:t>
            </a:r>
            <a:r>
              <a:rPr lang="en-US" altLang="zh-CN" b="1" dirty="0">
                <a:sym typeface="Symbol" panose="05050102010706020507" pitchFamily="18" charset="2"/>
              </a:rPr>
              <a:t>log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n</a:t>
            </a:r>
            <a:endParaRPr lang="en-US" altLang="zh-CN" b="1" i="1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zh-CN" altLang="en-US" dirty="0"/>
              <a:t>效率很好：</a:t>
            </a:r>
            <a:r>
              <a:rPr lang="en-US" altLang="zh-CN" dirty="0" err="1"/>
              <a:t>C</a:t>
            </a:r>
            <a:r>
              <a:rPr lang="en-US" altLang="zh-CN" i="1" baseline="-25000" dirty="0" err="1"/>
              <a:t>worst</a:t>
            </a:r>
            <a:r>
              <a:rPr lang="en-US" altLang="zh-CN" dirty="0">
                <a:sym typeface="Symbol" panose="05050102010706020507" pitchFamily="18" charset="2"/>
              </a:rPr>
              <a:t>(10</a:t>
            </a:r>
            <a:r>
              <a:rPr lang="en-US" altLang="zh-CN" baseline="30000" dirty="0">
                <a:sym typeface="Symbol" panose="05050102010706020507" pitchFamily="18" charset="2"/>
              </a:rPr>
              <a:t>6</a:t>
            </a:r>
            <a:r>
              <a:rPr lang="en-US" altLang="zh-CN" dirty="0">
                <a:sym typeface="Symbol" panose="05050102010706020507" pitchFamily="18" charset="2"/>
              </a:rPr>
              <a:t>) = 20</a:t>
            </a:r>
            <a:r>
              <a:rPr lang="zh-CN" altLang="en-US" b="1" dirty="0"/>
              <a:t>，是有序数组的最优查找方法</a:t>
            </a:r>
            <a:endParaRPr lang="en-US" altLang="zh-CN" b="1" dirty="0"/>
          </a:p>
          <a:p>
            <a:pPr eaLnBrk="1" hangingPunct="1">
              <a:defRPr/>
            </a:pPr>
            <a:r>
              <a:rPr lang="zh-CN" altLang="en-US" dirty="0"/>
              <a:t>空间复杂度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S(n)=</a:t>
            </a:r>
            <a:r>
              <a:rPr lang="el-GR" altLang="zh-CN" dirty="0"/>
              <a:t>Θ</a:t>
            </a:r>
            <a:r>
              <a:rPr lang="en-US" altLang="zh-CN" dirty="0"/>
              <a:t>(1)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局限：必须有序；不能链表实现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俄式乘法</a:t>
            </a:r>
            <a:endParaRPr lang="zh-CN" altLang="en-US"/>
          </a:p>
        </p:txBody>
      </p:sp>
      <p:sp>
        <p:nvSpPr>
          <p:cNvPr id="409615" name="内容占位符 4096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问题：计算 </a:t>
            </a:r>
            <a:r>
              <a:rPr lang="en-US" altLang="zh-CN"/>
              <a:t>2 </a:t>
            </a:r>
            <a:r>
              <a:rPr lang="zh-CN" altLang="en-US"/>
              <a:t>个正整数的乘积</a:t>
            </a:r>
            <a:endParaRPr lang="en-US" altLang="zh-CN"/>
          </a:p>
          <a:p>
            <a:pPr lvl="1" eaLnBrk="1" hangingPunct="1"/>
            <a:r>
              <a:rPr lang="zh-CN" altLang="en-US"/>
              <a:t>算法思路：减半计算</a:t>
            </a:r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算法停止条件：</a:t>
            </a:r>
            <a:r>
              <a:rPr lang="en-US" altLang="zh-CN"/>
              <a:t>1×m=m</a:t>
            </a:r>
            <a:endParaRPr lang="en-US" altLang="zh-CN"/>
          </a:p>
        </p:txBody>
      </p:sp>
      <p:grpSp>
        <p:nvGrpSpPr>
          <p:cNvPr id="409619" name="组合 409618"/>
          <p:cNvGrpSpPr/>
          <p:nvPr/>
        </p:nvGrpSpPr>
        <p:grpSpPr bwMode="auto">
          <a:xfrm>
            <a:off x="4511675" y="2528888"/>
            <a:ext cx="3048000" cy="830262"/>
            <a:chOff x="1536" y="2208"/>
            <a:chExt cx="1920" cy="523"/>
          </a:xfrm>
        </p:grpSpPr>
        <p:sp>
          <p:nvSpPr>
            <p:cNvPr id="47116" name="文本框 409607"/>
            <p:cNvSpPr txBox="1">
              <a:spLocks noChangeArrowheads="1"/>
            </p:cNvSpPr>
            <p:nvPr/>
          </p:nvSpPr>
          <p:spPr bwMode="auto">
            <a:xfrm>
              <a:off x="2352" y="2208"/>
              <a:ext cx="2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n </a:t>
              </a: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7117" name="文本框 409605"/>
            <p:cNvSpPr txBox="1">
              <a:spLocks noChangeArrowheads="1"/>
            </p:cNvSpPr>
            <p:nvPr/>
          </p:nvSpPr>
          <p:spPr bwMode="auto">
            <a:xfrm>
              <a:off x="1536" y="230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ea typeface="宋体" panose="02010600030101010101" pitchFamily="2" charset="-122"/>
                </a:rPr>
                <a:t> * </a:t>
              </a:r>
              <a:r>
                <a:rPr lang="en-US" altLang="zh-CN" sz="2400" b="1" i="1">
                  <a:ea typeface="宋体" panose="02010600030101010101" pitchFamily="2" charset="-122"/>
                </a:rPr>
                <a:t>m</a:t>
              </a:r>
              <a:r>
                <a:rPr lang="en-US" altLang="zh-CN" sz="2400" b="1">
                  <a:ea typeface="宋体" panose="02010600030101010101" pitchFamily="2" charset="-122"/>
                </a:rPr>
                <a:t>  =         *  2</a:t>
              </a:r>
              <a:r>
                <a:rPr lang="en-US" altLang="zh-CN" sz="2400" b="1" i="1">
                  <a:ea typeface="宋体" panose="02010600030101010101" pitchFamily="2" charset="-122"/>
                </a:rPr>
                <a:t>m</a:t>
              </a:r>
              <a:endParaRPr lang="en-US" altLang="zh-CN" sz="2400" b="1" i="1">
                <a:ea typeface="宋体" panose="02010600030101010101" pitchFamily="2" charset="-122"/>
              </a:endParaRPr>
            </a:p>
          </p:txBody>
        </p:sp>
        <p:sp>
          <p:nvSpPr>
            <p:cNvPr id="47118" name="直接连接符 409610"/>
            <p:cNvSpPr>
              <a:spLocks noChangeShapeType="1"/>
            </p:cNvSpPr>
            <p:nvPr/>
          </p:nvSpPr>
          <p:spPr bwMode="auto">
            <a:xfrm>
              <a:off x="2352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20" name="组合 409619"/>
          <p:cNvGrpSpPr/>
          <p:nvPr/>
        </p:nvGrpSpPr>
        <p:grpSpPr bwMode="auto">
          <a:xfrm>
            <a:off x="4151313" y="3429000"/>
            <a:ext cx="4672012" cy="1260475"/>
            <a:chOff x="912" y="3216"/>
            <a:chExt cx="2943" cy="794"/>
          </a:xfrm>
        </p:grpSpPr>
        <p:sp>
          <p:nvSpPr>
            <p:cNvPr id="47112" name="文本框 409606"/>
            <p:cNvSpPr txBox="1">
              <a:spLocks noChangeArrowheads="1"/>
            </p:cNvSpPr>
            <p:nvPr/>
          </p:nvSpPr>
          <p:spPr bwMode="auto">
            <a:xfrm>
              <a:off x="912" y="3312"/>
              <a:ext cx="29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i="1">
                  <a:ea typeface="宋体" panose="02010600030101010101" pitchFamily="2" charset="-122"/>
                </a:rPr>
                <a:t>     </a:t>
              </a:r>
              <a:r>
                <a:rPr lang="en-US" altLang="zh-CN" sz="2400" b="1" i="1">
                  <a:ea typeface="宋体" panose="02010600030101010101" pitchFamily="2" charset="-122"/>
                </a:rPr>
                <a:t>n </a:t>
              </a:r>
              <a:r>
                <a:rPr lang="en-US" altLang="zh-CN" sz="2400" b="1">
                  <a:ea typeface="宋体" panose="02010600030101010101" pitchFamily="2" charset="-122"/>
                </a:rPr>
                <a:t>* </a:t>
              </a:r>
              <a:r>
                <a:rPr lang="en-US" altLang="zh-CN" sz="2400" b="1" i="1">
                  <a:ea typeface="宋体" panose="02010600030101010101" pitchFamily="2" charset="-122"/>
                </a:rPr>
                <a:t>m</a:t>
              </a:r>
              <a:r>
                <a:rPr lang="en-US" altLang="zh-CN" sz="2400" b="1">
                  <a:ea typeface="宋体" panose="02010600030101010101" pitchFamily="2" charset="-122"/>
                </a:rPr>
                <a:t>  =             *  2</a:t>
              </a:r>
              <a:r>
                <a:rPr lang="en-US" altLang="zh-CN" sz="2400" b="1" i="1">
                  <a:ea typeface="宋体" panose="02010600030101010101" pitchFamily="2" charset="-122"/>
                </a:rPr>
                <a:t>m  +  m</a:t>
              </a:r>
              <a:endParaRPr lang="en-US" altLang="zh-CN" sz="2400" b="1" i="1">
                <a:ea typeface="宋体" panose="02010600030101010101" pitchFamily="2" charset="-122"/>
              </a:endParaRPr>
            </a:p>
          </p:txBody>
        </p:sp>
        <p:sp>
          <p:nvSpPr>
            <p:cNvPr id="47113" name="文本框 409608"/>
            <p:cNvSpPr txBox="1">
              <a:spLocks noChangeArrowheads="1"/>
            </p:cNvSpPr>
            <p:nvPr/>
          </p:nvSpPr>
          <p:spPr bwMode="auto">
            <a:xfrm>
              <a:off x="1920" y="3216"/>
              <a:ext cx="52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ea typeface="宋体" panose="02010600030101010101" pitchFamily="2" charset="-122"/>
                </a:rPr>
                <a:t> – 1 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   2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7114" name="直接连接符 409609"/>
            <p:cNvSpPr>
              <a:spLocks noChangeShapeType="1"/>
            </p:cNvSpPr>
            <p:nvPr/>
          </p:nvSpPr>
          <p:spPr bwMode="auto">
            <a:xfrm>
              <a:off x="1920" y="35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文本框 409612"/>
            <p:cNvSpPr txBox="1">
              <a:spLocks noChangeArrowheads="1"/>
            </p:cNvSpPr>
            <p:nvPr/>
          </p:nvSpPr>
          <p:spPr bwMode="auto">
            <a:xfrm>
              <a:off x="3206" y="372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09616" name="文本框 409615"/>
          <p:cNvSpPr txBox="1">
            <a:spLocks noChangeArrowheads="1"/>
          </p:cNvSpPr>
          <p:nvPr/>
        </p:nvSpPr>
        <p:spPr bwMode="auto">
          <a:xfrm>
            <a:off x="3071813" y="2673350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/>
              <a:t>n </a:t>
            </a:r>
            <a:r>
              <a:rPr lang="zh-CN" altLang="en-US" sz="2400" b="1"/>
              <a:t>是偶数</a:t>
            </a:r>
            <a:endParaRPr lang="zh-CN" altLang="en-US" sz="2400" b="1"/>
          </a:p>
        </p:txBody>
      </p:sp>
      <p:sp>
        <p:nvSpPr>
          <p:cNvPr id="409617" name="文本框 409616"/>
          <p:cNvSpPr txBox="1">
            <a:spLocks noChangeArrowheads="1"/>
          </p:cNvSpPr>
          <p:nvPr/>
        </p:nvSpPr>
        <p:spPr bwMode="auto">
          <a:xfrm>
            <a:off x="3071813" y="3595688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/>
              <a:t>n </a:t>
            </a:r>
            <a:r>
              <a:rPr lang="zh-CN" altLang="en-US" sz="2400" b="1"/>
              <a:t>是奇数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6" grpId="0"/>
      <p:bldP spid="4096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1370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俄式乘法</a:t>
            </a:r>
            <a:endParaRPr lang="en-US" altLang="zh-CN"/>
          </a:p>
        </p:txBody>
      </p:sp>
      <p:sp>
        <p:nvSpPr>
          <p:cNvPr id="413704" name="内容占位符 413703"/>
          <p:cNvSpPr>
            <a:spLocks noGrp="1" noChangeArrowheads="1"/>
          </p:cNvSpPr>
          <p:nvPr>
            <p:ph idx="1"/>
          </p:nvPr>
        </p:nvSpPr>
        <p:spPr>
          <a:xfrm>
            <a:off x="838200" y="1300480"/>
            <a:ext cx="11071225" cy="5175250"/>
          </a:xfrm>
        </p:spPr>
        <p:txBody>
          <a:bodyPr/>
          <a:lstStyle/>
          <a:p>
            <a:pPr eaLnBrk="1" hangingPunct="1"/>
            <a:r>
              <a:rPr lang="zh-CN" altLang="en-US"/>
              <a:t>示例：计算 </a:t>
            </a:r>
            <a:r>
              <a:rPr lang="en-US" altLang="zh-CN"/>
              <a:t>20 * 26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u="sng">
                <a:solidFill>
                  <a:srgbClr val="0000CC"/>
                </a:solidFill>
              </a:rPr>
              <a:t>n  </a:t>
            </a:r>
            <a:r>
              <a:rPr lang="en-US" altLang="zh-CN" b="1">
                <a:solidFill>
                  <a:srgbClr val="0000CC"/>
                </a:solidFill>
              </a:rPr>
              <a:t>     </a:t>
            </a:r>
            <a:r>
              <a:rPr lang="en-US" altLang="zh-CN" b="1" u="sng">
                <a:solidFill>
                  <a:srgbClr val="0000CC"/>
                </a:solidFill>
              </a:rPr>
              <a:t> m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/>
              <a:t>20     26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/>
              <a:t>10     52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/>
              <a:t>5    104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/>
              <a:t>2    208    104  +    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/>
              <a:t>1    416            +</a:t>
            </a:r>
            <a:endParaRPr lang="en-US" altLang="zh-CN"/>
          </a:p>
        </p:txBody>
      </p:sp>
      <p:sp>
        <p:nvSpPr>
          <p:cNvPr id="49156" name="直接连接符 413699"/>
          <p:cNvSpPr>
            <a:spLocks noChangeShapeType="1"/>
          </p:cNvSpPr>
          <p:nvPr/>
        </p:nvSpPr>
        <p:spPr bwMode="auto">
          <a:xfrm>
            <a:off x="2279650" y="5084763"/>
            <a:ext cx="11033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1" name="文本框 413700"/>
          <p:cNvSpPr txBox="1"/>
          <p:nvPr/>
        </p:nvSpPr>
        <p:spPr>
          <a:xfrm>
            <a:off x="2279650" y="5832475"/>
            <a:ext cx="14033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b="1" noProof="1"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520</a:t>
            </a:r>
            <a:endParaRPr lang="en-US" altLang="zh-CN" sz="3200" b="1" noProof="1"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158" name="直接连接符 413704"/>
          <p:cNvSpPr>
            <a:spLocks noChangeShapeType="1"/>
          </p:cNvSpPr>
          <p:nvPr/>
        </p:nvSpPr>
        <p:spPr bwMode="auto">
          <a:xfrm>
            <a:off x="1271588" y="5768975"/>
            <a:ext cx="22558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t="19223" r="32740" b="24606"/>
          <a:stretch>
            <a:fillRect/>
          </a:stretch>
        </p:blipFill>
        <p:spPr>
          <a:xfrm>
            <a:off x="5039360" y="1382395"/>
            <a:ext cx="6849745" cy="308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461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减治法的分类</a:t>
            </a:r>
            <a:endParaRPr lang="en-US" altLang="zh-CN"/>
          </a:p>
        </p:txBody>
      </p:sp>
      <p:sp>
        <p:nvSpPr>
          <p:cNvPr id="346117" name="内容占位符 3461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减常量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插入排序、拓扑排序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减常因子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二分查找、俄式乘法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减可变规模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/>
              <a:t>Euclid </a:t>
            </a:r>
            <a:r>
              <a:rPr lang="zh-CN" altLang="en-US"/>
              <a:t>算法、插值查找、选择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497840"/>
            <a:ext cx="9753600" cy="17545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用伪代码写出实现俄式乘法的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递归算法</a:t>
            </a:r>
            <a:endParaRPr lang="zh-CN" altLang="en-US"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2745" y="1774190"/>
            <a:ext cx="5791200" cy="2885440"/>
            <a:chOff x="587" y="2962"/>
            <a:chExt cx="9120" cy="45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rcRect r="32740" b="91737"/>
            <a:stretch>
              <a:fillRect/>
            </a:stretch>
          </p:blipFill>
          <p:spPr>
            <a:xfrm>
              <a:off x="869" y="2962"/>
              <a:ext cx="8838" cy="5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t="19223" r="32740" b="24606"/>
            <a:stretch>
              <a:fillRect/>
            </a:stretch>
          </p:blipFill>
          <p:spPr>
            <a:xfrm>
              <a:off x="587" y="3530"/>
              <a:ext cx="8838" cy="397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5772150" y="2744470"/>
            <a:ext cx="5939790" cy="1444625"/>
            <a:chOff x="9544" y="4322"/>
            <a:chExt cx="9354" cy="22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rcRect r="40141" b="87893"/>
            <a:stretch>
              <a:fillRect/>
            </a:stretch>
          </p:blipFill>
          <p:spPr>
            <a:xfrm>
              <a:off x="9544" y="4322"/>
              <a:ext cx="5953" cy="45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52933" r="12770"/>
            <a:stretch>
              <a:fillRect/>
            </a:stretch>
          </p:blipFill>
          <p:spPr>
            <a:xfrm>
              <a:off x="10224" y="4833"/>
              <a:ext cx="8675" cy="176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490D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497840"/>
            <a:ext cx="9753600" cy="17545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用伪代码写出实现俄式乘法的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非递归算法</a:t>
            </a:r>
            <a:endParaRPr lang="zh-CN" altLang="en-US"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2745" y="1774190"/>
            <a:ext cx="5791200" cy="2885440"/>
            <a:chOff x="587" y="2962"/>
            <a:chExt cx="9120" cy="45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rcRect r="32740" b="91737"/>
            <a:stretch>
              <a:fillRect/>
            </a:stretch>
          </p:blipFill>
          <p:spPr>
            <a:xfrm>
              <a:off x="869" y="2962"/>
              <a:ext cx="8838" cy="5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t="19223" r="32740" b="24606"/>
            <a:stretch>
              <a:fillRect/>
            </a:stretch>
          </p:blipFill>
          <p:spPr>
            <a:xfrm>
              <a:off x="587" y="3530"/>
              <a:ext cx="8838" cy="397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443230" y="4976495"/>
            <a:ext cx="5939790" cy="1444625"/>
            <a:chOff x="9544" y="4322"/>
            <a:chExt cx="9354" cy="22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rcRect r="40141" b="87893"/>
            <a:stretch>
              <a:fillRect/>
            </a:stretch>
          </p:blipFill>
          <p:spPr>
            <a:xfrm>
              <a:off x="9544" y="4322"/>
              <a:ext cx="5953" cy="45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52933" r="12770"/>
            <a:stretch>
              <a:fillRect/>
            </a:stretch>
          </p:blipFill>
          <p:spPr>
            <a:xfrm>
              <a:off x="10224" y="4833"/>
              <a:ext cx="8675" cy="176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910070" y="2630170"/>
            <a:ext cx="4639310" cy="2480310"/>
            <a:chOff x="10995" y="4425"/>
            <a:chExt cx="7306" cy="390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rcRect r="24234" b="90273"/>
            <a:stretch>
              <a:fillRect/>
            </a:stretch>
          </p:blipFill>
          <p:spPr>
            <a:xfrm>
              <a:off x="10995" y="4425"/>
              <a:ext cx="5046" cy="5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rcRect t="39381"/>
            <a:stretch>
              <a:fillRect/>
            </a:stretch>
          </p:blipFill>
          <p:spPr>
            <a:xfrm>
              <a:off x="11641" y="5003"/>
              <a:ext cx="6660" cy="3328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490D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0550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减可变规模算法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5509" name="内容占位符 4055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输入规模每次的缩减量可变</a:t>
            </a:r>
            <a:endParaRPr lang="en-US" altLang="zh-CN"/>
          </a:p>
          <a:p>
            <a:pPr eaLnBrk="1" hangingPunct="1"/>
            <a:r>
              <a:rPr lang="en-US" altLang="zh-CN"/>
              <a:t>Ex.</a:t>
            </a:r>
            <a:endParaRPr lang="en-US" altLang="zh-CN"/>
          </a:p>
          <a:p>
            <a:pPr lvl="1" eaLnBrk="1" hangingPunct="1"/>
            <a:r>
              <a:rPr lang="zh-CN" altLang="en-US"/>
              <a:t>最大公约数的 </a:t>
            </a:r>
            <a:r>
              <a:rPr lang="en-US" altLang="zh-CN"/>
              <a:t>Euclid </a:t>
            </a:r>
            <a:r>
              <a:rPr lang="zh-CN" altLang="en-US"/>
              <a:t>算法</a:t>
            </a:r>
            <a:endParaRPr lang="en-US" altLang="zh-CN"/>
          </a:p>
          <a:p>
            <a:pPr lvl="1" eaLnBrk="1" hangingPunct="1"/>
            <a:r>
              <a:rPr lang="zh-CN" altLang="en-US"/>
              <a:t>插值查找</a:t>
            </a:r>
            <a:endParaRPr lang="en-US" altLang="zh-CN"/>
          </a:p>
          <a:p>
            <a:pPr lvl="1" eaLnBrk="1" hangingPunct="1"/>
            <a:r>
              <a:rPr lang="zh-CN" altLang="en-US"/>
              <a:t>基于分区的选择问题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38605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Euclid 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386053" name="内容占位符 38605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9829800" cy="5126038"/>
          </a:xfrm>
        </p:spPr>
        <p:txBody>
          <a:bodyPr/>
          <a:lstStyle/>
          <a:p>
            <a:pPr eaLnBrk="1" hangingPunct="1"/>
            <a:r>
              <a:rPr lang="pt-BR" altLang="zh-CN" dirty="0"/>
              <a:t>Euclid </a:t>
            </a:r>
            <a:r>
              <a:rPr lang="zh-CN" altLang="pt-BR" dirty="0"/>
              <a:t>算法基于如下公式：</a:t>
            </a:r>
            <a:endParaRPr lang="zh-CN" altLang="pt-BR" dirty="0"/>
          </a:p>
          <a:p>
            <a:pPr lvl="1" eaLnBrk="1" hangingPunct="1"/>
            <a:r>
              <a:rPr lang="en-US" altLang="zh-CN" dirty="0" err="1"/>
              <a:t>gcd</a:t>
            </a:r>
            <a:r>
              <a:rPr lang="en-US" altLang="zh-CN" dirty="0"/>
              <a:t>(m, n) = </a:t>
            </a:r>
            <a:r>
              <a:rPr lang="en-US" altLang="zh-CN" dirty="0" err="1"/>
              <a:t>gcd</a:t>
            </a:r>
            <a:r>
              <a:rPr lang="en-US" altLang="zh-CN" dirty="0"/>
              <a:t>(n, m mod n)</a:t>
            </a:r>
            <a:endParaRPr lang="en-US" altLang="zh-CN" dirty="0"/>
          </a:p>
          <a:p>
            <a:pPr eaLnBrk="1" hangingPunct="1"/>
            <a:r>
              <a:rPr lang="zh-CN" altLang="pt-BR" dirty="0"/>
              <a:t>例：</a:t>
            </a:r>
            <a:endParaRPr lang="zh-CN" altLang="pt-BR" dirty="0"/>
          </a:p>
          <a:p>
            <a:pPr lvl="1" eaLnBrk="1" hangingPunct="1"/>
            <a:r>
              <a:rPr lang="en-US" altLang="zh-CN" dirty="0" err="1"/>
              <a:t>gcd</a:t>
            </a:r>
            <a:r>
              <a:rPr lang="en-US" altLang="zh-CN" dirty="0"/>
              <a:t>(80,44)=</a:t>
            </a:r>
            <a:r>
              <a:rPr lang="en-US" altLang="zh-CN" dirty="0" err="1"/>
              <a:t>gcd</a:t>
            </a:r>
            <a:r>
              <a:rPr lang="en-US" altLang="zh-CN" dirty="0"/>
              <a:t>(44,36)=</a:t>
            </a:r>
            <a:r>
              <a:rPr lang="en-US" altLang="zh-CN" dirty="0" err="1"/>
              <a:t>gcd</a:t>
            </a:r>
            <a:r>
              <a:rPr lang="en-US" altLang="zh-CN" dirty="0"/>
              <a:t>(36, 12)=</a:t>
            </a:r>
            <a:r>
              <a:rPr lang="en-US" altLang="zh-CN" dirty="0" err="1"/>
              <a:t>gcd</a:t>
            </a:r>
            <a:r>
              <a:rPr lang="en-US" altLang="zh-CN" dirty="0"/>
              <a:t>(12,0)=12</a:t>
            </a:r>
            <a:endParaRPr lang="pt-BR" altLang="zh-CN" dirty="0"/>
          </a:p>
          <a:p>
            <a:pPr eaLnBrk="1" hangingPunct="1"/>
            <a:r>
              <a:rPr lang="zh-CN" altLang="pt-BR" dirty="0"/>
              <a:t>可证明：两次迭代后</a:t>
            </a:r>
            <a:r>
              <a:rPr lang="zh-CN" altLang="en-US" dirty="0"/>
              <a:t>和值</a:t>
            </a:r>
            <a:r>
              <a:rPr lang="zh-CN" altLang="pt-BR" dirty="0"/>
              <a:t>减半，即 </a:t>
            </a:r>
            <a:r>
              <a:rPr lang="pt-BR" altLang="zh-CN" dirty="0"/>
              <a:t>T(n)=</a:t>
            </a:r>
            <a:r>
              <a:rPr lang="en-US" altLang="zh-CN" dirty="0">
                <a:sym typeface="Symbol" panose="05050102010706020507" pitchFamily="18" charset="2"/>
              </a:rPr>
              <a:t>O(log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n)</a:t>
            </a:r>
            <a:endParaRPr lang="pt-BR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zh-CN" altLang="en-US" sz="3200" dirty="0"/>
              <a:t>算法时间复杂度：可证明：两次迭代后和值减半</a:t>
            </a:r>
            <a:endParaRPr lang="zh-CN" altLang="en-US" sz="3200" dirty="0"/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8" y="980728"/>
            <a:ext cx="11322050" cy="576138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已知条件：①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[ 0, n-1 ]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 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n&gt;m/2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= m – 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 Light" panose="020F0302020204030204" pitchFamily="34" charset="0"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&lt; m /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，分情形讨论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，由条件 ① 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&lt; 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，引理成立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，由条件 ② 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% n = m – n &lt; m – m / 2 = m / 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，引理成立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 Light" panose="020F0302020204030204" pitchFamily="34" charset="0"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算法的迭代过程分析：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）不失一般性，假设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m&gt;n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 =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m)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被交换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）第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次迭代得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gcd(m, n)=gcd(n, m%n)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）第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次迭代得 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gcd(n, m%n)= gcd(m%n, n%(m%n))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）由引理有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&lt;m/2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n%(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)&lt;n/2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n%(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 m/2+n/2=(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即，用于计算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的两个整数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，经过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轮迭代后，这两个整数的和会减少一半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）故，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算法的渐进时间复杂度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O( log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9664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插值</a:t>
            </a:r>
            <a:r>
              <a:rPr lang="en-US" altLang="zh-CN"/>
              <a:t>(interpolation)</a:t>
            </a:r>
            <a:r>
              <a:rPr lang="zh-CN" altLang="en-US"/>
              <a:t>查找</a:t>
            </a:r>
            <a:endParaRPr lang="en-US" altLang="zh-CN"/>
          </a:p>
        </p:txBody>
      </p:sp>
      <p:sp>
        <p:nvSpPr>
          <p:cNvPr id="496643" name="内容占位符 4966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有序数组 </a:t>
            </a:r>
            <a:r>
              <a:rPr lang="en-US" altLang="zh-CN"/>
              <a:t>A [ </a:t>
            </a:r>
            <a:r>
              <a:rPr lang="en-US" altLang="zh-CN" i="1"/>
              <a:t>l</a:t>
            </a:r>
            <a:r>
              <a:rPr lang="en-US" altLang="zh-CN"/>
              <a:t> .. </a:t>
            </a:r>
            <a:r>
              <a:rPr lang="en-US" altLang="zh-CN" i="1"/>
              <a:t>r</a:t>
            </a:r>
            <a:r>
              <a:rPr lang="en-US" altLang="zh-CN"/>
              <a:t> ] </a:t>
            </a:r>
            <a:r>
              <a:rPr lang="zh-CN" altLang="en-US"/>
              <a:t>的查找：类似二分搜索</a:t>
            </a:r>
            <a:endParaRPr lang="zh-CN" altLang="en-US"/>
          </a:p>
          <a:p>
            <a:pPr lvl="1" eaLnBrk="1" hangingPunct="1"/>
            <a:r>
              <a:rPr lang="zh-CN" altLang="en-US"/>
              <a:t>但，与查找关键字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比较的不是中点位置</a:t>
            </a:r>
            <a:endParaRPr lang="zh-CN" altLang="en-US"/>
          </a:p>
          <a:p>
            <a:pPr lvl="2" eaLnBrk="1" hangingPunct="1"/>
            <a:r>
              <a:rPr lang="zh-CN" altLang="en-US"/>
              <a:t>比较位置＝</a:t>
            </a:r>
            <a:r>
              <a:rPr lang="en-US" altLang="zh-CN"/>
              <a:t> </a:t>
            </a:r>
            <a:r>
              <a:rPr lang="zh-CN" altLang="en-US"/>
              <a:t>边界元素</a:t>
            </a:r>
            <a:r>
              <a:rPr lang="en-US" altLang="zh-CN"/>
              <a:t> A[</a:t>
            </a:r>
            <a:r>
              <a:rPr lang="en-US" altLang="zh-CN" i="1"/>
              <a:t>l</a:t>
            </a:r>
            <a:r>
              <a:rPr lang="en-US" altLang="zh-CN"/>
              <a:t>] </a:t>
            </a:r>
            <a:r>
              <a:rPr lang="zh-CN" altLang="en-US"/>
              <a:t>与</a:t>
            </a:r>
            <a:r>
              <a:rPr lang="en-US" altLang="zh-CN"/>
              <a:t> A[</a:t>
            </a:r>
            <a:r>
              <a:rPr lang="en-US" altLang="zh-CN" i="1"/>
              <a:t>r</a:t>
            </a:r>
            <a:r>
              <a:rPr lang="en-US" altLang="zh-CN"/>
              <a:t>] </a:t>
            </a:r>
            <a:r>
              <a:rPr lang="zh-CN" altLang="en-US"/>
              <a:t>的插值结果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555" name="组合 492554"/>
          <p:cNvGrpSpPr/>
          <p:nvPr/>
        </p:nvGrpSpPr>
        <p:grpSpPr bwMode="auto">
          <a:xfrm>
            <a:off x="2243138" y="2700338"/>
            <a:ext cx="5724525" cy="3860800"/>
            <a:chOff x="453" y="1701"/>
            <a:chExt cx="3606" cy="2432"/>
          </a:xfrm>
        </p:grpSpPr>
        <p:pic>
          <p:nvPicPr>
            <p:cNvPr id="57355" name="图片 492548" descr="fig05_1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72" r="-369" b="9335"/>
            <a:stretch>
              <a:fillRect/>
            </a:stretch>
          </p:blipFill>
          <p:spPr bwMode="auto">
            <a:xfrm>
              <a:off x="499" y="1743"/>
              <a:ext cx="3175" cy="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6" name="文本框 492552"/>
            <p:cNvSpPr txBox="1">
              <a:spLocks noChangeArrowheads="1"/>
            </p:cNvSpPr>
            <p:nvPr/>
          </p:nvSpPr>
          <p:spPr bwMode="auto">
            <a:xfrm>
              <a:off x="3403" y="3876"/>
              <a:ext cx="6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/>
                <a:t>元素下标</a:t>
              </a:r>
              <a:endParaRPr lang="zh-CN" altLang="en-US" sz="2000">
                <a:sym typeface="Symbol" panose="05050102010706020507" pitchFamily="18" charset="2"/>
              </a:endParaRPr>
            </a:p>
          </p:txBody>
        </p:sp>
        <p:sp>
          <p:nvSpPr>
            <p:cNvPr id="57357" name="文本框 492553"/>
            <p:cNvSpPr txBox="1">
              <a:spLocks noChangeArrowheads="1"/>
            </p:cNvSpPr>
            <p:nvPr/>
          </p:nvSpPr>
          <p:spPr bwMode="auto">
            <a:xfrm>
              <a:off x="453" y="1701"/>
              <a:ext cx="5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/>
                <a:t>元素值</a:t>
              </a:r>
              <a:endParaRPr lang="zh-CN" altLang="en-US" sz="2000">
                <a:sym typeface="Symbol" panose="05050102010706020507" pitchFamily="18" charset="2"/>
              </a:endParaRPr>
            </a:p>
          </p:txBody>
        </p:sp>
      </p:grpSp>
      <p:sp>
        <p:nvSpPr>
          <p:cNvPr id="51203" name="标题 49254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插值</a:t>
            </a:r>
            <a:r>
              <a:rPr lang="en-US" altLang="zh-CN"/>
              <a:t>(interpolation)</a:t>
            </a:r>
            <a:r>
              <a:rPr lang="zh-CN" altLang="en-US"/>
              <a:t>查找</a:t>
            </a:r>
            <a:endParaRPr lang="en-US" altLang="zh-CN"/>
          </a:p>
        </p:txBody>
      </p:sp>
      <p:sp>
        <p:nvSpPr>
          <p:cNvPr id="57348" name="文本占位符 492546"/>
          <p:cNvSpPr>
            <a:spLocks noGrp="1" noChangeArrowheads="1"/>
          </p:cNvSpPr>
          <p:nvPr>
            <p:ph idx="1"/>
          </p:nvPr>
        </p:nvSpPr>
        <p:spPr>
          <a:xfrm>
            <a:off x="838200" y="1125538"/>
            <a:ext cx="9567863" cy="5126037"/>
          </a:xfrm>
        </p:spPr>
        <p:txBody>
          <a:bodyPr/>
          <a:lstStyle/>
          <a:p>
            <a:pPr eaLnBrk="1" hangingPunct="1"/>
            <a:r>
              <a:rPr lang="zh-CN" altLang="en-US"/>
              <a:t>比较位置＝点</a:t>
            </a:r>
            <a:r>
              <a:rPr lang="en-US" altLang="zh-CN"/>
              <a:t> (</a:t>
            </a:r>
            <a:r>
              <a:rPr lang="en-US" altLang="zh-CN" i="1"/>
              <a:t>l</a:t>
            </a:r>
            <a:r>
              <a:rPr lang="en-US" altLang="zh-CN"/>
              <a:t>, A[</a:t>
            </a:r>
            <a:r>
              <a:rPr lang="en-US" altLang="zh-CN" i="1"/>
              <a:t>l</a:t>
            </a:r>
            <a:r>
              <a:rPr lang="en-US" altLang="zh-CN"/>
              <a:t>])</a:t>
            </a:r>
            <a:r>
              <a:rPr lang="zh-CN" altLang="en-US"/>
              <a:t>、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, A[</a:t>
            </a:r>
            <a:r>
              <a:rPr lang="en-US" altLang="zh-CN" i="1"/>
              <a:t>r</a:t>
            </a:r>
            <a:r>
              <a:rPr lang="en-US" altLang="zh-CN"/>
              <a:t>]) </a:t>
            </a:r>
            <a:r>
              <a:rPr lang="zh-CN" altLang="en-US"/>
              <a:t>的直线对</a:t>
            </a:r>
            <a:r>
              <a:rPr lang="en-US" altLang="zh-CN"/>
              <a:t>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的插值位置 </a:t>
            </a:r>
            <a:r>
              <a:rPr lang="en-US" altLang="zh-CN" i="1"/>
              <a:t>x</a:t>
            </a:r>
            <a:endParaRPr lang="en-US" altLang="zh-CN" i="1"/>
          </a:p>
        </p:txBody>
      </p:sp>
      <p:graphicFrame>
        <p:nvGraphicFramePr>
          <p:cNvPr id="492552" name="内容占位符 492551"/>
          <p:cNvGraphicFramePr>
            <a:graphicFrameLocks noGrp="1"/>
          </p:cNvGraphicFramePr>
          <p:nvPr>
            <p:ph idx="4294967295"/>
          </p:nvPr>
        </p:nvGraphicFramePr>
        <p:xfrm>
          <a:off x="6869113" y="2511425"/>
          <a:ext cx="43211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3" name="" r:id="rId2" imgW="1473200" imgH="457200" progId="Equation.3">
                  <p:embed/>
                </p:oleObj>
              </mc:Choice>
              <mc:Fallback>
                <p:oleObj name="" r:id="rId2" imgW="1473200" imgH="457200" progId="Equation.3">
                  <p:embed/>
                  <p:pic>
                    <p:nvPicPr>
                      <p:cNvPr id="0" name="内容占位符 49255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2511425"/>
                        <a:ext cx="432117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0" name="文本框 492549"/>
          <p:cNvSpPr txBox="1"/>
          <p:nvPr/>
        </p:nvSpPr>
        <p:spPr>
          <a:xfrm>
            <a:off x="4691063" y="6543675"/>
            <a:ext cx="395287" cy="2492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400" b="1" i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x</a:t>
            </a:r>
            <a:endParaRPr lang="en-US" altLang="zh-CN" sz="44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2551" name="文本框 492550"/>
          <p:cNvSpPr txBox="1"/>
          <p:nvPr/>
        </p:nvSpPr>
        <p:spPr>
          <a:xfrm>
            <a:off x="2279650" y="4005263"/>
            <a:ext cx="360363" cy="762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400" b="1" i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v</a:t>
            </a:r>
            <a:endParaRPr lang="en-US" altLang="zh-CN" sz="44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92558" name="组合 492557"/>
          <p:cNvGrpSpPr/>
          <p:nvPr/>
        </p:nvGrpSpPr>
        <p:grpSpPr bwMode="auto">
          <a:xfrm>
            <a:off x="3503613" y="3608388"/>
            <a:ext cx="2339975" cy="2233612"/>
            <a:chOff x="1247" y="2273"/>
            <a:chExt cx="1474" cy="1407"/>
          </a:xfrm>
        </p:grpSpPr>
        <p:sp>
          <p:nvSpPr>
            <p:cNvPr id="57353" name="椭圆 492555"/>
            <p:cNvSpPr>
              <a:spLocks noChangeArrowheads="1"/>
            </p:cNvSpPr>
            <p:nvPr/>
          </p:nvSpPr>
          <p:spPr bwMode="auto">
            <a:xfrm>
              <a:off x="1247" y="3521"/>
              <a:ext cx="227" cy="1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400"/>
            </a:p>
          </p:txBody>
        </p:sp>
        <p:sp>
          <p:nvSpPr>
            <p:cNvPr id="57354" name="椭圆 492556"/>
            <p:cNvSpPr>
              <a:spLocks noChangeArrowheads="1"/>
            </p:cNvSpPr>
            <p:nvPr/>
          </p:nvSpPr>
          <p:spPr bwMode="auto">
            <a:xfrm>
              <a:off x="2494" y="2273"/>
              <a:ext cx="227" cy="1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/>
      <p:bldP spid="4925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9459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插值查找算法分析</a:t>
            </a:r>
            <a:endParaRPr lang="zh-CN" altLang="en-US"/>
          </a:p>
        </p:txBody>
      </p:sp>
      <p:sp>
        <p:nvSpPr>
          <p:cNvPr id="494595" name="内容占位符 4945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时间复杂度</a:t>
            </a:r>
            <a:endParaRPr lang="zh-CN" altLang="en-US"/>
          </a:p>
          <a:p>
            <a:pPr lvl="1" eaLnBrk="1" hangingPunct="1"/>
            <a:r>
              <a:rPr lang="zh-CN" altLang="en-US"/>
              <a:t>平均情况：</a:t>
            </a:r>
            <a:r>
              <a:rPr lang="en-US" altLang="zh-CN"/>
              <a:t>C</a:t>
            </a:r>
            <a:r>
              <a:rPr lang="en-US" altLang="zh-CN" i="1" baseline="-25000"/>
              <a:t>avg</a:t>
            </a:r>
            <a:r>
              <a:rPr lang="en-US" altLang="zh-CN"/>
              <a:t>(n) = Ο(log</a:t>
            </a:r>
            <a:r>
              <a:rPr lang="en-US" altLang="zh-CN" baseline="-25000"/>
              <a:t>2</a:t>
            </a:r>
            <a:r>
              <a:rPr lang="en-US" altLang="zh-CN"/>
              <a:t>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lvl="1" eaLnBrk="1" hangingPunct="1"/>
            <a:r>
              <a:rPr lang="zh-CN" altLang="en-US"/>
              <a:t>最坏情况：</a:t>
            </a:r>
            <a:r>
              <a:rPr lang="en-US" altLang="zh-CN"/>
              <a:t>C</a:t>
            </a:r>
            <a:r>
              <a:rPr lang="en-US" altLang="zh-CN" i="1" baseline="-25000"/>
              <a:t>worst</a:t>
            </a:r>
            <a:r>
              <a:rPr lang="en-US" altLang="zh-CN"/>
              <a:t>(n) = n</a:t>
            </a:r>
            <a:endParaRPr lang="en-US" altLang="zh-CN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当数组很大或比较成本很大时，比二分查找好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38809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选择问题</a:t>
            </a:r>
            <a:endParaRPr lang="en-US" altLang="zh-CN"/>
          </a:p>
        </p:txBody>
      </p:sp>
      <p:sp>
        <p:nvSpPr>
          <p:cNvPr id="388101" name="内容占位符 38810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在数列中找出第</a:t>
            </a:r>
            <a:r>
              <a:rPr lang="en-US" altLang="zh-CN"/>
              <a:t> </a:t>
            </a:r>
            <a:r>
              <a:rPr lang="en-US" altLang="zh-CN" i="1"/>
              <a:t>k</a:t>
            </a:r>
            <a:r>
              <a:rPr lang="en-US" altLang="zh-CN" baseline="30000"/>
              <a:t>th</a:t>
            </a:r>
            <a:r>
              <a:rPr lang="en-US" altLang="zh-CN"/>
              <a:t> </a:t>
            </a:r>
            <a:r>
              <a:rPr lang="zh-CN" altLang="en-US"/>
              <a:t>小的元素</a:t>
            </a:r>
            <a:endParaRPr lang="en-US" altLang="zh-CN"/>
          </a:p>
          <a:p>
            <a:pPr lvl="1" eaLnBrk="1" hangingPunct="1"/>
            <a:r>
              <a:rPr lang="zh-CN" altLang="en-US"/>
              <a:t>最小值：</a:t>
            </a:r>
            <a:r>
              <a:rPr lang="en-US" altLang="zh-CN"/>
              <a:t>k = 1</a:t>
            </a:r>
            <a:r>
              <a:rPr lang="zh-CN" altLang="en-US"/>
              <a:t>，最大值：</a:t>
            </a:r>
            <a:r>
              <a:rPr lang="en-US" altLang="zh-CN"/>
              <a:t>k = n</a:t>
            </a:r>
            <a:endParaRPr lang="en-US" altLang="zh-CN"/>
          </a:p>
          <a:p>
            <a:pPr eaLnBrk="1" hangingPunct="1"/>
            <a:r>
              <a:rPr lang="zh-CN" altLang="en-US"/>
              <a:t>中值</a:t>
            </a:r>
            <a:r>
              <a:rPr lang="en-US" altLang="zh-CN"/>
              <a:t>(median)</a:t>
            </a:r>
            <a:r>
              <a:rPr lang="zh-CN" altLang="en-US"/>
              <a:t> ：</a:t>
            </a:r>
            <a:r>
              <a:rPr lang="en-US" altLang="zh-CN"/>
              <a:t>k = </a:t>
            </a:r>
            <a:r>
              <a:rPr lang="en-US" altLang="zh-CN">
                <a:sym typeface="Symbol" panose="05050102010706020507" pitchFamily="18" charset="2"/>
              </a:rPr>
              <a:t></a:t>
            </a:r>
            <a:r>
              <a:rPr lang="en-US" altLang="zh-CN"/>
              <a:t>n/2</a:t>
            </a:r>
            <a:r>
              <a:rPr lang="en-US" altLang="zh-CN">
                <a:sym typeface="Symbol" panose="05050102010706020507" pitchFamily="18" charset="2"/>
              </a:rPr>
              <a:t></a:t>
            </a:r>
            <a:endParaRPr lang="en-US" altLang="zh-CN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/>
              <a:t>Ex. 4,  1,  10,  9,  7,  12,  8,  2,  15</a:t>
            </a:r>
            <a:r>
              <a:rPr lang="zh-CN" altLang="en-US"/>
              <a:t>，中值＝？</a:t>
            </a:r>
            <a:endParaRPr lang="en-US" altLang="zh-CN"/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中值在统计中可作为样本平均值的替代量度</a:t>
            </a:r>
            <a:endParaRPr lang="zh-CN" altLang="en-US"/>
          </a:p>
          <a:p>
            <a:pPr lvl="1" eaLnBrk="1" hangingPunct="1"/>
            <a:r>
              <a:rPr lang="zh-CN" altLang="en-US"/>
              <a:t>中值比均值</a:t>
            </a:r>
            <a:r>
              <a:rPr lang="en-US" altLang="zh-CN"/>
              <a:t>(mean)</a:t>
            </a:r>
            <a:r>
              <a:rPr lang="zh-CN" altLang="en-US"/>
              <a:t>作平均值度量效果更好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39220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选择算法</a:t>
            </a:r>
            <a:endParaRPr lang="zh-CN" altLang="en-US"/>
          </a:p>
        </p:txBody>
      </p:sp>
      <p:sp>
        <p:nvSpPr>
          <p:cNvPr id="392203" name="内容占位符 39220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基于排序的方法：排序，选出第 </a:t>
            </a:r>
            <a:r>
              <a:rPr lang="en-US" altLang="zh-CN" i="1"/>
              <a:t>k</a:t>
            </a:r>
            <a:r>
              <a:rPr lang="en-US" altLang="zh-CN" baseline="30000"/>
              <a:t>th</a:t>
            </a:r>
            <a:r>
              <a:rPr lang="en-US" altLang="zh-CN"/>
              <a:t> </a:t>
            </a:r>
            <a:r>
              <a:rPr lang="zh-CN" altLang="en-US"/>
              <a:t>下元素</a:t>
            </a:r>
            <a:endParaRPr lang="zh-CN" altLang="en-US"/>
          </a:p>
          <a:p>
            <a:pPr lvl="1" eaLnBrk="1" hangingPunct="1"/>
            <a:r>
              <a:rPr lang="zh-CN" altLang="en-US"/>
              <a:t>效率：</a:t>
            </a:r>
            <a:r>
              <a:rPr lang="el-GR" altLang="zh-CN"/>
              <a:t>Θ</a:t>
            </a:r>
            <a:r>
              <a:rPr lang="en-US" altLang="zh-CN"/>
              <a:t>(nlog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更快的：基于</a:t>
            </a:r>
            <a:r>
              <a:rPr lang="en-US" altLang="zh-CN"/>
              <a:t>(</a:t>
            </a:r>
            <a:r>
              <a:rPr lang="zh-CN" altLang="en-US"/>
              <a:t>快速排序中的</a:t>
            </a:r>
            <a:r>
              <a:rPr lang="en-US" altLang="zh-CN"/>
              <a:t>)</a:t>
            </a:r>
            <a:r>
              <a:rPr lang="zh-CN" altLang="en-US"/>
              <a:t>分区</a:t>
            </a:r>
            <a:endParaRPr lang="zh-CN" altLang="en-US"/>
          </a:p>
          <a:p>
            <a:pPr lvl="1" eaLnBrk="1" hangingPunct="1"/>
            <a:r>
              <a:rPr lang="zh-CN" altLang="en-US"/>
              <a:t>假设数列序号是从</a:t>
            </a:r>
            <a:r>
              <a:rPr lang="en-US" altLang="zh-CN"/>
              <a:t> 1 </a:t>
            </a:r>
            <a:r>
              <a:rPr lang="zh-CN" altLang="en-US"/>
              <a:t>到</a:t>
            </a:r>
            <a:r>
              <a:rPr lang="en-US" altLang="zh-CN"/>
              <a:t> n</a:t>
            </a:r>
            <a:r>
              <a:rPr lang="zh-CN" altLang="en-US"/>
              <a:t>，分区位置序号 </a:t>
            </a:r>
            <a:r>
              <a:rPr lang="en-US" altLang="zh-CN"/>
              <a:t>= </a:t>
            </a:r>
            <a:r>
              <a:rPr lang="en-US" altLang="zh-CN" sz="3600" i="1"/>
              <a:t>s</a:t>
            </a:r>
            <a:endParaRPr lang="en-US" altLang="zh-CN" sz="3600" i="1"/>
          </a:p>
        </p:txBody>
      </p:sp>
      <p:grpSp>
        <p:nvGrpSpPr>
          <p:cNvPr id="392206" name="组合 392205"/>
          <p:cNvGrpSpPr/>
          <p:nvPr/>
        </p:nvGrpSpPr>
        <p:grpSpPr bwMode="auto">
          <a:xfrm>
            <a:off x="2713038" y="4724401"/>
            <a:ext cx="6659562" cy="1323975"/>
            <a:chOff x="703" y="2421"/>
            <a:chExt cx="4195" cy="834"/>
          </a:xfrm>
          <a:noFill/>
        </p:grpSpPr>
        <p:sp>
          <p:nvSpPr>
            <p:cNvPr id="57349" name="矩形 392204"/>
            <p:cNvSpPr>
              <a:spLocks noChangeArrowheads="1"/>
            </p:cNvSpPr>
            <p:nvPr/>
          </p:nvSpPr>
          <p:spPr bwMode="auto">
            <a:xfrm>
              <a:off x="703" y="2467"/>
              <a:ext cx="4195" cy="658"/>
            </a:xfrm>
            <a:prstGeom prst="rect">
              <a:avLst/>
            </a:prstGeom>
            <a:grpFill/>
            <a:ln w="28575">
              <a:noFill/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7350" name="矩形 392195"/>
            <p:cNvSpPr>
              <a:spLocks noChangeArrowheads="1"/>
            </p:cNvSpPr>
            <p:nvPr/>
          </p:nvSpPr>
          <p:spPr bwMode="auto">
            <a:xfrm>
              <a:off x="768" y="2523"/>
              <a:ext cx="4082" cy="32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7351" name="直接连接符 392196"/>
            <p:cNvSpPr>
              <a:spLocks noChangeShapeType="1"/>
            </p:cNvSpPr>
            <p:nvPr/>
          </p:nvSpPr>
          <p:spPr bwMode="auto">
            <a:xfrm>
              <a:off x="2184" y="2523"/>
              <a:ext cx="0" cy="30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7352" name="直接连接符 392197"/>
            <p:cNvSpPr>
              <a:spLocks noChangeShapeType="1"/>
            </p:cNvSpPr>
            <p:nvPr/>
          </p:nvSpPr>
          <p:spPr bwMode="auto">
            <a:xfrm>
              <a:off x="2424" y="2523"/>
              <a:ext cx="0" cy="30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7353" name="文本框 392198"/>
            <p:cNvSpPr txBox="1">
              <a:spLocks noChangeArrowheads="1"/>
            </p:cNvSpPr>
            <p:nvPr/>
          </p:nvSpPr>
          <p:spPr bwMode="auto">
            <a:xfrm>
              <a:off x="2222" y="2421"/>
              <a:ext cx="199" cy="8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b="1" i="1">
                  <a:solidFill>
                    <a:srgbClr val="FF0000"/>
                  </a:solidFill>
                  <a:ea typeface="宋体" panose="02010600030101010101" pitchFamily="2" charset="-122"/>
                </a:rPr>
                <a:t>ps</a:t>
              </a:r>
              <a:endParaRPr lang="en-US" altLang="zh-CN" sz="40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4" name="文本框 392199"/>
            <p:cNvSpPr txBox="1">
              <a:spLocks noChangeArrowheads="1"/>
            </p:cNvSpPr>
            <p:nvPr/>
          </p:nvSpPr>
          <p:spPr bwMode="auto">
            <a:xfrm>
              <a:off x="748" y="2542"/>
              <a:ext cx="1359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</a:rPr>
                <a:t>≤ A[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  <a:r>
                <a:rPr lang="en-US" altLang="zh-CN" sz="2400" b="1">
                  <a:solidFill>
                    <a:srgbClr val="FF0000"/>
                  </a:solidFill>
                </a:rPr>
                <a:t>] </a:t>
              </a:r>
              <a:r>
                <a:rPr lang="zh-CN" altLang="en-US" sz="2400" b="1">
                  <a:solidFill>
                    <a:srgbClr val="FF0000"/>
                  </a:solidFill>
                </a:rPr>
                <a:t>的元素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7355" name="文本框 392200"/>
            <p:cNvSpPr txBox="1">
              <a:spLocks noChangeArrowheads="1"/>
            </p:cNvSpPr>
            <p:nvPr/>
          </p:nvSpPr>
          <p:spPr bwMode="auto">
            <a:xfrm>
              <a:off x="2776" y="2555"/>
              <a:ext cx="145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≥ A[</a:t>
              </a:r>
              <a:r>
                <a:rPr lang="en-US" altLang="zh-CN" sz="2400" b="1" i="1" dirty="0">
                  <a:solidFill>
                    <a:srgbClr val="FF0000"/>
                  </a:solidFill>
                </a:rPr>
                <a:t>s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]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的元素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8400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减常量算法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4005" name="内容占位符 38400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问题规模每次被减少常量</a:t>
            </a:r>
            <a:r>
              <a:rPr lang="en-US" altLang="zh-CN">
                <a:solidFill>
                  <a:srgbClr val="CC3300"/>
                </a:solidFill>
              </a:rPr>
              <a:t>(</a:t>
            </a:r>
            <a:r>
              <a:rPr lang="zh-CN" altLang="en-US">
                <a:solidFill>
                  <a:srgbClr val="CC3300"/>
                </a:solidFill>
              </a:rPr>
              <a:t>如，减一</a:t>
            </a:r>
            <a:r>
              <a:rPr lang="en-US" altLang="zh-CN">
                <a:solidFill>
                  <a:srgbClr val="CC3300"/>
                </a:solidFill>
              </a:rPr>
              <a:t>) 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/>
            <a:r>
              <a:rPr lang="zh-CN" altLang="en-US"/>
              <a:t>例</a:t>
            </a:r>
            <a:endParaRPr lang="zh-CN" altLang="en-US"/>
          </a:p>
          <a:p>
            <a:pPr lvl="1" eaLnBrk="1" hangingPunct="1"/>
            <a:r>
              <a:rPr lang="zh-CN" altLang="en-US"/>
              <a:t>计算 </a:t>
            </a:r>
            <a:r>
              <a:rPr lang="en-US" altLang="zh-CN"/>
              <a:t>a</a:t>
            </a:r>
            <a:r>
              <a:rPr lang="en-US" altLang="zh-CN" baseline="30000"/>
              <a:t>n</a:t>
            </a:r>
            <a:endParaRPr lang="en-US" altLang="zh-CN" baseline="30000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插入排序</a:t>
            </a:r>
            <a:endParaRPr lang="en-US" altLang="zh-CN"/>
          </a:p>
          <a:p>
            <a:pPr lvl="1" eaLnBrk="1" hangingPunct="1"/>
            <a:r>
              <a:rPr lang="zh-CN" altLang="en-US"/>
              <a:t>拓扑排序</a:t>
            </a:r>
            <a:endParaRPr lang="en-US" altLang="zh-CN"/>
          </a:p>
        </p:txBody>
      </p:sp>
      <p:pic>
        <p:nvPicPr>
          <p:cNvPr id="922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493963"/>
            <a:ext cx="40497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47513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选择算法</a:t>
            </a:r>
            <a:endParaRPr lang="zh-CN" altLang="en-US"/>
          </a:p>
        </p:txBody>
      </p:sp>
      <p:sp>
        <p:nvSpPr>
          <p:cNvPr id="475139" name="内容占位符 4751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基于分区的选择算法</a:t>
            </a:r>
            <a:endParaRPr lang="zh-CN" altLang="en-US"/>
          </a:p>
          <a:p>
            <a:pPr lvl="1" eaLnBrk="1" hangingPunct="1"/>
            <a:r>
              <a:rPr lang="zh-CN" altLang="en-US"/>
              <a:t>假设数列序号是从</a:t>
            </a:r>
            <a:r>
              <a:rPr lang="en-US" altLang="zh-CN"/>
              <a:t> 1 </a:t>
            </a:r>
            <a:r>
              <a:rPr lang="zh-CN" altLang="en-US"/>
              <a:t>到</a:t>
            </a:r>
            <a:r>
              <a:rPr lang="en-US" altLang="zh-CN"/>
              <a:t> </a:t>
            </a:r>
            <a:r>
              <a:rPr lang="en-US" altLang="zh-CN" i="1"/>
              <a:t>n</a:t>
            </a:r>
            <a:r>
              <a:rPr lang="zh-CN" altLang="en-US"/>
              <a:t>，分区位置序号 </a:t>
            </a:r>
            <a:r>
              <a:rPr lang="en-US" altLang="zh-CN"/>
              <a:t>= </a:t>
            </a:r>
            <a:r>
              <a:rPr lang="en-US" altLang="zh-CN" i="1"/>
              <a:t>s</a:t>
            </a:r>
            <a:endParaRPr lang="en-US" altLang="zh-CN" i="1"/>
          </a:p>
          <a:p>
            <a:pPr lvl="2" eaLnBrk="1" hangingPunct="1"/>
            <a:r>
              <a:rPr lang="zh-CN" altLang="en-US" b="1">
                <a:solidFill>
                  <a:srgbClr val="0000CC"/>
                </a:solidFill>
              </a:rPr>
              <a:t>若</a:t>
            </a:r>
            <a:r>
              <a:rPr lang="en-US" altLang="zh-CN" b="1">
                <a:solidFill>
                  <a:srgbClr val="0000CC"/>
                </a:solidFill>
              </a:rPr>
              <a:t> </a:t>
            </a:r>
            <a:r>
              <a:rPr lang="en-US" altLang="zh-CN" b="1" i="1">
                <a:solidFill>
                  <a:srgbClr val="0000CC"/>
                </a:solidFill>
              </a:rPr>
              <a:t>s</a:t>
            </a:r>
            <a:r>
              <a:rPr lang="en-US" altLang="zh-CN" b="1">
                <a:solidFill>
                  <a:srgbClr val="0000CC"/>
                </a:solidFill>
              </a:rPr>
              <a:t> = </a:t>
            </a:r>
            <a:r>
              <a:rPr lang="en-US" altLang="zh-CN" b="1" i="1">
                <a:solidFill>
                  <a:srgbClr val="0000CC"/>
                </a:solidFill>
              </a:rPr>
              <a:t>k</a:t>
            </a:r>
            <a:r>
              <a:rPr lang="zh-CN" altLang="en-US" b="1">
                <a:solidFill>
                  <a:srgbClr val="0000CC"/>
                </a:solidFill>
              </a:rPr>
              <a:t>，问题解决</a:t>
            </a:r>
            <a:endParaRPr lang="en-US" altLang="zh-CN" b="1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/>
              <a:t>若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&gt; </a:t>
            </a:r>
            <a:r>
              <a:rPr lang="en-US" altLang="zh-CN" i="1"/>
              <a:t>k</a:t>
            </a:r>
            <a:r>
              <a:rPr lang="zh-CN" altLang="en-US"/>
              <a:t>，在左边部分继续找</a:t>
            </a:r>
            <a:endParaRPr lang="en-US" altLang="zh-CN"/>
          </a:p>
          <a:p>
            <a:pPr lvl="2" eaLnBrk="1" hangingPunct="1"/>
            <a:r>
              <a:rPr lang="zh-CN" altLang="en-US"/>
              <a:t>若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&lt; </a:t>
            </a:r>
            <a:r>
              <a:rPr lang="en-US" altLang="zh-CN" i="1"/>
              <a:t>k</a:t>
            </a:r>
            <a:r>
              <a:rPr lang="zh-CN" altLang="en-US"/>
              <a:t>，在右边部分继续找</a:t>
            </a:r>
            <a:endParaRPr lang="zh-CN" altLang="en-US"/>
          </a:p>
          <a:p>
            <a:pPr lvl="2" eaLnBrk="1" hangingPunct="1"/>
            <a:r>
              <a:rPr lang="zh-CN" altLang="en-US"/>
              <a:t>反复分区直到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= </a:t>
            </a:r>
            <a:r>
              <a:rPr lang="en-US" altLang="zh-CN" i="1"/>
              <a:t>k</a:t>
            </a:r>
            <a:endParaRPr lang="en-US" altLang="zh-CN" i="1"/>
          </a:p>
        </p:txBody>
      </p:sp>
      <p:grpSp>
        <p:nvGrpSpPr>
          <p:cNvPr id="59396" name="组合 475146"/>
          <p:cNvGrpSpPr/>
          <p:nvPr/>
        </p:nvGrpSpPr>
        <p:grpSpPr bwMode="auto">
          <a:xfrm>
            <a:off x="2713038" y="4708526"/>
            <a:ext cx="6659562" cy="1096963"/>
            <a:chOff x="703" y="2467"/>
            <a:chExt cx="4195" cy="691"/>
          </a:xfrm>
          <a:noFill/>
        </p:grpSpPr>
        <p:sp>
          <p:nvSpPr>
            <p:cNvPr id="59397" name="矩形 475147"/>
            <p:cNvSpPr>
              <a:spLocks noChangeArrowheads="1"/>
            </p:cNvSpPr>
            <p:nvPr/>
          </p:nvSpPr>
          <p:spPr bwMode="auto">
            <a:xfrm>
              <a:off x="703" y="2467"/>
              <a:ext cx="4195" cy="658"/>
            </a:xfrm>
            <a:prstGeom prst="rect">
              <a:avLst/>
            </a:prstGeom>
            <a:grpFill/>
            <a:ln w="28575">
              <a:noFill/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9398" name="矩形 475148"/>
            <p:cNvSpPr>
              <a:spLocks noChangeArrowheads="1"/>
            </p:cNvSpPr>
            <p:nvPr/>
          </p:nvSpPr>
          <p:spPr bwMode="auto">
            <a:xfrm>
              <a:off x="768" y="2523"/>
              <a:ext cx="4082" cy="32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9399" name="直接连接符 475149"/>
            <p:cNvSpPr>
              <a:spLocks noChangeShapeType="1"/>
            </p:cNvSpPr>
            <p:nvPr/>
          </p:nvSpPr>
          <p:spPr bwMode="auto">
            <a:xfrm>
              <a:off x="2184" y="2523"/>
              <a:ext cx="0" cy="30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9400" name="直接连接符 475150"/>
            <p:cNvSpPr>
              <a:spLocks noChangeShapeType="1"/>
            </p:cNvSpPr>
            <p:nvPr/>
          </p:nvSpPr>
          <p:spPr bwMode="auto">
            <a:xfrm>
              <a:off x="2424" y="2523"/>
              <a:ext cx="0" cy="30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9401" name="文本框 475151"/>
            <p:cNvSpPr txBox="1">
              <a:spLocks noChangeArrowheads="1"/>
            </p:cNvSpPr>
            <p:nvPr/>
          </p:nvSpPr>
          <p:spPr bwMode="auto">
            <a:xfrm>
              <a:off x="2177" y="2716"/>
              <a:ext cx="192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b="1" i="1">
                  <a:solidFill>
                    <a:srgbClr val="FF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40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02" name="文本框 475152"/>
            <p:cNvSpPr txBox="1">
              <a:spLocks noChangeArrowheads="1"/>
            </p:cNvSpPr>
            <p:nvPr/>
          </p:nvSpPr>
          <p:spPr bwMode="auto">
            <a:xfrm>
              <a:off x="748" y="2542"/>
              <a:ext cx="1359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</a:rPr>
                <a:t>≤ A[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  <a:r>
                <a:rPr lang="en-US" altLang="zh-CN" sz="2400" b="1">
                  <a:solidFill>
                    <a:srgbClr val="FF0000"/>
                  </a:solidFill>
                </a:rPr>
                <a:t>] </a:t>
              </a:r>
              <a:r>
                <a:rPr lang="zh-CN" altLang="en-US" sz="2400" b="1">
                  <a:solidFill>
                    <a:srgbClr val="FF0000"/>
                  </a:solidFill>
                </a:rPr>
                <a:t>的元素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9403" name="文本框 475153"/>
            <p:cNvSpPr txBox="1">
              <a:spLocks noChangeArrowheads="1"/>
            </p:cNvSpPr>
            <p:nvPr/>
          </p:nvSpPr>
          <p:spPr bwMode="auto">
            <a:xfrm>
              <a:off x="2776" y="2555"/>
              <a:ext cx="145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</a:rPr>
                <a:t>≥ A[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  <a:r>
                <a:rPr lang="en-US" altLang="zh-CN" sz="2400" b="1">
                  <a:solidFill>
                    <a:srgbClr val="FF0000"/>
                  </a:solidFill>
                </a:rPr>
                <a:t>] </a:t>
              </a:r>
              <a:r>
                <a:rPr lang="zh-CN" altLang="en-US" sz="2400" b="1">
                  <a:solidFill>
                    <a:srgbClr val="FF0000"/>
                  </a:solidFill>
                </a:rPr>
                <a:t>的元素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9322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中值选择算法示例</a:t>
            </a:r>
            <a:r>
              <a:rPr lang="en-US" altLang="zh-CN" dirty="0"/>
              <a:t>(4.5.1)</a:t>
            </a:r>
            <a:endParaRPr lang="en-US" altLang="zh-CN" dirty="0"/>
          </a:p>
        </p:txBody>
      </p:sp>
      <p:sp>
        <p:nvSpPr>
          <p:cNvPr id="393222" name="内容占位符 393221"/>
          <p:cNvSpPr>
            <a:spLocks noGrp="1" noChangeArrowheads="1"/>
          </p:cNvSpPr>
          <p:nvPr>
            <p:ph idx="1"/>
          </p:nvPr>
        </p:nvSpPr>
        <p:spPr>
          <a:xfrm>
            <a:off x="838200" y="1125538"/>
            <a:ext cx="11050588" cy="5364162"/>
          </a:xfrm>
        </p:spPr>
        <p:txBody>
          <a:bodyPr/>
          <a:lstStyle/>
          <a:p>
            <a:pPr eaLnBrk="1" hangingPunct="1"/>
            <a:r>
              <a:rPr lang="zh-CN" altLang="en-US" sz="2000"/>
              <a:t>序号：</a:t>
            </a:r>
            <a:r>
              <a:rPr lang="en-US" altLang="zh-CN" sz="2000"/>
              <a:t>1    2     3    4     5    6    7     8     9</a:t>
            </a:r>
            <a:endParaRPr lang="en-US" altLang="zh-CN" sz="2000"/>
          </a:p>
          <a:p>
            <a:pPr eaLnBrk="1" hangingPunct="1"/>
            <a:r>
              <a:rPr lang="zh-CN" altLang="en-US" sz="2000"/>
              <a:t>数列：</a:t>
            </a:r>
            <a:r>
              <a:rPr lang="en-US" altLang="zh-CN" sz="2000"/>
              <a:t>4     1    10   9    7    12   8    2    15</a:t>
            </a:r>
            <a:r>
              <a:rPr lang="zh-CN" altLang="en-US" sz="2000"/>
              <a:t>      元素个数 </a:t>
            </a:r>
            <a:r>
              <a:rPr lang="en-US" altLang="zh-CN" sz="2000"/>
              <a:t>n = 9</a:t>
            </a:r>
            <a:r>
              <a:rPr lang="zh-CN" altLang="en-US" sz="2000"/>
              <a:t>，中值序号 </a:t>
            </a:r>
            <a:r>
              <a:rPr lang="en-US" altLang="zh-CN" sz="2000"/>
              <a:t>k = </a:t>
            </a:r>
            <a:r>
              <a:rPr lang="en-US" altLang="zh-CN" sz="2000">
                <a:sym typeface="Symbol" panose="05050102010706020507" pitchFamily="18" charset="2"/>
              </a:rPr>
              <a:t></a:t>
            </a:r>
            <a:r>
              <a:rPr lang="en-US" altLang="zh-CN" sz="2000"/>
              <a:t>9/2</a:t>
            </a:r>
            <a:r>
              <a:rPr lang="en-US" altLang="zh-CN" sz="2000">
                <a:sym typeface="Symbol" panose="05050102010706020507" pitchFamily="18" charset="2"/>
              </a:rPr>
              <a:t> = 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4   1  10   9   7  12   8   2   15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4   1   2    9   7  12   8  10  15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2   1   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en-US" altLang="zh-CN" sz="2000"/>
              <a:t>    9   7  12   8  10  15   --- s=3 &lt; k=5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                9   7  12   8  10  15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                9   7   8   12 10  15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                8   7   </a:t>
            </a:r>
            <a:r>
              <a:rPr lang="en-US" altLang="zh-CN" sz="2400">
                <a:solidFill>
                  <a:srgbClr val="FF0000"/>
                </a:solidFill>
              </a:rPr>
              <a:t>9</a:t>
            </a:r>
            <a:r>
              <a:rPr lang="en-US" altLang="zh-CN" sz="2000"/>
              <a:t>   12 10  15   --- s=6 &gt; k=5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                8   7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/>
              <a:t>                                 7   </a:t>
            </a:r>
            <a:r>
              <a:rPr lang="en-US" altLang="zh-CN" sz="2400">
                <a:solidFill>
                  <a:srgbClr val="FF0000"/>
                </a:solidFill>
              </a:rPr>
              <a:t>8</a:t>
            </a:r>
            <a:r>
              <a:rPr lang="en-US" altLang="zh-CN" sz="2000"/>
              <a:t>                          --- s=k=5</a:t>
            </a:r>
            <a:endParaRPr lang="en-US" altLang="zh-CN" sz="200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/>
              <a:t>解答：中值＝</a:t>
            </a:r>
            <a:r>
              <a:rPr lang="en-US" altLang="zh-CN" sz="2000"/>
              <a:t>8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52633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基于分区的选择算法</a:t>
            </a:r>
            <a:endParaRPr lang="zh-CN" altLang="en-US" dirty="0"/>
          </a:p>
        </p:txBody>
      </p:sp>
      <p:sp>
        <p:nvSpPr>
          <p:cNvPr id="526340" name="矩形 526339"/>
          <p:cNvSpPr>
            <a:spLocks noChangeArrowheads="1"/>
          </p:cNvSpPr>
          <p:nvPr/>
        </p:nvSpPr>
        <p:spPr bwMode="auto">
          <a:xfrm>
            <a:off x="947738" y="1016000"/>
            <a:ext cx="10836275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QuickSelect</a:t>
            </a: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2400"/>
              <a:t>(A[ </a:t>
            </a:r>
            <a:r>
              <a:rPr lang="en-US" altLang="zh-CN" sz="2400" i="1"/>
              <a:t>l</a:t>
            </a:r>
            <a:r>
              <a:rPr lang="en-US" altLang="zh-CN" sz="2400"/>
              <a:t>..</a:t>
            </a:r>
            <a:r>
              <a:rPr lang="en-US" altLang="zh-CN" sz="2400" i="1"/>
              <a:t>r</a:t>
            </a:r>
            <a:r>
              <a:rPr lang="en-US" altLang="zh-CN" sz="2400"/>
              <a:t> ], </a:t>
            </a:r>
            <a:r>
              <a:rPr lang="en-US" altLang="zh-CN" sz="2400" i="1"/>
              <a:t>k</a:t>
            </a:r>
            <a:r>
              <a:rPr lang="en-US" altLang="zh-CN" sz="2400"/>
              <a:t> ) //</a:t>
            </a:r>
            <a:r>
              <a:rPr lang="zh-CN" altLang="en-US" sz="2400"/>
              <a:t>在数组 </a:t>
            </a:r>
            <a:r>
              <a:rPr lang="en-US" altLang="zh-CN" sz="2400"/>
              <a:t>A </a:t>
            </a:r>
            <a:r>
              <a:rPr lang="zh-CN" altLang="en-US" sz="2400"/>
              <a:t>指定范围内，找第 </a:t>
            </a:r>
            <a:r>
              <a:rPr lang="en-US" altLang="zh-CN" sz="2400"/>
              <a:t>k</a:t>
            </a:r>
            <a:r>
              <a:rPr lang="en-US" altLang="zh-CN" sz="2400" baseline="30000"/>
              <a:t>th</a:t>
            </a:r>
            <a:r>
              <a:rPr lang="en-US" altLang="zh-CN" sz="2400"/>
              <a:t> </a:t>
            </a:r>
            <a:r>
              <a:rPr lang="zh-CN" altLang="en-US" sz="2400"/>
              <a:t>小</a:t>
            </a:r>
            <a:r>
              <a:rPr lang="en-US" altLang="zh-CN" sz="2400"/>
              <a:t>(</a:t>
            </a:r>
            <a:r>
              <a:rPr lang="zh-CN" altLang="en-US" sz="2400"/>
              <a:t>位序</a:t>
            </a:r>
            <a:r>
              <a:rPr lang="en-US" altLang="zh-CN" sz="2400"/>
              <a:t>=k) </a:t>
            </a:r>
            <a:r>
              <a:rPr lang="zh-CN" altLang="en-US" sz="2400"/>
              <a:t>的元素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//l</a:t>
            </a:r>
            <a:r>
              <a:rPr lang="zh-CN" altLang="en-US" sz="2400"/>
              <a:t>：指定范围的最小下标，</a:t>
            </a:r>
            <a:r>
              <a:rPr lang="en-US" altLang="zh-CN" sz="2400"/>
              <a:t>r</a:t>
            </a:r>
            <a:r>
              <a:rPr lang="zh-CN" altLang="en-US" sz="2400"/>
              <a:t>：指定范围的最大下标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      if </a:t>
            </a:r>
            <a:r>
              <a:rPr lang="en-US" altLang="zh-CN" sz="2400" i="1"/>
              <a:t>l</a:t>
            </a:r>
            <a:r>
              <a:rPr lang="en-US" altLang="zh-CN" sz="2400"/>
              <a:t> = </a:t>
            </a:r>
            <a:r>
              <a:rPr lang="en-US" altLang="zh-CN" sz="2400" i="1"/>
              <a:t>r</a:t>
            </a:r>
            <a:r>
              <a:rPr lang="en-US" altLang="zh-CN" sz="2400"/>
              <a:t> return A[</a:t>
            </a:r>
            <a:r>
              <a:rPr lang="en-US" altLang="zh-CN" sz="2400" i="1"/>
              <a:t>l</a:t>
            </a:r>
            <a:r>
              <a:rPr lang="en-US" altLang="zh-CN" sz="2400"/>
              <a:t>]    //</a:t>
            </a:r>
            <a:r>
              <a:rPr lang="zh-CN" altLang="en-US" sz="2400"/>
              <a:t>处理极端情况</a:t>
            </a:r>
            <a:r>
              <a:rPr lang="en-US" altLang="zh-CN" sz="2400"/>
              <a:t>(</a:t>
            </a:r>
            <a:r>
              <a:rPr lang="zh-CN" altLang="en-US" sz="2400"/>
              <a:t>数组只有 </a:t>
            </a:r>
            <a:r>
              <a:rPr lang="en-US" altLang="zh-CN" sz="2400"/>
              <a:t>1 </a:t>
            </a:r>
            <a:r>
              <a:rPr lang="zh-CN" altLang="en-US" sz="2400"/>
              <a:t>个元素</a:t>
            </a:r>
            <a:r>
              <a:rPr lang="en-US" altLang="zh-CN" sz="2400"/>
              <a:t>)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      </a:t>
            </a:r>
            <a:r>
              <a:rPr lang="en-US" altLang="zh-CN" sz="2400" i="1"/>
              <a:t>s</a:t>
            </a:r>
            <a:r>
              <a:rPr lang="en-US" altLang="zh-CN" sz="2400"/>
              <a:t> </a:t>
            </a:r>
            <a:r>
              <a:rPr lang="en-US" altLang="zh-CN" sz="2400">
                <a:sym typeface="Wingdings" panose="05000000000000000000" pitchFamily="2" charset="2"/>
              </a:rPr>
              <a:t></a:t>
            </a:r>
            <a:r>
              <a:rPr lang="en-US" altLang="zh-CN" sz="2400"/>
              <a:t> </a:t>
            </a:r>
            <a:r>
              <a:rPr lang="en-US" altLang="zh-CN" sz="2400" b="1"/>
              <a:t>partition </a:t>
            </a:r>
            <a:r>
              <a:rPr lang="en-US" altLang="zh-CN" sz="2400"/>
              <a:t>(A[ </a:t>
            </a:r>
            <a:r>
              <a:rPr lang="en-US" altLang="zh-CN" sz="2400" i="1"/>
              <a:t>l</a:t>
            </a:r>
            <a:r>
              <a:rPr lang="en-US" altLang="zh-CN" sz="2400"/>
              <a:t>..</a:t>
            </a:r>
            <a:r>
              <a:rPr lang="en-US" altLang="zh-CN" sz="2400" i="1"/>
              <a:t>r</a:t>
            </a:r>
            <a:r>
              <a:rPr lang="en-US" altLang="zh-CN" sz="2400"/>
              <a:t> ] //</a:t>
            </a:r>
            <a:r>
              <a:rPr lang="zh-CN" altLang="en-US" sz="2400"/>
              <a:t>返回值是分区点的下标 </a:t>
            </a:r>
            <a:r>
              <a:rPr lang="en-US" altLang="zh-CN" sz="2400"/>
              <a:t>s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      </a:t>
            </a:r>
            <a:r>
              <a:rPr lang="en-US" altLang="zh-CN" sz="2400" i="1"/>
              <a:t>i</a:t>
            </a:r>
            <a:r>
              <a:rPr lang="en-US" altLang="zh-CN" sz="2400"/>
              <a:t> = </a:t>
            </a:r>
            <a:r>
              <a:rPr lang="en-US" altLang="zh-CN" sz="2400" i="1"/>
              <a:t>s</a:t>
            </a:r>
            <a:r>
              <a:rPr lang="en-US" altLang="zh-CN" sz="2400"/>
              <a:t> – </a:t>
            </a:r>
            <a:r>
              <a:rPr lang="en-US" altLang="zh-CN" sz="2400" i="1"/>
              <a:t>l</a:t>
            </a:r>
            <a:r>
              <a:rPr lang="en-US" altLang="zh-CN" sz="2400"/>
              <a:t> + 1     //</a:t>
            </a:r>
            <a:r>
              <a:rPr lang="zh-CN" altLang="en-US" sz="2400"/>
              <a:t>计算分区点的位序</a:t>
            </a:r>
            <a:r>
              <a:rPr lang="en-US" altLang="zh-CN" sz="2400"/>
              <a:t>(</a:t>
            </a:r>
            <a:r>
              <a:rPr lang="zh-CN" altLang="en-US" sz="2400"/>
              <a:t>即分区点是范围内第 </a:t>
            </a:r>
            <a:r>
              <a:rPr lang="en-US" altLang="zh-CN" sz="2400"/>
              <a:t>i</a:t>
            </a:r>
            <a:r>
              <a:rPr lang="en-US" altLang="zh-CN" sz="2400" baseline="30000"/>
              <a:t>th</a:t>
            </a:r>
            <a:r>
              <a:rPr lang="en-US" altLang="zh-CN" sz="2400"/>
              <a:t> </a:t>
            </a:r>
            <a:r>
              <a:rPr lang="zh-CN" altLang="en-US" sz="2400"/>
              <a:t>小的元素</a:t>
            </a:r>
            <a:r>
              <a:rPr lang="en-US" altLang="zh-CN" sz="2400"/>
              <a:t>)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      if </a:t>
            </a:r>
            <a:r>
              <a:rPr lang="en-US" altLang="zh-CN" sz="2400" i="1"/>
              <a:t>i</a:t>
            </a:r>
            <a:r>
              <a:rPr lang="en-US" altLang="zh-CN" sz="2400"/>
              <a:t> = </a:t>
            </a:r>
            <a:r>
              <a:rPr lang="en-US" altLang="zh-CN" sz="2400" i="1"/>
              <a:t>k</a:t>
            </a:r>
            <a:endParaRPr lang="en-US" altLang="zh-CN" sz="2400" i="1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/>
              <a:t>           </a:t>
            </a:r>
            <a:r>
              <a:rPr lang="en-US" altLang="zh-CN" sz="2400" b="1"/>
              <a:t>return</a:t>
            </a:r>
            <a:r>
              <a:rPr lang="en-US" altLang="zh-CN" sz="2400"/>
              <a:t> A[</a:t>
            </a:r>
            <a:r>
              <a:rPr lang="en-US" altLang="zh-CN" sz="2400" i="1"/>
              <a:t>s</a:t>
            </a:r>
            <a:r>
              <a:rPr lang="en-US" altLang="zh-CN" sz="2400"/>
              <a:t>]    //</a:t>
            </a:r>
            <a:r>
              <a:rPr lang="zh-CN" altLang="en-US" sz="2400"/>
              <a:t>分区点位序 </a:t>
            </a:r>
            <a:r>
              <a:rPr lang="en-US" altLang="zh-CN" sz="2400"/>
              <a:t>= k</a:t>
            </a:r>
            <a:r>
              <a:rPr lang="zh-CN" altLang="en-US" sz="2400"/>
              <a:t>，第 </a:t>
            </a:r>
            <a:r>
              <a:rPr lang="en-US" altLang="zh-CN" sz="2400"/>
              <a:t>k</a:t>
            </a:r>
            <a:r>
              <a:rPr lang="en-US" altLang="zh-CN" sz="2400" baseline="30000"/>
              <a:t>th</a:t>
            </a:r>
            <a:r>
              <a:rPr lang="en-US" altLang="zh-CN" sz="2400"/>
              <a:t> </a:t>
            </a:r>
            <a:r>
              <a:rPr lang="zh-CN" altLang="en-US" sz="2400"/>
              <a:t>小元素已找到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</a:t>
            </a:r>
            <a:r>
              <a:rPr lang="en-US" altLang="zh-CN" sz="2400"/>
              <a:t>else if 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＞ </a:t>
            </a:r>
            <a:r>
              <a:rPr lang="en-US" altLang="zh-CN" sz="2400" i="1"/>
              <a:t>k</a:t>
            </a:r>
            <a:endParaRPr lang="en-US" altLang="zh-CN" sz="2400" i="1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     </a:t>
            </a:r>
            <a:r>
              <a:rPr lang="en-US" altLang="zh-CN" sz="2400" b="1"/>
              <a:t>return</a:t>
            </a:r>
            <a:r>
              <a:rPr lang="en-US" altLang="zh-CN" sz="2400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rgbClr val="0000CC"/>
                </a:solidFill>
              </a:rPr>
              <a:t>QuickSelect</a:t>
            </a: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2400"/>
              <a:t>( A[ </a:t>
            </a:r>
            <a:r>
              <a:rPr lang="en-US" altLang="zh-CN" sz="2400" i="1"/>
              <a:t>l</a:t>
            </a:r>
            <a:r>
              <a:rPr lang="en-US" altLang="zh-CN" sz="2400"/>
              <a:t>..</a:t>
            </a:r>
            <a:r>
              <a:rPr lang="en-US" altLang="zh-CN" sz="2400" i="1"/>
              <a:t>s</a:t>
            </a:r>
            <a:r>
              <a:rPr lang="en-US" altLang="zh-CN" sz="2400"/>
              <a:t>-1 ],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k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/>
              <a:t>)  //</a:t>
            </a:r>
            <a:r>
              <a:rPr lang="zh-CN" altLang="en-US" sz="2400"/>
              <a:t>第 </a:t>
            </a:r>
            <a:r>
              <a:rPr lang="en-US" altLang="zh-CN" sz="2400"/>
              <a:t>k</a:t>
            </a:r>
            <a:r>
              <a:rPr lang="en-US" altLang="zh-CN" sz="2400" baseline="30000"/>
              <a:t>th</a:t>
            </a:r>
            <a:r>
              <a:rPr lang="en-US" altLang="zh-CN" sz="2400"/>
              <a:t> </a:t>
            </a:r>
            <a:r>
              <a:rPr lang="zh-CN" altLang="en-US" sz="2400"/>
              <a:t>小元素在前面部分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</a:t>
            </a:r>
            <a:r>
              <a:rPr lang="en-US" altLang="zh-CN" sz="2400"/>
              <a:t>else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    </a:t>
            </a:r>
            <a:r>
              <a:rPr lang="en-US" altLang="zh-CN" sz="2400" b="1"/>
              <a:t> return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CC"/>
                </a:solidFill>
              </a:rPr>
              <a:t>QuickSelect</a:t>
            </a:r>
            <a:r>
              <a:rPr lang="en-US" altLang="zh-CN" sz="2400">
                <a:solidFill>
                  <a:srgbClr val="0000CC"/>
                </a:solidFill>
              </a:rPr>
              <a:t>( </a:t>
            </a:r>
            <a:r>
              <a:rPr lang="en-US" altLang="zh-CN" sz="2400"/>
              <a:t>A[ </a:t>
            </a:r>
            <a:r>
              <a:rPr lang="en-US" altLang="zh-CN" sz="2400" i="1"/>
              <a:t>s</a:t>
            </a:r>
            <a:r>
              <a:rPr lang="en-US" altLang="zh-CN" sz="2400"/>
              <a:t>+1..</a:t>
            </a:r>
            <a:r>
              <a:rPr lang="en-US" altLang="zh-CN" sz="2400" i="1"/>
              <a:t>r</a:t>
            </a:r>
            <a:r>
              <a:rPr lang="en-US" altLang="zh-CN" sz="2400"/>
              <a:t> ], </a:t>
            </a:r>
            <a:r>
              <a:rPr lang="en-US" altLang="zh-CN" sz="2400" b="1" i="1">
                <a:solidFill>
                  <a:srgbClr val="FF0000"/>
                </a:solidFill>
              </a:rPr>
              <a:t>k </a:t>
            </a:r>
            <a:r>
              <a:rPr lang="en-US" altLang="zh-CN" sz="2400" b="1">
                <a:solidFill>
                  <a:srgbClr val="FF0000"/>
                </a:solidFill>
              </a:rPr>
              <a:t>- </a:t>
            </a:r>
            <a:r>
              <a:rPr lang="en-US" altLang="zh-CN" sz="2400" b="1" i="1">
                <a:solidFill>
                  <a:srgbClr val="FF0000"/>
                </a:solidFill>
              </a:rPr>
              <a:t>i</a:t>
            </a:r>
            <a:r>
              <a:rPr lang="en-US" altLang="zh-CN" sz="2400">
                <a:solidFill>
                  <a:schemeClr val="bg2"/>
                </a:solidFill>
              </a:rPr>
              <a:t> </a:t>
            </a:r>
            <a:r>
              <a:rPr lang="en-US" altLang="zh-CN" sz="2400"/>
              <a:t>)  //</a:t>
            </a:r>
            <a:r>
              <a:rPr lang="zh-CN" altLang="en-US" sz="2400"/>
              <a:t>第 </a:t>
            </a:r>
            <a:r>
              <a:rPr lang="en-US" altLang="zh-CN" sz="2400"/>
              <a:t>k</a:t>
            </a:r>
            <a:r>
              <a:rPr lang="en-US" altLang="zh-CN" sz="2400" baseline="30000"/>
              <a:t>th</a:t>
            </a:r>
            <a:r>
              <a:rPr lang="en-US" altLang="zh-CN" sz="2400"/>
              <a:t> </a:t>
            </a:r>
            <a:r>
              <a:rPr lang="zh-CN" altLang="en-US" sz="2400"/>
              <a:t>小元素在后面部分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52633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Lomuto</a:t>
            </a:r>
            <a:r>
              <a:rPr lang="en-US" altLang="zh-CN" dirty="0"/>
              <a:t> </a:t>
            </a:r>
            <a:r>
              <a:rPr lang="zh-CN" altLang="en-US" dirty="0"/>
              <a:t>分区算法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36650" y="1268413"/>
          <a:ext cx="8128001" cy="155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32"/>
                <a:gridCol w="364073"/>
                <a:gridCol w="959115"/>
                <a:gridCol w="1116124"/>
                <a:gridCol w="756084"/>
                <a:gridCol w="1836204"/>
                <a:gridCol w="2439369"/>
              </a:tblGrid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l, s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endParaRPr lang="zh-CN" alt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491663" y="1562100"/>
            <a:ext cx="24733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s+1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后</a:t>
            </a: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 s = i</a:t>
            </a:r>
            <a:endParaRPr lang="en-US" altLang="zh-CN" sz="2000" b="1">
              <a:solidFill>
                <a:srgbClr val="0000CC"/>
              </a:solidFill>
              <a:ea typeface="等线" panose="02010600030101010101" charset="-122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A[s]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、</a:t>
            </a: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A[i] 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原地交换</a:t>
            </a:r>
            <a:endParaRPr lang="zh-CN" altLang="en-US" sz="2000">
              <a:ea typeface="等线" panose="02010600030101010101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36650" y="2992438"/>
          <a:ext cx="8128001" cy="155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32"/>
                <a:gridCol w="364073"/>
                <a:gridCol w="959115"/>
                <a:gridCol w="1116124"/>
                <a:gridCol w="756084"/>
                <a:gridCol w="1836204"/>
                <a:gridCol w="2439369"/>
              </a:tblGrid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9491663" y="3462338"/>
            <a:ext cx="2473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s 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停止、</a:t>
            </a: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i 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继续扫描</a:t>
            </a:r>
            <a:endParaRPr lang="zh-CN" altLang="en-US" sz="2000">
              <a:ea typeface="等线" panose="02010600030101010101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25613" y="1587500"/>
            <a:ext cx="1403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66925" y="2595563"/>
            <a:ext cx="10080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213" y="4324350"/>
            <a:ext cx="2124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136650" y="4960938"/>
          <a:ext cx="8128001" cy="155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32"/>
                <a:gridCol w="364073"/>
                <a:gridCol w="959115"/>
                <a:gridCol w="243126"/>
                <a:gridCol w="872998"/>
                <a:gridCol w="756084"/>
                <a:gridCol w="243126"/>
                <a:gridCol w="1593078"/>
                <a:gridCol w="2439369"/>
              </a:tblGrid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endParaRPr lang="zh-CN" altLang="en-US" sz="2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491663" y="5233988"/>
            <a:ext cx="24733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i 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又遇到＜</a:t>
            </a: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p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的元素</a:t>
            </a:r>
            <a:endParaRPr lang="en-US" altLang="zh-CN" sz="2000" b="1">
              <a:solidFill>
                <a:srgbClr val="0000CC"/>
              </a:solidFill>
              <a:ea typeface="等线" panose="02010600030101010101" charset="-122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A[s+1]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、</a:t>
            </a:r>
            <a:r>
              <a:rPr lang="en-US" altLang="zh-CN" sz="2000" b="1">
                <a:solidFill>
                  <a:srgbClr val="0000CC"/>
                </a:solidFill>
                <a:ea typeface="等线" panose="02010600030101010101" charset="-122"/>
              </a:rPr>
              <a:t>A[i] </a:t>
            </a:r>
            <a:r>
              <a:rPr lang="zh-CN" altLang="en-US" sz="2000" b="1">
                <a:solidFill>
                  <a:srgbClr val="0000CC"/>
                </a:solidFill>
                <a:ea typeface="等线" panose="02010600030101010101" charset="-122"/>
              </a:rPr>
              <a:t>交换</a:t>
            </a:r>
            <a:endParaRPr lang="zh-CN" altLang="en-US" sz="2000">
              <a:ea typeface="等线" panose="02010600030101010101" charset="-122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2159000" y="5995988"/>
            <a:ext cx="2941638" cy="301625"/>
          </a:xfrm>
          <a:custGeom>
            <a:avLst/>
            <a:gdLst>
              <a:gd name="connsiteX0" fmla="*/ 0 w 2941163"/>
              <a:gd name="connsiteY0" fmla="*/ 292231 h 301658"/>
              <a:gd name="connsiteX1" fmla="*/ 2941163 w 2941163"/>
              <a:gd name="connsiteY1" fmla="*/ 301658 h 301658"/>
              <a:gd name="connsiteX2" fmla="*/ 2931736 w 2941163"/>
              <a:gd name="connsiteY2" fmla="*/ 0 h 30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301658">
                <a:moveTo>
                  <a:pt x="0" y="292231"/>
                </a:moveTo>
                <a:lnTo>
                  <a:pt x="2941163" y="301658"/>
                </a:lnTo>
                <a:lnTo>
                  <a:pt x="293173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 rot="16200000">
            <a:off x="4007644" y="4361656"/>
            <a:ext cx="301625" cy="188436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4" grpId="0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52633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Lomuto</a:t>
            </a:r>
            <a:r>
              <a:rPr lang="en-US" altLang="zh-CN" dirty="0"/>
              <a:t> </a:t>
            </a:r>
            <a:r>
              <a:rPr lang="zh-CN" altLang="en-US" dirty="0"/>
              <a:t>分区算法</a:t>
            </a:r>
            <a:endParaRPr lang="zh-CN" altLang="en-US" dirty="0"/>
          </a:p>
        </p:txBody>
      </p:sp>
      <p:sp>
        <p:nvSpPr>
          <p:cNvPr id="71683" name="矩形 526339"/>
          <p:cNvSpPr>
            <a:spLocks noChangeArrowheads="1"/>
          </p:cNvSpPr>
          <p:nvPr/>
        </p:nvSpPr>
        <p:spPr bwMode="auto">
          <a:xfrm>
            <a:off x="947738" y="1247775"/>
            <a:ext cx="90360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i="1"/>
              <a:t>LomutoPartition</a:t>
            </a:r>
            <a:r>
              <a:rPr lang="en-US" altLang="zh-CN" b="1">
                <a:solidFill>
                  <a:schemeClr val="bg2"/>
                </a:solidFill>
              </a:rPr>
              <a:t> </a:t>
            </a:r>
            <a:r>
              <a:rPr lang="en-US" altLang="zh-CN"/>
              <a:t>(A[ </a:t>
            </a:r>
            <a:r>
              <a:rPr lang="en-US" altLang="zh-CN" i="1"/>
              <a:t>l</a:t>
            </a:r>
            <a:r>
              <a:rPr lang="en-US" altLang="zh-CN"/>
              <a:t>..</a:t>
            </a:r>
            <a:r>
              <a:rPr lang="en-US" altLang="zh-CN" i="1"/>
              <a:t>k</a:t>
            </a:r>
            <a:r>
              <a:rPr lang="en-US" altLang="zh-CN"/>
              <a:t> ] )</a:t>
            </a:r>
            <a:endParaRPr lang="en-US" altLang="zh-CN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/>
              <a:t>     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A[</a:t>
            </a:r>
            <a:r>
              <a:rPr lang="en-US" altLang="zh-CN" i="1"/>
              <a:t>l</a:t>
            </a:r>
            <a:r>
              <a:rPr lang="en-US" altLang="zh-CN"/>
              <a:t>]</a:t>
            </a:r>
            <a:endParaRPr lang="en-US" altLang="zh-CN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/>
              <a:t>      </a:t>
            </a:r>
            <a:r>
              <a:rPr lang="en-US" altLang="zh-CN" i="1"/>
              <a:t>s</a:t>
            </a:r>
            <a:r>
              <a:rPr lang="en-US" altLang="zh-CN"/>
              <a:t> =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endParaRPr lang="en-US" altLang="zh-CN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/>
              <a:t>      for i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 i="1">
                <a:sym typeface="Wingdings" panose="05000000000000000000" pitchFamily="2" charset="2"/>
              </a:rPr>
              <a:t>l</a:t>
            </a:r>
            <a:r>
              <a:rPr lang="en-US" altLang="zh-CN">
                <a:sym typeface="Wingdings" panose="05000000000000000000" pitchFamily="2" charset="2"/>
              </a:rPr>
              <a:t> +1 to </a:t>
            </a:r>
            <a:r>
              <a:rPr lang="en-US" altLang="zh-CN" i="1">
                <a:sym typeface="Wingdings" panose="05000000000000000000" pitchFamily="2" charset="2"/>
              </a:rPr>
              <a:t>r</a:t>
            </a:r>
            <a:r>
              <a:rPr lang="en-US" altLang="zh-CN">
                <a:sym typeface="Wingdings" panose="05000000000000000000" pitchFamily="2" charset="2"/>
              </a:rPr>
              <a:t> do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           if A[i] </a:t>
            </a:r>
            <a:r>
              <a:rPr lang="zh-CN" altLang="en-US">
                <a:sym typeface="Wingdings" panose="05000000000000000000" pitchFamily="2" charset="2"/>
              </a:rPr>
              <a:t>＜ </a:t>
            </a:r>
            <a:r>
              <a:rPr lang="en-US" altLang="zh-CN" i="1">
                <a:sym typeface="Wingdings" panose="05000000000000000000" pitchFamily="2" charset="2"/>
              </a:rPr>
              <a:t>p</a:t>
            </a:r>
            <a:endParaRPr lang="en-US" altLang="zh-CN" i="1">
              <a:sym typeface="Wingdings" panose="05000000000000000000" pitchFamily="2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</a:t>
            </a:r>
            <a:r>
              <a:rPr lang="en-US" altLang="zh-CN" i="1">
                <a:sym typeface="Wingdings" panose="05000000000000000000" pitchFamily="2" charset="2"/>
              </a:rPr>
              <a:t>s</a:t>
            </a:r>
            <a:r>
              <a:rPr lang="en-US" altLang="zh-CN">
                <a:sym typeface="Wingdings" panose="05000000000000000000" pitchFamily="2" charset="2"/>
              </a:rPr>
              <a:t>  </a:t>
            </a:r>
            <a:r>
              <a:rPr lang="en-US" altLang="zh-CN" i="1">
                <a:sym typeface="Wingdings" panose="05000000000000000000" pitchFamily="2" charset="2"/>
              </a:rPr>
              <a:t>s</a:t>
            </a:r>
            <a:r>
              <a:rPr lang="en-US" altLang="zh-CN">
                <a:sym typeface="Wingdings" panose="05000000000000000000" pitchFamily="2" charset="2"/>
              </a:rPr>
              <a:t> +1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               swap ( A[</a:t>
            </a:r>
            <a:r>
              <a:rPr lang="en-US" altLang="zh-CN" i="1">
                <a:sym typeface="Wingdings" panose="05000000000000000000" pitchFamily="2" charset="2"/>
              </a:rPr>
              <a:t>s</a:t>
            </a:r>
            <a:r>
              <a:rPr lang="en-US" altLang="zh-CN">
                <a:sym typeface="Wingdings" panose="05000000000000000000" pitchFamily="2" charset="2"/>
              </a:rPr>
              <a:t>], A[i] )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       swap( A[</a:t>
            </a:r>
            <a:r>
              <a:rPr lang="en-US" altLang="zh-CN" i="1">
                <a:sym typeface="Wingdings" panose="05000000000000000000" pitchFamily="2" charset="2"/>
              </a:rPr>
              <a:t>l</a:t>
            </a:r>
            <a:r>
              <a:rPr lang="en-US" altLang="zh-CN">
                <a:sym typeface="Wingdings" panose="05000000000000000000" pitchFamily="2" charset="2"/>
              </a:rPr>
              <a:t>], A[</a:t>
            </a:r>
            <a:r>
              <a:rPr lang="en-US" altLang="zh-CN" i="1">
                <a:sym typeface="Wingdings" panose="05000000000000000000" pitchFamily="2" charset="2"/>
              </a:rPr>
              <a:t>s</a:t>
            </a:r>
            <a:r>
              <a:rPr lang="en-US" altLang="zh-CN">
                <a:sym typeface="Wingdings" panose="05000000000000000000" pitchFamily="2" charset="2"/>
              </a:rPr>
              <a:t>] )   </a:t>
            </a:r>
            <a:r>
              <a:rPr lang="en-US" altLang="zh-CN" sz="2400">
                <a:sym typeface="Wingdings" panose="05000000000000000000" pitchFamily="2" charset="2"/>
              </a:rPr>
              <a:t>//</a:t>
            </a:r>
            <a:r>
              <a:rPr lang="zh-CN" altLang="en-US" sz="2400">
                <a:sym typeface="Wingdings" panose="05000000000000000000" pitchFamily="2" charset="2"/>
              </a:rPr>
              <a:t>中轴元素归位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16400" y="3789363"/>
            <a:ext cx="2147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C(n)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l-GR" altLang="zh-CN" sz="3200">
                <a:solidFill>
                  <a:srgbClr val="0000CC"/>
                </a:solidFill>
                <a:ea typeface="宋体" panose="02010600030101010101" pitchFamily="2" charset="-122"/>
              </a:rPr>
              <a:t>Θ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(n)</a:t>
            </a:r>
            <a:endParaRPr lang="zh-CN" altLang="en-US" sz="32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标题 39526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基于分区的选择算法分析</a:t>
            </a:r>
            <a:endParaRPr lang="zh-CN" altLang="en-US"/>
          </a:p>
        </p:txBody>
      </p:sp>
      <p:sp>
        <p:nvSpPr>
          <p:cNvPr id="395269" name="内容占位符 39526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平均情况</a:t>
            </a:r>
            <a:r>
              <a:rPr lang="en-US" altLang="zh-CN"/>
              <a:t>(</a:t>
            </a:r>
            <a:r>
              <a:rPr lang="zh-CN" altLang="en-US"/>
              <a:t>最好每次都是平衡划分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800"/>
              <a:t>∵C</a:t>
            </a:r>
            <a:r>
              <a:rPr lang="en-US" altLang="zh-CN" sz="2800" i="1" baseline="-25000"/>
              <a:t>avg</a:t>
            </a:r>
            <a:r>
              <a:rPr lang="en-US" altLang="zh-CN" sz="2800"/>
              <a:t>(n) = C</a:t>
            </a:r>
            <a:r>
              <a:rPr lang="en-US" altLang="zh-CN" sz="2800" i="1" baseline="-25000"/>
              <a:t>avg</a:t>
            </a:r>
            <a:r>
              <a:rPr lang="en-US" altLang="zh-CN" sz="2800"/>
              <a:t>(n/2) + Θ(n)</a:t>
            </a:r>
            <a:endParaRPr lang="en-US" altLang="zh-CN"/>
          </a:p>
          <a:p>
            <a:pPr eaLnBrk="1" hangingPunct="1"/>
            <a:r>
              <a:rPr lang="zh-CN" altLang="en-US"/>
              <a:t>最坏情况</a:t>
            </a:r>
            <a:r>
              <a:rPr lang="en-US" altLang="zh-CN"/>
              <a:t>(</a:t>
            </a:r>
            <a:r>
              <a:rPr lang="zh-CN" altLang="en-US"/>
              <a:t>每次只能减 </a:t>
            </a:r>
            <a:r>
              <a:rPr lang="en-US" altLang="zh-CN"/>
              <a:t>1)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800"/>
              <a:t>C</a:t>
            </a:r>
            <a:r>
              <a:rPr lang="en-US" altLang="zh-CN" sz="2800" i="1" baseline="-25000"/>
              <a:t>worst</a:t>
            </a:r>
            <a:r>
              <a:rPr lang="en-US" altLang="zh-CN" sz="2800"/>
              <a:t>(n) 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</a:t>
            </a:r>
            <a:r>
              <a:rPr lang="el-GR" altLang="zh-CN" sz="2800"/>
              <a:t>Θ</a:t>
            </a:r>
            <a:r>
              <a:rPr lang="en-US" altLang="zh-CN" sz="2800"/>
              <a:t>(n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中轴</a:t>
            </a:r>
            <a:r>
              <a:rPr lang="en-US" altLang="zh-CN"/>
              <a:t>(pivot)</a:t>
            </a:r>
            <a:r>
              <a:rPr lang="zh-CN" altLang="en-US"/>
              <a:t>选取的复杂方法</a:t>
            </a:r>
            <a:endParaRPr lang="en-US" altLang="zh-CN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800"/>
              <a:t>保证  </a:t>
            </a:r>
            <a:r>
              <a:rPr lang="en-US" altLang="zh-CN" sz="2800"/>
              <a:t>C</a:t>
            </a:r>
            <a:r>
              <a:rPr lang="en-US" altLang="zh-CN" sz="2800" i="1" baseline="-25000"/>
              <a:t>worst</a:t>
            </a:r>
            <a:r>
              <a:rPr lang="en-US" altLang="zh-CN" sz="2800"/>
              <a:t>(n)</a:t>
            </a:r>
            <a:r>
              <a:rPr lang="zh-CN" altLang="en-US" sz="2800"/>
              <a:t>＝</a:t>
            </a:r>
            <a:r>
              <a:rPr lang="el-GR" altLang="zh-CN" sz="2800"/>
              <a:t>Θ</a:t>
            </a:r>
            <a:r>
              <a:rPr lang="en-US" altLang="zh-CN" sz="2800"/>
              <a:t>(n)</a:t>
            </a:r>
            <a:endParaRPr lang="zh-CN" altLang="en-US"/>
          </a:p>
        </p:txBody>
      </p:sp>
      <p:sp>
        <p:nvSpPr>
          <p:cNvPr id="395270" name="矩形 395269"/>
          <p:cNvSpPr>
            <a:spLocks noChangeArrowheads="1"/>
          </p:cNvSpPr>
          <p:nvPr/>
        </p:nvSpPr>
        <p:spPr bwMode="auto">
          <a:xfrm>
            <a:off x="5735638" y="2060575"/>
            <a:ext cx="304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∴C</a:t>
            </a:r>
            <a:r>
              <a:rPr lang="en-US" altLang="zh-CN" sz="3200" i="1" baseline="-25000">
                <a:solidFill>
                  <a:srgbClr val="FF0000"/>
                </a:solidFill>
                <a:ea typeface="宋体" panose="02010600030101010101" pitchFamily="2" charset="-122"/>
              </a:rPr>
              <a:t>avg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(n)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l-GR" altLang="zh-CN" sz="3200">
                <a:solidFill>
                  <a:srgbClr val="FF0000"/>
                </a:solidFill>
                <a:ea typeface="宋体" panose="02010600030101010101" pitchFamily="2" charset="-122"/>
              </a:rPr>
              <a:t>Θ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(n)</a:t>
            </a:r>
            <a:endParaRPr lang="zh-CN" altLang="en-US" sz="32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4816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</a:t>
            </a:r>
            <a:endParaRPr lang="en-US" altLang="zh-CN"/>
          </a:p>
        </p:txBody>
      </p:sp>
      <p:sp>
        <p:nvSpPr>
          <p:cNvPr id="348165" name="内容占位符 348164"/>
          <p:cNvSpPr>
            <a:spLocks noGrp="1" noChangeArrowheads="1"/>
          </p:cNvSpPr>
          <p:nvPr>
            <p:ph idx="1"/>
          </p:nvPr>
        </p:nvSpPr>
        <p:spPr>
          <a:xfrm>
            <a:off x="767408" y="1196753"/>
            <a:ext cx="11050588" cy="3996444"/>
          </a:xfrm>
        </p:spPr>
        <p:txBody>
          <a:bodyPr/>
          <a:lstStyle/>
          <a:p>
            <a:pPr eaLnBrk="1" hangingPunct="1"/>
            <a:r>
              <a:rPr lang="zh-CN" altLang="en-US" dirty="0"/>
              <a:t>算法思路：减 </a:t>
            </a:r>
            <a:r>
              <a:rPr lang="en-US" altLang="zh-CN" dirty="0"/>
              <a:t>1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/>
              <a:t>若要排序</a:t>
            </a:r>
            <a:r>
              <a:rPr lang="en-US" altLang="zh-CN" dirty="0"/>
              <a:t> A[0..n-1]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</a:t>
            </a:r>
            <a:r>
              <a:rPr lang="zh-CN" altLang="en-US" dirty="0"/>
              <a:t>），则可先排序</a:t>
            </a:r>
            <a:r>
              <a:rPr lang="en-US" altLang="zh-CN" dirty="0"/>
              <a:t> A[0..n-2]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n-1</a:t>
            </a:r>
            <a:r>
              <a:rPr lang="zh-CN" altLang="en-US" dirty="0"/>
              <a:t>），再将</a:t>
            </a:r>
            <a:r>
              <a:rPr lang="en-US" altLang="zh-CN" dirty="0"/>
              <a:t> A[n-1] </a:t>
            </a:r>
            <a:r>
              <a:rPr lang="zh-CN" altLang="en-US" dirty="0"/>
              <a:t>插入到</a:t>
            </a:r>
            <a:r>
              <a:rPr lang="en-US" altLang="zh-CN" dirty="0"/>
              <a:t> A[0..n-2] </a:t>
            </a:r>
            <a:r>
              <a:rPr lang="zh-CN" altLang="en-US" dirty="0"/>
              <a:t>中适当位置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A[n-1]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中括号 22"/>
          <p:cNvSpPr/>
          <p:nvPr/>
        </p:nvSpPr>
        <p:spPr bwMode="auto">
          <a:xfrm rot="5400000">
            <a:off x="6886050" y="3395034"/>
            <a:ext cx="395303" cy="3991628"/>
          </a:xfrm>
          <a:prstGeom prst="lef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A[n-1]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4816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</a:t>
            </a:r>
            <a:endParaRPr lang="en-US" altLang="zh-CN"/>
          </a:p>
        </p:txBody>
      </p:sp>
      <p:sp>
        <p:nvSpPr>
          <p:cNvPr id="348165" name="内容占位符 348164"/>
          <p:cNvSpPr>
            <a:spLocks noGrp="1" noChangeArrowheads="1"/>
          </p:cNvSpPr>
          <p:nvPr>
            <p:ph idx="1"/>
          </p:nvPr>
        </p:nvSpPr>
        <p:spPr>
          <a:xfrm>
            <a:off x="767408" y="1196753"/>
            <a:ext cx="11050588" cy="3996444"/>
          </a:xfrm>
        </p:spPr>
        <p:txBody>
          <a:bodyPr/>
          <a:lstStyle/>
          <a:p>
            <a:pPr eaLnBrk="1" hangingPunct="1"/>
            <a:r>
              <a:rPr lang="zh-CN" altLang="en-US" dirty="0"/>
              <a:t>算法思路：减 </a:t>
            </a:r>
            <a:r>
              <a:rPr lang="en-US" altLang="zh-CN" dirty="0"/>
              <a:t>1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/>
              <a:t>若要排序</a:t>
            </a:r>
            <a:r>
              <a:rPr lang="en-US" altLang="zh-CN" dirty="0"/>
              <a:t> A[0..n-1]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</a:t>
            </a:r>
            <a:r>
              <a:rPr lang="zh-CN" altLang="en-US" dirty="0"/>
              <a:t>），则可先排序</a:t>
            </a:r>
            <a:r>
              <a:rPr lang="en-US" altLang="zh-CN" dirty="0"/>
              <a:t> A[0..n-2]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n-1</a:t>
            </a:r>
            <a:r>
              <a:rPr lang="zh-CN" altLang="en-US" dirty="0"/>
              <a:t>），再将</a:t>
            </a:r>
            <a:r>
              <a:rPr lang="en-US" altLang="zh-CN" dirty="0"/>
              <a:t> A[n-1] </a:t>
            </a:r>
            <a:r>
              <a:rPr lang="zh-CN" altLang="en-US" dirty="0"/>
              <a:t>插入到</a:t>
            </a:r>
            <a:r>
              <a:rPr lang="en-US" altLang="zh-CN" dirty="0"/>
              <a:t> A[0..n-2] </a:t>
            </a:r>
            <a:r>
              <a:rPr lang="zh-CN" altLang="en-US" dirty="0"/>
              <a:t>中适当位置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/>
              <a:t>若要排序 </a:t>
            </a:r>
            <a:r>
              <a:rPr lang="en-US" altLang="zh-CN" dirty="0"/>
              <a:t>A[0..n-2]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n-1</a:t>
            </a:r>
            <a:r>
              <a:rPr lang="zh-CN" altLang="en-US" dirty="0"/>
              <a:t>），则可先排序</a:t>
            </a:r>
            <a:r>
              <a:rPr lang="en-US" altLang="zh-CN" dirty="0"/>
              <a:t> A[0..n-3]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n-2</a:t>
            </a:r>
            <a:r>
              <a:rPr lang="zh-CN" altLang="en-US" dirty="0"/>
              <a:t>），再将</a:t>
            </a:r>
            <a:r>
              <a:rPr lang="en-US" altLang="zh-CN" dirty="0"/>
              <a:t> A[n-2] </a:t>
            </a:r>
            <a:r>
              <a:rPr lang="zh-CN" altLang="en-US" dirty="0"/>
              <a:t>插入到</a:t>
            </a:r>
            <a:r>
              <a:rPr lang="en-US" altLang="zh-CN" dirty="0"/>
              <a:t> A[0..n-3] </a:t>
            </a:r>
            <a:r>
              <a:rPr lang="zh-CN" altLang="en-US" dirty="0"/>
              <a:t>中适当位置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A[n-1]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A[n-1]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A[n-1]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中括号 7"/>
          <p:cNvSpPr/>
          <p:nvPr/>
        </p:nvSpPr>
        <p:spPr bwMode="auto">
          <a:xfrm rot="5400000">
            <a:off x="6127753" y="3644848"/>
            <a:ext cx="395303" cy="3492000"/>
          </a:xfrm>
          <a:prstGeom prst="lef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4816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</a:t>
            </a:r>
            <a:endParaRPr lang="en-US" altLang="zh-CN"/>
          </a:p>
        </p:txBody>
      </p:sp>
      <p:sp>
        <p:nvSpPr>
          <p:cNvPr id="348165" name="内容占位符 348164"/>
          <p:cNvSpPr>
            <a:spLocks noGrp="1" noChangeArrowheads="1"/>
          </p:cNvSpPr>
          <p:nvPr>
            <p:ph idx="1"/>
          </p:nvPr>
        </p:nvSpPr>
        <p:spPr>
          <a:xfrm>
            <a:off x="767408" y="1196753"/>
            <a:ext cx="11050588" cy="3996444"/>
          </a:xfrm>
        </p:spPr>
        <p:txBody>
          <a:bodyPr/>
          <a:lstStyle/>
          <a:p>
            <a:pPr eaLnBrk="1" hangingPunct="1"/>
            <a:r>
              <a:rPr lang="zh-CN" altLang="en-US" dirty="0"/>
              <a:t>算法思路：减 </a:t>
            </a:r>
            <a:r>
              <a:rPr lang="en-US" altLang="zh-CN" dirty="0"/>
              <a:t>1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/>
              <a:t>若要排序</a:t>
            </a:r>
            <a:r>
              <a:rPr lang="en-US" altLang="zh-CN" dirty="0"/>
              <a:t> A[0..n-1]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</a:t>
            </a:r>
            <a:r>
              <a:rPr lang="zh-CN" altLang="en-US" dirty="0"/>
              <a:t>），则可先排序</a:t>
            </a:r>
            <a:r>
              <a:rPr lang="en-US" altLang="zh-CN" dirty="0"/>
              <a:t> A[0..n-2]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n-1</a:t>
            </a:r>
            <a:r>
              <a:rPr lang="zh-CN" altLang="en-US" dirty="0"/>
              <a:t>），再将</a:t>
            </a:r>
            <a:r>
              <a:rPr lang="en-US" altLang="zh-CN" dirty="0"/>
              <a:t> A[n-1] </a:t>
            </a:r>
            <a:r>
              <a:rPr lang="zh-CN" altLang="en-US" dirty="0"/>
              <a:t>插入到</a:t>
            </a:r>
            <a:r>
              <a:rPr lang="en-US" altLang="zh-CN" dirty="0"/>
              <a:t> A[0..n-2] </a:t>
            </a:r>
            <a:r>
              <a:rPr lang="zh-CN" altLang="en-US" dirty="0"/>
              <a:t>中适当位置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dirty="0"/>
              <a:t>若要排序 </a:t>
            </a:r>
            <a:r>
              <a:rPr lang="en-US" altLang="zh-CN" dirty="0"/>
              <a:t>A[0..n-2]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n-1</a:t>
            </a:r>
            <a:r>
              <a:rPr lang="zh-CN" altLang="en-US" dirty="0"/>
              <a:t>），则可先排序</a:t>
            </a:r>
            <a:r>
              <a:rPr lang="en-US" altLang="zh-CN" dirty="0"/>
              <a:t> A[0..n-3]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规模 </a:t>
            </a:r>
            <a:r>
              <a:rPr lang="en-US" altLang="zh-CN" b="1" dirty="0">
                <a:solidFill>
                  <a:srgbClr val="C00000"/>
                </a:solidFill>
              </a:rPr>
              <a:t>= n-2</a:t>
            </a:r>
            <a:r>
              <a:rPr lang="zh-CN" altLang="en-US" dirty="0"/>
              <a:t>），再将</a:t>
            </a:r>
            <a:r>
              <a:rPr lang="en-US" altLang="zh-CN" dirty="0"/>
              <a:t> A[n-2] </a:t>
            </a:r>
            <a:r>
              <a:rPr lang="zh-CN" altLang="en-US" dirty="0"/>
              <a:t>插入到</a:t>
            </a:r>
            <a:r>
              <a:rPr lang="en-US" altLang="zh-CN" dirty="0"/>
              <a:t> A[0..n-3] </a:t>
            </a:r>
            <a:r>
              <a:rPr lang="zh-CN" altLang="en-US" dirty="0"/>
              <a:t>中适当位置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en-US" altLang="zh-CN" dirty="0"/>
              <a:t>……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按相同方式，递归地完成问题求解</a:t>
            </a:r>
            <a:endParaRPr lang="en-US" altLang="zh-CN" dirty="0"/>
          </a:p>
          <a:p>
            <a:pPr marL="914400" lvl="1" indent="-457200" eaLnBrk="1" hangingPunct="1">
              <a:buFont typeface="+mj-ea"/>
              <a:buAutoNum type="circleNumDbPlain"/>
            </a:pP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A[n-1]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A[n-1]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5494" y="5537512"/>
            <a:ext cx="79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··· ···  ··· ···  ···   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A[n-1]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中括号 7"/>
          <p:cNvSpPr/>
          <p:nvPr/>
        </p:nvSpPr>
        <p:spPr bwMode="auto">
          <a:xfrm rot="5400000">
            <a:off x="6127753" y="3644848"/>
            <a:ext cx="395303" cy="3492000"/>
          </a:xfrm>
          <a:prstGeom prst="lef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3575467" y="1377598"/>
            <a:ext cx="591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需要排序的数组，每轮减少 </a:t>
            </a:r>
            <a:r>
              <a:rPr lang="en-US" altLang="zh-CN" sz="2800" b="1" dirty="0">
                <a:solidFill>
                  <a:srgbClr val="FF0000"/>
                </a:solidFill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</a:rPr>
              <a:t>个元素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8" name="左中括号 348167"/>
          <p:cNvSpPr/>
          <p:nvPr/>
        </p:nvSpPr>
        <p:spPr bwMode="auto">
          <a:xfrm rot="5400000">
            <a:off x="5614217" y="2362611"/>
            <a:ext cx="1210777" cy="3991628"/>
          </a:xfrm>
          <a:prstGeom prst="lef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9218" name="标题 34816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</a:t>
            </a:r>
            <a:endParaRPr lang="en-US" altLang="zh-CN"/>
          </a:p>
        </p:txBody>
      </p:sp>
      <p:sp>
        <p:nvSpPr>
          <p:cNvPr id="348165" name="内容占位符 348164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557284" cy="3035073"/>
          </a:xfrm>
        </p:spPr>
        <p:txBody>
          <a:bodyPr/>
          <a:lstStyle/>
          <a:p>
            <a:pPr eaLnBrk="1" hangingPunct="1"/>
            <a:r>
              <a:rPr lang="zh-CN" altLang="en-US" dirty="0"/>
              <a:t>“减 </a:t>
            </a:r>
            <a:r>
              <a:rPr lang="en-US" altLang="zh-CN" dirty="0"/>
              <a:t>1</a:t>
            </a:r>
            <a:r>
              <a:rPr lang="zh-CN" altLang="en-US" dirty="0"/>
              <a:t>”思路：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若要排序</a:t>
            </a:r>
            <a:r>
              <a:rPr lang="en-US" altLang="zh-CN" dirty="0"/>
              <a:t> A[0..i]</a:t>
            </a:r>
            <a:r>
              <a:rPr lang="zh-CN" altLang="en-US" dirty="0"/>
              <a:t>（规模 </a:t>
            </a:r>
            <a:r>
              <a:rPr lang="en-US" altLang="zh-CN" dirty="0"/>
              <a:t>= i+1</a:t>
            </a:r>
            <a:r>
              <a:rPr lang="zh-CN" altLang="en-US" dirty="0"/>
              <a:t>），则可先排序</a:t>
            </a:r>
            <a:r>
              <a:rPr lang="en-US" altLang="zh-CN" dirty="0"/>
              <a:t> A[0..i-1]</a:t>
            </a:r>
            <a:r>
              <a:rPr lang="zh-CN" altLang="en-US" dirty="0"/>
              <a:t>（规模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zh-CN" altLang="en-US" dirty="0"/>
              <a:t>），再将</a:t>
            </a:r>
            <a:r>
              <a:rPr lang="en-US" altLang="zh-CN" dirty="0"/>
              <a:t> 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插入到</a:t>
            </a:r>
            <a:r>
              <a:rPr lang="en-US" altLang="zh-CN" dirty="0"/>
              <a:t> A[0..i-1] </a:t>
            </a:r>
            <a:r>
              <a:rPr lang="zh-CN" altLang="en-US" dirty="0"/>
              <a:t>中适当位置</a:t>
            </a:r>
            <a:endParaRPr lang="en-US" altLang="zh-CN" dirty="0"/>
          </a:p>
          <a:p>
            <a:pPr eaLnBrk="1" hangingPunct="1"/>
            <a:r>
              <a:rPr lang="zh-CN" altLang="en-US" dirty="0"/>
              <a:t>实现：递归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递推</a:t>
            </a:r>
            <a:endParaRPr lang="en-US" altLang="zh-CN" dirty="0"/>
          </a:p>
        </p:txBody>
      </p:sp>
      <p:pic>
        <p:nvPicPr>
          <p:cNvPr id="348166" name="图片 348165" descr="fig05_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1697" r="8345" b="67184"/>
          <a:stretch>
            <a:fillRect/>
          </a:stretch>
        </p:blipFill>
        <p:spPr bwMode="auto">
          <a:xfrm>
            <a:off x="1739714" y="4921947"/>
            <a:ext cx="83883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75" name="组合 348174"/>
          <p:cNvGrpSpPr/>
          <p:nvPr/>
        </p:nvGrpSpPr>
        <p:grpSpPr bwMode="auto">
          <a:xfrm>
            <a:off x="4908364" y="5390256"/>
            <a:ext cx="2232025" cy="1182686"/>
            <a:chOff x="2336" y="2863"/>
            <a:chExt cx="1406" cy="745"/>
          </a:xfrm>
        </p:grpSpPr>
        <p:sp>
          <p:nvSpPr>
            <p:cNvPr id="11278" name="左大括号 348169"/>
            <p:cNvSpPr/>
            <p:nvPr/>
          </p:nvSpPr>
          <p:spPr bwMode="auto">
            <a:xfrm rot="-5400000">
              <a:off x="2835" y="2364"/>
              <a:ext cx="408" cy="1406"/>
            </a:xfrm>
            <a:prstGeom prst="leftBrace">
              <a:avLst>
                <a:gd name="adj1" fmla="val 28685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400"/>
            </a:p>
          </p:txBody>
        </p:sp>
        <p:sp>
          <p:nvSpPr>
            <p:cNvPr id="348171" name="矩形 348170"/>
            <p:cNvSpPr/>
            <p:nvPr/>
          </p:nvSpPr>
          <p:spPr>
            <a:xfrm>
              <a:off x="2644" y="3317"/>
              <a:ext cx="871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＞ </a:t>
              </a:r>
              <a:r>
                <a:rPr lang="en-US" altLang="zh-CN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A[ </a:t>
              </a:r>
              <a:r>
                <a:rPr lang="en-US" altLang="zh-CN" sz="2400" b="1" i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]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8176" name="组合 348175"/>
          <p:cNvGrpSpPr/>
          <p:nvPr/>
        </p:nvGrpSpPr>
        <p:grpSpPr bwMode="auto">
          <a:xfrm>
            <a:off x="2096902" y="5387089"/>
            <a:ext cx="1728787" cy="1149351"/>
            <a:chOff x="565" y="2861"/>
            <a:chExt cx="1089" cy="724"/>
          </a:xfrm>
        </p:grpSpPr>
        <p:sp>
          <p:nvSpPr>
            <p:cNvPr id="11276" name="左大括号 348168"/>
            <p:cNvSpPr/>
            <p:nvPr/>
          </p:nvSpPr>
          <p:spPr bwMode="auto">
            <a:xfrm rot="-5400000">
              <a:off x="906" y="2520"/>
              <a:ext cx="408" cy="1089"/>
            </a:xfrm>
            <a:prstGeom prst="leftBrace">
              <a:avLst>
                <a:gd name="adj1" fmla="val 22218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400"/>
            </a:p>
          </p:txBody>
        </p:sp>
        <p:sp>
          <p:nvSpPr>
            <p:cNvPr id="348172" name="矩形 348171"/>
            <p:cNvSpPr/>
            <p:nvPr/>
          </p:nvSpPr>
          <p:spPr>
            <a:xfrm>
              <a:off x="726" y="3294"/>
              <a:ext cx="861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</a:t>
              </a:r>
              <a:r>
                <a:rPr lang="en-US" altLang="zh-CN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A[ </a:t>
              </a:r>
              <a:r>
                <a:rPr lang="en-US" altLang="zh-CN" sz="2400" b="1" i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]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8173" name="直接连接符 348172"/>
          <p:cNvSpPr>
            <a:spLocks noChangeShapeType="1"/>
          </p:cNvSpPr>
          <p:nvPr/>
        </p:nvSpPr>
        <p:spPr bwMode="auto">
          <a:xfrm>
            <a:off x="7729352" y="4766372"/>
            <a:ext cx="0" cy="7191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74" name="矩形 348173"/>
          <p:cNvSpPr>
            <a:spLocks noChangeArrowheads="1"/>
          </p:cNvSpPr>
          <p:nvPr/>
        </p:nvSpPr>
        <p:spPr bwMode="auto">
          <a:xfrm>
            <a:off x="7883339" y="4934647"/>
            <a:ext cx="647700" cy="50482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012538" y="4133994"/>
            <a:ext cx="396000" cy="46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i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lang="en-US" altLang="zh-CN" sz="44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箭头: 右 1"/>
          <p:cNvSpPr/>
          <p:nvPr/>
        </p:nvSpPr>
        <p:spPr>
          <a:xfrm rot="16200000" flipV="1">
            <a:off x="8025347" y="4623422"/>
            <a:ext cx="324000" cy="260350"/>
          </a:xfrm>
          <a:prstGeom prst="rightArrow">
            <a:avLst>
              <a:gd name="adj1" fmla="val 46234"/>
              <a:gd name="adj2" fmla="val 62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79536" y="1332699"/>
            <a:ext cx="591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需要排序的数组，每轮减少 </a:t>
            </a:r>
            <a:r>
              <a:rPr lang="en-US" altLang="zh-CN" sz="2800" b="1" dirty="0">
                <a:solidFill>
                  <a:srgbClr val="FF0000"/>
                </a:solidFill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</a:rPr>
              <a:t>个元素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5260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插入排序示例</a:t>
            </a:r>
            <a:endParaRPr lang="en-US" altLang="zh-CN"/>
          </a:p>
        </p:txBody>
      </p:sp>
      <p:pic>
        <p:nvPicPr>
          <p:cNvPr id="452624" name="图片 452623" descr="fig05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t="54398" r="29817" b="33678"/>
          <a:stretch>
            <a:fillRect/>
          </a:stretch>
        </p:blipFill>
        <p:spPr bwMode="auto">
          <a:xfrm>
            <a:off x="2495550" y="5842000"/>
            <a:ext cx="7380288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2634" name="组合 452633"/>
          <p:cNvGrpSpPr/>
          <p:nvPr/>
        </p:nvGrpSpPr>
        <p:grpSpPr bwMode="auto">
          <a:xfrm>
            <a:off x="2495550" y="1292225"/>
            <a:ext cx="7380288" cy="552450"/>
            <a:chOff x="499" y="814"/>
            <a:chExt cx="4649" cy="348"/>
          </a:xfrm>
        </p:grpSpPr>
        <p:pic>
          <p:nvPicPr>
            <p:cNvPr id="15380" name="图片 452611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r="29817" b="92995"/>
            <a:stretch>
              <a:fillRect/>
            </a:stretch>
          </p:blipFill>
          <p:spPr bwMode="auto">
            <a:xfrm>
              <a:off x="499" y="890"/>
              <a:ext cx="4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1" name="直接连接符 452624"/>
            <p:cNvSpPr>
              <a:spLocks noChangeShapeType="1"/>
            </p:cNvSpPr>
            <p:nvPr/>
          </p:nvSpPr>
          <p:spPr bwMode="auto">
            <a:xfrm>
              <a:off x="1028" y="814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2635" name="组合 452634"/>
          <p:cNvGrpSpPr/>
          <p:nvPr/>
        </p:nvGrpSpPr>
        <p:grpSpPr bwMode="auto">
          <a:xfrm>
            <a:off x="2495550" y="2024063"/>
            <a:ext cx="7380288" cy="539750"/>
            <a:chOff x="499" y="1275"/>
            <a:chExt cx="4649" cy="340"/>
          </a:xfrm>
        </p:grpSpPr>
        <p:pic>
          <p:nvPicPr>
            <p:cNvPr id="15378" name="图片 452618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t="8783" r="29817" b="83644"/>
            <a:stretch>
              <a:fillRect/>
            </a:stretch>
          </p:blipFill>
          <p:spPr bwMode="auto">
            <a:xfrm>
              <a:off x="499" y="1305"/>
              <a:ext cx="464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直接连接符 452628"/>
            <p:cNvSpPr>
              <a:spLocks noChangeShapeType="1"/>
            </p:cNvSpPr>
            <p:nvPr/>
          </p:nvSpPr>
          <p:spPr bwMode="auto">
            <a:xfrm>
              <a:off x="1731" y="1275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2636" name="组合 452635"/>
          <p:cNvGrpSpPr/>
          <p:nvPr/>
        </p:nvGrpSpPr>
        <p:grpSpPr bwMode="auto">
          <a:xfrm>
            <a:off x="2495550" y="2767013"/>
            <a:ext cx="7380288" cy="576262"/>
            <a:chOff x="499" y="1743"/>
            <a:chExt cx="4649" cy="363"/>
          </a:xfrm>
        </p:grpSpPr>
        <p:pic>
          <p:nvPicPr>
            <p:cNvPr id="15376" name="图片 452619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t="17540" r="29817" b="74269"/>
            <a:stretch>
              <a:fillRect/>
            </a:stretch>
          </p:blipFill>
          <p:spPr bwMode="auto">
            <a:xfrm>
              <a:off x="499" y="1743"/>
              <a:ext cx="464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直接连接符 452629"/>
            <p:cNvSpPr>
              <a:spLocks noChangeShapeType="1"/>
            </p:cNvSpPr>
            <p:nvPr/>
          </p:nvSpPr>
          <p:spPr bwMode="auto">
            <a:xfrm>
              <a:off x="2434" y="1766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2637" name="组合 452636"/>
          <p:cNvGrpSpPr/>
          <p:nvPr/>
        </p:nvGrpSpPr>
        <p:grpSpPr bwMode="auto">
          <a:xfrm>
            <a:off x="2495550" y="3441700"/>
            <a:ext cx="7380288" cy="539750"/>
            <a:chOff x="499" y="2168"/>
            <a:chExt cx="4649" cy="340"/>
          </a:xfrm>
        </p:grpSpPr>
        <p:pic>
          <p:nvPicPr>
            <p:cNvPr id="15374" name="图片 452620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t="27483" r="29817" b="64920"/>
            <a:stretch>
              <a:fillRect/>
            </a:stretch>
          </p:blipFill>
          <p:spPr bwMode="auto">
            <a:xfrm>
              <a:off x="499" y="2205"/>
              <a:ext cx="46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直接连接符 452630"/>
            <p:cNvSpPr>
              <a:spLocks noChangeShapeType="1"/>
            </p:cNvSpPr>
            <p:nvPr/>
          </p:nvSpPr>
          <p:spPr bwMode="auto">
            <a:xfrm>
              <a:off x="3129" y="2168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2638" name="组合 452637"/>
          <p:cNvGrpSpPr/>
          <p:nvPr/>
        </p:nvGrpSpPr>
        <p:grpSpPr bwMode="auto">
          <a:xfrm>
            <a:off x="2495550" y="4195763"/>
            <a:ext cx="7380288" cy="612775"/>
            <a:chOff x="499" y="2643"/>
            <a:chExt cx="4649" cy="386"/>
          </a:xfrm>
        </p:grpSpPr>
        <p:pic>
          <p:nvPicPr>
            <p:cNvPr id="15372" name="图片 452621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t="35672" r="29817" b="54385"/>
            <a:stretch>
              <a:fillRect/>
            </a:stretch>
          </p:blipFill>
          <p:spPr bwMode="auto">
            <a:xfrm>
              <a:off x="499" y="2643"/>
              <a:ext cx="4649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3" name="直接连接符 452631"/>
            <p:cNvSpPr>
              <a:spLocks noChangeShapeType="1"/>
            </p:cNvSpPr>
            <p:nvPr/>
          </p:nvSpPr>
          <p:spPr bwMode="auto">
            <a:xfrm>
              <a:off x="3825" y="2674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2639" name="组合 452638"/>
          <p:cNvGrpSpPr/>
          <p:nvPr/>
        </p:nvGrpSpPr>
        <p:grpSpPr bwMode="auto">
          <a:xfrm>
            <a:off x="2495550" y="5037138"/>
            <a:ext cx="7380288" cy="587375"/>
            <a:chOff x="499" y="3173"/>
            <a:chExt cx="4649" cy="370"/>
          </a:xfrm>
        </p:grpSpPr>
        <p:pic>
          <p:nvPicPr>
            <p:cNvPr id="15370" name="图片 452622" descr="fig05_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3" t="45023" r="29817" b="45628"/>
            <a:stretch>
              <a:fillRect/>
            </a:stretch>
          </p:blipFill>
          <p:spPr bwMode="auto">
            <a:xfrm>
              <a:off x="499" y="3173"/>
              <a:ext cx="464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直接连接符 452632"/>
            <p:cNvSpPr>
              <a:spLocks noChangeShapeType="1"/>
            </p:cNvSpPr>
            <p:nvPr/>
          </p:nvSpPr>
          <p:spPr bwMode="auto">
            <a:xfrm>
              <a:off x="4528" y="3203"/>
              <a:ext cx="0" cy="3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Submit"/>
  <p:tag name="RAINPROBLEMTYPE" val="ShortAnsw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p="http://schemas.openxmlformats.org/presentationml/2006/main">
  <p:tag name="commondata" val="eyJoZGlkIjoiZWU5OTlmNThkYjFmNTczZGM3YWVhYmM0YTgyMGMxZGEifQ==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CS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6167</Words>
  <Application>WPS 演示</Application>
  <PresentationFormat>宽屏</PresentationFormat>
  <Paragraphs>532</Paragraphs>
  <Slides>45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Times New Roman</vt:lpstr>
      <vt:lpstr>黑体</vt:lpstr>
      <vt:lpstr>Symbol</vt:lpstr>
      <vt:lpstr>微软雅黑</vt:lpstr>
      <vt:lpstr>Arial Unicode MS</vt:lpstr>
      <vt:lpstr>Monotype Sorts</vt:lpstr>
      <vt:lpstr>Wingdings</vt:lpstr>
      <vt:lpstr>Calibri Light</vt:lpstr>
      <vt:lpstr>等线</vt:lpstr>
      <vt:lpstr>CS1</vt:lpstr>
      <vt:lpstr>Equation.3</vt:lpstr>
      <vt:lpstr>Chapter 4</vt:lpstr>
      <vt:lpstr>减治</vt:lpstr>
      <vt:lpstr>减治法的分类</vt:lpstr>
      <vt:lpstr>减常量算法</vt:lpstr>
      <vt:lpstr>插入排序</vt:lpstr>
      <vt:lpstr>插入排序</vt:lpstr>
      <vt:lpstr>插入排序</vt:lpstr>
      <vt:lpstr>插入排序</vt:lpstr>
      <vt:lpstr>插入排序示例</vt:lpstr>
      <vt:lpstr>插入排序</vt:lpstr>
      <vt:lpstr>DAG 和拓扑排序</vt:lpstr>
      <vt:lpstr>DAG 和拓扑排序</vt:lpstr>
      <vt:lpstr>拓扑排序实例</vt:lpstr>
      <vt:lpstr>拓扑排序的“减一”算法</vt:lpstr>
      <vt:lpstr>拓扑排序的“减一”算法</vt:lpstr>
      <vt:lpstr>减常因子算法</vt:lpstr>
      <vt:lpstr>折半查找</vt:lpstr>
      <vt:lpstr>折半查找</vt:lpstr>
      <vt:lpstr>折半查找算法(非递归)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折半查找算法分析</vt:lpstr>
      <vt:lpstr>俄式乘法</vt:lpstr>
      <vt:lpstr>俄式乘法</vt:lpstr>
      <vt:lpstr>PowerPoint 演示文稿</vt:lpstr>
      <vt:lpstr>PowerPoint 演示文稿</vt:lpstr>
      <vt:lpstr>减可变规模算法</vt:lpstr>
      <vt:lpstr>Euclid 算法</vt:lpstr>
      <vt:lpstr>Euclid 算法时间复杂度：可证明：两次迭代后和值减半</vt:lpstr>
      <vt:lpstr>插值(interpolation)查找</vt:lpstr>
      <vt:lpstr>插值(interpolation)查找</vt:lpstr>
      <vt:lpstr>插值查找算法分析</vt:lpstr>
      <vt:lpstr>选择问题</vt:lpstr>
      <vt:lpstr>选择算法</vt:lpstr>
      <vt:lpstr>选择算法</vt:lpstr>
      <vt:lpstr>中值选择算法示例(4.5.1)</vt:lpstr>
      <vt:lpstr>基于分区的选择算法</vt:lpstr>
      <vt:lpstr>Lomuto 分区算法</vt:lpstr>
      <vt:lpstr>Lomuto 分区算法</vt:lpstr>
      <vt:lpstr>基于分区的选择算法分析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Cheng Huang</dc:creator>
  <cp:lastModifiedBy>黄诚</cp:lastModifiedBy>
  <cp:revision>2033</cp:revision>
  <dcterms:created xsi:type="dcterms:W3CDTF">1999-08-23T17:38:00Z</dcterms:created>
  <dcterms:modified xsi:type="dcterms:W3CDTF">2024-05-28T01:35:07Z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B1E1DCD04174477F8FE5DB2823C16493_12</vt:lpwstr>
  </property>
</Properties>
</file>