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handoutMasterIdLst>
    <p:handoutMasterId r:id="rId95"/>
  </p:handoutMasterIdLst>
  <p:sldIdLst>
    <p:sldId id="414" r:id="rId3"/>
    <p:sldId id="256" r:id="rId5"/>
    <p:sldId id="270" r:id="rId6"/>
    <p:sldId id="257" r:id="rId7"/>
    <p:sldId id="273" r:id="rId8"/>
    <p:sldId id="352" r:id="rId9"/>
    <p:sldId id="355" r:id="rId10"/>
    <p:sldId id="356" r:id="rId11"/>
    <p:sldId id="357" r:id="rId12"/>
    <p:sldId id="354" r:id="rId13"/>
    <p:sldId id="358" r:id="rId14"/>
    <p:sldId id="359" r:id="rId15"/>
    <p:sldId id="353" r:id="rId16"/>
    <p:sldId id="361" r:id="rId17"/>
    <p:sldId id="362" r:id="rId18"/>
    <p:sldId id="363" r:id="rId19"/>
    <p:sldId id="349" r:id="rId20"/>
    <p:sldId id="346" r:id="rId21"/>
    <p:sldId id="261" r:id="rId22"/>
    <p:sldId id="775" r:id="rId23"/>
    <p:sldId id="846" r:id="rId24"/>
    <p:sldId id="350" r:id="rId25"/>
    <p:sldId id="364" r:id="rId26"/>
    <p:sldId id="413" r:id="rId27"/>
    <p:sldId id="271" r:id="rId28"/>
    <p:sldId id="263" r:id="rId29"/>
    <p:sldId id="264" r:id="rId30"/>
    <p:sldId id="406" r:id="rId31"/>
    <p:sldId id="290" r:id="rId32"/>
    <p:sldId id="295" r:id="rId33"/>
    <p:sldId id="301" r:id="rId34"/>
    <p:sldId id="916" r:id="rId35"/>
    <p:sldId id="412" r:id="rId36"/>
    <p:sldId id="736" r:id="rId37"/>
    <p:sldId id="737" r:id="rId38"/>
    <p:sldId id="748" r:id="rId39"/>
    <p:sldId id="749" r:id="rId40"/>
    <p:sldId id="738" r:id="rId41"/>
    <p:sldId id="750" r:id="rId42"/>
    <p:sldId id="739" r:id="rId43"/>
    <p:sldId id="304" r:id="rId44"/>
    <p:sldId id="309" r:id="rId45"/>
    <p:sldId id="310" r:id="rId46"/>
    <p:sldId id="311" r:id="rId47"/>
    <p:sldId id="305" r:id="rId48"/>
    <p:sldId id="395" r:id="rId49"/>
    <p:sldId id="396" r:id="rId50"/>
    <p:sldId id="397" r:id="rId51"/>
    <p:sldId id="398" r:id="rId52"/>
    <p:sldId id="407" r:id="rId53"/>
    <p:sldId id="337" r:id="rId54"/>
    <p:sldId id="375" r:id="rId55"/>
    <p:sldId id="376" r:id="rId56"/>
    <p:sldId id="377" r:id="rId57"/>
    <p:sldId id="378" r:id="rId58"/>
    <p:sldId id="379" r:id="rId59"/>
    <p:sldId id="380" r:id="rId60"/>
    <p:sldId id="381" r:id="rId61"/>
    <p:sldId id="760" r:id="rId62"/>
    <p:sldId id="342" r:id="rId63"/>
    <p:sldId id="724" r:id="rId64"/>
    <p:sldId id="725" r:id="rId65"/>
    <p:sldId id="726" r:id="rId66"/>
    <p:sldId id="727" r:id="rId67"/>
    <p:sldId id="728" r:id="rId68"/>
    <p:sldId id="729" r:id="rId69"/>
    <p:sldId id="730" r:id="rId70"/>
    <p:sldId id="731" r:id="rId71"/>
    <p:sldId id="732" r:id="rId72"/>
    <p:sldId id="399" r:id="rId73"/>
    <p:sldId id="400" r:id="rId74"/>
    <p:sldId id="401" r:id="rId75"/>
    <p:sldId id="402" r:id="rId76"/>
    <p:sldId id="403" r:id="rId77"/>
    <p:sldId id="768" r:id="rId78"/>
    <p:sldId id="769" r:id="rId79"/>
    <p:sldId id="770" r:id="rId80"/>
    <p:sldId id="771" r:id="rId81"/>
    <p:sldId id="772" r:id="rId82"/>
    <p:sldId id="773" r:id="rId83"/>
    <p:sldId id="774" r:id="rId84"/>
    <p:sldId id="976" r:id="rId85"/>
    <p:sldId id="977" r:id="rId86"/>
    <p:sldId id="978" r:id="rId87"/>
    <p:sldId id="979" r:id="rId88"/>
    <p:sldId id="980" r:id="rId89"/>
    <p:sldId id="981" r:id="rId90"/>
    <p:sldId id="982" r:id="rId91"/>
    <p:sldId id="983" r:id="rId92"/>
    <p:sldId id="984" r:id="rId93"/>
    <p:sldId id="985" r:id="rId94"/>
  </p:sldIdLst>
  <p:sldSz cx="12192000" cy="6858000"/>
  <p:notesSz cx="7315200" cy="9601200"/>
  <p:custDataLst>
    <p:tags r:id="rId99"/>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0000CC"/>
    <a:srgbClr val="A50021"/>
    <a:srgbClr val="FF0000"/>
    <a:srgbClr val="FF6600"/>
    <a:srgbClr val="CCFF99"/>
    <a:srgbClr val="FFCC99"/>
    <a:srgbClr val="FF99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106" autoAdjust="0"/>
    <p:restoredTop sz="93126" autoAdjust="0"/>
  </p:normalViewPr>
  <p:slideViewPr>
    <p:cSldViewPr showGuides="1">
      <p:cViewPr varScale="1">
        <p:scale>
          <a:sx n="80" d="100"/>
          <a:sy n="80" d="100"/>
        </p:scale>
        <p:origin x="596" y="44"/>
      </p:cViewPr>
      <p:guideLst>
        <p:guide orient="horz" pos="2160"/>
        <p:guide pos="384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636" y="-72"/>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tags" Target="tags/tag147.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74.xml"/><Relationship Id="rId8" Type="http://schemas.openxmlformats.org/officeDocument/2006/relationships/slide" Target="slides/slide49.xml"/><Relationship Id="rId7" Type="http://schemas.openxmlformats.org/officeDocument/2006/relationships/slide" Target="slides/slide48.xml"/><Relationship Id="rId6" Type="http://schemas.openxmlformats.org/officeDocument/2006/relationships/slide" Target="slides/slide46.xml"/><Relationship Id="rId5" Type="http://schemas.openxmlformats.org/officeDocument/2006/relationships/slide" Target="slides/slide45.xml"/><Relationship Id="rId4" Type="http://schemas.openxmlformats.org/officeDocument/2006/relationships/slide" Target="slides/slide44.xml"/><Relationship Id="rId3" Type="http://schemas.openxmlformats.org/officeDocument/2006/relationships/slide" Target="slides/slide43.xml"/><Relationship Id="rId2" Type="http://schemas.openxmlformats.org/officeDocument/2006/relationships/slide" Target="slides/slide42.xml"/><Relationship Id="rId1"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23.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23.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2" Type="http://schemas.openxmlformats.org/officeDocument/2006/relationships/image" Target="../media/image37.wmf"/><Relationship Id="rId11" Type="http://schemas.openxmlformats.org/officeDocument/2006/relationships/image" Target="../media/image36.wmf"/><Relationship Id="rId10" Type="http://schemas.openxmlformats.org/officeDocument/2006/relationships/image" Target="../media/image35.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34.w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3" Type="http://schemas.openxmlformats.org/officeDocument/2006/relationships/image" Target="../media/image38.wmf"/><Relationship Id="rId12" Type="http://schemas.openxmlformats.org/officeDocument/2006/relationships/image" Target="../media/image37.wmf"/><Relationship Id="rId11" Type="http://schemas.openxmlformats.org/officeDocument/2006/relationships/image" Target="../media/image36.wmf"/><Relationship Id="rId10" Type="http://schemas.openxmlformats.org/officeDocument/2006/relationships/image" Target="../media/image35.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6" name="Rectangle 4"/>
          <p:cNvSpPr>
            <a:spLocks noGrp="1" noChangeArrowheads="1"/>
          </p:cNvSpPr>
          <p:nvPr>
            <p:ph type="ftr" sz="quarter" idx="2"/>
          </p:nvPr>
        </p:nvSpPr>
        <p:spPr bwMode="auto">
          <a:xfrm>
            <a:off x="0"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lstStyle>
            <a:lvl1pPr algn="l" defTabSz="967105" eaLnBrk="1" fontAlgn="auto" hangingPunct="1">
              <a:spcBef>
                <a:spcPts val="0"/>
              </a:spcBef>
              <a:spcAft>
                <a:spcPts val="0"/>
              </a:spcAft>
              <a:defRPr sz="1200">
                <a:latin typeface="+mn-lt"/>
                <a:ea typeface="宋体" panose="02010600030101010101" pitchFamily="2" charset="-122"/>
              </a:defRPr>
            </a:lvl1pPr>
          </a:lstStyle>
          <a:p>
            <a:pPr>
              <a:defRPr/>
            </a:pPr>
            <a:endParaRPr lang="en-US" altLang="zh-CN"/>
          </a:p>
        </p:txBody>
      </p:sp>
      <p:sp>
        <p:nvSpPr>
          <p:cNvPr id="177157" name="Rectangle 5"/>
          <p:cNvSpPr>
            <a:spLocks noGrp="1" noChangeArrowheads="1"/>
          </p:cNvSpPr>
          <p:nvPr>
            <p:ph type="sldNum" sz="quarter" idx="3"/>
          </p:nvPr>
        </p:nvSpPr>
        <p:spPr bwMode="auto">
          <a:xfrm>
            <a:off x="4143375" y="9118600"/>
            <a:ext cx="3170238"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3" tIns="48327" rIns="96653" bIns="48327" numCol="1" anchor="b" anchorCtr="0" compatLnSpc="1"/>
          <a:lstStyle>
            <a:lvl1pPr algn="r" defTabSz="967105" eaLnBrk="1" fontAlgn="auto" hangingPunct="1">
              <a:spcBef>
                <a:spcPts val="0"/>
              </a:spcBef>
              <a:spcAft>
                <a:spcPts val="0"/>
              </a:spcAft>
              <a:defRPr sz="1200">
                <a:latin typeface="+mn-lt"/>
                <a:ea typeface="宋体" panose="02010600030101010101" pitchFamily="2" charset="-122"/>
              </a:defRPr>
            </a:lvl1pPr>
          </a:lstStyle>
          <a:p>
            <a:pPr>
              <a:defRPr/>
            </a:pPr>
            <a:fld id="{309B17E9-BD70-4F68-8F59-340A033E3121}" type="slidenum">
              <a:rPr lang="zh-CN" altLang="en-US"/>
            </a:fld>
            <a:endParaRPr lang="en-US" altLang="zh-CN"/>
          </a:p>
        </p:txBody>
      </p:sp>
      <p:sp>
        <p:nvSpPr>
          <p:cNvPr id="177158" name="Rectangle 6"/>
          <p:cNvSpPr>
            <a:spLocks noChangeArrowheads="1"/>
          </p:cNvSpPr>
          <p:nvPr/>
        </p:nvSpPr>
        <p:spPr bwMode="auto">
          <a:xfrm>
            <a:off x="533400" y="304800"/>
            <a:ext cx="38163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380"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680" algn="l" defTabSz="1003300">
              <a:defRPr sz="2400">
                <a:solidFill>
                  <a:schemeClr val="tx1"/>
                </a:solidFill>
                <a:latin typeface="Times New Roman" panose="02020603050405020304" pitchFamily="18" charset="0"/>
              </a:defRPr>
            </a:lvl4pPr>
            <a:lvl5pPr marL="2005330" algn="l" defTabSz="1003300">
              <a:defRPr sz="2400">
                <a:solidFill>
                  <a:schemeClr val="tx1"/>
                </a:solidFill>
                <a:latin typeface="Times New Roman" panose="02020603050405020304" pitchFamily="18" charset="0"/>
              </a:defRPr>
            </a:lvl5pPr>
            <a:lvl6pPr marL="2462530"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730"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930"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4130" defTabSz="1003300" eaLnBrk="0" fontAlgn="base" hangingPunct="0">
              <a:spcBef>
                <a:spcPct val="0"/>
              </a:spcBef>
              <a:spcAft>
                <a:spcPct val="0"/>
              </a:spcAft>
              <a:defRPr sz="2400">
                <a:solidFill>
                  <a:schemeClr val="tx1"/>
                </a:solidFill>
                <a:latin typeface="Times New Roman" panose="02020603050405020304" pitchFamily="18" charset="0"/>
              </a:defRPr>
            </a:lvl9pPr>
          </a:lstStyle>
          <a:p>
            <a:pPr eaLnBrk="1" fontAlgn="auto" hangingPunct="1">
              <a:spcBef>
                <a:spcPts val="0"/>
              </a:spcBef>
              <a:spcAft>
                <a:spcPts val="0"/>
              </a:spcAft>
              <a:defRPr/>
            </a:pPr>
            <a:r>
              <a:rPr lang="en-US" altLang="zh-CN" sz="1800" b="1" i="1">
                <a:ea typeface="宋体" panose="02010600030101010101" pitchFamily="2" charset="-122"/>
              </a:rPr>
              <a:t>Design and Analysis of Algorithms</a:t>
            </a:r>
            <a:endParaRPr lang="en-US" altLang="zh-CN" sz="1800" b="1" i="1">
              <a:ea typeface="宋体" panose="02010600030101010101" pitchFamily="2" charset="-122"/>
            </a:endParaRPr>
          </a:p>
        </p:txBody>
      </p:sp>
      <p:sp>
        <p:nvSpPr>
          <p:cNvPr id="177159" name="Rectangle 7"/>
          <p:cNvSpPr>
            <a:spLocks noChangeArrowheads="1"/>
          </p:cNvSpPr>
          <p:nvPr/>
        </p:nvSpPr>
        <p:spPr bwMode="auto">
          <a:xfrm>
            <a:off x="4322763" y="304800"/>
            <a:ext cx="2382837"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243" tIns="50122" rIns="100243" bIns="50122"/>
          <a:lstStyle>
            <a:lvl1pPr algn="l" defTabSz="1003300">
              <a:defRPr sz="2400">
                <a:solidFill>
                  <a:schemeClr val="tx1"/>
                </a:solidFill>
                <a:latin typeface="Times New Roman" panose="02020603050405020304" pitchFamily="18" charset="0"/>
              </a:defRPr>
            </a:lvl1pPr>
            <a:lvl2pPr marL="500380" algn="l" defTabSz="1003300">
              <a:defRPr sz="2400">
                <a:solidFill>
                  <a:schemeClr val="tx1"/>
                </a:solidFill>
                <a:latin typeface="Times New Roman" panose="02020603050405020304" pitchFamily="18" charset="0"/>
              </a:defRPr>
            </a:lvl2pPr>
            <a:lvl3pPr marL="1003300" algn="l" defTabSz="1003300">
              <a:defRPr sz="2400">
                <a:solidFill>
                  <a:schemeClr val="tx1"/>
                </a:solidFill>
                <a:latin typeface="Times New Roman" panose="02020603050405020304" pitchFamily="18" charset="0"/>
              </a:defRPr>
            </a:lvl3pPr>
            <a:lvl4pPr marL="1503680" algn="l" defTabSz="1003300">
              <a:defRPr sz="2400">
                <a:solidFill>
                  <a:schemeClr val="tx1"/>
                </a:solidFill>
                <a:latin typeface="Times New Roman" panose="02020603050405020304" pitchFamily="18" charset="0"/>
              </a:defRPr>
            </a:lvl4pPr>
            <a:lvl5pPr marL="2005330" algn="l" defTabSz="1003300">
              <a:defRPr sz="2400">
                <a:solidFill>
                  <a:schemeClr val="tx1"/>
                </a:solidFill>
                <a:latin typeface="Times New Roman" panose="02020603050405020304" pitchFamily="18" charset="0"/>
              </a:defRPr>
            </a:lvl5pPr>
            <a:lvl6pPr marL="2462530" defTabSz="1003300" eaLnBrk="0" fontAlgn="base" hangingPunct="0">
              <a:spcBef>
                <a:spcPct val="0"/>
              </a:spcBef>
              <a:spcAft>
                <a:spcPct val="0"/>
              </a:spcAft>
              <a:defRPr sz="2400">
                <a:solidFill>
                  <a:schemeClr val="tx1"/>
                </a:solidFill>
                <a:latin typeface="Times New Roman" panose="02020603050405020304" pitchFamily="18" charset="0"/>
              </a:defRPr>
            </a:lvl6pPr>
            <a:lvl7pPr marL="2919730" defTabSz="1003300" eaLnBrk="0" fontAlgn="base" hangingPunct="0">
              <a:spcBef>
                <a:spcPct val="0"/>
              </a:spcBef>
              <a:spcAft>
                <a:spcPct val="0"/>
              </a:spcAft>
              <a:defRPr sz="2400">
                <a:solidFill>
                  <a:schemeClr val="tx1"/>
                </a:solidFill>
                <a:latin typeface="Times New Roman" panose="02020603050405020304" pitchFamily="18" charset="0"/>
              </a:defRPr>
            </a:lvl7pPr>
            <a:lvl8pPr marL="3376930" defTabSz="1003300" eaLnBrk="0" fontAlgn="base" hangingPunct="0">
              <a:spcBef>
                <a:spcPct val="0"/>
              </a:spcBef>
              <a:spcAft>
                <a:spcPct val="0"/>
              </a:spcAft>
              <a:defRPr sz="2400">
                <a:solidFill>
                  <a:schemeClr val="tx1"/>
                </a:solidFill>
                <a:latin typeface="Times New Roman" panose="02020603050405020304" pitchFamily="18" charset="0"/>
              </a:defRPr>
            </a:lvl8pPr>
            <a:lvl9pPr marL="3834130" defTabSz="10033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fontAlgn="auto" hangingPunct="1">
              <a:spcBef>
                <a:spcPts val="0"/>
              </a:spcBef>
              <a:spcAft>
                <a:spcPts val="0"/>
              </a:spcAft>
              <a:defRPr/>
            </a:pPr>
            <a:r>
              <a:rPr lang="en-US" altLang="zh-CN" sz="1800" b="1" i="1">
                <a:ea typeface="宋体" panose="02010600030101010101" pitchFamily="2" charset="-122"/>
              </a:rPr>
              <a:t>Chapter 4</a:t>
            </a:r>
            <a:endParaRPr lang="en-US" altLang="zh-CN" sz="1800" b="1" i="1">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lstStyle>
            <a:lvl1pPr algn="l" defTabSz="967105" eaLnBrk="1" fontAlgn="auto" hangingPunct="1">
              <a:spcBef>
                <a:spcPts val="0"/>
              </a:spcBef>
              <a:spcAft>
                <a:spcPts val="0"/>
              </a:spcAft>
              <a:defRPr sz="1200">
                <a:latin typeface="+mn-lt"/>
                <a:ea typeface="宋体" panose="02010600030101010101" pitchFamily="2" charset="-122"/>
              </a:defRPr>
            </a:lvl1pPr>
          </a:lstStyle>
          <a:p>
            <a:pPr>
              <a:defRPr/>
            </a:pPr>
            <a:endParaRPr lang="zh-CN" altLang="en-US"/>
          </a:p>
        </p:txBody>
      </p:sp>
      <p:sp>
        <p:nvSpPr>
          <p:cNvPr id="92163" name="Rectangle 3"/>
          <p:cNvSpPr>
            <a:spLocks noGrp="1" noChangeArrowheads="1"/>
          </p:cNvSpPr>
          <p:nvPr>
            <p:ph type="dt" idx="1"/>
          </p:nvPr>
        </p:nvSpPr>
        <p:spPr bwMode="auto">
          <a:xfrm>
            <a:off x="4144963" y="0"/>
            <a:ext cx="3170237"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lstStyle>
            <a:lvl1pPr algn="r" defTabSz="967105" eaLnBrk="1" fontAlgn="auto" hangingPunct="1">
              <a:spcBef>
                <a:spcPts val="0"/>
              </a:spcBef>
              <a:spcAft>
                <a:spcPts val="0"/>
              </a:spcAft>
              <a:defRPr sz="1200">
                <a:latin typeface="+mn-lt"/>
                <a:ea typeface="宋体" panose="02010600030101010101"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457200" y="719138"/>
            <a:ext cx="6400800" cy="360045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5" name="Rectangle 5"/>
          <p:cNvSpPr>
            <a:spLocks noGrp="1" noChangeArrowheads="1"/>
          </p:cNvSpPr>
          <p:nvPr>
            <p:ph type="body" sz="quarter" idx="3"/>
          </p:nvPr>
        </p:nvSpPr>
        <p:spPr bwMode="auto">
          <a:xfrm>
            <a:off x="976313" y="4560888"/>
            <a:ext cx="5362575" cy="432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ctr"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92166" name="Rectangle 6"/>
          <p:cNvSpPr>
            <a:spLocks noGrp="1" noChangeArrowheads="1"/>
          </p:cNvSpPr>
          <p:nvPr>
            <p:ph type="ftr" sz="quarter" idx="4"/>
          </p:nvPr>
        </p:nvSpPr>
        <p:spPr bwMode="auto">
          <a:xfrm>
            <a:off x="0" y="9120188"/>
            <a:ext cx="3170238"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lstStyle>
            <a:lvl1pPr algn="l" defTabSz="967105" eaLnBrk="1" fontAlgn="auto" hangingPunct="1">
              <a:spcBef>
                <a:spcPts val="0"/>
              </a:spcBef>
              <a:spcAft>
                <a:spcPts val="0"/>
              </a:spcAft>
              <a:defRPr sz="1200">
                <a:latin typeface="+mn-lt"/>
                <a:ea typeface="宋体" panose="02010600030101010101" pitchFamily="2" charset="-122"/>
              </a:defRPr>
            </a:lvl1pPr>
          </a:lstStyle>
          <a:p>
            <a:pPr>
              <a:defRPr/>
            </a:pPr>
            <a:endParaRPr lang="en-US" altLang="zh-CN"/>
          </a:p>
        </p:txBody>
      </p:sp>
      <p:sp>
        <p:nvSpPr>
          <p:cNvPr id="92167" name="Rectangle 7"/>
          <p:cNvSpPr>
            <a:spLocks noGrp="1" noChangeArrowheads="1"/>
          </p:cNvSpPr>
          <p:nvPr>
            <p:ph type="sldNum" sz="quarter" idx="5"/>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6653" tIns="48327" rIns="96653" bIns="48327" numCol="1" anchor="b" anchorCtr="0" compatLnSpc="1"/>
          <a:lstStyle>
            <a:lvl1pPr algn="r" defTabSz="967105" eaLnBrk="1" fontAlgn="auto" hangingPunct="1">
              <a:spcBef>
                <a:spcPts val="0"/>
              </a:spcBef>
              <a:spcAft>
                <a:spcPts val="0"/>
              </a:spcAft>
              <a:defRPr sz="1200">
                <a:latin typeface="+mn-lt"/>
                <a:ea typeface="宋体" panose="02010600030101010101" pitchFamily="2" charset="-122"/>
              </a:defRPr>
            </a:lvl1pPr>
          </a:lstStyle>
          <a:p>
            <a:pPr>
              <a:defRPr/>
            </a:pPr>
            <a:fld id="{F59F78DE-165B-46B3-9931-E23964BA0F8B}"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B7C9B26-5C8F-4587-90D8-9E0DE7BA5319}"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0060180-C724-447E-A219-FF98BE1EB32D}"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323B11F-E27A-4455-8BB9-26411F6100C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8BFC9E-F1FB-40C1-986F-E9F2DAC1956F}"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B290155-9BCE-4C73-89F4-7F9ECADCEC5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63491"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Times New Roman" panose="02020603050405020304" pitchFamily="18" charset="0"/>
              </a:defRPr>
            </a:lvl1pPr>
            <a:lvl2pPr marL="742950" indent="-285750" defTabSz="990600">
              <a:spcBef>
                <a:spcPct val="30000"/>
              </a:spcBef>
              <a:defRPr sz="1200">
                <a:solidFill>
                  <a:schemeClr val="tx1"/>
                </a:solidFill>
                <a:latin typeface="Times New Roman" panose="02020603050405020304" pitchFamily="18" charset="0"/>
              </a:defRPr>
            </a:lvl2pPr>
            <a:lvl3pPr marL="1143000" indent="-228600" defTabSz="990600">
              <a:spcBef>
                <a:spcPct val="30000"/>
              </a:spcBef>
              <a:defRPr sz="1200">
                <a:solidFill>
                  <a:schemeClr val="tx1"/>
                </a:solidFill>
                <a:latin typeface="Times New Roman" panose="02020603050405020304" pitchFamily="18" charset="0"/>
              </a:defRPr>
            </a:lvl3pPr>
            <a:lvl4pPr marL="1600200" indent="-228600" defTabSz="990600">
              <a:spcBef>
                <a:spcPct val="30000"/>
              </a:spcBef>
              <a:defRPr sz="1200">
                <a:solidFill>
                  <a:schemeClr val="tx1"/>
                </a:solidFill>
                <a:latin typeface="Times New Roman" panose="02020603050405020304" pitchFamily="18" charset="0"/>
              </a:defRPr>
            </a:lvl4pPr>
            <a:lvl5pPr marL="2057400" indent="-228600" defTabSz="990600">
              <a:spcBef>
                <a:spcPct val="30000"/>
              </a:spcBef>
              <a:defRPr sz="1200">
                <a:solidFill>
                  <a:schemeClr val="tx1"/>
                </a:solidFill>
                <a:latin typeface="Times New Roman" panose="0202060305040502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DAF2AFB3-F6BB-4A2E-A1FE-294E62890586}" type="slidenum">
              <a:rPr lang="en-US" altLang="zh-CN" sz="1300">
                <a:latin typeface="Arial" panose="020B0604020202020204" pitchFamily="34" charset="0"/>
                <a:ea typeface="宋体" panose="02010600030101010101" pitchFamily="2" charset="-122"/>
              </a:rPr>
            </a:fld>
            <a:endParaRPr lang="en-US" altLang="zh-CN" sz="1300">
              <a:latin typeface="Arial" panose="020B0604020202020204" pitchFamily="34" charset="0"/>
              <a:ea typeface="宋体" panose="02010600030101010101" pitchFamily="2" charset="-122"/>
            </a:endParaRPr>
          </a:p>
        </p:txBody>
      </p:sp>
      <p:sp>
        <p:nvSpPr>
          <p:cNvPr id="63492" name="Rectangle 2"/>
          <p:cNvSpPr>
            <a:spLocks noGrp="1" noRot="1" noChangeAspect="1" noChangeArrowheads="1" noTextEdit="1"/>
          </p:cNvSpPr>
          <p:nvPr>
            <p:ph type="sldImg"/>
          </p:nvPr>
        </p:nvSpPr>
        <p:spPr>
          <a:xfrm>
            <a:off x="460375" y="720725"/>
            <a:ext cx="6396038" cy="3598863"/>
          </a:xfrm>
        </p:spPr>
      </p:sp>
      <p:sp>
        <p:nvSpPr>
          <p:cNvPr id="63493" name="Rectangle 3"/>
          <p:cNvSpPr>
            <a:spLocks noGrp="1" noChangeArrowheads="1"/>
          </p:cNvSpPr>
          <p:nvPr>
            <p:ph type="body" idx="1"/>
          </p:nvPr>
        </p:nvSpPr>
        <p:spPr>
          <a:xfrm>
            <a:off x="731838" y="4559300"/>
            <a:ext cx="5851525" cy="4321175"/>
          </a:xfrm>
          <a:noFill/>
        </p:spPr>
        <p:txBody>
          <a:bodyPr wrap="square" lIns="99048" tIns="49524" rIns="99048" bIns="49524" anchor="t"/>
          <a:lstStyle/>
          <a:p>
            <a:pPr eaLnBrk="1" hangingPunct="1"/>
            <a:endParaRPr lang="zh-CN"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D262EEF-D573-4E9A-921C-F12541D0A533}"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F742F5A-B006-44F8-B554-8D1EBF84D6BA}"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11F496F-71E8-4E1E-8047-7D9C75EE874E}"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51AFBD2-4286-436B-A041-D8DEE55F359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xfrm>
            <a:off x="458788" y="720725"/>
            <a:ext cx="6400800" cy="3600450"/>
          </a:xfrm>
        </p:spPr>
      </p:sp>
      <p:sp>
        <p:nvSpPr>
          <p:cNvPr id="79876" name="Rectangle 3"/>
          <p:cNvSpPr>
            <a:spLocks noGrp="1" noChangeArrowheads="1"/>
          </p:cNvSpPr>
          <p:nvPr>
            <p:ph type="body" idx="1"/>
          </p:nvPr>
        </p:nvSpPr>
        <p:spPr>
          <a:xfrm>
            <a:off x="976313" y="4560888"/>
            <a:ext cx="5362575" cy="4319587"/>
          </a:xfrm>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96543" tIns="48272" rIns="96543" bIns="48272" anchor="t"/>
          <a:lstStyle/>
          <a:p>
            <a:pPr defTabSz="981075"/>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F78BA34-10D7-4E17-98DA-91C86519D7C5}"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xfrm>
            <a:off x="458788" y="720725"/>
            <a:ext cx="6400800" cy="3600450"/>
          </a:xfrm>
        </p:spPr>
      </p:sp>
      <p:sp>
        <p:nvSpPr>
          <p:cNvPr id="81924" name="Rectangle 3"/>
          <p:cNvSpPr>
            <a:spLocks noGrp="1" noChangeArrowheads="1"/>
          </p:cNvSpPr>
          <p:nvPr>
            <p:ph type="body" idx="1"/>
          </p:nvPr>
        </p:nvSpPr>
        <p:spPr>
          <a:xfrm>
            <a:off x="976313" y="4560888"/>
            <a:ext cx="5362575" cy="4319587"/>
          </a:xfrm>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96543" tIns="48272" rIns="96543" bIns="48272" anchor="t"/>
          <a:lstStyle/>
          <a:p>
            <a:pPr defTabSz="981075"/>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2980348-87E5-40DF-A6B6-1FE7287CFB39}"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xfrm>
            <a:off x="458788" y="720725"/>
            <a:ext cx="6400800" cy="3600450"/>
          </a:xfrm>
        </p:spPr>
      </p:sp>
      <p:sp>
        <p:nvSpPr>
          <p:cNvPr id="83972" name="Rectangle 3"/>
          <p:cNvSpPr>
            <a:spLocks noGrp="1" noChangeArrowheads="1"/>
          </p:cNvSpPr>
          <p:nvPr>
            <p:ph type="body" idx="1"/>
          </p:nvPr>
        </p:nvSpPr>
        <p:spPr>
          <a:xfrm>
            <a:off x="976313" y="4560888"/>
            <a:ext cx="5362575" cy="4319587"/>
          </a:xfrm>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96543" tIns="48272" rIns="96543" bIns="48272" anchor="t"/>
          <a:lstStyle/>
          <a:p>
            <a:pPr defTabSz="981075"/>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6806E20-CF53-4137-BE57-F0776A141511}"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CEC52C4-9D89-4967-A008-E7DFA0DAC325}"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458788" y="720725"/>
            <a:ext cx="6400800" cy="3600450"/>
          </a:xfrm>
        </p:spPr>
      </p:sp>
      <p:sp>
        <p:nvSpPr>
          <p:cNvPr id="86020" name="Rectangle 3"/>
          <p:cNvSpPr>
            <a:spLocks noGrp="1" noChangeArrowheads="1"/>
          </p:cNvSpPr>
          <p:nvPr>
            <p:ph type="body" idx="1"/>
          </p:nvPr>
        </p:nvSpPr>
        <p:spPr>
          <a:xfrm>
            <a:off x="976313" y="4560888"/>
            <a:ext cx="5362575" cy="4319587"/>
          </a:xfrm>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96543" tIns="48272" rIns="96543" bIns="48272" anchor="t"/>
          <a:lstStyle/>
          <a:p>
            <a:pPr defTabSz="981075"/>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B0EDAB2-7204-44FC-A92B-E9C5EEF33727}"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xfrm>
            <a:off x="458788" y="720725"/>
            <a:ext cx="6400800" cy="3600450"/>
          </a:xfrm>
        </p:spPr>
      </p:sp>
      <p:sp>
        <p:nvSpPr>
          <p:cNvPr id="88068" name="Rectangle 3"/>
          <p:cNvSpPr>
            <a:spLocks noGrp="1" noChangeArrowheads="1"/>
          </p:cNvSpPr>
          <p:nvPr>
            <p:ph type="body" idx="1"/>
          </p:nvPr>
        </p:nvSpPr>
        <p:spPr>
          <a:xfrm>
            <a:off x="976313" y="4560888"/>
            <a:ext cx="5362575" cy="4319587"/>
          </a:xfrm>
          <a:no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lIns="96543" tIns="48272" rIns="96543" bIns="48272" anchor="t"/>
          <a:lstStyle/>
          <a:p>
            <a:pPr defTabSz="981075"/>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0676BDA-28F5-4F4C-845C-0E132AE9E48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xfrm>
            <a:off x="458788" y="720725"/>
            <a:ext cx="6400800" cy="3600450"/>
          </a:xfrm>
        </p:spPr>
      </p:sp>
      <p:sp>
        <p:nvSpPr>
          <p:cNvPr id="90116" name="Rectangle 3"/>
          <p:cNvSpPr>
            <a:spLocks noGrp="1" noChangeArrowheads="1"/>
          </p:cNvSpPr>
          <p:nvPr>
            <p:ph type="body" idx="1"/>
          </p:nvPr>
        </p:nvSpPr>
        <p:spPr>
          <a:xfrm>
            <a:off x="976313" y="4560888"/>
            <a:ext cx="5362575" cy="4319587"/>
          </a:xfrm>
          <a:noFill/>
        </p:spPr>
        <p:txBody>
          <a:bodyPr wrap="square" lIns="96543" tIns="48272" rIns="96543" bIns="48272" anchor="t"/>
          <a:lstStyle/>
          <a:p>
            <a:pPr defTabSz="981075"/>
            <a:endParaRPr lang="zh-CN" altLang="en-US">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55125E5-D0FB-45F8-AF05-18EE7C43CDE2}"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xfrm>
            <a:off x="458788" y="720725"/>
            <a:ext cx="6400800" cy="3600450"/>
          </a:xfrm>
        </p:spPr>
      </p:sp>
      <p:sp>
        <p:nvSpPr>
          <p:cNvPr id="92164" name="Rectangle 3"/>
          <p:cNvSpPr>
            <a:spLocks noGrp="1" noChangeArrowheads="1"/>
          </p:cNvSpPr>
          <p:nvPr>
            <p:ph type="body" idx="1"/>
          </p:nvPr>
        </p:nvSpPr>
        <p:spPr>
          <a:xfrm>
            <a:off x="976313" y="4560888"/>
            <a:ext cx="5362575" cy="4319587"/>
          </a:xfrm>
          <a:noFill/>
        </p:spPr>
        <p:txBody>
          <a:bodyPr wrap="square" lIns="96543" tIns="48272" rIns="96543" bIns="48272" anchor="t"/>
          <a:lstStyle/>
          <a:p>
            <a:pPr defTabSz="981075"/>
            <a:endParaRPr lang="zh-CN" altLang="en-US">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A8B4DA2-0774-4FD7-8DF7-ED30FC288DB5}"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xfrm>
            <a:off x="458788" y="720725"/>
            <a:ext cx="6400800" cy="3600450"/>
          </a:xfrm>
        </p:spPr>
      </p:sp>
      <p:sp>
        <p:nvSpPr>
          <p:cNvPr id="94212" name="Rectangle 3"/>
          <p:cNvSpPr>
            <a:spLocks noGrp="1" noChangeArrowheads="1"/>
          </p:cNvSpPr>
          <p:nvPr>
            <p:ph type="body" idx="1"/>
          </p:nvPr>
        </p:nvSpPr>
        <p:spPr>
          <a:xfrm>
            <a:off x="976313" y="4560888"/>
            <a:ext cx="5362575" cy="4319587"/>
          </a:xfrm>
          <a:noFill/>
        </p:spPr>
        <p:txBody>
          <a:bodyPr wrap="square" lIns="96543" tIns="48272" rIns="96543" bIns="48272" anchor="t"/>
          <a:lstStyle/>
          <a:p>
            <a:pPr defTabSz="981075"/>
            <a:endParaRPr lang="zh-CN" altLang="en-US">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C9A6E8F-9CC8-4CE7-A5D6-EF88F99FBA06}"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xfrm>
            <a:off x="458788" y="720725"/>
            <a:ext cx="6400800" cy="3600450"/>
          </a:xfrm>
        </p:spPr>
      </p:sp>
      <p:sp>
        <p:nvSpPr>
          <p:cNvPr id="96260" name="Rectangle 3"/>
          <p:cNvSpPr>
            <a:spLocks noGrp="1" noChangeArrowheads="1"/>
          </p:cNvSpPr>
          <p:nvPr>
            <p:ph type="body" idx="1"/>
          </p:nvPr>
        </p:nvSpPr>
        <p:spPr>
          <a:xfrm>
            <a:off x="976313" y="4560888"/>
            <a:ext cx="5362575" cy="4319587"/>
          </a:xfrm>
          <a:noFill/>
        </p:spPr>
        <p:txBody>
          <a:bodyPr wrap="square" lIns="96543" tIns="48272" rIns="96543" bIns="48272" anchor="t"/>
          <a:lstStyle/>
          <a:p>
            <a:pPr defTabSz="981075"/>
            <a:endParaRPr lang="zh-CN" altLang="en-US">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22334C6-3518-49C9-8813-7F2AB5A32D5D}"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D074DE9-B59D-435A-A5A7-981D562CB853}"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083B837-5CE6-4ED7-9288-38AD3B1E17C3}"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38CEFC2-4948-4F3D-8124-6D7066D485A6}"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D1BF915-3EB9-4D60-98C6-DEC9788F2CAA}"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60085E1-CDDD-45FA-B4FB-638D39234A38}"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p:sp>
      <p:sp>
        <p:nvSpPr>
          <p:cNvPr id="107524"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9D4B8D5-53B5-41CE-8424-750F363E5C8A}"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p:sp>
      <p:sp>
        <p:nvSpPr>
          <p:cNvPr id="109572"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72BAE7D-C799-4AB9-8D42-07E39DEE2B1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2D599AF-415C-4CC4-808B-44CC56EF7C7D}"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3F474EC-59A0-42EF-83FF-F97304D3AE4B}"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xfrm>
            <a:off x="457200" y="720725"/>
            <a:ext cx="6400800" cy="3600450"/>
          </a:xfrm>
        </p:spPr>
      </p:sp>
      <p:sp>
        <p:nvSpPr>
          <p:cNvPr id="115716" name="Rectangle 3"/>
          <p:cNvSpPr>
            <a:spLocks noGrp="1" noChangeArrowheads="1"/>
          </p:cNvSpPr>
          <p:nvPr>
            <p:ph type="body" idx="1"/>
          </p:nvPr>
        </p:nvSpPr>
        <p:spPr>
          <a:xfrm>
            <a:off x="731838" y="4560888"/>
            <a:ext cx="5851525" cy="4319587"/>
          </a:xfrm>
          <a:noFill/>
        </p:spPr>
        <p:txBody>
          <a:bodyPr/>
          <a:lstStyle/>
          <a:p>
            <a:endParaRPr lang="zh-CN" altLang="en-US">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A93504F-5BB9-4F69-86D4-C8E8A603B2B1}"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xfrm>
            <a:off x="457200" y="720725"/>
            <a:ext cx="6400800" cy="3600450"/>
          </a:xfrm>
        </p:spPr>
      </p:sp>
      <p:sp>
        <p:nvSpPr>
          <p:cNvPr id="117764" name="Rectangle 3"/>
          <p:cNvSpPr>
            <a:spLocks noGrp="1" noChangeArrowheads="1"/>
          </p:cNvSpPr>
          <p:nvPr>
            <p:ph type="body" idx="1"/>
          </p:nvPr>
        </p:nvSpPr>
        <p:spPr>
          <a:xfrm>
            <a:off x="731838" y="4560888"/>
            <a:ext cx="5851525" cy="4319587"/>
          </a:xfrm>
          <a:noFill/>
        </p:spPr>
        <p:txBody>
          <a:bodyPr/>
          <a:lstStyle/>
          <a:p>
            <a:endParaRPr lang="zh-CN" altLang="en-US">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DF4A249-F652-4484-A407-24B620E5D3D0}"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xfrm>
            <a:off x="458788" y="720725"/>
            <a:ext cx="6400800" cy="3600450"/>
          </a:xfrm>
        </p:spPr>
      </p:sp>
      <p:sp>
        <p:nvSpPr>
          <p:cNvPr id="143364" name="Rectangle 3"/>
          <p:cNvSpPr>
            <a:spLocks noGrp="1" noChangeArrowheads="1"/>
          </p:cNvSpPr>
          <p:nvPr>
            <p:ph type="body" idx="1"/>
          </p:nvPr>
        </p:nvSpPr>
        <p:spPr>
          <a:xfrm>
            <a:off x="976313" y="4560888"/>
            <a:ext cx="5362575" cy="4319587"/>
          </a:xfrm>
          <a:noFill/>
        </p:spPr>
        <p:txBody>
          <a:bodyPr wrap="square" lIns="96543" tIns="48272" rIns="96543" bIns="48272" anchor="t"/>
          <a:lstStyle/>
          <a:p>
            <a:pPr defTabSz="981075"/>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DE59E0C-CA06-47CF-AD7C-D3DAC4131841}"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D3019F-29C4-401C-ADB9-055B9D988B1D}"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8BCC219-1508-4F89-AF56-FFAAC809FB9C}"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5E002CF-386B-441C-8EAE-B7BF2EA8D14A}"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227D319-96D0-46D0-970A-414EC70BF467}"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p:spPr>
        <p:txBody>
          <a:bodyPr/>
          <a:lstStyle/>
          <a:p>
            <a:r>
              <a:rPr lang="en-US" altLang="zh-CN">
                <a:ea typeface="宋体" panose="02010600030101010101" pitchFamily="2" charset="-122"/>
              </a:rPr>
              <a:t>even if not analyzing in detail, show the recurrence for mergesort in worst case:</a:t>
            </a:r>
            <a:endParaRPr lang="en-US" altLang="zh-CN">
              <a:ea typeface="宋体" panose="02010600030101010101" pitchFamily="2" charset="-122"/>
            </a:endParaRPr>
          </a:p>
          <a:p>
            <a:r>
              <a:rPr lang="en-US" altLang="zh-CN">
                <a:ea typeface="宋体" panose="02010600030101010101" pitchFamily="2" charset="-122"/>
              </a:rPr>
              <a:t>T(n) = 2 T(n/2) + (n-1)</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                         worst case comparisons for merge</a:t>
            </a:r>
            <a:endParaRPr lang="en-US" altLang="zh-CN">
              <a:ea typeface="宋体" panose="02010600030101010101" pitchFamily="2" charset="-122"/>
            </a:endParaRPr>
          </a:p>
        </p:txBody>
      </p:sp>
      <p:sp>
        <p:nvSpPr>
          <p:cNvPr id="41989" name="Line 4"/>
          <p:cNvSpPr>
            <a:spLocks noChangeShapeType="1"/>
          </p:cNvSpPr>
          <p:nvPr/>
        </p:nvSpPr>
        <p:spPr bwMode="auto">
          <a:xfrm flipV="1">
            <a:off x="2286000" y="6705600"/>
            <a:ext cx="0" cy="228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67105">
              <a:defRPr>
                <a:solidFill>
                  <a:schemeClr val="tx1"/>
                </a:solidFill>
                <a:latin typeface="Calibri" panose="020F0502020204030204" pitchFamily="34" charset="0"/>
              </a:defRPr>
            </a:lvl1pPr>
            <a:lvl2pPr marL="742950" indent="-285750" defTabSz="967105">
              <a:defRPr>
                <a:solidFill>
                  <a:schemeClr val="tx1"/>
                </a:solidFill>
                <a:latin typeface="Calibri" panose="020F0502020204030204" pitchFamily="34" charset="0"/>
              </a:defRPr>
            </a:lvl2pPr>
            <a:lvl3pPr marL="1143000" indent="-228600" defTabSz="967105">
              <a:defRPr>
                <a:solidFill>
                  <a:schemeClr val="tx1"/>
                </a:solidFill>
                <a:latin typeface="Calibri" panose="020F0502020204030204" pitchFamily="34" charset="0"/>
              </a:defRPr>
            </a:lvl3pPr>
            <a:lvl4pPr marL="1600200" indent="-228600" defTabSz="967105">
              <a:defRPr>
                <a:solidFill>
                  <a:schemeClr val="tx1"/>
                </a:solidFill>
                <a:latin typeface="Calibri" panose="020F0502020204030204" pitchFamily="34" charset="0"/>
              </a:defRPr>
            </a:lvl4pPr>
            <a:lvl5pPr marL="2057400" indent="-228600" defTabSz="967105">
              <a:defRPr>
                <a:solidFill>
                  <a:schemeClr val="tx1"/>
                </a:solidFill>
                <a:latin typeface="Calibri" panose="020F0502020204030204" pitchFamily="34" charset="0"/>
              </a:defRPr>
            </a:lvl5pPr>
            <a:lvl6pPr marL="2514600" indent="-228600" defTabSz="967105" eaLnBrk="0" fontAlgn="base" hangingPunct="0">
              <a:spcBef>
                <a:spcPct val="0"/>
              </a:spcBef>
              <a:spcAft>
                <a:spcPct val="0"/>
              </a:spcAft>
              <a:defRPr>
                <a:solidFill>
                  <a:schemeClr val="tx1"/>
                </a:solidFill>
                <a:latin typeface="Calibri" panose="020F0502020204030204" pitchFamily="34" charset="0"/>
              </a:defRPr>
            </a:lvl6pPr>
            <a:lvl7pPr marL="2971800" indent="-228600" defTabSz="967105" eaLnBrk="0" fontAlgn="base" hangingPunct="0">
              <a:spcBef>
                <a:spcPct val="0"/>
              </a:spcBef>
              <a:spcAft>
                <a:spcPct val="0"/>
              </a:spcAft>
              <a:defRPr>
                <a:solidFill>
                  <a:schemeClr val="tx1"/>
                </a:solidFill>
                <a:latin typeface="Calibri" panose="020F0502020204030204" pitchFamily="34" charset="0"/>
              </a:defRPr>
            </a:lvl7pPr>
            <a:lvl8pPr marL="3429000" indent="-228600" defTabSz="967105" eaLnBrk="0" fontAlgn="base" hangingPunct="0">
              <a:spcBef>
                <a:spcPct val="0"/>
              </a:spcBef>
              <a:spcAft>
                <a:spcPct val="0"/>
              </a:spcAft>
              <a:defRPr>
                <a:solidFill>
                  <a:schemeClr val="tx1"/>
                </a:solidFill>
                <a:latin typeface="Calibri" panose="020F0502020204030204" pitchFamily="34" charset="0"/>
              </a:defRPr>
            </a:lvl8pPr>
            <a:lvl9pPr marL="3886200" indent="-228600" defTabSz="967105"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D8F8BD9-09CB-4E54-85D7-A0051648E8C5}" type="slidenum">
              <a:rPr lang="zh-CN" altLang="en-US" smtClean="0">
                <a:latin typeface="Times New Roman" panose="02020603050405020304" pitchFamily="18" charset="0"/>
              </a:rPr>
            </a:fld>
            <a:endParaRPr lang="en-US" altLang="zh-CN">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p:spPr>
        <p:txBody>
          <a:bodyPr/>
          <a:lstStyle/>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340768"/>
            <a:ext cx="5329808" cy="483619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312024" y="1340768"/>
            <a:ext cx="5594226" cy="4836195"/>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52637"/>
            <a:ext cx="10908840" cy="648071"/>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26876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88" y="2092672"/>
            <a:ext cx="5157787" cy="43246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0" y="1268760"/>
            <a:ext cx="557642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0" y="2092672"/>
            <a:ext cx="5576428" cy="4324660"/>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838200" y="152400"/>
            <a:ext cx="1106805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noChangeArrowheads="1"/>
          </p:cNvSpPr>
          <p:nvPr>
            <p:ph type="body" idx="1"/>
          </p:nvPr>
        </p:nvSpPr>
        <p:spPr bwMode="auto">
          <a:xfrm>
            <a:off x="838200" y="1265238"/>
            <a:ext cx="11068050"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grpSp>
        <p:nvGrpSpPr>
          <p:cNvPr id="1028" name="Group 7"/>
          <p:cNvGrpSpPr/>
          <p:nvPr userDrawn="1"/>
        </p:nvGrpSpPr>
        <p:grpSpPr bwMode="auto">
          <a:xfrm>
            <a:off x="103188" y="6040438"/>
            <a:ext cx="709612" cy="727075"/>
            <a:chOff x="49" y="3805"/>
            <a:chExt cx="335" cy="458"/>
          </a:xfrm>
        </p:grpSpPr>
        <p:sp>
          <p:nvSpPr>
            <p:cNvPr id="8" name="AutoShape 8"/>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sp>
          <p:nvSpPr>
            <p:cNvPr id="9" name="AutoShape 9"/>
            <p:cNvSpPr>
              <a:spLocks noChangeArrowheads="1"/>
            </p:cNvSpPr>
            <p:nvPr/>
          </p:nvSpPr>
          <p:spPr bwMode="auto">
            <a:xfrm rot="5400000" flipH="1">
              <a:off x="139" y="3869"/>
              <a:ext cx="138"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sp>
          <p:nvSpPr>
            <p:cNvPr id="10" name="AutoShape 10"/>
            <p:cNvSpPr>
              <a:spLocks noChangeArrowheads="1"/>
            </p:cNvSpPr>
            <p:nvPr/>
          </p:nvSpPr>
          <p:spPr bwMode="auto">
            <a:xfrm rot="5400000" flipH="1">
              <a:off x="139" y="4040"/>
              <a:ext cx="138" cy="335"/>
            </a:xfrm>
            <a:prstGeom prst="parallelogram">
              <a:avLst>
                <a:gd name="adj" fmla="val 52954"/>
              </a:avLst>
            </a:prstGeom>
            <a:gradFill rotWithShape="0">
              <a:gsLst>
                <a:gs pos="0">
                  <a:schemeClr val="accent1"/>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grpSp>
      <p:sp>
        <p:nvSpPr>
          <p:cNvPr id="11" name="Rectangle 15"/>
          <p:cNvSpPr>
            <a:spLocks noChangeArrowheads="1"/>
          </p:cNvSpPr>
          <p:nvPr userDrawn="1"/>
        </p:nvSpPr>
        <p:spPr bwMode="auto">
          <a:xfrm>
            <a:off x="303213" y="0"/>
            <a:ext cx="304800" cy="6858000"/>
          </a:xfrm>
          <a:prstGeom prst="rect">
            <a:avLst/>
          </a:prstGeom>
          <a:gradFill rotWithShape="0">
            <a:gsLst>
              <a:gs pos="0">
                <a:schemeClr val="bg2"/>
              </a:gs>
              <a:gs pos="50000">
                <a:schemeClr val="folHlink"/>
              </a:gs>
              <a:gs pos="100000">
                <a:schemeClr val="bg2"/>
              </a:gs>
            </a:gsLst>
            <a:lin ang="0" scaled="1"/>
          </a:gradFill>
          <a:ln w="9525">
            <a:noFill/>
            <a:miter lim="800000"/>
          </a:ln>
        </p:spPr>
        <p:txBody>
          <a:bodyPr wrap="none" anchor="ctr"/>
          <a:lstStyle/>
          <a:p>
            <a:pPr algn="ctr" eaLnBrk="1" fontAlgn="auto" hangingPunct="1">
              <a:spcBef>
                <a:spcPts val="0"/>
              </a:spcBef>
              <a:spcAft>
                <a:spcPts val="0"/>
              </a:spcAft>
              <a:defRPr/>
            </a:pPr>
            <a:endParaRPr lang="zh-CN" altLang="en-US">
              <a:latin typeface="+mn-lt"/>
            </a:endParaRPr>
          </a:p>
        </p:txBody>
      </p:sp>
      <p:grpSp>
        <p:nvGrpSpPr>
          <p:cNvPr id="1030" name="Group 18"/>
          <p:cNvGrpSpPr/>
          <p:nvPr userDrawn="1"/>
        </p:nvGrpSpPr>
        <p:grpSpPr bwMode="auto">
          <a:xfrm>
            <a:off x="103188" y="5903913"/>
            <a:ext cx="711200" cy="749300"/>
            <a:chOff x="49" y="3719"/>
            <a:chExt cx="336" cy="472"/>
          </a:xfrm>
        </p:grpSpPr>
        <p:sp>
          <p:nvSpPr>
            <p:cNvPr id="13" name="AutoShape 19"/>
            <p:cNvSpPr>
              <a:spLocks noChangeArrowheads="1"/>
            </p:cNvSpPr>
            <p:nvPr/>
          </p:nvSpPr>
          <p:spPr bwMode="auto">
            <a:xfrm rot="-5400000">
              <a:off x="133" y="3630"/>
              <a:ext cx="150" cy="335"/>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sp>
          <p:nvSpPr>
            <p:cNvPr id="14" name="AutoShape 20"/>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sp>
          <p:nvSpPr>
            <p:cNvPr id="15" name="AutoShape 21"/>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grpSp>
      <p:grpSp>
        <p:nvGrpSpPr>
          <p:cNvPr id="1031" name="Group 3"/>
          <p:cNvGrpSpPr/>
          <p:nvPr userDrawn="1"/>
        </p:nvGrpSpPr>
        <p:grpSpPr bwMode="auto">
          <a:xfrm>
            <a:off x="11106150" y="733425"/>
            <a:ext cx="960438" cy="531813"/>
            <a:chOff x="5247" y="462"/>
            <a:chExt cx="454" cy="335"/>
          </a:xfrm>
        </p:grpSpPr>
        <p:sp>
          <p:nvSpPr>
            <p:cNvPr id="17" name="AutoShape 4"/>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sp>
          <p:nvSpPr>
            <p:cNvPr id="18" name="AutoShape 5"/>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sp>
          <p:nvSpPr>
            <p:cNvPr id="19" name="AutoShape 6"/>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grpSp>
      <p:sp>
        <p:nvSpPr>
          <p:cNvPr id="20" name="AutoShape 16"/>
          <p:cNvSpPr>
            <a:spLocks noChangeArrowheads="1"/>
          </p:cNvSpPr>
          <p:nvPr userDrawn="1"/>
        </p:nvSpPr>
        <p:spPr bwMode="auto">
          <a:xfrm flipH="1">
            <a:off x="406400" y="914400"/>
            <a:ext cx="117856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ln>
          <a:effectLst/>
        </p:spPr>
        <p:txBody>
          <a:bodyPr wrap="none" anchor="ctr"/>
          <a:lstStyle/>
          <a:p>
            <a:pPr algn="ctr" eaLnBrk="1" fontAlgn="auto" hangingPunct="1">
              <a:spcBef>
                <a:spcPts val="0"/>
              </a:spcBef>
              <a:spcAft>
                <a:spcPts val="0"/>
              </a:spcAft>
              <a:defRPr/>
            </a:pPr>
            <a:endParaRPr lang="zh-CN" altLang="en-US">
              <a:latin typeface="+mn-lt"/>
            </a:endParaRPr>
          </a:p>
        </p:txBody>
      </p:sp>
      <p:grpSp>
        <p:nvGrpSpPr>
          <p:cNvPr id="1033" name="Group 23"/>
          <p:cNvGrpSpPr/>
          <p:nvPr userDrawn="1"/>
        </p:nvGrpSpPr>
        <p:grpSpPr bwMode="auto">
          <a:xfrm>
            <a:off x="10920413" y="731838"/>
            <a:ext cx="985837" cy="533400"/>
            <a:chOff x="5159" y="461"/>
            <a:chExt cx="466" cy="336"/>
          </a:xfrm>
        </p:grpSpPr>
        <p:sp>
          <p:nvSpPr>
            <p:cNvPr id="22" name="AutoShape 24"/>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sp>
          <p:nvSpPr>
            <p:cNvPr id="23" name="AutoShape 25"/>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sp>
          <p:nvSpPr>
            <p:cNvPr id="24" name="AutoShape 26"/>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a:solidFill>
                    <a:schemeClr val="tx1"/>
                  </a:solidFill>
                  <a:latin typeface="Times New Roman" panose="02020603050405020304" pitchFamily="18" charset="0"/>
                  <a:ea typeface="黑体" panose="02010609060101010101" pitchFamily="49" charset="-122"/>
                </a:defRPr>
              </a:lvl1pPr>
              <a:lvl2pPr marL="742950" indent="-285750" algn="ctr">
                <a:defRPr sz="2400">
                  <a:solidFill>
                    <a:schemeClr val="tx1"/>
                  </a:solidFill>
                  <a:latin typeface="Times New Roman" panose="02020603050405020304" pitchFamily="18" charset="0"/>
                  <a:ea typeface="黑体" panose="02010609060101010101" pitchFamily="49" charset="-122"/>
                </a:defRPr>
              </a:lvl2pPr>
              <a:lvl3pPr marL="1143000" indent="-228600" algn="ctr">
                <a:defRPr sz="2400">
                  <a:solidFill>
                    <a:schemeClr val="tx1"/>
                  </a:solidFill>
                  <a:latin typeface="Times New Roman" panose="02020603050405020304" pitchFamily="18" charset="0"/>
                  <a:ea typeface="黑体" panose="02010609060101010101" pitchFamily="49" charset="-122"/>
                </a:defRPr>
              </a:lvl3pPr>
              <a:lvl4pPr marL="1600200" indent="-228600" algn="ctr">
                <a:defRPr sz="2400">
                  <a:solidFill>
                    <a:schemeClr val="tx1"/>
                  </a:solidFill>
                  <a:latin typeface="Times New Roman" panose="02020603050405020304" pitchFamily="18" charset="0"/>
                  <a:ea typeface="黑体" panose="02010609060101010101" pitchFamily="49" charset="-122"/>
                </a:defRPr>
              </a:lvl4pPr>
              <a:lvl5pPr marL="2057400" indent="-228600" algn="ctr">
                <a:defRPr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fontAlgn="auto" hangingPunct="1">
                <a:spcBef>
                  <a:spcPts val="0"/>
                </a:spcBef>
                <a:spcAft>
                  <a:spcPts val="0"/>
                </a:spcAft>
                <a:defRPr/>
              </a:pPr>
              <a:endParaRPr lang="zh-CN" altLang="en-US"/>
            </a:p>
          </p:txBody>
        </p:sp>
      </p:grpSp>
      <p:sp>
        <p:nvSpPr>
          <p:cNvPr id="25" name="Footer Placeholder 4"/>
          <p:cNvSpPr>
            <a:spLocks noGrp="1"/>
          </p:cNvSpPr>
          <p:nvPr>
            <p:ph type="ftr" sz="quarter" idx="3"/>
          </p:nvPr>
        </p:nvSpPr>
        <p:spPr>
          <a:xfrm>
            <a:off x="839788" y="6448425"/>
            <a:ext cx="5400675" cy="365125"/>
          </a:xfrm>
          <a:prstGeom prst="rect">
            <a:avLst/>
          </a:prstGeom>
        </p:spPr>
        <p:txBody>
          <a:bodyPr vert="horz" wrap="square" lIns="91440" tIns="45720" rIns="91440" bIns="45720" numCol="1" anchor="ctr" anchorCtr="0" compatLnSpc="1"/>
          <a:lstStyle>
            <a:lvl1pPr algn="l" eaLnBrk="1" fontAlgn="auto" hangingPunct="1">
              <a:spcBef>
                <a:spcPts val="0"/>
              </a:spcBef>
              <a:spcAft>
                <a:spcPts val="0"/>
              </a:spcAft>
              <a:defRPr sz="1600">
                <a:solidFill>
                  <a:srgbClr val="002060"/>
                </a:solidFill>
                <a:latin typeface="Times New Roman" panose="02020603050405020304" pitchFamily="18" charset="0"/>
                <a:ea typeface="宋体" panose="02010600030101010101" pitchFamily="2" charset="-122"/>
                <a:cs typeface="Times New Roman" panose="02020603050405020304" pitchFamily="18" charset="0"/>
              </a:defRPr>
            </a:lvl1pPr>
          </a:lstStyle>
          <a:p>
            <a:pPr>
              <a:defRPr/>
            </a:pPr>
            <a:r>
              <a:rPr lang="en-US" altLang="zh-CN"/>
              <a:t>Introduction to </a:t>
            </a:r>
            <a:r>
              <a:rPr lang="en-US" altLang="zh-CN" b="1"/>
              <a:t>The Design and Analysis of Algorithms</a:t>
            </a:r>
            <a:endParaRPr lang="en-US" altLang="zh-CN" b="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3600" kern="1200">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1pPr>
      <a:lvl2pPr algn="l" rtl="0" eaLnBrk="0" fontAlgn="base" hangingPunct="0">
        <a:lnSpc>
          <a:spcPct val="90000"/>
        </a:lnSpc>
        <a:spcBef>
          <a:spcPct val="0"/>
        </a:spcBef>
        <a:spcAft>
          <a:spcPct val="0"/>
        </a:spcAft>
        <a:defRPr sz="3600">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2pPr>
      <a:lvl3pPr algn="l" rtl="0" eaLnBrk="0" fontAlgn="base" hangingPunct="0">
        <a:lnSpc>
          <a:spcPct val="90000"/>
        </a:lnSpc>
        <a:spcBef>
          <a:spcPct val="0"/>
        </a:spcBef>
        <a:spcAft>
          <a:spcPct val="0"/>
        </a:spcAft>
        <a:defRPr sz="3600">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3pPr>
      <a:lvl4pPr algn="l" rtl="0" eaLnBrk="0" fontAlgn="base" hangingPunct="0">
        <a:lnSpc>
          <a:spcPct val="90000"/>
        </a:lnSpc>
        <a:spcBef>
          <a:spcPct val="0"/>
        </a:spcBef>
        <a:spcAft>
          <a:spcPct val="0"/>
        </a:spcAft>
        <a:defRPr sz="3600">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4pPr>
      <a:lvl5pPr algn="l" rtl="0" eaLnBrk="0" fontAlgn="base" hangingPunct="0">
        <a:lnSpc>
          <a:spcPct val="90000"/>
        </a:lnSpc>
        <a:spcBef>
          <a:spcPct val="0"/>
        </a:spcBef>
        <a:spcAft>
          <a:spcPct val="0"/>
        </a:spcAft>
        <a:defRPr sz="3600">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5pPr>
      <a:lvl6pPr marL="457200" algn="l" rtl="0" fontAlgn="base">
        <a:lnSpc>
          <a:spcPct val="90000"/>
        </a:lnSpc>
        <a:spcBef>
          <a:spcPct val="0"/>
        </a:spcBef>
        <a:spcAft>
          <a:spcPct val="0"/>
        </a:spcAft>
        <a:defRPr sz="3600">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6pPr>
      <a:lvl7pPr marL="914400" algn="l" rtl="0" fontAlgn="base">
        <a:lnSpc>
          <a:spcPct val="90000"/>
        </a:lnSpc>
        <a:spcBef>
          <a:spcPct val="0"/>
        </a:spcBef>
        <a:spcAft>
          <a:spcPct val="0"/>
        </a:spcAft>
        <a:defRPr sz="3600">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7pPr>
      <a:lvl8pPr marL="1371600" algn="l" rtl="0" fontAlgn="base">
        <a:lnSpc>
          <a:spcPct val="90000"/>
        </a:lnSpc>
        <a:spcBef>
          <a:spcPct val="0"/>
        </a:spcBef>
        <a:spcAft>
          <a:spcPct val="0"/>
        </a:spcAft>
        <a:defRPr sz="3600">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8pPr>
      <a:lvl9pPr marL="1828800" algn="l" rtl="0" fontAlgn="base">
        <a:lnSpc>
          <a:spcPct val="90000"/>
        </a:lnSpc>
        <a:spcBef>
          <a:spcPct val="0"/>
        </a:spcBef>
        <a:spcAft>
          <a:spcPct val="0"/>
        </a:spcAft>
        <a:defRPr sz="3600">
          <a:solidFill>
            <a:srgbClr val="C00000"/>
          </a:solidFill>
          <a:latin typeface="Times New Roman" panose="02020603050405020304" pitchFamily="18" charset="0"/>
          <a:ea typeface="黑体" panose="02010609060101010101" pitchFamily="49" charset="-122"/>
          <a:cs typeface="Times New Roman" panose="02020603050405020304" pitchFamily="18" charset="0"/>
        </a:defRPr>
      </a:lvl9pPr>
    </p:titleStyle>
    <p:bodyStyle>
      <a:lvl1pPr marL="228600" indent="-228600" algn="l" rtl="0" eaLnBrk="0" fontAlgn="base" hangingPunct="0">
        <a:lnSpc>
          <a:spcPct val="150000"/>
        </a:lnSpc>
        <a:spcBef>
          <a:spcPct val="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685800" indent="-228600" algn="l" rtl="0" eaLnBrk="0" fontAlgn="base" hangingPunct="0">
        <a:lnSpc>
          <a:spcPct val="150000"/>
        </a:lnSpc>
        <a:spcBef>
          <a:spcPct val="0"/>
        </a:spcBef>
        <a:spcAft>
          <a:spcPct val="0"/>
        </a:spcAft>
        <a:buFont typeface="Arial" panose="020B0604020202020204" pitchFamily="34" charset="0"/>
        <a:buChar char="•"/>
        <a:defRPr sz="2400" kern="12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eaLnBrk="0" fontAlgn="base" hangingPunct="0">
        <a:lnSpc>
          <a:spcPct val="150000"/>
        </a:lnSpc>
        <a:spcBef>
          <a:spcPct val="0"/>
        </a:spcBef>
        <a:spcAft>
          <a:spcPct val="0"/>
        </a:spcAft>
        <a:buFont typeface="Arial" panose="020B0604020202020204" pitchFamily="34" charset="0"/>
        <a:buChar char="•"/>
        <a:defRPr sz="2000" kern="12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eaLnBrk="0" fontAlgn="base" hangingPunct="0">
        <a:lnSpc>
          <a:spcPct val="150000"/>
        </a:lnSpc>
        <a:spcBef>
          <a:spcPct val="0"/>
        </a:spcBef>
        <a:spcAft>
          <a:spcPct val="0"/>
        </a:spcAft>
        <a:buFont typeface="Arial" panose="020B0604020202020204" pitchFamily="34" charset="0"/>
        <a:buChar char="•"/>
        <a:defRPr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eaLnBrk="0" fontAlgn="base" hangingPunct="0">
        <a:lnSpc>
          <a:spcPct val="150000"/>
        </a:lnSpc>
        <a:spcBef>
          <a:spcPct val="0"/>
        </a:spcBef>
        <a:spcAft>
          <a:spcPct val="0"/>
        </a:spcAft>
        <a:buFont typeface="Arial" panose="020B0604020202020204" pitchFamily="34" charset="0"/>
        <a:buChar char="•"/>
        <a:defRPr b="1"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slideLayout" Target="../slideLayouts/slideLayout7.xml"/><Relationship Id="rId10" Type="http://schemas.openxmlformats.org/officeDocument/2006/relationships/tags" Target="../tags/tag9.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1" Type="http://schemas.openxmlformats.org/officeDocument/2006/relationships/slideLayout" Target="../slideLayouts/slideLayout7.xml"/><Relationship Id="rId10" Type="http://schemas.openxmlformats.org/officeDocument/2006/relationships/tags" Target="../tags/tag18.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1" Type="http://schemas.openxmlformats.org/officeDocument/2006/relationships/slideLayout" Target="../slideLayouts/slideLayout7.xml"/><Relationship Id="rId10" Type="http://schemas.openxmlformats.org/officeDocument/2006/relationships/tags" Target="../tags/tag27.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16.wmf"/><Relationship Id="rId7" Type="http://schemas.openxmlformats.org/officeDocument/2006/relationships/image" Target="../media/image15.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21.wmf"/><Relationship Id="rId7" Type="http://schemas.openxmlformats.org/officeDocument/2006/relationships/oleObject" Target="../embeddings/oleObject5.bin"/><Relationship Id="rId6" Type="http://schemas.openxmlformats.org/officeDocument/2006/relationships/image" Target="../media/image20.wmf"/><Relationship Id="rId5" Type="http://schemas.openxmlformats.org/officeDocument/2006/relationships/oleObject" Target="../embeddings/oleObject4.bin"/><Relationship Id="rId4" Type="http://schemas.openxmlformats.org/officeDocument/2006/relationships/image" Target="../media/image19.wmf"/><Relationship Id="rId3" Type="http://schemas.openxmlformats.org/officeDocument/2006/relationships/oleObject" Target="../embeddings/oleObject3.bin"/><Relationship Id="rId2" Type="http://schemas.openxmlformats.org/officeDocument/2006/relationships/image" Target="../media/image18.wmf"/><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image" Target="../media/image22.wmf"/><Relationship Id="rId1"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0.wmf"/><Relationship Id="rId7" Type="http://schemas.openxmlformats.org/officeDocument/2006/relationships/oleObject" Target="../embeddings/oleObject10.bin"/><Relationship Id="rId6" Type="http://schemas.openxmlformats.org/officeDocument/2006/relationships/image" Target="../media/image19.wmf"/><Relationship Id="rId5" Type="http://schemas.openxmlformats.org/officeDocument/2006/relationships/oleObject" Target="../embeddings/oleObject9.bin"/><Relationship Id="rId4" Type="http://schemas.openxmlformats.org/officeDocument/2006/relationships/image" Target="../media/image23.wmf"/><Relationship Id="rId3" Type="http://schemas.openxmlformats.org/officeDocument/2006/relationships/oleObject" Target="../embeddings/oleObject8.bin"/><Relationship Id="rId2" Type="http://schemas.openxmlformats.org/officeDocument/2006/relationships/image" Target="../media/image18.wmf"/><Relationship Id="rId14" Type="http://schemas.openxmlformats.org/officeDocument/2006/relationships/vmlDrawing" Target="../drawings/vmlDrawing3.vml"/><Relationship Id="rId13" Type="http://schemas.openxmlformats.org/officeDocument/2006/relationships/slideLayout" Target="../slideLayouts/slideLayout7.xml"/><Relationship Id="rId12" Type="http://schemas.openxmlformats.org/officeDocument/2006/relationships/image" Target="../media/image22.wmf"/><Relationship Id="rId11" Type="http://schemas.openxmlformats.org/officeDocument/2006/relationships/oleObject" Target="../embeddings/oleObject12.bin"/><Relationship Id="rId10" Type="http://schemas.openxmlformats.org/officeDocument/2006/relationships/image" Target="../media/image21.wmf"/><Relationship Id="rId1"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0.wmf"/><Relationship Id="rId7" Type="http://schemas.openxmlformats.org/officeDocument/2006/relationships/oleObject" Target="../embeddings/oleObject16.bin"/><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23.wmf"/><Relationship Id="rId3" Type="http://schemas.openxmlformats.org/officeDocument/2006/relationships/oleObject" Target="../embeddings/oleObject14.bin"/><Relationship Id="rId20" Type="http://schemas.openxmlformats.org/officeDocument/2006/relationships/vmlDrawing" Target="../drawings/vmlDrawing4.vml"/><Relationship Id="rId2" Type="http://schemas.openxmlformats.org/officeDocument/2006/relationships/image" Target="../media/image18.wmf"/><Relationship Id="rId19" Type="http://schemas.openxmlformats.org/officeDocument/2006/relationships/slideLayout" Target="../slideLayouts/slideLayout7.xml"/><Relationship Id="rId18" Type="http://schemas.openxmlformats.org/officeDocument/2006/relationships/image" Target="../media/image26.wmf"/><Relationship Id="rId17" Type="http://schemas.openxmlformats.org/officeDocument/2006/relationships/oleObject" Target="../embeddings/oleObject21.bin"/><Relationship Id="rId16" Type="http://schemas.openxmlformats.org/officeDocument/2006/relationships/image" Target="../media/image25.wmf"/><Relationship Id="rId15" Type="http://schemas.openxmlformats.org/officeDocument/2006/relationships/oleObject" Target="../embeddings/oleObject20.bin"/><Relationship Id="rId14" Type="http://schemas.openxmlformats.org/officeDocument/2006/relationships/image" Target="../media/image24.wmf"/><Relationship Id="rId13" Type="http://schemas.openxmlformats.org/officeDocument/2006/relationships/oleObject" Target="../embeddings/oleObject19.bin"/><Relationship Id="rId12" Type="http://schemas.openxmlformats.org/officeDocument/2006/relationships/image" Target="../media/image22.wmf"/><Relationship Id="rId11" Type="http://schemas.openxmlformats.org/officeDocument/2006/relationships/oleObject" Target="../embeddings/oleObject18.bin"/><Relationship Id="rId10" Type="http://schemas.openxmlformats.org/officeDocument/2006/relationships/image" Target="../media/image21.wmf"/><Relationship Id="rId1"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6.bin"/><Relationship Id="rId8" Type="http://schemas.openxmlformats.org/officeDocument/2006/relationships/image" Target="../media/image29.wmf"/><Relationship Id="rId7" Type="http://schemas.openxmlformats.org/officeDocument/2006/relationships/oleObject" Target="../embeddings/oleObject25.bin"/><Relationship Id="rId6" Type="http://schemas.openxmlformats.org/officeDocument/2006/relationships/image" Target="../media/image28.wmf"/><Relationship Id="rId5" Type="http://schemas.openxmlformats.org/officeDocument/2006/relationships/oleObject" Target="../embeddings/oleObject24.bin"/><Relationship Id="rId4" Type="http://schemas.openxmlformats.org/officeDocument/2006/relationships/image" Target="../media/image27.wmf"/><Relationship Id="rId3" Type="http://schemas.openxmlformats.org/officeDocument/2006/relationships/oleObject" Target="../embeddings/oleObject23.bin"/><Relationship Id="rId26" Type="http://schemas.openxmlformats.org/officeDocument/2006/relationships/vmlDrawing" Target="../drawings/vmlDrawing5.vml"/><Relationship Id="rId25" Type="http://schemas.openxmlformats.org/officeDocument/2006/relationships/slideLayout" Target="../slideLayouts/slideLayout7.xml"/><Relationship Id="rId24" Type="http://schemas.openxmlformats.org/officeDocument/2006/relationships/image" Target="../media/image37.wmf"/><Relationship Id="rId23" Type="http://schemas.openxmlformats.org/officeDocument/2006/relationships/oleObject" Target="../embeddings/oleObject33.bin"/><Relationship Id="rId22" Type="http://schemas.openxmlformats.org/officeDocument/2006/relationships/image" Target="../media/image36.wmf"/><Relationship Id="rId21" Type="http://schemas.openxmlformats.org/officeDocument/2006/relationships/oleObject" Target="../embeddings/oleObject32.bin"/><Relationship Id="rId20" Type="http://schemas.openxmlformats.org/officeDocument/2006/relationships/image" Target="../media/image35.wmf"/><Relationship Id="rId2" Type="http://schemas.openxmlformats.org/officeDocument/2006/relationships/image" Target="../media/image18.wmf"/><Relationship Id="rId19" Type="http://schemas.openxmlformats.org/officeDocument/2006/relationships/oleObject" Target="../embeddings/oleObject31.bin"/><Relationship Id="rId18" Type="http://schemas.openxmlformats.org/officeDocument/2006/relationships/image" Target="../media/image34.wmf"/><Relationship Id="rId17" Type="http://schemas.openxmlformats.org/officeDocument/2006/relationships/oleObject" Target="../embeddings/oleObject30.bin"/><Relationship Id="rId16" Type="http://schemas.openxmlformats.org/officeDocument/2006/relationships/image" Target="../media/image33.wmf"/><Relationship Id="rId15" Type="http://schemas.openxmlformats.org/officeDocument/2006/relationships/oleObject" Target="../embeddings/oleObject29.bin"/><Relationship Id="rId14" Type="http://schemas.openxmlformats.org/officeDocument/2006/relationships/image" Target="../media/image32.wmf"/><Relationship Id="rId13" Type="http://schemas.openxmlformats.org/officeDocument/2006/relationships/oleObject" Target="../embeddings/oleObject28.bin"/><Relationship Id="rId12" Type="http://schemas.openxmlformats.org/officeDocument/2006/relationships/image" Target="../media/image31.wmf"/><Relationship Id="rId11" Type="http://schemas.openxmlformats.org/officeDocument/2006/relationships/oleObject" Target="../embeddings/oleObject27.bin"/><Relationship Id="rId10" Type="http://schemas.openxmlformats.org/officeDocument/2006/relationships/image" Target="../media/image30.wmf"/><Relationship Id="rId1" Type="http://schemas.openxmlformats.org/officeDocument/2006/relationships/oleObject" Target="../embeddings/oleObject22.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38.bin"/><Relationship Id="rId8" Type="http://schemas.openxmlformats.org/officeDocument/2006/relationships/image" Target="../media/image29.wmf"/><Relationship Id="rId7" Type="http://schemas.openxmlformats.org/officeDocument/2006/relationships/oleObject" Target="../embeddings/oleObject37.bin"/><Relationship Id="rId6" Type="http://schemas.openxmlformats.org/officeDocument/2006/relationships/image" Target="../media/image28.wmf"/><Relationship Id="rId5" Type="http://schemas.openxmlformats.org/officeDocument/2006/relationships/oleObject" Target="../embeddings/oleObject36.bin"/><Relationship Id="rId4" Type="http://schemas.openxmlformats.org/officeDocument/2006/relationships/image" Target="../media/image27.wmf"/><Relationship Id="rId3" Type="http://schemas.openxmlformats.org/officeDocument/2006/relationships/oleObject" Target="../embeddings/oleObject35.bin"/><Relationship Id="rId28" Type="http://schemas.openxmlformats.org/officeDocument/2006/relationships/vmlDrawing" Target="../drawings/vmlDrawing6.vml"/><Relationship Id="rId27" Type="http://schemas.openxmlformats.org/officeDocument/2006/relationships/slideLayout" Target="../slideLayouts/slideLayout7.xml"/><Relationship Id="rId26" Type="http://schemas.openxmlformats.org/officeDocument/2006/relationships/image" Target="../media/image38.wmf"/><Relationship Id="rId25" Type="http://schemas.openxmlformats.org/officeDocument/2006/relationships/oleObject" Target="../embeddings/oleObject46.bin"/><Relationship Id="rId24" Type="http://schemas.openxmlformats.org/officeDocument/2006/relationships/image" Target="../media/image37.wmf"/><Relationship Id="rId23" Type="http://schemas.openxmlformats.org/officeDocument/2006/relationships/oleObject" Target="../embeddings/oleObject45.bin"/><Relationship Id="rId22" Type="http://schemas.openxmlformats.org/officeDocument/2006/relationships/image" Target="../media/image36.wmf"/><Relationship Id="rId21" Type="http://schemas.openxmlformats.org/officeDocument/2006/relationships/oleObject" Target="../embeddings/oleObject44.bin"/><Relationship Id="rId20" Type="http://schemas.openxmlformats.org/officeDocument/2006/relationships/image" Target="../media/image35.wmf"/><Relationship Id="rId2" Type="http://schemas.openxmlformats.org/officeDocument/2006/relationships/image" Target="../media/image18.wmf"/><Relationship Id="rId19" Type="http://schemas.openxmlformats.org/officeDocument/2006/relationships/oleObject" Target="../embeddings/oleObject43.bin"/><Relationship Id="rId18" Type="http://schemas.openxmlformats.org/officeDocument/2006/relationships/image" Target="../media/image34.wmf"/><Relationship Id="rId17" Type="http://schemas.openxmlformats.org/officeDocument/2006/relationships/oleObject" Target="../embeddings/oleObject42.bin"/><Relationship Id="rId16" Type="http://schemas.openxmlformats.org/officeDocument/2006/relationships/image" Target="../media/image33.wmf"/><Relationship Id="rId15" Type="http://schemas.openxmlformats.org/officeDocument/2006/relationships/oleObject" Target="../embeddings/oleObject41.bin"/><Relationship Id="rId14" Type="http://schemas.openxmlformats.org/officeDocument/2006/relationships/image" Target="../media/image32.wmf"/><Relationship Id="rId13" Type="http://schemas.openxmlformats.org/officeDocument/2006/relationships/oleObject" Target="../embeddings/oleObject40.bin"/><Relationship Id="rId12" Type="http://schemas.openxmlformats.org/officeDocument/2006/relationships/image" Target="../media/image31.wmf"/><Relationship Id="rId11" Type="http://schemas.openxmlformats.org/officeDocument/2006/relationships/oleObject" Target="../embeddings/oleObject39.bin"/><Relationship Id="rId10" Type="http://schemas.openxmlformats.org/officeDocument/2006/relationships/image" Target="../media/image30.wmf"/><Relationship Id="rId1" Type="http://schemas.openxmlformats.org/officeDocument/2006/relationships/oleObject" Target="../embeddings/oleObject3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4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41.emf"/><Relationship Id="rId1" Type="http://schemas.openxmlformats.org/officeDocument/2006/relationships/oleObject" Target="../embeddings/oleObject47.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47.wmf"/><Relationship Id="rId1" Type="http://schemas.openxmlformats.org/officeDocument/2006/relationships/oleObject" Target="../embeddings/oleObject48.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49.wmf"/><Relationship Id="rId3" Type="http://schemas.openxmlformats.org/officeDocument/2006/relationships/oleObject" Target="../embeddings/oleObject50.bin"/><Relationship Id="rId2" Type="http://schemas.openxmlformats.org/officeDocument/2006/relationships/image" Target="../media/image48.wmf"/><Relationship Id="rId1" Type="http://schemas.openxmlformats.org/officeDocument/2006/relationships/oleObject" Target="../embeddings/oleObject49.bin"/></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50.wmf"/><Relationship Id="rId1" Type="http://schemas.openxmlformats.org/officeDocument/2006/relationships/oleObject" Target="../embeddings/oleObject51.bin"/></Relationships>
</file>

<file path=ppt/slides/_rels/slide68.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52.wmf"/><Relationship Id="rId3" Type="http://schemas.openxmlformats.org/officeDocument/2006/relationships/oleObject" Target="../embeddings/oleObject53.bin"/><Relationship Id="rId2" Type="http://schemas.openxmlformats.org/officeDocument/2006/relationships/image" Target="../media/image51.wmf"/><Relationship Id="rId1" Type="http://schemas.openxmlformats.org/officeDocument/2006/relationships/oleObject" Target="../embeddings/oleObject52.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54.wmf"/><Relationship Id="rId3" Type="http://schemas.openxmlformats.org/officeDocument/2006/relationships/oleObject" Target="../embeddings/oleObject55.bin"/><Relationship Id="rId2" Type="http://schemas.openxmlformats.org/officeDocument/2006/relationships/image" Target="../media/image53.wmf"/><Relationship Id="rId1" Type="http://schemas.openxmlformats.org/officeDocument/2006/relationships/oleObject" Target="../embeddings/oleObject54.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9" Type="http://schemas.openxmlformats.org/officeDocument/2006/relationships/slideLayout" Target="../slideLayouts/slideLayout7.xml"/><Relationship Id="rId18" Type="http://schemas.openxmlformats.org/officeDocument/2006/relationships/tags" Target="../tags/tag44.xml"/><Relationship Id="rId17" Type="http://schemas.openxmlformats.org/officeDocument/2006/relationships/image" Target="../media/image4.png"/><Relationship Id="rId16" Type="http://schemas.openxmlformats.org/officeDocument/2006/relationships/tags" Target="../tags/tag4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tags" Target="../tags/tag28.xml"/></Relationships>
</file>

<file path=ppt/slides/_rels/slide7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image" Target="../media/image55.png"/><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0" Type="http://schemas.openxmlformats.org/officeDocument/2006/relationships/slideLayout" Target="../slideLayouts/slideLayout7.xml"/><Relationship Id="rId2" Type="http://schemas.openxmlformats.org/officeDocument/2006/relationships/tags" Target="../tags/tag46.xml"/><Relationship Id="rId19" Type="http://schemas.openxmlformats.org/officeDocument/2006/relationships/tags" Target="../tags/tag61.xml"/><Relationship Id="rId18" Type="http://schemas.openxmlformats.org/officeDocument/2006/relationships/image" Target="../media/image4.png"/><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5.xml"/></Relationships>
</file>

<file path=ppt/slides/_rels/slide77.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9" Type="http://schemas.openxmlformats.org/officeDocument/2006/relationships/slideLayout" Target="../slideLayouts/slideLayout7.xml"/><Relationship Id="rId18" Type="http://schemas.openxmlformats.org/officeDocument/2006/relationships/tags" Target="../tags/tag78.xml"/><Relationship Id="rId17" Type="http://schemas.openxmlformats.org/officeDocument/2006/relationships/image" Target="../media/image4.png"/><Relationship Id="rId16" Type="http://schemas.openxmlformats.org/officeDocument/2006/relationships/tags" Target="../tags/tag77.xml"/><Relationship Id="rId15" Type="http://schemas.openxmlformats.org/officeDocument/2006/relationships/tags" Target="../tags/tag76.xml"/><Relationship Id="rId14" Type="http://schemas.openxmlformats.org/officeDocument/2006/relationships/tags" Target="../tags/tag75.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tags" Target="../tags/tag62.xml"/></Relationships>
</file>

<file path=ppt/slides/_rels/slide78.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9" Type="http://schemas.openxmlformats.org/officeDocument/2006/relationships/slideLayout" Target="../slideLayouts/slideLayout7.xml"/><Relationship Id="rId18" Type="http://schemas.openxmlformats.org/officeDocument/2006/relationships/tags" Target="../tags/tag95.xml"/><Relationship Id="rId17" Type="http://schemas.openxmlformats.org/officeDocument/2006/relationships/image" Target="../media/image4.png"/><Relationship Id="rId16" Type="http://schemas.openxmlformats.org/officeDocument/2006/relationships/tags" Target="../tags/tag94.xml"/><Relationship Id="rId15" Type="http://schemas.openxmlformats.org/officeDocument/2006/relationships/tags" Target="../tags/tag93.xml"/><Relationship Id="rId14" Type="http://schemas.openxmlformats.org/officeDocument/2006/relationships/tags" Target="../tags/tag92.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9" Type="http://schemas.openxmlformats.org/officeDocument/2006/relationships/slideLayout" Target="../slideLayouts/slideLayout7.xml"/><Relationship Id="rId18" Type="http://schemas.openxmlformats.org/officeDocument/2006/relationships/tags" Target="../tags/tag112.xml"/><Relationship Id="rId17" Type="http://schemas.openxmlformats.org/officeDocument/2006/relationships/image" Target="../media/image4.png"/><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tags" Target="../tags/tag9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80.xml.rels><?xml version="1.0" encoding="UTF-8" standalone="yes"?>
<Relationships xmlns="http://schemas.openxmlformats.org/package/2006/relationships"><Relationship Id="rId9" Type="http://schemas.openxmlformats.org/officeDocument/2006/relationships/tags" Target="../tags/tag121.xml"/><Relationship Id="rId8" Type="http://schemas.openxmlformats.org/officeDocument/2006/relationships/tags" Target="../tags/tag120.xml"/><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9" Type="http://schemas.openxmlformats.org/officeDocument/2006/relationships/slideLayout" Target="../slideLayouts/slideLayout7.xml"/><Relationship Id="rId18" Type="http://schemas.openxmlformats.org/officeDocument/2006/relationships/tags" Target="../tags/tag129.xml"/><Relationship Id="rId17" Type="http://schemas.openxmlformats.org/officeDocument/2006/relationships/image" Target="../media/image4.png"/><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tags" Target="../tags/tag124.xml"/><Relationship Id="rId11" Type="http://schemas.openxmlformats.org/officeDocument/2006/relationships/tags" Target="../tags/tag123.xml"/><Relationship Id="rId10" Type="http://schemas.openxmlformats.org/officeDocument/2006/relationships/tags" Target="../tags/tag122.xml"/><Relationship Id="rId1" Type="http://schemas.openxmlformats.org/officeDocument/2006/relationships/tags" Target="../tags/tag113.xml"/></Relationships>
</file>

<file path=ppt/slides/_rels/slide81.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9" Type="http://schemas.openxmlformats.org/officeDocument/2006/relationships/slideLayout" Target="../slideLayouts/slideLayout7.xml"/><Relationship Id="rId18" Type="http://schemas.openxmlformats.org/officeDocument/2006/relationships/tags" Target="../tags/tag146.xml"/><Relationship Id="rId17" Type="http://schemas.openxmlformats.org/officeDocument/2006/relationships/image" Target="../media/image4.png"/><Relationship Id="rId16" Type="http://schemas.openxmlformats.org/officeDocument/2006/relationships/tags" Target="../tags/tag145.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tags" Target="../tags/tag130.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4.wmf"/><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56.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wmf"/><Relationship Id="rId1" Type="http://schemas.openxmlformats.org/officeDocument/2006/relationships/image" Target="../media/image56.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wmf"/><Relationship Id="rId1" Type="http://schemas.openxmlformats.org/officeDocument/2006/relationships/image" Target="../media/image56.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444428"/>
          <p:cNvSpPr txBox="1">
            <a:spLocks noChangeArrowheads="1"/>
          </p:cNvSpPr>
          <p:nvPr/>
        </p:nvSpPr>
        <p:spPr bwMode="auto">
          <a:xfrm>
            <a:off x="6456363" y="1052513"/>
            <a:ext cx="370522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4800">
                <a:solidFill>
                  <a:srgbClr val="0000CC"/>
                </a:solidFill>
              </a:rPr>
              <a:t>Chapter 5</a:t>
            </a:r>
            <a:endParaRPr kumimoji="1" lang="zh-CN" altLang="en-US" sz="4800">
              <a:solidFill>
                <a:srgbClr val="0000CC"/>
              </a:solidFill>
            </a:endParaRPr>
          </a:p>
        </p:txBody>
      </p:sp>
      <p:sp>
        <p:nvSpPr>
          <p:cNvPr id="15363" name="副标题 444429"/>
          <p:cNvSpPr txBox="1">
            <a:spLocks noChangeArrowheads="1"/>
          </p:cNvSpPr>
          <p:nvPr/>
        </p:nvSpPr>
        <p:spPr bwMode="auto">
          <a:xfrm>
            <a:off x="6419850" y="2312988"/>
            <a:ext cx="388937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60000"/>
              </a:lnSpc>
              <a:spcBef>
                <a:spcPct val="20000"/>
              </a:spcBef>
              <a:buClr>
                <a:srgbClr val="A50021"/>
              </a:buClr>
              <a:buSzPct val="75000"/>
              <a:buFont typeface="Monotype Sorts" pitchFamily="2" charset="2"/>
              <a:buNone/>
            </a:pPr>
            <a:r>
              <a:rPr kumimoji="1" lang="zh-CN" altLang="en-US" sz="3200">
                <a:solidFill>
                  <a:srgbClr val="0000CC"/>
                </a:solidFill>
              </a:rPr>
              <a:t>分治法</a:t>
            </a:r>
            <a:endParaRPr kumimoji="1" lang="zh-CN" altLang="en-US" sz="3200">
              <a:solidFill>
                <a:srgbClr val="0000CC"/>
              </a:solidFill>
            </a:endParaRPr>
          </a:p>
          <a:p>
            <a:pPr algn="ctr" eaLnBrk="1" hangingPunct="1">
              <a:lnSpc>
                <a:spcPct val="160000"/>
              </a:lnSpc>
              <a:spcBef>
                <a:spcPct val="20000"/>
              </a:spcBef>
              <a:buClr>
                <a:srgbClr val="A50021"/>
              </a:buClr>
              <a:buSzPct val="75000"/>
              <a:buFont typeface="Monotype Sorts" pitchFamily="2" charset="2"/>
              <a:buNone/>
            </a:pPr>
            <a:r>
              <a:rPr kumimoji="1" lang="en-US" altLang="zh-CN" sz="3200">
                <a:solidFill>
                  <a:srgbClr val="800000"/>
                </a:solidFill>
              </a:rPr>
              <a:t>Divide &amp; Conquer</a:t>
            </a:r>
            <a:endParaRPr kumimoji="1" lang="zh-CN" altLang="en-US" sz="3200">
              <a:solidFill>
                <a:srgbClr val="800000"/>
              </a:solidFill>
            </a:endParaRPr>
          </a:p>
        </p:txBody>
      </p:sp>
      <p:pic>
        <p:nvPicPr>
          <p:cNvPr id="15364" name="Picture 8" descr="http://picm.photophoto.cn/023/091/010/091010003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4713" y="1241425"/>
            <a:ext cx="3781425" cy="533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dirty="0"/>
              <a:t>归并排序的阶段 </a:t>
            </a:r>
            <a:r>
              <a:rPr lang="en-US" altLang="zh-CN" dirty="0"/>
              <a:t>1</a:t>
            </a:r>
            <a:r>
              <a:rPr lang="zh-CN" altLang="en-US" dirty="0"/>
              <a:t>：二等分</a:t>
            </a:r>
            <a:endParaRPr lang="zh-CN" altLang="en-US" dirty="0"/>
          </a:p>
        </p:txBody>
      </p:sp>
      <p:pic>
        <p:nvPicPr>
          <p:cNvPr id="29699" name="Picture 3" descr="fig04_02"/>
          <p:cNvPicPr>
            <a:picLocks noChangeAspect="1" noChangeArrowheads="1"/>
          </p:cNvPicPr>
          <p:nvPr/>
        </p:nvPicPr>
        <p:blipFill>
          <a:blip r:embed="rId1">
            <a:extLst>
              <a:ext uri="{28A0092B-C50C-407E-A947-70E740481C1C}">
                <a14:useLocalDpi xmlns:a14="http://schemas.microsoft.com/office/drawing/2010/main" val="0"/>
              </a:ext>
            </a:extLst>
          </a:blip>
          <a:srcRect l="23221" r="2631" b="65549"/>
          <a:stretch>
            <a:fillRect/>
          </a:stretch>
        </p:blipFill>
        <p:spPr bwMode="auto">
          <a:xfrm>
            <a:off x="1776413" y="1141413"/>
            <a:ext cx="882015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Line 8"/>
          <p:cNvSpPr>
            <a:spLocks noChangeShapeType="1"/>
          </p:cNvSpPr>
          <p:nvPr/>
        </p:nvSpPr>
        <p:spPr bwMode="auto">
          <a:xfrm>
            <a:off x="3648075" y="2852738"/>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01" name="Line 9"/>
          <p:cNvSpPr>
            <a:spLocks noChangeShapeType="1"/>
          </p:cNvSpPr>
          <p:nvPr/>
        </p:nvSpPr>
        <p:spPr bwMode="auto">
          <a:xfrm>
            <a:off x="8688388" y="2852738"/>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t>归并排序的阶段 </a:t>
            </a:r>
            <a:r>
              <a:rPr lang="en-US" altLang="zh-CN" dirty="0"/>
              <a:t>1</a:t>
            </a:r>
            <a:r>
              <a:rPr lang="zh-CN" altLang="en-US" dirty="0"/>
              <a:t>：二等分</a:t>
            </a:r>
            <a:endParaRPr lang="zh-CN" altLang="en-US" dirty="0"/>
          </a:p>
        </p:txBody>
      </p:sp>
      <p:pic>
        <p:nvPicPr>
          <p:cNvPr id="30723" name="Picture 3" descr="fig04_02"/>
          <p:cNvPicPr>
            <a:picLocks noChangeAspect="1" noChangeArrowheads="1"/>
          </p:cNvPicPr>
          <p:nvPr/>
        </p:nvPicPr>
        <p:blipFill>
          <a:blip r:embed="rId1">
            <a:extLst>
              <a:ext uri="{28A0092B-C50C-407E-A947-70E740481C1C}">
                <a14:useLocalDpi xmlns:a14="http://schemas.microsoft.com/office/drawing/2010/main" val="0"/>
              </a:ext>
            </a:extLst>
          </a:blip>
          <a:srcRect l="23221" r="2631" b="65549"/>
          <a:stretch>
            <a:fillRect/>
          </a:stretch>
        </p:blipFill>
        <p:spPr bwMode="auto">
          <a:xfrm>
            <a:off x="1776413" y="1141413"/>
            <a:ext cx="882015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Line 4"/>
          <p:cNvSpPr>
            <a:spLocks noChangeShapeType="1"/>
          </p:cNvSpPr>
          <p:nvPr/>
        </p:nvSpPr>
        <p:spPr bwMode="auto">
          <a:xfrm>
            <a:off x="2459038" y="4616450"/>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5" name="Line 5"/>
          <p:cNvSpPr>
            <a:spLocks noChangeShapeType="1"/>
          </p:cNvSpPr>
          <p:nvPr/>
        </p:nvSpPr>
        <p:spPr bwMode="auto">
          <a:xfrm>
            <a:off x="4908550" y="4652963"/>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6" name="Line 6"/>
          <p:cNvSpPr>
            <a:spLocks noChangeShapeType="1"/>
          </p:cNvSpPr>
          <p:nvPr/>
        </p:nvSpPr>
        <p:spPr bwMode="auto">
          <a:xfrm>
            <a:off x="7427913" y="4652963"/>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27" name="Line 7"/>
          <p:cNvSpPr>
            <a:spLocks noChangeShapeType="1"/>
          </p:cNvSpPr>
          <p:nvPr/>
        </p:nvSpPr>
        <p:spPr bwMode="auto">
          <a:xfrm>
            <a:off x="9948863" y="4652963"/>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dirty="0"/>
              <a:t>归并排序的阶段 </a:t>
            </a:r>
            <a:r>
              <a:rPr lang="en-US" altLang="zh-CN" dirty="0"/>
              <a:t>1</a:t>
            </a:r>
            <a:r>
              <a:rPr lang="zh-CN" altLang="en-US" dirty="0"/>
              <a:t>：二等分</a:t>
            </a:r>
            <a:endParaRPr lang="zh-CN" altLang="en-US" dirty="0"/>
          </a:p>
        </p:txBody>
      </p:sp>
      <p:pic>
        <p:nvPicPr>
          <p:cNvPr id="31747" name="Picture 3" descr="fig04_02"/>
          <p:cNvPicPr>
            <a:picLocks noChangeAspect="1" noChangeArrowheads="1"/>
          </p:cNvPicPr>
          <p:nvPr/>
        </p:nvPicPr>
        <p:blipFill>
          <a:blip r:embed="rId1">
            <a:extLst>
              <a:ext uri="{28A0092B-C50C-407E-A947-70E740481C1C}">
                <a14:useLocalDpi xmlns:a14="http://schemas.microsoft.com/office/drawing/2010/main" val="0"/>
              </a:ext>
            </a:extLst>
          </a:blip>
          <a:srcRect l="19800" r="-1834" b="50578"/>
          <a:stretch>
            <a:fillRect/>
          </a:stretch>
        </p:blipFill>
        <p:spPr bwMode="auto">
          <a:xfrm>
            <a:off x="1739900" y="1125538"/>
            <a:ext cx="8604250"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Line 4"/>
          <p:cNvSpPr>
            <a:spLocks noChangeShapeType="1"/>
          </p:cNvSpPr>
          <p:nvPr/>
        </p:nvSpPr>
        <p:spPr bwMode="auto">
          <a:xfrm>
            <a:off x="2674938" y="4221163"/>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49" name="Line 5"/>
          <p:cNvSpPr>
            <a:spLocks noChangeShapeType="1"/>
          </p:cNvSpPr>
          <p:nvPr/>
        </p:nvSpPr>
        <p:spPr bwMode="auto">
          <a:xfrm>
            <a:off x="4872038" y="4221163"/>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0" name="Line 6"/>
          <p:cNvSpPr>
            <a:spLocks noChangeShapeType="1"/>
          </p:cNvSpPr>
          <p:nvPr/>
        </p:nvSpPr>
        <p:spPr bwMode="auto">
          <a:xfrm>
            <a:off x="7104063" y="4257675"/>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51" name="Line 7"/>
          <p:cNvSpPr>
            <a:spLocks noChangeShapeType="1"/>
          </p:cNvSpPr>
          <p:nvPr/>
        </p:nvSpPr>
        <p:spPr bwMode="auto">
          <a:xfrm>
            <a:off x="9299575" y="4221163"/>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归并排序的阶段 </a:t>
            </a:r>
            <a:r>
              <a:rPr lang="en-US" altLang="zh-CN" dirty="0"/>
              <a:t>2</a:t>
            </a:r>
            <a:r>
              <a:rPr lang="zh-CN" altLang="en-US" dirty="0"/>
              <a:t>：合并</a:t>
            </a:r>
            <a:endParaRPr lang="zh-CN" altLang="en-US" dirty="0"/>
          </a:p>
        </p:txBody>
      </p:sp>
      <p:pic>
        <p:nvPicPr>
          <p:cNvPr id="32771" name="Picture 4" descr="fig04_02"/>
          <p:cNvPicPr>
            <a:picLocks noChangeAspect="1" noChangeArrowheads="1"/>
          </p:cNvPicPr>
          <p:nvPr/>
        </p:nvPicPr>
        <p:blipFill>
          <a:blip r:embed="rId1">
            <a:extLst>
              <a:ext uri="{28A0092B-C50C-407E-A947-70E740481C1C}">
                <a14:useLocalDpi xmlns:a14="http://schemas.microsoft.com/office/drawing/2010/main" val="0"/>
              </a:ext>
            </a:extLst>
          </a:blip>
          <a:srcRect l="19800" t="44304" r="-1834" b="50282"/>
          <a:stretch>
            <a:fillRect/>
          </a:stretch>
        </p:blipFill>
        <p:spPr bwMode="auto">
          <a:xfrm>
            <a:off x="1992313" y="1233488"/>
            <a:ext cx="860425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a:t>归并排序的阶段 </a:t>
            </a:r>
            <a:r>
              <a:rPr lang="en-US" altLang="zh-CN" dirty="0"/>
              <a:t>2</a:t>
            </a:r>
            <a:r>
              <a:rPr lang="zh-CN" altLang="en-US" dirty="0"/>
              <a:t>：合并</a:t>
            </a:r>
            <a:endParaRPr lang="zh-CN" altLang="en-US" dirty="0"/>
          </a:p>
        </p:txBody>
      </p:sp>
      <p:pic>
        <p:nvPicPr>
          <p:cNvPr id="33795" name="Picture 3" descr="fig04_02"/>
          <p:cNvPicPr>
            <a:picLocks noChangeAspect="1" noChangeArrowheads="1"/>
          </p:cNvPicPr>
          <p:nvPr/>
        </p:nvPicPr>
        <p:blipFill>
          <a:blip r:embed="rId1">
            <a:extLst>
              <a:ext uri="{28A0092B-C50C-407E-A947-70E740481C1C}">
                <a14:useLocalDpi xmlns:a14="http://schemas.microsoft.com/office/drawing/2010/main" val="0"/>
              </a:ext>
            </a:extLst>
          </a:blip>
          <a:srcRect l="19800" t="44304" r="-1834" b="35925"/>
          <a:stretch>
            <a:fillRect/>
          </a:stretch>
        </p:blipFill>
        <p:spPr bwMode="auto">
          <a:xfrm>
            <a:off x="1992313" y="1233488"/>
            <a:ext cx="86042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t>归并排序的阶段 </a:t>
            </a:r>
            <a:r>
              <a:rPr lang="en-US" altLang="zh-CN" dirty="0"/>
              <a:t>2</a:t>
            </a:r>
            <a:r>
              <a:rPr lang="zh-CN" altLang="en-US" dirty="0"/>
              <a:t>：合并</a:t>
            </a:r>
            <a:endParaRPr lang="zh-CN" altLang="en-US" dirty="0"/>
          </a:p>
        </p:txBody>
      </p:sp>
      <p:pic>
        <p:nvPicPr>
          <p:cNvPr id="34819" name="Picture 3" descr="fig04_02"/>
          <p:cNvPicPr>
            <a:picLocks noChangeAspect="1" noChangeArrowheads="1"/>
          </p:cNvPicPr>
          <p:nvPr/>
        </p:nvPicPr>
        <p:blipFill>
          <a:blip r:embed="rId1">
            <a:extLst>
              <a:ext uri="{28A0092B-C50C-407E-A947-70E740481C1C}">
                <a14:useLocalDpi xmlns:a14="http://schemas.microsoft.com/office/drawing/2010/main" val="0"/>
              </a:ext>
            </a:extLst>
          </a:blip>
          <a:srcRect l="19800" t="44304" r="-1834" b="21259"/>
          <a:stretch>
            <a:fillRect/>
          </a:stretch>
        </p:blipFill>
        <p:spPr bwMode="auto">
          <a:xfrm>
            <a:off x="1992313" y="1233488"/>
            <a:ext cx="86042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t>归并排序的阶段 </a:t>
            </a:r>
            <a:r>
              <a:rPr lang="en-US" altLang="zh-CN" dirty="0"/>
              <a:t>2</a:t>
            </a:r>
            <a:r>
              <a:rPr lang="zh-CN" altLang="en-US" dirty="0"/>
              <a:t>：合并</a:t>
            </a:r>
            <a:endParaRPr lang="zh-CN" altLang="en-US" dirty="0"/>
          </a:p>
        </p:txBody>
      </p:sp>
      <p:pic>
        <p:nvPicPr>
          <p:cNvPr id="35843" name="Picture 3" descr="fig04_02"/>
          <p:cNvPicPr>
            <a:picLocks noChangeAspect="1" noChangeArrowheads="1"/>
          </p:cNvPicPr>
          <p:nvPr/>
        </p:nvPicPr>
        <p:blipFill>
          <a:blip r:embed="rId1">
            <a:extLst>
              <a:ext uri="{28A0092B-C50C-407E-A947-70E740481C1C}">
                <a14:useLocalDpi xmlns:a14="http://schemas.microsoft.com/office/drawing/2010/main" val="0"/>
              </a:ext>
            </a:extLst>
          </a:blip>
          <a:srcRect l="19800" t="44304" r="-1834" b="5875"/>
          <a:stretch>
            <a:fillRect/>
          </a:stretch>
        </p:blipFill>
        <p:spPr bwMode="auto">
          <a:xfrm>
            <a:off x="1992313" y="1196975"/>
            <a:ext cx="8604250" cy="562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2"/>
          <p:cNvSpPr>
            <a:spLocks noChangeArrowheads="1"/>
          </p:cNvSpPr>
          <p:nvPr/>
        </p:nvSpPr>
        <p:spPr bwMode="auto">
          <a:xfrm>
            <a:off x="1019175" y="1195388"/>
            <a:ext cx="7815263" cy="33496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90000"/>
              </a:lnSpc>
              <a:spcBef>
                <a:spcPct val="20000"/>
              </a:spcBef>
              <a:buClr>
                <a:srgbClr val="A50021"/>
              </a:buClr>
              <a:buSzPct val="75000"/>
              <a:buFont typeface="Monotype Sorts" pitchFamily="2" charset="2"/>
              <a:buNone/>
            </a:pPr>
            <a:r>
              <a:rPr kumimoji="1" lang="en-US" altLang="zh-CN" b="1">
                <a:solidFill>
                  <a:srgbClr val="000000"/>
                </a:solidFill>
              </a:rPr>
              <a:t>ALGORITHM </a:t>
            </a:r>
            <a:r>
              <a:rPr kumimoji="1" lang="en-US" altLang="zh-CN" i="1">
                <a:solidFill>
                  <a:srgbClr val="000000"/>
                </a:solidFill>
              </a:rPr>
              <a:t>MergeSort</a:t>
            </a:r>
            <a:r>
              <a:rPr kumimoji="1" lang="en-US" altLang="zh-CN">
                <a:solidFill>
                  <a:srgbClr val="000000"/>
                </a:solidFill>
              </a:rPr>
              <a:t> (A[0..n-1] )</a:t>
            </a:r>
            <a:endParaRPr kumimoji="1" lang="en-US" altLang="zh-CN">
              <a:solidFill>
                <a:srgbClr val="000000"/>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00"/>
                </a:solidFill>
              </a:rPr>
              <a:t>    if n &gt; 1</a:t>
            </a:r>
            <a:endParaRPr kumimoji="1" lang="en-US" altLang="zh-CN">
              <a:solidFill>
                <a:srgbClr val="000000"/>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00"/>
                </a:solidFill>
              </a:rPr>
              <a:t>          copy A[ 0..</a:t>
            </a:r>
            <a:r>
              <a:rPr kumimoji="1" lang="en-US" altLang="zh-CN">
                <a:solidFill>
                  <a:srgbClr val="000000"/>
                </a:solidFill>
                <a:sym typeface="Symbol" panose="05050102010706020507" pitchFamily="18" charset="2"/>
              </a:rPr>
              <a:t>n/2-1 ] to </a:t>
            </a:r>
            <a:r>
              <a:rPr kumimoji="1" lang="en-US" altLang="zh-CN">
                <a:solidFill>
                  <a:srgbClr val="000000"/>
                </a:solidFill>
              </a:rPr>
              <a:t>B[ 0..</a:t>
            </a:r>
            <a:r>
              <a:rPr kumimoji="1" lang="en-US" altLang="zh-CN">
                <a:solidFill>
                  <a:srgbClr val="000000"/>
                </a:solidFill>
                <a:sym typeface="Symbol" panose="05050102010706020507" pitchFamily="18" charset="2"/>
              </a:rPr>
              <a:t>n/2-1 ]</a:t>
            </a:r>
            <a:endParaRPr kumimoji="1" lang="en-US" altLang="zh-CN">
              <a:solidFill>
                <a:srgbClr val="000000"/>
              </a:solidFill>
              <a:sym typeface="Symbol" panose="05050102010706020507" pitchFamily="18" charset="2"/>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00"/>
                </a:solidFill>
                <a:sym typeface="Symbol" panose="05050102010706020507" pitchFamily="18" charset="2"/>
              </a:rPr>
              <a:t>          </a:t>
            </a:r>
            <a:r>
              <a:rPr kumimoji="1" lang="en-US" altLang="zh-CN">
                <a:solidFill>
                  <a:srgbClr val="000000"/>
                </a:solidFill>
              </a:rPr>
              <a:t>copy A[ </a:t>
            </a:r>
            <a:r>
              <a:rPr kumimoji="1" lang="en-US" altLang="zh-CN">
                <a:solidFill>
                  <a:srgbClr val="000000"/>
                </a:solidFill>
                <a:sym typeface="Symbol" panose="05050102010706020507" pitchFamily="18" charset="2"/>
              </a:rPr>
              <a:t>n/2..n-1 ] to C</a:t>
            </a:r>
            <a:r>
              <a:rPr kumimoji="1" lang="en-US" altLang="zh-CN">
                <a:solidFill>
                  <a:srgbClr val="000000"/>
                </a:solidFill>
              </a:rPr>
              <a:t>[ 0..</a:t>
            </a:r>
            <a:r>
              <a:rPr kumimoji="1" lang="en-US" altLang="zh-CN">
                <a:solidFill>
                  <a:srgbClr val="000000"/>
                </a:solidFill>
                <a:sym typeface="Symbol" panose="05050102010706020507" pitchFamily="18" charset="2"/>
              </a:rPr>
              <a:t>n/2-1 ]</a:t>
            </a:r>
            <a:endParaRPr kumimoji="1" lang="en-US" altLang="zh-CN">
              <a:solidFill>
                <a:srgbClr val="000000"/>
              </a:solidFill>
              <a:sym typeface="Symbol" panose="05050102010706020507" pitchFamily="18" charset="2"/>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00"/>
                </a:solidFill>
              </a:rPr>
              <a:t>          </a:t>
            </a:r>
            <a:r>
              <a:rPr kumimoji="1" lang="en-US" altLang="zh-CN" i="1">
                <a:solidFill>
                  <a:srgbClr val="000000"/>
                </a:solidFill>
              </a:rPr>
              <a:t>MergeSort</a:t>
            </a:r>
            <a:r>
              <a:rPr kumimoji="1" lang="en-US" altLang="zh-CN">
                <a:solidFill>
                  <a:srgbClr val="000000"/>
                </a:solidFill>
              </a:rPr>
              <a:t> ( B )</a:t>
            </a:r>
            <a:endParaRPr kumimoji="1" lang="en-US" altLang="zh-CN">
              <a:solidFill>
                <a:srgbClr val="000000"/>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00"/>
                </a:solidFill>
              </a:rPr>
              <a:t>          </a:t>
            </a:r>
            <a:r>
              <a:rPr kumimoji="1" lang="en-US" altLang="zh-CN" i="1">
                <a:solidFill>
                  <a:srgbClr val="000000"/>
                </a:solidFill>
              </a:rPr>
              <a:t>MergeSort</a:t>
            </a:r>
            <a:r>
              <a:rPr kumimoji="1" lang="en-US" altLang="zh-CN">
                <a:solidFill>
                  <a:srgbClr val="000000"/>
                </a:solidFill>
              </a:rPr>
              <a:t> ( C )</a:t>
            </a:r>
            <a:endParaRPr kumimoji="1" lang="en-US" altLang="zh-CN">
              <a:solidFill>
                <a:srgbClr val="000000"/>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00"/>
                </a:solidFill>
              </a:rPr>
              <a:t>          </a:t>
            </a:r>
            <a:r>
              <a:rPr kumimoji="1" lang="en-US" altLang="zh-CN" i="1">
                <a:solidFill>
                  <a:srgbClr val="000000"/>
                </a:solidFill>
              </a:rPr>
              <a:t>Merge</a:t>
            </a:r>
            <a:r>
              <a:rPr kumimoji="1" lang="en-US" altLang="zh-CN">
                <a:solidFill>
                  <a:srgbClr val="000000"/>
                </a:solidFill>
              </a:rPr>
              <a:t> ( B,C,A )</a:t>
            </a:r>
            <a:endParaRPr kumimoji="1" lang="en-US" altLang="zh-CN">
              <a:solidFill>
                <a:srgbClr val="000000"/>
              </a:solidFill>
            </a:endParaRPr>
          </a:p>
        </p:txBody>
      </p:sp>
      <p:sp>
        <p:nvSpPr>
          <p:cNvPr id="36867" name="Rectangle 7"/>
          <p:cNvSpPr>
            <a:spLocks noGrp="1" noChangeArrowheads="1"/>
          </p:cNvSpPr>
          <p:nvPr>
            <p:ph type="title"/>
          </p:nvPr>
        </p:nvSpPr>
        <p:spPr/>
        <p:txBody>
          <a:bodyPr/>
          <a:lstStyle/>
          <a:p>
            <a:pPr eaLnBrk="1" hangingPunct="1"/>
            <a:r>
              <a:rPr lang="zh-CN" altLang="en-US"/>
              <a:t>归并排序算法</a:t>
            </a:r>
            <a:endParaRPr lang="zh-CN" altLang="en-US"/>
          </a:p>
        </p:txBody>
      </p:sp>
      <p:grpSp>
        <p:nvGrpSpPr>
          <p:cNvPr id="385038" name="Group 14"/>
          <p:cNvGrpSpPr/>
          <p:nvPr/>
        </p:nvGrpSpPr>
        <p:grpSpPr bwMode="auto">
          <a:xfrm>
            <a:off x="1908175" y="2097088"/>
            <a:ext cx="6840538" cy="936625"/>
            <a:chOff x="1020" y="2060"/>
            <a:chExt cx="4309" cy="499"/>
          </a:xfrm>
        </p:grpSpPr>
        <p:sp>
          <p:nvSpPr>
            <p:cNvPr id="36877" name="Rectangle 8"/>
            <p:cNvSpPr>
              <a:spLocks noChangeArrowheads="1"/>
            </p:cNvSpPr>
            <p:nvPr/>
          </p:nvSpPr>
          <p:spPr bwMode="auto">
            <a:xfrm>
              <a:off x="1020" y="2060"/>
              <a:ext cx="3621" cy="499"/>
            </a:xfrm>
            <a:prstGeom prst="rect">
              <a:avLst/>
            </a:prstGeom>
            <a:noFill/>
            <a:ln w="381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6878" name="Rectangle 11"/>
            <p:cNvSpPr>
              <a:spLocks noChangeArrowheads="1"/>
            </p:cNvSpPr>
            <p:nvPr/>
          </p:nvSpPr>
          <p:spPr bwMode="auto">
            <a:xfrm>
              <a:off x="4694" y="2092"/>
              <a:ext cx="63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chemeClr val="folHlink"/>
                  </a:solidFill>
                </a:rPr>
                <a:t>划分</a:t>
              </a:r>
              <a:endParaRPr lang="en-US" altLang="zh-CN" sz="4000">
                <a:solidFill>
                  <a:schemeClr val="folHlink"/>
                </a:solidFill>
              </a:endParaRPr>
            </a:p>
          </p:txBody>
        </p:sp>
      </p:grpSp>
      <p:grpSp>
        <p:nvGrpSpPr>
          <p:cNvPr id="385039" name="Group 15"/>
          <p:cNvGrpSpPr/>
          <p:nvPr/>
        </p:nvGrpSpPr>
        <p:grpSpPr bwMode="auto">
          <a:xfrm>
            <a:off x="1908175" y="3105150"/>
            <a:ext cx="6886575" cy="863600"/>
            <a:chOff x="1014" y="2591"/>
            <a:chExt cx="4338" cy="499"/>
          </a:xfrm>
        </p:grpSpPr>
        <p:sp>
          <p:nvSpPr>
            <p:cNvPr id="36875" name="Rectangle 9"/>
            <p:cNvSpPr>
              <a:spLocks noChangeArrowheads="1"/>
            </p:cNvSpPr>
            <p:nvPr/>
          </p:nvSpPr>
          <p:spPr bwMode="auto">
            <a:xfrm>
              <a:off x="1014" y="2591"/>
              <a:ext cx="3621" cy="499"/>
            </a:xfrm>
            <a:prstGeom prst="rect">
              <a:avLst/>
            </a:prstGeom>
            <a:noFill/>
            <a:ln w="38100">
              <a:solidFill>
                <a:srgbClr val="A5002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6876" name="Rectangle 12"/>
            <p:cNvSpPr>
              <a:spLocks noChangeArrowheads="1"/>
            </p:cNvSpPr>
            <p:nvPr/>
          </p:nvSpPr>
          <p:spPr bwMode="auto">
            <a:xfrm>
              <a:off x="4717" y="2591"/>
              <a:ext cx="63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rgbClr val="A50021"/>
                  </a:solidFill>
                </a:rPr>
                <a:t>递归</a:t>
              </a:r>
              <a:endParaRPr lang="en-US" altLang="zh-CN" sz="4000">
                <a:solidFill>
                  <a:srgbClr val="A50021"/>
                </a:solidFill>
              </a:endParaRPr>
            </a:p>
          </p:txBody>
        </p:sp>
      </p:grpSp>
      <p:grpSp>
        <p:nvGrpSpPr>
          <p:cNvPr id="385040" name="Group 16"/>
          <p:cNvGrpSpPr/>
          <p:nvPr/>
        </p:nvGrpSpPr>
        <p:grpSpPr bwMode="auto">
          <a:xfrm>
            <a:off x="1908175" y="3824288"/>
            <a:ext cx="6902450" cy="828675"/>
            <a:chOff x="1012" y="3007"/>
            <a:chExt cx="4348" cy="432"/>
          </a:xfrm>
        </p:grpSpPr>
        <p:sp>
          <p:nvSpPr>
            <p:cNvPr id="36873" name="Rectangle 10"/>
            <p:cNvSpPr>
              <a:spLocks noChangeArrowheads="1"/>
            </p:cNvSpPr>
            <p:nvPr/>
          </p:nvSpPr>
          <p:spPr bwMode="auto">
            <a:xfrm>
              <a:off x="1012" y="3122"/>
              <a:ext cx="3621" cy="240"/>
            </a:xfrm>
            <a:prstGeom prst="rect">
              <a:avLst/>
            </a:prstGeom>
            <a:noFill/>
            <a:ln w="381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6874" name="Rectangle 13"/>
            <p:cNvSpPr>
              <a:spLocks noChangeArrowheads="1"/>
            </p:cNvSpPr>
            <p:nvPr/>
          </p:nvSpPr>
          <p:spPr bwMode="auto">
            <a:xfrm>
              <a:off x="4725" y="3007"/>
              <a:ext cx="63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rgbClr val="FF0000"/>
                  </a:solidFill>
                </a:rPr>
                <a:t>合并</a:t>
              </a:r>
              <a:endParaRPr lang="en-US" altLang="zh-CN" sz="4000">
                <a:solidFill>
                  <a:srgbClr val="FF0000"/>
                </a:solidFill>
              </a:endParaRPr>
            </a:p>
          </p:txBody>
        </p:sp>
      </p:grpSp>
      <p:sp>
        <p:nvSpPr>
          <p:cNvPr id="385043" name="Rectangle 19"/>
          <p:cNvSpPr>
            <a:spLocks noChangeArrowheads="1"/>
          </p:cNvSpPr>
          <p:nvPr/>
        </p:nvSpPr>
        <p:spPr bwMode="auto">
          <a:xfrm>
            <a:off x="8557853" y="2278063"/>
            <a:ext cx="2627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dirty="0">
                <a:solidFill>
                  <a:srgbClr val="FF0000"/>
                </a:solidFill>
              </a:rPr>
              <a:t>：二分</a:t>
            </a:r>
            <a:endParaRPr lang="zh-CN" altLang="en-US" dirty="0">
              <a:solidFill>
                <a:srgbClr val="FF0000"/>
              </a:solidFill>
            </a:endParaRPr>
          </a:p>
        </p:txBody>
      </p:sp>
      <p:sp>
        <p:nvSpPr>
          <p:cNvPr id="385044" name="Rectangle 20"/>
          <p:cNvSpPr>
            <a:spLocks noChangeArrowheads="1"/>
          </p:cNvSpPr>
          <p:nvPr/>
        </p:nvSpPr>
        <p:spPr bwMode="auto">
          <a:xfrm>
            <a:off x="6167438" y="4852988"/>
            <a:ext cx="52562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a:solidFill>
                  <a:srgbClr val="FF0000"/>
                </a:solidFill>
              </a:rPr>
              <a:t>合并：</a:t>
            </a:r>
            <a:r>
              <a:rPr lang="en-US" altLang="zh-CN">
                <a:solidFill>
                  <a:srgbClr val="FF0000"/>
                </a:solidFill>
              </a:rPr>
              <a:t>2 </a:t>
            </a:r>
            <a:r>
              <a:rPr lang="zh-CN" altLang="en-US">
                <a:solidFill>
                  <a:srgbClr val="FF0000"/>
                </a:solidFill>
              </a:rPr>
              <a:t>个有序表合并成 </a:t>
            </a:r>
            <a:r>
              <a:rPr lang="en-US" altLang="zh-CN">
                <a:solidFill>
                  <a:srgbClr val="FF0000"/>
                </a:solidFill>
              </a:rPr>
              <a:t>1 </a:t>
            </a:r>
            <a:r>
              <a:rPr lang="zh-CN" altLang="en-US">
                <a:solidFill>
                  <a:srgbClr val="FF0000"/>
                </a:solidFill>
              </a:rPr>
              <a:t>个</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0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0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50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43" grpId="0"/>
      <p:bldP spid="3850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9"/>
          <p:cNvSpPr>
            <a:spLocks noChangeArrowheads="1"/>
          </p:cNvSpPr>
          <p:nvPr/>
        </p:nvSpPr>
        <p:spPr bwMode="auto">
          <a:xfrm>
            <a:off x="838200" y="1074738"/>
            <a:ext cx="11068050" cy="563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90000"/>
              </a:lnSpc>
              <a:spcBef>
                <a:spcPct val="20000"/>
              </a:spcBef>
              <a:buClr>
                <a:srgbClr val="A50021"/>
              </a:buClr>
              <a:buSzPct val="75000"/>
              <a:buFont typeface="Monotype Sorts" pitchFamily="2" charset="2"/>
              <a:buNone/>
            </a:pPr>
            <a:r>
              <a:rPr kumimoji="1" lang="en-US" altLang="zh-CN" b="1">
                <a:solidFill>
                  <a:srgbClr val="0000CC"/>
                </a:solidFill>
              </a:rPr>
              <a:t>ALGORITHM </a:t>
            </a:r>
            <a:r>
              <a:rPr kumimoji="1" lang="en-US" altLang="zh-CN" i="1">
                <a:solidFill>
                  <a:srgbClr val="0000CC"/>
                </a:solidFill>
              </a:rPr>
              <a:t>Merge</a:t>
            </a:r>
            <a:r>
              <a:rPr kumimoji="1" lang="en-US" altLang="zh-CN">
                <a:solidFill>
                  <a:srgbClr val="0000CC"/>
                </a:solidFill>
              </a:rPr>
              <a:t> ( B[0..</a:t>
            </a:r>
            <a:r>
              <a:rPr kumimoji="1" lang="en-US" altLang="zh-CN" i="1">
                <a:solidFill>
                  <a:srgbClr val="0000CC"/>
                </a:solidFill>
              </a:rPr>
              <a:t>p</a:t>
            </a:r>
            <a:r>
              <a:rPr kumimoji="1" lang="en-US" altLang="zh-CN">
                <a:solidFill>
                  <a:srgbClr val="0000CC"/>
                </a:solidFill>
              </a:rPr>
              <a:t>-1], C[0..</a:t>
            </a:r>
            <a:r>
              <a:rPr kumimoji="1" lang="en-US" altLang="zh-CN" i="1">
                <a:solidFill>
                  <a:srgbClr val="0000CC"/>
                </a:solidFill>
              </a:rPr>
              <a:t>q</a:t>
            </a:r>
            <a:r>
              <a:rPr kumimoji="1" lang="en-US" altLang="zh-CN">
                <a:solidFill>
                  <a:srgbClr val="0000CC"/>
                </a:solidFill>
              </a:rPr>
              <a:t>-1], A[0..</a:t>
            </a:r>
            <a:r>
              <a:rPr kumimoji="1" lang="en-US" altLang="zh-CN" i="1">
                <a:solidFill>
                  <a:srgbClr val="0000CC"/>
                </a:solidFill>
              </a:rPr>
              <a:t>p</a:t>
            </a:r>
            <a:r>
              <a:rPr kumimoji="1" lang="en-US" altLang="zh-CN">
                <a:solidFill>
                  <a:srgbClr val="0000CC"/>
                </a:solidFill>
              </a:rPr>
              <a:t>+</a:t>
            </a:r>
            <a:r>
              <a:rPr kumimoji="1" lang="en-US" altLang="zh-CN" i="1">
                <a:solidFill>
                  <a:srgbClr val="0000CC"/>
                </a:solidFill>
              </a:rPr>
              <a:t>q</a:t>
            </a:r>
            <a:r>
              <a:rPr kumimoji="1" lang="en-US" altLang="zh-CN">
                <a:solidFill>
                  <a:srgbClr val="0000CC"/>
                </a:solidFill>
              </a:rPr>
              <a:t>-1] )</a:t>
            </a:r>
            <a:endParaRPr kumimoji="1" lang="en-US" altLang="zh-CN">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i←0;  j←0;  k←0;</a:t>
            </a:r>
            <a:endParaRPr kumimoji="1" lang="en-US" altLang="zh-CN">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while i&lt;</a:t>
            </a:r>
            <a:r>
              <a:rPr kumimoji="1" lang="en-US" altLang="zh-CN" i="1">
                <a:solidFill>
                  <a:srgbClr val="0000CC"/>
                </a:solidFill>
              </a:rPr>
              <a:t>p</a:t>
            </a:r>
            <a:r>
              <a:rPr kumimoji="1" lang="en-US" altLang="zh-CN">
                <a:solidFill>
                  <a:srgbClr val="0000CC"/>
                </a:solidFill>
              </a:rPr>
              <a:t> and j&lt;</a:t>
            </a:r>
            <a:r>
              <a:rPr kumimoji="1" lang="en-US" altLang="zh-CN" i="1">
                <a:solidFill>
                  <a:srgbClr val="0000CC"/>
                </a:solidFill>
              </a:rPr>
              <a:t>q</a:t>
            </a:r>
            <a:r>
              <a:rPr kumimoji="1" lang="en-US" altLang="zh-CN">
                <a:solidFill>
                  <a:srgbClr val="0000CC"/>
                </a:solidFill>
              </a:rPr>
              <a:t> do</a:t>
            </a:r>
            <a:endParaRPr kumimoji="1" lang="en-US" altLang="zh-CN">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if B[i]≤C[j]</a:t>
            </a:r>
            <a:endParaRPr kumimoji="1" lang="en-US" altLang="zh-CN">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A[k]←B[i];  i←i+1</a:t>
            </a:r>
            <a:endParaRPr kumimoji="1" lang="en-US" altLang="zh-CN">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else </a:t>
            </a:r>
            <a:endParaRPr kumimoji="1" lang="en-US" altLang="zh-CN">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A[k]←C[j];  j←j+1</a:t>
            </a:r>
            <a:endParaRPr kumimoji="1" lang="en-US" altLang="zh-CN">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k←k+1</a:t>
            </a:r>
            <a:endParaRPr kumimoji="1" lang="en-US" altLang="zh-CN">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if i = </a:t>
            </a:r>
            <a:r>
              <a:rPr kumimoji="1" lang="en-US" altLang="zh-CN" i="1">
                <a:solidFill>
                  <a:srgbClr val="0000CC"/>
                </a:solidFill>
              </a:rPr>
              <a:t>p</a:t>
            </a:r>
            <a:endParaRPr kumimoji="1" lang="en-US" altLang="zh-CN" i="1">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copy C[ i..</a:t>
            </a:r>
            <a:r>
              <a:rPr kumimoji="1" lang="en-US" altLang="zh-CN" i="1">
                <a:solidFill>
                  <a:srgbClr val="0000CC"/>
                </a:solidFill>
              </a:rPr>
              <a:t>q</a:t>
            </a:r>
            <a:r>
              <a:rPr kumimoji="1" lang="en-US" altLang="zh-CN">
                <a:solidFill>
                  <a:srgbClr val="0000CC"/>
                </a:solidFill>
              </a:rPr>
              <a:t>-1 </a:t>
            </a:r>
            <a:r>
              <a:rPr kumimoji="1" lang="en-US" altLang="zh-CN">
                <a:solidFill>
                  <a:srgbClr val="0000CC"/>
                </a:solidFill>
                <a:sym typeface="Symbol" panose="05050102010706020507" pitchFamily="18" charset="2"/>
              </a:rPr>
              <a:t>]  to </a:t>
            </a:r>
            <a:r>
              <a:rPr kumimoji="1" lang="en-US" altLang="zh-CN">
                <a:solidFill>
                  <a:srgbClr val="0000CC"/>
                </a:solidFill>
              </a:rPr>
              <a:t>A[ k..</a:t>
            </a:r>
            <a:r>
              <a:rPr kumimoji="1" lang="en-US" altLang="zh-CN" i="1">
                <a:solidFill>
                  <a:srgbClr val="0000CC"/>
                </a:solidFill>
                <a:sym typeface="Symbol" panose="05050102010706020507" pitchFamily="18" charset="2"/>
              </a:rPr>
              <a:t>p</a:t>
            </a:r>
            <a:r>
              <a:rPr kumimoji="1" lang="en-US" altLang="zh-CN">
                <a:solidFill>
                  <a:srgbClr val="0000CC"/>
                </a:solidFill>
                <a:sym typeface="Symbol" panose="05050102010706020507" pitchFamily="18" charset="2"/>
              </a:rPr>
              <a:t>+</a:t>
            </a:r>
            <a:r>
              <a:rPr kumimoji="1" lang="en-US" altLang="zh-CN" i="1">
                <a:solidFill>
                  <a:srgbClr val="0000CC"/>
                </a:solidFill>
                <a:sym typeface="Symbol" panose="05050102010706020507" pitchFamily="18" charset="2"/>
              </a:rPr>
              <a:t>q</a:t>
            </a:r>
            <a:r>
              <a:rPr kumimoji="1" lang="en-US" altLang="zh-CN">
                <a:solidFill>
                  <a:srgbClr val="0000CC"/>
                </a:solidFill>
                <a:sym typeface="Symbol" panose="05050102010706020507" pitchFamily="18" charset="2"/>
              </a:rPr>
              <a:t>-1 ] </a:t>
            </a:r>
            <a:endParaRPr kumimoji="1" lang="en-US" altLang="zh-CN">
              <a:solidFill>
                <a:srgbClr val="0000CC"/>
              </a:solidFill>
              <a:sym typeface="Symbol" panose="05050102010706020507" pitchFamily="18" charset="2"/>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else</a:t>
            </a:r>
            <a:endParaRPr kumimoji="1" lang="en-US" altLang="zh-CN">
              <a:solidFill>
                <a:srgbClr val="0000CC"/>
              </a:solidFill>
            </a:endParaRPr>
          </a:p>
          <a:p>
            <a:pPr eaLnBrk="1" hangingPunct="1">
              <a:lnSpc>
                <a:spcPct val="90000"/>
              </a:lnSpc>
              <a:spcBef>
                <a:spcPct val="20000"/>
              </a:spcBef>
              <a:buClr>
                <a:srgbClr val="A50021"/>
              </a:buClr>
              <a:buSzPct val="75000"/>
              <a:buFont typeface="Monotype Sorts" pitchFamily="2" charset="2"/>
              <a:buNone/>
            </a:pPr>
            <a:r>
              <a:rPr kumimoji="1" lang="en-US" altLang="zh-CN">
                <a:solidFill>
                  <a:srgbClr val="0000CC"/>
                </a:solidFill>
              </a:rPr>
              <a:t>            copy B[ </a:t>
            </a:r>
            <a:r>
              <a:rPr kumimoji="1" lang="en-US" altLang="zh-CN">
                <a:solidFill>
                  <a:srgbClr val="0000CC"/>
                </a:solidFill>
                <a:sym typeface="Symbol" panose="05050102010706020507" pitchFamily="18" charset="2"/>
              </a:rPr>
              <a:t>0..</a:t>
            </a:r>
            <a:r>
              <a:rPr kumimoji="1" lang="en-US" altLang="zh-CN" i="1">
                <a:solidFill>
                  <a:srgbClr val="0000CC"/>
                </a:solidFill>
                <a:sym typeface="Symbol" panose="05050102010706020507" pitchFamily="18" charset="2"/>
              </a:rPr>
              <a:t>p</a:t>
            </a:r>
            <a:r>
              <a:rPr kumimoji="1" lang="en-US" altLang="zh-CN">
                <a:solidFill>
                  <a:srgbClr val="0000CC"/>
                </a:solidFill>
                <a:sym typeface="Symbol" panose="05050102010706020507" pitchFamily="18" charset="2"/>
              </a:rPr>
              <a:t>-1 ] to A</a:t>
            </a:r>
            <a:r>
              <a:rPr kumimoji="1" lang="en-US" altLang="zh-CN">
                <a:solidFill>
                  <a:srgbClr val="0000CC"/>
                </a:solidFill>
              </a:rPr>
              <a:t>[ 0..</a:t>
            </a:r>
            <a:r>
              <a:rPr kumimoji="1" lang="en-US" altLang="zh-CN" i="1">
                <a:solidFill>
                  <a:srgbClr val="0000CC"/>
                </a:solidFill>
                <a:sym typeface="Symbol" panose="05050102010706020507" pitchFamily="18" charset="2"/>
              </a:rPr>
              <a:t>p</a:t>
            </a:r>
            <a:r>
              <a:rPr kumimoji="1" lang="en-US" altLang="zh-CN">
                <a:solidFill>
                  <a:srgbClr val="0000CC"/>
                </a:solidFill>
                <a:sym typeface="Symbol" panose="05050102010706020507" pitchFamily="18" charset="2"/>
              </a:rPr>
              <a:t>+</a:t>
            </a:r>
            <a:r>
              <a:rPr kumimoji="1" lang="en-US" altLang="zh-CN" i="1">
                <a:solidFill>
                  <a:srgbClr val="0000CC"/>
                </a:solidFill>
                <a:sym typeface="Symbol" panose="05050102010706020507" pitchFamily="18" charset="2"/>
              </a:rPr>
              <a:t>q</a:t>
            </a:r>
            <a:r>
              <a:rPr kumimoji="1" lang="en-US" altLang="zh-CN">
                <a:solidFill>
                  <a:srgbClr val="0000CC"/>
                </a:solidFill>
                <a:sym typeface="Symbol" panose="05050102010706020507" pitchFamily="18" charset="2"/>
              </a:rPr>
              <a:t>-1 ]</a:t>
            </a:r>
            <a:r>
              <a:rPr kumimoji="1" lang="en-US" altLang="zh-CN" sz="2400">
                <a:solidFill>
                  <a:srgbClr val="0000CC"/>
                </a:solidFill>
              </a:rPr>
              <a:t>       </a:t>
            </a:r>
            <a:endParaRPr kumimoji="1" lang="zh-CN" altLang="en-US" sz="1800">
              <a:solidFill>
                <a:srgbClr val="0000CC"/>
              </a:solidFill>
            </a:endParaRPr>
          </a:p>
        </p:txBody>
      </p:sp>
      <p:sp>
        <p:nvSpPr>
          <p:cNvPr id="38915" name="Rectangle 7"/>
          <p:cNvSpPr>
            <a:spLocks noGrp="1" noChangeArrowheads="1"/>
          </p:cNvSpPr>
          <p:nvPr>
            <p:ph type="title"/>
          </p:nvPr>
        </p:nvSpPr>
        <p:spPr/>
        <p:txBody>
          <a:bodyPr/>
          <a:lstStyle/>
          <a:p>
            <a:pPr eaLnBrk="1" hangingPunct="1"/>
            <a:r>
              <a:rPr lang="zh-CN" altLang="en-US"/>
              <a:t>归并：合并两个有序表</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a:t>归并排序算法分析</a:t>
            </a:r>
            <a:endParaRPr lang="en-US" altLang="zh-CN"/>
          </a:p>
        </p:txBody>
      </p:sp>
      <p:sp>
        <p:nvSpPr>
          <p:cNvPr id="272387" name="Rectangle 3"/>
          <p:cNvSpPr>
            <a:spLocks noGrp="1" noChangeArrowheads="1"/>
          </p:cNvSpPr>
          <p:nvPr>
            <p:ph idx="1"/>
          </p:nvPr>
        </p:nvSpPr>
        <p:spPr/>
        <p:txBody>
          <a:bodyPr/>
          <a:lstStyle/>
          <a:p>
            <a:pPr eaLnBrk="1" hangingPunct="1"/>
            <a:r>
              <a:rPr lang="zh-CN" altLang="en-US"/>
              <a:t>时间复杂度：</a:t>
            </a:r>
            <a:r>
              <a:rPr lang="en-US" altLang="zh-CN"/>
              <a:t>T(n)</a:t>
            </a:r>
            <a:r>
              <a:rPr lang="zh-CN" altLang="en-US"/>
              <a:t>＝</a:t>
            </a:r>
            <a:r>
              <a:rPr lang="el-GR" altLang="zh-CN"/>
              <a:t>Θ</a:t>
            </a:r>
            <a:r>
              <a:rPr lang="en-US" altLang="zh-CN"/>
              <a:t>(</a:t>
            </a:r>
            <a:r>
              <a:rPr lang="en-US" altLang="zh-CN" i="1"/>
              <a:t>n </a:t>
            </a:r>
            <a:r>
              <a:rPr lang="en-US" altLang="zh-CN"/>
              <a:t>log </a:t>
            </a:r>
            <a:r>
              <a:rPr lang="en-US" altLang="zh-CN" i="1"/>
              <a:t>n</a:t>
            </a:r>
            <a:r>
              <a:rPr lang="en-US" altLang="zh-CN"/>
              <a:t>) </a:t>
            </a:r>
            <a:endParaRPr lang="en-US" altLang="zh-CN"/>
          </a:p>
          <a:p>
            <a:pPr eaLnBrk="1" hangingPunct="1"/>
            <a:r>
              <a:rPr lang="zh-CN" altLang="en-US"/>
              <a:t>空间复杂度：</a:t>
            </a:r>
            <a:r>
              <a:rPr lang="en-US" altLang="zh-CN"/>
              <a:t>S(n)</a:t>
            </a:r>
            <a:r>
              <a:rPr lang="zh-CN" altLang="en-US"/>
              <a:t>＝</a:t>
            </a:r>
            <a:r>
              <a:rPr lang="el-GR" altLang="zh-CN"/>
              <a:t>Θ</a:t>
            </a:r>
            <a:r>
              <a:rPr lang="en-US" altLang="zh-CN"/>
              <a:t>(</a:t>
            </a:r>
            <a:r>
              <a:rPr lang="en-US" altLang="zh-CN" i="1"/>
              <a:t>n</a:t>
            </a:r>
            <a:r>
              <a:rPr lang="en-US" altLang="zh-CN"/>
              <a:t>) (</a:t>
            </a:r>
            <a:r>
              <a:rPr lang="zh-CN" altLang="en-US"/>
              <a:t>非原地算法</a:t>
            </a:r>
            <a:r>
              <a:rPr lang="en-US" altLang="zh-CN"/>
              <a:t>)</a:t>
            </a:r>
            <a:endParaRPr lang="en-US" altLang="zh-CN"/>
          </a:p>
          <a:p>
            <a:pPr eaLnBrk="1" hangingPunct="1"/>
            <a:endParaRPr lang="zh-CN" altLang="en-US"/>
          </a:p>
          <a:p>
            <a:pPr eaLnBrk="1" hangingPunct="1"/>
            <a:r>
              <a:rPr lang="zh-CN" altLang="en-US"/>
              <a:t>改进：递归效率低</a:t>
            </a:r>
            <a:endParaRPr lang="zh-CN" altLang="en-US"/>
          </a:p>
          <a:p>
            <a:pPr lvl="1" eaLnBrk="1" hangingPunct="1"/>
            <a:r>
              <a:rPr lang="zh-CN" altLang="en-US"/>
              <a:t>自底向上归并</a:t>
            </a:r>
            <a:endParaRPr lang="en-US" altLang="zh-CN"/>
          </a:p>
        </p:txBody>
      </p:sp>
      <p:grpSp>
        <p:nvGrpSpPr>
          <p:cNvPr id="272402" name="Group 18"/>
          <p:cNvGrpSpPr/>
          <p:nvPr/>
        </p:nvGrpSpPr>
        <p:grpSpPr bwMode="auto">
          <a:xfrm>
            <a:off x="6672263" y="2924175"/>
            <a:ext cx="5327650" cy="3686175"/>
            <a:chOff x="2313" y="1720"/>
            <a:chExt cx="3356" cy="2322"/>
          </a:xfrm>
        </p:grpSpPr>
        <p:pic>
          <p:nvPicPr>
            <p:cNvPr id="40965" name="Picture 9" descr="nlogn"/>
            <p:cNvPicPr>
              <a:picLocks noChangeAspect="1" noChangeArrowheads="1"/>
            </p:cNvPicPr>
            <p:nvPr/>
          </p:nvPicPr>
          <p:blipFill>
            <a:blip r:embed="rId1">
              <a:extLst>
                <a:ext uri="{28A0092B-C50C-407E-A947-70E740481C1C}">
                  <a14:useLocalDpi xmlns:a14="http://schemas.microsoft.com/office/drawing/2010/main" val="0"/>
                </a:ext>
              </a:extLst>
            </a:blip>
            <a:srcRect l="-2060"/>
            <a:stretch>
              <a:fillRect/>
            </a:stretch>
          </p:blipFill>
          <p:spPr bwMode="auto">
            <a:xfrm>
              <a:off x="2313" y="1720"/>
              <a:ext cx="3356" cy="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Rectangle 17"/>
            <p:cNvSpPr>
              <a:spLocks noChangeArrowheads="1"/>
            </p:cNvSpPr>
            <p:nvPr/>
          </p:nvSpPr>
          <p:spPr bwMode="auto">
            <a:xfrm>
              <a:off x="2767" y="1774"/>
              <a:ext cx="2018" cy="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buFontTx/>
                <a:buNone/>
              </a:pPr>
              <a:r>
                <a:rPr lang="en-US" altLang="zh-CN" sz="2000">
                  <a:solidFill>
                    <a:srgbClr val="A50021"/>
                  </a:solidFill>
                </a:rPr>
                <a:t>Judge Online</a:t>
              </a:r>
              <a:r>
                <a:rPr lang="zh-CN" altLang="en-US" sz="2000">
                  <a:solidFill>
                    <a:srgbClr val="A50021"/>
                  </a:solidFill>
                </a:rPr>
                <a:t>：最多</a:t>
              </a:r>
              <a:r>
                <a:rPr lang="en-US" altLang="zh-CN" sz="2000">
                  <a:solidFill>
                    <a:srgbClr val="A50021"/>
                  </a:solidFill>
                </a:rPr>
                <a:t>50000 </a:t>
              </a:r>
              <a:r>
                <a:rPr lang="zh-CN" altLang="en-US" sz="2000">
                  <a:solidFill>
                    <a:srgbClr val="A50021"/>
                  </a:solidFill>
                </a:rPr>
                <a:t>个数的冒泡与归并的排序时间比较</a:t>
              </a:r>
              <a:endParaRPr lang="zh-CN" altLang="en-US" sz="2000">
                <a:solidFill>
                  <a:srgbClr val="A5002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2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24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2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2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zh-CN" altLang="en-US"/>
              <a:t>分治</a:t>
            </a:r>
            <a:r>
              <a:rPr lang="en-US" altLang="zh-CN"/>
              <a:t>(Divide-and-Conquer)</a:t>
            </a:r>
            <a:endParaRPr lang="en-US" altLang="zh-CN"/>
          </a:p>
        </p:txBody>
      </p:sp>
      <p:sp>
        <p:nvSpPr>
          <p:cNvPr id="267271" name="Rectangle 7"/>
          <p:cNvSpPr>
            <a:spLocks noGrp="1" noChangeArrowheads="1"/>
          </p:cNvSpPr>
          <p:nvPr>
            <p:ph idx="1"/>
          </p:nvPr>
        </p:nvSpPr>
        <p:spPr/>
        <p:txBody>
          <a:bodyPr/>
          <a:lstStyle/>
          <a:p>
            <a:pPr eaLnBrk="1" hangingPunct="1"/>
            <a:r>
              <a:rPr lang="zh-CN" altLang="en-US"/>
              <a:t>思路</a:t>
            </a:r>
            <a:endParaRPr lang="en-US" altLang="zh-CN"/>
          </a:p>
          <a:p>
            <a:pPr lvl="1" eaLnBrk="1" hangingPunct="1"/>
            <a:r>
              <a:rPr lang="zh-CN" altLang="en-US"/>
              <a:t>问题实例划分</a:t>
            </a:r>
            <a:r>
              <a:rPr lang="en-US" altLang="zh-CN"/>
              <a:t>(</a:t>
            </a:r>
            <a:r>
              <a:rPr lang="en-US" altLang="zh-CN" b="1">
                <a:solidFill>
                  <a:srgbClr val="A50021"/>
                </a:solidFill>
              </a:rPr>
              <a:t>divide</a:t>
            </a:r>
            <a:r>
              <a:rPr lang="en-US" altLang="zh-CN"/>
              <a:t>)</a:t>
            </a:r>
            <a:r>
              <a:rPr lang="zh-CN" altLang="en-US"/>
              <a:t>为 </a:t>
            </a:r>
            <a:r>
              <a:rPr lang="en-US" altLang="zh-CN"/>
              <a:t>2 </a:t>
            </a:r>
            <a:r>
              <a:rPr lang="zh-CN" altLang="en-US"/>
              <a:t>个或更多的相同问题的较小实例</a:t>
            </a:r>
            <a:endParaRPr lang="en-US" altLang="zh-CN"/>
          </a:p>
          <a:p>
            <a:pPr lvl="1" eaLnBrk="1" hangingPunct="1"/>
            <a:r>
              <a:rPr lang="zh-CN" altLang="en-US"/>
              <a:t>递归求解小实例</a:t>
            </a:r>
            <a:endParaRPr lang="en-US" altLang="zh-CN"/>
          </a:p>
          <a:p>
            <a:pPr lvl="1" eaLnBrk="1" hangingPunct="1"/>
            <a:r>
              <a:rPr lang="zh-CN" altLang="en-US"/>
              <a:t>通过组合</a:t>
            </a:r>
            <a:r>
              <a:rPr lang="en-US" altLang="zh-CN"/>
              <a:t>(</a:t>
            </a:r>
            <a:r>
              <a:rPr lang="en-US" altLang="zh-CN" b="1">
                <a:solidFill>
                  <a:srgbClr val="A50021"/>
                </a:solidFill>
              </a:rPr>
              <a:t>combine</a:t>
            </a:r>
            <a:r>
              <a:rPr lang="en-US" altLang="zh-CN"/>
              <a:t>)</a:t>
            </a:r>
            <a:r>
              <a:rPr lang="zh-CN" altLang="en-US"/>
              <a:t>小实例的解，获得原问题的解</a:t>
            </a:r>
            <a:endParaRPr lang="zh-CN" altLang="en-US"/>
          </a:p>
          <a:p>
            <a:pPr eaLnBrk="1" hangingPunct="1"/>
            <a:r>
              <a:rPr lang="zh-CN" altLang="en-US"/>
              <a:t>条件</a:t>
            </a:r>
            <a:endParaRPr lang="zh-CN" altLang="en-US"/>
          </a:p>
          <a:p>
            <a:pPr lvl="1" eaLnBrk="1" hangingPunct="1"/>
            <a:r>
              <a:rPr lang="zh-CN" altLang="en-US"/>
              <a:t>问题能够划分</a:t>
            </a:r>
            <a:endParaRPr lang="zh-CN" altLang="en-US"/>
          </a:p>
          <a:p>
            <a:pPr lvl="2" eaLnBrk="1" hangingPunct="1"/>
            <a:r>
              <a:rPr lang="zh-CN" altLang="en-US"/>
              <a:t>划分到足够小时，能够简单求解</a:t>
            </a:r>
            <a:endParaRPr lang="zh-CN" altLang="en-US"/>
          </a:p>
          <a:p>
            <a:pPr lvl="1" eaLnBrk="1" hangingPunct="1"/>
            <a:r>
              <a:rPr lang="zh-CN" altLang="en-US"/>
              <a:t>子问题解能够合并</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2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72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72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72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72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72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72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219200" y="635001"/>
            <a:ext cx="9753600" cy="1461852"/>
          </a:xfrm>
          <a:prstGeom prst="rect">
            <a:avLst/>
          </a:prstGeom>
          <a:noFill/>
        </p:spPr>
        <p:txBody>
          <a:bodyPr vert="horz" wrap="square" rtlCol="0" anchor="ctr" anchorCtr="0">
            <a:noAutofit/>
          </a:bodyPr>
          <a:lstStyle/>
          <a:p>
            <a:pPr eaLnBrk="1" hangingPunct="1"/>
            <a:r>
              <a:rPr lang="zh-CN" altLang="en-US" sz="2800" dirty="0"/>
              <a:t>习题</a:t>
            </a:r>
            <a:r>
              <a:rPr lang="en-US" altLang="zh-CN" sz="2800" dirty="0"/>
              <a:t>5.1   1</a:t>
            </a:r>
            <a:r>
              <a:rPr lang="zh-CN" altLang="en-US" sz="2800" dirty="0"/>
              <a:t>：写出分治查找最大值位置的算法</a:t>
            </a:r>
            <a:endParaRPr lang="zh-CN" altLang="en-US" sz="2800" dirty="0"/>
          </a:p>
        </p:txBody>
      </p:sp>
      <p:sp>
        <p:nvSpPr>
          <p:cNvPr id="7" name="矩形: 圆角 6"/>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Rectangle 4"/>
          <p:cNvSpPr>
            <a:spLocks noChangeArrowheads="1"/>
          </p:cNvSpPr>
          <p:nvPr/>
        </p:nvSpPr>
        <p:spPr bwMode="auto">
          <a:xfrm>
            <a:off x="996950" y="1770283"/>
            <a:ext cx="7308850" cy="4860925"/>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20000"/>
              </a:lnSpc>
              <a:buFontTx/>
              <a:buNone/>
            </a:pPr>
            <a:r>
              <a:rPr lang="en-US" altLang="zh-CN" sz="2400" b="1" dirty="0">
                <a:solidFill>
                  <a:srgbClr val="0000CC"/>
                </a:solidFill>
              </a:rPr>
              <a:t>ALGORITHM </a:t>
            </a:r>
            <a:r>
              <a:rPr lang="en-US" altLang="zh-CN" sz="2400" b="1" dirty="0" err="1">
                <a:solidFill>
                  <a:srgbClr val="800000"/>
                </a:solidFill>
              </a:rPr>
              <a:t>MaxIndex</a:t>
            </a:r>
            <a:r>
              <a:rPr lang="en-US" altLang="zh-CN" sz="2400" b="1" dirty="0">
                <a:solidFill>
                  <a:srgbClr val="0000CC"/>
                </a:solidFill>
              </a:rPr>
              <a:t> ( A [ </a:t>
            </a:r>
            <a:r>
              <a:rPr lang="en-US" altLang="zh-CN" sz="2400" b="1" i="1" dirty="0">
                <a:solidFill>
                  <a:srgbClr val="0000CC"/>
                </a:solidFill>
              </a:rPr>
              <a:t>l</a:t>
            </a:r>
            <a:r>
              <a:rPr lang="en-US" altLang="zh-CN" sz="2400" b="1" dirty="0">
                <a:solidFill>
                  <a:srgbClr val="0000CC"/>
                </a:solidFill>
              </a:rPr>
              <a:t> .. </a:t>
            </a:r>
            <a:r>
              <a:rPr lang="en-US" altLang="zh-CN" sz="2400" b="1" i="1" dirty="0">
                <a:solidFill>
                  <a:srgbClr val="0000CC"/>
                </a:solidFill>
              </a:rPr>
              <a:t>r</a:t>
            </a:r>
            <a:r>
              <a:rPr lang="en-US" altLang="zh-CN" sz="2400" b="1" dirty="0">
                <a:solidFill>
                  <a:srgbClr val="0000CC"/>
                </a:solidFill>
              </a:rPr>
              <a:t> ] ) // </a:t>
            </a:r>
            <a:r>
              <a:rPr lang="en-US" altLang="zh-CN" sz="2400" b="1" i="1" dirty="0">
                <a:solidFill>
                  <a:srgbClr val="0000CC"/>
                </a:solidFill>
              </a:rPr>
              <a:t>l</a:t>
            </a:r>
            <a:r>
              <a:rPr lang="en-US" altLang="zh-CN" sz="2400" b="1" dirty="0">
                <a:solidFill>
                  <a:srgbClr val="0000CC"/>
                </a:solidFill>
              </a:rPr>
              <a:t> ≤ </a:t>
            </a:r>
            <a:r>
              <a:rPr lang="en-US" altLang="zh-CN" sz="2400" b="1" i="1" dirty="0">
                <a:solidFill>
                  <a:srgbClr val="0000CC"/>
                </a:solidFill>
              </a:rPr>
              <a:t>r</a:t>
            </a:r>
            <a:endParaRPr lang="en-US" altLang="zh-CN" sz="2400" b="1" i="1" dirty="0">
              <a:solidFill>
                <a:srgbClr val="0000CC"/>
              </a:solidFill>
              <a:sym typeface="Wingdings" panose="05000000000000000000" pitchFamily="2" charset="2"/>
            </a:endParaRPr>
          </a:p>
          <a:p>
            <a:pPr eaLnBrk="1" hangingPunct="1">
              <a:lnSpc>
                <a:spcPct val="120000"/>
              </a:lnSpc>
              <a:buFontTx/>
              <a:buNone/>
            </a:pPr>
            <a:r>
              <a:rPr lang="en-US" altLang="zh-CN" sz="2400" b="1" dirty="0">
                <a:solidFill>
                  <a:srgbClr val="0000CC"/>
                </a:solidFill>
                <a:sym typeface="Wingdings" panose="05000000000000000000" pitchFamily="2" charset="2"/>
              </a:rPr>
              <a:t>if  </a:t>
            </a:r>
            <a:r>
              <a:rPr lang="en-US" altLang="zh-CN" sz="2400" b="1" i="1" dirty="0">
                <a:solidFill>
                  <a:srgbClr val="0000CC"/>
                </a:solidFill>
                <a:sym typeface="Wingdings" panose="05000000000000000000" pitchFamily="2" charset="2"/>
              </a:rPr>
              <a:t>l</a:t>
            </a:r>
            <a:r>
              <a:rPr lang="en-US" altLang="zh-CN" sz="2400" b="1" dirty="0">
                <a:solidFill>
                  <a:srgbClr val="0000CC"/>
                </a:solidFill>
                <a:sym typeface="Wingdings" panose="05000000000000000000" pitchFamily="2" charset="2"/>
              </a:rPr>
              <a:t> = </a:t>
            </a:r>
            <a:r>
              <a:rPr lang="en-US" altLang="zh-CN" sz="2400" b="1" i="1" dirty="0">
                <a:solidFill>
                  <a:srgbClr val="0000CC"/>
                </a:solidFill>
                <a:sym typeface="Wingdings" panose="05000000000000000000" pitchFamily="2" charset="2"/>
              </a:rPr>
              <a:t>r</a:t>
            </a:r>
            <a:endParaRPr lang="en-US" altLang="zh-CN" sz="2400" b="1" i="1" dirty="0">
              <a:solidFill>
                <a:srgbClr val="0000CC"/>
              </a:solidFill>
              <a:sym typeface="Wingdings" panose="05000000000000000000" pitchFamily="2" charset="2"/>
            </a:endParaRPr>
          </a:p>
          <a:p>
            <a:pPr eaLnBrk="1" hangingPunct="1">
              <a:lnSpc>
                <a:spcPct val="120000"/>
              </a:lnSpc>
              <a:buFontTx/>
              <a:buNone/>
            </a:pPr>
            <a:r>
              <a:rPr lang="en-US" altLang="zh-CN" sz="2400" b="1" dirty="0">
                <a:solidFill>
                  <a:srgbClr val="0000CC"/>
                </a:solidFill>
                <a:sym typeface="Wingdings" panose="05000000000000000000" pitchFamily="2" charset="2"/>
              </a:rPr>
              <a:t>    return </a:t>
            </a:r>
            <a:r>
              <a:rPr lang="en-US" altLang="zh-CN" sz="2400" b="1" i="1" dirty="0">
                <a:solidFill>
                  <a:srgbClr val="0000CC"/>
                </a:solidFill>
                <a:sym typeface="Wingdings" panose="05000000000000000000" pitchFamily="2" charset="2"/>
              </a:rPr>
              <a:t>l</a:t>
            </a:r>
            <a:endParaRPr lang="en-US" altLang="zh-CN" sz="2400" b="1" i="1" dirty="0">
              <a:solidFill>
                <a:srgbClr val="0000CC"/>
              </a:solidFill>
              <a:sym typeface="Wingdings" panose="05000000000000000000" pitchFamily="2" charset="2"/>
            </a:endParaRPr>
          </a:p>
          <a:p>
            <a:pPr eaLnBrk="1" hangingPunct="1">
              <a:lnSpc>
                <a:spcPct val="120000"/>
              </a:lnSpc>
              <a:buFontTx/>
              <a:buNone/>
            </a:pPr>
            <a:r>
              <a:rPr lang="en-US" altLang="zh-CN" sz="2400" b="1" dirty="0">
                <a:solidFill>
                  <a:srgbClr val="0000CC"/>
                </a:solidFill>
                <a:sym typeface="Wingdings" panose="05000000000000000000" pitchFamily="2" charset="2"/>
              </a:rPr>
              <a:t>else</a:t>
            </a:r>
            <a:endParaRPr lang="en-US" altLang="zh-CN" sz="2400" b="1" dirty="0">
              <a:solidFill>
                <a:srgbClr val="0000CC"/>
              </a:solidFill>
              <a:sym typeface="Wingdings" panose="05000000000000000000" pitchFamily="2" charset="2"/>
            </a:endParaRPr>
          </a:p>
          <a:p>
            <a:pPr eaLnBrk="1" hangingPunct="1">
              <a:lnSpc>
                <a:spcPct val="120000"/>
              </a:lnSpc>
              <a:buFontTx/>
              <a:buNone/>
            </a:pPr>
            <a:r>
              <a:rPr lang="en-US" altLang="zh-CN" sz="2400" b="1" dirty="0">
                <a:solidFill>
                  <a:srgbClr val="0000CC"/>
                </a:solidFill>
                <a:sym typeface="Wingdings" panose="05000000000000000000" pitchFamily="2" charset="2"/>
              </a:rPr>
              <a:t>    </a:t>
            </a:r>
            <a:r>
              <a:rPr lang="en-US" altLang="zh-CN" sz="2400" b="1" i="1" dirty="0">
                <a:solidFill>
                  <a:srgbClr val="0000CC"/>
                </a:solidFill>
                <a:sym typeface="Wingdings" panose="05000000000000000000" pitchFamily="2" charset="2"/>
              </a:rPr>
              <a:t>m</a:t>
            </a:r>
            <a:r>
              <a:rPr lang="en-US" altLang="zh-CN" sz="2400" b="1" dirty="0">
                <a:solidFill>
                  <a:srgbClr val="0000CC"/>
                </a:solidFill>
                <a:sym typeface="Wingdings" panose="05000000000000000000" pitchFamily="2" charset="2"/>
              </a:rPr>
              <a:t> = </a:t>
            </a:r>
            <a:r>
              <a:rPr lang="en-US" altLang="zh-CN" sz="2400" b="1" dirty="0">
                <a:solidFill>
                  <a:srgbClr val="0000CC"/>
                </a:solidFill>
                <a:latin typeface="Lucida Sans Unicode" panose="020B0602030504020204" pitchFamily="34" charset="0"/>
                <a:cs typeface="Lucida Sans Unicode" panose="020B0602030504020204" pitchFamily="34" charset="0"/>
                <a:sym typeface="Wingdings" panose="05000000000000000000" pitchFamily="2" charset="2"/>
              </a:rPr>
              <a:t>⌊ </a:t>
            </a:r>
            <a:r>
              <a:rPr lang="en-US" altLang="zh-CN" sz="2400" b="1" dirty="0">
                <a:solidFill>
                  <a:srgbClr val="0000CC"/>
                </a:solidFill>
                <a:ea typeface="宋体" panose="02010600030101010101" pitchFamily="2" charset="-122"/>
                <a:sym typeface="Wingdings" panose="05000000000000000000" pitchFamily="2" charset="2"/>
              </a:rPr>
              <a:t>( </a:t>
            </a:r>
            <a:r>
              <a:rPr lang="en-US" altLang="zh-CN" sz="2400" b="1" i="1" dirty="0">
                <a:solidFill>
                  <a:srgbClr val="0000CC"/>
                </a:solidFill>
                <a:ea typeface="宋体" panose="02010600030101010101" pitchFamily="2" charset="-122"/>
                <a:sym typeface="Wingdings" panose="05000000000000000000" pitchFamily="2" charset="2"/>
              </a:rPr>
              <a:t>l</a:t>
            </a:r>
            <a:r>
              <a:rPr lang="en-US" altLang="zh-CN" sz="2400" b="1" dirty="0">
                <a:solidFill>
                  <a:srgbClr val="0000CC"/>
                </a:solidFill>
                <a:ea typeface="宋体" panose="02010600030101010101" pitchFamily="2" charset="-122"/>
                <a:sym typeface="Wingdings" panose="05000000000000000000" pitchFamily="2" charset="2"/>
              </a:rPr>
              <a:t> + </a:t>
            </a:r>
            <a:r>
              <a:rPr lang="en-US" altLang="zh-CN" sz="2400" b="1" i="1" dirty="0">
                <a:solidFill>
                  <a:srgbClr val="0000CC"/>
                </a:solidFill>
                <a:ea typeface="宋体" panose="02010600030101010101" pitchFamily="2" charset="-122"/>
                <a:sym typeface="Wingdings" panose="05000000000000000000" pitchFamily="2" charset="2"/>
              </a:rPr>
              <a:t>r</a:t>
            </a:r>
            <a:r>
              <a:rPr lang="en-US" altLang="zh-CN" sz="2400" b="1" dirty="0">
                <a:solidFill>
                  <a:srgbClr val="0000CC"/>
                </a:solidFill>
                <a:ea typeface="宋体" panose="02010600030101010101" pitchFamily="2" charset="-122"/>
                <a:sym typeface="Wingdings" panose="05000000000000000000" pitchFamily="2" charset="2"/>
              </a:rPr>
              <a:t> )/2 </a:t>
            </a:r>
            <a:r>
              <a:rPr lang="en-US" altLang="zh-CN" sz="2400" b="1" dirty="0">
                <a:solidFill>
                  <a:srgbClr val="0000CC"/>
                </a:solidFill>
                <a:latin typeface="Lucida Sans Unicode" panose="020B0602030504020204" pitchFamily="34" charset="0"/>
                <a:ea typeface="宋体" panose="02010600030101010101" pitchFamily="2" charset="-122"/>
                <a:sym typeface="Wingdings" panose="05000000000000000000" pitchFamily="2" charset="2"/>
              </a:rPr>
              <a:t>⌋</a:t>
            </a:r>
            <a:endParaRPr lang="en-US" altLang="zh-CN" sz="2400" b="1" dirty="0">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dirty="0">
                <a:solidFill>
                  <a:srgbClr val="0000CC"/>
                </a:solidFill>
                <a:ea typeface="宋体" panose="02010600030101010101" pitchFamily="2" charset="-122"/>
              </a:rPr>
              <a:t>    idx1 </a:t>
            </a:r>
            <a:r>
              <a:rPr lang="en-US" altLang="zh-CN" sz="2400" b="1" dirty="0">
                <a:solidFill>
                  <a:srgbClr val="0000CC"/>
                </a:solidFill>
                <a:ea typeface="宋体" panose="02010600030101010101" pitchFamily="2" charset="-122"/>
                <a:sym typeface="Wingdings" panose="05000000000000000000" pitchFamily="2" charset="2"/>
              </a:rPr>
              <a:t> </a:t>
            </a:r>
            <a:r>
              <a:rPr lang="en-US" altLang="zh-CN" sz="2400" b="1" dirty="0" err="1">
                <a:solidFill>
                  <a:srgbClr val="800000"/>
                </a:solidFill>
                <a:ea typeface="宋体" panose="02010600030101010101" pitchFamily="2" charset="-122"/>
                <a:sym typeface="Wingdings" panose="05000000000000000000" pitchFamily="2" charset="2"/>
              </a:rPr>
              <a:t>MaxIndex</a:t>
            </a:r>
            <a:r>
              <a:rPr lang="en-US" altLang="zh-CN" sz="2400" b="1" dirty="0">
                <a:solidFill>
                  <a:srgbClr val="0000CC"/>
                </a:solidFill>
                <a:ea typeface="宋体" panose="02010600030101010101" pitchFamily="2" charset="-122"/>
                <a:sym typeface="Wingdings" panose="05000000000000000000" pitchFamily="2" charset="2"/>
              </a:rPr>
              <a:t> ( A [ </a:t>
            </a:r>
            <a:r>
              <a:rPr lang="en-US" altLang="zh-CN" sz="2400" b="1" i="1" dirty="0">
                <a:solidFill>
                  <a:srgbClr val="0000CC"/>
                </a:solidFill>
                <a:ea typeface="宋体" panose="02010600030101010101" pitchFamily="2" charset="-122"/>
                <a:sym typeface="Wingdings" panose="05000000000000000000" pitchFamily="2" charset="2"/>
              </a:rPr>
              <a:t>l</a:t>
            </a:r>
            <a:r>
              <a:rPr lang="en-US" altLang="zh-CN" sz="2400" b="1" dirty="0">
                <a:solidFill>
                  <a:srgbClr val="0000CC"/>
                </a:solidFill>
                <a:ea typeface="宋体" panose="02010600030101010101" pitchFamily="2" charset="-122"/>
                <a:sym typeface="Wingdings" panose="05000000000000000000" pitchFamily="2" charset="2"/>
              </a:rPr>
              <a:t> .. </a:t>
            </a:r>
            <a:r>
              <a:rPr lang="en-US" altLang="zh-CN" sz="2400" b="1" i="1" dirty="0">
                <a:solidFill>
                  <a:srgbClr val="0000CC"/>
                </a:solidFill>
                <a:ea typeface="宋体" panose="02010600030101010101" pitchFamily="2" charset="-122"/>
                <a:sym typeface="Wingdings" panose="05000000000000000000" pitchFamily="2" charset="2"/>
              </a:rPr>
              <a:t>m</a:t>
            </a:r>
            <a:r>
              <a:rPr lang="en-US" altLang="zh-CN" sz="2400" b="1" dirty="0">
                <a:solidFill>
                  <a:srgbClr val="0000CC"/>
                </a:solidFill>
                <a:ea typeface="宋体" panose="02010600030101010101" pitchFamily="2" charset="-122"/>
                <a:sym typeface="Wingdings" panose="05000000000000000000" pitchFamily="2" charset="2"/>
              </a:rPr>
              <a:t> ] )</a:t>
            </a:r>
            <a:endParaRPr lang="en-US" altLang="zh-CN" sz="2400" b="1" dirty="0">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dirty="0">
                <a:solidFill>
                  <a:srgbClr val="0000CC"/>
                </a:solidFill>
                <a:ea typeface="宋体" panose="02010600030101010101" pitchFamily="2" charset="-122"/>
                <a:sym typeface="Wingdings" panose="05000000000000000000" pitchFamily="2" charset="2"/>
              </a:rPr>
              <a:t>    </a:t>
            </a:r>
            <a:r>
              <a:rPr lang="en-US" altLang="zh-CN" sz="2400" b="1" dirty="0">
                <a:solidFill>
                  <a:srgbClr val="0000CC"/>
                </a:solidFill>
                <a:ea typeface="宋体" panose="02010600030101010101" pitchFamily="2" charset="-122"/>
              </a:rPr>
              <a:t>idx2 </a:t>
            </a:r>
            <a:r>
              <a:rPr lang="en-US" altLang="zh-CN" sz="2400" b="1" dirty="0">
                <a:solidFill>
                  <a:srgbClr val="0000CC"/>
                </a:solidFill>
                <a:ea typeface="宋体" panose="02010600030101010101" pitchFamily="2" charset="-122"/>
                <a:sym typeface="Wingdings" panose="05000000000000000000" pitchFamily="2" charset="2"/>
              </a:rPr>
              <a:t> </a:t>
            </a:r>
            <a:r>
              <a:rPr lang="en-US" altLang="zh-CN" sz="2400" b="1" dirty="0" err="1">
                <a:solidFill>
                  <a:srgbClr val="800000"/>
                </a:solidFill>
                <a:ea typeface="宋体" panose="02010600030101010101" pitchFamily="2" charset="-122"/>
                <a:sym typeface="Wingdings" panose="05000000000000000000" pitchFamily="2" charset="2"/>
              </a:rPr>
              <a:t>MaxIndex</a:t>
            </a:r>
            <a:r>
              <a:rPr lang="en-US" altLang="zh-CN" sz="2400" b="1" dirty="0">
                <a:solidFill>
                  <a:srgbClr val="0000CC"/>
                </a:solidFill>
                <a:ea typeface="宋体" panose="02010600030101010101" pitchFamily="2" charset="-122"/>
                <a:sym typeface="Wingdings" panose="05000000000000000000" pitchFamily="2" charset="2"/>
              </a:rPr>
              <a:t> ( A [ </a:t>
            </a:r>
            <a:r>
              <a:rPr lang="en-US" altLang="zh-CN" sz="2400" b="1" i="1" dirty="0">
                <a:solidFill>
                  <a:srgbClr val="0000CC"/>
                </a:solidFill>
                <a:ea typeface="宋体" panose="02010600030101010101" pitchFamily="2" charset="-122"/>
                <a:sym typeface="Wingdings" panose="05000000000000000000" pitchFamily="2" charset="2"/>
              </a:rPr>
              <a:t>m</a:t>
            </a:r>
            <a:r>
              <a:rPr lang="en-US" altLang="zh-CN" sz="2400" b="1" dirty="0">
                <a:solidFill>
                  <a:srgbClr val="0000CC"/>
                </a:solidFill>
                <a:ea typeface="宋体" panose="02010600030101010101" pitchFamily="2" charset="-122"/>
                <a:sym typeface="Wingdings" panose="05000000000000000000" pitchFamily="2" charset="2"/>
              </a:rPr>
              <a:t> + 1 .. </a:t>
            </a:r>
            <a:r>
              <a:rPr lang="en-US" altLang="zh-CN" sz="2400" b="1" i="1" dirty="0">
                <a:solidFill>
                  <a:srgbClr val="0000CC"/>
                </a:solidFill>
                <a:ea typeface="宋体" panose="02010600030101010101" pitchFamily="2" charset="-122"/>
                <a:sym typeface="Wingdings" panose="05000000000000000000" pitchFamily="2" charset="2"/>
              </a:rPr>
              <a:t>r</a:t>
            </a:r>
            <a:r>
              <a:rPr lang="en-US" altLang="zh-CN" sz="2400" b="1" dirty="0">
                <a:solidFill>
                  <a:srgbClr val="0000CC"/>
                </a:solidFill>
                <a:ea typeface="宋体" panose="02010600030101010101" pitchFamily="2" charset="-122"/>
                <a:sym typeface="Wingdings" panose="05000000000000000000" pitchFamily="2" charset="2"/>
              </a:rPr>
              <a:t> ] )</a:t>
            </a:r>
            <a:endParaRPr lang="en-US" altLang="zh-CN" sz="2400" b="1" dirty="0">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dirty="0">
                <a:solidFill>
                  <a:srgbClr val="0000CC"/>
                </a:solidFill>
                <a:ea typeface="宋体" panose="02010600030101010101" pitchFamily="2" charset="-122"/>
                <a:sym typeface="Wingdings" panose="05000000000000000000" pitchFamily="2" charset="2"/>
              </a:rPr>
              <a:t>    if  A [idx1] ≥ A [idx2]</a:t>
            </a:r>
            <a:endParaRPr lang="en-US" altLang="zh-CN" sz="2400" b="1" dirty="0">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dirty="0">
                <a:solidFill>
                  <a:srgbClr val="0000CC"/>
                </a:solidFill>
                <a:ea typeface="宋体" panose="02010600030101010101" pitchFamily="2" charset="-122"/>
                <a:sym typeface="Wingdings" panose="05000000000000000000" pitchFamily="2" charset="2"/>
              </a:rPr>
              <a:t>        return idx1</a:t>
            </a:r>
            <a:endParaRPr lang="en-US" altLang="zh-CN" sz="2400" b="1" dirty="0">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dirty="0">
                <a:solidFill>
                  <a:srgbClr val="0000CC"/>
                </a:solidFill>
                <a:ea typeface="宋体" panose="02010600030101010101" pitchFamily="2" charset="-122"/>
                <a:sym typeface="Wingdings" panose="05000000000000000000" pitchFamily="2" charset="2"/>
              </a:rPr>
              <a:t>    else</a:t>
            </a:r>
            <a:endParaRPr lang="en-US" altLang="zh-CN" sz="2400" b="1" dirty="0">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dirty="0">
                <a:solidFill>
                  <a:srgbClr val="0000CC"/>
                </a:solidFill>
                <a:ea typeface="宋体" panose="02010600030101010101" pitchFamily="2" charset="-122"/>
                <a:sym typeface="Wingdings" panose="05000000000000000000" pitchFamily="2" charset="2"/>
              </a:rPr>
              <a:t>        return idx2</a:t>
            </a:r>
            <a:endParaRPr lang="en-US" altLang="zh-CN" sz="2400" b="1" dirty="0">
              <a:solidFill>
                <a:srgbClr val="0000CC"/>
              </a:solidFill>
              <a:ea typeface="宋体" panose="02010600030101010101" pitchFamily="2" charset="-122"/>
              <a:sym typeface="Wingdings" panose="05000000000000000000" pitchFamily="2" charset="2"/>
            </a:endParaRPr>
          </a:p>
        </p:txBody>
      </p:sp>
      <p:grpSp>
        <p:nvGrpSpPr>
          <p:cNvPr id="12" name="组合 11"/>
          <p:cNvGrpSpPr/>
          <p:nvPr>
            <p:custDataLst>
              <p:tags r:id="rId3"/>
            </p:custDataLst>
          </p:nvPr>
        </p:nvGrpSpPr>
        <p:grpSpPr>
          <a:xfrm>
            <a:off x="0" y="0"/>
            <a:ext cx="12192000" cy="635000"/>
            <a:chOff x="0" y="0"/>
            <a:chExt cx="12192000" cy="635000"/>
          </a:xfrm>
        </p:grpSpPr>
        <p:sp>
          <p:nvSpPr>
            <p:cNvPr id="8" name="TitleBackground"/>
            <p:cNvSpPr/>
            <p:nvPr>
              <p:custDataLst>
                <p:tags r:id="rId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ipText"/>
            <p:cNvSpPr txBox="1"/>
            <p:nvPr>
              <p:custDataLst>
                <p:tags r:id="rId7"/>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219200" y="635001"/>
            <a:ext cx="9753600" cy="1461852"/>
          </a:xfrm>
          <a:prstGeom prst="rect">
            <a:avLst/>
          </a:prstGeom>
          <a:noFill/>
        </p:spPr>
        <p:txBody>
          <a:bodyPr vert="horz" wrap="square" rtlCol="0" anchor="ctr" anchorCtr="0">
            <a:noAutofit/>
          </a:bodyPr>
          <a:lstStyle/>
          <a:p>
            <a:pPr eaLnBrk="1" hangingPunct="1"/>
            <a:r>
              <a:rPr lang="zh-CN" altLang="en-US" sz="2800" dirty="0"/>
              <a:t>习题</a:t>
            </a:r>
            <a:r>
              <a:rPr lang="en-US" altLang="zh-CN" sz="2800" dirty="0"/>
              <a:t>5.1   2：</a:t>
            </a:r>
            <a:r>
              <a:rPr lang="zh-CN" altLang="en-US" sz="2800" dirty="0"/>
              <a:t>写出分治查找</a:t>
            </a:r>
            <a:r>
              <a:rPr lang="en-US" altLang="zh-CN" sz="2800" dirty="0">
                <a:sym typeface="+mn-ea"/>
              </a:rPr>
              <a:t>最大、最小值</a:t>
            </a:r>
            <a:r>
              <a:rPr lang="zh-CN" altLang="en-US" sz="2800" dirty="0"/>
              <a:t>的算法</a:t>
            </a:r>
            <a:endParaRPr lang="zh-CN" altLang="en-US" sz="2800" dirty="0"/>
          </a:p>
        </p:txBody>
      </p:sp>
      <p:sp>
        <p:nvSpPr>
          <p:cNvPr id="7" name="矩形: 圆角 6"/>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charset="-122"/>
                <a:ea typeface="微软雅黑" panose="020B0503020204020204" charset="-122"/>
                <a:sym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523269" name="Rectangle 5"/>
          <p:cNvSpPr>
            <a:spLocks noChangeArrowheads="1"/>
          </p:cNvSpPr>
          <p:nvPr/>
        </p:nvSpPr>
        <p:spPr bwMode="auto">
          <a:xfrm>
            <a:off x="875030" y="1808480"/>
            <a:ext cx="8064500" cy="404368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20000"/>
              </a:lnSpc>
              <a:buFontTx/>
              <a:buNone/>
            </a:pPr>
            <a:r>
              <a:rPr lang="en-US" altLang="zh-CN" sz="2400" b="1">
                <a:solidFill>
                  <a:srgbClr val="0000CC"/>
                </a:solidFill>
              </a:rPr>
              <a:t>ALGORITHM </a:t>
            </a:r>
            <a:r>
              <a:rPr lang="en-US" altLang="zh-CN" sz="2400" b="1">
                <a:solidFill>
                  <a:srgbClr val="800000"/>
                </a:solidFill>
              </a:rPr>
              <a:t>MaxMin</a:t>
            </a:r>
            <a:r>
              <a:rPr lang="en-US" altLang="zh-CN" sz="2400" b="1">
                <a:solidFill>
                  <a:srgbClr val="0000CC"/>
                </a:solidFill>
              </a:rPr>
              <a:t> ( A [ </a:t>
            </a:r>
            <a:r>
              <a:rPr lang="en-US" altLang="zh-CN" sz="2400" b="1" i="1">
                <a:solidFill>
                  <a:srgbClr val="0000CC"/>
                </a:solidFill>
              </a:rPr>
              <a:t>l</a:t>
            </a:r>
            <a:r>
              <a:rPr lang="en-US" altLang="zh-CN" sz="2400" b="1">
                <a:solidFill>
                  <a:srgbClr val="0000CC"/>
                </a:solidFill>
              </a:rPr>
              <a:t> .. </a:t>
            </a:r>
            <a:r>
              <a:rPr lang="en-US" altLang="zh-CN" sz="2400" b="1" i="1">
                <a:solidFill>
                  <a:srgbClr val="0000CC"/>
                </a:solidFill>
              </a:rPr>
              <a:t>r</a:t>
            </a:r>
            <a:r>
              <a:rPr lang="en-US" altLang="zh-CN" sz="2400" b="1">
                <a:solidFill>
                  <a:srgbClr val="0000CC"/>
                </a:solidFill>
              </a:rPr>
              <a:t> ], minv, maxv ) </a:t>
            </a:r>
            <a:r>
              <a:rPr lang="en-US" altLang="zh-CN" sz="2400" b="1">
                <a:solidFill>
                  <a:srgbClr val="0000CC"/>
                </a:solidFill>
                <a:ea typeface="宋体" panose="02010600030101010101" pitchFamily="2" charset="-122"/>
              </a:rPr>
              <a:t>// </a:t>
            </a:r>
            <a:r>
              <a:rPr lang="en-US" altLang="zh-CN" sz="2400" b="1" i="1">
                <a:solidFill>
                  <a:srgbClr val="0000CC"/>
                </a:solidFill>
                <a:ea typeface="宋体" panose="02010600030101010101" pitchFamily="2" charset="-122"/>
              </a:rPr>
              <a:t>l</a:t>
            </a:r>
            <a:r>
              <a:rPr lang="en-US" altLang="zh-CN" sz="2400" b="1">
                <a:solidFill>
                  <a:srgbClr val="0000CC"/>
                </a:solidFill>
                <a:ea typeface="宋体" panose="02010600030101010101" pitchFamily="2" charset="-122"/>
              </a:rPr>
              <a:t> ≤ </a:t>
            </a:r>
            <a:r>
              <a:rPr lang="en-US" altLang="zh-CN" sz="2400" b="1" i="1">
                <a:solidFill>
                  <a:srgbClr val="0000CC"/>
                </a:solidFill>
                <a:ea typeface="宋体" panose="02010600030101010101" pitchFamily="2" charset="-122"/>
              </a:rPr>
              <a:t>r</a:t>
            </a:r>
            <a:endParaRPr lang="en-US" altLang="zh-CN" sz="2400" b="1">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a:solidFill>
                  <a:srgbClr val="0000CC"/>
                </a:solidFill>
                <a:ea typeface="宋体" panose="02010600030101010101" pitchFamily="2" charset="-122"/>
                <a:sym typeface="Wingdings" panose="05000000000000000000" pitchFamily="2" charset="2"/>
              </a:rPr>
              <a:t>if  </a:t>
            </a:r>
            <a:r>
              <a:rPr lang="en-US" altLang="zh-CN" sz="2400" b="1" i="1">
                <a:solidFill>
                  <a:srgbClr val="0000CC"/>
                </a:solidFill>
                <a:ea typeface="宋体" panose="02010600030101010101" pitchFamily="2" charset="-122"/>
                <a:sym typeface="Wingdings" panose="05000000000000000000" pitchFamily="2" charset="2"/>
              </a:rPr>
              <a:t>l</a:t>
            </a:r>
            <a:r>
              <a:rPr lang="en-US" altLang="zh-CN" sz="2400" b="1">
                <a:solidFill>
                  <a:srgbClr val="0000CC"/>
                </a:solidFill>
                <a:ea typeface="宋体" panose="02010600030101010101" pitchFamily="2" charset="-122"/>
                <a:sym typeface="Wingdings" panose="05000000000000000000" pitchFamily="2" charset="2"/>
              </a:rPr>
              <a:t> = </a:t>
            </a:r>
            <a:r>
              <a:rPr lang="en-US" altLang="zh-CN" sz="2400" b="1" i="1">
                <a:solidFill>
                  <a:srgbClr val="0000CC"/>
                </a:solidFill>
                <a:ea typeface="宋体" panose="02010600030101010101" pitchFamily="2" charset="-122"/>
                <a:sym typeface="Wingdings" panose="05000000000000000000" pitchFamily="2" charset="2"/>
              </a:rPr>
              <a:t>r</a:t>
            </a:r>
            <a:endParaRPr lang="en-US" altLang="zh-CN" sz="2400" b="1" i="1">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a:solidFill>
                  <a:srgbClr val="0000CC"/>
                </a:solidFill>
                <a:ea typeface="宋体" panose="02010600030101010101" pitchFamily="2" charset="-122"/>
                <a:sym typeface="Wingdings" panose="05000000000000000000" pitchFamily="2" charset="2"/>
              </a:rPr>
              <a:t>    minv= A[ </a:t>
            </a:r>
            <a:r>
              <a:rPr lang="en-US" altLang="zh-CN" sz="2400" b="1" i="1">
                <a:solidFill>
                  <a:srgbClr val="0000CC"/>
                </a:solidFill>
                <a:ea typeface="宋体" panose="02010600030101010101" pitchFamily="2" charset="-122"/>
                <a:sym typeface="Wingdings" panose="05000000000000000000" pitchFamily="2" charset="2"/>
              </a:rPr>
              <a:t>l</a:t>
            </a:r>
            <a:r>
              <a:rPr lang="en-US" altLang="zh-CN" sz="2400" b="1">
                <a:solidFill>
                  <a:srgbClr val="0000CC"/>
                </a:solidFill>
                <a:ea typeface="宋体" panose="02010600030101010101" pitchFamily="2" charset="-122"/>
                <a:sym typeface="Wingdings" panose="05000000000000000000" pitchFamily="2" charset="2"/>
              </a:rPr>
              <a:t> ]; maxv= A[ </a:t>
            </a:r>
            <a:r>
              <a:rPr lang="en-US" altLang="zh-CN" sz="2400" b="1" i="1">
                <a:solidFill>
                  <a:srgbClr val="0000CC"/>
                </a:solidFill>
                <a:ea typeface="宋体" panose="02010600030101010101" pitchFamily="2" charset="-122"/>
                <a:sym typeface="Wingdings" panose="05000000000000000000" pitchFamily="2" charset="2"/>
              </a:rPr>
              <a:t>l</a:t>
            </a:r>
            <a:r>
              <a:rPr lang="en-US" altLang="zh-CN" sz="2400" b="1">
                <a:solidFill>
                  <a:srgbClr val="0000CC"/>
                </a:solidFill>
                <a:ea typeface="宋体" panose="02010600030101010101" pitchFamily="2" charset="-122"/>
                <a:sym typeface="Wingdings" panose="05000000000000000000" pitchFamily="2" charset="2"/>
              </a:rPr>
              <a:t> ]</a:t>
            </a:r>
            <a:endParaRPr lang="en-US" altLang="zh-CN" sz="2400" b="1" i="1">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a:solidFill>
                  <a:srgbClr val="0000CC"/>
                </a:solidFill>
                <a:ea typeface="宋体" panose="02010600030101010101" pitchFamily="2" charset="-122"/>
                <a:sym typeface="Wingdings" panose="05000000000000000000" pitchFamily="2" charset="2"/>
              </a:rPr>
              <a:t>else</a:t>
            </a:r>
            <a:endParaRPr lang="en-US" altLang="zh-CN" sz="2400" b="1">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a:solidFill>
                  <a:srgbClr val="0000CC"/>
                </a:solidFill>
                <a:ea typeface="宋体" panose="02010600030101010101" pitchFamily="2" charset="-122"/>
                <a:sym typeface="Wingdings" panose="05000000000000000000" pitchFamily="2" charset="2"/>
              </a:rPr>
              <a:t>    </a:t>
            </a:r>
            <a:r>
              <a:rPr lang="en-US" altLang="zh-CN" sz="2400" b="1" i="1">
                <a:solidFill>
                  <a:srgbClr val="0000CC"/>
                </a:solidFill>
                <a:ea typeface="宋体" panose="02010600030101010101" pitchFamily="2" charset="-122"/>
                <a:sym typeface="Wingdings" panose="05000000000000000000" pitchFamily="2" charset="2"/>
              </a:rPr>
              <a:t>m</a:t>
            </a:r>
            <a:r>
              <a:rPr lang="en-US" altLang="zh-CN" sz="2400" b="1">
                <a:solidFill>
                  <a:srgbClr val="0000CC"/>
                </a:solidFill>
                <a:ea typeface="宋体" panose="02010600030101010101" pitchFamily="2" charset="-122"/>
                <a:sym typeface="Wingdings" panose="05000000000000000000" pitchFamily="2" charset="2"/>
              </a:rPr>
              <a:t> = </a:t>
            </a:r>
            <a:r>
              <a:rPr lang="en-US" altLang="zh-CN" sz="2400" b="1">
                <a:solidFill>
                  <a:srgbClr val="0000CC"/>
                </a:solidFill>
                <a:latin typeface="Lucida Sans Unicode" panose="020B0602030504020204" pitchFamily="34" charset="0"/>
                <a:cs typeface="Lucida Sans Unicode" panose="020B0602030504020204" pitchFamily="34" charset="0"/>
                <a:sym typeface="Wingdings" panose="05000000000000000000" pitchFamily="2" charset="2"/>
              </a:rPr>
              <a:t>⌊ </a:t>
            </a:r>
            <a:r>
              <a:rPr lang="en-US" altLang="zh-CN" sz="2400" b="1">
                <a:solidFill>
                  <a:srgbClr val="0000CC"/>
                </a:solidFill>
                <a:ea typeface="宋体" panose="02010600030101010101" pitchFamily="2" charset="-122"/>
                <a:sym typeface="Wingdings" panose="05000000000000000000" pitchFamily="2" charset="2"/>
              </a:rPr>
              <a:t>( </a:t>
            </a:r>
            <a:r>
              <a:rPr lang="en-US" altLang="zh-CN" sz="2400" b="1" i="1">
                <a:solidFill>
                  <a:srgbClr val="0000CC"/>
                </a:solidFill>
                <a:ea typeface="宋体" panose="02010600030101010101" pitchFamily="2" charset="-122"/>
                <a:sym typeface="Wingdings" panose="05000000000000000000" pitchFamily="2" charset="2"/>
              </a:rPr>
              <a:t>l</a:t>
            </a:r>
            <a:r>
              <a:rPr lang="en-US" altLang="zh-CN" sz="2400" b="1">
                <a:solidFill>
                  <a:srgbClr val="0000CC"/>
                </a:solidFill>
                <a:ea typeface="宋体" panose="02010600030101010101" pitchFamily="2" charset="-122"/>
                <a:sym typeface="Wingdings" panose="05000000000000000000" pitchFamily="2" charset="2"/>
              </a:rPr>
              <a:t> + </a:t>
            </a:r>
            <a:r>
              <a:rPr lang="en-US" altLang="zh-CN" sz="2400" b="1" i="1">
                <a:solidFill>
                  <a:srgbClr val="0000CC"/>
                </a:solidFill>
                <a:ea typeface="宋体" panose="02010600030101010101" pitchFamily="2" charset="-122"/>
                <a:sym typeface="Wingdings" panose="05000000000000000000" pitchFamily="2" charset="2"/>
              </a:rPr>
              <a:t>r</a:t>
            </a:r>
            <a:r>
              <a:rPr lang="en-US" altLang="zh-CN" sz="2400" b="1">
                <a:solidFill>
                  <a:srgbClr val="0000CC"/>
                </a:solidFill>
                <a:ea typeface="宋体" panose="02010600030101010101" pitchFamily="2" charset="-122"/>
                <a:sym typeface="Wingdings" panose="05000000000000000000" pitchFamily="2" charset="2"/>
              </a:rPr>
              <a:t> )/2 </a:t>
            </a:r>
            <a:r>
              <a:rPr lang="en-US" altLang="zh-CN" sz="2400" b="1">
                <a:solidFill>
                  <a:srgbClr val="0000CC"/>
                </a:solidFill>
                <a:latin typeface="Lucida Sans Unicode" panose="020B0602030504020204" pitchFamily="34" charset="0"/>
                <a:ea typeface="宋体" panose="02010600030101010101" pitchFamily="2" charset="-122"/>
                <a:sym typeface="Wingdings" panose="05000000000000000000" pitchFamily="2" charset="2"/>
              </a:rPr>
              <a:t>⌋</a:t>
            </a:r>
            <a:endParaRPr lang="en-US" altLang="zh-CN" sz="2400" b="1">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a:solidFill>
                  <a:srgbClr val="0000CC"/>
                </a:solidFill>
                <a:ea typeface="宋体" panose="02010600030101010101" pitchFamily="2" charset="-122"/>
              </a:rPr>
              <a:t>    </a:t>
            </a:r>
            <a:r>
              <a:rPr lang="en-US" altLang="zh-CN" sz="2400" b="1">
                <a:solidFill>
                  <a:srgbClr val="800000"/>
                </a:solidFill>
                <a:ea typeface="宋体" panose="02010600030101010101" pitchFamily="2" charset="-122"/>
                <a:sym typeface="Wingdings" panose="05000000000000000000" pitchFamily="2" charset="2"/>
              </a:rPr>
              <a:t>MaxMin</a:t>
            </a:r>
            <a:r>
              <a:rPr lang="en-US" altLang="zh-CN" sz="2400" b="1">
                <a:solidFill>
                  <a:srgbClr val="0000CC"/>
                </a:solidFill>
                <a:ea typeface="宋体" panose="02010600030101010101" pitchFamily="2" charset="-122"/>
                <a:sym typeface="Wingdings" panose="05000000000000000000" pitchFamily="2" charset="2"/>
              </a:rPr>
              <a:t> ( A [ </a:t>
            </a:r>
            <a:r>
              <a:rPr lang="en-US" altLang="zh-CN" sz="2400" b="1" i="1">
                <a:solidFill>
                  <a:srgbClr val="0000CC"/>
                </a:solidFill>
                <a:ea typeface="宋体" panose="02010600030101010101" pitchFamily="2" charset="-122"/>
                <a:sym typeface="Wingdings" panose="05000000000000000000" pitchFamily="2" charset="2"/>
              </a:rPr>
              <a:t>l</a:t>
            </a:r>
            <a:r>
              <a:rPr lang="en-US" altLang="zh-CN" sz="2400" b="1">
                <a:solidFill>
                  <a:srgbClr val="0000CC"/>
                </a:solidFill>
                <a:ea typeface="宋体" panose="02010600030101010101" pitchFamily="2" charset="-122"/>
                <a:sym typeface="Wingdings" panose="05000000000000000000" pitchFamily="2" charset="2"/>
              </a:rPr>
              <a:t> .. </a:t>
            </a:r>
            <a:r>
              <a:rPr lang="en-US" altLang="zh-CN" sz="2400" b="1" i="1">
                <a:solidFill>
                  <a:srgbClr val="0000CC"/>
                </a:solidFill>
                <a:ea typeface="宋体" panose="02010600030101010101" pitchFamily="2" charset="-122"/>
                <a:sym typeface="Wingdings" panose="05000000000000000000" pitchFamily="2" charset="2"/>
              </a:rPr>
              <a:t>m</a:t>
            </a:r>
            <a:r>
              <a:rPr lang="en-US" altLang="zh-CN" sz="2400" b="1">
                <a:solidFill>
                  <a:srgbClr val="0000CC"/>
                </a:solidFill>
                <a:ea typeface="宋体" panose="02010600030101010101" pitchFamily="2" charset="-122"/>
                <a:sym typeface="Wingdings" panose="05000000000000000000" pitchFamily="2" charset="2"/>
              </a:rPr>
              <a:t> ], minv, maxv )</a:t>
            </a:r>
            <a:endParaRPr lang="en-US" altLang="zh-CN" sz="2400" b="1">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a:solidFill>
                  <a:srgbClr val="0000CC"/>
                </a:solidFill>
                <a:ea typeface="宋体" panose="02010600030101010101" pitchFamily="2" charset="-122"/>
                <a:sym typeface="Wingdings" panose="05000000000000000000" pitchFamily="2" charset="2"/>
              </a:rPr>
              <a:t>    </a:t>
            </a:r>
            <a:r>
              <a:rPr lang="en-US" altLang="zh-CN" sz="2400" b="1">
                <a:solidFill>
                  <a:srgbClr val="800000"/>
                </a:solidFill>
                <a:ea typeface="宋体" panose="02010600030101010101" pitchFamily="2" charset="-122"/>
                <a:sym typeface="Wingdings" panose="05000000000000000000" pitchFamily="2" charset="2"/>
              </a:rPr>
              <a:t>MaxMin</a:t>
            </a:r>
            <a:r>
              <a:rPr lang="en-US" altLang="zh-CN" sz="2400" b="1">
                <a:solidFill>
                  <a:srgbClr val="0000CC"/>
                </a:solidFill>
                <a:ea typeface="宋体" panose="02010600030101010101" pitchFamily="2" charset="-122"/>
                <a:sym typeface="Wingdings" panose="05000000000000000000" pitchFamily="2" charset="2"/>
              </a:rPr>
              <a:t> ( A [ </a:t>
            </a:r>
            <a:r>
              <a:rPr lang="en-US" altLang="zh-CN" sz="2400" b="1" i="1">
                <a:solidFill>
                  <a:srgbClr val="0000CC"/>
                </a:solidFill>
                <a:ea typeface="宋体" panose="02010600030101010101" pitchFamily="2" charset="-122"/>
                <a:sym typeface="Wingdings" panose="05000000000000000000" pitchFamily="2" charset="2"/>
              </a:rPr>
              <a:t>m</a:t>
            </a:r>
            <a:r>
              <a:rPr lang="en-US" altLang="zh-CN" sz="2400" b="1">
                <a:solidFill>
                  <a:srgbClr val="0000CC"/>
                </a:solidFill>
                <a:ea typeface="宋体" panose="02010600030101010101" pitchFamily="2" charset="-122"/>
                <a:sym typeface="Wingdings" panose="05000000000000000000" pitchFamily="2" charset="2"/>
              </a:rPr>
              <a:t> + 1 .. </a:t>
            </a:r>
            <a:r>
              <a:rPr lang="en-US" altLang="zh-CN" sz="2400" b="1" i="1">
                <a:solidFill>
                  <a:srgbClr val="0000CC"/>
                </a:solidFill>
                <a:ea typeface="宋体" panose="02010600030101010101" pitchFamily="2" charset="-122"/>
                <a:sym typeface="Wingdings" panose="05000000000000000000" pitchFamily="2" charset="2"/>
              </a:rPr>
              <a:t>r</a:t>
            </a:r>
            <a:r>
              <a:rPr lang="en-US" altLang="zh-CN" sz="2400" b="1">
                <a:solidFill>
                  <a:srgbClr val="0000CC"/>
                </a:solidFill>
                <a:ea typeface="宋体" panose="02010600030101010101" pitchFamily="2" charset="-122"/>
                <a:sym typeface="Wingdings" panose="05000000000000000000" pitchFamily="2" charset="2"/>
              </a:rPr>
              <a:t> ] , minv2, maxv2</a:t>
            </a:r>
            <a:r>
              <a:rPr lang="en-US" altLang="zh-CN" sz="2400">
                <a:ea typeface="宋体" panose="02010600030101010101" pitchFamily="2" charset="-122"/>
                <a:sym typeface="Wingdings" panose="05000000000000000000" pitchFamily="2" charset="2"/>
              </a:rPr>
              <a:t> </a:t>
            </a:r>
            <a:r>
              <a:rPr lang="en-US" altLang="zh-CN" sz="2400" b="1">
                <a:solidFill>
                  <a:srgbClr val="0000CC"/>
                </a:solidFill>
                <a:ea typeface="宋体" panose="02010600030101010101" pitchFamily="2" charset="-122"/>
                <a:sym typeface="Wingdings" panose="05000000000000000000" pitchFamily="2" charset="2"/>
              </a:rPr>
              <a:t> )</a:t>
            </a:r>
            <a:endParaRPr lang="en-US" altLang="zh-CN" sz="2400" b="1">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a:solidFill>
                  <a:srgbClr val="0000CC"/>
                </a:solidFill>
                <a:ea typeface="宋体" panose="02010600030101010101" pitchFamily="2" charset="-122"/>
                <a:sym typeface="Wingdings" panose="05000000000000000000" pitchFamily="2" charset="2"/>
              </a:rPr>
              <a:t>    if  minv2 &lt; minv      minv = minv2</a:t>
            </a:r>
            <a:endParaRPr lang="en-US" altLang="zh-CN" sz="2400" b="1">
              <a:solidFill>
                <a:srgbClr val="0000CC"/>
              </a:solidFill>
              <a:ea typeface="宋体" panose="02010600030101010101" pitchFamily="2" charset="-122"/>
              <a:sym typeface="Wingdings" panose="05000000000000000000" pitchFamily="2" charset="2"/>
            </a:endParaRPr>
          </a:p>
          <a:p>
            <a:pPr eaLnBrk="1" hangingPunct="1">
              <a:lnSpc>
                <a:spcPct val="120000"/>
              </a:lnSpc>
              <a:buFontTx/>
              <a:buNone/>
            </a:pPr>
            <a:r>
              <a:rPr lang="en-US" altLang="zh-CN" sz="2400" b="1">
                <a:solidFill>
                  <a:srgbClr val="0000CC"/>
                </a:solidFill>
                <a:ea typeface="宋体" panose="02010600030101010101" pitchFamily="2" charset="-122"/>
                <a:sym typeface="Wingdings" panose="05000000000000000000" pitchFamily="2" charset="2"/>
              </a:rPr>
              <a:t>    if  maxv2 &gt; maxv     maxv = maxv2</a:t>
            </a:r>
            <a:endParaRPr lang="en-US" altLang="zh-CN" sz="2400" b="1">
              <a:solidFill>
                <a:srgbClr val="0000CC"/>
              </a:solidFill>
              <a:ea typeface="宋体" panose="02010600030101010101" pitchFamily="2" charset="-122"/>
              <a:sym typeface="Wingdings" panose="05000000000000000000" pitchFamily="2" charset="2"/>
            </a:endParaRPr>
          </a:p>
        </p:txBody>
      </p:sp>
      <p:grpSp>
        <p:nvGrpSpPr>
          <p:cNvPr id="12" name="组合 11"/>
          <p:cNvGrpSpPr/>
          <p:nvPr>
            <p:custDataLst>
              <p:tags r:id="rId3"/>
            </p:custDataLst>
          </p:nvPr>
        </p:nvGrpSpPr>
        <p:grpSpPr>
          <a:xfrm>
            <a:off x="0" y="0"/>
            <a:ext cx="12192000" cy="635000"/>
            <a:chOff x="0" y="0"/>
            <a:chExt cx="12192000" cy="635000"/>
          </a:xfrm>
        </p:grpSpPr>
        <p:sp>
          <p:nvSpPr>
            <p:cNvPr id="8" name="TitleBackground"/>
            <p:cNvSpPr/>
            <p:nvPr>
              <p:custDataLst>
                <p:tags r:id="rId4"/>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TipText"/>
            <p:cNvSpPr txBox="1"/>
            <p:nvPr>
              <p:custDataLst>
                <p:tags r:id="rId7"/>
              </p:custDataLst>
            </p:nvPr>
          </p:nvSpPr>
          <p:spPr>
            <a:xfrm>
              <a:off x="1427480"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9" grpId="0" bldLvl="0" animBg="1"/>
      <p:bldP spid="52326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6"/>
          <p:cNvSpPr>
            <a:spLocks noGrp="1" noChangeArrowheads="1"/>
          </p:cNvSpPr>
          <p:nvPr>
            <p:ph type="title"/>
          </p:nvPr>
        </p:nvSpPr>
        <p:spPr/>
        <p:txBody>
          <a:bodyPr/>
          <a:lstStyle/>
          <a:p>
            <a:pPr eaLnBrk="1" hangingPunct="1"/>
            <a:r>
              <a:rPr lang="zh-CN" altLang="en-US"/>
              <a:t>快速排序</a:t>
            </a:r>
            <a:endParaRPr lang="en-US" altLang="zh-CN"/>
          </a:p>
        </p:txBody>
      </p:sp>
      <p:sp>
        <p:nvSpPr>
          <p:cNvPr id="388113" name="Rectangle 17"/>
          <p:cNvSpPr>
            <a:spLocks noGrp="1" noChangeArrowheads="1"/>
          </p:cNvSpPr>
          <p:nvPr>
            <p:ph idx="1"/>
          </p:nvPr>
        </p:nvSpPr>
        <p:spPr/>
        <p:txBody>
          <a:bodyPr/>
          <a:lstStyle/>
          <a:p>
            <a:pPr eaLnBrk="1" hangingPunct="1"/>
            <a:r>
              <a:rPr lang="zh-CN" altLang="en-US"/>
              <a:t>选择分区</a:t>
            </a:r>
            <a:r>
              <a:rPr lang="en-US" altLang="zh-CN"/>
              <a:t>(partition)</a:t>
            </a:r>
            <a:r>
              <a:rPr lang="zh-CN" altLang="en-US"/>
              <a:t>元素：</a:t>
            </a:r>
            <a:r>
              <a:rPr lang="zh-CN" altLang="en-US">
                <a:solidFill>
                  <a:srgbClr val="FF0000"/>
                </a:solidFill>
              </a:rPr>
              <a:t>中轴</a:t>
            </a:r>
            <a:r>
              <a:rPr lang="en-US" altLang="zh-CN"/>
              <a:t>(pivot)</a:t>
            </a:r>
            <a:r>
              <a:rPr lang="zh-CN" altLang="en-US"/>
              <a:t>元素 </a:t>
            </a:r>
            <a:r>
              <a:rPr lang="en-US" altLang="zh-CN"/>
              <a:t>p</a:t>
            </a:r>
            <a:endParaRPr lang="en-US" altLang="zh-CN"/>
          </a:p>
          <a:p>
            <a:pPr eaLnBrk="1" hangingPunct="1"/>
            <a:r>
              <a:rPr lang="zh-CN" altLang="en-US"/>
              <a:t>重新排列所有元素，使得</a:t>
            </a:r>
            <a:endParaRPr lang="zh-CN" altLang="en-US"/>
          </a:p>
          <a:p>
            <a:pPr lvl="1" eaLnBrk="1" hangingPunct="1"/>
            <a:r>
              <a:rPr lang="zh-CN" altLang="en-US"/>
              <a:t>≤</a:t>
            </a:r>
            <a:r>
              <a:rPr lang="en-US" altLang="zh-CN"/>
              <a:t>p </a:t>
            </a:r>
            <a:r>
              <a:rPr lang="zh-CN" altLang="en-US"/>
              <a:t>的元素在前面子数组中；≥</a:t>
            </a:r>
            <a:r>
              <a:rPr lang="en-US" altLang="zh-CN"/>
              <a:t>p </a:t>
            </a:r>
            <a:r>
              <a:rPr lang="zh-CN" altLang="en-US"/>
              <a:t>的元素在后面子数组中</a:t>
            </a:r>
            <a:endParaRPr lang="en-US" altLang="zh-CN"/>
          </a:p>
          <a:p>
            <a:pPr eaLnBrk="1" hangingPunct="1"/>
            <a:r>
              <a:rPr lang="zh-CN" altLang="en-US"/>
              <a:t>中轴 </a:t>
            </a:r>
            <a:r>
              <a:rPr lang="en-US" altLang="zh-CN"/>
              <a:t>p </a:t>
            </a:r>
            <a:r>
              <a:rPr lang="zh-CN" altLang="en-US"/>
              <a:t>与前面子数组最后元素交换：</a:t>
            </a:r>
            <a:r>
              <a:rPr lang="en-US" altLang="zh-CN"/>
              <a:t>p </a:t>
            </a:r>
            <a:r>
              <a:rPr lang="zh-CN" altLang="en-US"/>
              <a:t>已经在其最终位置</a:t>
            </a:r>
            <a:endParaRPr lang="en-US" altLang="zh-CN"/>
          </a:p>
          <a:p>
            <a:pPr eaLnBrk="1" hangingPunct="1"/>
            <a:r>
              <a:rPr lang="zh-CN" altLang="en-US"/>
              <a:t>递归排序左右 </a:t>
            </a:r>
            <a:r>
              <a:rPr lang="en-US" altLang="zh-CN"/>
              <a:t>2 </a:t>
            </a:r>
            <a:r>
              <a:rPr lang="zh-CN" altLang="en-US"/>
              <a:t>个子数组</a:t>
            </a:r>
            <a:endParaRPr lang="zh-CN" altLang="en-US"/>
          </a:p>
        </p:txBody>
      </p:sp>
      <p:sp>
        <p:nvSpPr>
          <p:cNvPr id="388102" name="Rectangle 6"/>
          <p:cNvSpPr>
            <a:spLocks noChangeArrowheads="1"/>
          </p:cNvSpPr>
          <p:nvPr/>
        </p:nvSpPr>
        <p:spPr bwMode="auto">
          <a:xfrm>
            <a:off x="2722563" y="5048250"/>
            <a:ext cx="7010400" cy="533400"/>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ea typeface="宋体" panose="02010600030101010101" pitchFamily="2" charset="-122"/>
            </a:endParaRPr>
          </a:p>
        </p:txBody>
      </p:sp>
      <p:grpSp>
        <p:nvGrpSpPr>
          <p:cNvPr id="52229" name="Group 21"/>
          <p:cNvGrpSpPr/>
          <p:nvPr/>
        </p:nvGrpSpPr>
        <p:grpSpPr bwMode="auto">
          <a:xfrm>
            <a:off x="5541963" y="5048250"/>
            <a:ext cx="304800" cy="533400"/>
            <a:chOff x="2531" y="3180"/>
            <a:chExt cx="192" cy="336"/>
          </a:xfrm>
        </p:grpSpPr>
        <p:sp>
          <p:nvSpPr>
            <p:cNvPr id="52240" name="Line 8"/>
            <p:cNvSpPr>
              <a:spLocks noChangeShapeType="1"/>
            </p:cNvSpPr>
            <p:nvPr/>
          </p:nvSpPr>
          <p:spPr bwMode="auto">
            <a:xfrm>
              <a:off x="2531" y="3180"/>
              <a:ext cx="0" cy="336"/>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1" name="Line 9"/>
            <p:cNvSpPr>
              <a:spLocks noChangeShapeType="1"/>
            </p:cNvSpPr>
            <p:nvPr/>
          </p:nvSpPr>
          <p:spPr bwMode="auto">
            <a:xfrm>
              <a:off x="2723" y="3180"/>
              <a:ext cx="0" cy="336"/>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8116" name="Group 20"/>
          <p:cNvGrpSpPr/>
          <p:nvPr/>
        </p:nvGrpSpPr>
        <p:grpSpPr bwMode="auto">
          <a:xfrm>
            <a:off x="2730500" y="5048250"/>
            <a:ext cx="304800" cy="533400"/>
            <a:chOff x="755" y="3180"/>
            <a:chExt cx="192" cy="336"/>
          </a:xfrm>
        </p:grpSpPr>
        <p:sp>
          <p:nvSpPr>
            <p:cNvPr id="52238" name="Line 7"/>
            <p:cNvSpPr>
              <a:spLocks noChangeShapeType="1"/>
            </p:cNvSpPr>
            <p:nvPr/>
          </p:nvSpPr>
          <p:spPr bwMode="auto">
            <a:xfrm>
              <a:off x="947" y="3180"/>
              <a:ext cx="0" cy="336"/>
            </a:xfrm>
            <a:prstGeom prst="line">
              <a:avLst/>
            </a:prstGeom>
            <a:noFill/>
            <a:ln w="28575">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39" name="Text Box 10"/>
            <p:cNvSpPr txBox="1">
              <a:spLocks noChangeArrowheads="1"/>
            </p:cNvSpPr>
            <p:nvPr/>
          </p:nvSpPr>
          <p:spPr bwMode="auto">
            <a:xfrm>
              <a:off x="755" y="3180"/>
              <a:ext cx="1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spcBef>
                  <a:spcPct val="50000"/>
                </a:spcBef>
                <a:buFontTx/>
                <a:buNone/>
              </a:pPr>
              <a:r>
                <a:rPr lang="en-US" altLang="zh-CN" sz="2400" b="1" i="1">
                  <a:solidFill>
                    <a:srgbClr val="0000CC"/>
                  </a:solidFill>
                  <a:ea typeface="宋体" panose="02010600030101010101" pitchFamily="2" charset="-122"/>
                </a:rPr>
                <a:t>p</a:t>
              </a:r>
              <a:endParaRPr lang="en-US" altLang="zh-CN" sz="2400" b="1" i="1">
                <a:solidFill>
                  <a:srgbClr val="0000CC"/>
                </a:solidFill>
                <a:ea typeface="宋体" panose="02010600030101010101" pitchFamily="2" charset="-122"/>
              </a:endParaRPr>
            </a:p>
          </p:txBody>
        </p:sp>
      </p:grpSp>
      <p:grpSp>
        <p:nvGrpSpPr>
          <p:cNvPr id="388118" name="Group 22"/>
          <p:cNvGrpSpPr/>
          <p:nvPr/>
        </p:nvGrpSpPr>
        <p:grpSpPr bwMode="auto">
          <a:xfrm>
            <a:off x="3027363" y="5657850"/>
            <a:ext cx="2743200" cy="796925"/>
            <a:chOff x="947" y="3564"/>
            <a:chExt cx="1728" cy="502"/>
          </a:xfrm>
        </p:grpSpPr>
        <p:sp>
          <p:nvSpPr>
            <p:cNvPr id="52236" name="AutoShape 11"/>
            <p:cNvSpPr/>
            <p:nvPr/>
          </p:nvSpPr>
          <p:spPr bwMode="auto">
            <a:xfrm rot="-5400000">
              <a:off x="1667" y="2844"/>
              <a:ext cx="288" cy="1728"/>
            </a:xfrm>
            <a:prstGeom prst="leftBrace">
              <a:avLst>
                <a:gd name="adj1" fmla="val 50000"/>
                <a:gd name="adj2" fmla="val 50000"/>
              </a:avLst>
            </a:prstGeom>
            <a:noFill/>
            <a:ln w="28575">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52237" name="Text Box 13"/>
            <p:cNvSpPr txBox="1">
              <a:spLocks noChangeArrowheads="1"/>
            </p:cNvSpPr>
            <p:nvPr/>
          </p:nvSpPr>
          <p:spPr bwMode="auto">
            <a:xfrm>
              <a:off x="1494" y="3778"/>
              <a:ext cx="6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en-US" altLang="zh-CN" sz="2400" b="1">
                  <a:solidFill>
                    <a:srgbClr val="0000CC"/>
                  </a:solidFill>
                  <a:ea typeface="宋体" panose="02010600030101010101" pitchFamily="2" charset="-122"/>
                </a:rPr>
                <a:t>A[</a:t>
              </a:r>
              <a:r>
                <a:rPr lang="en-US" altLang="zh-CN" sz="2400" b="1" i="1">
                  <a:solidFill>
                    <a:srgbClr val="0000CC"/>
                  </a:solidFill>
                  <a:ea typeface="宋体" panose="02010600030101010101" pitchFamily="2" charset="-122"/>
                </a:rPr>
                <a:t>i</a:t>
              </a:r>
              <a:r>
                <a:rPr lang="en-US" altLang="zh-CN" sz="2400" b="1">
                  <a:solidFill>
                    <a:srgbClr val="0000CC"/>
                  </a:solidFill>
                  <a:ea typeface="宋体" panose="02010600030101010101" pitchFamily="2" charset="-122"/>
                </a:rPr>
                <a:t>]</a:t>
              </a:r>
              <a:r>
                <a:rPr lang="en-US" altLang="zh-CN" sz="2400" b="1">
                  <a:solidFill>
                    <a:srgbClr val="0000CC"/>
                  </a:solidFill>
                  <a:ea typeface="宋体" panose="02010600030101010101" pitchFamily="2" charset="-122"/>
                  <a:sym typeface="Symbol" panose="05050102010706020507" pitchFamily="18" charset="2"/>
                </a:rPr>
                <a:t></a:t>
              </a:r>
              <a:r>
                <a:rPr lang="en-US" altLang="zh-CN" sz="2400" b="1" i="1">
                  <a:solidFill>
                    <a:srgbClr val="0000CC"/>
                  </a:solidFill>
                  <a:ea typeface="宋体" panose="02010600030101010101" pitchFamily="2" charset="-122"/>
                </a:rPr>
                <a:t>p</a:t>
              </a:r>
              <a:endParaRPr lang="en-US" altLang="zh-CN" sz="2400" b="1">
                <a:solidFill>
                  <a:srgbClr val="0000CC"/>
                </a:solidFill>
                <a:ea typeface="宋体" panose="02010600030101010101" pitchFamily="2" charset="-122"/>
              </a:endParaRPr>
            </a:p>
          </p:txBody>
        </p:sp>
      </p:grpSp>
      <p:grpSp>
        <p:nvGrpSpPr>
          <p:cNvPr id="388119" name="Group 23"/>
          <p:cNvGrpSpPr/>
          <p:nvPr/>
        </p:nvGrpSpPr>
        <p:grpSpPr bwMode="auto">
          <a:xfrm>
            <a:off x="5922963" y="5657850"/>
            <a:ext cx="3810000" cy="831850"/>
            <a:chOff x="2771" y="3564"/>
            <a:chExt cx="2400" cy="524"/>
          </a:xfrm>
        </p:grpSpPr>
        <p:sp>
          <p:nvSpPr>
            <p:cNvPr id="52234" name="AutoShape 12"/>
            <p:cNvSpPr/>
            <p:nvPr/>
          </p:nvSpPr>
          <p:spPr bwMode="auto">
            <a:xfrm rot="-5400000">
              <a:off x="3827" y="2508"/>
              <a:ext cx="288" cy="2400"/>
            </a:xfrm>
            <a:prstGeom prst="leftBrace">
              <a:avLst>
                <a:gd name="adj1" fmla="val 69444"/>
                <a:gd name="adj2" fmla="val 50000"/>
              </a:avLst>
            </a:prstGeom>
            <a:noFill/>
            <a:ln w="28575">
              <a:solidFill>
                <a:srgbClr val="FF0000"/>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52235" name="Text Box 14"/>
            <p:cNvSpPr txBox="1">
              <a:spLocks noChangeArrowheads="1"/>
            </p:cNvSpPr>
            <p:nvPr/>
          </p:nvSpPr>
          <p:spPr bwMode="auto">
            <a:xfrm>
              <a:off x="3634" y="3800"/>
              <a:ext cx="6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en-US" altLang="zh-CN" sz="2400" b="1">
                  <a:solidFill>
                    <a:srgbClr val="0000CC"/>
                  </a:solidFill>
                  <a:ea typeface="宋体" panose="02010600030101010101" pitchFamily="2" charset="-122"/>
                </a:rPr>
                <a:t>A[</a:t>
              </a:r>
              <a:r>
                <a:rPr lang="en-US" altLang="zh-CN" sz="2400" b="1" i="1">
                  <a:solidFill>
                    <a:srgbClr val="0000CC"/>
                  </a:solidFill>
                  <a:ea typeface="宋体" panose="02010600030101010101" pitchFamily="2" charset="-122"/>
                </a:rPr>
                <a:t>i</a:t>
              </a:r>
              <a:r>
                <a:rPr lang="en-US" altLang="zh-CN" sz="2400" b="1">
                  <a:solidFill>
                    <a:srgbClr val="0000CC"/>
                  </a:solidFill>
                  <a:ea typeface="宋体" panose="02010600030101010101" pitchFamily="2" charset="-122"/>
                </a:rPr>
                <a:t>]</a:t>
              </a:r>
              <a:r>
                <a:rPr lang="en-US" altLang="zh-CN" sz="2400" b="1">
                  <a:solidFill>
                    <a:srgbClr val="0000CC"/>
                  </a:solidFill>
                  <a:ea typeface="宋体" panose="02010600030101010101" pitchFamily="2" charset="-122"/>
                  <a:sym typeface="Symbol" panose="05050102010706020507" pitchFamily="18" charset="2"/>
                </a:rPr>
                <a:t></a:t>
              </a:r>
              <a:r>
                <a:rPr lang="en-US" altLang="zh-CN" sz="2400" b="1" i="1">
                  <a:solidFill>
                    <a:srgbClr val="0000CC"/>
                  </a:solidFill>
                  <a:ea typeface="宋体" panose="02010600030101010101" pitchFamily="2" charset="-122"/>
                </a:rPr>
                <a:t>p</a:t>
              </a:r>
              <a:endParaRPr lang="en-US" altLang="zh-CN" sz="2400" b="1">
                <a:solidFill>
                  <a:srgbClr val="0000CC"/>
                </a:solidFill>
                <a:ea typeface="宋体" panose="02010600030101010101" pitchFamily="2" charset="-122"/>
              </a:endParaRPr>
            </a:p>
          </p:txBody>
        </p:sp>
      </p:grpSp>
      <p:sp>
        <p:nvSpPr>
          <p:cNvPr id="388114" name="AutoShape 18"/>
          <p:cNvSpPr/>
          <p:nvPr/>
        </p:nvSpPr>
        <p:spPr bwMode="auto">
          <a:xfrm rot="5400000">
            <a:off x="4116388" y="3394075"/>
            <a:ext cx="323850" cy="2844800"/>
          </a:xfrm>
          <a:prstGeom prst="leftBracket">
            <a:avLst>
              <a:gd name="adj" fmla="val 73203"/>
            </a:avLst>
          </a:prstGeom>
          <a:noFill/>
          <a:ln w="28575">
            <a:solidFill>
              <a:schemeClr val="accent1"/>
            </a:solidFill>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1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11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11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1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81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8811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81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881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zh-CN" altLang="en-US"/>
              <a:t>快速排序算法</a:t>
            </a:r>
            <a:endParaRPr lang="zh-CN" altLang="en-US"/>
          </a:p>
        </p:txBody>
      </p:sp>
      <p:sp>
        <p:nvSpPr>
          <p:cNvPr id="439303" name="Rectangle 7"/>
          <p:cNvSpPr>
            <a:spLocks noGrp="1" noChangeArrowheads="1"/>
          </p:cNvSpPr>
          <p:nvPr>
            <p:ph idx="1"/>
          </p:nvPr>
        </p:nvSpPr>
        <p:spPr/>
        <p:txBody>
          <a:bodyPr/>
          <a:lstStyle/>
          <a:p>
            <a:pPr eaLnBrk="1" hangingPunct="1">
              <a:lnSpc>
                <a:spcPct val="140000"/>
              </a:lnSpc>
            </a:pPr>
            <a:r>
              <a:rPr lang="zh-CN" altLang="en-US"/>
              <a:t>输入：数组 </a:t>
            </a:r>
            <a:r>
              <a:rPr lang="en-US" altLang="zh-CN"/>
              <a:t>A[ </a:t>
            </a:r>
            <a:r>
              <a:rPr lang="en-US" altLang="zh-CN" i="1"/>
              <a:t>0..n-1</a:t>
            </a:r>
            <a:r>
              <a:rPr lang="en-US" altLang="zh-CN"/>
              <a:t> ] </a:t>
            </a:r>
            <a:r>
              <a:rPr lang="zh-CN" altLang="en-US"/>
              <a:t>中的子数组 </a:t>
            </a:r>
            <a:r>
              <a:rPr lang="en-US" altLang="zh-CN"/>
              <a:t>A[ </a:t>
            </a:r>
            <a:r>
              <a:rPr lang="en-US" altLang="zh-CN" i="1"/>
              <a:t>l..r</a:t>
            </a:r>
            <a:r>
              <a:rPr lang="en-US" altLang="zh-CN"/>
              <a:t> ]</a:t>
            </a:r>
            <a:endParaRPr lang="en-US" altLang="zh-CN"/>
          </a:p>
          <a:p>
            <a:pPr lvl="1" eaLnBrk="1" hangingPunct="1">
              <a:lnSpc>
                <a:spcPct val="140000"/>
              </a:lnSpc>
            </a:pPr>
            <a:r>
              <a:rPr lang="zh-CN" altLang="en-US"/>
              <a:t>由左右两端的元素下标 </a:t>
            </a:r>
            <a:r>
              <a:rPr lang="en-US" altLang="zh-CN" i="1"/>
              <a:t>l</a:t>
            </a:r>
            <a:r>
              <a:rPr lang="en-US" altLang="zh-CN"/>
              <a:t> </a:t>
            </a:r>
            <a:r>
              <a:rPr lang="zh-CN" altLang="en-US"/>
              <a:t>和 </a:t>
            </a:r>
            <a:r>
              <a:rPr lang="en-US" altLang="zh-CN" i="1"/>
              <a:t>r</a:t>
            </a:r>
            <a:r>
              <a:rPr lang="en-US" altLang="zh-CN"/>
              <a:t> </a:t>
            </a:r>
            <a:r>
              <a:rPr lang="zh-CN" altLang="en-US"/>
              <a:t>界定</a:t>
            </a:r>
            <a:endParaRPr lang="zh-CN" altLang="en-US"/>
          </a:p>
          <a:p>
            <a:pPr eaLnBrk="1" hangingPunct="1">
              <a:lnSpc>
                <a:spcPct val="140000"/>
              </a:lnSpc>
            </a:pPr>
            <a:r>
              <a:rPr lang="zh-CN" altLang="en-US"/>
              <a:t>输出：非降序排列的子数组 </a:t>
            </a:r>
            <a:r>
              <a:rPr lang="en-US" altLang="zh-CN"/>
              <a:t>A[ </a:t>
            </a:r>
            <a:r>
              <a:rPr lang="en-US" altLang="zh-CN" i="1"/>
              <a:t>l..r</a:t>
            </a:r>
            <a:r>
              <a:rPr lang="en-US" altLang="zh-CN"/>
              <a:t> ]</a:t>
            </a:r>
            <a:endParaRPr lang="en-US" altLang="zh-CN"/>
          </a:p>
        </p:txBody>
      </p:sp>
      <p:grpSp>
        <p:nvGrpSpPr>
          <p:cNvPr id="54276" name="Group 16"/>
          <p:cNvGrpSpPr/>
          <p:nvPr/>
        </p:nvGrpSpPr>
        <p:grpSpPr bwMode="auto">
          <a:xfrm>
            <a:off x="2424113" y="3068638"/>
            <a:ext cx="7199312" cy="2374900"/>
            <a:chOff x="567" y="2047"/>
            <a:chExt cx="4535" cy="1496"/>
          </a:xfrm>
        </p:grpSpPr>
        <p:pic>
          <p:nvPicPr>
            <p:cNvPr id="54286" name="Picture 5" descr="4_2a"/>
            <p:cNvPicPr>
              <a:picLocks noChangeAspect="1" noChangeArrowheads="1"/>
            </p:cNvPicPr>
            <p:nvPr/>
          </p:nvPicPr>
          <p:blipFill>
            <a:blip r:embed="rId1">
              <a:extLst>
                <a:ext uri="{28A0092B-C50C-407E-A947-70E740481C1C}">
                  <a14:useLocalDpi xmlns:a14="http://schemas.microsoft.com/office/drawing/2010/main" val="0"/>
                </a:ext>
              </a:extLst>
            </a:blip>
            <a:srcRect r="55550" b="86774"/>
            <a:stretch>
              <a:fillRect/>
            </a:stretch>
          </p:blipFill>
          <p:spPr bwMode="auto">
            <a:xfrm>
              <a:off x="567" y="2047"/>
              <a:ext cx="308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7" name="Picture 6" descr="4_2a"/>
            <p:cNvPicPr>
              <a:picLocks noChangeAspect="1" noChangeArrowheads="1"/>
            </p:cNvPicPr>
            <p:nvPr/>
          </p:nvPicPr>
          <p:blipFill>
            <a:blip r:embed="rId1">
              <a:extLst>
                <a:ext uri="{28A0092B-C50C-407E-A947-70E740481C1C}">
                  <a14:useLocalDpi xmlns:a14="http://schemas.microsoft.com/office/drawing/2010/main" val="0"/>
                </a:ext>
              </a:extLst>
            </a:blip>
            <a:srcRect l="4718" t="56007" r="37079"/>
            <a:stretch>
              <a:fillRect/>
            </a:stretch>
          </p:blipFill>
          <p:spPr bwMode="auto">
            <a:xfrm>
              <a:off x="930" y="2414"/>
              <a:ext cx="4172" cy="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9310" name="Group 14"/>
          <p:cNvGrpSpPr/>
          <p:nvPr/>
        </p:nvGrpSpPr>
        <p:grpSpPr bwMode="auto">
          <a:xfrm>
            <a:off x="3359150" y="3897313"/>
            <a:ext cx="6264275" cy="685800"/>
            <a:chOff x="1156" y="2568"/>
            <a:chExt cx="3946" cy="432"/>
          </a:xfrm>
        </p:grpSpPr>
        <p:sp>
          <p:nvSpPr>
            <p:cNvPr id="54284" name="Rectangle 9"/>
            <p:cNvSpPr>
              <a:spLocks noChangeArrowheads="1"/>
            </p:cNvSpPr>
            <p:nvPr/>
          </p:nvSpPr>
          <p:spPr bwMode="auto">
            <a:xfrm>
              <a:off x="1156" y="2659"/>
              <a:ext cx="2246" cy="272"/>
            </a:xfrm>
            <a:prstGeom prst="rect">
              <a:avLst/>
            </a:prstGeom>
            <a:noFill/>
            <a:ln w="38100">
              <a:solidFill>
                <a:schemeClr val="fo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54285" name="Rectangle 10"/>
            <p:cNvSpPr>
              <a:spLocks noChangeArrowheads="1"/>
            </p:cNvSpPr>
            <p:nvPr/>
          </p:nvSpPr>
          <p:spPr bwMode="auto">
            <a:xfrm>
              <a:off x="3424" y="2568"/>
              <a:ext cx="1678" cy="432"/>
            </a:xfrm>
            <a:prstGeom prst="rect">
              <a:avLst/>
            </a:prstGeom>
            <a:solidFill>
              <a:schemeClr val="bg1"/>
            </a:solidFill>
            <a:ln>
              <a:noFill/>
            </a:ln>
            <a:effectLst/>
            <a:extLs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a:solidFill>
                    <a:schemeClr val="folHlink"/>
                  </a:solidFill>
                </a:rPr>
                <a:t>划分</a:t>
              </a:r>
              <a:endParaRPr lang="en-US" altLang="zh-CN" sz="4000">
                <a:solidFill>
                  <a:schemeClr val="folHlink"/>
                </a:solidFill>
              </a:endParaRPr>
            </a:p>
          </p:txBody>
        </p:sp>
      </p:grpSp>
      <p:grpSp>
        <p:nvGrpSpPr>
          <p:cNvPr id="439311" name="Group 15"/>
          <p:cNvGrpSpPr/>
          <p:nvPr/>
        </p:nvGrpSpPr>
        <p:grpSpPr bwMode="auto">
          <a:xfrm>
            <a:off x="3359150" y="4535488"/>
            <a:ext cx="4610100" cy="792162"/>
            <a:chOff x="1156" y="2970"/>
            <a:chExt cx="2904" cy="499"/>
          </a:xfrm>
        </p:grpSpPr>
        <p:sp>
          <p:nvSpPr>
            <p:cNvPr id="54282" name="Rectangle 12"/>
            <p:cNvSpPr>
              <a:spLocks noChangeArrowheads="1"/>
            </p:cNvSpPr>
            <p:nvPr/>
          </p:nvSpPr>
          <p:spPr bwMode="auto">
            <a:xfrm>
              <a:off x="1156" y="2970"/>
              <a:ext cx="2246" cy="499"/>
            </a:xfrm>
            <a:prstGeom prst="rect">
              <a:avLst/>
            </a:prstGeom>
            <a:noFill/>
            <a:ln w="38100">
              <a:solidFill>
                <a:srgbClr val="A5002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54283" name="Rectangle 13"/>
            <p:cNvSpPr>
              <a:spLocks noChangeArrowheads="1"/>
            </p:cNvSpPr>
            <p:nvPr/>
          </p:nvSpPr>
          <p:spPr bwMode="auto">
            <a:xfrm>
              <a:off x="3425" y="3012"/>
              <a:ext cx="635"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rgbClr val="A50021"/>
                  </a:solidFill>
                </a:rPr>
                <a:t>递归</a:t>
              </a:r>
              <a:endParaRPr lang="en-US" altLang="zh-CN" sz="4000">
                <a:solidFill>
                  <a:srgbClr val="A50021"/>
                </a:solidFill>
              </a:endParaRPr>
            </a:p>
          </p:txBody>
        </p:sp>
      </p:grpSp>
      <p:grpSp>
        <p:nvGrpSpPr>
          <p:cNvPr id="2" name="组合 1"/>
          <p:cNvGrpSpPr/>
          <p:nvPr/>
        </p:nvGrpSpPr>
        <p:grpSpPr bwMode="auto">
          <a:xfrm>
            <a:off x="3359150" y="5346700"/>
            <a:ext cx="4625975" cy="828675"/>
            <a:chOff x="3359150" y="5346700"/>
            <a:chExt cx="4625608" cy="828675"/>
          </a:xfrm>
        </p:grpSpPr>
        <p:sp>
          <p:nvSpPr>
            <p:cNvPr id="13" name="Rectangle 10"/>
            <p:cNvSpPr>
              <a:spLocks noChangeArrowheads="1"/>
            </p:cNvSpPr>
            <p:nvPr/>
          </p:nvSpPr>
          <p:spPr bwMode="auto">
            <a:xfrm>
              <a:off x="3359150" y="5570538"/>
              <a:ext cx="3565242" cy="460375"/>
            </a:xfrm>
            <a:prstGeom prst="rect">
              <a:avLst/>
            </a:prstGeom>
            <a:noFill/>
            <a:ln w="38100">
              <a:solidFill>
                <a:schemeClr val="bg2">
                  <a:lumMod val="75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defRPr/>
              </a:pPr>
              <a:endParaRPr lang="zh-CN" altLang="en-US" sz="2400"/>
            </a:p>
          </p:txBody>
        </p:sp>
        <p:sp>
          <p:nvSpPr>
            <p:cNvPr id="14" name="Rectangle 13"/>
            <p:cNvSpPr>
              <a:spLocks noChangeArrowheads="1"/>
            </p:cNvSpPr>
            <p:nvPr/>
          </p:nvSpPr>
          <p:spPr bwMode="auto">
            <a:xfrm>
              <a:off x="6976776" y="5346700"/>
              <a:ext cx="100798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defRPr/>
              </a:pPr>
              <a:r>
                <a:rPr lang="zh-CN" altLang="en-US" dirty="0">
                  <a:solidFill>
                    <a:schemeClr val="bg2">
                      <a:lumMod val="50000"/>
                    </a:schemeClr>
                  </a:solidFill>
                </a:rPr>
                <a:t>合并</a:t>
              </a:r>
              <a:endParaRPr lang="en-US" altLang="zh-CN" sz="4000" dirty="0">
                <a:solidFill>
                  <a:schemeClr val="bg2">
                    <a:lumMod val="5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9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9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93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93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p>
            <a:pPr eaLnBrk="1" hangingPunct="1"/>
            <a:r>
              <a:rPr lang="en-US" altLang="zh-CN"/>
              <a:t>Hoare </a:t>
            </a:r>
            <a:r>
              <a:rPr lang="zh-CN" altLang="en-US"/>
              <a:t>分区算法</a:t>
            </a:r>
            <a:endParaRPr lang="zh-CN" altLang="en-US"/>
          </a:p>
        </p:txBody>
      </p:sp>
      <p:pic>
        <p:nvPicPr>
          <p:cNvPr id="5529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268413"/>
            <a:ext cx="1029811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p:cNvSpPr>
            <a:spLocks noGrp="1" noChangeArrowheads="1"/>
          </p:cNvSpPr>
          <p:nvPr>
            <p:ph type="title"/>
          </p:nvPr>
        </p:nvSpPr>
        <p:spPr/>
        <p:txBody>
          <a:bodyPr/>
          <a:lstStyle/>
          <a:p>
            <a:pPr eaLnBrk="1" hangingPunct="1"/>
            <a:r>
              <a:rPr lang="en-US" altLang="zh-CN"/>
              <a:t>Hoare </a:t>
            </a:r>
            <a:r>
              <a:rPr lang="zh-CN" altLang="en-US"/>
              <a:t>分区算法</a:t>
            </a:r>
            <a:endParaRPr lang="zh-CN" altLang="en-US"/>
          </a:p>
        </p:txBody>
      </p:sp>
      <p:sp>
        <p:nvSpPr>
          <p:cNvPr id="56323" name="Rectangle 11"/>
          <p:cNvSpPr>
            <a:spLocks noChangeArrowheads="1"/>
          </p:cNvSpPr>
          <p:nvPr/>
        </p:nvSpPr>
        <p:spPr bwMode="auto">
          <a:xfrm>
            <a:off x="982663" y="1268413"/>
            <a:ext cx="1080135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40000"/>
              </a:lnSpc>
              <a:spcBef>
                <a:spcPct val="20000"/>
              </a:spcBef>
              <a:buClr>
                <a:srgbClr val="A50021"/>
              </a:buClr>
              <a:buSzPct val="75000"/>
              <a:buFont typeface="Monotype Sorts" pitchFamily="2" charset="2"/>
              <a:buChar char="b"/>
            </a:pPr>
            <a:r>
              <a:rPr kumimoji="1" lang="zh-CN" altLang="en-US" sz="2000">
                <a:solidFill>
                  <a:srgbClr val="0000CC"/>
                </a:solidFill>
              </a:rPr>
              <a:t>以首元素为中轴，对子数组分区</a:t>
            </a:r>
            <a:endParaRPr kumimoji="1" lang="zh-CN" altLang="en-US" sz="2000">
              <a:solidFill>
                <a:srgbClr val="0000CC"/>
              </a:solidFill>
            </a:endParaRPr>
          </a:p>
          <a:p>
            <a:pPr eaLnBrk="1" hangingPunct="1">
              <a:lnSpc>
                <a:spcPct val="140000"/>
              </a:lnSpc>
              <a:spcBef>
                <a:spcPct val="20000"/>
              </a:spcBef>
              <a:buClr>
                <a:srgbClr val="A50021"/>
              </a:buClr>
              <a:buSzPct val="75000"/>
              <a:buFont typeface="Monotype Sorts" pitchFamily="2" charset="2"/>
              <a:buChar char="b"/>
            </a:pPr>
            <a:r>
              <a:rPr kumimoji="1" lang="zh-CN" altLang="en-US" sz="2000">
                <a:solidFill>
                  <a:srgbClr val="0000CC"/>
                </a:solidFill>
              </a:rPr>
              <a:t>输入：子数组 </a:t>
            </a:r>
            <a:r>
              <a:rPr kumimoji="1" lang="en-US" altLang="zh-CN" sz="2000">
                <a:solidFill>
                  <a:srgbClr val="0000CC"/>
                </a:solidFill>
              </a:rPr>
              <a:t>A[ </a:t>
            </a:r>
            <a:r>
              <a:rPr kumimoji="1" lang="en-US" altLang="zh-CN" sz="2000" i="1">
                <a:solidFill>
                  <a:srgbClr val="0000CC"/>
                </a:solidFill>
              </a:rPr>
              <a:t>l..r</a:t>
            </a:r>
            <a:r>
              <a:rPr kumimoji="1" lang="en-US" altLang="zh-CN" sz="2000">
                <a:solidFill>
                  <a:srgbClr val="0000CC"/>
                </a:solidFill>
              </a:rPr>
              <a:t> ]</a:t>
            </a:r>
            <a:endParaRPr kumimoji="1" lang="zh-CN" altLang="en-US" sz="2000">
              <a:solidFill>
                <a:srgbClr val="0000CC"/>
              </a:solidFill>
            </a:endParaRPr>
          </a:p>
          <a:p>
            <a:pPr eaLnBrk="1" hangingPunct="1">
              <a:lnSpc>
                <a:spcPct val="140000"/>
              </a:lnSpc>
              <a:spcBef>
                <a:spcPct val="20000"/>
              </a:spcBef>
              <a:buClr>
                <a:srgbClr val="A50021"/>
              </a:buClr>
              <a:buSzPct val="75000"/>
              <a:buFont typeface="Monotype Sorts" pitchFamily="2" charset="2"/>
              <a:buChar char="b"/>
            </a:pPr>
            <a:r>
              <a:rPr kumimoji="1" lang="zh-CN" altLang="en-US" sz="2000">
                <a:solidFill>
                  <a:srgbClr val="0000CC"/>
                </a:solidFill>
              </a:rPr>
              <a:t>输出：分区后的 </a:t>
            </a:r>
            <a:r>
              <a:rPr kumimoji="1" lang="en-US" altLang="zh-CN" sz="2000">
                <a:solidFill>
                  <a:srgbClr val="0000CC"/>
                </a:solidFill>
              </a:rPr>
              <a:t>A[ </a:t>
            </a:r>
            <a:r>
              <a:rPr kumimoji="1" lang="en-US" altLang="zh-CN" sz="2000" i="1">
                <a:solidFill>
                  <a:srgbClr val="0000CC"/>
                </a:solidFill>
              </a:rPr>
              <a:t>l..r</a:t>
            </a:r>
            <a:r>
              <a:rPr kumimoji="1" lang="en-US" altLang="zh-CN" sz="2000">
                <a:solidFill>
                  <a:srgbClr val="0000CC"/>
                </a:solidFill>
              </a:rPr>
              <a:t> ]</a:t>
            </a:r>
            <a:r>
              <a:rPr kumimoji="1" lang="zh-CN" altLang="en-US" sz="2000">
                <a:solidFill>
                  <a:srgbClr val="0000CC"/>
                </a:solidFill>
              </a:rPr>
              <a:t>，函数返回值＝分裂点位置</a:t>
            </a:r>
            <a:endParaRPr kumimoji="1" lang="zh-CN" altLang="en-US" sz="2000">
              <a:solidFill>
                <a:srgbClr val="0000CC"/>
              </a:solidFill>
            </a:endParaRPr>
          </a:p>
        </p:txBody>
      </p:sp>
      <p:grpSp>
        <p:nvGrpSpPr>
          <p:cNvPr id="56324" name="组合 2"/>
          <p:cNvGrpSpPr/>
          <p:nvPr/>
        </p:nvGrpSpPr>
        <p:grpSpPr bwMode="auto">
          <a:xfrm>
            <a:off x="1271588" y="2816225"/>
            <a:ext cx="6048375" cy="3832225"/>
            <a:chOff x="1271588" y="2816225"/>
            <a:chExt cx="6048375" cy="3832225"/>
          </a:xfrm>
        </p:grpSpPr>
        <p:grpSp>
          <p:nvGrpSpPr>
            <p:cNvPr id="56325" name="Group 13"/>
            <p:cNvGrpSpPr/>
            <p:nvPr/>
          </p:nvGrpSpPr>
          <p:grpSpPr bwMode="auto">
            <a:xfrm>
              <a:off x="1271588" y="2816225"/>
              <a:ext cx="6048375" cy="3832225"/>
              <a:chOff x="431" y="1842"/>
              <a:chExt cx="3810" cy="2414"/>
            </a:xfrm>
          </p:grpSpPr>
          <p:pic>
            <p:nvPicPr>
              <p:cNvPr id="56328" name="Picture 10" descr="4_2b"/>
              <p:cNvPicPr>
                <a:picLocks noChangeAspect="1" noChangeArrowheads="1"/>
              </p:cNvPicPr>
              <p:nvPr/>
            </p:nvPicPr>
            <p:blipFill>
              <a:blip r:embed="rId1">
                <a:extLst>
                  <a:ext uri="{28A0092B-C50C-407E-A947-70E740481C1C}">
                    <a14:useLocalDpi xmlns:a14="http://schemas.microsoft.com/office/drawing/2010/main" val="0"/>
                  </a:ext>
                </a:extLst>
              </a:blip>
              <a:srcRect r="52003" b="89386"/>
              <a:stretch>
                <a:fillRect/>
              </a:stretch>
            </p:blipFill>
            <p:spPr bwMode="auto">
              <a:xfrm>
                <a:off x="431" y="1842"/>
                <a:ext cx="254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9" name="Picture 12" descr="4_2b"/>
              <p:cNvPicPr>
                <a:picLocks noChangeAspect="1" noChangeArrowheads="1"/>
              </p:cNvPicPr>
              <p:nvPr/>
            </p:nvPicPr>
            <p:blipFill>
              <a:blip r:embed="rId1">
                <a:extLst>
                  <a:ext uri="{28A0092B-C50C-407E-A947-70E740481C1C}">
                    <a14:useLocalDpi xmlns:a14="http://schemas.microsoft.com/office/drawing/2010/main" val="0"/>
                  </a:ext>
                </a:extLst>
              </a:blip>
              <a:srcRect l="5144" t="37444" r="28004" b="981"/>
              <a:stretch>
                <a:fillRect/>
              </a:stretch>
            </p:blipFill>
            <p:spPr bwMode="auto">
              <a:xfrm>
                <a:off x="703" y="2069"/>
                <a:ext cx="3538" cy="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矩形 1"/>
            <p:cNvSpPr/>
            <p:nvPr/>
          </p:nvSpPr>
          <p:spPr>
            <a:xfrm>
              <a:off x="3935413" y="5580063"/>
              <a:ext cx="3267075" cy="400050"/>
            </a:xfrm>
            <a:prstGeom prst="rect">
              <a:avLst/>
            </a:prstGeom>
            <a:solidFill>
              <a:schemeClr val="bg1"/>
            </a:solidFill>
          </p:spPr>
          <p:txBody>
            <a:bodyPr wrap="none">
              <a:spAutoFit/>
            </a:bodyPr>
            <a:lstStyle/>
            <a:p>
              <a:pPr>
                <a:defRPr/>
              </a:pPr>
              <a:r>
                <a:rPr kumimoji="1" lang="en-US" altLang="zh-CN" sz="2000" b="1" dirty="0">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1" dirty="0">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rPr>
                <a:t>当 </a:t>
              </a:r>
              <a:r>
                <a:rPr kumimoji="1" lang="en-US" altLang="zh-CN" sz="2000" b="1" dirty="0" err="1">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000" b="1" dirty="0">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dirty="0">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rPr>
                <a:t>j</a:t>
              </a:r>
              <a:r>
                <a:rPr kumimoji="1" lang="zh-CN" altLang="en-US" sz="2000" b="1" dirty="0">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rPr>
                <a:t>，撤销最后一次交换</a:t>
              </a:r>
              <a:endParaRPr lang="zh-CN" altLang="en-US" sz="2000" b="1" dirty="0">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3917950" y="5973763"/>
              <a:ext cx="1874838" cy="400050"/>
            </a:xfrm>
            <a:prstGeom prst="rect">
              <a:avLst/>
            </a:prstGeom>
            <a:solidFill>
              <a:schemeClr val="bg1"/>
            </a:solidFill>
          </p:spPr>
          <p:txBody>
            <a:bodyPr wrap="none">
              <a:spAutoFit/>
            </a:bodyPr>
            <a:lstStyle/>
            <a:p>
              <a:pPr>
                <a:defRPr/>
              </a:pPr>
              <a:r>
                <a:rPr kumimoji="1" lang="en-US" altLang="zh-CN" sz="2000" b="1" dirty="0">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b="1" dirty="0">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rPr>
                <a:t>中轴元素归位</a:t>
              </a:r>
              <a:endParaRPr lang="zh-CN" altLang="en-US" sz="2000" b="1" dirty="0">
                <a:solidFill>
                  <a:schemeClr val="bg2">
                    <a:lumMod val="50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pPr eaLnBrk="1" hangingPunct="1"/>
            <a:r>
              <a:rPr lang="zh-CN" altLang="en-US"/>
              <a:t>快速排序实例</a:t>
            </a:r>
            <a:endParaRPr lang="zh-CN" altLang="en-US"/>
          </a:p>
        </p:txBody>
      </p:sp>
      <p:pic>
        <p:nvPicPr>
          <p:cNvPr id="58371" name="Picture 5" descr="fig04_03"/>
          <p:cNvPicPr>
            <a:picLocks noChangeAspect="1" noChangeArrowheads="1"/>
          </p:cNvPicPr>
          <p:nvPr/>
        </p:nvPicPr>
        <p:blipFill>
          <a:blip r:embed="rId1">
            <a:extLst>
              <a:ext uri="{28A0092B-C50C-407E-A947-70E740481C1C}">
                <a14:useLocalDpi xmlns:a14="http://schemas.microsoft.com/office/drawing/2010/main" val="0"/>
              </a:ext>
            </a:extLst>
          </a:blip>
          <a:srcRect r="55508" b="13817"/>
          <a:stretch>
            <a:fillRect/>
          </a:stretch>
        </p:blipFill>
        <p:spPr bwMode="auto">
          <a:xfrm>
            <a:off x="658813" y="873125"/>
            <a:ext cx="5976937"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5" descr="fig04_03"/>
          <p:cNvPicPr>
            <a:picLocks noChangeAspect="1" noChangeArrowheads="1"/>
          </p:cNvPicPr>
          <p:nvPr/>
        </p:nvPicPr>
        <p:blipFill>
          <a:blip r:embed="rId1">
            <a:extLst>
              <a:ext uri="{28A0092B-C50C-407E-A947-70E740481C1C}">
                <a14:useLocalDpi xmlns:a14="http://schemas.microsoft.com/office/drawing/2010/main" val="0"/>
              </a:ext>
            </a:extLst>
          </a:blip>
          <a:srcRect l="46774" t="28714" b="34222"/>
          <a:stretch>
            <a:fillRect/>
          </a:stretch>
        </p:blipFill>
        <p:spPr bwMode="auto">
          <a:xfrm>
            <a:off x="6527800" y="2513013"/>
            <a:ext cx="5535613"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a:t>快速排序算法分析</a:t>
            </a:r>
            <a:endParaRPr lang="en-US" altLang="zh-CN"/>
          </a:p>
        </p:txBody>
      </p:sp>
      <p:sp>
        <p:nvSpPr>
          <p:cNvPr id="275459" name="Rectangle 3"/>
          <p:cNvSpPr>
            <a:spLocks noGrp="1" noChangeArrowheads="1"/>
          </p:cNvSpPr>
          <p:nvPr>
            <p:ph idx="1"/>
          </p:nvPr>
        </p:nvSpPr>
        <p:spPr>
          <a:xfrm>
            <a:off x="982663" y="1066800"/>
            <a:ext cx="9182100" cy="5562600"/>
          </a:xfrm>
        </p:spPr>
        <p:txBody>
          <a:bodyPr/>
          <a:lstStyle/>
          <a:p>
            <a:pPr eaLnBrk="1" hangingPunct="1"/>
            <a:r>
              <a:rPr lang="zh-CN" altLang="en-US"/>
              <a:t>最好：中间位置分开   </a:t>
            </a:r>
            <a:r>
              <a:rPr lang="el-GR" altLang="zh-CN"/>
              <a:t>Θ</a:t>
            </a:r>
            <a:r>
              <a:rPr lang="en-US" altLang="zh-CN"/>
              <a:t>(</a:t>
            </a:r>
            <a:r>
              <a:rPr lang="en-US" altLang="zh-CN" i="1"/>
              <a:t>n </a:t>
            </a:r>
            <a:r>
              <a:rPr lang="en-US" altLang="zh-CN"/>
              <a:t>log</a:t>
            </a:r>
            <a:r>
              <a:rPr lang="en-US" altLang="zh-CN" baseline="-25000"/>
              <a:t>2</a:t>
            </a:r>
            <a:r>
              <a:rPr lang="en-US" altLang="zh-CN"/>
              <a:t> </a:t>
            </a:r>
            <a:r>
              <a:rPr lang="en-US" altLang="zh-CN" i="1"/>
              <a:t>n</a:t>
            </a:r>
            <a:r>
              <a:rPr lang="en-US" altLang="zh-CN"/>
              <a:t>) </a:t>
            </a:r>
            <a:endParaRPr lang="en-US" altLang="zh-CN"/>
          </a:p>
          <a:p>
            <a:pPr eaLnBrk="1" hangingPunct="1"/>
            <a:r>
              <a:rPr lang="zh-CN" altLang="en-US"/>
              <a:t>最坏：</a:t>
            </a:r>
            <a:r>
              <a:rPr lang="zh-CN" altLang="en-US">
                <a:solidFill>
                  <a:srgbClr val="0000CC"/>
                </a:solidFill>
              </a:rPr>
              <a:t>有序数组</a:t>
            </a:r>
            <a:r>
              <a:rPr lang="zh-CN" altLang="en-US"/>
              <a:t>！</a:t>
            </a:r>
            <a:r>
              <a:rPr lang="en-US" altLang="zh-CN"/>
              <a:t>       </a:t>
            </a:r>
            <a:r>
              <a:rPr lang="el-GR" altLang="zh-CN"/>
              <a:t>Θ</a:t>
            </a:r>
            <a:r>
              <a:rPr lang="en-US" altLang="zh-CN"/>
              <a:t>(</a:t>
            </a:r>
            <a:r>
              <a:rPr lang="en-US" altLang="zh-CN" i="1"/>
              <a:t>n</a:t>
            </a:r>
            <a:r>
              <a:rPr lang="en-US" altLang="zh-CN" i="1" baseline="30000"/>
              <a:t>2</a:t>
            </a:r>
            <a:r>
              <a:rPr lang="en-US" altLang="zh-CN"/>
              <a:t>) </a:t>
            </a:r>
            <a:endParaRPr lang="en-US" altLang="zh-CN"/>
          </a:p>
          <a:p>
            <a:pPr eaLnBrk="1" hangingPunct="1"/>
            <a:r>
              <a:rPr lang="zh-CN" altLang="en-US"/>
              <a:t>平均：随机数组</a:t>
            </a:r>
            <a:r>
              <a:rPr lang="en-US" altLang="zh-CN"/>
              <a:t>           </a:t>
            </a:r>
            <a:r>
              <a:rPr lang="el-GR" altLang="zh-CN"/>
              <a:t>Θ</a:t>
            </a:r>
            <a:r>
              <a:rPr lang="en-US" altLang="zh-CN"/>
              <a:t>(</a:t>
            </a:r>
            <a:r>
              <a:rPr lang="en-US" altLang="zh-CN" i="1"/>
              <a:t>n </a:t>
            </a:r>
            <a:r>
              <a:rPr lang="en-US" altLang="zh-CN"/>
              <a:t>log</a:t>
            </a:r>
            <a:r>
              <a:rPr lang="en-US" altLang="zh-CN" baseline="-25000"/>
              <a:t>2</a:t>
            </a:r>
            <a:r>
              <a:rPr lang="en-US" altLang="zh-CN"/>
              <a:t> </a:t>
            </a:r>
            <a:r>
              <a:rPr lang="en-US" altLang="zh-CN" i="1"/>
              <a:t>n</a:t>
            </a:r>
            <a:r>
              <a:rPr lang="en-US" altLang="zh-CN"/>
              <a:t>)</a:t>
            </a:r>
            <a:endParaRPr lang="en-US" altLang="zh-CN"/>
          </a:p>
          <a:p>
            <a:pPr eaLnBrk="1" hangingPunct="1"/>
            <a:r>
              <a:rPr lang="zh-CN" altLang="en-US"/>
              <a:t>改进：递归效率低、</a:t>
            </a:r>
            <a:r>
              <a:rPr lang="zh-CN" altLang="en-US">
                <a:solidFill>
                  <a:srgbClr val="A50021"/>
                </a:solidFill>
              </a:rPr>
              <a:t>分区可能不平衡</a:t>
            </a:r>
            <a:endParaRPr lang="en-US" altLang="zh-CN">
              <a:solidFill>
                <a:srgbClr val="A50021"/>
              </a:solidFill>
            </a:endParaRPr>
          </a:p>
          <a:p>
            <a:pPr lvl="1" eaLnBrk="1" hangingPunct="1"/>
            <a:r>
              <a:rPr lang="zh-CN" altLang="en-US"/>
              <a:t>消除递归</a:t>
            </a:r>
            <a:endParaRPr lang="zh-CN" altLang="en-US"/>
          </a:p>
          <a:p>
            <a:pPr lvl="1" eaLnBrk="1" hangingPunct="1"/>
            <a:r>
              <a:rPr lang="zh-CN" altLang="en-US"/>
              <a:t>子数组足够小时，采用简单排序</a:t>
            </a:r>
            <a:r>
              <a:rPr lang="en-US" altLang="zh-CN"/>
              <a:t>(</a:t>
            </a:r>
            <a:r>
              <a:rPr lang="zh-CN" altLang="en-US"/>
              <a:t>如插入排序</a:t>
            </a:r>
            <a:r>
              <a:rPr lang="en-US" altLang="zh-CN"/>
              <a:t>)</a:t>
            </a:r>
            <a:endParaRPr lang="en-US" altLang="zh-CN"/>
          </a:p>
          <a:p>
            <a:pPr lvl="1" eaLnBrk="1" hangingPunct="1"/>
            <a:r>
              <a:rPr lang="zh-CN" altLang="en-US" b="1">
                <a:solidFill>
                  <a:srgbClr val="FF0000"/>
                </a:solidFill>
              </a:rPr>
              <a:t>更好的中轴选择</a:t>
            </a:r>
            <a:endParaRPr lang="zh-CN" altLang="en-US" b="1">
              <a:solidFill>
                <a:srgbClr val="FF0000"/>
              </a:solidFill>
            </a:endParaRPr>
          </a:p>
          <a:p>
            <a:pPr lvl="2" eaLnBrk="1" hangingPunct="1"/>
            <a:r>
              <a:rPr lang="zh-CN" altLang="en-US">
                <a:solidFill>
                  <a:srgbClr val="A50021"/>
                </a:solidFill>
              </a:rPr>
              <a:t>三平均分区法：取首、尾、中元素的中值作为中轴</a:t>
            </a:r>
            <a:endParaRPr lang="en-US" altLang="zh-CN">
              <a:solidFill>
                <a:srgbClr val="A50021"/>
              </a:solidFill>
            </a:endParaRPr>
          </a:p>
        </p:txBody>
      </p:sp>
      <p:sp>
        <p:nvSpPr>
          <p:cNvPr id="275460" name="Rectangle 4"/>
          <p:cNvSpPr>
            <a:spLocks noChangeArrowheads="1"/>
          </p:cNvSpPr>
          <p:nvPr/>
        </p:nvSpPr>
        <p:spPr bwMode="auto">
          <a:xfrm>
            <a:off x="6816725" y="1238250"/>
            <a:ext cx="16287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zh-CN" altLang="en-US" sz="2400">
                <a:solidFill>
                  <a:srgbClr val="0000CC"/>
                </a:solidFill>
              </a:rPr>
              <a:t>习题</a:t>
            </a:r>
            <a:r>
              <a:rPr kumimoji="1" lang="en-US" altLang="zh-CN" sz="2400">
                <a:solidFill>
                  <a:srgbClr val="0000CC"/>
                </a:solidFill>
              </a:rPr>
              <a:t>5.2 5 a</a:t>
            </a:r>
            <a:endParaRPr kumimoji="1" lang="en-US" altLang="zh-CN" sz="2400">
              <a:solidFill>
                <a:srgbClr val="0000CC"/>
              </a:solidFill>
            </a:endParaRPr>
          </a:p>
        </p:txBody>
      </p:sp>
      <p:sp>
        <p:nvSpPr>
          <p:cNvPr id="275461" name="Rectangle 5"/>
          <p:cNvSpPr>
            <a:spLocks noChangeArrowheads="1"/>
          </p:cNvSpPr>
          <p:nvPr/>
        </p:nvSpPr>
        <p:spPr bwMode="auto">
          <a:xfrm>
            <a:off x="6819900" y="1866900"/>
            <a:ext cx="1647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zh-CN" altLang="en-US" sz="2400">
                <a:solidFill>
                  <a:srgbClr val="0000CC"/>
                </a:solidFill>
              </a:rPr>
              <a:t>习题</a:t>
            </a:r>
            <a:r>
              <a:rPr kumimoji="1" lang="en-US" altLang="zh-CN" sz="2400">
                <a:solidFill>
                  <a:srgbClr val="0000CC"/>
                </a:solidFill>
              </a:rPr>
              <a:t>5.2 5 b</a:t>
            </a:r>
            <a:endParaRPr kumimoji="1" lang="en-US" altLang="zh-CN" sz="240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4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54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5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p:bldP spid="2754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idx="4294967295"/>
          </p:nvPr>
        </p:nvSpPr>
        <p:spPr>
          <a:xfrm>
            <a:off x="1016000" y="152400"/>
            <a:ext cx="11176000" cy="685800"/>
          </a:xfrm>
        </p:spPr>
        <p:txBody>
          <a:bodyPr/>
          <a:lstStyle/>
          <a:p>
            <a:pPr eaLnBrk="1" hangingPunct="1"/>
            <a:r>
              <a:rPr lang="zh-CN" altLang="en-US"/>
              <a:t>快速排序算法备注</a:t>
            </a:r>
            <a:endParaRPr lang="zh-CN" altLang="en-US"/>
          </a:p>
        </p:txBody>
      </p:sp>
      <p:sp>
        <p:nvSpPr>
          <p:cNvPr id="62467" name="Rectangle 3"/>
          <p:cNvSpPr>
            <a:spLocks noGrp="1" noRot="1" noChangeArrowheads="1"/>
          </p:cNvSpPr>
          <p:nvPr>
            <p:ph type="body" idx="4294967295"/>
          </p:nvPr>
        </p:nvSpPr>
        <p:spPr>
          <a:xfrm>
            <a:off x="1117600" y="1266825"/>
            <a:ext cx="11074400" cy="4905375"/>
          </a:xfrm>
        </p:spPr>
        <p:txBody>
          <a:bodyPr/>
          <a:lstStyle/>
          <a:p>
            <a:pPr eaLnBrk="1" hangingPunct="1"/>
            <a:r>
              <a:rPr lang="zh-CN" altLang="en-US"/>
              <a:t>平均情况下仅比最优情况多执行 </a:t>
            </a:r>
            <a:r>
              <a:rPr lang="en-US" altLang="zh-CN"/>
              <a:t>39</a:t>
            </a:r>
            <a:r>
              <a:rPr lang="zh-CN" altLang="en-US"/>
              <a:t>％的比较</a:t>
            </a:r>
            <a:endParaRPr lang="zh-CN" altLang="en-US"/>
          </a:p>
          <a:p>
            <a:pPr eaLnBrk="1" hangingPunct="1"/>
            <a:r>
              <a:rPr lang="zh-CN" altLang="en-US"/>
              <a:t>在处理随机排列数组时，速度比归并排序快</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77875" y="260350"/>
            <a:ext cx="7772400" cy="609600"/>
          </a:xfrm>
        </p:spPr>
        <p:txBody>
          <a:bodyPr/>
          <a:lstStyle/>
          <a:p>
            <a:pPr eaLnBrk="1" hangingPunct="1"/>
            <a:r>
              <a:rPr lang="zh-CN" altLang="en-US"/>
              <a:t>大整数乘法</a:t>
            </a:r>
            <a:endParaRPr lang="zh-CN" altLang="en-US"/>
          </a:p>
        </p:txBody>
      </p:sp>
      <p:sp>
        <p:nvSpPr>
          <p:cNvPr id="64515" name="Rectangle 3"/>
          <p:cNvSpPr>
            <a:spLocks noGrp="1" noChangeArrowheads="1"/>
          </p:cNvSpPr>
          <p:nvPr>
            <p:ph idx="1"/>
          </p:nvPr>
        </p:nvSpPr>
        <p:spPr>
          <a:xfrm>
            <a:off x="777875" y="1143000"/>
            <a:ext cx="10718800" cy="5454650"/>
          </a:xfrm>
        </p:spPr>
        <p:txBody>
          <a:bodyPr/>
          <a:lstStyle/>
          <a:p>
            <a:pPr marL="0" indent="0" eaLnBrk="1" hangingPunct="1">
              <a:lnSpc>
                <a:spcPct val="130000"/>
              </a:lnSpc>
              <a:buFont typeface="Arial" panose="020B0604020202020204" pitchFamily="34" charset="0"/>
              <a:buNone/>
            </a:pPr>
            <a:r>
              <a:rPr lang="en-US" altLang="zh-CN"/>
              <a:t>2 </a:t>
            </a:r>
            <a:r>
              <a:rPr lang="zh-CN" altLang="en-US"/>
              <a:t>个大整数</a:t>
            </a:r>
            <a:r>
              <a:rPr lang="en-US" altLang="zh-CN"/>
              <a:t>( </a:t>
            </a:r>
            <a:r>
              <a:rPr lang="en-US" altLang="zh-CN" i="1"/>
              <a:t>n</a:t>
            </a:r>
            <a:r>
              <a:rPr lang="en-US" altLang="zh-CN"/>
              <a:t> </a:t>
            </a:r>
            <a:r>
              <a:rPr lang="zh-CN" altLang="en-US"/>
              <a:t>位</a:t>
            </a:r>
            <a:r>
              <a:rPr lang="en-US" altLang="zh-CN"/>
              <a:t>)</a:t>
            </a:r>
            <a:r>
              <a:rPr lang="zh-CN" altLang="en-US"/>
              <a:t>相乘</a:t>
            </a:r>
            <a:br>
              <a:rPr lang="en-US" altLang="zh-CN"/>
            </a:br>
            <a:r>
              <a:rPr lang="en-US" altLang="zh-CN"/>
              <a:t>       A = 12345678901357986429   B = 87654321284820912836</a:t>
            </a:r>
            <a:br>
              <a:rPr lang="en-US" altLang="zh-CN"/>
            </a:br>
            <a:r>
              <a:rPr lang="zh-CN" altLang="en-US"/>
              <a:t>逐位相乘方法：</a:t>
            </a:r>
            <a:endParaRPr lang="zh-CN" altLang="en-US" b="1"/>
          </a:p>
          <a:p>
            <a:pPr marL="0" indent="0" eaLnBrk="1" hangingPunct="1">
              <a:lnSpc>
                <a:spcPct val="130000"/>
              </a:lnSpc>
              <a:buFont typeface="Arial" panose="020B0604020202020204" pitchFamily="34" charset="0"/>
              <a:buNone/>
            </a:pPr>
            <a:r>
              <a:rPr lang="en-US" altLang="zh-CN" i="1"/>
              <a:t>		a</a:t>
            </a:r>
            <a:r>
              <a:rPr lang="en-US" altLang="zh-CN" baseline="-25000"/>
              <a:t>1  </a:t>
            </a:r>
            <a:r>
              <a:rPr lang="en-US" altLang="zh-CN" i="1"/>
              <a:t>a</a:t>
            </a:r>
            <a:r>
              <a:rPr lang="en-US" altLang="zh-CN" baseline="-25000"/>
              <a:t>2 </a:t>
            </a:r>
            <a:r>
              <a:rPr lang="en-US" altLang="zh-CN"/>
              <a:t>…  </a:t>
            </a:r>
            <a:r>
              <a:rPr lang="en-US" altLang="zh-CN" i="1"/>
              <a:t>a</a:t>
            </a:r>
            <a:r>
              <a:rPr lang="en-US" altLang="zh-CN" i="1" baseline="-25000"/>
              <a:t>n</a:t>
            </a:r>
            <a:br>
              <a:rPr lang="en-US" altLang="zh-CN" i="1" baseline="-25000"/>
            </a:br>
            <a:r>
              <a:rPr lang="en-US" altLang="zh-CN" i="1" baseline="-25000"/>
              <a:t>               		</a:t>
            </a:r>
            <a:r>
              <a:rPr lang="en-US" altLang="zh-CN" i="1"/>
              <a:t>b</a:t>
            </a:r>
            <a:r>
              <a:rPr lang="en-US" altLang="zh-CN" baseline="-25000"/>
              <a:t>1  </a:t>
            </a:r>
            <a:r>
              <a:rPr lang="en-US" altLang="zh-CN" i="1"/>
              <a:t>b</a:t>
            </a:r>
            <a:r>
              <a:rPr lang="en-US" altLang="zh-CN" baseline="-25000"/>
              <a:t>2 </a:t>
            </a:r>
            <a:r>
              <a:rPr lang="en-US" altLang="zh-CN"/>
              <a:t>…  </a:t>
            </a:r>
            <a:r>
              <a:rPr lang="en-US" altLang="zh-CN" i="1"/>
              <a:t>b</a:t>
            </a:r>
            <a:r>
              <a:rPr lang="en-US" altLang="zh-CN" i="1" baseline="-25000"/>
              <a:t>n</a:t>
            </a:r>
            <a:br>
              <a:rPr lang="en-US" altLang="zh-CN" i="1" baseline="-25000"/>
            </a:br>
            <a:r>
              <a:rPr lang="en-US" altLang="zh-CN" i="1" baseline="-25000"/>
              <a:t> 	   </a:t>
            </a:r>
            <a:r>
              <a:rPr lang="en-US" altLang="zh-CN"/>
              <a:t>(</a:t>
            </a:r>
            <a:r>
              <a:rPr lang="en-US" altLang="zh-CN" i="1"/>
              <a:t>d</a:t>
            </a:r>
            <a:r>
              <a:rPr lang="en-US" altLang="zh-CN" baseline="-25000"/>
              <a:t>10</a:t>
            </a:r>
            <a:r>
              <a:rPr lang="en-US" altLang="zh-CN"/>
              <a:t>)</a:t>
            </a:r>
            <a:r>
              <a:rPr lang="en-US" altLang="zh-CN" baseline="-25000"/>
              <a:t> </a:t>
            </a:r>
            <a:r>
              <a:rPr lang="en-US" altLang="zh-CN" i="1"/>
              <a:t>d</a:t>
            </a:r>
            <a:r>
              <a:rPr lang="en-US" altLang="zh-CN" baseline="-25000"/>
              <a:t>11</a:t>
            </a:r>
            <a:r>
              <a:rPr lang="en-US" altLang="zh-CN" i="1"/>
              <a:t>d</a:t>
            </a:r>
            <a:r>
              <a:rPr lang="en-US" altLang="zh-CN" baseline="-25000"/>
              <a:t>12 </a:t>
            </a:r>
            <a:r>
              <a:rPr lang="en-US" altLang="zh-CN"/>
              <a:t>… </a:t>
            </a:r>
            <a:r>
              <a:rPr lang="en-US" altLang="zh-CN" i="1"/>
              <a:t>d</a:t>
            </a:r>
            <a:r>
              <a:rPr lang="en-US" altLang="zh-CN" baseline="-25000"/>
              <a:t>1</a:t>
            </a:r>
            <a:r>
              <a:rPr lang="en-US" altLang="zh-CN" i="1" baseline="-25000"/>
              <a:t>n</a:t>
            </a:r>
            <a:endParaRPr lang="en-US" altLang="zh-CN" i="1" baseline="-25000"/>
          </a:p>
          <a:p>
            <a:pPr marL="0" indent="0" eaLnBrk="1" hangingPunct="1">
              <a:lnSpc>
                <a:spcPct val="130000"/>
              </a:lnSpc>
              <a:buFont typeface="Arial" panose="020B0604020202020204" pitchFamily="34" charset="0"/>
              <a:buNone/>
            </a:pPr>
            <a:r>
              <a:rPr lang="en-US" altLang="zh-CN" i="1" baseline="-25000"/>
              <a:t>         </a:t>
            </a:r>
            <a:r>
              <a:rPr lang="en-US" altLang="zh-CN"/>
              <a:t>(</a:t>
            </a:r>
            <a:r>
              <a:rPr lang="en-US" altLang="zh-CN" i="1"/>
              <a:t>d</a:t>
            </a:r>
            <a:r>
              <a:rPr lang="en-US" altLang="zh-CN" baseline="-25000"/>
              <a:t>20</a:t>
            </a:r>
            <a:r>
              <a:rPr lang="en-US" altLang="zh-CN"/>
              <a:t>)</a:t>
            </a:r>
            <a:r>
              <a:rPr lang="en-US" altLang="zh-CN" baseline="-25000"/>
              <a:t> </a:t>
            </a:r>
            <a:r>
              <a:rPr lang="en-US" altLang="zh-CN" i="1"/>
              <a:t>d</a:t>
            </a:r>
            <a:r>
              <a:rPr lang="en-US" altLang="zh-CN" baseline="-25000"/>
              <a:t>21</a:t>
            </a:r>
            <a:r>
              <a:rPr lang="en-US" altLang="zh-CN" i="1"/>
              <a:t>d</a:t>
            </a:r>
            <a:r>
              <a:rPr lang="en-US" altLang="zh-CN" baseline="-25000"/>
              <a:t>22 </a:t>
            </a:r>
            <a:r>
              <a:rPr lang="en-US" altLang="zh-CN"/>
              <a:t>… </a:t>
            </a:r>
            <a:r>
              <a:rPr lang="en-US" altLang="zh-CN" i="1"/>
              <a:t>d</a:t>
            </a:r>
            <a:r>
              <a:rPr lang="en-US" altLang="zh-CN" baseline="-25000"/>
              <a:t>2</a:t>
            </a:r>
            <a:r>
              <a:rPr lang="en-US" altLang="zh-CN" i="1" baseline="-25000"/>
              <a:t>n</a:t>
            </a:r>
            <a:endParaRPr lang="en-US" altLang="zh-CN" i="1" baseline="-25000"/>
          </a:p>
          <a:p>
            <a:pPr marL="0" indent="0" eaLnBrk="1" hangingPunct="1">
              <a:lnSpc>
                <a:spcPct val="130000"/>
              </a:lnSpc>
              <a:buFont typeface="Arial" panose="020B0604020202020204" pitchFamily="34" charset="0"/>
              <a:buNone/>
            </a:pPr>
            <a:r>
              <a:rPr lang="en-US" altLang="zh-CN" i="1" baseline="-25000"/>
              <a:t>        </a:t>
            </a:r>
            <a:r>
              <a:rPr lang="en-US" altLang="zh-CN"/>
              <a:t>… … … … … … … </a:t>
            </a:r>
            <a:endParaRPr lang="en-US" altLang="zh-CN" i="1" baseline="-25000"/>
          </a:p>
          <a:p>
            <a:pPr marL="0" indent="0" eaLnBrk="1" hangingPunct="1">
              <a:lnSpc>
                <a:spcPct val="130000"/>
              </a:lnSpc>
              <a:buFont typeface="Arial" panose="020B0604020202020204" pitchFamily="34" charset="0"/>
              <a:buNone/>
            </a:pPr>
            <a:r>
              <a:rPr lang="en-US" altLang="zh-CN"/>
              <a:t>(</a:t>
            </a:r>
            <a:r>
              <a:rPr lang="en-US" altLang="zh-CN" i="1"/>
              <a:t>d</a:t>
            </a:r>
            <a:r>
              <a:rPr lang="en-US" altLang="zh-CN" i="1" baseline="-25000"/>
              <a:t>n</a:t>
            </a:r>
            <a:r>
              <a:rPr lang="en-US" altLang="zh-CN" baseline="-25000"/>
              <a:t>0</a:t>
            </a:r>
            <a:r>
              <a:rPr lang="en-US" altLang="zh-CN"/>
              <a:t>)</a:t>
            </a:r>
            <a:r>
              <a:rPr lang="en-US" altLang="zh-CN" baseline="-25000"/>
              <a:t> </a:t>
            </a:r>
            <a:r>
              <a:rPr lang="en-US" altLang="zh-CN" i="1"/>
              <a:t>d</a:t>
            </a:r>
            <a:r>
              <a:rPr lang="en-US" altLang="zh-CN" i="1" baseline="-25000"/>
              <a:t>n</a:t>
            </a:r>
            <a:r>
              <a:rPr lang="en-US" altLang="zh-CN" baseline="-25000"/>
              <a:t>1</a:t>
            </a:r>
            <a:r>
              <a:rPr lang="en-US" altLang="zh-CN" i="1"/>
              <a:t>d</a:t>
            </a:r>
            <a:r>
              <a:rPr lang="en-US" altLang="zh-CN" i="1" baseline="-25000"/>
              <a:t>n</a:t>
            </a:r>
            <a:r>
              <a:rPr lang="en-US" altLang="zh-CN" baseline="-25000"/>
              <a:t>2 </a:t>
            </a:r>
            <a:r>
              <a:rPr lang="en-US" altLang="zh-CN"/>
              <a:t>… </a:t>
            </a:r>
            <a:r>
              <a:rPr lang="en-US" altLang="zh-CN" i="1"/>
              <a:t>d</a:t>
            </a:r>
            <a:r>
              <a:rPr lang="en-US" altLang="zh-CN" i="1" baseline="-25000"/>
              <a:t>nn                         </a:t>
            </a:r>
            <a:r>
              <a:rPr lang="zh-CN" altLang="en-US"/>
              <a:t>时间复杂度：</a:t>
            </a:r>
            <a:r>
              <a:rPr lang="en-US" altLang="zh-CN" i="1"/>
              <a:t>n</a:t>
            </a:r>
            <a:r>
              <a:rPr lang="en-US" altLang="zh-CN" baseline="30000"/>
              <a:t>2 </a:t>
            </a:r>
            <a:r>
              <a:rPr lang="zh-CN" altLang="en-US"/>
              <a:t>次 </a:t>
            </a:r>
            <a:r>
              <a:rPr lang="en-US" altLang="zh-CN"/>
              <a:t>1 </a:t>
            </a:r>
            <a:r>
              <a:rPr lang="zh-CN" altLang="en-US"/>
              <a:t>位数乘法</a:t>
            </a:r>
            <a:endParaRPr lang="en-US" altLang="zh-CN" baseline="30000"/>
          </a:p>
        </p:txBody>
      </p:sp>
      <p:sp>
        <p:nvSpPr>
          <p:cNvPr id="64516" name="Line 4"/>
          <p:cNvSpPr>
            <a:spLocks noChangeShapeType="1"/>
          </p:cNvSpPr>
          <p:nvPr/>
        </p:nvSpPr>
        <p:spPr bwMode="auto">
          <a:xfrm>
            <a:off x="2747963" y="3429000"/>
            <a:ext cx="155098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17" name="Line 5"/>
          <p:cNvSpPr>
            <a:spLocks noChangeShapeType="1"/>
          </p:cNvSpPr>
          <p:nvPr/>
        </p:nvSpPr>
        <p:spPr bwMode="auto">
          <a:xfrm>
            <a:off x="1131888" y="5229225"/>
            <a:ext cx="323215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9"/>
          <p:cNvSpPr>
            <a:spLocks noGrp="1" noChangeArrowheads="1"/>
          </p:cNvSpPr>
          <p:nvPr>
            <p:ph type="title"/>
          </p:nvPr>
        </p:nvSpPr>
        <p:spPr/>
        <p:txBody>
          <a:bodyPr/>
          <a:lstStyle/>
          <a:p>
            <a:pPr eaLnBrk="1" hangingPunct="1"/>
            <a:r>
              <a:rPr lang="zh-CN" altLang="en-US"/>
              <a:t>常用的分治方法：二分</a:t>
            </a:r>
            <a:endParaRPr lang="zh-CN" altLang="en-US"/>
          </a:p>
        </p:txBody>
      </p:sp>
      <p:sp>
        <p:nvSpPr>
          <p:cNvPr id="19459" name="Oval 6"/>
          <p:cNvSpPr>
            <a:spLocks noChangeArrowheads="1"/>
          </p:cNvSpPr>
          <p:nvPr/>
        </p:nvSpPr>
        <p:spPr bwMode="auto">
          <a:xfrm>
            <a:off x="7086600" y="2362200"/>
            <a:ext cx="2286000" cy="838200"/>
          </a:xfrm>
          <a:prstGeom prst="ellipse">
            <a:avLst/>
          </a:prstGeom>
          <a:noFill/>
          <a:ln w="28575">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sz="2400">
                <a:solidFill>
                  <a:srgbClr val="0000CC"/>
                </a:solidFill>
              </a:rPr>
              <a:t>子问题 </a:t>
            </a:r>
            <a:r>
              <a:rPr lang="en-US" altLang="zh-CN" sz="2400">
                <a:solidFill>
                  <a:srgbClr val="0000CC"/>
                </a:solidFill>
              </a:rPr>
              <a:t>2 </a:t>
            </a:r>
            <a:endParaRPr lang="en-US" altLang="zh-CN" sz="2400">
              <a:solidFill>
                <a:srgbClr val="0000CC"/>
              </a:solidFill>
            </a:endParaRPr>
          </a:p>
          <a:p>
            <a:pPr algn="ctr" eaLnBrk="1" hangingPunct="1">
              <a:lnSpc>
                <a:spcPct val="100000"/>
              </a:lnSpc>
              <a:buFontTx/>
              <a:buNone/>
            </a:pPr>
            <a:r>
              <a:rPr lang="zh-CN" altLang="en-US" sz="2400">
                <a:solidFill>
                  <a:srgbClr val="0000CC"/>
                </a:solidFill>
              </a:rPr>
              <a:t>规模＝</a:t>
            </a:r>
            <a:r>
              <a:rPr lang="en-US" altLang="zh-CN" sz="2400" i="1">
                <a:solidFill>
                  <a:srgbClr val="0000CC"/>
                </a:solidFill>
              </a:rPr>
              <a:t>n</a:t>
            </a:r>
            <a:r>
              <a:rPr lang="en-US" altLang="zh-CN" sz="2400">
                <a:solidFill>
                  <a:srgbClr val="0000CC"/>
                </a:solidFill>
              </a:rPr>
              <a:t>/2</a:t>
            </a:r>
            <a:endParaRPr lang="en-US" altLang="zh-CN" sz="2400">
              <a:solidFill>
                <a:srgbClr val="0000CC"/>
              </a:solidFill>
            </a:endParaRPr>
          </a:p>
        </p:txBody>
      </p:sp>
      <p:sp>
        <p:nvSpPr>
          <p:cNvPr id="19460" name="Oval 7"/>
          <p:cNvSpPr>
            <a:spLocks noChangeArrowheads="1"/>
          </p:cNvSpPr>
          <p:nvPr/>
        </p:nvSpPr>
        <p:spPr bwMode="auto">
          <a:xfrm>
            <a:off x="2743200" y="2362200"/>
            <a:ext cx="2286000" cy="838200"/>
          </a:xfrm>
          <a:prstGeom prst="ellipse">
            <a:avLst/>
          </a:prstGeom>
          <a:noFill/>
          <a:ln w="28575">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sz="2400">
                <a:solidFill>
                  <a:srgbClr val="0000CC"/>
                </a:solidFill>
              </a:rPr>
              <a:t>子问题 </a:t>
            </a:r>
            <a:r>
              <a:rPr lang="en-US" altLang="zh-CN" sz="2400">
                <a:solidFill>
                  <a:srgbClr val="0000CC"/>
                </a:solidFill>
              </a:rPr>
              <a:t>1 </a:t>
            </a:r>
            <a:endParaRPr lang="en-US" altLang="zh-CN" sz="2400">
              <a:solidFill>
                <a:srgbClr val="0000CC"/>
              </a:solidFill>
            </a:endParaRPr>
          </a:p>
          <a:p>
            <a:pPr algn="ctr" eaLnBrk="1" hangingPunct="1">
              <a:lnSpc>
                <a:spcPct val="100000"/>
              </a:lnSpc>
              <a:buFontTx/>
              <a:buNone/>
            </a:pPr>
            <a:r>
              <a:rPr lang="zh-CN" altLang="en-US" sz="2400">
                <a:solidFill>
                  <a:srgbClr val="0000CC"/>
                </a:solidFill>
              </a:rPr>
              <a:t>规模＝</a:t>
            </a:r>
            <a:r>
              <a:rPr lang="en-US" altLang="zh-CN" sz="2400" i="1">
                <a:solidFill>
                  <a:srgbClr val="0000CC"/>
                </a:solidFill>
              </a:rPr>
              <a:t>n</a:t>
            </a:r>
            <a:r>
              <a:rPr lang="en-US" altLang="zh-CN" sz="2400">
                <a:solidFill>
                  <a:srgbClr val="0000CC"/>
                </a:solidFill>
              </a:rPr>
              <a:t>/2</a:t>
            </a:r>
            <a:endParaRPr lang="en-US" altLang="zh-CN" sz="2400">
              <a:solidFill>
                <a:srgbClr val="0000CC"/>
              </a:solidFill>
            </a:endParaRPr>
          </a:p>
        </p:txBody>
      </p:sp>
      <p:sp>
        <p:nvSpPr>
          <p:cNvPr id="19461" name="Rectangle 8"/>
          <p:cNvSpPr>
            <a:spLocks noChangeArrowheads="1"/>
          </p:cNvSpPr>
          <p:nvPr/>
        </p:nvSpPr>
        <p:spPr bwMode="auto">
          <a:xfrm>
            <a:off x="2743200" y="3657600"/>
            <a:ext cx="2286000" cy="685800"/>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rgbClr val="0000CC"/>
                </a:solidFill>
              </a:rPr>
              <a:t>子问题 </a:t>
            </a:r>
            <a:r>
              <a:rPr lang="en-US" altLang="zh-CN">
                <a:solidFill>
                  <a:srgbClr val="0000CC"/>
                </a:solidFill>
              </a:rPr>
              <a:t>1 </a:t>
            </a:r>
            <a:r>
              <a:rPr lang="zh-CN" altLang="en-US">
                <a:solidFill>
                  <a:srgbClr val="0000CC"/>
                </a:solidFill>
              </a:rPr>
              <a:t>的解</a:t>
            </a:r>
            <a:endParaRPr lang="en-US" altLang="zh-CN" sz="4000">
              <a:solidFill>
                <a:srgbClr val="0000CC"/>
              </a:solidFill>
            </a:endParaRPr>
          </a:p>
        </p:txBody>
      </p:sp>
      <p:sp>
        <p:nvSpPr>
          <p:cNvPr id="19462" name="Rectangle 9"/>
          <p:cNvSpPr>
            <a:spLocks noChangeArrowheads="1"/>
          </p:cNvSpPr>
          <p:nvPr/>
        </p:nvSpPr>
        <p:spPr bwMode="auto">
          <a:xfrm>
            <a:off x="4953000" y="5410200"/>
            <a:ext cx="2286000" cy="685800"/>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rgbClr val="0000CC"/>
                </a:solidFill>
              </a:rPr>
              <a:t>原问题的解</a:t>
            </a:r>
            <a:endParaRPr lang="en-US" altLang="zh-CN" sz="4000">
              <a:solidFill>
                <a:srgbClr val="0000CC"/>
              </a:solidFill>
            </a:endParaRPr>
          </a:p>
        </p:txBody>
      </p:sp>
      <p:sp>
        <p:nvSpPr>
          <p:cNvPr id="19463" name="Rectangle 10"/>
          <p:cNvSpPr>
            <a:spLocks noChangeArrowheads="1"/>
          </p:cNvSpPr>
          <p:nvPr/>
        </p:nvSpPr>
        <p:spPr bwMode="auto">
          <a:xfrm>
            <a:off x="7086600" y="3657600"/>
            <a:ext cx="2286000" cy="685800"/>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rgbClr val="0000CC"/>
                </a:solidFill>
              </a:rPr>
              <a:t>子问题 </a:t>
            </a:r>
            <a:r>
              <a:rPr lang="en-US" altLang="zh-CN">
                <a:solidFill>
                  <a:srgbClr val="0000CC"/>
                </a:solidFill>
              </a:rPr>
              <a:t>2 </a:t>
            </a:r>
            <a:r>
              <a:rPr lang="zh-CN" altLang="en-US">
                <a:solidFill>
                  <a:srgbClr val="0000CC"/>
                </a:solidFill>
              </a:rPr>
              <a:t>的解</a:t>
            </a:r>
            <a:endParaRPr lang="en-US" altLang="zh-CN" sz="4000">
              <a:solidFill>
                <a:srgbClr val="0000CC"/>
              </a:solidFill>
            </a:endParaRPr>
          </a:p>
        </p:txBody>
      </p:sp>
      <p:sp>
        <p:nvSpPr>
          <p:cNvPr id="19464" name="Line 11"/>
          <p:cNvSpPr>
            <a:spLocks noChangeShapeType="1"/>
          </p:cNvSpPr>
          <p:nvPr/>
        </p:nvSpPr>
        <p:spPr bwMode="auto">
          <a:xfrm flipH="1">
            <a:off x="4191000" y="2057400"/>
            <a:ext cx="1447800" cy="304800"/>
          </a:xfrm>
          <a:prstGeom prst="line">
            <a:avLst/>
          </a:prstGeom>
          <a:noFill/>
          <a:ln w="38100">
            <a:solidFill>
              <a:srgbClr val="FF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Line 12"/>
          <p:cNvSpPr>
            <a:spLocks noChangeShapeType="1"/>
          </p:cNvSpPr>
          <p:nvPr/>
        </p:nvSpPr>
        <p:spPr bwMode="auto">
          <a:xfrm>
            <a:off x="6477000" y="2057400"/>
            <a:ext cx="1524000" cy="304800"/>
          </a:xfrm>
          <a:prstGeom prst="line">
            <a:avLst/>
          </a:prstGeom>
          <a:noFill/>
          <a:ln w="38100">
            <a:solidFill>
              <a:srgbClr val="FF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Oval 4"/>
          <p:cNvSpPr>
            <a:spLocks noChangeArrowheads="1"/>
          </p:cNvSpPr>
          <p:nvPr/>
        </p:nvSpPr>
        <p:spPr bwMode="auto">
          <a:xfrm>
            <a:off x="4953000" y="1295400"/>
            <a:ext cx="2286000" cy="838200"/>
          </a:xfrm>
          <a:prstGeom prst="ellipse">
            <a:avLst/>
          </a:prstGeom>
          <a:noFill/>
          <a:ln w="28575">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sz="2400">
                <a:solidFill>
                  <a:srgbClr val="0000CC"/>
                </a:solidFill>
              </a:rPr>
              <a:t>原始问题</a:t>
            </a:r>
            <a:endParaRPr lang="zh-CN" altLang="en-US" sz="2400">
              <a:solidFill>
                <a:srgbClr val="0000CC"/>
              </a:solidFill>
            </a:endParaRPr>
          </a:p>
          <a:p>
            <a:pPr algn="ctr" eaLnBrk="1" hangingPunct="1">
              <a:lnSpc>
                <a:spcPct val="100000"/>
              </a:lnSpc>
              <a:buFontTx/>
              <a:buNone/>
            </a:pPr>
            <a:r>
              <a:rPr lang="zh-CN" altLang="en-US" sz="2400">
                <a:solidFill>
                  <a:srgbClr val="0000CC"/>
                </a:solidFill>
              </a:rPr>
              <a:t>规模＝</a:t>
            </a:r>
            <a:r>
              <a:rPr lang="en-US" altLang="zh-CN" sz="2400" i="1">
                <a:solidFill>
                  <a:srgbClr val="0000CC"/>
                </a:solidFill>
              </a:rPr>
              <a:t>n</a:t>
            </a:r>
            <a:endParaRPr lang="en-US" altLang="zh-CN" sz="2400">
              <a:solidFill>
                <a:srgbClr val="0000CC"/>
              </a:solidFill>
            </a:endParaRPr>
          </a:p>
        </p:txBody>
      </p:sp>
      <p:sp>
        <p:nvSpPr>
          <p:cNvPr id="19467" name="Line 13"/>
          <p:cNvSpPr>
            <a:spLocks noChangeShapeType="1"/>
          </p:cNvSpPr>
          <p:nvPr/>
        </p:nvSpPr>
        <p:spPr bwMode="auto">
          <a:xfrm>
            <a:off x="3810000" y="3200400"/>
            <a:ext cx="0" cy="457200"/>
          </a:xfrm>
          <a:prstGeom prst="line">
            <a:avLst/>
          </a:prstGeom>
          <a:noFill/>
          <a:ln w="38100">
            <a:solidFill>
              <a:srgbClr val="FF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8" name="Line 14"/>
          <p:cNvSpPr>
            <a:spLocks noChangeShapeType="1"/>
          </p:cNvSpPr>
          <p:nvPr/>
        </p:nvSpPr>
        <p:spPr bwMode="auto">
          <a:xfrm>
            <a:off x="8229600" y="3200400"/>
            <a:ext cx="0" cy="457200"/>
          </a:xfrm>
          <a:prstGeom prst="line">
            <a:avLst/>
          </a:prstGeom>
          <a:noFill/>
          <a:ln w="38100">
            <a:solidFill>
              <a:srgbClr val="FF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9" name="Line 15"/>
          <p:cNvSpPr>
            <a:spLocks noChangeShapeType="1"/>
          </p:cNvSpPr>
          <p:nvPr/>
        </p:nvSpPr>
        <p:spPr bwMode="auto">
          <a:xfrm>
            <a:off x="3810000" y="4343400"/>
            <a:ext cx="0" cy="5334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Line 16"/>
          <p:cNvSpPr>
            <a:spLocks noChangeShapeType="1"/>
          </p:cNvSpPr>
          <p:nvPr/>
        </p:nvSpPr>
        <p:spPr bwMode="auto">
          <a:xfrm>
            <a:off x="8229600" y="4343400"/>
            <a:ext cx="0" cy="5334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1" name="Line 17"/>
          <p:cNvSpPr>
            <a:spLocks noChangeShapeType="1"/>
          </p:cNvSpPr>
          <p:nvPr/>
        </p:nvSpPr>
        <p:spPr bwMode="auto">
          <a:xfrm>
            <a:off x="3810000" y="4876800"/>
            <a:ext cx="44196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18"/>
          <p:cNvSpPr>
            <a:spLocks noChangeShapeType="1"/>
          </p:cNvSpPr>
          <p:nvPr/>
        </p:nvSpPr>
        <p:spPr bwMode="auto">
          <a:xfrm>
            <a:off x="6096000" y="4876800"/>
            <a:ext cx="0" cy="533400"/>
          </a:xfrm>
          <a:prstGeom prst="line">
            <a:avLst/>
          </a:prstGeom>
          <a:noFill/>
          <a:ln w="38100">
            <a:solidFill>
              <a:srgbClr val="FF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74713" y="188913"/>
            <a:ext cx="8878887" cy="649287"/>
          </a:xfrm>
        </p:spPr>
        <p:txBody>
          <a:bodyPr/>
          <a:lstStyle/>
          <a:p>
            <a:pPr eaLnBrk="1" hangingPunct="1"/>
            <a:r>
              <a:rPr lang="zh-CN" altLang="en-US"/>
              <a:t>分治算法：计算 </a:t>
            </a:r>
            <a:r>
              <a:rPr lang="en-US" altLang="zh-CN"/>
              <a:t>A </a:t>
            </a:r>
            <a:r>
              <a:rPr lang="en-US" altLang="zh-CN" b="1">
                <a:sym typeface="Symbol" panose="05050102010706020507" pitchFamily="18" charset="2"/>
              </a:rPr>
              <a:t></a:t>
            </a:r>
            <a:r>
              <a:rPr lang="en-US" altLang="zh-CN"/>
              <a:t> B</a:t>
            </a:r>
            <a:endParaRPr lang="en-US" altLang="zh-CN"/>
          </a:p>
        </p:txBody>
      </p:sp>
      <p:sp>
        <p:nvSpPr>
          <p:cNvPr id="321539" name="Rectangle 3"/>
          <p:cNvSpPr>
            <a:spLocks noGrp="1" noChangeArrowheads="1"/>
          </p:cNvSpPr>
          <p:nvPr>
            <p:ph idx="1"/>
          </p:nvPr>
        </p:nvSpPr>
        <p:spPr>
          <a:xfrm>
            <a:off x="874713" y="1138238"/>
            <a:ext cx="11017250" cy="5278437"/>
          </a:xfrm>
        </p:spPr>
        <p:txBody>
          <a:bodyPr/>
          <a:lstStyle/>
          <a:p>
            <a:pPr marL="0" indent="0" eaLnBrk="1" hangingPunct="1">
              <a:buFont typeface="Arial" panose="020B0604020202020204" pitchFamily="34" charset="0"/>
              <a:buNone/>
            </a:pPr>
            <a:r>
              <a:rPr lang="zh-CN" altLang="en-US"/>
              <a:t>例：</a:t>
            </a:r>
            <a:r>
              <a:rPr lang="en-US" altLang="zh-CN"/>
              <a:t>A=2135</a:t>
            </a:r>
            <a:r>
              <a:rPr lang="zh-CN" altLang="en-US"/>
              <a:t>，</a:t>
            </a:r>
            <a:r>
              <a:rPr lang="en-US" altLang="zh-CN"/>
              <a:t>B=4014</a:t>
            </a:r>
            <a:r>
              <a:rPr lang="zh-CN" altLang="en-US"/>
              <a:t>，可有</a:t>
            </a:r>
            <a:r>
              <a:rPr lang="en-US" altLang="zh-CN"/>
              <a:t>A=(21×10</a:t>
            </a:r>
            <a:r>
              <a:rPr lang="en-US" altLang="zh-CN" baseline="30000"/>
              <a:t>2</a:t>
            </a:r>
            <a:r>
              <a:rPr lang="en-US" altLang="zh-CN"/>
              <a:t>+35) B=(40×10</a:t>
            </a:r>
            <a:r>
              <a:rPr lang="en-US" altLang="zh-CN" baseline="30000"/>
              <a:t>2</a:t>
            </a:r>
            <a:r>
              <a:rPr lang="en-US" altLang="zh-CN"/>
              <a:t>+14)</a:t>
            </a:r>
            <a:endParaRPr lang="en-US" altLang="zh-CN"/>
          </a:p>
          <a:p>
            <a:pPr marL="0" indent="0" eaLnBrk="1" hangingPunct="1">
              <a:buFont typeface="Arial" panose="020B0604020202020204" pitchFamily="34" charset="0"/>
              <a:buNone/>
            </a:pPr>
            <a:r>
              <a:rPr lang="en-US" altLang="zh-CN"/>
              <a:t>A</a:t>
            </a:r>
            <a:r>
              <a:rPr lang="en-US" altLang="zh-CN" b="1">
                <a:sym typeface="Symbol" panose="05050102010706020507" pitchFamily="18" charset="2"/>
              </a:rPr>
              <a:t>×</a:t>
            </a:r>
            <a:r>
              <a:rPr lang="en-US" altLang="zh-CN"/>
              <a:t>B=(21×10</a:t>
            </a:r>
            <a:r>
              <a:rPr lang="en-US" altLang="zh-CN" baseline="30000"/>
              <a:t>2</a:t>
            </a:r>
            <a:r>
              <a:rPr lang="en-US" altLang="zh-CN"/>
              <a:t>+35)×(40×10</a:t>
            </a:r>
            <a:r>
              <a:rPr lang="en-US" altLang="zh-CN" baseline="30000"/>
              <a:t>2</a:t>
            </a:r>
            <a:r>
              <a:rPr lang="en-US" altLang="zh-CN"/>
              <a:t>+14)</a:t>
            </a:r>
            <a:endParaRPr lang="en-US" altLang="zh-CN"/>
          </a:p>
          <a:p>
            <a:pPr marL="0" indent="0" eaLnBrk="1" hangingPunct="1">
              <a:buFont typeface="Arial" panose="020B0604020202020204" pitchFamily="34" charset="0"/>
              <a:buNone/>
            </a:pPr>
            <a:r>
              <a:rPr lang="en-US" altLang="zh-CN"/>
              <a:t>         =21×40×10</a:t>
            </a:r>
            <a:r>
              <a:rPr lang="en-US" altLang="zh-CN" baseline="30000"/>
              <a:t>4 </a:t>
            </a:r>
            <a:r>
              <a:rPr lang="en-US" altLang="zh-CN"/>
              <a:t>+(21×14+35×40)×10</a:t>
            </a:r>
            <a:r>
              <a:rPr lang="en-US" altLang="zh-CN" baseline="30000"/>
              <a:t>2</a:t>
            </a:r>
            <a:r>
              <a:rPr lang="en-US" altLang="zh-CN"/>
              <a:t>+35×14</a:t>
            </a:r>
            <a:endParaRPr lang="en-US" altLang="zh-CN"/>
          </a:p>
          <a:p>
            <a:pPr marL="0" indent="0" eaLnBrk="1" hangingPunct="1">
              <a:buFont typeface="Arial" panose="020B0604020202020204" pitchFamily="34" charset="0"/>
              <a:buNone/>
            </a:pPr>
            <a:r>
              <a:rPr lang="zh-CN" altLang="en-US"/>
              <a:t>一般地，如果</a:t>
            </a:r>
            <a:r>
              <a:rPr lang="en-US" altLang="zh-CN"/>
              <a:t> A = A</a:t>
            </a:r>
            <a:r>
              <a:rPr lang="en-US" altLang="zh-CN" baseline="-25000"/>
              <a:t>1</a:t>
            </a:r>
            <a:r>
              <a:rPr lang="en-US" altLang="zh-CN"/>
              <a:t>A</a:t>
            </a:r>
            <a:r>
              <a:rPr lang="en-US" altLang="zh-CN" baseline="-25000"/>
              <a:t>2 </a:t>
            </a:r>
            <a:r>
              <a:rPr lang="zh-CN" altLang="en-US"/>
              <a:t>且</a:t>
            </a:r>
            <a:r>
              <a:rPr lang="en-US" altLang="zh-CN"/>
              <a:t> B = B</a:t>
            </a:r>
            <a:r>
              <a:rPr lang="en-US" altLang="zh-CN" baseline="-25000"/>
              <a:t>1</a:t>
            </a:r>
            <a:r>
              <a:rPr lang="en-US" altLang="zh-CN"/>
              <a:t>B</a:t>
            </a:r>
            <a:r>
              <a:rPr lang="en-US" altLang="zh-CN" baseline="-25000"/>
              <a:t>2   </a:t>
            </a:r>
            <a:r>
              <a:rPr lang="en-US" altLang="zh-CN"/>
              <a:t>(A</a:t>
            </a:r>
            <a:r>
              <a:rPr lang="zh-CN" altLang="en-US"/>
              <a:t>、</a:t>
            </a:r>
            <a:r>
              <a:rPr lang="en-US" altLang="zh-CN"/>
              <a:t>B </a:t>
            </a:r>
            <a:r>
              <a:rPr lang="zh-CN" altLang="en-US"/>
              <a:t>有 </a:t>
            </a:r>
            <a:r>
              <a:rPr lang="en-US" altLang="zh-CN" i="1"/>
              <a:t>n</a:t>
            </a:r>
            <a:r>
              <a:rPr lang="en-US" altLang="zh-CN"/>
              <a:t> </a:t>
            </a:r>
            <a:r>
              <a:rPr lang="zh-CN" altLang="en-US"/>
              <a:t>位，</a:t>
            </a:r>
            <a:r>
              <a:rPr lang="en-US" altLang="zh-CN"/>
              <a:t>A</a:t>
            </a:r>
            <a:r>
              <a:rPr lang="en-US" altLang="zh-CN" baseline="-25000"/>
              <a:t>1</a:t>
            </a:r>
            <a:r>
              <a:rPr lang="zh-CN" altLang="en-US"/>
              <a:t>、</a:t>
            </a:r>
            <a:r>
              <a:rPr lang="en-US" altLang="zh-CN"/>
              <a:t>A</a:t>
            </a:r>
            <a:r>
              <a:rPr lang="en-US" altLang="zh-CN" baseline="-25000"/>
              <a:t>2</a:t>
            </a:r>
            <a:r>
              <a:rPr lang="zh-CN" altLang="en-US"/>
              <a:t>、</a:t>
            </a:r>
            <a:r>
              <a:rPr lang="en-US" altLang="zh-CN"/>
              <a:t>B</a:t>
            </a:r>
            <a:r>
              <a:rPr lang="en-US" altLang="zh-CN" baseline="-25000"/>
              <a:t>1</a:t>
            </a:r>
            <a:r>
              <a:rPr lang="zh-CN" altLang="en-US"/>
              <a:t>、</a:t>
            </a:r>
            <a:r>
              <a:rPr lang="en-US" altLang="zh-CN"/>
              <a:t>B</a:t>
            </a:r>
            <a:r>
              <a:rPr lang="en-US" altLang="zh-CN" baseline="-25000"/>
              <a:t>2 </a:t>
            </a:r>
            <a:r>
              <a:rPr lang="zh-CN" altLang="en-US"/>
              <a:t>只有</a:t>
            </a:r>
            <a:r>
              <a:rPr lang="en-US" altLang="zh-CN"/>
              <a:t> </a:t>
            </a:r>
            <a:r>
              <a:rPr lang="en-US" altLang="zh-CN" i="1"/>
              <a:t>n/</a:t>
            </a:r>
            <a:r>
              <a:rPr lang="en-US" altLang="zh-CN"/>
              <a:t>2 </a:t>
            </a:r>
            <a:r>
              <a:rPr lang="zh-CN" altLang="en-US"/>
              <a:t>位</a:t>
            </a:r>
            <a:r>
              <a:rPr lang="en-US" altLang="zh-CN"/>
              <a:t>)</a:t>
            </a:r>
            <a:r>
              <a:rPr lang="zh-CN" altLang="en-US"/>
              <a:t>，则：</a:t>
            </a:r>
            <a:endParaRPr lang="zh-CN" altLang="en-US"/>
          </a:p>
          <a:p>
            <a:pPr marL="0" indent="0" eaLnBrk="1" hangingPunct="1">
              <a:buFont typeface="Arial" panose="020B0604020202020204" pitchFamily="34" charset="0"/>
              <a:buNone/>
            </a:pPr>
            <a:r>
              <a:rPr lang="en-US" altLang="zh-CN"/>
              <a:t>A×B=A</a:t>
            </a:r>
            <a:r>
              <a:rPr lang="en-US" altLang="zh-CN" baseline="-25000"/>
              <a:t>1</a:t>
            </a:r>
            <a:r>
              <a:rPr lang="en-US" altLang="zh-CN" b="1">
                <a:sym typeface="Symbol" panose="05050102010706020507" pitchFamily="18" charset="2"/>
              </a:rPr>
              <a:t>×</a:t>
            </a:r>
            <a:r>
              <a:rPr lang="en-US" altLang="zh-CN"/>
              <a:t>B</a:t>
            </a:r>
            <a:r>
              <a:rPr lang="en-US" altLang="zh-CN" baseline="-25000"/>
              <a:t>1</a:t>
            </a:r>
            <a:r>
              <a:rPr lang="en-US" altLang="zh-CN"/>
              <a:t>×10</a:t>
            </a:r>
            <a:r>
              <a:rPr lang="en-US" altLang="zh-CN" i="1" baseline="30000"/>
              <a:t>n</a:t>
            </a:r>
            <a:r>
              <a:rPr lang="en-US" altLang="zh-CN" baseline="30000"/>
              <a:t> </a:t>
            </a:r>
            <a:r>
              <a:rPr lang="en-US" altLang="zh-CN"/>
              <a:t>+(A</a:t>
            </a:r>
            <a:r>
              <a:rPr lang="en-US" altLang="zh-CN" baseline="-25000"/>
              <a:t>1</a:t>
            </a:r>
            <a:r>
              <a:rPr lang="en-US" altLang="zh-CN" b="1">
                <a:sym typeface="Symbol" panose="05050102010706020507" pitchFamily="18" charset="2"/>
              </a:rPr>
              <a:t>×</a:t>
            </a:r>
            <a:r>
              <a:rPr lang="en-US" altLang="zh-CN"/>
              <a:t>B</a:t>
            </a:r>
            <a:r>
              <a:rPr lang="en-US" altLang="zh-CN" baseline="-25000"/>
              <a:t>2</a:t>
            </a:r>
            <a:r>
              <a:rPr lang="en-US" altLang="zh-CN"/>
              <a:t>+A</a:t>
            </a:r>
            <a:r>
              <a:rPr lang="en-US" altLang="zh-CN" baseline="-25000"/>
              <a:t>2</a:t>
            </a:r>
            <a:r>
              <a:rPr lang="en-US" altLang="zh-CN" b="1">
                <a:sym typeface="Symbol" panose="05050102010706020507" pitchFamily="18" charset="2"/>
              </a:rPr>
              <a:t>×</a:t>
            </a:r>
            <a:r>
              <a:rPr lang="en-US" altLang="zh-CN"/>
              <a:t>B</a:t>
            </a:r>
            <a:r>
              <a:rPr lang="en-US" altLang="zh-CN" baseline="-25000"/>
              <a:t>1</a:t>
            </a:r>
            <a:r>
              <a:rPr lang="en-US" altLang="zh-CN"/>
              <a:t>)×10</a:t>
            </a:r>
            <a:r>
              <a:rPr lang="en-US" altLang="zh-CN" i="1" baseline="30000"/>
              <a:t>n/</a:t>
            </a:r>
            <a:r>
              <a:rPr lang="en-US" altLang="zh-CN" baseline="30000"/>
              <a:t>2</a:t>
            </a:r>
            <a:r>
              <a:rPr lang="en-US" altLang="zh-CN"/>
              <a:t>+A</a:t>
            </a:r>
            <a:r>
              <a:rPr lang="en-US" altLang="zh-CN" baseline="-25000"/>
              <a:t>2</a:t>
            </a:r>
            <a:r>
              <a:rPr lang="en-US" altLang="zh-CN" b="1">
                <a:sym typeface="Symbol" panose="05050102010706020507" pitchFamily="18" charset="2"/>
              </a:rPr>
              <a:t>×</a:t>
            </a:r>
            <a:r>
              <a:rPr lang="en-US" altLang="zh-CN"/>
              <a:t>B</a:t>
            </a:r>
            <a:r>
              <a:rPr lang="en-US" altLang="zh-CN" baseline="-25000"/>
              <a:t>2</a:t>
            </a:r>
            <a:endParaRPr lang="en-US" altLang="zh-CN" baseline="-25000"/>
          </a:p>
          <a:p>
            <a:pPr marL="0" indent="0" eaLnBrk="1" hangingPunct="1">
              <a:buFont typeface="Arial" panose="020B0604020202020204" pitchFamily="34" charset="0"/>
              <a:buNone/>
            </a:pPr>
            <a:r>
              <a:rPr lang="zh-CN" altLang="en-US"/>
              <a:t>所以 </a:t>
            </a:r>
            <a:r>
              <a:rPr lang="en-US" altLang="zh-CN"/>
              <a:t>1 </a:t>
            </a:r>
            <a:r>
              <a:rPr lang="zh-CN" altLang="en-US"/>
              <a:t>位数乘法次数 </a:t>
            </a:r>
            <a:r>
              <a:rPr lang="en-US" altLang="zh-CN"/>
              <a:t>M(</a:t>
            </a:r>
            <a:r>
              <a:rPr lang="en-US" altLang="zh-CN" i="1"/>
              <a:t>n</a:t>
            </a:r>
            <a:r>
              <a:rPr lang="en-US" altLang="zh-CN"/>
              <a:t>) = 4*M(</a:t>
            </a:r>
            <a:r>
              <a:rPr lang="en-US" altLang="zh-CN" i="1"/>
              <a:t>n</a:t>
            </a:r>
            <a:r>
              <a:rPr lang="en-US" altLang="zh-CN"/>
              <a:t>/2),   M(1) = 1</a:t>
            </a:r>
            <a:endParaRPr lang="en-US" altLang="zh-CN"/>
          </a:p>
          <a:p>
            <a:pPr marL="0" indent="0" eaLnBrk="1" hangingPunct="1">
              <a:buFont typeface="Arial" panose="020B0604020202020204" pitchFamily="34" charset="0"/>
              <a:buNone/>
            </a:pPr>
            <a:r>
              <a:rPr lang="zh-CN" altLang="en-US"/>
              <a:t>求解：</a:t>
            </a:r>
            <a:r>
              <a:rPr lang="en-US" altLang="zh-CN" b="1">
                <a:solidFill>
                  <a:srgbClr val="0000CC"/>
                </a:solidFill>
              </a:rPr>
              <a:t>M(</a:t>
            </a:r>
            <a:r>
              <a:rPr lang="en-US" altLang="zh-CN" b="1" i="1">
                <a:solidFill>
                  <a:srgbClr val="0000CC"/>
                </a:solidFill>
              </a:rPr>
              <a:t>n</a:t>
            </a:r>
            <a:r>
              <a:rPr lang="en-US" altLang="zh-CN" b="1">
                <a:solidFill>
                  <a:srgbClr val="0000CC"/>
                </a:solidFill>
              </a:rPr>
              <a:t>) = </a:t>
            </a:r>
            <a:r>
              <a:rPr lang="en-US" altLang="zh-CN" b="1" i="1">
                <a:solidFill>
                  <a:srgbClr val="0000CC"/>
                </a:solidFill>
              </a:rPr>
              <a:t>n</a:t>
            </a:r>
            <a:r>
              <a:rPr lang="en-US" altLang="zh-CN" b="1" baseline="30000">
                <a:solidFill>
                  <a:srgbClr val="0000CC"/>
                </a:solidFill>
              </a:rPr>
              <a:t>2</a:t>
            </a:r>
            <a:r>
              <a:rPr lang="en-US" altLang="zh-CN" baseline="30000"/>
              <a:t> </a:t>
            </a:r>
            <a:endParaRPr lang="en-US" altLang="zh-CN" baseline="30000"/>
          </a:p>
        </p:txBody>
      </p:sp>
      <p:sp>
        <p:nvSpPr>
          <p:cNvPr id="321540" name="Rectangle 4"/>
          <p:cNvSpPr>
            <a:spLocks noChangeArrowheads="1"/>
          </p:cNvSpPr>
          <p:nvPr/>
        </p:nvSpPr>
        <p:spPr bwMode="auto">
          <a:xfrm>
            <a:off x="3827463" y="5624513"/>
            <a:ext cx="3779837"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rgbClr val="FF0000"/>
                </a:solidFill>
              </a:rPr>
              <a:t>效率并没有得到改进！</a:t>
            </a:r>
            <a:endParaRPr lang="en-US" altLang="zh-CN" sz="400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5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5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15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15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15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1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4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9788" y="228600"/>
            <a:ext cx="9371012" cy="609600"/>
          </a:xfrm>
        </p:spPr>
        <p:txBody>
          <a:bodyPr/>
          <a:lstStyle/>
          <a:p>
            <a:pPr eaLnBrk="1" hangingPunct="1"/>
            <a:r>
              <a:rPr lang="zh-CN" altLang="en-US"/>
              <a:t>优化分治算法</a:t>
            </a:r>
            <a:endParaRPr lang="zh-CN" altLang="en-US"/>
          </a:p>
        </p:txBody>
      </p:sp>
      <p:sp>
        <p:nvSpPr>
          <p:cNvPr id="327683" name="Rectangle 3"/>
          <p:cNvSpPr>
            <a:spLocks noGrp="1" noChangeArrowheads="1"/>
          </p:cNvSpPr>
          <p:nvPr>
            <p:ph idx="1"/>
          </p:nvPr>
        </p:nvSpPr>
        <p:spPr>
          <a:xfrm>
            <a:off x="731838" y="1125538"/>
            <a:ext cx="11125200" cy="5157787"/>
          </a:xfrm>
        </p:spPr>
        <p:txBody>
          <a:bodyPr/>
          <a:lstStyle/>
          <a:p>
            <a:pPr marL="0" indent="0" eaLnBrk="1" hangingPunct="1">
              <a:lnSpc>
                <a:spcPct val="190000"/>
              </a:lnSpc>
              <a:buFont typeface="Arial" panose="020B0604020202020204" pitchFamily="34" charset="0"/>
              <a:buNone/>
            </a:pPr>
            <a:r>
              <a:rPr lang="en-US" altLang="zh-CN"/>
              <a:t>A×B=A</a:t>
            </a:r>
            <a:r>
              <a:rPr lang="en-US" altLang="zh-CN" baseline="-25000"/>
              <a:t>1</a:t>
            </a:r>
            <a:r>
              <a:rPr lang="en-US" altLang="zh-CN" b="1">
                <a:sym typeface="Symbol" panose="05050102010706020507" pitchFamily="18" charset="2"/>
              </a:rPr>
              <a:t>×</a:t>
            </a:r>
            <a:r>
              <a:rPr lang="en-US" altLang="zh-CN"/>
              <a:t>B</a:t>
            </a:r>
            <a:r>
              <a:rPr lang="en-US" altLang="zh-CN" baseline="-25000"/>
              <a:t>1</a:t>
            </a:r>
            <a:r>
              <a:rPr lang="en-US" altLang="zh-CN"/>
              <a:t>×10</a:t>
            </a:r>
            <a:r>
              <a:rPr lang="en-US" altLang="zh-CN" i="1" baseline="30000"/>
              <a:t>n</a:t>
            </a:r>
            <a:r>
              <a:rPr lang="en-US" altLang="zh-CN" baseline="30000"/>
              <a:t> </a:t>
            </a:r>
            <a:r>
              <a:rPr lang="en-US" altLang="zh-CN"/>
              <a:t>+(A</a:t>
            </a:r>
            <a:r>
              <a:rPr lang="en-US" altLang="zh-CN" baseline="-25000"/>
              <a:t>1</a:t>
            </a:r>
            <a:r>
              <a:rPr lang="en-US" altLang="zh-CN" b="1">
                <a:sym typeface="Symbol" panose="05050102010706020507" pitchFamily="18" charset="2"/>
              </a:rPr>
              <a:t>×</a:t>
            </a:r>
            <a:r>
              <a:rPr lang="en-US" altLang="zh-CN"/>
              <a:t>B</a:t>
            </a:r>
            <a:r>
              <a:rPr lang="en-US" altLang="zh-CN" baseline="-25000"/>
              <a:t>2</a:t>
            </a:r>
            <a:r>
              <a:rPr lang="en-US" altLang="zh-CN"/>
              <a:t>+A</a:t>
            </a:r>
            <a:r>
              <a:rPr lang="en-US" altLang="zh-CN" baseline="-25000"/>
              <a:t>2</a:t>
            </a:r>
            <a:r>
              <a:rPr lang="en-US" altLang="zh-CN" b="1">
                <a:sym typeface="Symbol" panose="05050102010706020507" pitchFamily="18" charset="2"/>
              </a:rPr>
              <a:t>×</a:t>
            </a:r>
            <a:r>
              <a:rPr lang="en-US" altLang="zh-CN"/>
              <a:t>B</a:t>
            </a:r>
            <a:r>
              <a:rPr lang="en-US" altLang="zh-CN" baseline="-25000"/>
              <a:t>1</a:t>
            </a:r>
            <a:r>
              <a:rPr lang="en-US" altLang="zh-CN"/>
              <a:t>)×10</a:t>
            </a:r>
            <a:r>
              <a:rPr lang="en-US" altLang="zh-CN" i="1" baseline="30000"/>
              <a:t>n/</a:t>
            </a:r>
            <a:r>
              <a:rPr lang="en-US" altLang="zh-CN" baseline="30000"/>
              <a:t>2</a:t>
            </a:r>
            <a:r>
              <a:rPr lang="en-US" altLang="zh-CN"/>
              <a:t>+A</a:t>
            </a:r>
            <a:r>
              <a:rPr lang="en-US" altLang="zh-CN" baseline="-25000"/>
              <a:t>2</a:t>
            </a:r>
            <a:r>
              <a:rPr lang="en-US" altLang="zh-CN" b="1">
                <a:sym typeface="Symbol" panose="05050102010706020507" pitchFamily="18" charset="2"/>
              </a:rPr>
              <a:t>×</a:t>
            </a:r>
            <a:r>
              <a:rPr lang="en-US" altLang="zh-CN"/>
              <a:t>B</a:t>
            </a:r>
            <a:r>
              <a:rPr lang="en-US" altLang="zh-CN" baseline="-25000"/>
              <a:t>2   </a:t>
            </a:r>
            <a:r>
              <a:rPr lang="zh-CN" altLang="en-US">
                <a:solidFill>
                  <a:srgbClr val="A50021"/>
                </a:solidFill>
              </a:rPr>
              <a:t>变换为：</a:t>
            </a:r>
            <a:endParaRPr lang="zh-CN" altLang="en-US">
              <a:solidFill>
                <a:srgbClr val="A50021"/>
              </a:solidFill>
            </a:endParaRPr>
          </a:p>
          <a:p>
            <a:pPr marL="0" indent="0" eaLnBrk="1" hangingPunct="1">
              <a:lnSpc>
                <a:spcPct val="190000"/>
              </a:lnSpc>
              <a:buFont typeface="Arial" panose="020B0604020202020204" pitchFamily="34" charset="0"/>
              <a:buNone/>
            </a:pPr>
            <a:r>
              <a:rPr lang="zh-CN" altLang="en-US"/>
              <a:t> </a:t>
            </a:r>
            <a:r>
              <a:rPr lang="en-US" altLang="zh-CN"/>
              <a:t>(A</a:t>
            </a:r>
            <a:r>
              <a:rPr lang="en-US" altLang="zh-CN" baseline="-25000"/>
              <a:t>1</a:t>
            </a:r>
            <a:r>
              <a:rPr lang="en-US" altLang="zh-CN" b="1">
                <a:sym typeface="Symbol" panose="05050102010706020507" pitchFamily="18" charset="2"/>
              </a:rPr>
              <a:t>×</a:t>
            </a:r>
            <a:r>
              <a:rPr lang="en-US" altLang="zh-CN"/>
              <a:t>B</a:t>
            </a:r>
            <a:r>
              <a:rPr lang="en-US" altLang="zh-CN" baseline="-25000"/>
              <a:t>2</a:t>
            </a:r>
            <a:r>
              <a:rPr lang="en-US" altLang="zh-CN"/>
              <a:t>+A</a:t>
            </a:r>
            <a:r>
              <a:rPr lang="en-US" altLang="zh-CN" baseline="-25000"/>
              <a:t>2</a:t>
            </a:r>
            <a:r>
              <a:rPr lang="en-US" altLang="zh-CN" b="1">
                <a:sym typeface="Symbol" panose="05050102010706020507" pitchFamily="18" charset="2"/>
              </a:rPr>
              <a:t>×</a:t>
            </a:r>
            <a:r>
              <a:rPr lang="en-US" altLang="zh-CN"/>
              <a:t>B</a:t>
            </a:r>
            <a:r>
              <a:rPr lang="en-US" altLang="zh-CN" baseline="-25000"/>
              <a:t>1</a:t>
            </a:r>
            <a:r>
              <a:rPr lang="en-US" altLang="zh-CN"/>
              <a:t>)=(A</a:t>
            </a:r>
            <a:r>
              <a:rPr lang="en-US" altLang="zh-CN" baseline="-25000"/>
              <a:t>1</a:t>
            </a:r>
            <a:r>
              <a:rPr lang="en-US" altLang="zh-CN"/>
              <a:t>+A</a:t>
            </a:r>
            <a:r>
              <a:rPr lang="en-US" altLang="zh-CN" baseline="-25000"/>
              <a:t>2</a:t>
            </a:r>
            <a:r>
              <a:rPr lang="en-US" altLang="zh-CN"/>
              <a:t>)×(B</a:t>
            </a:r>
            <a:r>
              <a:rPr lang="en-US" altLang="zh-CN" baseline="-25000"/>
              <a:t>1</a:t>
            </a:r>
            <a:r>
              <a:rPr lang="en-US" altLang="zh-CN"/>
              <a:t>+B</a:t>
            </a:r>
            <a:r>
              <a:rPr lang="en-US" altLang="zh-CN" baseline="-25000"/>
              <a:t>2</a:t>
            </a:r>
            <a:r>
              <a:rPr lang="en-US" altLang="zh-CN"/>
              <a:t>)</a:t>
            </a:r>
            <a:r>
              <a:rPr lang="zh-CN" altLang="en-US"/>
              <a:t>－</a:t>
            </a:r>
            <a:r>
              <a:rPr lang="en-US" altLang="zh-CN"/>
              <a:t>A</a:t>
            </a:r>
            <a:r>
              <a:rPr lang="en-US" altLang="zh-CN" baseline="-25000"/>
              <a:t>1</a:t>
            </a:r>
            <a:r>
              <a:rPr lang="en-US" altLang="zh-CN" b="1">
                <a:sym typeface="Symbol" panose="05050102010706020507" pitchFamily="18" charset="2"/>
              </a:rPr>
              <a:t>×</a:t>
            </a:r>
            <a:r>
              <a:rPr lang="en-US" altLang="zh-CN"/>
              <a:t>B</a:t>
            </a:r>
            <a:r>
              <a:rPr lang="en-US" altLang="zh-CN" baseline="-25000"/>
              <a:t>1</a:t>
            </a:r>
            <a:r>
              <a:rPr lang="zh-CN" altLang="en-US"/>
              <a:t>－</a:t>
            </a:r>
            <a:r>
              <a:rPr lang="en-US" altLang="zh-CN"/>
              <a:t>A</a:t>
            </a:r>
            <a:r>
              <a:rPr lang="en-US" altLang="zh-CN" baseline="-25000"/>
              <a:t>2</a:t>
            </a:r>
            <a:r>
              <a:rPr lang="en-US" altLang="zh-CN" b="1">
                <a:sym typeface="Symbol" panose="05050102010706020507" pitchFamily="18" charset="2"/>
              </a:rPr>
              <a:t>×</a:t>
            </a:r>
            <a:r>
              <a:rPr lang="en-US" altLang="zh-CN"/>
              <a:t>B</a:t>
            </a:r>
            <a:r>
              <a:rPr lang="en-US" altLang="zh-CN" baseline="-25000"/>
              <a:t>2</a:t>
            </a:r>
            <a:endParaRPr lang="en-US" altLang="zh-CN"/>
          </a:p>
          <a:p>
            <a:pPr marL="0" indent="0" eaLnBrk="1" hangingPunct="1">
              <a:lnSpc>
                <a:spcPct val="190000"/>
              </a:lnSpc>
              <a:buFont typeface="Arial" panose="020B0604020202020204" pitchFamily="34" charset="0"/>
              <a:buNone/>
            </a:pPr>
            <a:r>
              <a:rPr lang="zh-CN" altLang="en-US"/>
              <a:t>现在，只需要</a:t>
            </a:r>
            <a:r>
              <a:rPr lang="en-US" altLang="zh-CN"/>
              <a:t> 3 </a:t>
            </a:r>
            <a:r>
              <a:rPr lang="zh-CN" altLang="en-US"/>
              <a:t>组乘法，多了</a:t>
            </a:r>
            <a:r>
              <a:rPr lang="en-US" altLang="zh-CN"/>
              <a:t> 3 </a:t>
            </a:r>
            <a:r>
              <a:rPr lang="zh-CN" altLang="en-US"/>
              <a:t>次加</a:t>
            </a:r>
            <a:r>
              <a:rPr lang="en-US" altLang="zh-CN"/>
              <a:t>/</a:t>
            </a:r>
            <a:r>
              <a:rPr lang="zh-CN" altLang="en-US"/>
              <a:t>减</a:t>
            </a:r>
            <a:endParaRPr lang="en-US" altLang="zh-CN"/>
          </a:p>
          <a:p>
            <a:pPr marL="0" indent="0" eaLnBrk="1" hangingPunct="1">
              <a:lnSpc>
                <a:spcPct val="190000"/>
              </a:lnSpc>
              <a:buFont typeface="Arial" panose="020B0604020202020204" pitchFamily="34" charset="0"/>
              <a:buNone/>
            </a:pPr>
            <a:r>
              <a:rPr lang="zh-CN" altLang="en-US"/>
              <a:t>乘法次数 </a:t>
            </a:r>
            <a:r>
              <a:rPr lang="en-US" altLang="zh-CN"/>
              <a:t>M(</a:t>
            </a:r>
            <a:r>
              <a:rPr lang="en-US" altLang="zh-CN" i="1"/>
              <a:t>n</a:t>
            </a:r>
            <a:r>
              <a:rPr lang="en-US" altLang="zh-CN"/>
              <a:t>) = 3</a:t>
            </a:r>
            <a:r>
              <a:rPr lang="en-US" altLang="zh-CN" i="1"/>
              <a:t>M</a:t>
            </a:r>
            <a:r>
              <a:rPr lang="en-US" altLang="zh-CN"/>
              <a:t>(</a:t>
            </a:r>
            <a:r>
              <a:rPr lang="en-US" altLang="zh-CN" i="1"/>
              <a:t>n</a:t>
            </a:r>
            <a:r>
              <a:rPr lang="en-US" altLang="zh-CN"/>
              <a:t>/2),   M(1) = 1</a:t>
            </a:r>
            <a:endParaRPr lang="en-US" altLang="zh-CN"/>
          </a:p>
          <a:p>
            <a:pPr marL="0" indent="0" eaLnBrk="1" hangingPunct="1">
              <a:lnSpc>
                <a:spcPct val="190000"/>
              </a:lnSpc>
              <a:buFont typeface="Arial" panose="020B0604020202020204" pitchFamily="34" charset="0"/>
              <a:buNone/>
            </a:pPr>
            <a:r>
              <a:rPr lang="zh-CN" altLang="en-US"/>
              <a:t>求解：</a:t>
            </a:r>
            <a:r>
              <a:rPr lang="en-US" altLang="zh-CN"/>
              <a:t>M(</a:t>
            </a:r>
            <a:r>
              <a:rPr lang="en-US" altLang="zh-CN" i="1"/>
              <a:t>n</a:t>
            </a:r>
            <a:r>
              <a:rPr lang="en-US" altLang="zh-CN"/>
              <a:t>) = 3</a:t>
            </a:r>
            <a:r>
              <a:rPr lang="en-US" altLang="zh-CN" baseline="30000"/>
              <a:t>log </a:t>
            </a:r>
            <a:r>
              <a:rPr lang="en-US" altLang="zh-CN" baseline="14000"/>
              <a:t>2</a:t>
            </a:r>
            <a:r>
              <a:rPr lang="en-US" altLang="zh-CN" i="1" baseline="30000"/>
              <a:t>n</a:t>
            </a:r>
            <a:r>
              <a:rPr lang="en-US" altLang="zh-CN" baseline="30000"/>
              <a:t> </a:t>
            </a:r>
            <a:r>
              <a:rPr lang="en-US" altLang="zh-CN"/>
              <a:t>= </a:t>
            </a:r>
            <a:r>
              <a:rPr lang="en-US" altLang="zh-CN" i="1"/>
              <a:t>n</a:t>
            </a:r>
            <a:r>
              <a:rPr lang="en-US" altLang="zh-CN" baseline="30000"/>
              <a:t>log </a:t>
            </a:r>
            <a:r>
              <a:rPr lang="en-US" altLang="zh-CN" baseline="14000"/>
              <a:t>2</a:t>
            </a:r>
            <a:r>
              <a:rPr lang="en-US" altLang="zh-CN" baseline="30000"/>
              <a:t>3 </a:t>
            </a:r>
            <a:r>
              <a:rPr lang="en-US" altLang="zh-CN"/>
              <a:t>≈ </a:t>
            </a:r>
            <a:r>
              <a:rPr lang="en-US" altLang="zh-CN" sz="3200" b="1" i="1">
                <a:solidFill>
                  <a:srgbClr val="0000CC"/>
                </a:solidFill>
              </a:rPr>
              <a:t>n</a:t>
            </a:r>
            <a:r>
              <a:rPr lang="en-US" altLang="zh-CN" sz="3200" b="1" baseline="30000">
                <a:solidFill>
                  <a:srgbClr val="0000CC"/>
                </a:solidFill>
              </a:rPr>
              <a:t>1.585</a:t>
            </a:r>
            <a:endParaRPr lang="en-US" altLang="zh-CN" sz="3200" b="1" baseline="30000">
              <a:solidFill>
                <a:srgbClr val="0000CC"/>
              </a:solidFill>
            </a:endParaRPr>
          </a:p>
        </p:txBody>
      </p:sp>
      <p:sp>
        <p:nvSpPr>
          <p:cNvPr id="327685" name="Rectangle 5"/>
          <p:cNvSpPr>
            <a:spLocks noChangeArrowheads="1"/>
          </p:cNvSpPr>
          <p:nvPr/>
        </p:nvSpPr>
        <p:spPr bwMode="auto">
          <a:xfrm>
            <a:off x="4116388" y="1449388"/>
            <a:ext cx="2411412" cy="504825"/>
          </a:xfrm>
          <a:prstGeom prst="rect">
            <a:avLst/>
          </a:prstGeom>
          <a:noFill/>
          <a:ln w="38100">
            <a:solidFill>
              <a:srgbClr val="A5002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27687" name="Rectangle 7"/>
          <p:cNvSpPr>
            <a:spLocks noChangeArrowheads="1"/>
          </p:cNvSpPr>
          <p:nvPr/>
        </p:nvSpPr>
        <p:spPr bwMode="auto">
          <a:xfrm>
            <a:off x="6780213" y="2241550"/>
            <a:ext cx="2557462" cy="504825"/>
          </a:xfrm>
          <a:prstGeom prst="rect">
            <a:avLst/>
          </a:prstGeom>
          <a:noFill/>
          <a:ln w="38100">
            <a:solidFill>
              <a:srgbClr val="0000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27688" name="Rectangle 8"/>
          <p:cNvSpPr>
            <a:spLocks noChangeArrowheads="1"/>
          </p:cNvSpPr>
          <p:nvPr/>
        </p:nvSpPr>
        <p:spPr bwMode="auto">
          <a:xfrm>
            <a:off x="6203950" y="4616450"/>
            <a:ext cx="2305050"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rgbClr val="FF0000"/>
                </a:solidFill>
              </a:rPr>
              <a:t>能否更快？</a:t>
            </a:r>
            <a:endParaRPr lang="en-US" altLang="zh-CN" sz="4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6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68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68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68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704850" y="1078230"/>
            <a:ext cx="9753600" cy="807085"/>
          </a:xfrm>
          <a:prstGeom prst="rect">
            <a:avLst/>
          </a:prstGeom>
          <a:noFill/>
        </p:spPr>
        <p:txBody>
          <a:bodyPr wrap="squar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习题 5.4 2，计算 2101×1130</a:t>
            </a:r>
            <a:endParaRPr lang="zh-CN" altLang="en-US" sz="2600">
              <a:solidFill>
                <a:srgbClr val="000000"/>
              </a:solidFill>
              <a:latin typeface="微软雅黑" panose="020B0503020204020204" charset="-122"/>
              <a:ea typeface="微软雅黑" panose="020B0503020204020204" charset="-122"/>
            </a:endParaRPr>
          </a:p>
        </p:txBody>
      </p:sp>
      <p:sp>
        <p:nvSpPr>
          <p:cNvPr id="5" name="圆角矩形 4"/>
          <p:cNvSpPr/>
          <p:nvPr>
            <p:custDataLst>
              <p:tags r:id="rId2"/>
            </p:custDataLst>
          </p:nvPr>
        </p:nvSpPr>
        <p:spPr>
          <a:xfrm>
            <a:off x="8915400" y="6214745"/>
            <a:ext cx="1543050" cy="411480"/>
          </a:xfrm>
          <a:prstGeom prst="roundRect">
            <a:avLst/>
          </a:prstGeom>
          <a:solidFill>
            <a:srgbClr val="808080"/>
          </a:solidFill>
          <a:ln w="38100" cmpd="sng">
            <a:solidFill>
              <a:srgbClr val="000000"/>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nchorCtr="1">
            <a:noAutofit/>
          </a:bodyPr>
          <a:p>
            <a:pPr algn="ctr"/>
            <a:r>
              <a:rPr lang="zh-CN" altLang="en-US" sz="1600">
                <a:solidFill>
                  <a:srgbClr val="FFFFFF"/>
                </a:solidFill>
                <a:latin typeface="微软雅黑" panose="020B0503020204020204" charset="-122"/>
                <a:ea typeface="微软雅黑" panose="020B0503020204020204" charset="-122"/>
              </a:rPr>
              <a:t>作答</a:t>
            </a:r>
            <a:endParaRPr lang="zh-CN" altLang="en-US" sz="1600">
              <a:solidFill>
                <a:srgbClr val="FFFFFF"/>
              </a:solidFill>
              <a:latin typeface="微软雅黑" panose="020B0503020204020204" charset="-122"/>
              <a:ea typeface="微软雅黑" panose="020B0503020204020204" charset="-122"/>
            </a:endParaRPr>
          </a:p>
        </p:txBody>
      </p:sp>
      <p:grpSp>
        <p:nvGrpSpPr>
          <p:cNvPr id="10" name="组合 9"/>
          <p:cNvGrpSpPr/>
          <p:nvPr>
            <p:custDataLst>
              <p:tags r:id="rId3"/>
            </p:custDataLst>
          </p:nvPr>
        </p:nvGrpSpPr>
        <p:grpSpPr>
          <a:xfrm>
            <a:off x="0" y="0"/>
            <a:ext cx="12192000" cy="635000"/>
            <a:chOff x="0" y="0"/>
            <a:chExt cx="19200" cy="1000"/>
          </a:xfrm>
        </p:grpSpPr>
        <p:sp>
          <p:nvSpPr>
            <p:cNvPr id="6" name="TitleBackground"/>
            <p:cNvSpPr/>
            <p:nvPr>
              <p:custDataLst>
                <p:tags r:id="rId4"/>
              </p:custDataLst>
            </p:nvPr>
          </p:nvSpPr>
          <p:spPr>
            <a:xfrm>
              <a:off x="0" y="0"/>
              <a:ext cx="19200" cy="1000"/>
            </a:xfrm>
            <a:prstGeom prst="rect">
              <a:avLst/>
            </a:prstGeom>
            <a:solidFill>
              <a:srgbClr val="F6F7F8"/>
            </a:solidFill>
            <a:ln w="12700" cap="flat" cmpd="sng" algn="ctr">
              <a:noFill/>
              <a:prstDash val="solid"/>
              <a:miter lim="800000"/>
            </a:ln>
            <a:extLst>
              <a:ext uri="{91240B29-F687-4F45-9708-019B960494DF}">
                <a14:hiddenLine xmlns:a14="http://schemas.microsoft.com/office/drawing/2010/main" w="12700">
                  <a:solidFill>
                    <a:schemeClr val="accent1">
                      <a:lumMod val="75000"/>
                    </a:schemeClr>
                  </a:solidFill>
                  <a:prstDash val="solid"/>
                  <a:miter lim="800000"/>
                  <a:headEnd/>
                  <a:tailEn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ColorBlock"/>
            <p:cNvSpPr/>
            <p:nvPr>
              <p:custDataLst>
                <p:tags r:id="rId5"/>
              </p:custDataLst>
            </p:nvPr>
          </p:nvSpPr>
          <p:spPr>
            <a:xfrm>
              <a:off x="0" y="0"/>
              <a:ext cx="300" cy="1000"/>
            </a:xfrm>
            <a:prstGeom prst="rect">
              <a:avLst/>
            </a:prstGeom>
            <a:solidFill>
              <a:srgbClr val="639EF4"/>
            </a:solidFill>
            <a:ln w="12700" cap="flat" cmpd="sng" algn="ctr">
              <a:noFill/>
              <a:prstDash val="solid"/>
              <a:miter lim="800000"/>
            </a:ln>
            <a:extLst>
              <a:ext uri="{91240B29-F687-4F45-9708-019B960494DF}">
                <a14:hiddenLine xmlns:a14="http://schemas.microsoft.com/office/drawing/2010/main" w="12700">
                  <a:solidFill>
                    <a:schemeClr val="accent1">
                      <a:lumMod val="75000"/>
                    </a:schemeClr>
                  </a:solidFill>
                  <a:prstDash val="solid"/>
                  <a:miter lim="800000"/>
                  <a:headEnd/>
                  <a:tailEnd/>
                </a14:hiddenLine>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TypeText"/>
            <p:cNvSpPr txBox="1"/>
            <p:nvPr>
              <p:custDataLst>
                <p:tags r:id="rId6"/>
              </p:custDataLst>
            </p:nvPr>
          </p:nvSpPr>
          <p:spPr>
            <a:xfrm>
              <a:off x="400" y="0"/>
              <a:ext cx="3000" cy="1000"/>
            </a:xfrm>
            <a:prstGeom prst="rect">
              <a:avLst/>
            </a:prstGeom>
            <a:noFill/>
          </p:spPr>
          <p:txBody>
            <a:bodyPr wrap="none" rtlCol="0" anchor="ctr" anchorCtr="0">
              <a:noAutofit/>
            </a:bodyPr>
            <a:p>
              <a:pPr lvl="0" algn="l">
                <a:buNone/>
              </a:pPr>
              <a:r>
                <a:rPr lang="zh-CN" altLang="en-US" sz="2600">
                  <a:solidFill>
                    <a:srgbClr val="000000"/>
                  </a:solidFill>
                  <a:latin typeface="微软雅黑" panose="020B0503020204020204" charset="-122"/>
                  <a:ea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endParaRPr>
            </a:p>
          </p:txBody>
        </p:sp>
        <p:sp>
          <p:nvSpPr>
            <p:cNvPr id="9" name="TipText"/>
            <p:cNvSpPr txBox="1"/>
            <p:nvPr>
              <p:custDataLst>
                <p:tags r:id="rId7"/>
              </p:custDataLst>
            </p:nvPr>
          </p:nvSpPr>
          <p:spPr>
            <a:xfrm>
              <a:off x="2248" y="172"/>
              <a:ext cx="3600" cy="800"/>
            </a:xfrm>
            <a:prstGeom prst="rect">
              <a:avLst/>
            </a:prstGeom>
            <a:noFill/>
          </p:spPr>
          <p:txBody>
            <a:bodyPr wrap="none" rtlCol="0" anchor="ctr" anchorCtr="0">
              <a:noAutofit/>
            </a:bodyPr>
            <a:p>
              <a:pPr lvl="0" algn="l">
                <a:buNone/>
              </a:pPr>
              <a:r>
                <a:rPr lang="zh-CN" altLang="en-US" sz="2000">
                  <a:solidFill>
                    <a:srgbClr val="808080"/>
                  </a:solidFill>
                  <a:latin typeface="微软雅黑" panose="020B0503020204020204" charset="-122"/>
                  <a:ea typeface="微软雅黑" panose="020B0503020204020204" charset="-122"/>
                  <a:cs typeface="微软雅黑" panose="020B0503020204020204" charset="-122"/>
                </a:rPr>
                <a:t>10分</a:t>
              </a:r>
              <a:endParaRPr lang="zh-CN" altLang="en-US" sz="2000">
                <a:solidFill>
                  <a:srgbClr val="808080"/>
                </a:solidFill>
                <a:latin typeface="微软雅黑" panose="020B0503020204020204" charset="-122"/>
                <a:ea typeface="微软雅黑" panose="020B0503020204020204" charset="-122"/>
                <a:cs typeface="微软雅黑" panose="020B0503020204020204" charset="-122"/>
              </a:endParaRPr>
            </a:p>
          </p:txBody>
        </p:sp>
      </p:grpSp>
      <p:pic>
        <p:nvPicPr>
          <p:cNvPr id="3" name="图片 2" descr="tmp8979"/>
          <p:cNvPicPr>
            <a:picLocks noChangeAspect="1"/>
          </p:cNvPicPr>
          <p:nvPr>
            <p:custDataLst>
              <p:tags r:id="rId8"/>
            </p:custDataLst>
          </p:nvPr>
        </p:nvPicPr>
        <p:blipFill>
          <a:blip r:embed="rId9"/>
          <a:stretch>
            <a:fillRect/>
          </a:stretch>
        </p:blipFill>
        <p:spPr>
          <a:xfrm>
            <a:off x="10642600" y="63500"/>
            <a:ext cx="1422400" cy="508000"/>
          </a:xfrm>
          <a:prstGeom prst="rect">
            <a:avLst/>
          </a:prstGeom>
        </p:spPr>
      </p:pic>
    </p:spTree>
    <p:custDataLst>
      <p:tags r:id="rId10"/>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答案：习题 </a:t>
            </a:r>
            <a:r>
              <a:rPr lang="en-US" altLang="zh-CN"/>
              <a:t>5.4 2</a:t>
            </a:r>
            <a:r>
              <a:rPr lang="zh-CN" altLang="en-US"/>
              <a:t>，计算 </a:t>
            </a:r>
            <a:r>
              <a:rPr lang="en-US" altLang="zh-CN"/>
              <a:t>2101×1130</a:t>
            </a:r>
            <a:endParaRPr lang="zh-CN" altLang="en-US"/>
          </a:p>
        </p:txBody>
      </p:sp>
      <p:pic>
        <p:nvPicPr>
          <p:cNvPr id="5242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63320" y="1551623"/>
            <a:ext cx="7848600"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2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5638" y="2907665"/>
            <a:ext cx="5689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2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955" y="4184968"/>
            <a:ext cx="57245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429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9783" y="5516563"/>
            <a:ext cx="5688012"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7" name="Picture 12"/>
          <p:cNvPicPr>
            <a:picLocks noChangeAspect="1" noChangeArrowheads="1"/>
          </p:cNvPicPr>
          <p:nvPr/>
        </p:nvPicPr>
        <p:blipFill>
          <a:blip r:embed="rId5">
            <a:extLst>
              <a:ext uri="{28A0092B-C50C-407E-A947-70E740481C1C}">
                <a14:useLocalDpi xmlns:a14="http://schemas.microsoft.com/office/drawing/2010/main" val="0"/>
              </a:ext>
            </a:extLst>
          </a:blip>
          <a:srcRect r="77444" b="-11043"/>
          <a:stretch>
            <a:fillRect/>
          </a:stretch>
        </p:blipFill>
        <p:spPr bwMode="auto">
          <a:xfrm>
            <a:off x="695008" y="1160780"/>
            <a:ext cx="183515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8" name="Rectangle 18"/>
          <p:cNvSpPr>
            <a:spLocks noChangeArrowheads="1"/>
          </p:cNvSpPr>
          <p:nvPr/>
        </p:nvSpPr>
        <p:spPr bwMode="auto">
          <a:xfrm>
            <a:off x="2387600" y="1088390"/>
            <a:ext cx="2395538"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a:solidFill>
                  <a:schemeClr val="tx1"/>
                </a:solidFill>
                <a:ea typeface="宋体" panose="02010600030101010101" pitchFamily="2" charset="-122"/>
              </a:rPr>
              <a:t>c</a:t>
            </a:r>
            <a:r>
              <a:rPr kumimoji="1" lang="en-US" altLang="zh-CN" sz="2400" baseline="-25000">
                <a:solidFill>
                  <a:schemeClr val="tx1"/>
                </a:solidFill>
                <a:ea typeface="宋体" panose="02010600030101010101" pitchFamily="2" charset="-122"/>
              </a:rPr>
              <a:t>2</a:t>
            </a:r>
            <a:r>
              <a:rPr kumimoji="1" lang="en-US" altLang="zh-CN" sz="2400">
                <a:solidFill>
                  <a:schemeClr val="tx1"/>
                </a:solidFill>
                <a:ea typeface="宋体" panose="02010600030101010101" pitchFamily="2" charset="-122"/>
              </a:rPr>
              <a:t>10</a:t>
            </a:r>
            <a:r>
              <a:rPr kumimoji="1" lang="en-US" altLang="zh-CN" sz="2400" baseline="30000">
                <a:solidFill>
                  <a:schemeClr val="tx1"/>
                </a:solidFill>
                <a:ea typeface="宋体" panose="02010600030101010101" pitchFamily="2" charset="-122"/>
              </a:rPr>
              <a:t>n</a:t>
            </a:r>
            <a:r>
              <a:rPr kumimoji="1" lang="en-US" altLang="zh-CN" sz="2400">
                <a:solidFill>
                  <a:schemeClr val="tx1"/>
                </a:solidFill>
                <a:ea typeface="宋体" panose="02010600030101010101" pitchFamily="2" charset="-122"/>
              </a:rPr>
              <a:t>+c</a:t>
            </a:r>
            <a:r>
              <a:rPr kumimoji="1" lang="en-US" altLang="zh-CN" sz="2400" baseline="-25000">
                <a:solidFill>
                  <a:schemeClr val="tx1"/>
                </a:solidFill>
                <a:ea typeface="宋体" panose="02010600030101010101" pitchFamily="2" charset="-122"/>
              </a:rPr>
              <a:t>1</a:t>
            </a:r>
            <a:r>
              <a:rPr kumimoji="1" lang="en-US" altLang="zh-CN" sz="2400">
                <a:solidFill>
                  <a:schemeClr val="tx1"/>
                </a:solidFill>
                <a:ea typeface="宋体" panose="02010600030101010101" pitchFamily="2" charset="-122"/>
              </a:rPr>
              <a:t>10</a:t>
            </a:r>
            <a:r>
              <a:rPr kumimoji="1" lang="en-US" altLang="zh-CN" sz="2400" baseline="30000">
                <a:solidFill>
                  <a:schemeClr val="tx1"/>
                </a:solidFill>
                <a:ea typeface="宋体" panose="02010600030101010101" pitchFamily="2" charset="-122"/>
              </a:rPr>
              <a:t>n/2</a:t>
            </a:r>
            <a:r>
              <a:rPr kumimoji="1" lang="en-US" altLang="zh-CN" sz="2400">
                <a:solidFill>
                  <a:schemeClr val="tx1"/>
                </a:solidFill>
                <a:ea typeface="宋体" panose="02010600030101010101" pitchFamily="2" charset="-122"/>
              </a:rPr>
              <a:t>+c</a:t>
            </a:r>
            <a:r>
              <a:rPr kumimoji="1" lang="en-US" altLang="zh-CN" sz="2400" baseline="-25000">
                <a:solidFill>
                  <a:schemeClr val="tx1"/>
                </a:solidFill>
                <a:ea typeface="宋体" panose="02010600030101010101" pitchFamily="2" charset="-122"/>
              </a:rPr>
              <a:t>0</a:t>
            </a:r>
            <a:r>
              <a:rPr kumimoji="1" lang="en-US" altLang="zh-CN" sz="2400">
                <a:solidFill>
                  <a:schemeClr val="tx1"/>
                </a:solidFill>
                <a:ea typeface="宋体" panose="02010600030101010101" pitchFamily="2" charset="-122"/>
              </a:rPr>
              <a:t>=</a:t>
            </a:r>
            <a:endParaRPr kumimoji="1" lang="en-US" altLang="zh-CN" sz="2400">
              <a:solidFill>
                <a:schemeClr val="tx1"/>
              </a:solidFill>
              <a:ea typeface="宋体" panose="02010600030101010101" pitchFamily="2" charset="-122"/>
            </a:endParaRPr>
          </a:p>
        </p:txBody>
      </p:sp>
      <p:pic>
        <p:nvPicPr>
          <p:cNvPr id="70669" name="Picture 17"/>
          <p:cNvPicPr>
            <a:picLocks noChangeAspect="1" noChangeArrowheads="1"/>
          </p:cNvPicPr>
          <p:nvPr/>
        </p:nvPicPr>
        <p:blipFill>
          <a:blip r:embed="rId5">
            <a:extLst>
              <a:ext uri="{28A0092B-C50C-407E-A947-70E740481C1C}">
                <a14:useLocalDpi xmlns:a14="http://schemas.microsoft.com/office/drawing/2010/main" val="0"/>
              </a:ext>
            </a:extLst>
          </a:blip>
          <a:srcRect l="21249" t="-14110"/>
          <a:stretch>
            <a:fillRect/>
          </a:stretch>
        </p:blipFill>
        <p:spPr bwMode="auto">
          <a:xfrm>
            <a:off x="4783455" y="1124268"/>
            <a:ext cx="64071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71" name="Picture 6"/>
          <p:cNvPicPr>
            <a:picLocks noChangeAspect="1" noChangeArrowheads="1"/>
          </p:cNvPicPr>
          <p:nvPr/>
        </p:nvPicPr>
        <p:blipFill>
          <a:blip r:embed="rId6">
            <a:extLst>
              <a:ext uri="{28A0092B-C50C-407E-A947-70E740481C1C}">
                <a14:useLocalDpi xmlns:a14="http://schemas.microsoft.com/office/drawing/2010/main" val="0"/>
              </a:ext>
            </a:extLst>
          </a:blip>
          <a:srcRect r="79001" b="-38534"/>
          <a:stretch>
            <a:fillRect/>
          </a:stretch>
        </p:blipFill>
        <p:spPr bwMode="auto">
          <a:xfrm>
            <a:off x="1163320" y="2741295"/>
            <a:ext cx="899795" cy="372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73" name="Picture 8"/>
          <p:cNvPicPr>
            <a:picLocks noChangeAspect="1" noChangeArrowheads="1"/>
          </p:cNvPicPr>
          <p:nvPr/>
        </p:nvPicPr>
        <p:blipFill>
          <a:blip r:embed="rId7">
            <a:extLst>
              <a:ext uri="{28A0092B-C50C-407E-A947-70E740481C1C}">
                <a14:useLocalDpi xmlns:a14="http://schemas.microsoft.com/office/drawing/2010/main" val="0"/>
              </a:ext>
            </a:extLst>
          </a:blip>
          <a:srcRect r="77312" b="-27218"/>
          <a:stretch>
            <a:fillRect/>
          </a:stretch>
        </p:blipFill>
        <p:spPr bwMode="auto">
          <a:xfrm>
            <a:off x="1163320" y="3884295"/>
            <a:ext cx="972185" cy="336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75" name="Picture 11"/>
          <p:cNvPicPr>
            <a:picLocks noChangeAspect="1" noChangeArrowheads="1"/>
          </p:cNvPicPr>
          <p:nvPr/>
        </p:nvPicPr>
        <p:blipFill>
          <a:blip r:embed="rId8">
            <a:extLst>
              <a:ext uri="{28A0092B-C50C-407E-A947-70E740481C1C}">
                <a14:useLocalDpi xmlns:a14="http://schemas.microsoft.com/office/drawing/2010/main" val="0"/>
              </a:ext>
            </a:extLst>
          </a:blip>
          <a:srcRect r="77768" b="-15333"/>
          <a:stretch>
            <a:fillRect/>
          </a:stretch>
        </p:blipFill>
        <p:spPr bwMode="auto">
          <a:xfrm>
            <a:off x="1163320" y="5314950"/>
            <a:ext cx="100838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6"/>
          <p:cNvPicPr>
            <a:picLocks noChangeAspect="1" noChangeArrowheads="1"/>
          </p:cNvPicPr>
          <p:nvPr/>
        </p:nvPicPr>
        <p:blipFill>
          <a:blip r:embed="rId6">
            <a:extLst>
              <a:ext uri="{28A0092B-C50C-407E-A947-70E740481C1C}">
                <a14:useLocalDpi xmlns:a14="http://schemas.microsoft.com/office/drawing/2010/main" val="0"/>
              </a:ext>
            </a:extLst>
          </a:blip>
          <a:srcRect l="22421" t="-13475"/>
          <a:stretch>
            <a:fillRect/>
          </a:stretch>
        </p:blipFill>
        <p:spPr bwMode="auto">
          <a:xfrm>
            <a:off x="2099310" y="2808605"/>
            <a:ext cx="3324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8"/>
          <p:cNvPicPr>
            <a:picLocks noChangeAspect="1" noChangeArrowheads="1"/>
          </p:cNvPicPr>
          <p:nvPr/>
        </p:nvPicPr>
        <p:blipFill>
          <a:blip r:embed="rId7">
            <a:extLst>
              <a:ext uri="{28A0092B-C50C-407E-A947-70E740481C1C}">
                <a14:useLocalDpi xmlns:a14="http://schemas.microsoft.com/office/drawing/2010/main" val="0"/>
              </a:ext>
            </a:extLst>
          </a:blip>
          <a:srcRect l="22673" t="-13549" r="-4179" b="-22159"/>
          <a:stretch>
            <a:fillRect/>
          </a:stretch>
        </p:blipFill>
        <p:spPr bwMode="auto">
          <a:xfrm>
            <a:off x="2063115" y="3896995"/>
            <a:ext cx="3492500" cy="359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11"/>
          <p:cNvPicPr>
            <a:picLocks noChangeAspect="1" noChangeArrowheads="1"/>
          </p:cNvPicPr>
          <p:nvPr/>
        </p:nvPicPr>
        <p:blipFill>
          <a:blip r:embed="rId8">
            <a:extLst>
              <a:ext uri="{28A0092B-C50C-407E-A947-70E740481C1C}">
                <a14:useLocalDpi xmlns:a14="http://schemas.microsoft.com/office/drawing/2010/main" val="0"/>
              </a:ext>
            </a:extLst>
          </a:blip>
          <a:srcRect l="23030" t="133" r="-3206" b="-24767"/>
          <a:stretch>
            <a:fillRect/>
          </a:stretch>
        </p:blipFill>
        <p:spPr bwMode="auto">
          <a:xfrm>
            <a:off x="2099310" y="5314950"/>
            <a:ext cx="3636645" cy="29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4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42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42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6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42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6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0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8" grpId="0" animBg="1"/>
      <p:bldP spid="7066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zh-CN">
                <a:latin typeface="黑体" panose="02010609060101010101" pitchFamily="49" charset="-122"/>
              </a:rPr>
              <a:t>Strassen </a:t>
            </a:r>
            <a:r>
              <a:rPr lang="zh-CN" altLang="en-US">
                <a:latin typeface="黑体" panose="02010609060101010101" pitchFamily="49" charset="-122"/>
              </a:rPr>
              <a:t>矩阵乘法</a:t>
            </a:r>
            <a:endParaRPr lang="zh-CN" altLang="en-US">
              <a:latin typeface="黑体" panose="02010609060101010101" pitchFamily="49" charset="-122"/>
            </a:endParaRPr>
          </a:p>
        </p:txBody>
      </p:sp>
      <p:grpSp>
        <p:nvGrpSpPr>
          <p:cNvPr id="2" name="组合 7"/>
          <p:cNvGrpSpPr/>
          <p:nvPr/>
        </p:nvGrpSpPr>
        <p:grpSpPr bwMode="auto">
          <a:xfrm>
            <a:off x="1381125" y="1817688"/>
            <a:ext cx="6713538" cy="792162"/>
            <a:chOff x="826652" y="1662374"/>
            <a:chExt cx="6712821" cy="792162"/>
          </a:xfrm>
        </p:grpSpPr>
        <p:sp>
          <p:nvSpPr>
            <p:cNvPr id="71686" name="Text Box 4"/>
            <p:cNvSpPr txBox="1">
              <a:spLocks noChangeArrowheads="1"/>
            </p:cNvSpPr>
            <p:nvPr/>
          </p:nvSpPr>
          <p:spPr bwMode="auto">
            <a:xfrm>
              <a:off x="826652" y="1801849"/>
              <a:ext cx="35950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2400">
                  <a:solidFill>
                    <a:srgbClr val="0000CC"/>
                  </a:solidFill>
                  <a:ea typeface="楷体_GB2312" pitchFamily="49" charset="-122"/>
                </a:rPr>
                <a:t>A</a:t>
              </a:r>
              <a:r>
                <a:rPr lang="zh-CN" altLang="en-US" sz="2400">
                  <a:solidFill>
                    <a:srgbClr val="0000CC"/>
                  </a:solidFill>
                  <a:ea typeface="楷体_GB2312" pitchFamily="49" charset="-122"/>
                </a:rPr>
                <a:t>、</a:t>
              </a:r>
              <a:r>
                <a:rPr lang="en-US" altLang="zh-CN" sz="2400">
                  <a:solidFill>
                    <a:srgbClr val="0000CC"/>
                  </a:solidFill>
                  <a:ea typeface="楷体_GB2312" pitchFamily="49" charset="-122"/>
                </a:rPr>
                <a:t>B </a:t>
              </a:r>
              <a:r>
                <a:rPr lang="zh-CN" altLang="en-US" sz="2400">
                  <a:solidFill>
                    <a:srgbClr val="0000CC"/>
                  </a:solidFill>
                  <a:ea typeface="楷体_GB2312" pitchFamily="49" charset="-122"/>
                </a:rPr>
                <a:t>乘积矩阵 </a:t>
              </a:r>
              <a:r>
                <a:rPr lang="en-US" altLang="zh-CN" sz="2400">
                  <a:solidFill>
                    <a:srgbClr val="0000CC"/>
                  </a:solidFill>
                  <a:ea typeface="楷体_GB2312" pitchFamily="49" charset="-122"/>
                </a:rPr>
                <a:t>C </a:t>
              </a:r>
              <a:r>
                <a:rPr lang="zh-CN" altLang="en-US" sz="2400">
                  <a:solidFill>
                    <a:srgbClr val="0000CC"/>
                  </a:solidFill>
                  <a:ea typeface="楷体_GB2312" pitchFamily="49" charset="-122"/>
                </a:rPr>
                <a:t>的元素</a:t>
              </a:r>
              <a:endParaRPr lang="zh-CN" altLang="en-US" sz="2400">
                <a:solidFill>
                  <a:srgbClr val="0000CC"/>
                </a:solidFill>
                <a:ea typeface="楷体_GB2312" pitchFamily="49" charset="-122"/>
              </a:endParaRPr>
            </a:p>
          </p:txBody>
        </p:sp>
        <p:graphicFrame>
          <p:nvGraphicFramePr>
            <p:cNvPr id="71687" name="Object 5"/>
            <p:cNvGraphicFramePr>
              <a:graphicFrameLocks noChangeAspect="1"/>
            </p:cNvGraphicFramePr>
            <p:nvPr/>
          </p:nvGraphicFramePr>
          <p:xfrm>
            <a:off x="4300208" y="1662374"/>
            <a:ext cx="3239265" cy="792162"/>
          </p:xfrm>
          <a:graphic>
            <a:graphicData uri="http://schemas.openxmlformats.org/presentationml/2006/ole">
              <mc:AlternateContent xmlns:mc="http://schemas.openxmlformats.org/markup-compatibility/2006">
                <mc:Choice xmlns:v="urn:schemas-microsoft-com:vml" Requires="v">
                  <p:oleObj spid="_x0000_s71718" name="公式" r:id="rId1" imgW="1688465" imgH="431800" progId="Equation.3">
                    <p:embed/>
                  </p:oleObj>
                </mc:Choice>
                <mc:Fallback>
                  <p:oleObj name="公式" r:id="rId1" imgW="1688465"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0208" y="1662374"/>
                          <a:ext cx="323926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4566" name="Text Box 6"/>
          <p:cNvSpPr txBox="1">
            <a:spLocks noChangeArrowheads="1"/>
          </p:cNvSpPr>
          <p:nvPr/>
        </p:nvSpPr>
        <p:spPr bwMode="auto">
          <a:xfrm>
            <a:off x="1127125" y="2708275"/>
            <a:ext cx="8382000" cy="1687513"/>
          </a:xfrm>
          <a:prstGeom prst="rect">
            <a:avLst/>
          </a:prstGeom>
          <a:noFill/>
          <a:ln w="50800">
            <a:solidFill>
              <a:srgbClr val="FF6600"/>
            </a:solidFill>
            <a:miter lim="800000"/>
          </a:ln>
          <a:extLst>
            <a:ext uri="{909E8E84-426E-40DD-AFC4-6F175D3DCCD1}">
              <a14:hiddenFill xmlns:a14="http://schemas.microsoft.com/office/drawing/2010/main">
                <a:solidFill>
                  <a:srgbClr val="FFFFFF"/>
                </a:solidFill>
              </a14:hiddenFill>
            </a:ext>
          </a:extLst>
        </p:spPr>
        <p:txBody>
          <a:bodyPr>
            <a:spAutoFit/>
          </a:bodyPr>
          <a:lstStyle>
            <a:lvl1pPr marL="381000" indent="-3810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buFontTx/>
              <a:buAutoNum type="arabicPeriod"/>
            </a:pPr>
            <a:r>
              <a:rPr lang="zh-CN" altLang="en-US" sz="2400">
                <a:solidFill>
                  <a:srgbClr val="0000CC"/>
                </a:solidFill>
                <a:latin typeface="Arial" panose="020B0604020202020204" pitchFamily="34" charset="0"/>
                <a:ea typeface="楷体_GB2312" pitchFamily="49" charset="-122"/>
              </a:rPr>
              <a:t>计算乘积矩阵 </a:t>
            </a:r>
            <a:r>
              <a:rPr lang="en-US" altLang="zh-CN" sz="2400">
                <a:solidFill>
                  <a:srgbClr val="0000CC"/>
                </a:solidFill>
                <a:latin typeface="Arial" panose="020B0604020202020204" pitchFamily="34" charset="0"/>
                <a:ea typeface="楷体_GB2312" pitchFamily="49" charset="-122"/>
              </a:rPr>
              <a:t>C </a:t>
            </a:r>
            <a:r>
              <a:rPr lang="zh-CN" altLang="en-US" sz="2400">
                <a:solidFill>
                  <a:srgbClr val="0000CC"/>
                </a:solidFill>
                <a:latin typeface="Arial" panose="020B0604020202020204" pitchFamily="34" charset="0"/>
                <a:ea typeface="楷体_GB2312" pitchFamily="49" charset="-122"/>
              </a:rPr>
              <a:t>的元素 </a:t>
            </a:r>
            <a:r>
              <a:rPr lang="en-US" altLang="en-US" sz="2400">
                <a:solidFill>
                  <a:srgbClr val="0000CC"/>
                </a:solidFill>
                <a:latin typeface="Arial" panose="020B0604020202020204" pitchFamily="34" charset="0"/>
                <a:ea typeface="楷体_GB2312" pitchFamily="49" charset="-122"/>
              </a:rPr>
              <a:t>C[i][j</a:t>
            </a:r>
            <a:r>
              <a:rPr lang="en-US" altLang="zh-CN" sz="2400">
                <a:solidFill>
                  <a:srgbClr val="0000CC"/>
                </a:solidFill>
                <a:latin typeface="Arial" panose="020B0604020202020204" pitchFamily="34" charset="0"/>
                <a:ea typeface="楷体_GB2312" pitchFamily="49" charset="-122"/>
              </a:rPr>
              <a:t>]</a:t>
            </a:r>
            <a:r>
              <a:rPr lang="zh-CN" altLang="en-US" sz="2400">
                <a:solidFill>
                  <a:srgbClr val="0000CC"/>
                </a:solidFill>
                <a:latin typeface="Arial" panose="020B0604020202020204" pitchFamily="34" charset="0"/>
                <a:ea typeface="楷体_GB2312" pitchFamily="49" charset="-122"/>
              </a:rPr>
              <a:t>：</a:t>
            </a:r>
            <a:r>
              <a:rPr lang="en-US" altLang="en-US" sz="2400">
                <a:solidFill>
                  <a:srgbClr val="0000CC"/>
                </a:solidFill>
                <a:latin typeface="Arial" panose="020B0604020202020204" pitchFamily="34" charset="0"/>
                <a:ea typeface="楷体_GB2312" pitchFamily="49" charset="-122"/>
              </a:rPr>
              <a:t>需</a:t>
            </a:r>
            <a:r>
              <a:rPr lang="en-US" altLang="zh-CN" sz="2400">
                <a:solidFill>
                  <a:srgbClr val="0000CC"/>
                </a:solidFill>
                <a:latin typeface="Arial" panose="020B0604020202020204" pitchFamily="34" charset="0"/>
                <a:ea typeface="楷体_GB2312" pitchFamily="49" charset="-122"/>
              </a:rPr>
              <a:t> </a:t>
            </a:r>
            <a:r>
              <a:rPr lang="en-US" altLang="en-US" sz="2400">
                <a:solidFill>
                  <a:srgbClr val="0000CC"/>
                </a:solidFill>
                <a:latin typeface="Arial" panose="020B0604020202020204" pitchFamily="34" charset="0"/>
                <a:ea typeface="楷体_GB2312" pitchFamily="49" charset="-122"/>
              </a:rPr>
              <a:t>n</a:t>
            </a:r>
            <a:r>
              <a:rPr lang="en-US" altLang="zh-CN" sz="2400">
                <a:solidFill>
                  <a:srgbClr val="0000CC"/>
                </a:solidFill>
                <a:latin typeface="Arial" panose="020B0604020202020204" pitchFamily="34" charset="0"/>
                <a:ea typeface="楷体_GB2312" pitchFamily="49" charset="-122"/>
              </a:rPr>
              <a:t> </a:t>
            </a:r>
            <a:r>
              <a:rPr lang="en-US" altLang="en-US" sz="2400">
                <a:solidFill>
                  <a:srgbClr val="0000CC"/>
                </a:solidFill>
                <a:latin typeface="Arial" panose="020B0604020202020204" pitchFamily="34" charset="0"/>
                <a:ea typeface="楷体_GB2312" pitchFamily="49" charset="-122"/>
              </a:rPr>
              <a:t>次乘法</a:t>
            </a:r>
            <a:r>
              <a:rPr lang="zh-CN" altLang="en-US" sz="2400">
                <a:solidFill>
                  <a:srgbClr val="0000CC"/>
                </a:solidFill>
                <a:latin typeface="Arial" panose="020B0604020202020204" pitchFamily="34" charset="0"/>
                <a:ea typeface="楷体_GB2312" pitchFamily="49" charset="-122"/>
              </a:rPr>
              <a:t>、</a:t>
            </a:r>
            <a:r>
              <a:rPr lang="en-US" altLang="en-US" sz="2400">
                <a:solidFill>
                  <a:srgbClr val="0000CC"/>
                </a:solidFill>
                <a:latin typeface="Arial" panose="020B0604020202020204" pitchFamily="34" charset="0"/>
                <a:ea typeface="楷体_GB2312" pitchFamily="49" charset="-122"/>
              </a:rPr>
              <a:t>n-1次加法</a:t>
            </a:r>
            <a:endParaRPr lang="en-US" altLang="en-US" sz="2400">
              <a:solidFill>
                <a:srgbClr val="0000CC"/>
              </a:solidFill>
              <a:latin typeface="Arial" panose="020B0604020202020204" pitchFamily="34" charset="0"/>
              <a:ea typeface="楷体_GB2312" pitchFamily="49" charset="-122"/>
            </a:endParaRPr>
          </a:p>
          <a:p>
            <a:pPr eaLnBrk="1" hangingPunct="1">
              <a:buFontTx/>
              <a:buAutoNum type="arabicPeriod"/>
            </a:pPr>
            <a:r>
              <a:rPr lang="zh-CN" altLang="en-US" sz="2400">
                <a:solidFill>
                  <a:srgbClr val="0000CC"/>
                </a:solidFill>
                <a:latin typeface="Arial" panose="020B0604020202020204" pitchFamily="34" charset="0"/>
                <a:ea typeface="楷体_GB2312" pitchFamily="49" charset="-122"/>
              </a:rPr>
              <a:t>乘积矩阵 </a:t>
            </a:r>
            <a:r>
              <a:rPr lang="en-US" altLang="zh-CN" sz="2400">
                <a:solidFill>
                  <a:srgbClr val="0000CC"/>
                </a:solidFill>
                <a:latin typeface="Arial" panose="020B0604020202020204" pitchFamily="34" charset="0"/>
                <a:ea typeface="楷体_GB2312" pitchFamily="49" charset="-122"/>
              </a:rPr>
              <a:t>C </a:t>
            </a:r>
            <a:r>
              <a:rPr lang="zh-CN" altLang="en-US" sz="2400">
                <a:solidFill>
                  <a:srgbClr val="0000CC"/>
                </a:solidFill>
                <a:latin typeface="Arial" panose="020B0604020202020204" pitchFamily="34" charset="0"/>
                <a:ea typeface="楷体_GB2312" pitchFamily="49" charset="-122"/>
              </a:rPr>
              <a:t>共有 </a:t>
            </a:r>
            <a:r>
              <a:rPr lang="en-US" altLang="zh-CN" sz="2400">
                <a:solidFill>
                  <a:srgbClr val="0000CC"/>
                </a:solidFill>
                <a:latin typeface="Arial" panose="020B0604020202020204" pitchFamily="34" charset="0"/>
                <a:ea typeface="楷体_GB2312" pitchFamily="49" charset="-122"/>
              </a:rPr>
              <a:t>n</a:t>
            </a:r>
            <a:r>
              <a:rPr lang="en-US" altLang="zh-CN" sz="2400" baseline="30000">
                <a:solidFill>
                  <a:srgbClr val="0000CC"/>
                </a:solidFill>
                <a:latin typeface="Arial" panose="020B0604020202020204" pitchFamily="34" charset="0"/>
                <a:ea typeface="楷体_GB2312" pitchFamily="49" charset="-122"/>
              </a:rPr>
              <a:t>2</a:t>
            </a:r>
            <a:r>
              <a:rPr lang="en-US" altLang="zh-CN" sz="2400">
                <a:solidFill>
                  <a:srgbClr val="0000CC"/>
                </a:solidFill>
                <a:latin typeface="Arial" panose="020B0604020202020204" pitchFamily="34" charset="0"/>
                <a:ea typeface="楷体_GB2312" pitchFamily="49" charset="-122"/>
              </a:rPr>
              <a:t> </a:t>
            </a:r>
            <a:r>
              <a:rPr lang="zh-CN" altLang="en-US" sz="2400">
                <a:solidFill>
                  <a:srgbClr val="0000CC"/>
                </a:solidFill>
                <a:latin typeface="Arial" panose="020B0604020202020204" pitchFamily="34" charset="0"/>
                <a:ea typeface="楷体_GB2312" pitchFamily="49" charset="-122"/>
              </a:rPr>
              <a:t>个元素</a:t>
            </a:r>
            <a:endParaRPr lang="en-US" altLang="zh-CN" sz="2400">
              <a:solidFill>
                <a:srgbClr val="0000CC"/>
              </a:solidFill>
              <a:latin typeface="Arial" panose="020B0604020202020204" pitchFamily="34" charset="0"/>
              <a:ea typeface="楷体_GB2312" pitchFamily="49" charset="-122"/>
            </a:endParaRPr>
          </a:p>
          <a:p>
            <a:pPr eaLnBrk="1" hangingPunct="1">
              <a:buFontTx/>
              <a:buAutoNum type="arabicPeriod"/>
            </a:pPr>
            <a:r>
              <a:rPr lang="zh-CN" altLang="en-US" sz="2400">
                <a:solidFill>
                  <a:srgbClr val="0000CC"/>
                </a:solidFill>
                <a:latin typeface="Arial" panose="020B0604020202020204" pitchFamily="34" charset="0"/>
                <a:ea typeface="楷体_GB2312" pitchFamily="49" charset="-122"/>
              </a:rPr>
              <a:t>∴ 计算乘积</a:t>
            </a:r>
            <a:r>
              <a:rPr lang="en-US" altLang="en-US" sz="2400">
                <a:solidFill>
                  <a:srgbClr val="0000CC"/>
                </a:solidFill>
                <a:latin typeface="Arial" panose="020B0604020202020204" pitchFamily="34" charset="0"/>
                <a:ea typeface="楷体_GB2312" pitchFamily="49" charset="-122"/>
              </a:rPr>
              <a:t>矩阵 C </a:t>
            </a:r>
            <a:r>
              <a:rPr lang="zh-CN" altLang="en-US" sz="2400">
                <a:solidFill>
                  <a:srgbClr val="0000CC"/>
                </a:solidFill>
                <a:latin typeface="Arial" panose="020B0604020202020204" pitchFamily="34" charset="0"/>
                <a:ea typeface="楷体_GB2312" pitchFamily="49" charset="-122"/>
              </a:rPr>
              <a:t>的时间复杂度＝</a:t>
            </a:r>
            <a:r>
              <a:rPr lang="en-US" altLang="zh-CN" sz="2400">
                <a:solidFill>
                  <a:srgbClr val="0000CC"/>
                </a:solidFill>
                <a:latin typeface="Arial" panose="020B0604020202020204" pitchFamily="34" charset="0"/>
                <a:ea typeface="楷体_GB2312" pitchFamily="49" charset="-122"/>
              </a:rPr>
              <a:t>O(n</a:t>
            </a:r>
            <a:r>
              <a:rPr lang="en-US" altLang="zh-CN" sz="2400" baseline="30000">
                <a:solidFill>
                  <a:srgbClr val="0000CC"/>
                </a:solidFill>
                <a:latin typeface="Arial" panose="020B0604020202020204" pitchFamily="34" charset="0"/>
                <a:ea typeface="楷体_GB2312" pitchFamily="49" charset="-122"/>
              </a:rPr>
              <a:t>3</a:t>
            </a:r>
            <a:r>
              <a:rPr lang="en-US" altLang="zh-CN" sz="2400">
                <a:solidFill>
                  <a:srgbClr val="0000CC"/>
                </a:solidFill>
                <a:latin typeface="Arial" panose="020B0604020202020204" pitchFamily="34" charset="0"/>
                <a:ea typeface="楷体_GB2312" pitchFamily="49" charset="-122"/>
              </a:rPr>
              <a:t>)</a:t>
            </a:r>
            <a:endParaRPr lang="en-US" altLang="zh-CN" sz="2400">
              <a:solidFill>
                <a:srgbClr val="0000CC"/>
              </a:solidFill>
              <a:latin typeface="Arial" panose="020B0604020202020204" pitchFamily="34" charset="0"/>
              <a:ea typeface="楷体_GB2312" pitchFamily="49" charset="-122"/>
            </a:endParaRPr>
          </a:p>
        </p:txBody>
      </p:sp>
      <p:sp>
        <p:nvSpPr>
          <p:cNvPr id="71685" name="Text Box 7"/>
          <p:cNvSpPr txBox="1">
            <a:spLocks noChangeArrowheads="1"/>
          </p:cNvSpPr>
          <p:nvPr/>
        </p:nvSpPr>
        <p:spPr bwMode="auto">
          <a:xfrm>
            <a:off x="987425" y="1325563"/>
            <a:ext cx="3227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 typeface="Wingdings" panose="05000000000000000000" pitchFamily="2" charset="2"/>
              <a:buChar char="u"/>
            </a:pPr>
            <a:r>
              <a:rPr lang="zh-CN" altLang="zh-CN" sz="2400">
                <a:solidFill>
                  <a:srgbClr val="0000CC"/>
                </a:solidFill>
                <a:latin typeface="Arial" panose="020B0604020202020204" pitchFamily="34" charset="0"/>
                <a:ea typeface="楷体_GB2312" pitchFamily="49" charset="-122"/>
              </a:rPr>
              <a:t>传统方法</a:t>
            </a:r>
            <a:r>
              <a:rPr lang="zh-CN" altLang="en-US" sz="2400">
                <a:solidFill>
                  <a:srgbClr val="0000CC"/>
                </a:solidFill>
                <a:latin typeface="Arial" panose="020B0604020202020204" pitchFamily="34" charset="0"/>
                <a:ea typeface="楷体_GB2312" pitchFamily="49" charset="-122"/>
              </a:rPr>
              <a:t>：行列相乘</a:t>
            </a:r>
            <a:endParaRPr lang="zh-CN" altLang="en-US" sz="2400">
              <a:solidFill>
                <a:srgbClr val="0000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874713" y="282575"/>
            <a:ext cx="90646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10000"/>
              </a:lnSpc>
              <a:buFontTx/>
              <a:buNone/>
            </a:pPr>
            <a:r>
              <a:rPr lang="en-US" altLang="zh-CN" sz="3600" b="1">
                <a:solidFill>
                  <a:srgbClr val="C00000"/>
                </a:solidFill>
                <a:latin typeface="黑体" panose="02010609060101010101" pitchFamily="49" charset="-122"/>
              </a:rPr>
              <a:t>Strassen </a:t>
            </a:r>
            <a:r>
              <a:rPr lang="zh-CN" altLang="en-US" sz="3600" b="1">
                <a:solidFill>
                  <a:srgbClr val="C00000"/>
                </a:solidFill>
                <a:latin typeface="黑体" panose="02010609060101010101" pitchFamily="49" charset="-122"/>
              </a:rPr>
              <a:t>矩阵乘法</a:t>
            </a:r>
            <a:endParaRPr lang="zh-CN" altLang="en-US" sz="3600" b="1">
              <a:solidFill>
                <a:srgbClr val="C00000"/>
              </a:solidFill>
              <a:latin typeface="黑体" panose="02010609060101010101" pitchFamily="49" charset="-122"/>
            </a:endParaRPr>
          </a:p>
        </p:txBody>
      </p:sp>
      <p:sp>
        <p:nvSpPr>
          <p:cNvPr id="195587" name="Text Box 3"/>
          <p:cNvSpPr txBox="1">
            <a:spLocks noChangeArrowheads="1"/>
          </p:cNvSpPr>
          <p:nvPr/>
        </p:nvSpPr>
        <p:spPr bwMode="auto">
          <a:xfrm>
            <a:off x="1154113" y="2520950"/>
            <a:ext cx="7789862"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buFontTx/>
              <a:buNone/>
            </a:pPr>
            <a:r>
              <a:rPr lang="zh-CN" altLang="en-US" sz="2000">
                <a:solidFill>
                  <a:srgbClr val="0000CC"/>
                </a:solidFill>
                <a:latin typeface="Arial" panose="020B0604020202020204" pitchFamily="34" charset="0"/>
                <a:ea typeface="楷体_GB2312" pitchFamily="49" charset="-122"/>
              </a:rPr>
              <a:t>与大整数乘法类似：</a:t>
            </a:r>
            <a:r>
              <a:rPr lang="en-US" altLang="en-US" sz="2000">
                <a:solidFill>
                  <a:srgbClr val="0000CC"/>
                </a:solidFill>
                <a:latin typeface="Arial" panose="020B0604020202020204" pitchFamily="34" charset="0"/>
                <a:ea typeface="楷体_GB2312" pitchFamily="49" charset="-122"/>
              </a:rPr>
              <a:t>将矩阵A</a:t>
            </a:r>
            <a:r>
              <a:rPr lang="zh-CN" altLang="en-US" sz="2000">
                <a:solidFill>
                  <a:srgbClr val="0000CC"/>
                </a:solidFill>
                <a:latin typeface="Arial" panose="020B0604020202020204" pitchFamily="34" charset="0"/>
                <a:ea typeface="楷体_GB2312" pitchFamily="49" charset="-122"/>
              </a:rPr>
              <a:t>、</a:t>
            </a:r>
            <a:r>
              <a:rPr lang="en-US" altLang="en-US" sz="2000">
                <a:solidFill>
                  <a:srgbClr val="0000CC"/>
                </a:solidFill>
                <a:latin typeface="Arial" panose="020B0604020202020204" pitchFamily="34" charset="0"/>
                <a:ea typeface="楷体_GB2312" pitchFamily="49" charset="-122"/>
              </a:rPr>
              <a:t>B</a:t>
            </a:r>
            <a:r>
              <a:rPr lang="zh-CN" altLang="en-US" sz="2000">
                <a:solidFill>
                  <a:srgbClr val="0000CC"/>
                </a:solidFill>
                <a:latin typeface="Arial" panose="020B0604020202020204" pitchFamily="34" charset="0"/>
                <a:ea typeface="楷体_GB2312" pitchFamily="49" charset="-122"/>
              </a:rPr>
              <a:t>、</a:t>
            </a:r>
            <a:r>
              <a:rPr lang="en-US" altLang="en-US" sz="2000">
                <a:solidFill>
                  <a:srgbClr val="0000CC"/>
                </a:solidFill>
                <a:latin typeface="Arial" panose="020B0604020202020204" pitchFamily="34" charset="0"/>
                <a:ea typeface="楷体_GB2312" pitchFamily="49" charset="-122"/>
              </a:rPr>
              <a:t>C 分块成4个大小相等的子矩阵</a:t>
            </a:r>
            <a:endParaRPr lang="en-US" altLang="en-US" sz="2000">
              <a:solidFill>
                <a:srgbClr val="0000CC"/>
              </a:solidFill>
              <a:latin typeface="Arial" panose="020B0604020202020204" pitchFamily="34" charset="0"/>
              <a:ea typeface="楷体_GB2312" pitchFamily="49" charset="-122"/>
            </a:endParaRPr>
          </a:p>
          <a:p>
            <a:pPr eaLnBrk="1" hangingPunct="1">
              <a:buFontTx/>
              <a:buNone/>
            </a:pPr>
            <a:r>
              <a:rPr lang="en-US" altLang="en-US" sz="2000">
                <a:solidFill>
                  <a:srgbClr val="0000CC"/>
                </a:solidFill>
                <a:latin typeface="Arial" panose="020B0604020202020204" pitchFamily="34" charset="0"/>
                <a:ea typeface="楷体_GB2312" pitchFamily="49" charset="-122"/>
              </a:rPr>
              <a:t>方程 C = AB 重写为：</a:t>
            </a:r>
            <a:endParaRPr lang="zh-CN" altLang="en-US" sz="2000">
              <a:solidFill>
                <a:srgbClr val="0000CC"/>
              </a:solidFill>
              <a:latin typeface="Arial" panose="020B0604020202020204" pitchFamily="34" charset="0"/>
              <a:ea typeface="楷体_GB2312" pitchFamily="49" charset="-122"/>
            </a:endParaRPr>
          </a:p>
        </p:txBody>
      </p:sp>
      <p:sp>
        <p:nvSpPr>
          <p:cNvPr id="72708" name="Text Box 4"/>
          <p:cNvSpPr txBox="1">
            <a:spLocks noChangeArrowheads="1"/>
          </p:cNvSpPr>
          <p:nvPr/>
        </p:nvSpPr>
        <p:spPr bwMode="auto">
          <a:xfrm>
            <a:off x="1014413" y="1230313"/>
            <a:ext cx="39528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buFont typeface="Wingdings" panose="05000000000000000000" pitchFamily="2" charset="2"/>
              <a:buChar char="u"/>
            </a:pPr>
            <a:r>
              <a:rPr lang="zh-CN" altLang="zh-CN" sz="2400">
                <a:solidFill>
                  <a:srgbClr val="0000CC"/>
                </a:solidFill>
                <a:latin typeface="Arial" panose="020B0604020202020204" pitchFamily="34" charset="0"/>
                <a:ea typeface="楷体_GB2312" pitchFamily="49" charset="-122"/>
              </a:rPr>
              <a:t>传统方法</a:t>
            </a:r>
            <a:r>
              <a:rPr lang="zh-CN" altLang="en-US" sz="2400">
                <a:solidFill>
                  <a:srgbClr val="0000CC"/>
                </a:solidFill>
                <a:latin typeface="Arial" panose="020B0604020202020204" pitchFamily="34" charset="0"/>
                <a:ea typeface="楷体_GB2312" pitchFamily="49" charset="-122"/>
              </a:rPr>
              <a:t>：</a:t>
            </a:r>
            <a:r>
              <a:rPr lang="en-US" altLang="zh-CN" sz="2400">
                <a:solidFill>
                  <a:srgbClr val="0000CC"/>
                </a:solidFill>
                <a:latin typeface="Arial" panose="020B0604020202020204" pitchFamily="34" charset="0"/>
                <a:ea typeface="楷体_GB2312" pitchFamily="49" charset="-122"/>
              </a:rPr>
              <a:t>O(n</a:t>
            </a:r>
            <a:r>
              <a:rPr lang="en-US" altLang="zh-CN" sz="2400" baseline="30000">
                <a:solidFill>
                  <a:srgbClr val="0000CC"/>
                </a:solidFill>
                <a:latin typeface="Arial" panose="020B0604020202020204" pitchFamily="34" charset="0"/>
                <a:ea typeface="楷体_GB2312" pitchFamily="49" charset="-122"/>
              </a:rPr>
              <a:t>3</a:t>
            </a:r>
            <a:r>
              <a:rPr lang="en-US" altLang="zh-CN" sz="2400">
                <a:solidFill>
                  <a:srgbClr val="0000CC"/>
                </a:solidFill>
                <a:latin typeface="Arial" panose="020B0604020202020204" pitchFamily="34" charset="0"/>
                <a:ea typeface="楷体_GB2312" pitchFamily="49" charset="-122"/>
              </a:rPr>
              <a:t>)</a:t>
            </a:r>
            <a:endParaRPr lang="en-US" altLang="zh-CN" sz="2400">
              <a:solidFill>
                <a:srgbClr val="0000CC"/>
              </a:solidFill>
              <a:latin typeface="Arial" panose="020B0604020202020204" pitchFamily="34" charset="0"/>
              <a:ea typeface="楷体_GB2312" pitchFamily="49" charset="-122"/>
            </a:endParaRPr>
          </a:p>
          <a:p>
            <a:pPr eaLnBrk="1" hangingPunct="1">
              <a:buFont typeface="Wingdings" panose="05000000000000000000" pitchFamily="2" charset="2"/>
              <a:buChar char="u"/>
            </a:pPr>
            <a:r>
              <a:rPr lang="zh-CN" altLang="en-US" sz="2400" b="1">
                <a:solidFill>
                  <a:srgbClr val="0000CC"/>
                </a:solidFill>
                <a:latin typeface="Arial" panose="020B0604020202020204" pitchFamily="34" charset="0"/>
                <a:ea typeface="楷体_GB2312" pitchFamily="49" charset="-122"/>
                <a:sym typeface="Wingdings" panose="05000000000000000000" pitchFamily="2" charset="2"/>
              </a:rPr>
              <a:t>分治法？</a:t>
            </a:r>
            <a:endParaRPr lang="en-US" altLang="zh-CN" sz="2400" b="1">
              <a:solidFill>
                <a:srgbClr val="0000CC"/>
              </a:solidFill>
              <a:latin typeface="Arial" panose="020B0604020202020204" pitchFamily="34" charset="0"/>
              <a:ea typeface="楷体_GB2312" pitchFamily="49" charset="-122"/>
              <a:sym typeface="Wingdings" panose="05000000000000000000" pitchFamily="2" charset="2"/>
            </a:endParaRPr>
          </a:p>
        </p:txBody>
      </p:sp>
      <p:graphicFrame>
        <p:nvGraphicFramePr>
          <p:cNvPr id="195589" name="Object 5"/>
          <p:cNvGraphicFramePr>
            <a:graphicFrameLocks noChangeAspect="1"/>
          </p:cNvGraphicFramePr>
          <p:nvPr/>
        </p:nvGraphicFramePr>
        <p:xfrm>
          <a:off x="3648075" y="3043238"/>
          <a:ext cx="4248150" cy="923925"/>
        </p:xfrm>
        <a:graphic>
          <a:graphicData uri="http://schemas.openxmlformats.org/presentationml/2006/ole">
            <mc:AlternateContent xmlns:mc="http://schemas.openxmlformats.org/markup-compatibility/2006">
              <mc:Choice xmlns:v="urn:schemas-microsoft-com:vml" Requires="v">
                <p:oleObj spid="_x0000_s72871" name="公式" r:id="rId1" imgW="2222500" imgH="482600" progId="Equation.3">
                  <p:embed/>
                </p:oleObj>
              </mc:Choice>
              <mc:Fallback>
                <p:oleObj name="公式" r:id="rId1" imgW="222250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3043238"/>
                        <a:ext cx="4248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Rectangle 7"/>
          <p:cNvSpPr>
            <a:spLocks noChangeArrowheads="1"/>
          </p:cNvSpPr>
          <p:nvPr/>
        </p:nvSpPr>
        <p:spPr bwMode="auto">
          <a:xfrm>
            <a:off x="4927600" y="-115888"/>
            <a:ext cx="311150" cy="42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solidFill>
                <a:schemeClr val="bg2"/>
              </a:solidFill>
              <a:latin typeface="Arial" panose="020B0604020202020204" pitchFamily="34" charset="0"/>
            </a:endParaRPr>
          </a:p>
        </p:txBody>
      </p:sp>
      <p:sp>
        <p:nvSpPr>
          <p:cNvPr id="72711" name="Rectangle 8"/>
          <p:cNvSpPr>
            <a:spLocks noChangeArrowheads="1"/>
          </p:cNvSpPr>
          <p:nvPr/>
        </p:nvSpPr>
        <p:spPr bwMode="auto">
          <a:xfrm>
            <a:off x="4927600" y="103188"/>
            <a:ext cx="311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solidFill>
                <a:schemeClr val="bg2"/>
              </a:solidFill>
              <a:latin typeface="Arial" panose="020B0604020202020204" pitchFamily="34" charset="0"/>
            </a:endParaRPr>
          </a:p>
        </p:txBody>
      </p:sp>
      <p:sp>
        <p:nvSpPr>
          <p:cNvPr id="72712" name="Rectangle 9"/>
          <p:cNvSpPr>
            <a:spLocks noChangeArrowheads="1"/>
          </p:cNvSpPr>
          <p:nvPr/>
        </p:nvSpPr>
        <p:spPr bwMode="auto">
          <a:xfrm>
            <a:off x="4927600" y="322263"/>
            <a:ext cx="311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solidFill>
                <a:schemeClr val="bg2"/>
              </a:solidFill>
              <a:latin typeface="Arial" panose="020B0604020202020204" pitchFamily="34" charset="0"/>
            </a:endParaRPr>
          </a:p>
        </p:txBody>
      </p:sp>
      <p:sp>
        <p:nvSpPr>
          <p:cNvPr id="72713" name="Rectangle 10"/>
          <p:cNvSpPr>
            <a:spLocks noChangeArrowheads="1"/>
          </p:cNvSpPr>
          <p:nvPr/>
        </p:nvSpPr>
        <p:spPr bwMode="auto">
          <a:xfrm>
            <a:off x="4927600" y="541338"/>
            <a:ext cx="311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solidFill>
                <a:schemeClr val="bg2"/>
              </a:solidFill>
              <a:latin typeface="Arial" panose="020B0604020202020204" pitchFamily="34" charset="0"/>
            </a:endParaRPr>
          </a:p>
        </p:txBody>
      </p:sp>
      <p:grpSp>
        <p:nvGrpSpPr>
          <p:cNvPr id="2" name="组合 18"/>
          <p:cNvGrpSpPr/>
          <p:nvPr/>
        </p:nvGrpSpPr>
        <p:grpSpPr bwMode="auto">
          <a:xfrm>
            <a:off x="1235075" y="4149725"/>
            <a:ext cx="5905500" cy="1933575"/>
            <a:chOff x="761283" y="3756134"/>
            <a:chExt cx="5905216" cy="1933575"/>
          </a:xfrm>
        </p:grpSpPr>
        <p:sp>
          <p:nvSpPr>
            <p:cNvPr id="72715" name="Rectangle 6"/>
            <p:cNvSpPr>
              <a:spLocks noChangeArrowheads="1"/>
            </p:cNvSpPr>
            <p:nvPr/>
          </p:nvSpPr>
          <p:spPr bwMode="auto">
            <a:xfrm>
              <a:off x="761283" y="3757199"/>
              <a:ext cx="15335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20000"/>
                </a:lnSpc>
                <a:spcBef>
                  <a:spcPct val="20000"/>
                </a:spcBef>
                <a:buClr>
                  <a:schemeClr val="tx1"/>
                </a:buClr>
                <a:buSzPct val="65000"/>
                <a:buFont typeface="Wingdings" panose="05000000000000000000" pitchFamily="2" charset="2"/>
                <a:buNone/>
              </a:pPr>
              <a:r>
                <a:rPr lang="zh-CN" altLang="en-US" sz="2000">
                  <a:solidFill>
                    <a:srgbClr val="0000CC"/>
                  </a:solidFill>
                  <a:latin typeface="Arial" panose="020B0604020202020204" pitchFamily="34" charset="0"/>
                  <a:ea typeface="楷体_GB2312" pitchFamily="49" charset="-122"/>
                </a:rPr>
                <a:t>由此可得：</a:t>
              </a:r>
              <a:endParaRPr lang="zh-CN" altLang="en-US" sz="2000">
                <a:solidFill>
                  <a:srgbClr val="0000CC"/>
                </a:solidFill>
                <a:latin typeface="Arial" panose="020B0604020202020204" pitchFamily="34" charset="0"/>
                <a:ea typeface="楷体_GB2312" pitchFamily="49" charset="-122"/>
              </a:endParaRPr>
            </a:p>
          </p:txBody>
        </p:sp>
        <p:grpSp>
          <p:nvGrpSpPr>
            <p:cNvPr id="72716" name="Group 11"/>
            <p:cNvGrpSpPr/>
            <p:nvPr/>
          </p:nvGrpSpPr>
          <p:grpSpPr bwMode="auto">
            <a:xfrm>
              <a:off x="2321512" y="3756134"/>
              <a:ext cx="4344987" cy="1933575"/>
              <a:chOff x="0" y="0"/>
              <a:chExt cx="858" cy="552"/>
            </a:xfrm>
          </p:grpSpPr>
          <p:graphicFrame>
            <p:nvGraphicFramePr>
              <p:cNvPr id="72717" name="Object 12"/>
              <p:cNvGraphicFramePr>
                <a:graphicFrameLocks noChangeAspect="1"/>
              </p:cNvGraphicFramePr>
              <p:nvPr/>
            </p:nvGraphicFramePr>
            <p:xfrm>
              <a:off x="0" y="0"/>
              <a:ext cx="822" cy="138"/>
            </p:xfrm>
            <a:graphic>
              <a:graphicData uri="http://schemas.openxmlformats.org/presentationml/2006/ole">
                <mc:AlternateContent xmlns:mc="http://schemas.openxmlformats.org/markup-compatibility/2006">
                  <mc:Choice xmlns:v="urn:schemas-microsoft-com:vml" Requires="v">
                    <p:oleObj spid="_x0000_s72872" name="公式" r:id="rId3" imgW="1307465" imgH="215900" progId="Equation.3">
                      <p:embed/>
                    </p:oleObj>
                  </mc:Choice>
                  <mc:Fallback>
                    <p:oleObj name="公式" r:id="rId3" imgW="1307465" imgH="2159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2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8" name="Object 13"/>
              <p:cNvGraphicFramePr>
                <a:graphicFrameLocks noChangeAspect="1"/>
              </p:cNvGraphicFramePr>
              <p:nvPr/>
            </p:nvGraphicFramePr>
            <p:xfrm>
              <a:off x="0" y="138"/>
              <a:ext cx="840" cy="138"/>
            </p:xfrm>
            <a:graphic>
              <a:graphicData uri="http://schemas.openxmlformats.org/presentationml/2006/ole">
                <mc:AlternateContent xmlns:mc="http://schemas.openxmlformats.org/markup-compatibility/2006">
                  <mc:Choice xmlns:v="urn:schemas-microsoft-com:vml" Requires="v">
                    <p:oleObj spid="_x0000_s72873" name="公式" r:id="rId5" imgW="1333500" imgH="215900" progId="Equation.3">
                      <p:embed/>
                    </p:oleObj>
                  </mc:Choice>
                  <mc:Fallback>
                    <p:oleObj name="公式" r:id="rId5" imgW="1333500" imgH="2159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38"/>
                            <a:ext cx="84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9" name="Object 14"/>
              <p:cNvGraphicFramePr>
                <a:graphicFrameLocks noChangeAspect="1"/>
              </p:cNvGraphicFramePr>
              <p:nvPr/>
            </p:nvGraphicFramePr>
            <p:xfrm>
              <a:off x="0" y="276"/>
              <a:ext cx="840" cy="138"/>
            </p:xfrm>
            <a:graphic>
              <a:graphicData uri="http://schemas.openxmlformats.org/presentationml/2006/ole">
                <mc:AlternateContent xmlns:mc="http://schemas.openxmlformats.org/markup-compatibility/2006">
                  <mc:Choice xmlns:v="urn:schemas-microsoft-com:vml" Requires="v">
                    <p:oleObj spid="_x0000_s72874" name="公式" r:id="rId7" imgW="1333500" imgH="215900" progId="Equation.3">
                      <p:embed/>
                    </p:oleObj>
                  </mc:Choice>
                  <mc:Fallback>
                    <p:oleObj name="公式" r:id="rId7" imgW="1333500" imgH="2159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76"/>
                            <a:ext cx="84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20" name="Object 15"/>
              <p:cNvGraphicFramePr>
                <a:graphicFrameLocks noChangeAspect="1"/>
              </p:cNvGraphicFramePr>
              <p:nvPr/>
            </p:nvGraphicFramePr>
            <p:xfrm>
              <a:off x="0" y="414"/>
              <a:ext cx="858" cy="138"/>
            </p:xfrm>
            <a:graphic>
              <a:graphicData uri="http://schemas.openxmlformats.org/presentationml/2006/ole">
                <mc:AlternateContent xmlns:mc="http://schemas.openxmlformats.org/markup-compatibility/2006">
                  <mc:Choice xmlns:v="urn:schemas-microsoft-com:vml" Requires="v">
                    <p:oleObj spid="_x0000_s72875" name="公式" r:id="rId9" imgW="1358265" imgH="215900" progId="Equation.3">
                      <p:embed/>
                    </p:oleObj>
                  </mc:Choice>
                  <mc:Fallback>
                    <p:oleObj name="公式" r:id="rId9" imgW="1358265" imgH="2159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414"/>
                            <a:ext cx="85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5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803275" y="339725"/>
            <a:ext cx="9069388"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10000"/>
              </a:lnSpc>
              <a:buFontTx/>
              <a:buNone/>
            </a:pPr>
            <a:r>
              <a:rPr lang="en-US" altLang="zh-CN" sz="3600">
                <a:solidFill>
                  <a:srgbClr val="C00000"/>
                </a:solidFill>
                <a:latin typeface="黑体" panose="02010609060101010101" pitchFamily="49" charset="-122"/>
              </a:rPr>
              <a:t>Strassen </a:t>
            </a:r>
            <a:r>
              <a:rPr lang="zh-CN" altLang="en-US" sz="3600">
                <a:solidFill>
                  <a:srgbClr val="C00000"/>
                </a:solidFill>
                <a:latin typeface="黑体" panose="02010609060101010101" pitchFamily="49" charset="-122"/>
              </a:rPr>
              <a:t>矩阵乘法</a:t>
            </a:r>
            <a:endParaRPr lang="zh-CN" altLang="en-US" sz="3600">
              <a:solidFill>
                <a:srgbClr val="C00000"/>
              </a:solidFill>
              <a:latin typeface="黑体" panose="02010609060101010101" pitchFamily="49" charset="-122"/>
            </a:endParaRPr>
          </a:p>
        </p:txBody>
      </p:sp>
      <p:sp>
        <p:nvSpPr>
          <p:cNvPr id="73731" name="Text Box 4"/>
          <p:cNvSpPr txBox="1">
            <a:spLocks noChangeArrowheads="1"/>
          </p:cNvSpPr>
          <p:nvPr/>
        </p:nvSpPr>
        <p:spPr bwMode="auto">
          <a:xfrm>
            <a:off x="947738" y="1314450"/>
            <a:ext cx="1411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 typeface="Wingdings" panose="05000000000000000000" pitchFamily="2" charset="2"/>
              <a:buChar char="u"/>
            </a:pPr>
            <a:r>
              <a:rPr lang="zh-CN" altLang="en-US" sz="2400" b="1">
                <a:solidFill>
                  <a:srgbClr val="0000CC"/>
                </a:solidFill>
                <a:latin typeface="Arial" panose="020B0604020202020204" pitchFamily="34" charset="0"/>
                <a:ea typeface="楷体_GB2312" pitchFamily="49" charset="-122"/>
                <a:sym typeface="Wingdings" panose="05000000000000000000" pitchFamily="2" charset="2"/>
              </a:rPr>
              <a:t>分治法</a:t>
            </a:r>
            <a:endParaRPr lang="en-US" altLang="zh-CN" sz="2400" b="1">
              <a:solidFill>
                <a:srgbClr val="0000CC"/>
              </a:solidFill>
              <a:latin typeface="Arial" panose="020B0604020202020204" pitchFamily="34" charset="0"/>
              <a:ea typeface="楷体_GB2312" pitchFamily="49" charset="-122"/>
              <a:sym typeface="Wingdings" panose="05000000000000000000" pitchFamily="2" charset="2"/>
            </a:endParaRPr>
          </a:p>
        </p:txBody>
      </p:sp>
      <p:graphicFrame>
        <p:nvGraphicFramePr>
          <p:cNvPr id="73732" name="Object 5"/>
          <p:cNvGraphicFramePr>
            <a:graphicFrameLocks noChangeAspect="1"/>
          </p:cNvGraphicFramePr>
          <p:nvPr/>
        </p:nvGraphicFramePr>
        <p:xfrm>
          <a:off x="3324225" y="1511300"/>
          <a:ext cx="4248150" cy="923925"/>
        </p:xfrm>
        <a:graphic>
          <a:graphicData uri="http://schemas.openxmlformats.org/presentationml/2006/ole">
            <mc:AlternateContent xmlns:mc="http://schemas.openxmlformats.org/markup-compatibility/2006">
              <mc:Choice xmlns:v="urn:schemas-microsoft-com:vml" Requires="v">
                <p:oleObj spid="_x0000_s73924" name="公式" r:id="rId1" imgW="2222500" imgH="482600" progId="Equation.3">
                  <p:embed/>
                </p:oleObj>
              </mc:Choice>
              <mc:Fallback>
                <p:oleObj name="公式" r:id="rId1" imgW="222250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4225" y="1511300"/>
                        <a:ext cx="4248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3" name="Rectangle 7"/>
          <p:cNvSpPr>
            <a:spLocks noChangeArrowheads="1"/>
          </p:cNvSpPr>
          <p:nvPr/>
        </p:nvSpPr>
        <p:spPr bwMode="auto">
          <a:xfrm>
            <a:off x="5940425" y="-214313"/>
            <a:ext cx="311150" cy="42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73734" name="Rectangle 8"/>
          <p:cNvSpPr>
            <a:spLocks noChangeArrowheads="1"/>
          </p:cNvSpPr>
          <p:nvPr/>
        </p:nvSpPr>
        <p:spPr bwMode="auto">
          <a:xfrm>
            <a:off x="5940425" y="4763"/>
            <a:ext cx="311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73735" name="Rectangle 9"/>
          <p:cNvSpPr>
            <a:spLocks noChangeArrowheads="1"/>
          </p:cNvSpPr>
          <p:nvPr/>
        </p:nvSpPr>
        <p:spPr bwMode="auto">
          <a:xfrm>
            <a:off x="5940425" y="223838"/>
            <a:ext cx="311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73736" name="Rectangle 10"/>
          <p:cNvSpPr>
            <a:spLocks noChangeArrowheads="1"/>
          </p:cNvSpPr>
          <p:nvPr/>
        </p:nvSpPr>
        <p:spPr bwMode="auto">
          <a:xfrm>
            <a:off x="5940425" y="442913"/>
            <a:ext cx="311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graphicFrame>
        <p:nvGraphicFramePr>
          <p:cNvPr id="195603" name="Object 19"/>
          <p:cNvGraphicFramePr>
            <a:graphicFrameLocks noChangeAspect="1"/>
          </p:cNvGraphicFramePr>
          <p:nvPr/>
        </p:nvGraphicFramePr>
        <p:xfrm>
          <a:off x="3541713" y="5418138"/>
          <a:ext cx="4451350" cy="1027112"/>
        </p:xfrm>
        <a:graphic>
          <a:graphicData uri="http://schemas.openxmlformats.org/presentationml/2006/ole">
            <mc:AlternateContent xmlns:mc="http://schemas.openxmlformats.org/markup-compatibility/2006">
              <mc:Choice xmlns:v="urn:schemas-microsoft-com:vml" Requires="v">
                <p:oleObj spid="_x0000_s73925" name="公式" r:id="rId3" imgW="1981200" imgH="457200" progId="Equation.3">
                  <p:embed/>
                </p:oleObj>
              </mc:Choice>
              <mc:Fallback>
                <p:oleObj name="公式" r:id="rId3" imgW="1981200" imgH="4572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713" y="5418138"/>
                        <a:ext cx="445135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3738" name="Group 11"/>
          <p:cNvGrpSpPr/>
          <p:nvPr/>
        </p:nvGrpSpPr>
        <p:grpSpPr bwMode="auto">
          <a:xfrm>
            <a:off x="3335338" y="2555875"/>
            <a:ext cx="4344987" cy="1933575"/>
            <a:chOff x="0" y="0"/>
            <a:chExt cx="858" cy="552"/>
          </a:xfrm>
        </p:grpSpPr>
        <p:graphicFrame>
          <p:nvGraphicFramePr>
            <p:cNvPr id="73740" name="Object 8"/>
            <p:cNvGraphicFramePr>
              <a:graphicFrameLocks noChangeAspect="1"/>
            </p:cNvGraphicFramePr>
            <p:nvPr/>
          </p:nvGraphicFramePr>
          <p:xfrm>
            <a:off x="0" y="0"/>
            <a:ext cx="822" cy="138"/>
          </p:xfrm>
          <a:graphic>
            <a:graphicData uri="http://schemas.openxmlformats.org/presentationml/2006/ole">
              <mc:AlternateContent xmlns:mc="http://schemas.openxmlformats.org/markup-compatibility/2006">
                <mc:Choice xmlns:v="urn:schemas-microsoft-com:vml" Requires="v">
                  <p:oleObj spid="_x0000_s73926" name="公式" r:id="rId5" imgW="1307465" imgH="215900" progId="Equation.3">
                    <p:embed/>
                  </p:oleObj>
                </mc:Choice>
                <mc:Fallback>
                  <p:oleObj name="公式" r:id="rId5" imgW="1307465" imgH="215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82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1" name="Object 9"/>
            <p:cNvGraphicFramePr>
              <a:graphicFrameLocks noChangeAspect="1"/>
            </p:cNvGraphicFramePr>
            <p:nvPr/>
          </p:nvGraphicFramePr>
          <p:xfrm>
            <a:off x="0" y="138"/>
            <a:ext cx="840" cy="138"/>
          </p:xfrm>
          <a:graphic>
            <a:graphicData uri="http://schemas.openxmlformats.org/presentationml/2006/ole">
              <mc:AlternateContent xmlns:mc="http://schemas.openxmlformats.org/markup-compatibility/2006">
                <mc:Choice xmlns:v="urn:schemas-microsoft-com:vml" Requires="v">
                  <p:oleObj spid="_x0000_s73927" name="公式" r:id="rId7" imgW="1333500" imgH="215900" progId="Equation.3">
                    <p:embed/>
                  </p:oleObj>
                </mc:Choice>
                <mc:Fallback>
                  <p:oleObj name="公式" r:id="rId7" imgW="1333500" imgH="215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38"/>
                          <a:ext cx="84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2" name="Object 10"/>
            <p:cNvGraphicFramePr>
              <a:graphicFrameLocks noChangeAspect="1"/>
            </p:cNvGraphicFramePr>
            <p:nvPr/>
          </p:nvGraphicFramePr>
          <p:xfrm>
            <a:off x="0" y="276"/>
            <a:ext cx="840" cy="138"/>
          </p:xfrm>
          <a:graphic>
            <a:graphicData uri="http://schemas.openxmlformats.org/presentationml/2006/ole">
              <mc:AlternateContent xmlns:mc="http://schemas.openxmlformats.org/markup-compatibility/2006">
                <mc:Choice xmlns:v="urn:schemas-microsoft-com:vml" Requires="v">
                  <p:oleObj spid="_x0000_s73928" name="公式" r:id="rId9" imgW="1333500" imgH="215900" progId="Equation.3">
                    <p:embed/>
                  </p:oleObj>
                </mc:Choice>
                <mc:Fallback>
                  <p:oleObj name="公式" r:id="rId9" imgW="1333500" imgH="2159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76"/>
                          <a:ext cx="84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3" name="Object 11"/>
            <p:cNvGraphicFramePr>
              <a:graphicFrameLocks noChangeAspect="1"/>
            </p:cNvGraphicFramePr>
            <p:nvPr/>
          </p:nvGraphicFramePr>
          <p:xfrm>
            <a:off x="0" y="414"/>
            <a:ext cx="858" cy="138"/>
          </p:xfrm>
          <a:graphic>
            <a:graphicData uri="http://schemas.openxmlformats.org/presentationml/2006/ole">
              <mc:AlternateContent xmlns:mc="http://schemas.openxmlformats.org/markup-compatibility/2006">
                <mc:Choice xmlns:v="urn:schemas-microsoft-com:vml" Requires="v">
                  <p:oleObj spid="_x0000_s73929" name="公式" r:id="rId11" imgW="1358265" imgH="215900" progId="Equation.3">
                    <p:embed/>
                  </p:oleObj>
                </mc:Choice>
                <mc:Fallback>
                  <p:oleObj name="公式" r:id="rId11" imgW="1358265" imgH="2159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14"/>
                          <a:ext cx="85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 name="Rectangle 4"/>
          <p:cNvSpPr>
            <a:spLocks noChangeArrowheads="1"/>
          </p:cNvSpPr>
          <p:nvPr/>
        </p:nvSpPr>
        <p:spPr bwMode="auto">
          <a:xfrm>
            <a:off x="3043238" y="4859338"/>
            <a:ext cx="54816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20000"/>
              </a:lnSpc>
              <a:spcBef>
                <a:spcPct val="20000"/>
              </a:spcBef>
              <a:buClr>
                <a:schemeClr val="tx1"/>
              </a:buClr>
              <a:buSzPct val="65000"/>
              <a:buFont typeface="Wingdings" panose="05000000000000000000" pitchFamily="2" charset="2"/>
              <a:buNone/>
            </a:pPr>
            <a:r>
              <a:rPr lang="en-US" altLang="zh-CN" sz="2200">
                <a:latin typeface="Arial" panose="020B0604020202020204" pitchFamily="34" charset="0"/>
                <a:ea typeface="楷体_GB2312" pitchFamily="49" charset="-122"/>
              </a:rPr>
              <a:t>8 </a:t>
            </a:r>
            <a:r>
              <a:rPr lang="zh-CN" altLang="en-US" sz="2200">
                <a:latin typeface="Arial" panose="020B0604020202020204" pitchFamily="34" charset="0"/>
                <a:ea typeface="楷体_GB2312" pitchFamily="49" charset="-122"/>
              </a:rPr>
              <a:t>次 </a:t>
            </a:r>
            <a:r>
              <a:rPr lang="en-US" altLang="zh-CN" sz="2200">
                <a:latin typeface="Arial" panose="020B0604020202020204" pitchFamily="34" charset="0"/>
                <a:ea typeface="楷体_GB2312" pitchFamily="49" charset="-122"/>
              </a:rPr>
              <a:t>n/2 </a:t>
            </a:r>
            <a:r>
              <a:rPr lang="zh-CN" altLang="en-US" sz="2200">
                <a:latin typeface="Arial" panose="020B0604020202020204" pitchFamily="34" charset="0"/>
                <a:ea typeface="楷体_GB2312" pitchFamily="49" charset="-122"/>
              </a:rPr>
              <a:t>阶矩阵乘法，</a:t>
            </a:r>
            <a:r>
              <a:rPr lang="en-US" altLang="zh-CN" sz="2200">
                <a:latin typeface="Arial" panose="020B0604020202020204" pitchFamily="34" charset="0"/>
                <a:ea typeface="楷体_GB2312" pitchFamily="49" charset="-122"/>
              </a:rPr>
              <a:t>4 </a:t>
            </a:r>
            <a:r>
              <a:rPr lang="zh-CN" altLang="en-US" sz="2200">
                <a:latin typeface="Arial" panose="020B0604020202020204" pitchFamily="34" charset="0"/>
                <a:ea typeface="楷体_GB2312" pitchFamily="49" charset="-122"/>
              </a:rPr>
              <a:t>次 </a:t>
            </a:r>
            <a:r>
              <a:rPr lang="en-US" altLang="zh-CN" sz="2200">
                <a:latin typeface="Arial" panose="020B0604020202020204" pitchFamily="34" charset="0"/>
                <a:ea typeface="楷体_GB2312" pitchFamily="49" charset="-122"/>
              </a:rPr>
              <a:t>n/2 </a:t>
            </a:r>
            <a:r>
              <a:rPr lang="zh-CN" altLang="en-US" sz="2200">
                <a:latin typeface="Arial" panose="020B0604020202020204" pitchFamily="34" charset="0"/>
                <a:ea typeface="楷体_GB2312" pitchFamily="49" charset="-122"/>
              </a:rPr>
              <a:t>阶矩阵加法</a:t>
            </a:r>
            <a:endParaRPr lang="zh-CN" altLang="en-US" sz="3500">
              <a:solidFill>
                <a:schemeClr val="accent2"/>
              </a:solidFill>
              <a:latin typeface="Arial" panose="020B0604020202020204" pitchFamily="34"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874713" y="277813"/>
            <a:ext cx="91074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10000"/>
              </a:lnSpc>
              <a:buFontTx/>
              <a:buNone/>
            </a:pPr>
            <a:r>
              <a:rPr lang="en-US" altLang="zh-CN" sz="3600">
                <a:solidFill>
                  <a:srgbClr val="C00000"/>
                </a:solidFill>
                <a:latin typeface="黑体" panose="02010609060101010101" pitchFamily="49" charset="-122"/>
              </a:rPr>
              <a:t>Strassen </a:t>
            </a:r>
            <a:r>
              <a:rPr lang="zh-CN" altLang="en-US" sz="3600">
                <a:solidFill>
                  <a:srgbClr val="C00000"/>
                </a:solidFill>
                <a:latin typeface="黑体" panose="02010609060101010101" pitchFamily="49" charset="-122"/>
              </a:rPr>
              <a:t>矩阵乘法</a:t>
            </a:r>
            <a:endParaRPr lang="zh-CN" altLang="en-US" sz="3600">
              <a:solidFill>
                <a:srgbClr val="C00000"/>
              </a:solidFill>
              <a:latin typeface="黑体" panose="02010609060101010101" pitchFamily="49" charset="-122"/>
            </a:endParaRPr>
          </a:p>
        </p:txBody>
      </p:sp>
      <p:sp>
        <p:nvSpPr>
          <p:cNvPr id="74755" name="Text Box 4"/>
          <p:cNvSpPr txBox="1">
            <a:spLocks noChangeArrowheads="1"/>
          </p:cNvSpPr>
          <p:nvPr/>
        </p:nvSpPr>
        <p:spPr bwMode="auto">
          <a:xfrm>
            <a:off x="688975" y="1430338"/>
            <a:ext cx="1411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 typeface="Wingdings" panose="05000000000000000000" pitchFamily="2" charset="2"/>
              <a:buChar char="u"/>
            </a:pPr>
            <a:r>
              <a:rPr lang="zh-CN" altLang="en-US" sz="2400" b="1">
                <a:solidFill>
                  <a:srgbClr val="0000CC"/>
                </a:solidFill>
                <a:latin typeface="Arial" panose="020B0604020202020204" pitchFamily="34" charset="0"/>
                <a:ea typeface="楷体_GB2312" pitchFamily="49" charset="-122"/>
                <a:sym typeface="Wingdings" panose="05000000000000000000" pitchFamily="2" charset="2"/>
              </a:rPr>
              <a:t>分治法</a:t>
            </a:r>
            <a:endParaRPr lang="en-US" altLang="zh-CN" sz="2400" b="1">
              <a:solidFill>
                <a:srgbClr val="0000CC"/>
              </a:solidFill>
              <a:latin typeface="Arial" panose="020B0604020202020204" pitchFamily="34" charset="0"/>
              <a:ea typeface="楷体_GB2312" pitchFamily="49" charset="-122"/>
              <a:sym typeface="Wingdings" panose="05000000000000000000" pitchFamily="2" charset="2"/>
            </a:endParaRPr>
          </a:p>
        </p:txBody>
      </p:sp>
      <p:graphicFrame>
        <p:nvGraphicFramePr>
          <p:cNvPr id="74756" name="Object 5"/>
          <p:cNvGraphicFramePr>
            <a:graphicFrameLocks noChangeAspect="1"/>
          </p:cNvGraphicFramePr>
          <p:nvPr/>
        </p:nvGraphicFramePr>
        <p:xfrm>
          <a:off x="2316163" y="1527175"/>
          <a:ext cx="4711700" cy="1023938"/>
        </p:xfrm>
        <a:graphic>
          <a:graphicData uri="http://schemas.openxmlformats.org/presentationml/2006/ole">
            <mc:AlternateContent xmlns:mc="http://schemas.openxmlformats.org/markup-compatibility/2006">
              <mc:Choice xmlns:v="urn:schemas-microsoft-com:vml" Requires="v">
                <p:oleObj spid="_x0000_s75045" name="公式" r:id="rId1" imgW="2222500" imgH="482600" progId="Equation.3">
                  <p:embed/>
                </p:oleObj>
              </mc:Choice>
              <mc:Fallback>
                <p:oleObj name="公式" r:id="rId1" imgW="222250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163" y="1527175"/>
                        <a:ext cx="4711700"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7" name="Rectangle 7"/>
          <p:cNvSpPr>
            <a:spLocks noChangeArrowheads="1"/>
          </p:cNvSpPr>
          <p:nvPr/>
        </p:nvSpPr>
        <p:spPr bwMode="auto">
          <a:xfrm>
            <a:off x="5940425" y="-214313"/>
            <a:ext cx="311150" cy="428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74758" name="Rectangle 8"/>
          <p:cNvSpPr>
            <a:spLocks noChangeArrowheads="1"/>
          </p:cNvSpPr>
          <p:nvPr/>
        </p:nvSpPr>
        <p:spPr bwMode="auto">
          <a:xfrm>
            <a:off x="5940425" y="4763"/>
            <a:ext cx="311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74759" name="Rectangle 9"/>
          <p:cNvSpPr>
            <a:spLocks noChangeArrowheads="1"/>
          </p:cNvSpPr>
          <p:nvPr/>
        </p:nvSpPr>
        <p:spPr bwMode="auto">
          <a:xfrm>
            <a:off x="5940425" y="223838"/>
            <a:ext cx="311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74760" name="Rectangle 10"/>
          <p:cNvSpPr>
            <a:spLocks noChangeArrowheads="1"/>
          </p:cNvSpPr>
          <p:nvPr/>
        </p:nvSpPr>
        <p:spPr bwMode="auto">
          <a:xfrm>
            <a:off x="5940425" y="442913"/>
            <a:ext cx="3111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95602" name="AutoShape 18"/>
          <p:cNvSpPr>
            <a:spLocks noChangeArrowheads="1"/>
          </p:cNvSpPr>
          <p:nvPr/>
        </p:nvSpPr>
        <p:spPr bwMode="auto">
          <a:xfrm>
            <a:off x="7429500" y="5281613"/>
            <a:ext cx="2566988" cy="715962"/>
          </a:xfrm>
          <a:prstGeom prst="roundRect">
            <a:avLst>
              <a:gd name="adj" fmla="val 16667"/>
            </a:avLst>
          </a:prstGeom>
          <a:solidFill>
            <a:srgbClr val="FFFF00"/>
          </a:solidFill>
          <a:ln w="38100">
            <a:solidFill>
              <a:srgbClr val="063DE8"/>
            </a:solidFill>
            <a:round/>
          </a:ln>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3600" b="1">
                <a:solidFill>
                  <a:srgbClr val="FF0000"/>
                </a:solidFill>
                <a:latin typeface="Arial" panose="020B0604020202020204" pitchFamily="34" charset="0"/>
                <a:ea typeface="楷体_GB2312" pitchFamily="49" charset="-122"/>
                <a:sym typeface="Wingdings" panose="05000000000000000000" pitchFamily="2" charset="2"/>
              </a:rPr>
              <a:t> </a:t>
            </a:r>
            <a:r>
              <a:rPr lang="zh-CN" altLang="zh-CN" sz="2400" b="1">
                <a:solidFill>
                  <a:srgbClr val="FF0000"/>
                </a:solidFill>
                <a:latin typeface="Arial" panose="020B0604020202020204" pitchFamily="34" charset="0"/>
                <a:ea typeface="楷体_GB2312" pitchFamily="49" charset="-122"/>
                <a:sym typeface="Wingdings" panose="05000000000000000000" pitchFamily="2" charset="2"/>
              </a:rPr>
              <a:t>没有改进</a:t>
            </a:r>
            <a:r>
              <a:rPr lang="en-US" altLang="zh-CN" sz="2400" b="1">
                <a:solidFill>
                  <a:srgbClr val="FF0000"/>
                </a:solidFill>
                <a:latin typeface="Arial" panose="020B0604020202020204" pitchFamily="34" charset="0"/>
                <a:ea typeface="楷体_GB2312" pitchFamily="49" charset="-122"/>
                <a:sym typeface="Wingdings" panose="05000000000000000000" pitchFamily="2" charset="2"/>
              </a:rPr>
              <a:t> </a:t>
            </a: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graphicFrame>
        <p:nvGraphicFramePr>
          <p:cNvPr id="74762" name="Object 19"/>
          <p:cNvGraphicFramePr>
            <a:graphicFrameLocks noChangeAspect="1"/>
          </p:cNvGraphicFramePr>
          <p:nvPr/>
        </p:nvGraphicFramePr>
        <p:xfrm>
          <a:off x="2420938" y="3287713"/>
          <a:ext cx="4451350" cy="1027112"/>
        </p:xfrm>
        <a:graphic>
          <a:graphicData uri="http://schemas.openxmlformats.org/presentationml/2006/ole">
            <mc:AlternateContent xmlns:mc="http://schemas.openxmlformats.org/markup-compatibility/2006">
              <mc:Choice xmlns:v="urn:schemas-microsoft-com:vml" Requires="v">
                <p:oleObj spid="_x0000_s75046" name="公式" r:id="rId3" imgW="1981200" imgH="457200" progId="Equation.3">
                  <p:embed/>
                </p:oleObj>
              </mc:Choice>
              <mc:Fallback>
                <p:oleObj name="公式" r:id="rId3" imgW="1981200" imgH="457200" progId="Equation.3">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8" y="3287713"/>
                        <a:ext cx="4451350"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63" name="Group 11"/>
          <p:cNvGrpSpPr/>
          <p:nvPr/>
        </p:nvGrpSpPr>
        <p:grpSpPr bwMode="auto">
          <a:xfrm>
            <a:off x="7259638" y="1527175"/>
            <a:ext cx="4365625" cy="1655763"/>
            <a:chOff x="0" y="0"/>
            <a:chExt cx="858" cy="552"/>
          </a:xfrm>
        </p:grpSpPr>
        <p:graphicFrame>
          <p:nvGraphicFramePr>
            <p:cNvPr id="74771" name="Object 8"/>
            <p:cNvGraphicFramePr>
              <a:graphicFrameLocks noChangeAspect="1"/>
            </p:cNvGraphicFramePr>
            <p:nvPr/>
          </p:nvGraphicFramePr>
          <p:xfrm>
            <a:off x="0" y="0"/>
            <a:ext cx="822" cy="138"/>
          </p:xfrm>
          <a:graphic>
            <a:graphicData uri="http://schemas.openxmlformats.org/presentationml/2006/ole">
              <mc:AlternateContent xmlns:mc="http://schemas.openxmlformats.org/markup-compatibility/2006">
                <mc:Choice xmlns:v="urn:schemas-microsoft-com:vml" Requires="v">
                  <p:oleObj spid="_x0000_s75047" name="公式" r:id="rId5" imgW="1307465" imgH="215900" progId="Equation.3">
                    <p:embed/>
                  </p:oleObj>
                </mc:Choice>
                <mc:Fallback>
                  <p:oleObj name="公式" r:id="rId5" imgW="1307465" imgH="2159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822"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2" name="Object 9"/>
            <p:cNvGraphicFramePr>
              <a:graphicFrameLocks noChangeAspect="1"/>
            </p:cNvGraphicFramePr>
            <p:nvPr/>
          </p:nvGraphicFramePr>
          <p:xfrm>
            <a:off x="0" y="138"/>
            <a:ext cx="840" cy="138"/>
          </p:xfrm>
          <a:graphic>
            <a:graphicData uri="http://schemas.openxmlformats.org/presentationml/2006/ole">
              <mc:AlternateContent xmlns:mc="http://schemas.openxmlformats.org/markup-compatibility/2006">
                <mc:Choice xmlns:v="urn:schemas-microsoft-com:vml" Requires="v">
                  <p:oleObj spid="_x0000_s75048" name="公式" r:id="rId7" imgW="1333500" imgH="215900" progId="Equation.3">
                    <p:embed/>
                  </p:oleObj>
                </mc:Choice>
                <mc:Fallback>
                  <p:oleObj name="公式" r:id="rId7" imgW="1333500" imgH="215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38"/>
                          <a:ext cx="84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3" name="Object 10"/>
            <p:cNvGraphicFramePr>
              <a:graphicFrameLocks noChangeAspect="1"/>
            </p:cNvGraphicFramePr>
            <p:nvPr/>
          </p:nvGraphicFramePr>
          <p:xfrm>
            <a:off x="0" y="276"/>
            <a:ext cx="840" cy="138"/>
          </p:xfrm>
          <a:graphic>
            <a:graphicData uri="http://schemas.openxmlformats.org/presentationml/2006/ole">
              <mc:AlternateContent xmlns:mc="http://schemas.openxmlformats.org/markup-compatibility/2006">
                <mc:Choice xmlns:v="urn:schemas-microsoft-com:vml" Requires="v">
                  <p:oleObj spid="_x0000_s75049" name="公式" r:id="rId9" imgW="1333500" imgH="215900" progId="Equation.3">
                    <p:embed/>
                  </p:oleObj>
                </mc:Choice>
                <mc:Fallback>
                  <p:oleObj name="公式" r:id="rId9" imgW="1333500" imgH="2159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76"/>
                          <a:ext cx="84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4" name="Object 11"/>
            <p:cNvGraphicFramePr>
              <a:graphicFrameLocks noChangeAspect="1"/>
            </p:cNvGraphicFramePr>
            <p:nvPr/>
          </p:nvGraphicFramePr>
          <p:xfrm>
            <a:off x="0" y="414"/>
            <a:ext cx="858" cy="138"/>
          </p:xfrm>
          <a:graphic>
            <a:graphicData uri="http://schemas.openxmlformats.org/presentationml/2006/ole">
              <mc:AlternateContent xmlns:mc="http://schemas.openxmlformats.org/markup-compatibility/2006">
                <mc:Choice xmlns:v="urn:schemas-microsoft-com:vml" Requires="v">
                  <p:oleObj spid="_x0000_s75050" name="公式" r:id="rId11" imgW="1358265" imgH="215900" progId="Equation.3">
                    <p:embed/>
                  </p:oleObj>
                </mc:Choice>
                <mc:Fallback>
                  <p:oleObj name="公式" r:id="rId11" imgW="1358265" imgH="2159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14"/>
                          <a:ext cx="85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 name="AutoShape 12"/>
          <p:cNvSpPr>
            <a:spLocks noChangeArrowheads="1"/>
          </p:cNvSpPr>
          <p:nvPr/>
        </p:nvSpPr>
        <p:spPr bwMode="auto">
          <a:xfrm>
            <a:off x="7329488" y="3373438"/>
            <a:ext cx="2154237" cy="652462"/>
          </a:xfrm>
          <a:prstGeom prst="wedgeEllipseCallout">
            <a:avLst>
              <a:gd name="adj1" fmla="val -68352"/>
              <a:gd name="adj2" fmla="val 10000"/>
            </a:avLst>
          </a:prstGeom>
          <a:noFill/>
          <a:ln w="9525" algn="ctr">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2000">
                <a:solidFill>
                  <a:srgbClr val="0000CC"/>
                </a:solidFill>
                <a:latin typeface="Arial" panose="020B0604020202020204" pitchFamily="34" charset="0"/>
              </a:rPr>
              <a:t>如何求解？</a:t>
            </a:r>
            <a:endParaRPr lang="zh-CN" altLang="en-US" sz="2000">
              <a:solidFill>
                <a:srgbClr val="0000CC"/>
              </a:solidFill>
              <a:latin typeface="Arial" panose="020B0604020202020204" pitchFamily="34" charset="0"/>
            </a:endParaRPr>
          </a:p>
        </p:txBody>
      </p:sp>
      <p:grpSp>
        <p:nvGrpSpPr>
          <p:cNvPr id="3" name="组合 20"/>
          <p:cNvGrpSpPr/>
          <p:nvPr/>
        </p:nvGrpSpPr>
        <p:grpSpPr bwMode="auto">
          <a:xfrm>
            <a:off x="2252663" y="4543425"/>
            <a:ext cx="5006975" cy="1871663"/>
            <a:chOff x="496343" y="3427129"/>
            <a:chExt cx="5007476" cy="1871381"/>
          </a:xfrm>
        </p:grpSpPr>
        <p:grpSp>
          <p:nvGrpSpPr>
            <p:cNvPr id="74767" name="组合 18"/>
            <p:cNvGrpSpPr/>
            <p:nvPr/>
          </p:nvGrpSpPr>
          <p:grpSpPr bwMode="auto">
            <a:xfrm>
              <a:off x="1701045" y="3435175"/>
              <a:ext cx="3802774" cy="1863335"/>
              <a:chOff x="1078545" y="3299594"/>
              <a:chExt cx="4242626" cy="2203169"/>
            </a:xfrm>
          </p:grpSpPr>
          <p:graphicFrame>
            <p:nvGraphicFramePr>
              <p:cNvPr id="74769" name="Object 8"/>
              <p:cNvGraphicFramePr>
                <a:graphicFrameLocks noChangeAspect="1"/>
              </p:cNvGraphicFramePr>
              <p:nvPr/>
            </p:nvGraphicFramePr>
            <p:xfrm>
              <a:off x="1091737" y="3299594"/>
              <a:ext cx="4229434" cy="473011"/>
            </p:xfrm>
            <a:graphic>
              <a:graphicData uri="http://schemas.openxmlformats.org/presentationml/2006/ole">
                <mc:AlternateContent xmlns:mc="http://schemas.openxmlformats.org/markup-compatibility/2006">
                  <mc:Choice xmlns:v="urn:schemas-microsoft-com:vml" Requires="v">
                    <p:oleObj spid="_x0000_s75051" name="公式" r:id="rId13" imgW="2044700" imgH="228600" progId="Equation.3">
                      <p:embed/>
                    </p:oleObj>
                  </mc:Choice>
                  <mc:Fallback>
                    <p:oleObj name="公式" r:id="rId13" imgW="2044700" imgH="2286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1737" y="3299594"/>
                            <a:ext cx="4229434" cy="473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70" name="Object 9"/>
              <p:cNvGraphicFramePr>
                <a:graphicFrameLocks noChangeAspect="1"/>
              </p:cNvGraphicFramePr>
              <p:nvPr/>
            </p:nvGraphicFramePr>
            <p:xfrm>
              <a:off x="1078545" y="3842447"/>
              <a:ext cx="3581138" cy="1660316"/>
            </p:xfrm>
            <a:graphic>
              <a:graphicData uri="http://schemas.openxmlformats.org/presentationml/2006/ole">
                <mc:AlternateContent xmlns:mc="http://schemas.openxmlformats.org/markup-compatibility/2006">
                  <mc:Choice xmlns:v="urn:schemas-microsoft-com:vml" Requires="v">
                    <p:oleObj spid="_x0000_s75052" name="公式" r:id="rId15" imgW="1701800" imgH="787400" progId="Equation.3">
                      <p:embed/>
                    </p:oleObj>
                  </mc:Choice>
                  <mc:Fallback>
                    <p:oleObj name="公式" r:id="rId15" imgW="1701800" imgH="7874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8545" y="3842447"/>
                            <a:ext cx="3581138" cy="166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4768" name="Text Box 4"/>
            <p:cNvSpPr txBox="1">
              <a:spLocks noChangeArrowheads="1"/>
            </p:cNvSpPr>
            <p:nvPr/>
          </p:nvSpPr>
          <p:spPr bwMode="auto">
            <a:xfrm>
              <a:off x="496343" y="3427129"/>
              <a:ext cx="11128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 typeface="Wingdings" panose="05000000000000000000" pitchFamily="2" charset="2"/>
                <a:buNone/>
              </a:pPr>
              <a:r>
                <a:rPr lang="zh-CN" altLang="en-US" sz="2400" b="1">
                  <a:solidFill>
                    <a:srgbClr val="CC0000"/>
                  </a:solidFill>
                  <a:latin typeface="Arial" panose="020B0604020202020204" pitchFamily="34" charset="0"/>
                  <a:ea typeface="楷体_GB2312" pitchFamily="49" charset="-122"/>
                  <a:sym typeface="Wingdings" panose="05000000000000000000" pitchFamily="2" charset="2"/>
                </a:rPr>
                <a:t>公式法</a:t>
              </a:r>
              <a:endParaRPr lang="en-US" altLang="zh-CN" sz="2400" b="1">
                <a:solidFill>
                  <a:srgbClr val="CC0000"/>
                </a:solidFill>
                <a:latin typeface="Arial" panose="020B0604020202020204" pitchFamily="34" charset="0"/>
                <a:ea typeface="楷体_GB2312" pitchFamily="49" charset="-122"/>
                <a:sym typeface="Wingdings" panose="05000000000000000000" pitchFamily="2" charset="2"/>
              </a:endParaRPr>
            </a:p>
          </p:txBody>
        </p:sp>
      </p:grpSp>
      <p:graphicFrame>
        <p:nvGraphicFramePr>
          <p:cNvPr id="214026" name="Object 10"/>
          <p:cNvGraphicFramePr>
            <a:graphicFrameLocks noChangeAspect="1"/>
          </p:cNvGraphicFramePr>
          <p:nvPr/>
        </p:nvGraphicFramePr>
        <p:xfrm>
          <a:off x="7642225" y="4573588"/>
          <a:ext cx="1882775" cy="514350"/>
        </p:xfrm>
        <a:graphic>
          <a:graphicData uri="http://schemas.openxmlformats.org/presentationml/2006/ole">
            <mc:AlternateContent xmlns:mc="http://schemas.openxmlformats.org/markup-compatibility/2006">
              <mc:Choice xmlns:v="urn:schemas-microsoft-com:vml" Requires="v">
                <p:oleObj spid="_x0000_s75053" name="公式" r:id="rId17" imgW="838200" imgH="228600" progId="Equation.3">
                  <p:embed/>
                </p:oleObj>
              </mc:Choice>
              <mc:Fallback>
                <p:oleObj name="公式" r:id="rId17" imgW="838200" imgH="2286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42225" y="4573588"/>
                        <a:ext cx="18827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2"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731838" y="312738"/>
            <a:ext cx="92503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10000"/>
              </a:lnSpc>
              <a:buFontTx/>
              <a:buNone/>
            </a:pPr>
            <a:r>
              <a:rPr lang="en-US" altLang="zh-CN" sz="3600">
                <a:solidFill>
                  <a:srgbClr val="C00000"/>
                </a:solidFill>
                <a:latin typeface="黑体" panose="02010609060101010101" pitchFamily="49" charset="-122"/>
              </a:rPr>
              <a:t>Strassen </a:t>
            </a:r>
            <a:r>
              <a:rPr lang="zh-CN" altLang="en-US" sz="3600">
                <a:solidFill>
                  <a:srgbClr val="C00000"/>
                </a:solidFill>
                <a:latin typeface="黑体" panose="02010609060101010101" pitchFamily="49" charset="-122"/>
              </a:rPr>
              <a:t>矩阵乘法</a:t>
            </a:r>
            <a:endParaRPr lang="zh-CN" altLang="en-US" sz="3600">
              <a:solidFill>
                <a:srgbClr val="C00000"/>
              </a:solidFill>
              <a:latin typeface="黑体" panose="02010609060101010101" pitchFamily="49" charset="-122"/>
            </a:endParaRPr>
          </a:p>
        </p:txBody>
      </p:sp>
      <p:sp>
        <p:nvSpPr>
          <p:cNvPr id="75779" name="Text Box 3"/>
          <p:cNvSpPr txBox="1">
            <a:spLocks noChangeArrowheads="1"/>
          </p:cNvSpPr>
          <p:nvPr/>
        </p:nvSpPr>
        <p:spPr bwMode="auto">
          <a:xfrm>
            <a:off x="790575" y="1171575"/>
            <a:ext cx="275590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buFont typeface="Wingdings" panose="05000000000000000000" pitchFamily="2" charset="2"/>
              <a:buChar char="u"/>
            </a:pPr>
            <a:r>
              <a:rPr lang="zh-CN" altLang="zh-CN" sz="2400">
                <a:solidFill>
                  <a:srgbClr val="0000CC"/>
                </a:solidFill>
                <a:latin typeface="Arial" panose="020B0604020202020204" pitchFamily="34" charset="0"/>
                <a:ea typeface="楷体_GB2312" pitchFamily="49" charset="-122"/>
              </a:rPr>
              <a:t>传统方法</a:t>
            </a:r>
            <a:r>
              <a:rPr lang="zh-CN" altLang="en-US" sz="2400">
                <a:solidFill>
                  <a:srgbClr val="0000CC"/>
                </a:solidFill>
                <a:latin typeface="Arial" panose="020B0604020202020204" pitchFamily="34" charset="0"/>
                <a:ea typeface="楷体_GB2312" pitchFamily="49" charset="-122"/>
              </a:rPr>
              <a:t>：</a:t>
            </a:r>
            <a:r>
              <a:rPr lang="en-US" altLang="zh-CN" sz="2400">
                <a:solidFill>
                  <a:srgbClr val="0000CC"/>
                </a:solidFill>
                <a:latin typeface="Arial" panose="020B0604020202020204" pitchFamily="34" charset="0"/>
                <a:ea typeface="楷体_GB2312" pitchFamily="49" charset="-122"/>
              </a:rPr>
              <a:t>O(n</a:t>
            </a:r>
            <a:r>
              <a:rPr lang="en-US" altLang="zh-CN" sz="2400" baseline="30000">
                <a:solidFill>
                  <a:srgbClr val="0000CC"/>
                </a:solidFill>
                <a:latin typeface="Arial" panose="020B0604020202020204" pitchFamily="34" charset="0"/>
                <a:ea typeface="楷体_GB2312" pitchFamily="49" charset="-122"/>
              </a:rPr>
              <a:t>3</a:t>
            </a:r>
            <a:r>
              <a:rPr lang="en-US" altLang="zh-CN" sz="2400">
                <a:solidFill>
                  <a:srgbClr val="0000CC"/>
                </a:solidFill>
                <a:latin typeface="Arial" panose="020B0604020202020204" pitchFamily="34" charset="0"/>
                <a:ea typeface="楷体_GB2312" pitchFamily="49" charset="-122"/>
              </a:rPr>
              <a:t>)</a:t>
            </a:r>
            <a:endParaRPr lang="en-US" altLang="zh-CN" sz="2400">
              <a:solidFill>
                <a:srgbClr val="0000CC"/>
              </a:solidFill>
              <a:latin typeface="Arial" panose="020B0604020202020204" pitchFamily="34" charset="0"/>
              <a:ea typeface="楷体_GB2312" pitchFamily="49" charset="-122"/>
            </a:endParaRPr>
          </a:p>
          <a:p>
            <a:pPr eaLnBrk="1" hangingPunct="1">
              <a:buFont typeface="Wingdings" panose="05000000000000000000" pitchFamily="2" charset="2"/>
              <a:buChar char="u"/>
            </a:pPr>
            <a:r>
              <a:rPr lang="zh-CN" altLang="en-US" sz="2400">
                <a:solidFill>
                  <a:srgbClr val="0000CC"/>
                </a:solidFill>
                <a:latin typeface="Arial" panose="020B0604020202020204" pitchFamily="34" charset="0"/>
                <a:ea typeface="楷体_GB2312" pitchFamily="49" charset="-122"/>
                <a:sym typeface="Wingdings" panose="05000000000000000000" pitchFamily="2" charset="2"/>
              </a:rPr>
              <a:t>分治法</a:t>
            </a:r>
            <a:r>
              <a:rPr lang="en-US" altLang="zh-CN" sz="2400">
                <a:solidFill>
                  <a:srgbClr val="0000CC"/>
                </a:solidFill>
                <a:latin typeface="Arial" panose="020B0604020202020204" pitchFamily="34" charset="0"/>
                <a:ea typeface="楷体_GB2312" pitchFamily="49" charset="-122"/>
                <a:sym typeface="Wingdings" panose="05000000000000000000" pitchFamily="2" charset="2"/>
              </a:rPr>
              <a:t>:</a:t>
            </a:r>
            <a:endParaRPr lang="en-US" altLang="zh-CN" sz="2400">
              <a:solidFill>
                <a:srgbClr val="0000CC"/>
              </a:solidFill>
              <a:latin typeface="Arial" panose="020B0604020202020204" pitchFamily="34" charset="0"/>
              <a:ea typeface="楷体_GB2312" pitchFamily="49" charset="-122"/>
              <a:sym typeface="Wingdings" panose="05000000000000000000" pitchFamily="2" charset="2"/>
            </a:endParaRPr>
          </a:p>
        </p:txBody>
      </p:sp>
      <p:sp>
        <p:nvSpPr>
          <p:cNvPr id="196612" name="Rectangle 4"/>
          <p:cNvSpPr>
            <a:spLocks noChangeArrowheads="1"/>
          </p:cNvSpPr>
          <p:nvPr/>
        </p:nvSpPr>
        <p:spPr bwMode="auto">
          <a:xfrm>
            <a:off x="963613" y="2797175"/>
            <a:ext cx="74104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20000"/>
              </a:lnSpc>
              <a:spcBef>
                <a:spcPct val="20000"/>
              </a:spcBef>
              <a:buClr>
                <a:schemeClr val="tx1"/>
              </a:buClr>
              <a:buSzPct val="65000"/>
              <a:buFont typeface="Wingdings" panose="05000000000000000000" pitchFamily="2" charset="2"/>
              <a:buNone/>
            </a:pPr>
            <a:r>
              <a:rPr lang="zh-CN" altLang="en-US" sz="2200">
                <a:solidFill>
                  <a:srgbClr val="0000CC"/>
                </a:solidFill>
                <a:latin typeface="Arial" panose="020B0604020202020204" pitchFamily="34" charset="0"/>
                <a:ea typeface="楷体_GB2312" pitchFamily="49" charset="-122"/>
              </a:rPr>
              <a:t>类似大整数乘法：转换公式，以求减少乘法的次数</a:t>
            </a:r>
            <a:endParaRPr lang="zh-CN" altLang="en-US" sz="3500">
              <a:solidFill>
                <a:srgbClr val="0000CC"/>
              </a:solidFill>
              <a:latin typeface="Arial" panose="020B0604020202020204" pitchFamily="34" charset="0"/>
              <a:ea typeface="楷体_GB2312" pitchFamily="49" charset="-122"/>
            </a:endParaRPr>
          </a:p>
        </p:txBody>
      </p:sp>
      <p:graphicFrame>
        <p:nvGraphicFramePr>
          <p:cNvPr id="75781" name="Object 5"/>
          <p:cNvGraphicFramePr>
            <a:graphicFrameLocks noChangeAspect="1"/>
          </p:cNvGraphicFramePr>
          <p:nvPr/>
        </p:nvGraphicFramePr>
        <p:xfrm>
          <a:off x="3546475" y="1339850"/>
          <a:ext cx="6032500" cy="1312863"/>
        </p:xfrm>
        <a:graphic>
          <a:graphicData uri="http://schemas.openxmlformats.org/presentationml/2006/ole">
            <mc:AlternateContent xmlns:mc="http://schemas.openxmlformats.org/markup-compatibility/2006">
              <mc:Choice xmlns:v="urn:schemas-microsoft-com:vml" Requires="v">
                <p:oleObj spid="_x0000_s76159" name="公式" r:id="rId1" imgW="2222500" imgH="482600" progId="Equation.3">
                  <p:embed/>
                </p:oleObj>
              </mc:Choice>
              <mc:Fallback>
                <p:oleObj name="公式" r:id="rId1" imgW="222250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6475" y="1339850"/>
                        <a:ext cx="6032500"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3"/>
          <p:cNvGrpSpPr/>
          <p:nvPr/>
        </p:nvGrpSpPr>
        <p:grpSpPr bwMode="auto">
          <a:xfrm>
            <a:off x="2274888" y="3436938"/>
            <a:ext cx="3311525" cy="2808287"/>
            <a:chOff x="0" y="1665"/>
            <a:chExt cx="1104" cy="990"/>
          </a:xfrm>
        </p:grpSpPr>
        <p:graphicFrame>
          <p:nvGraphicFramePr>
            <p:cNvPr id="75792" name="Object 14"/>
            <p:cNvGraphicFramePr>
              <a:graphicFrameLocks noChangeAspect="1"/>
            </p:cNvGraphicFramePr>
            <p:nvPr/>
          </p:nvGraphicFramePr>
          <p:xfrm>
            <a:off x="0" y="1665"/>
            <a:ext cx="798" cy="138"/>
          </p:xfrm>
          <a:graphic>
            <a:graphicData uri="http://schemas.openxmlformats.org/presentationml/2006/ole">
              <mc:AlternateContent xmlns:mc="http://schemas.openxmlformats.org/markup-compatibility/2006">
                <mc:Choice xmlns:v="urn:schemas-microsoft-com:vml" Requires="v">
                  <p:oleObj spid="_x0000_s76160" name="公式" r:id="rId3" imgW="1269365" imgH="215900" progId="Equation.3">
                    <p:embed/>
                  </p:oleObj>
                </mc:Choice>
                <mc:Fallback>
                  <p:oleObj name="公式" r:id="rId3" imgW="1269365" imgH="2159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65"/>
                          <a:ext cx="7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3" name="Object 15"/>
            <p:cNvGraphicFramePr>
              <a:graphicFrameLocks noChangeAspect="1"/>
            </p:cNvGraphicFramePr>
            <p:nvPr/>
          </p:nvGraphicFramePr>
          <p:xfrm>
            <a:off x="0" y="1803"/>
            <a:ext cx="798" cy="138"/>
          </p:xfrm>
          <a:graphic>
            <a:graphicData uri="http://schemas.openxmlformats.org/presentationml/2006/ole">
              <mc:AlternateContent xmlns:mc="http://schemas.openxmlformats.org/markup-compatibility/2006">
                <mc:Choice xmlns:v="urn:schemas-microsoft-com:vml" Requires="v">
                  <p:oleObj spid="_x0000_s76161" name="公式" r:id="rId5" imgW="1269365" imgH="215900" progId="Equation.3">
                    <p:embed/>
                  </p:oleObj>
                </mc:Choice>
                <mc:Fallback>
                  <p:oleObj name="公式" r:id="rId5" imgW="1269365" imgH="2159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803"/>
                          <a:ext cx="7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4" name="Object 16"/>
            <p:cNvGraphicFramePr>
              <a:graphicFrameLocks noChangeAspect="1"/>
            </p:cNvGraphicFramePr>
            <p:nvPr/>
          </p:nvGraphicFramePr>
          <p:xfrm>
            <a:off x="0" y="1941"/>
            <a:ext cx="798" cy="144"/>
          </p:xfrm>
          <a:graphic>
            <a:graphicData uri="http://schemas.openxmlformats.org/presentationml/2006/ole">
              <mc:AlternateContent xmlns:mc="http://schemas.openxmlformats.org/markup-compatibility/2006">
                <mc:Choice xmlns:v="urn:schemas-microsoft-com:vml" Requires="v">
                  <p:oleObj spid="_x0000_s76162" name="公式" r:id="rId7" imgW="1270000" imgH="228600" progId="Equation.3">
                    <p:embed/>
                  </p:oleObj>
                </mc:Choice>
                <mc:Fallback>
                  <p:oleObj name="公式" r:id="rId7" imgW="1270000" imgH="2286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941"/>
                          <a:ext cx="7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5" name="Object 17"/>
            <p:cNvGraphicFramePr>
              <a:graphicFrameLocks noChangeAspect="1"/>
            </p:cNvGraphicFramePr>
            <p:nvPr/>
          </p:nvGraphicFramePr>
          <p:xfrm>
            <a:off x="0" y="2085"/>
            <a:ext cx="810" cy="138"/>
          </p:xfrm>
          <a:graphic>
            <a:graphicData uri="http://schemas.openxmlformats.org/presentationml/2006/ole">
              <mc:AlternateContent xmlns:mc="http://schemas.openxmlformats.org/markup-compatibility/2006">
                <mc:Choice xmlns:v="urn:schemas-microsoft-com:vml" Requires="v">
                  <p:oleObj spid="_x0000_s76163" name="公式" r:id="rId9" imgW="1282700" imgH="215900" progId="Equation.3">
                    <p:embed/>
                  </p:oleObj>
                </mc:Choice>
                <mc:Fallback>
                  <p:oleObj name="公式" r:id="rId9" imgW="1282700" imgH="2159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085"/>
                          <a:ext cx="81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6" name="Object 18"/>
            <p:cNvGraphicFramePr>
              <a:graphicFrameLocks noChangeAspect="1"/>
            </p:cNvGraphicFramePr>
            <p:nvPr/>
          </p:nvGraphicFramePr>
          <p:xfrm>
            <a:off x="0" y="2223"/>
            <a:ext cx="1098" cy="144"/>
          </p:xfrm>
          <a:graphic>
            <a:graphicData uri="http://schemas.openxmlformats.org/presentationml/2006/ole">
              <mc:AlternateContent xmlns:mc="http://schemas.openxmlformats.org/markup-compatibility/2006">
                <mc:Choice xmlns:v="urn:schemas-microsoft-com:vml" Requires="v">
                  <p:oleObj spid="_x0000_s76164" name="公式" r:id="rId11" imgW="1739900" imgH="228600" progId="Equation.3">
                    <p:embed/>
                  </p:oleObj>
                </mc:Choice>
                <mc:Fallback>
                  <p:oleObj name="公式" r:id="rId11" imgW="1739900" imgH="2286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223"/>
                          <a:ext cx="10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7" name="Object 19"/>
            <p:cNvGraphicFramePr>
              <a:graphicFrameLocks noChangeAspect="1"/>
            </p:cNvGraphicFramePr>
            <p:nvPr/>
          </p:nvGraphicFramePr>
          <p:xfrm>
            <a:off x="0" y="2367"/>
            <a:ext cx="1104" cy="144"/>
          </p:xfrm>
          <a:graphic>
            <a:graphicData uri="http://schemas.openxmlformats.org/presentationml/2006/ole">
              <mc:AlternateContent xmlns:mc="http://schemas.openxmlformats.org/markup-compatibility/2006">
                <mc:Choice xmlns:v="urn:schemas-microsoft-com:vml" Requires="v">
                  <p:oleObj spid="_x0000_s76165" name="公式" r:id="rId13" imgW="1752600" imgH="228600" progId="Equation.3">
                    <p:embed/>
                  </p:oleObj>
                </mc:Choice>
                <mc:Fallback>
                  <p:oleObj name="公式" r:id="rId13" imgW="1752600" imgH="2286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367"/>
                          <a:ext cx="11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8" name="Object 20"/>
            <p:cNvGraphicFramePr>
              <a:graphicFrameLocks noChangeAspect="1"/>
            </p:cNvGraphicFramePr>
            <p:nvPr/>
          </p:nvGraphicFramePr>
          <p:xfrm>
            <a:off x="0" y="2511"/>
            <a:ext cx="1080" cy="144"/>
          </p:xfrm>
          <a:graphic>
            <a:graphicData uri="http://schemas.openxmlformats.org/presentationml/2006/ole">
              <mc:AlternateContent xmlns:mc="http://schemas.openxmlformats.org/markup-compatibility/2006">
                <mc:Choice xmlns:v="urn:schemas-microsoft-com:vml" Requires="v">
                  <p:oleObj spid="_x0000_s76166" name="公式" r:id="rId15" imgW="1714500" imgH="228600" progId="Equation.3">
                    <p:embed/>
                  </p:oleObj>
                </mc:Choice>
                <mc:Fallback>
                  <p:oleObj name="公式" r:id="rId15" imgW="1714500" imgH="2286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511"/>
                          <a:ext cx="10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6629" name="AutoShape 21"/>
          <p:cNvSpPr>
            <a:spLocks noChangeArrowheads="1"/>
          </p:cNvSpPr>
          <p:nvPr/>
        </p:nvSpPr>
        <p:spPr bwMode="auto">
          <a:xfrm>
            <a:off x="5656263" y="4425950"/>
            <a:ext cx="411162" cy="850900"/>
          </a:xfrm>
          <a:prstGeom prst="rightArrow">
            <a:avLst>
              <a:gd name="adj1" fmla="val 50000"/>
              <a:gd name="adj2" fmla="val 49861"/>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75784" name="Rectangle 22"/>
          <p:cNvSpPr>
            <a:spLocks noChangeArrowheads="1"/>
          </p:cNvSpPr>
          <p:nvPr/>
        </p:nvSpPr>
        <p:spPr bwMode="auto">
          <a:xfrm>
            <a:off x="6121400" y="3106738"/>
            <a:ext cx="309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solidFill>
                <a:schemeClr val="bg2"/>
              </a:solidFill>
              <a:latin typeface="Arial" panose="020B0604020202020204" pitchFamily="34" charset="0"/>
            </a:endParaRPr>
          </a:p>
        </p:txBody>
      </p:sp>
      <p:grpSp>
        <p:nvGrpSpPr>
          <p:cNvPr id="3" name="Group 26"/>
          <p:cNvGrpSpPr/>
          <p:nvPr/>
        </p:nvGrpSpPr>
        <p:grpSpPr bwMode="auto">
          <a:xfrm>
            <a:off x="6257925" y="4079875"/>
            <a:ext cx="3168650" cy="2232025"/>
            <a:chOff x="0" y="1875"/>
            <a:chExt cx="1062" cy="570"/>
          </a:xfrm>
        </p:grpSpPr>
        <p:graphicFrame>
          <p:nvGraphicFramePr>
            <p:cNvPr id="75788" name="Object 27"/>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76167" name="公式" r:id="rId17" imgW="1689100" imgH="228600" progId="Equation.3">
                    <p:embed/>
                  </p:oleObj>
                </mc:Choice>
                <mc:Fallback>
                  <p:oleObj name="公式" r:id="rId17" imgW="1689100" imgH="22860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9" name="Object 28"/>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76168" name="公式" r:id="rId19" imgW="964565" imgH="215900" progId="Equation.3">
                    <p:embed/>
                  </p:oleObj>
                </mc:Choice>
                <mc:Fallback>
                  <p:oleObj name="公式" r:id="rId19" imgW="964565" imgH="2159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0" name="Object 29"/>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76169" name="公式" r:id="rId21" imgW="977900" imgH="228600" progId="Equation.3">
                    <p:embed/>
                  </p:oleObj>
                </mc:Choice>
                <mc:Fallback>
                  <p:oleObj name="公式" r:id="rId21" imgW="977900" imgH="22860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91" name="Object 30"/>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76170" name="公式" r:id="rId23" imgW="1689100" imgH="228600" progId="Equation.3">
                    <p:embed/>
                  </p:oleObj>
                </mc:Choice>
                <mc:Fallback>
                  <p:oleObj name="公式" r:id="rId23" imgW="1689100" imgH="228600" progId="Equation.3">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5" name="椭圆 24"/>
          <p:cNvSpPr/>
          <p:nvPr/>
        </p:nvSpPr>
        <p:spPr bwMode="auto">
          <a:xfrm>
            <a:off x="2168525" y="3262313"/>
            <a:ext cx="625475" cy="3119437"/>
          </a:xfrm>
          <a:prstGeom prst="ellipse">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342900" indent="-342900" algn="just" eaLnBrk="1" fontAlgn="auto" hangingPunct="1">
              <a:lnSpc>
                <a:spcPct val="120000"/>
              </a:lnSpc>
              <a:spcBef>
                <a:spcPct val="20000"/>
              </a:spcBef>
              <a:spcAft>
                <a:spcPts val="0"/>
              </a:spcAft>
              <a:buClr>
                <a:schemeClr val="accent1"/>
              </a:buClr>
              <a:buSzPct val="65000"/>
              <a:buFont typeface="Wingdings" panose="05000000000000000000" pitchFamily="2" charset="2"/>
              <a:buChar char="n"/>
              <a:defRPr/>
            </a:pPr>
            <a:endParaRPr lang="zh-CN" altLang="en-US">
              <a:solidFill>
                <a:schemeClr val="bg2"/>
              </a:solidFill>
            </a:endParaRPr>
          </a:p>
        </p:txBody>
      </p:sp>
      <p:sp>
        <p:nvSpPr>
          <p:cNvPr id="26" name="AutoShape 12"/>
          <p:cNvSpPr>
            <a:spLocks noChangeArrowheads="1"/>
          </p:cNvSpPr>
          <p:nvPr/>
        </p:nvSpPr>
        <p:spPr bwMode="auto">
          <a:xfrm>
            <a:off x="4946650" y="3387725"/>
            <a:ext cx="3584575" cy="420688"/>
          </a:xfrm>
          <a:prstGeom prst="wedgeEllipseCallout">
            <a:avLst>
              <a:gd name="adj1" fmla="val -111208"/>
              <a:gd name="adj2" fmla="val 64880"/>
            </a:avLst>
          </a:prstGeom>
          <a:noFill/>
          <a:ln w="9525" algn="ctr">
            <a:solidFill>
              <a:srgbClr val="FF0000"/>
            </a:solidFill>
            <a:miter lim="800000"/>
          </a:ln>
          <a:extLst>
            <a:ext uri="{909E8E84-426E-40DD-AFC4-6F175D3DCCD1}">
              <a14:hiddenFill xmlns:a14="http://schemas.microsoft.com/office/drawing/2010/main">
                <a:solidFill>
                  <a:srgbClr val="FFFFFF"/>
                </a:solidFill>
              </a14:hiddenFill>
            </a:ext>
          </a:extLst>
        </p:spPr>
        <p:txBody>
          <a:bodyPr lIns="0" tIns="0" rIns="0" bIns="0">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1800">
                <a:solidFill>
                  <a:srgbClr val="0000CC"/>
                </a:solidFill>
                <a:latin typeface="Arial" panose="020B0604020202020204" pitchFamily="34" charset="0"/>
              </a:rPr>
              <a:t>只有 </a:t>
            </a:r>
            <a:r>
              <a:rPr lang="en-US" altLang="zh-CN" sz="1800">
                <a:solidFill>
                  <a:srgbClr val="0000CC"/>
                </a:solidFill>
                <a:latin typeface="Arial" panose="020B0604020202020204" pitchFamily="34" charset="0"/>
              </a:rPr>
              <a:t>7 </a:t>
            </a:r>
            <a:r>
              <a:rPr lang="zh-CN" altLang="en-US" sz="1800">
                <a:solidFill>
                  <a:srgbClr val="0000CC"/>
                </a:solidFill>
                <a:latin typeface="Arial" panose="020B0604020202020204" pitchFamily="34" charset="0"/>
              </a:rPr>
              <a:t>次 </a:t>
            </a:r>
            <a:r>
              <a:rPr lang="en-US" altLang="zh-CN" sz="1800">
                <a:solidFill>
                  <a:srgbClr val="0000CC"/>
                </a:solidFill>
                <a:latin typeface="Arial" panose="020B0604020202020204" pitchFamily="34" charset="0"/>
              </a:rPr>
              <a:t>n/2 </a:t>
            </a:r>
            <a:r>
              <a:rPr lang="zh-CN" altLang="en-US" sz="1800">
                <a:solidFill>
                  <a:srgbClr val="0000CC"/>
                </a:solidFill>
                <a:latin typeface="Arial" panose="020B0604020202020204" pitchFamily="34" charset="0"/>
              </a:rPr>
              <a:t>阶矩阵乘法</a:t>
            </a:r>
            <a:endParaRPr lang="zh-CN" altLang="en-US" sz="1800">
              <a:solidFill>
                <a:srgbClr val="0000CC"/>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66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p:bldP spid="196629" grpId="0" animBg="1"/>
      <p:bldP spid="25" grpId="0" animBg="1"/>
      <p:bldP spid="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695325" y="312738"/>
            <a:ext cx="928687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10000"/>
              </a:lnSpc>
              <a:buFontTx/>
              <a:buNone/>
            </a:pPr>
            <a:r>
              <a:rPr lang="en-US" altLang="zh-CN" sz="3600">
                <a:solidFill>
                  <a:srgbClr val="C00000"/>
                </a:solidFill>
                <a:latin typeface="黑体" panose="02010609060101010101" pitchFamily="49" charset="-122"/>
              </a:rPr>
              <a:t>Strassen </a:t>
            </a:r>
            <a:r>
              <a:rPr lang="zh-CN" altLang="en-US" sz="3600">
                <a:solidFill>
                  <a:srgbClr val="C00000"/>
                </a:solidFill>
                <a:latin typeface="黑体" panose="02010609060101010101" pitchFamily="49" charset="-122"/>
              </a:rPr>
              <a:t>矩阵乘法</a:t>
            </a:r>
            <a:endParaRPr lang="zh-CN" altLang="en-US" sz="3600">
              <a:solidFill>
                <a:srgbClr val="C00000"/>
              </a:solidFill>
              <a:latin typeface="黑体" panose="02010609060101010101" pitchFamily="49" charset="-122"/>
            </a:endParaRPr>
          </a:p>
        </p:txBody>
      </p:sp>
      <p:sp>
        <p:nvSpPr>
          <p:cNvPr id="76803" name="Text Box 3"/>
          <p:cNvSpPr txBox="1">
            <a:spLocks noChangeArrowheads="1"/>
          </p:cNvSpPr>
          <p:nvPr/>
        </p:nvSpPr>
        <p:spPr bwMode="auto">
          <a:xfrm>
            <a:off x="746125" y="1346200"/>
            <a:ext cx="1495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 typeface="Wingdings" panose="05000000000000000000" pitchFamily="2" charset="2"/>
              <a:buChar char="u"/>
            </a:pPr>
            <a:r>
              <a:rPr lang="zh-CN" altLang="en-US" sz="2400">
                <a:solidFill>
                  <a:srgbClr val="0000CC"/>
                </a:solidFill>
                <a:latin typeface="Arial" panose="020B0604020202020204" pitchFamily="34" charset="0"/>
                <a:ea typeface="楷体_GB2312" pitchFamily="49" charset="-122"/>
                <a:sym typeface="Wingdings" panose="05000000000000000000" pitchFamily="2" charset="2"/>
              </a:rPr>
              <a:t>分治法</a:t>
            </a:r>
            <a:r>
              <a:rPr lang="en-US" altLang="zh-CN" sz="2400">
                <a:solidFill>
                  <a:srgbClr val="0000CC"/>
                </a:solidFill>
                <a:latin typeface="Arial" panose="020B0604020202020204" pitchFamily="34" charset="0"/>
                <a:ea typeface="楷体_GB2312" pitchFamily="49" charset="-122"/>
                <a:sym typeface="Wingdings" panose="05000000000000000000" pitchFamily="2" charset="2"/>
              </a:rPr>
              <a:t>:</a:t>
            </a:r>
            <a:endParaRPr lang="en-US" altLang="zh-CN" sz="2400">
              <a:solidFill>
                <a:srgbClr val="0000CC"/>
              </a:solidFill>
              <a:latin typeface="Arial" panose="020B0604020202020204" pitchFamily="34" charset="0"/>
              <a:ea typeface="楷体_GB2312" pitchFamily="49" charset="-122"/>
              <a:sym typeface="Wingdings" panose="05000000000000000000" pitchFamily="2" charset="2"/>
            </a:endParaRPr>
          </a:p>
        </p:txBody>
      </p:sp>
      <p:graphicFrame>
        <p:nvGraphicFramePr>
          <p:cNvPr id="76804" name="Object 5"/>
          <p:cNvGraphicFramePr>
            <a:graphicFrameLocks noChangeAspect="1"/>
          </p:cNvGraphicFramePr>
          <p:nvPr/>
        </p:nvGraphicFramePr>
        <p:xfrm>
          <a:off x="3506788" y="1363663"/>
          <a:ext cx="5275262" cy="1147762"/>
        </p:xfrm>
        <a:graphic>
          <a:graphicData uri="http://schemas.openxmlformats.org/presentationml/2006/ole">
            <mc:AlternateContent xmlns:mc="http://schemas.openxmlformats.org/markup-compatibility/2006">
              <mc:Choice xmlns:v="urn:schemas-microsoft-com:vml" Requires="v">
                <p:oleObj spid="_x0000_s77213" name="公式" r:id="rId1" imgW="2222500" imgH="482600" progId="Equation.3">
                  <p:embed/>
                </p:oleObj>
              </mc:Choice>
              <mc:Fallback>
                <p:oleObj name="公式" r:id="rId1" imgW="2222500" imgH="4826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6788" y="1363663"/>
                        <a:ext cx="5275262"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6805" name="Group 13"/>
          <p:cNvGrpSpPr/>
          <p:nvPr/>
        </p:nvGrpSpPr>
        <p:grpSpPr bwMode="auto">
          <a:xfrm>
            <a:off x="936625" y="2393950"/>
            <a:ext cx="3395663" cy="2655888"/>
            <a:chOff x="0" y="1665"/>
            <a:chExt cx="1104" cy="990"/>
          </a:xfrm>
        </p:grpSpPr>
        <p:graphicFrame>
          <p:nvGraphicFramePr>
            <p:cNvPr id="76816" name="Object 14"/>
            <p:cNvGraphicFramePr>
              <a:graphicFrameLocks noChangeAspect="1"/>
            </p:cNvGraphicFramePr>
            <p:nvPr/>
          </p:nvGraphicFramePr>
          <p:xfrm>
            <a:off x="0" y="1665"/>
            <a:ext cx="798" cy="138"/>
          </p:xfrm>
          <a:graphic>
            <a:graphicData uri="http://schemas.openxmlformats.org/presentationml/2006/ole">
              <mc:AlternateContent xmlns:mc="http://schemas.openxmlformats.org/markup-compatibility/2006">
                <mc:Choice xmlns:v="urn:schemas-microsoft-com:vml" Requires="v">
                  <p:oleObj spid="_x0000_s77214" name="公式" r:id="rId3" imgW="1269365" imgH="215900" progId="Equation.3">
                    <p:embed/>
                  </p:oleObj>
                </mc:Choice>
                <mc:Fallback>
                  <p:oleObj name="公式" r:id="rId3" imgW="1269365" imgH="2159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65"/>
                          <a:ext cx="7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7" name="Object 15"/>
            <p:cNvGraphicFramePr>
              <a:graphicFrameLocks noChangeAspect="1"/>
            </p:cNvGraphicFramePr>
            <p:nvPr/>
          </p:nvGraphicFramePr>
          <p:xfrm>
            <a:off x="0" y="1803"/>
            <a:ext cx="798" cy="138"/>
          </p:xfrm>
          <a:graphic>
            <a:graphicData uri="http://schemas.openxmlformats.org/presentationml/2006/ole">
              <mc:AlternateContent xmlns:mc="http://schemas.openxmlformats.org/markup-compatibility/2006">
                <mc:Choice xmlns:v="urn:schemas-microsoft-com:vml" Requires="v">
                  <p:oleObj spid="_x0000_s77215" name="公式" r:id="rId5" imgW="1269365" imgH="215900" progId="Equation.3">
                    <p:embed/>
                  </p:oleObj>
                </mc:Choice>
                <mc:Fallback>
                  <p:oleObj name="公式" r:id="rId5" imgW="1269365" imgH="2159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803"/>
                          <a:ext cx="798"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8" name="Object 16"/>
            <p:cNvGraphicFramePr>
              <a:graphicFrameLocks noChangeAspect="1"/>
            </p:cNvGraphicFramePr>
            <p:nvPr/>
          </p:nvGraphicFramePr>
          <p:xfrm>
            <a:off x="0" y="1941"/>
            <a:ext cx="798" cy="144"/>
          </p:xfrm>
          <a:graphic>
            <a:graphicData uri="http://schemas.openxmlformats.org/presentationml/2006/ole">
              <mc:AlternateContent xmlns:mc="http://schemas.openxmlformats.org/markup-compatibility/2006">
                <mc:Choice xmlns:v="urn:schemas-microsoft-com:vml" Requires="v">
                  <p:oleObj spid="_x0000_s77216" name="公式" r:id="rId7" imgW="1270000" imgH="228600" progId="Equation.3">
                    <p:embed/>
                  </p:oleObj>
                </mc:Choice>
                <mc:Fallback>
                  <p:oleObj name="公式" r:id="rId7" imgW="1270000" imgH="2286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941"/>
                          <a:ext cx="7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9" name="Object 17"/>
            <p:cNvGraphicFramePr>
              <a:graphicFrameLocks noChangeAspect="1"/>
            </p:cNvGraphicFramePr>
            <p:nvPr/>
          </p:nvGraphicFramePr>
          <p:xfrm>
            <a:off x="0" y="2085"/>
            <a:ext cx="810" cy="138"/>
          </p:xfrm>
          <a:graphic>
            <a:graphicData uri="http://schemas.openxmlformats.org/presentationml/2006/ole">
              <mc:AlternateContent xmlns:mc="http://schemas.openxmlformats.org/markup-compatibility/2006">
                <mc:Choice xmlns:v="urn:schemas-microsoft-com:vml" Requires="v">
                  <p:oleObj spid="_x0000_s77217" name="公式" r:id="rId9" imgW="1282700" imgH="215900" progId="Equation.3">
                    <p:embed/>
                  </p:oleObj>
                </mc:Choice>
                <mc:Fallback>
                  <p:oleObj name="公式" r:id="rId9" imgW="1282700" imgH="2159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085"/>
                          <a:ext cx="810"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0" name="Object 18"/>
            <p:cNvGraphicFramePr>
              <a:graphicFrameLocks noChangeAspect="1"/>
            </p:cNvGraphicFramePr>
            <p:nvPr/>
          </p:nvGraphicFramePr>
          <p:xfrm>
            <a:off x="0" y="2223"/>
            <a:ext cx="1098" cy="144"/>
          </p:xfrm>
          <a:graphic>
            <a:graphicData uri="http://schemas.openxmlformats.org/presentationml/2006/ole">
              <mc:AlternateContent xmlns:mc="http://schemas.openxmlformats.org/markup-compatibility/2006">
                <mc:Choice xmlns:v="urn:schemas-microsoft-com:vml" Requires="v">
                  <p:oleObj spid="_x0000_s77218" name="公式" r:id="rId11" imgW="1739900" imgH="228600" progId="Equation.3">
                    <p:embed/>
                  </p:oleObj>
                </mc:Choice>
                <mc:Fallback>
                  <p:oleObj name="公式" r:id="rId11" imgW="1739900" imgH="2286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223"/>
                          <a:ext cx="109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1" name="Object 19"/>
            <p:cNvGraphicFramePr>
              <a:graphicFrameLocks noChangeAspect="1"/>
            </p:cNvGraphicFramePr>
            <p:nvPr/>
          </p:nvGraphicFramePr>
          <p:xfrm>
            <a:off x="0" y="2367"/>
            <a:ext cx="1104" cy="144"/>
          </p:xfrm>
          <a:graphic>
            <a:graphicData uri="http://schemas.openxmlformats.org/presentationml/2006/ole">
              <mc:AlternateContent xmlns:mc="http://schemas.openxmlformats.org/markup-compatibility/2006">
                <mc:Choice xmlns:v="urn:schemas-microsoft-com:vml" Requires="v">
                  <p:oleObj spid="_x0000_s77219" name="公式" r:id="rId13" imgW="1752600" imgH="228600" progId="Equation.3">
                    <p:embed/>
                  </p:oleObj>
                </mc:Choice>
                <mc:Fallback>
                  <p:oleObj name="公式" r:id="rId13" imgW="1752600" imgH="228600"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2367"/>
                          <a:ext cx="11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22" name="Object 20"/>
            <p:cNvGraphicFramePr>
              <a:graphicFrameLocks noChangeAspect="1"/>
            </p:cNvGraphicFramePr>
            <p:nvPr/>
          </p:nvGraphicFramePr>
          <p:xfrm>
            <a:off x="0" y="2511"/>
            <a:ext cx="1080" cy="144"/>
          </p:xfrm>
          <a:graphic>
            <a:graphicData uri="http://schemas.openxmlformats.org/presentationml/2006/ole">
              <mc:AlternateContent xmlns:mc="http://schemas.openxmlformats.org/markup-compatibility/2006">
                <mc:Choice xmlns:v="urn:schemas-microsoft-com:vml" Requires="v">
                  <p:oleObj spid="_x0000_s77220" name="公式" r:id="rId15" imgW="1714500" imgH="228600" progId="Equation.3">
                    <p:embed/>
                  </p:oleObj>
                </mc:Choice>
                <mc:Fallback>
                  <p:oleObj name="公式" r:id="rId15" imgW="1714500" imgH="228600"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511"/>
                          <a:ext cx="10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06" name="AutoShape 21"/>
          <p:cNvSpPr>
            <a:spLocks noChangeArrowheads="1"/>
          </p:cNvSpPr>
          <p:nvPr/>
        </p:nvSpPr>
        <p:spPr bwMode="auto">
          <a:xfrm>
            <a:off x="4541838" y="3225800"/>
            <a:ext cx="955675" cy="849313"/>
          </a:xfrm>
          <a:prstGeom prst="rightArrow">
            <a:avLst>
              <a:gd name="adj1" fmla="val 50000"/>
              <a:gd name="adj2" fmla="val 49849"/>
            </a:avLst>
          </a:prstGeom>
          <a:solidFill>
            <a:schemeClr val="accent2"/>
          </a:solidFill>
          <a:ln>
            <a:noFill/>
          </a:ln>
          <a:extLs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76807" name="Rectangle 22"/>
          <p:cNvSpPr>
            <a:spLocks noChangeArrowheads="1"/>
          </p:cNvSpPr>
          <p:nvPr/>
        </p:nvSpPr>
        <p:spPr bwMode="auto">
          <a:xfrm>
            <a:off x="6013450" y="3225800"/>
            <a:ext cx="3095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nchor="ct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solidFill>
                <a:schemeClr val="bg2"/>
              </a:solidFill>
              <a:latin typeface="Arial" panose="020B0604020202020204" pitchFamily="34" charset="0"/>
            </a:endParaRPr>
          </a:p>
        </p:txBody>
      </p:sp>
      <p:grpSp>
        <p:nvGrpSpPr>
          <p:cNvPr id="76808" name="Group 26"/>
          <p:cNvGrpSpPr/>
          <p:nvPr/>
        </p:nvGrpSpPr>
        <p:grpSpPr bwMode="auto">
          <a:xfrm>
            <a:off x="5722938" y="2914650"/>
            <a:ext cx="3395662" cy="1990725"/>
            <a:chOff x="0" y="1875"/>
            <a:chExt cx="1062" cy="570"/>
          </a:xfrm>
        </p:grpSpPr>
        <p:graphicFrame>
          <p:nvGraphicFramePr>
            <p:cNvPr id="76812" name="Object 27"/>
            <p:cNvGraphicFramePr>
              <a:graphicFrameLocks noChangeAspect="1"/>
            </p:cNvGraphicFramePr>
            <p:nvPr/>
          </p:nvGraphicFramePr>
          <p:xfrm>
            <a:off x="0" y="1875"/>
            <a:ext cx="1062" cy="144"/>
          </p:xfrm>
          <a:graphic>
            <a:graphicData uri="http://schemas.openxmlformats.org/presentationml/2006/ole">
              <mc:AlternateContent xmlns:mc="http://schemas.openxmlformats.org/markup-compatibility/2006">
                <mc:Choice xmlns:v="urn:schemas-microsoft-com:vml" Requires="v">
                  <p:oleObj spid="_x0000_s77221" name="公式" r:id="rId17" imgW="1689100" imgH="228600" progId="Equation.3">
                    <p:embed/>
                  </p:oleObj>
                </mc:Choice>
                <mc:Fallback>
                  <p:oleObj name="公式" r:id="rId17" imgW="1689100" imgH="22860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875"/>
                          <a:ext cx="10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3" name="Object 28"/>
            <p:cNvGraphicFramePr>
              <a:graphicFrameLocks noChangeAspect="1"/>
            </p:cNvGraphicFramePr>
            <p:nvPr/>
          </p:nvGraphicFramePr>
          <p:xfrm>
            <a:off x="0" y="2019"/>
            <a:ext cx="606" cy="138"/>
          </p:xfrm>
          <a:graphic>
            <a:graphicData uri="http://schemas.openxmlformats.org/presentationml/2006/ole">
              <mc:AlternateContent xmlns:mc="http://schemas.openxmlformats.org/markup-compatibility/2006">
                <mc:Choice xmlns:v="urn:schemas-microsoft-com:vml" Requires="v">
                  <p:oleObj spid="_x0000_s77222" name="公式" r:id="rId19" imgW="964565" imgH="215900" progId="Equation.3">
                    <p:embed/>
                  </p:oleObj>
                </mc:Choice>
                <mc:Fallback>
                  <p:oleObj name="公式" r:id="rId19" imgW="964565" imgH="21590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2019"/>
                          <a:ext cx="60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4" name="Object 29"/>
            <p:cNvGraphicFramePr>
              <a:graphicFrameLocks noChangeAspect="1"/>
            </p:cNvGraphicFramePr>
            <p:nvPr/>
          </p:nvGraphicFramePr>
          <p:xfrm>
            <a:off x="0" y="2157"/>
            <a:ext cx="618" cy="144"/>
          </p:xfrm>
          <a:graphic>
            <a:graphicData uri="http://schemas.openxmlformats.org/presentationml/2006/ole">
              <mc:AlternateContent xmlns:mc="http://schemas.openxmlformats.org/markup-compatibility/2006">
                <mc:Choice xmlns:v="urn:schemas-microsoft-com:vml" Requires="v">
                  <p:oleObj spid="_x0000_s77223" name="公式" r:id="rId21" imgW="977900" imgH="228600" progId="Equation.3">
                    <p:embed/>
                  </p:oleObj>
                </mc:Choice>
                <mc:Fallback>
                  <p:oleObj name="公式" r:id="rId21" imgW="977900" imgH="22860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2157"/>
                          <a:ext cx="61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5" name="Object 30"/>
            <p:cNvGraphicFramePr>
              <a:graphicFrameLocks noChangeAspect="1"/>
            </p:cNvGraphicFramePr>
            <p:nvPr/>
          </p:nvGraphicFramePr>
          <p:xfrm>
            <a:off x="0" y="2301"/>
            <a:ext cx="1062" cy="144"/>
          </p:xfrm>
          <a:graphic>
            <a:graphicData uri="http://schemas.openxmlformats.org/presentationml/2006/ole">
              <mc:AlternateContent xmlns:mc="http://schemas.openxmlformats.org/markup-compatibility/2006">
                <mc:Choice xmlns:v="urn:schemas-microsoft-com:vml" Requires="v">
                  <p:oleObj spid="_x0000_s77224" name="公式" r:id="rId23" imgW="1689100" imgH="228600" progId="Equation.3">
                    <p:embed/>
                  </p:oleObj>
                </mc:Choice>
                <mc:Fallback>
                  <p:oleObj name="公式" r:id="rId23" imgW="1689100" imgH="228600" progId="Equation.3">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2301"/>
                          <a:ext cx="106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6640" name="AutoShape 32"/>
          <p:cNvSpPr>
            <a:spLocks noChangeArrowheads="1"/>
          </p:cNvSpPr>
          <p:nvPr/>
        </p:nvSpPr>
        <p:spPr bwMode="auto">
          <a:xfrm>
            <a:off x="6505575" y="5634038"/>
            <a:ext cx="3476625" cy="511175"/>
          </a:xfrm>
          <a:prstGeom prst="roundRect">
            <a:avLst>
              <a:gd name="adj" fmla="val 16667"/>
            </a:avLst>
          </a:prstGeom>
          <a:solidFill>
            <a:schemeClr val="bg1"/>
          </a:solidFill>
          <a:ln>
            <a:noFill/>
          </a:ln>
          <a:extLst>
            <a:ext uri="{91240B29-F687-4F45-9708-019B960494DF}">
              <a14:hiddenLine xmlns:a14="http://schemas.microsoft.com/office/drawing/2010/main" w="38100">
                <a:solidFill>
                  <a:srgbClr val="000000"/>
                </a:solidFill>
                <a:round/>
              </a14:hiddenLine>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en-US" altLang="zh-CN" sz="2400">
                <a:latin typeface="Arial" panose="020B0604020202020204" pitchFamily="34" charset="0"/>
                <a:ea typeface="宋体" panose="02010600030101010101" pitchFamily="2" charset="-122"/>
              </a:rPr>
              <a:t>T(n)=O(n</a:t>
            </a:r>
            <a:r>
              <a:rPr lang="en-US" altLang="zh-CN" sz="2400" baseline="30000">
                <a:latin typeface="Arial" panose="020B0604020202020204" pitchFamily="34" charset="0"/>
                <a:ea typeface="宋体" panose="02010600030101010101" pitchFamily="2" charset="-122"/>
              </a:rPr>
              <a:t>log7</a:t>
            </a:r>
            <a:r>
              <a:rPr lang="en-US" altLang="zh-CN" sz="2400">
                <a:latin typeface="Arial" panose="020B0604020202020204" pitchFamily="34" charset="0"/>
                <a:ea typeface="宋体" panose="02010600030101010101" pitchFamily="2" charset="-122"/>
              </a:rPr>
              <a:t>) =O(n</a:t>
            </a:r>
            <a:r>
              <a:rPr lang="en-US" altLang="zh-CN" sz="2400" baseline="30000">
                <a:latin typeface="Arial" panose="020B0604020202020204" pitchFamily="34" charset="0"/>
                <a:ea typeface="宋体" panose="02010600030101010101" pitchFamily="2" charset="-122"/>
              </a:rPr>
              <a:t>2.81</a:t>
            </a:r>
            <a:r>
              <a:rPr lang="en-US" altLang="zh-CN" sz="2400">
                <a:latin typeface="Arial" panose="020B0604020202020204" pitchFamily="34" charset="0"/>
                <a:ea typeface="宋体" panose="02010600030101010101" pitchFamily="2" charset="-122"/>
              </a:rPr>
              <a:t>)</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graphicFrame>
        <p:nvGraphicFramePr>
          <p:cNvPr id="196641" name="Object 33"/>
          <p:cNvGraphicFramePr>
            <a:graphicFrameLocks noChangeAspect="1"/>
          </p:cNvGraphicFramePr>
          <p:nvPr/>
        </p:nvGraphicFramePr>
        <p:xfrm>
          <a:off x="1184275" y="5391150"/>
          <a:ext cx="4999038" cy="1147763"/>
        </p:xfrm>
        <a:graphic>
          <a:graphicData uri="http://schemas.openxmlformats.org/presentationml/2006/ole">
            <mc:AlternateContent xmlns:mc="http://schemas.openxmlformats.org/markup-compatibility/2006">
              <mc:Choice xmlns:v="urn:schemas-microsoft-com:vml" Requires="v">
                <p:oleObj spid="_x0000_s77225" name="公式" r:id="rId25" imgW="1993900" imgH="457200" progId="Equation.3">
                  <p:embed/>
                </p:oleObj>
              </mc:Choice>
              <mc:Fallback>
                <p:oleObj name="公式" r:id="rId25" imgW="1993900" imgH="457200" progId="Equation.3">
                  <p:embed/>
                  <p:pic>
                    <p:nvPicPr>
                      <p:cNvPr id="0" name="Object 3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84275" y="5391150"/>
                        <a:ext cx="4999038"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AutoShape 32"/>
          <p:cNvSpPr>
            <a:spLocks noChangeArrowheads="1"/>
          </p:cNvSpPr>
          <p:nvPr/>
        </p:nvSpPr>
        <p:spPr bwMode="auto">
          <a:xfrm>
            <a:off x="8616950" y="4789488"/>
            <a:ext cx="3086100" cy="715962"/>
          </a:xfrm>
          <a:prstGeom prst="roundRect">
            <a:avLst>
              <a:gd name="adj" fmla="val 16667"/>
            </a:avLst>
          </a:prstGeom>
          <a:solidFill>
            <a:srgbClr val="FFFF00"/>
          </a:solidFill>
          <a:ln>
            <a:noFill/>
          </a:ln>
          <a:extLst>
            <a:ext uri="{91240B29-F687-4F45-9708-019B960494DF}">
              <a14:hiddenLine xmlns:a14="http://schemas.microsoft.com/office/drawing/2010/main" w="9525">
                <a:solidFill>
                  <a:srgbClr val="000000"/>
                </a:solidFill>
                <a:round/>
              </a14:hiddenLine>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en-US" altLang="zh-CN" sz="3600" b="1">
                <a:solidFill>
                  <a:srgbClr val="FF0000"/>
                </a:solidFill>
                <a:latin typeface="Arial" panose="020B0604020202020204" pitchFamily="34" charset="0"/>
                <a:ea typeface="楷体_GB2312" pitchFamily="49" charset="-122"/>
                <a:sym typeface="Wingdings" panose="05000000000000000000" pitchFamily="2" charset="2"/>
              </a:rPr>
              <a:t></a:t>
            </a:r>
            <a:r>
              <a:rPr lang="zh-CN" altLang="zh-CN" sz="2400" b="1">
                <a:solidFill>
                  <a:srgbClr val="FF0000"/>
                </a:solidFill>
                <a:latin typeface="Arial" panose="020B0604020202020204" pitchFamily="34" charset="0"/>
                <a:ea typeface="楷体_GB2312" pitchFamily="49" charset="-122"/>
                <a:sym typeface="Wingdings" panose="05000000000000000000" pitchFamily="2" charset="2"/>
              </a:rPr>
              <a:t>较大的改进</a:t>
            </a:r>
            <a:r>
              <a:rPr lang="en-US" altLang="zh-CN" sz="2400" b="1">
                <a:solidFill>
                  <a:srgbClr val="FF0000"/>
                </a:solidFill>
                <a:latin typeface="Arial" panose="020B0604020202020204" pitchFamily="34" charset="0"/>
                <a:ea typeface="楷体_GB2312" pitchFamily="49" charset="-122"/>
                <a:sym typeface="Wingdings" panose="05000000000000000000" pitchFamily="2" charset="2"/>
              </a:rPr>
              <a:t> </a:t>
            </a: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66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40"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zh-CN" altLang="en-US"/>
              <a:t>典型问题</a:t>
            </a:r>
            <a:endParaRPr lang="en-US" altLang="zh-CN"/>
          </a:p>
        </p:txBody>
      </p:sp>
      <p:sp>
        <p:nvSpPr>
          <p:cNvPr id="21507" name="Rectangle 5"/>
          <p:cNvSpPr>
            <a:spLocks noGrp="1" noChangeArrowheads="1"/>
          </p:cNvSpPr>
          <p:nvPr>
            <p:ph idx="1"/>
          </p:nvPr>
        </p:nvSpPr>
        <p:spPr/>
        <p:txBody>
          <a:bodyPr/>
          <a:lstStyle/>
          <a:p>
            <a:pPr eaLnBrk="1" hangingPunct="1"/>
            <a:r>
              <a:rPr lang="zh-CN" altLang="en-US" dirty="0"/>
              <a:t>归并排序、快速排序</a:t>
            </a:r>
            <a:endParaRPr lang="en-US" altLang="zh-CN" dirty="0"/>
          </a:p>
          <a:p>
            <a:pPr eaLnBrk="1" hangingPunct="1"/>
            <a:r>
              <a:rPr lang="zh-CN" altLang="en-US" dirty="0">
                <a:solidFill>
                  <a:srgbClr val="0033CC"/>
                </a:solidFill>
              </a:rPr>
              <a:t>大整数乘法</a:t>
            </a:r>
            <a:endParaRPr lang="en-US" altLang="zh-CN" dirty="0">
              <a:solidFill>
                <a:srgbClr val="0033CC"/>
              </a:solidFill>
            </a:endParaRPr>
          </a:p>
          <a:p>
            <a:pPr eaLnBrk="1" hangingPunct="1"/>
            <a:r>
              <a:rPr lang="en-US" altLang="zh-CN" dirty="0">
                <a:solidFill>
                  <a:srgbClr val="0033CC"/>
                </a:solidFill>
              </a:rPr>
              <a:t>Strassen </a:t>
            </a:r>
            <a:r>
              <a:rPr lang="zh-CN" altLang="en-US" dirty="0">
                <a:solidFill>
                  <a:srgbClr val="0033CC"/>
                </a:solidFill>
              </a:rPr>
              <a:t>矩阵乘法</a:t>
            </a:r>
            <a:endParaRPr lang="en-US" altLang="zh-CN" dirty="0">
              <a:solidFill>
                <a:srgbClr val="0033CC"/>
              </a:solidFill>
            </a:endParaRPr>
          </a:p>
          <a:p>
            <a:pPr eaLnBrk="1" hangingPunct="1"/>
            <a:r>
              <a:rPr lang="zh-CN" altLang="en-US" dirty="0"/>
              <a:t>二维最大点</a:t>
            </a:r>
            <a:endParaRPr lang="zh-CN" altLang="en-US" dirty="0"/>
          </a:p>
          <a:p>
            <a:pPr eaLnBrk="1" hangingPunct="1"/>
            <a:r>
              <a:rPr lang="zh-CN" altLang="en-US" dirty="0">
                <a:solidFill>
                  <a:srgbClr val="0033CC"/>
                </a:solidFill>
              </a:rPr>
              <a:t>最近点对算法</a:t>
            </a:r>
            <a:endParaRPr lang="zh-CN" altLang="en-US" dirty="0">
              <a:solidFill>
                <a:srgbClr val="0033CC"/>
              </a:solidFill>
            </a:endParaRPr>
          </a:p>
          <a:p>
            <a:pPr eaLnBrk="1" hangingPunct="1"/>
            <a:r>
              <a:rPr lang="zh-CN" altLang="en-US" dirty="0">
                <a:solidFill>
                  <a:srgbClr val="0033CC"/>
                </a:solidFill>
              </a:rPr>
              <a:t>凸包算法</a:t>
            </a:r>
            <a:endParaRPr lang="zh-CN" altLang="en-US" dirty="0">
              <a:solidFill>
                <a:srgbClr val="0033CC"/>
              </a:solidFill>
            </a:endParaRPr>
          </a:p>
          <a:p>
            <a:pPr eaLnBrk="1" hangingPunct="1"/>
            <a:r>
              <a:rPr lang="zh-CN" altLang="en-US" dirty="0">
                <a:solidFill>
                  <a:srgbClr val="0033CC"/>
                </a:solidFill>
              </a:rPr>
              <a:t>棋盘覆盖</a:t>
            </a:r>
            <a:endParaRPr lang="zh-CN" altLang="en-US" dirty="0">
              <a:solidFill>
                <a:srgbClr val="0033CC"/>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58813" y="188913"/>
            <a:ext cx="77724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10000"/>
              </a:lnSpc>
              <a:buFontTx/>
              <a:buNone/>
            </a:pPr>
            <a:r>
              <a:rPr lang="en-US" altLang="zh-CN" sz="3600">
                <a:solidFill>
                  <a:srgbClr val="C00000"/>
                </a:solidFill>
                <a:latin typeface="黑体" panose="02010609060101010101" pitchFamily="49" charset="-122"/>
              </a:rPr>
              <a:t>Strassen </a:t>
            </a:r>
            <a:r>
              <a:rPr lang="zh-CN" altLang="en-US" sz="3600">
                <a:solidFill>
                  <a:srgbClr val="C00000"/>
                </a:solidFill>
                <a:latin typeface="黑体" panose="02010609060101010101" pitchFamily="49" charset="-122"/>
              </a:rPr>
              <a:t>矩阵乘法</a:t>
            </a:r>
            <a:endParaRPr lang="zh-CN" altLang="en-US" sz="3600">
              <a:solidFill>
                <a:srgbClr val="C00000"/>
              </a:solidFill>
              <a:latin typeface="黑体" panose="02010609060101010101" pitchFamily="49" charset="-122"/>
            </a:endParaRPr>
          </a:p>
        </p:txBody>
      </p:sp>
      <p:sp>
        <p:nvSpPr>
          <p:cNvPr id="197635" name="Text Box 3"/>
          <p:cNvSpPr txBox="1">
            <a:spLocks noChangeArrowheads="1"/>
          </p:cNvSpPr>
          <p:nvPr/>
        </p:nvSpPr>
        <p:spPr bwMode="auto">
          <a:xfrm>
            <a:off x="803275" y="1233488"/>
            <a:ext cx="27559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buFont typeface="Wingdings" panose="05000000000000000000" pitchFamily="2" charset="2"/>
              <a:buChar char="u"/>
            </a:pPr>
            <a:r>
              <a:rPr lang="zh-CN" altLang="zh-CN" sz="2400">
                <a:solidFill>
                  <a:srgbClr val="0000CC"/>
                </a:solidFill>
                <a:latin typeface="Arial" panose="020B0604020202020204" pitchFamily="34" charset="0"/>
                <a:ea typeface="楷体_GB2312" pitchFamily="49" charset="-122"/>
              </a:rPr>
              <a:t>传统方法</a:t>
            </a:r>
            <a:r>
              <a:rPr lang="zh-CN" altLang="en-US" sz="2400">
                <a:solidFill>
                  <a:srgbClr val="0000CC"/>
                </a:solidFill>
                <a:latin typeface="Arial" panose="020B0604020202020204" pitchFamily="34" charset="0"/>
                <a:ea typeface="楷体_GB2312" pitchFamily="49" charset="-122"/>
              </a:rPr>
              <a:t>：</a:t>
            </a:r>
            <a:r>
              <a:rPr lang="en-US" altLang="zh-CN" sz="2400">
                <a:solidFill>
                  <a:srgbClr val="0000CC"/>
                </a:solidFill>
                <a:latin typeface="Arial" panose="020B0604020202020204" pitchFamily="34" charset="0"/>
                <a:ea typeface="楷体_GB2312" pitchFamily="49" charset="-122"/>
              </a:rPr>
              <a:t>O(n</a:t>
            </a:r>
            <a:r>
              <a:rPr lang="en-US" altLang="zh-CN" sz="2400" baseline="30000">
                <a:solidFill>
                  <a:srgbClr val="0000CC"/>
                </a:solidFill>
                <a:latin typeface="Arial" panose="020B0604020202020204" pitchFamily="34" charset="0"/>
                <a:ea typeface="楷体_GB2312" pitchFamily="49" charset="-122"/>
              </a:rPr>
              <a:t>3</a:t>
            </a:r>
            <a:r>
              <a:rPr lang="en-US" altLang="zh-CN" sz="2400">
                <a:solidFill>
                  <a:srgbClr val="0000CC"/>
                </a:solidFill>
                <a:latin typeface="Arial" panose="020B0604020202020204" pitchFamily="34" charset="0"/>
                <a:ea typeface="楷体_GB2312" pitchFamily="49" charset="-122"/>
              </a:rPr>
              <a:t>)</a:t>
            </a:r>
            <a:endParaRPr lang="en-US" altLang="zh-CN" sz="2400">
              <a:solidFill>
                <a:srgbClr val="0000CC"/>
              </a:solidFill>
              <a:latin typeface="Arial" panose="020B0604020202020204" pitchFamily="34" charset="0"/>
              <a:ea typeface="楷体_GB2312" pitchFamily="49" charset="-122"/>
            </a:endParaRPr>
          </a:p>
          <a:p>
            <a:pPr eaLnBrk="1" hangingPunct="1">
              <a:buFont typeface="Wingdings" panose="05000000000000000000" pitchFamily="2" charset="2"/>
              <a:buChar char="u"/>
            </a:pPr>
            <a:r>
              <a:rPr lang="zh-CN" altLang="en-US" sz="2400">
                <a:solidFill>
                  <a:srgbClr val="0000CC"/>
                </a:solidFill>
                <a:latin typeface="Arial" panose="020B0604020202020204" pitchFamily="34" charset="0"/>
                <a:ea typeface="楷体_GB2312" pitchFamily="49" charset="-122"/>
                <a:sym typeface="Wingdings" panose="05000000000000000000" pitchFamily="2" charset="2"/>
              </a:rPr>
              <a:t>分治法</a:t>
            </a:r>
            <a:r>
              <a:rPr lang="en-US" altLang="zh-CN" sz="2400">
                <a:solidFill>
                  <a:srgbClr val="0000CC"/>
                </a:solidFill>
                <a:latin typeface="Arial" panose="020B0604020202020204" pitchFamily="34" charset="0"/>
                <a:ea typeface="楷体_GB2312" pitchFamily="49" charset="-122"/>
                <a:sym typeface="Wingdings" panose="05000000000000000000" pitchFamily="2" charset="2"/>
              </a:rPr>
              <a:t>: </a:t>
            </a:r>
            <a:r>
              <a:rPr lang="en-US" altLang="zh-CN" sz="2400">
                <a:solidFill>
                  <a:srgbClr val="0000CC"/>
                </a:solidFill>
                <a:latin typeface="Arial" panose="020B0604020202020204" pitchFamily="34" charset="0"/>
                <a:ea typeface="宋体" panose="02010600030101010101" pitchFamily="2" charset="-122"/>
              </a:rPr>
              <a:t>O(n</a:t>
            </a:r>
            <a:r>
              <a:rPr lang="en-US" altLang="zh-CN" sz="2400" baseline="30000">
                <a:solidFill>
                  <a:srgbClr val="0000CC"/>
                </a:solidFill>
                <a:latin typeface="Arial" panose="020B0604020202020204" pitchFamily="34" charset="0"/>
                <a:ea typeface="宋体" panose="02010600030101010101" pitchFamily="2" charset="-122"/>
              </a:rPr>
              <a:t>2.81</a:t>
            </a:r>
            <a:r>
              <a:rPr lang="en-US" altLang="zh-CN" sz="2400">
                <a:solidFill>
                  <a:srgbClr val="0000CC"/>
                </a:solidFill>
                <a:latin typeface="Arial" panose="020B0604020202020204" pitchFamily="34" charset="0"/>
                <a:ea typeface="宋体" panose="02010600030101010101" pitchFamily="2" charset="-122"/>
              </a:rPr>
              <a:t>)</a:t>
            </a:r>
            <a:endParaRPr lang="en-US" altLang="zh-CN" sz="2400">
              <a:solidFill>
                <a:srgbClr val="0000CC"/>
              </a:solidFill>
              <a:latin typeface="Arial" panose="020B0604020202020204" pitchFamily="34" charset="0"/>
              <a:ea typeface="宋体" panose="02010600030101010101" pitchFamily="2" charset="-122"/>
            </a:endParaRPr>
          </a:p>
          <a:p>
            <a:pPr eaLnBrk="1" hangingPunct="1">
              <a:buFont typeface="Wingdings" panose="05000000000000000000" pitchFamily="2" charset="2"/>
              <a:buChar char="u"/>
            </a:pPr>
            <a:r>
              <a:rPr lang="zh-CN" altLang="en-US" sz="2400">
                <a:solidFill>
                  <a:srgbClr val="0000CC"/>
                </a:solidFill>
                <a:latin typeface="Arial" panose="020B0604020202020204" pitchFamily="34" charset="0"/>
                <a:ea typeface="楷体_GB2312" pitchFamily="49" charset="-122"/>
                <a:sym typeface="Wingdings" panose="05000000000000000000" pitchFamily="2" charset="2"/>
              </a:rPr>
              <a:t>更快的方法</a:t>
            </a:r>
            <a:r>
              <a:rPr lang="en-US" altLang="zh-CN" sz="2400">
                <a:solidFill>
                  <a:srgbClr val="0000CC"/>
                </a:solidFill>
                <a:latin typeface="Arial" panose="020B0604020202020204" pitchFamily="34" charset="0"/>
                <a:ea typeface="楷体_GB2312" pitchFamily="49" charset="-122"/>
                <a:sym typeface="Wingdings" panose="05000000000000000000" pitchFamily="2" charset="2"/>
              </a:rPr>
              <a:t>??</a:t>
            </a:r>
            <a:endParaRPr lang="en-US" altLang="zh-CN" sz="2400">
              <a:solidFill>
                <a:srgbClr val="0000CC"/>
              </a:solidFill>
              <a:latin typeface="Arial" panose="020B0604020202020204" pitchFamily="34" charset="0"/>
              <a:ea typeface="宋体" panose="02010600030101010101" pitchFamily="2" charset="-122"/>
            </a:endParaRPr>
          </a:p>
        </p:txBody>
      </p:sp>
      <p:sp>
        <p:nvSpPr>
          <p:cNvPr id="197636" name="Text Box 4"/>
          <p:cNvSpPr txBox="1">
            <a:spLocks noChangeArrowheads="1"/>
          </p:cNvSpPr>
          <p:nvPr/>
        </p:nvSpPr>
        <p:spPr bwMode="auto">
          <a:xfrm>
            <a:off x="1092200" y="3176588"/>
            <a:ext cx="10836275" cy="2462212"/>
          </a:xfrm>
          <a:prstGeom prst="rect">
            <a:avLst/>
          </a:prstGeom>
          <a:noFill/>
          <a:ln w="50800">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200000"/>
              </a:lnSpc>
              <a:buFont typeface="Wingdings" panose="05000000000000000000" pitchFamily="2" charset="2"/>
              <a:buChar char="Ø"/>
            </a:pPr>
            <a:r>
              <a:rPr lang="en-US" altLang="zh-CN" sz="2000">
                <a:solidFill>
                  <a:srgbClr val="0000CC"/>
                </a:solidFill>
                <a:latin typeface="Arial" panose="020B0604020202020204" pitchFamily="34" charset="0"/>
                <a:ea typeface="楷体_GB2312" pitchFamily="49" charset="-122"/>
              </a:rPr>
              <a:t>Hopcroft</a:t>
            </a:r>
            <a:r>
              <a:rPr lang="zh-CN" altLang="en-US" sz="2000">
                <a:solidFill>
                  <a:srgbClr val="0000CC"/>
                </a:solidFill>
                <a:latin typeface="Arial" panose="020B0604020202020204" pitchFamily="34" charset="0"/>
                <a:ea typeface="楷体_GB2312" pitchFamily="49" charset="-122"/>
              </a:rPr>
              <a:t>、</a:t>
            </a:r>
            <a:r>
              <a:rPr lang="en-US" altLang="zh-CN" sz="2000">
                <a:solidFill>
                  <a:srgbClr val="0000CC"/>
                </a:solidFill>
                <a:latin typeface="Arial" panose="020B0604020202020204" pitchFamily="34" charset="0"/>
                <a:ea typeface="楷体_GB2312" pitchFamily="49" charset="-122"/>
              </a:rPr>
              <a:t>Kerr </a:t>
            </a:r>
            <a:r>
              <a:rPr lang="zh-CN" altLang="en-US" sz="2000">
                <a:solidFill>
                  <a:srgbClr val="0000CC"/>
                </a:solidFill>
                <a:latin typeface="Arial" panose="020B0604020202020204" pitchFamily="34" charset="0"/>
                <a:ea typeface="楷体_GB2312" pitchFamily="49" charset="-122"/>
              </a:rPr>
              <a:t>证明</a:t>
            </a:r>
            <a:r>
              <a:rPr lang="en-US" altLang="zh-CN" sz="2000">
                <a:solidFill>
                  <a:srgbClr val="0000CC"/>
                </a:solidFill>
                <a:latin typeface="Arial" panose="020B0604020202020204" pitchFamily="34" charset="0"/>
                <a:ea typeface="楷体_GB2312" pitchFamily="49" charset="-122"/>
              </a:rPr>
              <a:t>(1971)</a:t>
            </a:r>
            <a:r>
              <a:rPr lang="zh-CN" altLang="en-US" sz="2000">
                <a:solidFill>
                  <a:srgbClr val="0000CC"/>
                </a:solidFill>
                <a:latin typeface="Arial" panose="020B0604020202020204" pitchFamily="34" charset="0"/>
                <a:ea typeface="楷体_GB2312" pitchFamily="49" charset="-122"/>
              </a:rPr>
              <a:t>：计算</a:t>
            </a:r>
            <a:r>
              <a:rPr lang="en-US" altLang="zh-CN" sz="2000">
                <a:solidFill>
                  <a:srgbClr val="0000CC"/>
                </a:solidFill>
                <a:latin typeface="Arial" panose="020B0604020202020204" pitchFamily="34" charset="0"/>
                <a:ea typeface="楷体_GB2312" pitchFamily="49" charset="-122"/>
              </a:rPr>
              <a:t>2</a:t>
            </a:r>
            <a:r>
              <a:rPr lang="zh-CN" altLang="en-US" sz="2000">
                <a:solidFill>
                  <a:srgbClr val="0000CC"/>
                </a:solidFill>
                <a:latin typeface="Arial" panose="020B0604020202020204" pitchFamily="34" charset="0"/>
                <a:ea typeface="楷体_GB2312" pitchFamily="49" charset="-122"/>
              </a:rPr>
              <a:t>个２</a:t>
            </a:r>
            <a:r>
              <a:rPr lang="en-US" altLang="zh-CN" sz="2000">
                <a:solidFill>
                  <a:srgbClr val="0000CC"/>
                </a:solidFill>
                <a:latin typeface="Arial" panose="020B0604020202020204" pitchFamily="34" charset="0"/>
                <a:ea typeface="楷体_GB2312" pitchFamily="49" charset="-122"/>
              </a:rPr>
              <a:t>×</a:t>
            </a:r>
            <a:r>
              <a:rPr lang="zh-CN" altLang="en-US" sz="2000">
                <a:solidFill>
                  <a:srgbClr val="0000CC"/>
                </a:solidFill>
                <a:latin typeface="Arial" panose="020B0604020202020204" pitchFamily="34" charset="0"/>
                <a:ea typeface="楷体_GB2312" pitchFamily="49" charset="-122"/>
              </a:rPr>
              <a:t>２矩阵的乘积，必需 </a:t>
            </a:r>
            <a:r>
              <a:rPr lang="en-US" altLang="zh-CN" sz="2000">
                <a:solidFill>
                  <a:srgbClr val="0000CC"/>
                </a:solidFill>
                <a:latin typeface="Arial" panose="020B0604020202020204" pitchFamily="34" charset="0"/>
                <a:ea typeface="楷体_GB2312" pitchFamily="49" charset="-122"/>
              </a:rPr>
              <a:t>7 </a:t>
            </a:r>
            <a:r>
              <a:rPr lang="zh-CN" altLang="en-US" sz="2000">
                <a:solidFill>
                  <a:srgbClr val="0000CC"/>
                </a:solidFill>
                <a:latin typeface="Arial" panose="020B0604020202020204" pitchFamily="34" charset="0"/>
                <a:ea typeface="楷体_GB2312" pitchFamily="49" charset="-122"/>
              </a:rPr>
              <a:t>次乘法</a:t>
            </a:r>
            <a:endParaRPr lang="zh-CN" altLang="en-US" sz="2000">
              <a:solidFill>
                <a:srgbClr val="0000CC"/>
              </a:solidFill>
              <a:latin typeface="Arial" panose="020B0604020202020204" pitchFamily="34" charset="0"/>
              <a:ea typeface="楷体_GB2312" pitchFamily="49" charset="-122"/>
            </a:endParaRPr>
          </a:p>
          <a:p>
            <a:pPr lvl="1" eaLnBrk="1" hangingPunct="1">
              <a:lnSpc>
                <a:spcPct val="200000"/>
              </a:lnSpc>
              <a:buFont typeface="Wingdings" panose="05000000000000000000" pitchFamily="2" charset="2"/>
              <a:buChar char="Ø"/>
            </a:pPr>
            <a:r>
              <a:rPr lang="zh-CN" altLang="en-US" sz="2000">
                <a:latin typeface="Arial" panose="020B0604020202020204" pitchFamily="34" charset="0"/>
                <a:ea typeface="楷体_GB2312" pitchFamily="49" charset="-122"/>
              </a:rPr>
              <a:t>若想进一步改进矩阵乘法，就不能采用基于 </a:t>
            </a:r>
            <a:r>
              <a:rPr lang="en-US" altLang="zh-CN" sz="2000">
                <a:latin typeface="Arial" panose="020B0604020202020204" pitchFamily="34" charset="0"/>
                <a:ea typeface="楷体_GB2312" pitchFamily="49" charset="-122"/>
              </a:rPr>
              <a:t>7 </a:t>
            </a:r>
            <a:r>
              <a:rPr lang="zh-CN" altLang="en-US" sz="2000">
                <a:latin typeface="Arial" panose="020B0604020202020204" pitchFamily="34" charset="0"/>
                <a:ea typeface="楷体_GB2312" pitchFamily="49" charset="-122"/>
              </a:rPr>
              <a:t>次乘法计算 </a:t>
            </a:r>
            <a:r>
              <a:rPr lang="en-US" altLang="zh-CN" sz="2000">
                <a:latin typeface="Arial" panose="020B0604020202020204" pitchFamily="34" charset="0"/>
                <a:ea typeface="楷体_GB2312" pitchFamily="49" charset="-122"/>
              </a:rPr>
              <a:t>2×2 </a:t>
            </a:r>
            <a:r>
              <a:rPr lang="zh-CN" altLang="en-US" sz="2000">
                <a:latin typeface="Arial" panose="020B0604020202020204" pitchFamily="34" charset="0"/>
                <a:ea typeface="楷体_GB2312" pitchFamily="49" charset="-122"/>
              </a:rPr>
              <a:t>矩阵这样的方法</a:t>
            </a:r>
            <a:endParaRPr lang="zh-CN" altLang="en-US" sz="2000">
              <a:latin typeface="Arial" panose="020B0604020202020204" pitchFamily="34" charset="0"/>
              <a:ea typeface="楷体_GB2312" pitchFamily="49" charset="-122"/>
            </a:endParaRPr>
          </a:p>
          <a:p>
            <a:pPr eaLnBrk="1" hangingPunct="1">
              <a:lnSpc>
                <a:spcPct val="200000"/>
              </a:lnSpc>
              <a:buFont typeface="Wingdings" panose="05000000000000000000" pitchFamily="2" charset="2"/>
              <a:buChar char="Ø"/>
            </a:pPr>
            <a:r>
              <a:rPr lang="zh-CN" altLang="en-US" sz="2000">
                <a:solidFill>
                  <a:srgbClr val="0000CC"/>
                </a:solidFill>
                <a:latin typeface="Arial" panose="020B0604020202020204" pitchFamily="34" charset="0"/>
                <a:ea typeface="楷体_GB2312" pitchFamily="49" charset="-122"/>
              </a:rPr>
              <a:t>目前最好的计算时间上界是 </a:t>
            </a:r>
            <a:r>
              <a:rPr lang="en-US" altLang="zh-CN" sz="2000" b="1">
                <a:solidFill>
                  <a:srgbClr val="0000CC"/>
                </a:solidFill>
                <a:latin typeface="Arial" panose="020B0604020202020204" pitchFamily="34" charset="0"/>
                <a:ea typeface="楷体_GB2312" pitchFamily="49" charset="-122"/>
              </a:rPr>
              <a:t>O(n</a:t>
            </a:r>
            <a:r>
              <a:rPr lang="en-US" altLang="zh-CN" sz="2000" b="1" baseline="30000">
                <a:solidFill>
                  <a:srgbClr val="0000CC"/>
                </a:solidFill>
                <a:latin typeface="Arial" panose="020B0604020202020204" pitchFamily="34" charset="0"/>
                <a:ea typeface="楷体_GB2312" pitchFamily="49" charset="-122"/>
              </a:rPr>
              <a:t>2.376</a:t>
            </a:r>
            <a:r>
              <a:rPr lang="en-US" altLang="zh-CN" sz="2000" b="1">
                <a:solidFill>
                  <a:srgbClr val="0000CC"/>
                </a:solidFill>
                <a:latin typeface="Arial" panose="020B0604020202020204" pitchFamily="34" charset="0"/>
                <a:ea typeface="楷体_GB2312" pitchFamily="49" charset="-122"/>
              </a:rPr>
              <a:t>)</a:t>
            </a:r>
            <a:endParaRPr lang="en-US" altLang="zh-CN" sz="2000" b="1">
              <a:solidFill>
                <a:srgbClr val="0000CC"/>
              </a:solidFill>
              <a:latin typeface="Arial" panose="020B0604020202020204" pitchFamily="34" charset="0"/>
              <a:ea typeface="楷体_GB2312" pitchFamily="49" charset="-122"/>
            </a:endParaRPr>
          </a:p>
          <a:p>
            <a:pPr eaLnBrk="1" hangingPunct="1">
              <a:lnSpc>
                <a:spcPct val="200000"/>
              </a:lnSpc>
              <a:buFont typeface="Wingdings" panose="05000000000000000000" pitchFamily="2" charset="2"/>
              <a:buChar char="Ø"/>
            </a:pPr>
            <a:r>
              <a:rPr lang="zh-CN" altLang="en-US" sz="2000">
                <a:solidFill>
                  <a:srgbClr val="0000CC"/>
                </a:solidFill>
                <a:latin typeface="Arial" panose="020B0604020202020204" pitchFamily="34" charset="0"/>
                <a:ea typeface="楷体_GB2312" pitchFamily="49" charset="-122"/>
              </a:rPr>
              <a:t>是否能找到 </a:t>
            </a:r>
            <a:r>
              <a:rPr lang="en-US" altLang="zh-CN" sz="2000">
                <a:solidFill>
                  <a:srgbClr val="0000CC"/>
                </a:solidFill>
                <a:latin typeface="Arial" panose="020B0604020202020204" pitchFamily="34" charset="0"/>
                <a:ea typeface="楷体_GB2312" pitchFamily="49" charset="-122"/>
              </a:rPr>
              <a:t>O(n</a:t>
            </a:r>
            <a:r>
              <a:rPr lang="en-US" altLang="zh-CN" sz="2000" baseline="30000">
                <a:solidFill>
                  <a:srgbClr val="0000CC"/>
                </a:solidFill>
                <a:latin typeface="Arial" panose="020B0604020202020204" pitchFamily="34" charset="0"/>
                <a:ea typeface="楷体_GB2312" pitchFamily="49" charset="-122"/>
              </a:rPr>
              <a:t>2</a:t>
            </a:r>
            <a:r>
              <a:rPr lang="en-US" altLang="zh-CN" sz="2000">
                <a:solidFill>
                  <a:srgbClr val="0000CC"/>
                </a:solidFill>
                <a:latin typeface="Arial" panose="020B0604020202020204" pitchFamily="34" charset="0"/>
                <a:ea typeface="楷体_GB2312" pitchFamily="49" charset="-122"/>
              </a:rPr>
              <a:t>) </a:t>
            </a:r>
            <a:r>
              <a:rPr lang="zh-CN" altLang="en-US" sz="2000">
                <a:solidFill>
                  <a:srgbClr val="0000CC"/>
                </a:solidFill>
                <a:latin typeface="Arial" panose="020B0604020202020204" pitchFamily="34" charset="0"/>
                <a:ea typeface="楷体_GB2312" pitchFamily="49" charset="-122"/>
              </a:rPr>
              <a:t>的算法？？？目前为止还没有结果</a:t>
            </a:r>
            <a:endParaRPr lang="zh-CN" altLang="en-US" sz="2000">
              <a:solidFill>
                <a:srgbClr val="0000CC"/>
              </a:solidFill>
              <a:latin typeface="Arial" panose="020B0604020202020204" pitchFamily="34"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3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63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63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76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寻找 </a:t>
            </a:r>
            <a:r>
              <a:rPr lang="en-US" altLang="zh-TW">
                <a:effectLst>
                  <a:outerShdw blurRad="38100" dist="38100" dir="2700000" algn="tl">
                    <a:srgbClr val="C0C0C0"/>
                  </a:outerShdw>
                </a:effectLst>
              </a:rPr>
              <a:t>2-D </a:t>
            </a:r>
            <a:r>
              <a:rPr lang="zh-CN" altLang="en-US">
                <a:effectLst>
                  <a:outerShdw blurRad="38100" dist="38100" dir="2700000" algn="tl">
                    <a:srgbClr val="C0C0C0"/>
                  </a:outerShdw>
                </a:effectLst>
              </a:rPr>
              <a:t>最大点</a:t>
            </a:r>
            <a:endParaRPr lang="zh-CN" altLang="en-US">
              <a:effectLst>
                <a:outerShdw blurRad="38100" dist="38100" dir="2700000" algn="tl">
                  <a:srgbClr val="C0C0C0"/>
                </a:outerShdw>
              </a:effectLst>
            </a:endParaRPr>
          </a:p>
        </p:txBody>
      </p:sp>
      <p:sp>
        <p:nvSpPr>
          <p:cNvPr id="970755" name="Rectangle 3"/>
          <p:cNvSpPr>
            <a:spLocks noGrp="1" noChangeArrowheads="1"/>
          </p:cNvSpPr>
          <p:nvPr>
            <p:ph type="body" idx="4294967295"/>
          </p:nvPr>
        </p:nvSpPr>
        <p:spPr>
          <a:xfrm>
            <a:off x="874713" y="992188"/>
            <a:ext cx="11317287" cy="5180012"/>
          </a:xfrm>
        </p:spPr>
        <p:txBody>
          <a:bodyPr lIns="91424" tIns="45712" rIns="91424" bIns="45712" rtlCol="0">
            <a:normAutofit/>
          </a:bodyPr>
          <a:lstStyle/>
          <a:p>
            <a:pPr eaLnBrk="1" fontAlgn="auto" hangingPunct="1">
              <a:spcBef>
                <a:spcPts val="0"/>
              </a:spcBef>
              <a:spcAft>
                <a:spcPts val="0"/>
              </a:spcAft>
              <a:defRPr/>
            </a:pPr>
            <a:r>
              <a:rPr lang="zh-CN" altLang="en-US" dirty="0">
                <a:effectLst>
                  <a:outerShdw blurRad="38100" dist="38100" dir="2700000" algn="tl">
                    <a:srgbClr val="C0C0C0"/>
                  </a:outerShdw>
                </a:effectLst>
              </a:rPr>
              <a:t>有 </a:t>
            </a:r>
            <a:r>
              <a:rPr lang="en-US" altLang="zh-CN" dirty="0">
                <a:effectLst>
                  <a:outerShdw blurRad="38100" dist="38100" dir="2700000" algn="tl">
                    <a:srgbClr val="C0C0C0"/>
                  </a:outerShdw>
                </a:effectLst>
              </a:rPr>
              <a:t>n </a:t>
            </a:r>
            <a:r>
              <a:rPr lang="zh-CN" altLang="en-US" dirty="0">
                <a:effectLst>
                  <a:outerShdw blurRad="38100" dist="38100" dir="2700000" algn="tl">
                    <a:srgbClr val="C0C0C0"/>
                  </a:outerShdw>
                </a:effectLst>
              </a:rPr>
              <a:t>个平面点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zh-CN" altLang="en-US" dirty="0">
                <a:effectLst>
                  <a:outerShdw blurRad="38100" dist="38100" dir="2700000" algn="tl">
                    <a:srgbClr val="C0C0C0"/>
                  </a:outerShdw>
                </a:effectLst>
              </a:rPr>
              <a:t>，</a:t>
            </a:r>
            <a:r>
              <a:rPr lang="en-US" altLang="zh-CN" dirty="0" err="1">
                <a:effectLst>
                  <a:outerShdw blurRad="38100" dist="38100" dir="2700000" algn="tl">
                    <a:srgbClr val="C0C0C0"/>
                  </a:outerShdw>
                </a:effectLst>
              </a:rPr>
              <a:t>i</a:t>
            </a:r>
            <a:r>
              <a:rPr lang="en-US" altLang="zh-CN" dirty="0">
                <a:effectLst>
                  <a:outerShdw blurRad="38100" dist="38100" dir="2700000" algn="tl">
                    <a:srgbClr val="C0C0C0"/>
                  </a:outerShdw>
                </a:effectLst>
              </a:rPr>
              <a:t>=1~n</a:t>
            </a:r>
            <a:endParaRPr lang="en-US" altLang="zh-CN" dirty="0">
              <a:effectLst>
                <a:outerShdw blurRad="38100" dist="38100" dir="2700000" algn="tl">
                  <a:srgbClr val="C0C0C0"/>
                </a:outerShdw>
              </a:effectLst>
            </a:endParaRPr>
          </a:p>
          <a:p>
            <a:pPr marL="669925" lvl="1" indent="-325755" eaLnBrk="1" fontAlgn="auto" hangingPunct="1">
              <a:spcBef>
                <a:spcPts val="0"/>
              </a:spcBef>
              <a:spcAft>
                <a:spcPts val="0"/>
              </a:spcAft>
              <a:defRPr/>
            </a:pPr>
            <a:r>
              <a:rPr lang="zh-CN" altLang="en-US" dirty="0">
                <a:effectLst>
                  <a:outerShdw blurRad="38100" dist="38100" dir="2700000" algn="tl">
                    <a:srgbClr val="C0C0C0"/>
                  </a:outerShdw>
                </a:effectLst>
              </a:rPr>
              <a:t>点</a:t>
            </a:r>
            <a:r>
              <a:rPr lang="zh-TW"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en-US" altLang="zh-CN" dirty="0">
                <a:effectLst>
                  <a:outerShdw blurRad="38100" dist="38100" dir="2700000" algn="tl">
                    <a:srgbClr val="C0C0C0"/>
                  </a:outerShdw>
                </a:effectLst>
              </a:rPr>
              <a:t>&gt;</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点 </a:t>
            </a:r>
            <a:r>
              <a:rPr lang="en-US" altLang="zh-CN" dirty="0" err="1">
                <a:effectLst>
                  <a:outerShdw blurRad="38100" dist="38100" dir="2700000" algn="tl">
                    <a:srgbClr val="C0C0C0"/>
                  </a:outerShdw>
                </a:effectLst>
              </a:rPr>
              <a:t>p</a:t>
            </a:r>
            <a:r>
              <a:rPr lang="en-US" altLang="zh-CN" baseline="-25000" dirty="0" err="1">
                <a:effectLst>
                  <a:outerShdw blurRad="38100" dist="38100" dir="2700000" algn="tl">
                    <a:srgbClr val="C0C0C0"/>
                  </a:outerShdw>
                </a:effectLst>
              </a:rPr>
              <a:t>j</a:t>
            </a:r>
            <a:r>
              <a:rPr lang="zh-CN" altLang="en-US" dirty="0">
                <a:effectLst>
                  <a:outerShdw blurRad="38100" dist="38100" dir="2700000" algn="tl">
                    <a:srgbClr val="C0C0C0"/>
                  </a:outerShdw>
                </a:effectLst>
              </a:rPr>
              <a:t>：若</a:t>
            </a:r>
            <a:r>
              <a:rPr lang="en-US" altLang="zh-TW" dirty="0">
                <a:effectLst>
                  <a:outerShdw blurRad="38100" dist="38100" dir="2700000" algn="tl">
                    <a:srgbClr val="C0C0C0"/>
                  </a:outerShdw>
                </a:effectLst>
              </a:rPr>
              <a:t>x</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&gt;</a:t>
            </a:r>
            <a:r>
              <a:rPr lang="en-US" altLang="zh-TW" dirty="0" err="1">
                <a:effectLst>
                  <a:outerShdw blurRad="38100" dist="38100" dir="2700000" algn="tl">
                    <a:srgbClr val="C0C0C0"/>
                  </a:outerShdw>
                </a:effectLst>
              </a:rPr>
              <a:t>x</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且 </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i</a:t>
            </a:r>
            <a:r>
              <a:rPr lang="en-US" altLang="zh-TW" dirty="0">
                <a:effectLst>
                  <a:outerShdw blurRad="38100" dist="38100" dir="2700000" algn="tl">
                    <a:srgbClr val="C0C0C0"/>
                  </a:outerShdw>
                </a:effectLst>
              </a:rPr>
              <a:t>&gt;</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j</a:t>
            </a:r>
            <a:r>
              <a:rPr lang="zh-CN" altLang="en-US" dirty="0">
                <a:effectLst>
                  <a:outerShdw blurRad="38100" dist="38100" dir="2700000" algn="tl">
                    <a:srgbClr val="C0C0C0"/>
                  </a:outerShdw>
                </a:effectLst>
              </a:rPr>
              <a:t>，则点</a:t>
            </a:r>
            <a:r>
              <a:rPr lang="zh-TW"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(x</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比</a:t>
            </a:r>
            <a:r>
              <a:rPr lang="en-US" altLang="zh-TW" dirty="0">
                <a:effectLst>
                  <a:outerShdw blurRad="38100" dist="38100" dir="2700000" algn="tl">
                    <a:srgbClr val="C0C0C0"/>
                  </a:outerShdw>
                </a:effectLst>
              </a:rPr>
              <a:t> </a:t>
            </a:r>
            <a:r>
              <a:rPr lang="en-US" altLang="zh-CN" dirty="0" err="1">
                <a:effectLst>
                  <a:outerShdw blurRad="38100" dist="38100" dir="2700000" algn="tl">
                    <a:srgbClr val="C0C0C0"/>
                  </a:outerShdw>
                </a:effectLst>
              </a:rPr>
              <a:t>p</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a:t>
            </a:r>
            <a:r>
              <a:rPr lang="en-US" altLang="zh-TW" dirty="0" err="1">
                <a:effectLst>
                  <a:outerShdw blurRad="38100" dist="38100" dir="2700000" algn="tl">
                    <a:srgbClr val="C0C0C0"/>
                  </a:outerShdw>
                </a:effectLst>
              </a:rPr>
              <a:t>x</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 </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a:t>
            </a:r>
            <a:r>
              <a:rPr lang="zh-CN" altLang="en-US" dirty="0">
                <a:effectLst>
                  <a:outerShdw blurRad="38100" dist="38100" dir="2700000" algn="tl">
                    <a:srgbClr val="C0C0C0"/>
                  </a:outerShdw>
                </a:effectLst>
              </a:rPr>
              <a:t>大</a:t>
            </a:r>
            <a:endParaRPr lang="en-US" altLang="zh-CN" dirty="0">
              <a:effectLst>
                <a:outerShdw blurRad="38100" dist="38100" dir="2700000" algn="tl">
                  <a:srgbClr val="C0C0C0"/>
                </a:outerShdw>
              </a:effectLst>
            </a:endParaRPr>
          </a:p>
          <a:p>
            <a:pPr marL="669925" lvl="1" indent="-325755" eaLnBrk="1" fontAlgn="auto" hangingPunct="1">
              <a:spcBef>
                <a:spcPts val="0"/>
              </a:spcBef>
              <a:spcAft>
                <a:spcPts val="0"/>
              </a:spcAft>
              <a:defRPr/>
            </a:pPr>
            <a:r>
              <a:rPr lang="zh-CN" altLang="en-US" dirty="0">
                <a:effectLst>
                  <a:outerShdw blurRad="38100" dist="38100" dir="2700000" algn="tl">
                    <a:srgbClr val="C0C0C0"/>
                  </a:outerShdw>
                </a:effectLst>
              </a:rPr>
              <a:t>最大点：没有其它点比它大</a:t>
            </a:r>
            <a:endParaRPr lang="en-US" altLang="zh-TW" dirty="0">
              <a:effectLst>
                <a:outerShdw blurRad="38100" dist="38100" dir="2700000" algn="tl">
                  <a:srgbClr val="C0C0C0"/>
                </a:outerShdw>
              </a:effectLst>
            </a:endParaRPr>
          </a:p>
        </p:txBody>
      </p:sp>
      <p:grpSp>
        <p:nvGrpSpPr>
          <p:cNvPr id="78852" name="Group 27"/>
          <p:cNvGrpSpPr/>
          <p:nvPr/>
        </p:nvGrpSpPr>
        <p:grpSpPr bwMode="auto">
          <a:xfrm>
            <a:off x="3070225" y="3068638"/>
            <a:ext cx="6589713" cy="3208337"/>
            <a:chOff x="974" y="1933"/>
            <a:chExt cx="4151" cy="2021"/>
          </a:xfrm>
        </p:grpSpPr>
        <p:pic>
          <p:nvPicPr>
            <p:cNvPr id="7885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 y="1933"/>
              <a:ext cx="4151" cy="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Text Box 5"/>
            <p:cNvSpPr txBox="1">
              <a:spLocks noChangeArrowheads="1"/>
            </p:cNvSpPr>
            <p:nvPr/>
          </p:nvSpPr>
          <p:spPr bwMode="auto">
            <a:xfrm>
              <a:off x="1677" y="211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3</a:t>
              </a:r>
              <a:endParaRPr lang="en-US" altLang="zh-CN" sz="2000" baseline="-25000">
                <a:solidFill>
                  <a:srgbClr val="0000CC"/>
                </a:solidFill>
                <a:latin typeface="Arial" panose="020B0604020202020204" pitchFamily="34" charset="0"/>
              </a:endParaRPr>
            </a:p>
          </p:txBody>
        </p:sp>
        <p:sp>
          <p:nvSpPr>
            <p:cNvPr id="78856" name="Text Box 6"/>
            <p:cNvSpPr txBox="1">
              <a:spLocks noChangeArrowheads="1"/>
            </p:cNvSpPr>
            <p:nvPr/>
          </p:nvSpPr>
          <p:spPr bwMode="auto">
            <a:xfrm>
              <a:off x="2448" y="2341"/>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6</a:t>
              </a:r>
              <a:endParaRPr lang="en-US" altLang="zh-CN" sz="2000" baseline="-25000">
                <a:solidFill>
                  <a:srgbClr val="0000CC"/>
                </a:solidFill>
                <a:latin typeface="Arial" panose="020B0604020202020204" pitchFamily="34" charset="0"/>
              </a:endParaRPr>
            </a:p>
          </p:txBody>
        </p:sp>
        <p:sp>
          <p:nvSpPr>
            <p:cNvPr id="78857" name="Text Box 7"/>
            <p:cNvSpPr txBox="1">
              <a:spLocks noChangeArrowheads="1"/>
            </p:cNvSpPr>
            <p:nvPr/>
          </p:nvSpPr>
          <p:spPr bwMode="auto">
            <a:xfrm>
              <a:off x="2720" y="284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7</a:t>
              </a:r>
              <a:endParaRPr lang="en-US" altLang="zh-CN" sz="2000" baseline="-25000">
                <a:solidFill>
                  <a:srgbClr val="0000CC"/>
                </a:solidFill>
                <a:latin typeface="Arial" panose="020B0604020202020204" pitchFamily="34" charset="0"/>
              </a:endParaRPr>
            </a:p>
          </p:txBody>
        </p:sp>
        <p:sp>
          <p:nvSpPr>
            <p:cNvPr id="78858" name="Text Box 8"/>
            <p:cNvSpPr txBox="1">
              <a:spLocks noChangeArrowheads="1"/>
            </p:cNvSpPr>
            <p:nvPr/>
          </p:nvSpPr>
          <p:spPr bwMode="auto">
            <a:xfrm>
              <a:off x="3174" y="2530"/>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9</a:t>
              </a:r>
              <a:endParaRPr lang="en-US" altLang="zh-CN" sz="2000" baseline="-25000">
                <a:solidFill>
                  <a:srgbClr val="0000CC"/>
                </a:solidFill>
                <a:latin typeface="Arial" panose="020B0604020202020204" pitchFamily="34" charset="0"/>
              </a:endParaRPr>
            </a:p>
          </p:txBody>
        </p:sp>
        <p:sp>
          <p:nvSpPr>
            <p:cNvPr id="78859" name="Text Box 9"/>
            <p:cNvSpPr txBox="1">
              <a:spLocks noChangeArrowheads="1"/>
            </p:cNvSpPr>
            <p:nvPr/>
          </p:nvSpPr>
          <p:spPr bwMode="auto">
            <a:xfrm>
              <a:off x="4059" y="266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13</a:t>
              </a:r>
              <a:endParaRPr lang="en-US" altLang="zh-CN" sz="2000" baseline="-25000">
                <a:solidFill>
                  <a:srgbClr val="0000CC"/>
                </a:solidFill>
                <a:latin typeface="Arial" panose="020B0604020202020204" pitchFamily="34" charset="0"/>
              </a:endParaRPr>
            </a:p>
          </p:txBody>
        </p:sp>
        <p:sp>
          <p:nvSpPr>
            <p:cNvPr id="78860" name="Text Box 10"/>
            <p:cNvSpPr txBox="1">
              <a:spLocks noChangeArrowheads="1"/>
            </p:cNvSpPr>
            <p:nvPr/>
          </p:nvSpPr>
          <p:spPr bwMode="auto">
            <a:xfrm>
              <a:off x="4512" y="288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14</a:t>
              </a:r>
              <a:endParaRPr lang="en-US" altLang="zh-CN" sz="2000" baseline="-25000">
                <a:solidFill>
                  <a:srgbClr val="0000CC"/>
                </a:solidFill>
                <a:latin typeface="Arial" panose="020B0604020202020204" pitchFamily="34" charset="0"/>
              </a:endParaRPr>
            </a:p>
          </p:txBody>
        </p:sp>
        <p:sp>
          <p:nvSpPr>
            <p:cNvPr id="78861" name="Text Box 11"/>
            <p:cNvSpPr txBox="1">
              <a:spLocks noChangeArrowheads="1"/>
            </p:cNvSpPr>
            <p:nvPr/>
          </p:nvSpPr>
          <p:spPr bwMode="auto">
            <a:xfrm>
              <a:off x="1291" y="340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a:t>
              </a:r>
              <a:endParaRPr lang="en-US" altLang="zh-CN" sz="2000" baseline="-25000">
                <a:solidFill>
                  <a:srgbClr val="0000CC"/>
                </a:solidFill>
                <a:latin typeface="Arial" panose="020B0604020202020204" pitchFamily="34" charset="0"/>
              </a:endParaRPr>
            </a:p>
          </p:txBody>
        </p:sp>
        <p:sp>
          <p:nvSpPr>
            <p:cNvPr id="78862" name="Text Box 12"/>
            <p:cNvSpPr txBox="1">
              <a:spLocks noChangeArrowheads="1"/>
            </p:cNvSpPr>
            <p:nvPr/>
          </p:nvSpPr>
          <p:spPr bwMode="auto">
            <a:xfrm>
              <a:off x="1428" y="279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2</a:t>
              </a:r>
              <a:endParaRPr lang="en-US" altLang="zh-CN" sz="2000" baseline="-25000">
                <a:solidFill>
                  <a:srgbClr val="0000CC"/>
                </a:solidFill>
                <a:latin typeface="Arial" panose="020B0604020202020204" pitchFamily="34" charset="0"/>
              </a:endParaRPr>
            </a:p>
          </p:txBody>
        </p:sp>
        <p:sp>
          <p:nvSpPr>
            <p:cNvPr id="78863" name="Text Box 13"/>
            <p:cNvSpPr txBox="1">
              <a:spLocks noChangeArrowheads="1"/>
            </p:cNvSpPr>
            <p:nvPr/>
          </p:nvSpPr>
          <p:spPr bwMode="auto">
            <a:xfrm>
              <a:off x="2221" y="3414"/>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4</a:t>
              </a:r>
              <a:endParaRPr lang="en-US" altLang="zh-CN" sz="2000" baseline="-25000">
                <a:solidFill>
                  <a:srgbClr val="0000CC"/>
                </a:solidFill>
                <a:latin typeface="Arial" panose="020B0604020202020204" pitchFamily="34" charset="0"/>
              </a:endParaRPr>
            </a:p>
          </p:txBody>
        </p:sp>
        <p:sp>
          <p:nvSpPr>
            <p:cNvPr id="78864" name="Text Box 14"/>
            <p:cNvSpPr txBox="1">
              <a:spLocks noChangeArrowheads="1"/>
            </p:cNvSpPr>
            <p:nvPr/>
          </p:nvSpPr>
          <p:spPr bwMode="auto">
            <a:xfrm>
              <a:off x="1950" y="2863"/>
              <a:ext cx="3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5</a:t>
              </a:r>
              <a:endParaRPr lang="en-US" altLang="zh-CN" sz="2000" baseline="-25000">
                <a:solidFill>
                  <a:srgbClr val="0000CC"/>
                </a:solidFill>
                <a:latin typeface="Arial" panose="020B0604020202020204" pitchFamily="34" charset="0"/>
              </a:endParaRPr>
            </a:p>
          </p:txBody>
        </p:sp>
        <p:sp>
          <p:nvSpPr>
            <p:cNvPr id="78865" name="Text Box 15"/>
            <p:cNvSpPr txBox="1">
              <a:spLocks noChangeArrowheads="1"/>
            </p:cNvSpPr>
            <p:nvPr/>
          </p:nvSpPr>
          <p:spPr bwMode="auto">
            <a:xfrm>
              <a:off x="3029" y="316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8</a:t>
              </a:r>
              <a:endParaRPr lang="en-US" altLang="zh-CN" sz="2000" baseline="-25000">
                <a:solidFill>
                  <a:srgbClr val="0000CC"/>
                </a:solidFill>
                <a:latin typeface="Arial" panose="020B0604020202020204" pitchFamily="34" charset="0"/>
              </a:endParaRPr>
            </a:p>
          </p:txBody>
        </p:sp>
        <p:sp>
          <p:nvSpPr>
            <p:cNvPr id="78866" name="Text Box 16"/>
            <p:cNvSpPr txBox="1">
              <a:spLocks noChangeArrowheads="1"/>
            </p:cNvSpPr>
            <p:nvPr/>
          </p:nvSpPr>
          <p:spPr bwMode="auto">
            <a:xfrm>
              <a:off x="3422" y="334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10</a:t>
              </a:r>
              <a:endParaRPr lang="en-US" altLang="zh-CN" sz="2000" baseline="-25000">
                <a:solidFill>
                  <a:srgbClr val="0000CC"/>
                </a:solidFill>
                <a:latin typeface="Arial" panose="020B0604020202020204" pitchFamily="34" charset="0"/>
              </a:endParaRPr>
            </a:p>
          </p:txBody>
        </p:sp>
        <p:sp>
          <p:nvSpPr>
            <p:cNvPr id="78867" name="Text Box 17"/>
            <p:cNvSpPr txBox="1">
              <a:spLocks noChangeArrowheads="1"/>
            </p:cNvSpPr>
            <p:nvPr/>
          </p:nvSpPr>
          <p:spPr bwMode="auto">
            <a:xfrm>
              <a:off x="3632" y="2825"/>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11</a:t>
              </a:r>
              <a:endParaRPr lang="en-US" altLang="zh-CN" sz="2000" baseline="-25000">
                <a:solidFill>
                  <a:srgbClr val="0000CC"/>
                </a:solidFill>
                <a:latin typeface="Arial" panose="020B0604020202020204" pitchFamily="34" charset="0"/>
              </a:endParaRPr>
            </a:p>
          </p:txBody>
        </p:sp>
        <p:sp>
          <p:nvSpPr>
            <p:cNvPr id="78868" name="Text Box 18"/>
            <p:cNvSpPr txBox="1">
              <a:spLocks noChangeArrowheads="1"/>
            </p:cNvSpPr>
            <p:nvPr/>
          </p:nvSpPr>
          <p:spPr bwMode="auto">
            <a:xfrm>
              <a:off x="4035" y="3301"/>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12</a:t>
              </a:r>
              <a:endParaRPr lang="en-US" altLang="zh-CN" sz="2000" baseline="-25000">
                <a:solidFill>
                  <a:srgbClr val="0000CC"/>
                </a:solidFill>
                <a:latin typeface="Arial" panose="020B0604020202020204" pitchFamily="34" charset="0"/>
              </a:endParaRPr>
            </a:p>
          </p:txBody>
        </p:sp>
        <p:sp>
          <p:nvSpPr>
            <p:cNvPr id="78869" name="Oval 21"/>
            <p:cNvSpPr>
              <a:spLocks noChangeArrowheads="1"/>
            </p:cNvSpPr>
            <p:nvPr/>
          </p:nvSpPr>
          <p:spPr bwMode="auto">
            <a:xfrm>
              <a:off x="1814" y="2395"/>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78870" name="Oval 22"/>
            <p:cNvSpPr>
              <a:spLocks noChangeArrowheads="1"/>
            </p:cNvSpPr>
            <p:nvPr/>
          </p:nvSpPr>
          <p:spPr bwMode="auto">
            <a:xfrm>
              <a:off x="2413" y="2577"/>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78871" name="Oval 23"/>
            <p:cNvSpPr>
              <a:spLocks noChangeArrowheads="1"/>
            </p:cNvSpPr>
            <p:nvPr/>
          </p:nvSpPr>
          <p:spPr bwMode="auto">
            <a:xfrm>
              <a:off x="4043" y="2907"/>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78872" name="Oval 24"/>
            <p:cNvSpPr>
              <a:spLocks noChangeArrowheads="1"/>
            </p:cNvSpPr>
            <p:nvPr/>
          </p:nvSpPr>
          <p:spPr bwMode="auto">
            <a:xfrm>
              <a:off x="3394" y="2772"/>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78873" name="Oval 25"/>
            <p:cNvSpPr>
              <a:spLocks noChangeArrowheads="1"/>
            </p:cNvSpPr>
            <p:nvPr/>
          </p:nvSpPr>
          <p:spPr bwMode="auto">
            <a:xfrm>
              <a:off x="4414" y="3098"/>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grpSp>
      <p:sp>
        <p:nvSpPr>
          <p:cNvPr id="358428" name="Oval 28"/>
          <p:cNvSpPr>
            <a:spLocks noChangeArrowheads="1"/>
          </p:cNvSpPr>
          <p:nvPr/>
        </p:nvSpPr>
        <p:spPr bwMode="auto">
          <a:xfrm>
            <a:off x="4583113" y="4545013"/>
            <a:ext cx="900112" cy="53975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07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07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寻找 </a:t>
            </a:r>
            <a:r>
              <a:rPr lang="en-US" altLang="zh-TW">
                <a:effectLst>
                  <a:outerShdw blurRad="38100" dist="38100" dir="2700000" algn="tl">
                    <a:srgbClr val="C0C0C0"/>
                  </a:outerShdw>
                </a:effectLst>
              </a:rPr>
              <a:t>2-D </a:t>
            </a:r>
            <a:r>
              <a:rPr lang="zh-CN" altLang="en-US">
                <a:effectLst>
                  <a:outerShdw blurRad="38100" dist="38100" dir="2700000" algn="tl">
                    <a:srgbClr val="C0C0C0"/>
                  </a:outerShdw>
                </a:effectLst>
              </a:rPr>
              <a:t>最大点</a:t>
            </a:r>
            <a:endParaRPr lang="zh-CN" altLang="en-US">
              <a:effectLst>
                <a:outerShdw blurRad="38100" dist="38100" dir="2700000" algn="tl">
                  <a:srgbClr val="C0C0C0"/>
                </a:outerShdw>
              </a:effectLst>
            </a:endParaRPr>
          </a:p>
        </p:txBody>
      </p:sp>
      <p:sp>
        <p:nvSpPr>
          <p:cNvPr id="970755" name="Rectangle 3"/>
          <p:cNvSpPr>
            <a:spLocks noGrp="1" noChangeArrowheads="1"/>
          </p:cNvSpPr>
          <p:nvPr>
            <p:ph type="body" idx="4294967295"/>
          </p:nvPr>
        </p:nvSpPr>
        <p:spPr>
          <a:xfrm>
            <a:off x="803275" y="1089025"/>
            <a:ext cx="10980738" cy="5083175"/>
          </a:xfrm>
        </p:spPr>
        <p:txBody>
          <a:bodyPr lIns="91424" tIns="45712" rIns="91424" bIns="45712" rtlCol="0">
            <a:normAutofit/>
          </a:bodyPr>
          <a:lstStyle/>
          <a:p>
            <a:pPr eaLnBrk="1" fontAlgn="auto" hangingPunct="1">
              <a:spcBef>
                <a:spcPts val="0"/>
              </a:spcBef>
              <a:spcAft>
                <a:spcPts val="0"/>
              </a:spcAft>
              <a:defRPr/>
            </a:pPr>
            <a:r>
              <a:rPr lang="zh-CN" altLang="en-US" dirty="0">
                <a:effectLst>
                  <a:outerShdw blurRad="38100" dist="38100" dir="2700000" algn="tl">
                    <a:srgbClr val="C0C0C0"/>
                  </a:outerShdw>
                </a:effectLst>
              </a:rPr>
              <a:t>有 </a:t>
            </a:r>
            <a:r>
              <a:rPr lang="en-US" altLang="zh-CN" dirty="0">
                <a:effectLst>
                  <a:outerShdw blurRad="38100" dist="38100" dir="2700000" algn="tl">
                    <a:srgbClr val="C0C0C0"/>
                  </a:outerShdw>
                </a:effectLst>
              </a:rPr>
              <a:t>n </a:t>
            </a:r>
            <a:r>
              <a:rPr lang="zh-CN" altLang="en-US" dirty="0">
                <a:effectLst>
                  <a:outerShdw blurRad="38100" dist="38100" dir="2700000" algn="tl">
                    <a:srgbClr val="C0C0C0"/>
                  </a:outerShdw>
                </a:effectLst>
              </a:rPr>
              <a:t>个平面点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zh-CN" altLang="en-US" dirty="0">
                <a:effectLst>
                  <a:outerShdw blurRad="38100" dist="38100" dir="2700000" algn="tl">
                    <a:srgbClr val="C0C0C0"/>
                  </a:outerShdw>
                </a:effectLst>
              </a:rPr>
              <a:t>，</a:t>
            </a:r>
            <a:r>
              <a:rPr lang="en-US" altLang="zh-CN" dirty="0" err="1">
                <a:effectLst>
                  <a:outerShdw blurRad="38100" dist="38100" dir="2700000" algn="tl">
                    <a:srgbClr val="C0C0C0"/>
                  </a:outerShdw>
                </a:effectLst>
              </a:rPr>
              <a:t>i</a:t>
            </a:r>
            <a:r>
              <a:rPr lang="en-US" altLang="zh-CN" dirty="0">
                <a:effectLst>
                  <a:outerShdw blurRad="38100" dist="38100" dir="2700000" algn="tl">
                    <a:srgbClr val="C0C0C0"/>
                  </a:outerShdw>
                </a:effectLst>
              </a:rPr>
              <a:t>=1~n</a:t>
            </a:r>
            <a:endParaRPr lang="en-US" altLang="zh-CN" dirty="0">
              <a:effectLst>
                <a:outerShdw blurRad="38100" dist="38100" dir="2700000" algn="tl">
                  <a:srgbClr val="C0C0C0"/>
                </a:outerShdw>
              </a:effectLst>
            </a:endParaRPr>
          </a:p>
          <a:p>
            <a:pPr marL="669925" lvl="1" indent="-325755" eaLnBrk="1" fontAlgn="auto" hangingPunct="1">
              <a:spcBef>
                <a:spcPts val="0"/>
              </a:spcBef>
              <a:spcAft>
                <a:spcPts val="0"/>
              </a:spcAft>
              <a:defRPr/>
            </a:pPr>
            <a:r>
              <a:rPr lang="zh-CN" altLang="en-US" dirty="0">
                <a:effectLst>
                  <a:outerShdw blurRad="38100" dist="38100" dir="2700000" algn="tl">
                    <a:srgbClr val="C0C0C0"/>
                  </a:outerShdw>
                </a:effectLst>
              </a:rPr>
              <a:t>点</a:t>
            </a:r>
            <a:r>
              <a:rPr lang="zh-TW"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en-US" altLang="zh-CN" dirty="0">
                <a:effectLst>
                  <a:outerShdw blurRad="38100" dist="38100" dir="2700000" algn="tl">
                    <a:srgbClr val="C0C0C0"/>
                  </a:outerShdw>
                </a:effectLst>
              </a:rPr>
              <a:t>&gt;</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点 </a:t>
            </a:r>
            <a:r>
              <a:rPr lang="en-US" altLang="zh-CN" dirty="0" err="1">
                <a:effectLst>
                  <a:outerShdw blurRad="38100" dist="38100" dir="2700000" algn="tl">
                    <a:srgbClr val="C0C0C0"/>
                  </a:outerShdw>
                </a:effectLst>
              </a:rPr>
              <a:t>p</a:t>
            </a:r>
            <a:r>
              <a:rPr lang="en-US" altLang="zh-CN" baseline="-25000" dirty="0" err="1">
                <a:effectLst>
                  <a:outerShdw blurRad="38100" dist="38100" dir="2700000" algn="tl">
                    <a:srgbClr val="C0C0C0"/>
                  </a:outerShdw>
                </a:effectLst>
              </a:rPr>
              <a:t>j</a:t>
            </a:r>
            <a:r>
              <a:rPr lang="zh-CN" altLang="en-US" dirty="0">
                <a:effectLst>
                  <a:outerShdw blurRad="38100" dist="38100" dir="2700000" algn="tl">
                    <a:srgbClr val="C0C0C0"/>
                  </a:outerShdw>
                </a:effectLst>
              </a:rPr>
              <a:t>：若</a:t>
            </a:r>
            <a:r>
              <a:rPr lang="en-US" altLang="zh-TW" dirty="0">
                <a:effectLst>
                  <a:outerShdw blurRad="38100" dist="38100" dir="2700000" algn="tl">
                    <a:srgbClr val="C0C0C0"/>
                  </a:outerShdw>
                </a:effectLst>
              </a:rPr>
              <a:t>x</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&gt;</a:t>
            </a:r>
            <a:r>
              <a:rPr lang="en-US" altLang="zh-TW" dirty="0" err="1">
                <a:effectLst>
                  <a:outerShdw blurRad="38100" dist="38100" dir="2700000" algn="tl">
                    <a:srgbClr val="C0C0C0"/>
                  </a:outerShdw>
                </a:effectLst>
              </a:rPr>
              <a:t>x</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且</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i</a:t>
            </a:r>
            <a:r>
              <a:rPr lang="en-US" altLang="zh-TW" dirty="0">
                <a:effectLst>
                  <a:outerShdw blurRad="38100" dist="38100" dir="2700000" algn="tl">
                    <a:srgbClr val="C0C0C0"/>
                  </a:outerShdw>
                </a:effectLst>
              </a:rPr>
              <a:t>&gt;</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j</a:t>
            </a:r>
            <a:r>
              <a:rPr lang="zh-CN" altLang="en-US" dirty="0">
                <a:effectLst>
                  <a:outerShdw blurRad="38100" dist="38100" dir="2700000" algn="tl">
                    <a:srgbClr val="C0C0C0"/>
                  </a:outerShdw>
                </a:effectLst>
              </a:rPr>
              <a:t>，则点</a:t>
            </a:r>
            <a:r>
              <a:rPr lang="zh-TW"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(x</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比</a:t>
            </a:r>
            <a:r>
              <a:rPr lang="en-US" altLang="zh-TW" dirty="0">
                <a:effectLst>
                  <a:outerShdw blurRad="38100" dist="38100" dir="2700000" algn="tl">
                    <a:srgbClr val="C0C0C0"/>
                  </a:outerShdw>
                </a:effectLst>
              </a:rPr>
              <a:t> </a:t>
            </a:r>
            <a:r>
              <a:rPr lang="en-US" altLang="zh-CN" dirty="0" err="1">
                <a:effectLst>
                  <a:outerShdw blurRad="38100" dist="38100" dir="2700000" algn="tl">
                    <a:srgbClr val="C0C0C0"/>
                  </a:outerShdw>
                </a:effectLst>
              </a:rPr>
              <a:t>p</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a:t>
            </a:r>
            <a:r>
              <a:rPr lang="en-US" altLang="zh-TW" dirty="0" err="1">
                <a:effectLst>
                  <a:outerShdw blurRad="38100" dist="38100" dir="2700000" algn="tl">
                    <a:srgbClr val="C0C0C0"/>
                  </a:outerShdw>
                </a:effectLst>
              </a:rPr>
              <a:t>x</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 </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a:t>
            </a:r>
            <a:r>
              <a:rPr lang="zh-CN" altLang="en-US" dirty="0">
                <a:effectLst>
                  <a:outerShdw blurRad="38100" dist="38100" dir="2700000" algn="tl">
                    <a:srgbClr val="C0C0C0"/>
                  </a:outerShdw>
                </a:effectLst>
              </a:rPr>
              <a:t>大</a:t>
            </a:r>
            <a:endParaRPr lang="en-US" altLang="zh-CN" dirty="0">
              <a:effectLst>
                <a:outerShdw blurRad="38100" dist="38100" dir="2700000" algn="tl">
                  <a:srgbClr val="C0C0C0"/>
                </a:outerShdw>
              </a:effectLst>
            </a:endParaRPr>
          </a:p>
          <a:p>
            <a:pPr marL="669925" lvl="1" indent="-325755" eaLnBrk="1" fontAlgn="auto" hangingPunct="1">
              <a:spcBef>
                <a:spcPts val="0"/>
              </a:spcBef>
              <a:spcAft>
                <a:spcPts val="0"/>
              </a:spcAft>
              <a:defRPr/>
            </a:pPr>
            <a:r>
              <a:rPr lang="zh-CN" altLang="en-US" dirty="0">
                <a:effectLst>
                  <a:outerShdw blurRad="38100" dist="38100" dir="2700000" algn="tl">
                    <a:srgbClr val="C0C0C0"/>
                  </a:outerShdw>
                </a:effectLst>
              </a:rPr>
              <a:t>最大点：没有其它点比它大</a:t>
            </a:r>
            <a:endParaRPr lang="en-US" altLang="zh-TW" dirty="0">
              <a:effectLst>
                <a:outerShdw blurRad="38100" dist="38100" dir="2700000" algn="tl">
                  <a:srgbClr val="C0C0C0"/>
                </a:outerShdw>
              </a:effectLst>
            </a:endParaRPr>
          </a:p>
        </p:txBody>
      </p:sp>
      <p:grpSp>
        <p:nvGrpSpPr>
          <p:cNvPr id="80900" name="Group 4"/>
          <p:cNvGrpSpPr/>
          <p:nvPr/>
        </p:nvGrpSpPr>
        <p:grpSpPr bwMode="auto">
          <a:xfrm>
            <a:off x="3070225" y="3068638"/>
            <a:ext cx="6589713" cy="3208337"/>
            <a:chOff x="974" y="1933"/>
            <a:chExt cx="4151" cy="2021"/>
          </a:xfrm>
        </p:grpSpPr>
        <p:pic>
          <p:nvPicPr>
            <p:cNvPr id="8090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 y="1933"/>
              <a:ext cx="4151" cy="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Text Box 5"/>
            <p:cNvSpPr txBox="1">
              <a:spLocks noChangeArrowheads="1"/>
            </p:cNvSpPr>
            <p:nvPr/>
          </p:nvSpPr>
          <p:spPr bwMode="auto">
            <a:xfrm>
              <a:off x="1677" y="211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3</a:t>
              </a:r>
              <a:endParaRPr lang="en-US" altLang="zh-CN" sz="2000" baseline="-25000">
                <a:solidFill>
                  <a:srgbClr val="0000CC"/>
                </a:solidFill>
                <a:latin typeface="Arial" panose="020B0604020202020204" pitchFamily="34" charset="0"/>
              </a:endParaRPr>
            </a:p>
          </p:txBody>
        </p:sp>
        <p:sp>
          <p:nvSpPr>
            <p:cNvPr id="80905" name="Text Box 6"/>
            <p:cNvSpPr txBox="1">
              <a:spLocks noChangeArrowheads="1"/>
            </p:cNvSpPr>
            <p:nvPr/>
          </p:nvSpPr>
          <p:spPr bwMode="auto">
            <a:xfrm>
              <a:off x="2448" y="2341"/>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6</a:t>
              </a:r>
              <a:endParaRPr lang="en-US" altLang="zh-CN" sz="2000" baseline="-25000">
                <a:solidFill>
                  <a:srgbClr val="0000CC"/>
                </a:solidFill>
                <a:latin typeface="Arial" panose="020B0604020202020204" pitchFamily="34" charset="0"/>
              </a:endParaRPr>
            </a:p>
          </p:txBody>
        </p:sp>
        <p:sp>
          <p:nvSpPr>
            <p:cNvPr id="80906" name="Text Box 7"/>
            <p:cNvSpPr txBox="1">
              <a:spLocks noChangeArrowheads="1"/>
            </p:cNvSpPr>
            <p:nvPr/>
          </p:nvSpPr>
          <p:spPr bwMode="auto">
            <a:xfrm>
              <a:off x="2720" y="284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7</a:t>
              </a:r>
              <a:endParaRPr lang="en-US" altLang="zh-CN" sz="2000" baseline="-25000">
                <a:solidFill>
                  <a:srgbClr val="0000CC"/>
                </a:solidFill>
                <a:latin typeface="Arial" panose="020B0604020202020204" pitchFamily="34" charset="0"/>
              </a:endParaRPr>
            </a:p>
          </p:txBody>
        </p:sp>
        <p:sp>
          <p:nvSpPr>
            <p:cNvPr id="80907" name="Text Box 8"/>
            <p:cNvSpPr txBox="1">
              <a:spLocks noChangeArrowheads="1"/>
            </p:cNvSpPr>
            <p:nvPr/>
          </p:nvSpPr>
          <p:spPr bwMode="auto">
            <a:xfrm>
              <a:off x="3174" y="2530"/>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9</a:t>
              </a:r>
              <a:endParaRPr lang="en-US" altLang="zh-CN" sz="2000" baseline="-25000">
                <a:solidFill>
                  <a:srgbClr val="0000CC"/>
                </a:solidFill>
                <a:latin typeface="Arial" panose="020B0604020202020204" pitchFamily="34" charset="0"/>
              </a:endParaRPr>
            </a:p>
          </p:txBody>
        </p:sp>
        <p:sp>
          <p:nvSpPr>
            <p:cNvPr id="80908" name="Text Box 9"/>
            <p:cNvSpPr txBox="1">
              <a:spLocks noChangeArrowheads="1"/>
            </p:cNvSpPr>
            <p:nvPr/>
          </p:nvSpPr>
          <p:spPr bwMode="auto">
            <a:xfrm>
              <a:off x="4059" y="266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13</a:t>
              </a:r>
              <a:endParaRPr lang="en-US" altLang="zh-CN" sz="2000" baseline="-25000">
                <a:solidFill>
                  <a:srgbClr val="0000CC"/>
                </a:solidFill>
                <a:latin typeface="Arial" panose="020B0604020202020204" pitchFamily="34" charset="0"/>
              </a:endParaRPr>
            </a:p>
          </p:txBody>
        </p:sp>
        <p:sp>
          <p:nvSpPr>
            <p:cNvPr id="80909" name="Text Box 10"/>
            <p:cNvSpPr txBox="1">
              <a:spLocks noChangeArrowheads="1"/>
            </p:cNvSpPr>
            <p:nvPr/>
          </p:nvSpPr>
          <p:spPr bwMode="auto">
            <a:xfrm>
              <a:off x="4512" y="288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14</a:t>
              </a:r>
              <a:endParaRPr lang="en-US" altLang="zh-CN" sz="2000" baseline="-25000">
                <a:solidFill>
                  <a:srgbClr val="0000CC"/>
                </a:solidFill>
                <a:latin typeface="Arial" panose="020B0604020202020204" pitchFamily="34" charset="0"/>
              </a:endParaRPr>
            </a:p>
          </p:txBody>
        </p:sp>
        <p:sp>
          <p:nvSpPr>
            <p:cNvPr id="80910" name="Text Box 11"/>
            <p:cNvSpPr txBox="1">
              <a:spLocks noChangeArrowheads="1"/>
            </p:cNvSpPr>
            <p:nvPr/>
          </p:nvSpPr>
          <p:spPr bwMode="auto">
            <a:xfrm>
              <a:off x="1291" y="340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a:t>
              </a:r>
              <a:endParaRPr lang="en-US" altLang="zh-CN" sz="2000" baseline="-25000">
                <a:solidFill>
                  <a:srgbClr val="0000CC"/>
                </a:solidFill>
                <a:latin typeface="Arial" panose="020B0604020202020204" pitchFamily="34" charset="0"/>
              </a:endParaRPr>
            </a:p>
          </p:txBody>
        </p:sp>
        <p:sp>
          <p:nvSpPr>
            <p:cNvPr id="80911" name="Text Box 12"/>
            <p:cNvSpPr txBox="1">
              <a:spLocks noChangeArrowheads="1"/>
            </p:cNvSpPr>
            <p:nvPr/>
          </p:nvSpPr>
          <p:spPr bwMode="auto">
            <a:xfrm>
              <a:off x="1428" y="279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2</a:t>
              </a:r>
              <a:endParaRPr lang="en-US" altLang="zh-CN" sz="2000" baseline="-25000">
                <a:solidFill>
                  <a:srgbClr val="0000CC"/>
                </a:solidFill>
                <a:latin typeface="Arial" panose="020B0604020202020204" pitchFamily="34" charset="0"/>
              </a:endParaRPr>
            </a:p>
          </p:txBody>
        </p:sp>
        <p:sp>
          <p:nvSpPr>
            <p:cNvPr id="80912" name="Text Box 13"/>
            <p:cNvSpPr txBox="1">
              <a:spLocks noChangeArrowheads="1"/>
            </p:cNvSpPr>
            <p:nvPr/>
          </p:nvSpPr>
          <p:spPr bwMode="auto">
            <a:xfrm>
              <a:off x="2221" y="3414"/>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4</a:t>
              </a:r>
              <a:endParaRPr lang="en-US" altLang="zh-CN" sz="2000" baseline="-25000">
                <a:solidFill>
                  <a:srgbClr val="0000CC"/>
                </a:solidFill>
                <a:latin typeface="Arial" panose="020B0604020202020204" pitchFamily="34" charset="0"/>
              </a:endParaRPr>
            </a:p>
          </p:txBody>
        </p:sp>
        <p:sp>
          <p:nvSpPr>
            <p:cNvPr id="80913" name="Text Box 14"/>
            <p:cNvSpPr txBox="1">
              <a:spLocks noChangeArrowheads="1"/>
            </p:cNvSpPr>
            <p:nvPr/>
          </p:nvSpPr>
          <p:spPr bwMode="auto">
            <a:xfrm>
              <a:off x="1950" y="2863"/>
              <a:ext cx="46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5</a:t>
              </a:r>
              <a:endParaRPr lang="en-US" altLang="zh-CN" sz="2000" baseline="-25000">
                <a:solidFill>
                  <a:srgbClr val="0000CC"/>
                </a:solidFill>
                <a:latin typeface="Arial" panose="020B0604020202020204" pitchFamily="34" charset="0"/>
              </a:endParaRPr>
            </a:p>
          </p:txBody>
        </p:sp>
        <p:sp>
          <p:nvSpPr>
            <p:cNvPr id="80914" name="Text Box 15"/>
            <p:cNvSpPr txBox="1">
              <a:spLocks noChangeArrowheads="1"/>
            </p:cNvSpPr>
            <p:nvPr/>
          </p:nvSpPr>
          <p:spPr bwMode="auto">
            <a:xfrm>
              <a:off x="3029" y="316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8</a:t>
              </a:r>
              <a:endParaRPr lang="en-US" altLang="zh-CN" sz="2000" baseline="-25000">
                <a:solidFill>
                  <a:srgbClr val="0000CC"/>
                </a:solidFill>
                <a:latin typeface="Arial" panose="020B0604020202020204" pitchFamily="34" charset="0"/>
              </a:endParaRPr>
            </a:p>
          </p:txBody>
        </p:sp>
        <p:sp>
          <p:nvSpPr>
            <p:cNvPr id="80915" name="Text Box 16"/>
            <p:cNvSpPr txBox="1">
              <a:spLocks noChangeArrowheads="1"/>
            </p:cNvSpPr>
            <p:nvPr/>
          </p:nvSpPr>
          <p:spPr bwMode="auto">
            <a:xfrm>
              <a:off x="3422" y="334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10</a:t>
              </a:r>
              <a:endParaRPr lang="en-US" altLang="zh-CN" sz="2000" baseline="-25000">
                <a:solidFill>
                  <a:srgbClr val="0000CC"/>
                </a:solidFill>
                <a:latin typeface="Arial" panose="020B0604020202020204" pitchFamily="34" charset="0"/>
              </a:endParaRPr>
            </a:p>
          </p:txBody>
        </p:sp>
        <p:sp>
          <p:nvSpPr>
            <p:cNvPr id="80916" name="Text Box 17"/>
            <p:cNvSpPr txBox="1">
              <a:spLocks noChangeArrowheads="1"/>
            </p:cNvSpPr>
            <p:nvPr/>
          </p:nvSpPr>
          <p:spPr bwMode="auto">
            <a:xfrm>
              <a:off x="3632" y="2825"/>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11</a:t>
              </a:r>
              <a:endParaRPr lang="en-US" altLang="zh-CN" sz="2000" baseline="-25000">
                <a:solidFill>
                  <a:srgbClr val="0000CC"/>
                </a:solidFill>
                <a:latin typeface="Arial" panose="020B0604020202020204" pitchFamily="34" charset="0"/>
              </a:endParaRPr>
            </a:p>
          </p:txBody>
        </p:sp>
        <p:sp>
          <p:nvSpPr>
            <p:cNvPr id="80917" name="Text Box 18"/>
            <p:cNvSpPr txBox="1">
              <a:spLocks noChangeArrowheads="1"/>
            </p:cNvSpPr>
            <p:nvPr/>
          </p:nvSpPr>
          <p:spPr bwMode="auto">
            <a:xfrm>
              <a:off x="4035" y="3301"/>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12</a:t>
              </a:r>
              <a:endParaRPr lang="en-US" altLang="zh-CN" sz="2000" baseline="-25000">
                <a:solidFill>
                  <a:srgbClr val="0000CC"/>
                </a:solidFill>
                <a:latin typeface="Arial" panose="020B0604020202020204" pitchFamily="34" charset="0"/>
              </a:endParaRPr>
            </a:p>
          </p:txBody>
        </p:sp>
        <p:sp>
          <p:nvSpPr>
            <p:cNvPr id="80918" name="Oval 20"/>
            <p:cNvSpPr>
              <a:spLocks noChangeArrowheads="1"/>
            </p:cNvSpPr>
            <p:nvPr/>
          </p:nvSpPr>
          <p:spPr bwMode="auto">
            <a:xfrm>
              <a:off x="1814" y="2395"/>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80919" name="Oval 21"/>
            <p:cNvSpPr>
              <a:spLocks noChangeArrowheads="1"/>
            </p:cNvSpPr>
            <p:nvPr/>
          </p:nvSpPr>
          <p:spPr bwMode="auto">
            <a:xfrm>
              <a:off x="2413" y="2577"/>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80920" name="Oval 22"/>
            <p:cNvSpPr>
              <a:spLocks noChangeArrowheads="1"/>
            </p:cNvSpPr>
            <p:nvPr/>
          </p:nvSpPr>
          <p:spPr bwMode="auto">
            <a:xfrm>
              <a:off x="4043" y="2907"/>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80921" name="Oval 23"/>
            <p:cNvSpPr>
              <a:spLocks noChangeArrowheads="1"/>
            </p:cNvSpPr>
            <p:nvPr/>
          </p:nvSpPr>
          <p:spPr bwMode="auto">
            <a:xfrm>
              <a:off x="3394" y="2772"/>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80922" name="Oval 24"/>
            <p:cNvSpPr>
              <a:spLocks noChangeArrowheads="1"/>
            </p:cNvSpPr>
            <p:nvPr/>
          </p:nvSpPr>
          <p:spPr bwMode="auto">
            <a:xfrm>
              <a:off x="4414" y="3098"/>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grpSp>
      <p:sp>
        <p:nvSpPr>
          <p:cNvPr id="367641" name="Oval 25"/>
          <p:cNvSpPr>
            <a:spLocks noChangeArrowheads="1"/>
          </p:cNvSpPr>
          <p:nvPr/>
        </p:nvSpPr>
        <p:spPr bwMode="auto">
          <a:xfrm>
            <a:off x="4008438" y="3392488"/>
            <a:ext cx="900112" cy="828675"/>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67642" name="Rectangle 26"/>
          <p:cNvSpPr>
            <a:spLocks noChangeArrowheads="1"/>
          </p:cNvSpPr>
          <p:nvPr/>
        </p:nvSpPr>
        <p:spPr bwMode="auto">
          <a:xfrm>
            <a:off x="4757738" y="317658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zh-CN" altLang="en-US" sz="2400" b="1">
                <a:solidFill>
                  <a:srgbClr val="FF0000"/>
                </a:solidFill>
              </a:rPr>
              <a:t>最高的点</a:t>
            </a:r>
            <a:endParaRPr kumimoji="1" lang="zh-CN" altLang="en-US"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6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41" grpId="0" animBg="1"/>
      <p:bldP spid="3676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寻找 </a:t>
            </a:r>
            <a:r>
              <a:rPr lang="en-US" altLang="zh-TW">
                <a:effectLst>
                  <a:outerShdw blurRad="38100" dist="38100" dir="2700000" algn="tl">
                    <a:srgbClr val="C0C0C0"/>
                  </a:outerShdw>
                </a:effectLst>
              </a:rPr>
              <a:t>2-D </a:t>
            </a:r>
            <a:r>
              <a:rPr lang="zh-CN" altLang="en-US">
                <a:effectLst>
                  <a:outerShdw blurRad="38100" dist="38100" dir="2700000" algn="tl">
                    <a:srgbClr val="C0C0C0"/>
                  </a:outerShdw>
                </a:effectLst>
              </a:rPr>
              <a:t>最大点</a:t>
            </a:r>
            <a:endParaRPr lang="zh-CN" altLang="en-US">
              <a:effectLst>
                <a:outerShdw blurRad="38100" dist="38100" dir="2700000" algn="tl">
                  <a:srgbClr val="C0C0C0"/>
                </a:outerShdw>
              </a:effectLst>
            </a:endParaRPr>
          </a:p>
        </p:txBody>
      </p:sp>
      <p:sp>
        <p:nvSpPr>
          <p:cNvPr id="970755" name="Rectangle 3"/>
          <p:cNvSpPr>
            <a:spLocks noGrp="1" noChangeArrowheads="1"/>
          </p:cNvSpPr>
          <p:nvPr>
            <p:ph type="body" idx="4294967295"/>
          </p:nvPr>
        </p:nvSpPr>
        <p:spPr>
          <a:xfrm>
            <a:off x="911225" y="1089025"/>
            <a:ext cx="10764838" cy="5083175"/>
          </a:xfrm>
        </p:spPr>
        <p:txBody>
          <a:bodyPr lIns="91424" tIns="45712" rIns="91424" bIns="45712" rtlCol="0">
            <a:normAutofit/>
          </a:bodyPr>
          <a:lstStyle/>
          <a:p>
            <a:pPr eaLnBrk="1" fontAlgn="auto" hangingPunct="1">
              <a:spcBef>
                <a:spcPts val="0"/>
              </a:spcBef>
              <a:spcAft>
                <a:spcPts val="0"/>
              </a:spcAft>
              <a:defRPr/>
            </a:pPr>
            <a:r>
              <a:rPr lang="zh-CN" altLang="en-US" dirty="0">
                <a:effectLst>
                  <a:outerShdw blurRad="38100" dist="38100" dir="2700000" algn="tl">
                    <a:srgbClr val="C0C0C0"/>
                  </a:outerShdw>
                </a:effectLst>
              </a:rPr>
              <a:t>有 </a:t>
            </a:r>
            <a:r>
              <a:rPr lang="en-US" altLang="zh-CN" dirty="0">
                <a:effectLst>
                  <a:outerShdw blurRad="38100" dist="38100" dir="2700000" algn="tl">
                    <a:srgbClr val="C0C0C0"/>
                  </a:outerShdw>
                </a:effectLst>
              </a:rPr>
              <a:t>n </a:t>
            </a:r>
            <a:r>
              <a:rPr lang="zh-CN" altLang="en-US" dirty="0">
                <a:effectLst>
                  <a:outerShdw blurRad="38100" dist="38100" dir="2700000" algn="tl">
                    <a:srgbClr val="C0C0C0"/>
                  </a:outerShdw>
                </a:effectLst>
              </a:rPr>
              <a:t>个平面点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zh-CN" altLang="en-US" dirty="0">
                <a:effectLst>
                  <a:outerShdw blurRad="38100" dist="38100" dir="2700000" algn="tl">
                    <a:srgbClr val="C0C0C0"/>
                  </a:outerShdw>
                </a:effectLst>
              </a:rPr>
              <a:t>，</a:t>
            </a:r>
            <a:r>
              <a:rPr lang="en-US" altLang="zh-CN" dirty="0" err="1">
                <a:effectLst>
                  <a:outerShdw blurRad="38100" dist="38100" dir="2700000" algn="tl">
                    <a:srgbClr val="C0C0C0"/>
                  </a:outerShdw>
                </a:effectLst>
              </a:rPr>
              <a:t>i</a:t>
            </a:r>
            <a:r>
              <a:rPr lang="en-US" altLang="zh-CN" dirty="0">
                <a:effectLst>
                  <a:outerShdw blurRad="38100" dist="38100" dir="2700000" algn="tl">
                    <a:srgbClr val="C0C0C0"/>
                  </a:outerShdw>
                </a:effectLst>
              </a:rPr>
              <a:t>=1~n</a:t>
            </a:r>
            <a:endParaRPr lang="en-US" altLang="zh-CN" dirty="0">
              <a:effectLst>
                <a:outerShdw blurRad="38100" dist="38100" dir="2700000" algn="tl">
                  <a:srgbClr val="C0C0C0"/>
                </a:outerShdw>
              </a:effectLst>
            </a:endParaRPr>
          </a:p>
          <a:p>
            <a:pPr marL="669925" lvl="1" indent="-325755" eaLnBrk="1" fontAlgn="auto" hangingPunct="1">
              <a:spcBef>
                <a:spcPts val="0"/>
              </a:spcBef>
              <a:spcAft>
                <a:spcPts val="0"/>
              </a:spcAft>
              <a:defRPr/>
            </a:pPr>
            <a:r>
              <a:rPr lang="zh-CN" altLang="en-US" dirty="0">
                <a:effectLst>
                  <a:outerShdw blurRad="38100" dist="38100" dir="2700000" algn="tl">
                    <a:srgbClr val="C0C0C0"/>
                  </a:outerShdw>
                </a:effectLst>
              </a:rPr>
              <a:t>点</a:t>
            </a:r>
            <a:r>
              <a:rPr lang="zh-TW"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en-US" altLang="zh-CN" dirty="0">
                <a:effectLst>
                  <a:outerShdw blurRad="38100" dist="38100" dir="2700000" algn="tl">
                    <a:srgbClr val="C0C0C0"/>
                  </a:outerShdw>
                </a:effectLst>
              </a:rPr>
              <a:t>&gt;</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点 </a:t>
            </a:r>
            <a:r>
              <a:rPr lang="en-US" altLang="zh-CN" dirty="0" err="1">
                <a:effectLst>
                  <a:outerShdw blurRad="38100" dist="38100" dir="2700000" algn="tl">
                    <a:srgbClr val="C0C0C0"/>
                  </a:outerShdw>
                </a:effectLst>
              </a:rPr>
              <a:t>p</a:t>
            </a:r>
            <a:r>
              <a:rPr lang="en-US" altLang="zh-CN" baseline="-25000" dirty="0" err="1">
                <a:effectLst>
                  <a:outerShdw blurRad="38100" dist="38100" dir="2700000" algn="tl">
                    <a:srgbClr val="C0C0C0"/>
                  </a:outerShdw>
                </a:effectLst>
              </a:rPr>
              <a:t>j</a:t>
            </a:r>
            <a:r>
              <a:rPr lang="zh-CN" altLang="en-US" dirty="0">
                <a:effectLst>
                  <a:outerShdw blurRad="38100" dist="38100" dir="2700000" algn="tl">
                    <a:srgbClr val="C0C0C0"/>
                  </a:outerShdw>
                </a:effectLst>
              </a:rPr>
              <a:t>：若</a:t>
            </a:r>
            <a:r>
              <a:rPr lang="en-US" altLang="zh-TW" dirty="0">
                <a:effectLst>
                  <a:outerShdw blurRad="38100" dist="38100" dir="2700000" algn="tl">
                    <a:srgbClr val="C0C0C0"/>
                  </a:outerShdw>
                </a:effectLst>
              </a:rPr>
              <a:t>x</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&gt;</a:t>
            </a:r>
            <a:r>
              <a:rPr lang="en-US" altLang="zh-TW" dirty="0" err="1">
                <a:effectLst>
                  <a:outerShdw blurRad="38100" dist="38100" dir="2700000" algn="tl">
                    <a:srgbClr val="C0C0C0"/>
                  </a:outerShdw>
                </a:effectLst>
              </a:rPr>
              <a:t>x</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且</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i</a:t>
            </a:r>
            <a:r>
              <a:rPr lang="en-US" altLang="zh-TW" dirty="0">
                <a:effectLst>
                  <a:outerShdw blurRad="38100" dist="38100" dir="2700000" algn="tl">
                    <a:srgbClr val="C0C0C0"/>
                  </a:outerShdw>
                </a:effectLst>
              </a:rPr>
              <a:t>&gt;</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j</a:t>
            </a:r>
            <a:r>
              <a:rPr lang="zh-CN" altLang="en-US" dirty="0">
                <a:effectLst>
                  <a:outerShdw blurRad="38100" dist="38100" dir="2700000" algn="tl">
                    <a:srgbClr val="C0C0C0"/>
                  </a:outerShdw>
                </a:effectLst>
              </a:rPr>
              <a:t>，则点</a:t>
            </a:r>
            <a:r>
              <a:rPr lang="zh-TW"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(x</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比</a:t>
            </a:r>
            <a:r>
              <a:rPr lang="en-US" altLang="zh-TW" dirty="0">
                <a:effectLst>
                  <a:outerShdw blurRad="38100" dist="38100" dir="2700000" algn="tl">
                    <a:srgbClr val="C0C0C0"/>
                  </a:outerShdw>
                </a:effectLst>
              </a:rPr>
              <a:t> </a:t>
            </a:r>
            <a:r>
              <a:rPr lang="en-US" altLang="zh-CN" dirty="0" err="1">
                <a:effectLst>
                  <a:outerShdw blurRad="38100" dist="38100" dir="2700000" algn="tl">
                    <a:srgbClr val="C0C0C0"/>
                  </a:outerShdw>
                </a:effectLst>
              </a:rPr>
              <a:t>p</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a:t>
            </a:r>
            <a:r>
              <a:rPr lang="en-US" altLang="zh-TW" dirty="0" err="1">
                <a:effectLst>
                  <a:outerShdw blurRad="38100" dist="38100" dir="2700000" algn="tl">
                    <a:srgbClr val="C0C0C0"/>
                  </a:outerShdw>
                </a:effectLst>
              </a:rPr>
              <a:t>x</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 </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a:t>
            </a:r>
            <a:r>
              <a:rPr lang="zh-CN" altLang="en-US" dirty="0">
                <a:effectLst>
                  <a:outerShdw blurRad="38100" dist="38100" dir="2700000" algn="tl">
                    <a:srgbClr val="C0C0C0"/>
                  </a:outerShdw>
                </a:effectLst>
              </a:rPr>
              <a:t>大</a:t>
            </a:r>
            <a:endParaRPr lang="en-US" altLang="zh-CN" dirty="0">
              <a:effectLst>
                <a:outerShdw blurRad="38100" dist="38100" dir="2700000" algn="tl">
                  <a:srgbClr val="C0C0C0"/>
                </a:outerShdw>
              </a:effectLst>
            </a:endParaRPr>
          </a:p>
          <a:p>
            <a:pPr marL="669925" lvl="1" indent="-325755" eaLnBrk="1" fontAlgn="auto" hangingPunct="1">
              <a:spcBef>
                <a:spcPts val="0"/>
              </a:spcBef>
              <a:spcAft>
                <a:spcPts val="0"/>
              </a:spcAft>
              <a:defRPr/>
            </a:pPr>
            <a:r>
              <a:rPr lang="zh-CN" altLang="en-US" dirty="0">
                <a:effectLst>
                  <a:outerShdw blurRad="38100" dist="38100" dir="2700000" algn="tl">
                    <a:srgbClr val="C0C0C0"/>
                  </a:outerShdw>
                </a:effectLst>
              </a:rPr>
              <a:t>最大点：没有其它点比它大</a:t>
            </a:r>
            <a:endParaRPr lang="en-US" altLang="zh-TW" dirty="0">
              <a:effectLst>
                <a:outerShdw blurRad="38100" dist="38100" dir="2700000" algn="tl">
                  <a:srgbClr val="C0C0C0"/>
                </a:outerShdw>
              </a:effectLst>
            </a:endParaRPr>
          </a:p>
        </p:txBody>
      </p:sp>
      <p:grpSp>
        <p:nvGrpSpPr>
          <p:cNvPr id="82948" name="Group 4"/>
          <p:cNvGrpSpPr/>
          <p:nvPr/>
        </p:nvGrpSpPr>
        <p:grpSpPr bwMode="auto">
          <a:xfrm>
            <a:off x="3070225" y="3068638"/>
            <a:ext cx="6589713" cy="3208337"/>
            <a:chOff x="974" y="1933"/>
            <a:chExt cx="4151" cy="2021"/>
          </a:xfrm>
        </p:grpSpPr>
        <p:pic>
          <p:nvPicPr>
            <p:cNvPr id="8295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 y="1933"/>
              <a:ext cx="4151" cy="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2" name="Text Box 5"/>
            <p:cNvSpPr txBox="1">
              <a:spLocks noChangeArrowheads="1"/>
            </p:cNvSpPr>
            <p:nvPr/>
          </p:nvSpPr>
          <p:spPr bwMode="auto">
            <a:xfrm>
              <a:off x="1677" y="211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3</a:t>
              </a:r>
              <a:endParaRPr lang="en-US" altLang="zh-CN" sz="2000" baseline="-25000">
                <a:solidFill>
                  <a:srgbClr val="0000CC"/>
                </a:solidFill>
                <a:latin typeface="Arial" panose="020B0604020202020204" pitchFamily="34" charset="0"/>
              </a:endParaRPr>
            </a:p>
          </p:txBody>
        </p:sp>
        <p:sp>
          <p:nvSpPr>
            <p:cNvPr id="82953" name="Text Box 6"/>
            <p:cNvSpPr txBox="1">
              <a:spLocks noChangeArrowheads="1"/>
            </p:cNvSpPr>
            <p:nvPr/>
          </p:nvSpPr>
          <p:spPr bwMode="auto">
            <a:xfrm>
              <a:off x="2448" y="2341"/>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6</a:t>
              </a:r>
              <a:endParaRPr lang="en-US" altLang="zh-CN" sz="2000" baseline="-25000">
                <a:solidFill>
                  <a:srgbClr val="0000CC"/>
                </a:solidFill>
                <a:latin typeface="Arial" panose="020B0604020202020204" pitchFamily="34" charset="0"/>
              </a:endParaRPr>
            </a:p>
          </p:txBody>
        </p:sp>
        <p:sp>
          <p:nvSpPr>
            <p:cNvPr id="82954" name="Text Box 7"/>
            <p:cNvSpPr txBox="1">
              <a:spLocks noChangeArrowheads="1"/>
            </p:cNvSpPr>
            <p:nvPr/>
          </p:nvSpPr>
          <p:spPr bwMode="auto">
            <a:xfrm>
              <a:off x="2720" y="284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7</a:t>
              </a:r>
              <a:endParaRPr lang="en-US" altLang="zh-CN" sz="2000" baseline="-25000">
                <a:solidFill>
                  <a:srgbClr val="0000CC"/>
                </a:solidFill>
                <a:latin typeface="Arial" panose="020B0604020202020204" pitchFamily="34" charset="0"/>
              </a:endParaRPr>
            </a:p>
          </p:txBody>
        </p:sp>
        <p:sp>
          <p:nvSpPr>
            <p:cNvPr id="82955" name="Text Box 8"/>
            <p:cNvSpPr txBox="1">
              <a:spLocks noChangeArrowheads="1"/>
            </p:cNvSpPr>
            <p:nvPr/>
          </p:nvSpPr>
          <p:spPr bwMode="auto">
            <a:xfrm>
              <a:off x="3174" y="2530"/>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9</a:t>
              </a:r>
              <a:endParaRPr lang="en-US" altLang="zh-CN" sz="2000" baseline="-25000">
                <a:solidFill>
                  <a:srgbClr val="0000CC"/>
                </a:solidFill>
                <a:latin typeface="Arial" panose="020B0604020202020204" pitchFamily="34" charset="0"/>
              </a:endParaRPr>
            </a:p>
          </p:txBody>
        </p:sp>
        <p:sp>
          <p:nvSpPr>
            <p:cNvPr id="82956" name="Text Box 9"/>
            <p:cNvSpPr txBox="1">
              <a:spLocks noChangeArrowheads="1"/>
            </p:cNvSpPr>
            <p:nvPr/>
          </p:nvSpPr>
          <p:spPr bwMode="auto">
            <a:xfrm>
              <a:off x="4059" y="266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13</a:t>
              </a:r>
              <a:endParaRPr lang="en-US" altLang="zh-CN" sz="2000" baseline="-25000">
                <a:solidFill>
                  <a:srgbClr val="0000CC"/>
                </a:solidFill>
                <a:latin typeface="Arial" panose="020B0604020202020204" pitchFamily="34" charset="0"/>
              </a:endParaRPr>
            </a:p>
          </p:txBody>
        </p:sp>
        <p:sp>
          <p:nvSpPr>
            <p:cNvPr id="82957" name="Text Box 10"/>
            <p:cNvSpPr txBox="1">
              <a:spLocks noChangeArrowheads="1"/>
            </p:cNvSpPr>
            <p:nvPr/>
          </p:nvSpPr>
          <p:spPr bwMode="auto">
            <a:xfrm>
              <a:off x="4512" y="288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14</a:t>
              </a:r>
              <a:endParaRPr lang="en-US" altLang="zh-CN" sz="2000" baseline="-25000">
                <a:solidFill>
                  <a:srgbClr val="0000CC"/>
                </a:solidFill>
                <a:latin typeface="Arial" panose="020B0604020202020204" pitchFamily="34" charset="0"/>
              </a:endParaRPr>
            </a:p>
          </p:txBody>
        </p:sp>
        <p:sp>
          <p:nvSpPr>
            <p:cNvPr id="82958" name="Text Box 11"/>
            <p:cNvSpPr txBox="1">
              <a:spLocks noChangeArrowheads="1"/>
            </p:cNvSpPr>
            <p:nvPr/>
          </p:nvSpPr>
          <p:spPr bwMode="auto">
            <a:xfrm>
              <a:off x="1291" y="340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a:t>
              </a:r>
              <a:endParaRPr lang="en-US" altLang="zh-CN" sz="2000" baseline="-25000">
                <a:solidFill>
                  <a:srgbClr val="0000CC"/>
                </a:solidFill>
                <a:latin typeface="Arial" panose="020B0604020202020204" pitchFamily="34" charset="0"/>
              </a:endParaRPr>
            </a:p>
          </p:txBody>
        </p:sp>
        <p:sp>
          <p:nvSpPr>
            <p:cNvPr id="82959" name="Text Box 12"/>
            <p:cNvSpPr txBox="1">
              <a:spLocks noChangeArrowheads="1"/>
            </p:cNvSpPr>
            <p:nvPr/>
          </p:nvSpPr>
          <p:spPr bwMode="auto">
            <a:xfrm>
              <a:off x="1428" y="279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2</a:t>
              </a:r>
              <a:endParaRPr lang="en-US" altLang="zh-CN" sz="2000" baseline="-25000">
                <a:solidFill>
                  <a:srgbClr val="0000CC"/>
                </a:solidFill>
                <a:latin typeface="Arial" panose="020B0604020202020204" pitchFamily="34" charset="0"/>
              </a:endParaRPr>
            </a:p>
          </p:txBody>
        </p:sp>
        <p:sp>
          <p:nvSpPr>
            <p:cNvPr id="82960" name="Text Box 13"/>
            <p:cNvSpPr txBox="1">
              <a:spLocks noChangeArrowheads="1"/>
            </p:cNvSpPr>
            <p:nvPr/>
          </p:nvSpPr>
          <p:spPr bwMode="auto">
            <a:xfrm>
              <a:off x="2221" y="3414"/>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4</a:t>
              </a:r>
              <a:endParaRPr lang="en-US" altLang="zh-CN" sz="2000" baseline="-25000">
                <a:solidFill>
                  <a:srgbClr val="0000CC"/>
                </a:solidFill>
                <a:latin typeface="Arial" panose="020B0604020202020204" pitchFamily="34" charset="0"/>
              </a:endParaRPr>
            </a:p>
          </p:txBody>
        </p:sp>
        <p:sp>
          <p:nvSpPr>
            <p:cNvPr id="82961" name="Text Box 14"/>
            <p:cNvSpPr txBox="1">
              <a:spLocks noChangeArrowheads="1"/>
            </p:cNvSpPr>
            <p:nvPr/>
          </p:nvSpPr>
          <p:spPr bwMode="auto">
            <a:xfrm>
              <a:off x="1950" y="2863"/>
              <a:ext cx="4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5</a:t>
              </a:r>
              <a:endParaRPr lang="en-US" altLang="zh-CN" sz="2000" baseline="-25000">
                <a:solidFill>
                  <a:srgbClr val="0000CC"/>
                </a:solidFill>
                <a:latin typeface="Arial" panose="020B0604020202020204" pitchFamily="34" charset="0"/>
              </a:endParaRPr>
            </a:p>
          </p:txBody>
        </p:sp>
        <p:sp>
          <p:nvSpPr>
            <p:cNvPr id="82962" name="Text Box 15"/>
            <p:cNvSpPr txBox="1">
              <a:spLocks noChangeArrowheads="1"/>
            </p:cNvSpPr>
            <p:nvPr/>
          </p:nvSpPr>
          <p:spPr bwMode="auto">
            <a:xfrm>
              <a:off x="3029" y="316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8</a:t>
              </a:r>
              <a:endParaRPr lang="en-US" altLang="zh-CN" sz="2000" baseline="-25000">
                <a:solidFill>
                  <a:srgbClr val="0000CC"/>
                </a:solidFill>
                <a:latin typeface="Arial" panose="020B0604020202020204" pitchFamily="34" charset="0"/>
              </a:endParaRPr>
            </a:p>
          </p:txBody>
        </p:sp>
        <p:sp>
          <p:nvSpPr>
            <p:cNvPr id="82963" name="Text Box 16"/>
            <p:cNvSpPr txBox="1">
              <a:spLocks noChangeArrowheads="1"/>
            </p:cNvSpPr>
            <p:nvPr/>
          </p:nvSpPr>
          <p:spPr bwMode="auto">
            <a:xfrm>
              <a:off x="3422" y="334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10</a:t>
              </a:r>
              <a:endParaRPr lang="en-US" altLang="zh-CN" sz="2000" baseline="-25000">
                <a:solidFill>
                  <a:srgbClr val="0000CC"/>
                </a:solidFill>
                <a:latin typeface="Arial" panose="020B0604020202020204" pitchFamily="34" charset="0"/>
              </a:endParaRPr>
            </a:p>
          </p:txBody>
        </p:sp>
        <p:sp>
          <p:nvSpPr>
            <p:cNvPr id="82964" name="Text Box 17"/>
            <p:cNvSpPr txBox="1">
              <a:spLocks noChangeArrowheads="1"/>
            </p:cNvSpPr>
            <p:nvPr/>
          </p:nvSpPr>
          <p:spPr bwMode="auto">
            <a:xfrm>
              <a:off x="3632" y="2825"/>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11</a:t>
              </a:r>
              <a:endParaRPr lang="en-US" altLang="zh-CN" sz="2000" baseline="-25000">
                <a:solidFill>
                  <a:srgbClr val="0000CC"/>
                </a:solidFill>
                <a:latin typeface="Arial" panose="020B0604020202020204" pitchFamily="34" charset="0"/>
              </a:endParaRPr>
            </a:p>
          </p:txBody>
        </p:sp>
        <p:sp>
          <p:nvSpPr>
            <p:cNvPr id="82965" name="Text Box 18"/>
            <p:cNvSpPr txBox="1">
              <a:spLocks noChangeArrowheads="1"/>
            </p:cNvSpPr>
            <p:nvPr/>
          </p:nvSpPr>
          <p:spPr bwMode="auto">
            <a:xfrm>
              <a:off x="4035" y="3301"/>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12</a:t>
              </a:r>
              <a:endParaRPr lang="en-US" altLang="zh-CN" sz="2000" baseline="-25000">
                <a:solidFill>
                  <a:srgbClr val="0000CC"/>
                </a:solidFill>
                <a:latin typeface="Arial" panose="020B0604020202020204" pitchFamily="34" charset="0"/>
              </a:endParaRPr>
            </a:p>
          </p:txBody>
        </p:sp>
        <p:sp>
          <p:nvSpPr>
            <p:cNvPr id="82966" name="Oval 20"/>
            <p:cNvSpPr>
              <a:spLocks noChangeArrowheads="1"/>
            </p:cNvSpPr>
            <p:nvPr/>
          </p:nvSpPr>
          <p:spPr bwMode="auto">
            <a:xfrm>
              <a:off x="1814" y="2395"/>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82967" name="Oval 21"/>
            <p:cNvSpPr>
              <a:spLocks noChangeArrowheads="1"/>
            </p:cNvSpPr>
            <p:nvPr/>
          </p:nvSpPr>
          <p:spPr bwMode="auto">
            <a:xfrm>
              <a:off x="2413" y="2577"/>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82968" name="Oval 22"/>
            <p:cNvSpPr>
              <a:spLocks noChangeArrowheads="1"/>
            </p:cNvSpPr>
            <p:nvPr/>
          </p:nvSpPr>
          <p:spPr bwMode="auto">
            <a:xfrm>
              <a:off x="4043" y="2907"/>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82969" name="Oval 23"/>
            <p:cNvSpPr>
              <a:spLocks noChangeArrowheads="1"/>
            </p:cNvSpPr>
            <p:nvPr/>
          </p:nvSpPr>
          <p:spPr bwMode="auto">
            <a:xfrm>
              <a:off x="3394" y="2772"/>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82970" name="Oval 24"/>
            <p:cNvSpPr>
              <a:spLocks noChangeArrowheads="1"/>
            </p:cNvSpPr>
            <p:nvPr/>
          </p:nvSpPr>
          <p:spPr bwMode="auto">
            <a:xfrm>
              <a:off x="4414" y="3098"/>
              <a:ext cx="159" cy="165"/>
            </a:xfrm>
            <a:prstGeom prst="ellipse">
              <a:avLst/>
            </a:prstGeom>
            <a:solidFill>
              <a:schemeClr val="bg2"/>
            </a:solidFill>
            <a:ln w="76200">
              <a:solidFill>
                <a:schemeClr val="tx1"/>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grpSp>
      <p:sp>
        <p:nvSpPr>
          <p:cNvPr id="369689" name="Oval 25"/>
          <p:cNvSpPr>
            <a:spLocks noChangeArrowheads="1"/>
          </p:cNvSpPr>
          <p:nvPr/>
        </p:nvSpPr>
        <p:spPr bwMode="auto">
          <a:xfrm>
            <a:off x="8401050" y="4581525"/>
            <a:ext cx="900113" cy="828675"/>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69690" name="Rectangle 26"/>
          <p:cNvSpPr>
            <a:spLocks noChangeArrowheads="1"/>
          </p:cNvSpPr>
          <p:nvPr/>
        </p:nvSpPr>
        <p:spPr bwMode="auto">
          <a:xfrm>
            <a:off x="8724900" y="40767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zh-CN" altLang="en-US" sz="2400" b="1">
                <a:solidFill>
                  <a:srgbClr val="FF0000"/>
                </a:solidFill>
              </a:rPr>
              <a:t>最远的点</a:t>
            </a:r>
            <a:endParaRPr kumimoji="1" lang="zh-CN" altLang="en-US" sz="2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6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9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9" grpId="0" animBg="1"/>
      <p:bldP spid="36969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寻找 </a:t>
            </a:r>
            <a:r>
              <a:rPr lang="en-US" altLang="zh-TW">
                <a:effectLst>
                  <a:outerShdw blurRad="38100" dist="38100" dir="2700000" algn="tl">
                    <a:srgbClr val="C0C0C0"/>
                  </a:outerShdw>
                </a:effectLst>
              </a:rPr>
              <a:t>2-D </a:t>
            </a:r>
            <a:r>
              <a:rPr lang="zh-CN" altLang="en-US">
                <a:effectLst>
                  <a:outerShdw blurRad="38100" dist="38100" dir="2700000" algn="tl">
                    <a:srgbClr val="C0C0C0"/>
                  </a:outerShdw>
                </a:effectLst>
              </a:rPr>
              <a:t>最大点</a:t>
            </a:r>
            <a:endParaRPr lang="zh-CN" altLang="en-US">
              <a:effectLst>
                <a:outerShdw blurRad="38100" dist="38100" dir="2700000" algn="tl">
                  <a:srgbClr val="C0C0C0"/>
                </a:outerShdw>
              </a:effectLst>
            </a:endParaRPr>
          </a:p>
        </p:txBody>
      </p:sp>
      <p:sp>
        <p:nvSpPr>
          <p:cNvPr id="970755" name="Rectangle 3"/>
          <p:cNvSpPr>
            <a:spLocks noGrp="1" noChangeArrowheads="1"/>
          </p:cNvSpPr>
          <p:nvPr>
            <p:ph type="body" idx="4294967295"/>
          </p:nvPr>
        </p:nvSpPr>
        <p:spPr>
          <a:xfrm>
            <a:off x="839788" y="1089025"/>
            <a:ext cx="10944225" cy="5083175"/>
          </a:xfrm>
        </p:spPr>
        <p:txBody>
          <a:bodyPr lIns="91424" tIns="45712" rIns="91424" bIns="45712" rtlCol="0">
            <a:normAutofit/>
          </a:bodyPr>
          <a:lstStyle/>
          <a:p>
            <a:pPr eaLnBrk="1" fontAlgn="auto" hangingPunct="1">
              <a:spcBef>
                <a:spcPts val="0"/>
              </a:spcBef>
              <a:spcAft>
                <a:spcPts val="0"/>
              </a:spcAft>
              <a:defRPr/>
            </a:pPr>
            <a:r>
              <a:rPr lang="zh-CN" altLang="en-US" dirty="0">
                <a:effectLst>
                  <a:outerShdw blurRad="38100" dist="38100" dir="2700000" algn="tl">
                    <a:srgbClr val="C0C0C0"/>
                  </a:outerShdw>
                </a:effectLst>
              </a:rPr>
              <a:t>有 </a:t>
            </a:r>
            <a:r>
              <a:rPr lang="en-US" altLang="zh-CN" dirty="0">
                <a:effectLst>
                  <a:outerShdw blurRad="38100" dist="38100" dir="2700000" algn="tl">
                    <a:srgbClr val="C0C0C0"/>
                  </a:outerShdw>
                </a:effectLst>
              </a:rPr>
              <a:t>n </a:t>
            </a:r>
            <a:r>
              <a:rPr lang="zh-CN" altLang="en-US" dirty="0">
                <a:effectLst>
                  <a:outerShdw blurRad="38100" dist="38100" dir="2700000" algn="tl">
                    <a:srgbClr val="C0C0C0"/>
                  </a:outerShdw>
                </a:effectLst>
              </a:rPr>
              <a:t>个平面点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zh-CN" altLang="en-US" dirty="0">
                <a:effectLst>
                  <a:outerShdw blurRad="38100" dist="38100" dir="2700000" algn="tl">
                    <a:srgbClr val="C0C0C0"/>
                  </a:outerShdw>
                </a:effectLst>
              </a:rPr>
              <a:t>，</a:t>
            </a:r>
            <a:r>
              <a:rPr lang="en-US" altLang="zh-CN" dirty="0" err="1">
                <a:effectLst>
                  <a:outerShdw blurRad="38100" dist="38100" dir="2700000" algn="tl">
                    <a:srgbClr val="C0C0C0"/>
                  </a:outerShdw>
                </a:effectLst>
              </a:rPr>
              <a:t>i</a:t>
            </a:r>
            <a:r>
              <a:rPr lang="en-US" altLang="zh-CN" dirty="0">
                <a:effectLst>
                  <a:outerShdw blurRad="38100" dist="38100" dir="2700000" algn="tl">
                    <a:srgbClr val="C0C0C0"/>
                  </a:outerShdw>
                </a:effectLst>
              </a:rPr>
              <a:t>=1~n</a:t>
            </a:r>
            <a:endParaRPr lang="en-US" altLang="zh-CN" dirty="0">
              <a:effectLst>
                <a:outerShdw blurRad="38100" dist="38100" dir="2700000" algn="tl">
                  <a:srgbClr val="C0C0C0"/>
                </a:outerShdw>
              </a:effectLst>
            </a:endParaRPr>
          </a:p>
          <a:p>
            <a:pPr marL="669925" lvl="1" indent="-325755" eaLnBrk="1" fontAlgn="auto" hangingPunct="1">
              <a:spcBef>
                <a:spcPts val="0"/>
              </a:spcBef>
              <a:spcAft>
                <a:spcPts val="0"/>
              </a:spcAft>
              <a:defRPr/>
            </a:pPr>
            <a:r>
              <a:rPr lang="zh-CN" altLang="en-US" dirty="0">
                <a:effectLst>
                  <a:outerShdw blurRad="38100" dist="38100" dir="2700000" algn="tl">
                    <a:srgbClr val="C0C0C0"/>
                  </a:outerShdw>
                </a:effectLst>
              </a:rPr>
              <a:t>点</a:t>
            </a:r>
            <a:r>
              <a:rPr lang="zh-TW"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en-US" altLang="zh-CN" dirty="0">
                <a:effectLst>
                  <a:outerShdw blurRad="38100" dist="38100" dir="2700000" algn="tl">
                    <a:srgbClr val="C0C0C0"/>
                  </a:outerShdw>
                </a:effectLst>
              </a:rPr>
              <a:t>&gt;</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点 </a:t>
            </a:r>
            <a:r>
              <a:rPr lang="en-US" altLang="zh-CN" dirty="0" err="1">
                <a:effectLst>
                  <a:outerShdw blurRad="38100" dist="38100" dir="2700000" algn="tl">
                    <a:srgbClr val="C0C0C0"/>
                  </a:outerShdw>
                </a:effectLst>
              </a:rPr>
              <a:t>p</a:t>
            </a:r>
            <a:r>
              <a:rPr lang="en-US" altLang="zh-CN" baseline="-25000" dirty="0" err="1">
                <a:effectLst>
                  <a:outerShdw blurRad="38100" dist="38100" dir="2700000" algn="tl">
                    <a:srgbClr val="C0C0C0"/>
                  </a:outerShdw>
                </a:effectLst>
              </a:rPr>
              <a:t>j</a:t>
            </a:r>
            <a:r>
              <a:rPr lang="zh-CN" altLang="en-US" dirty="0">
                <a:effectLst>
                  <a:outerShdw blurRad="38100" dist="38100" dir="2700000" algn="tl">
                    <a:srgbClr val="C0C0C0"/>
                  </a:outerShdw>
                </a:effectLst>
              </a:rPr>
              <a:t>：若</a:t>
            </a:r>
            <a:r>
              <a:rPr lang="en-US" altLang="zh-TW" dirty="0">
                <a:effectLst>
                  <a:outerShdw blurRad="38100" dist="38100" dir="2700000" algn="tl">
                    <a:srgbClr val="C0C0C0"/>
                  </a:outerShdw>
                </a:effectLst>
              </a:rPr>
              <a:t>x</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&gt;</a:t>
            </a:r>
            <a:r>
              <a:rPr lang="en-US" altLang="zh-TW" dirty="0" err="1">
                <a:effectLst>
                  <a:outerShdw blurRad="38100" dist="38100" dir="2700000" algn="tl">
                    <a:srgbClr val="C0C0C0"/>
                  </a:outerShdw>
                </a:effectLst>
              </a:rPr>
              <a:t>x</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且</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i</a:t>
            </a:r>
            <a:r>
              <a:rPr lang="en-US" altLang="zh-TW" dirty="0">
                <a:effectLst>
                  <a:outerShdw blurRad="38100" dist="38100" dir="2700000" algn="tl">
                    <a:srgbClr val="C0C0C0"/>
                  </a:outerShdw>
                </a:effectLst>
              </a:rPr>
              <a:t>&gt;</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j</a:t>
            </a:r>
            <a:r>
              <a:rPr lang="zh-CN" altLang="en-US" dirty="0">
                <a:effectLst>
                  <a:outerShdw blurRad="38100" dist="38100" dir="2700000" algn="tl">
                    <a:srgbClr val="C0C0C0"/>
                  </a:outerShdw>
                </a:effectLst>
              </a:rPr>
              <a:t>，则点</a:t>
            </a:r>
            <a:r>
              <a:rPr lang="zh-TW"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p</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(x</a:t>
            </a:r>
            <a:r>
              <a:rPr lang="en-US" altLang="zh-CN" baseline="-25000" dirty="0">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i</a:t>
            </a:r>
            <a:r>
              <a:rPr lang="en-US" altLang="zh-TW" dirty="0">
                <a:effectLst>
                  <a:outerShdw blurRad="38100" dist="38100" dir="2700000" algn="tl">
                    <a:srgbClr val="C0C0C0"/>
                  </a:outerShdw>
                </a:effectLst>
              </a:rPr>
              <a:t>) </a:t>
            </a:r>
            <a:r>
              <a:rPr lang="zh-CN" altLang="en-US" dirty="0">
                <a:effectLst>
                  <a:outerShdw blurRad="38100" dist="38100" dir="2700000" algn="tl">
                    <a:srgbClr val="C0C0C0"/>
                  </a:outerShdw>
                </a:effectLst>
              </a:rPr>
              <a:t>比</a:t>
            </a:r>
            <a:r>
              <a:rPr lang="en-US" altLang="zh-TW" dirty="0">
                <a:effectLst>
                  <a:outerShdw blurRad="38100" dist="38100" dir="2700000" algn="tl">
                    <a:srgbClr val="C0C0C0"/>
                  </a:outerShdw>
                </a:effectLst>
              </a:rPr>
              <a:t> </a:t>
            </a:r>
            <a:r>
              <a:rPr lang="en-US" altLang="zh-CN" dirty="0" err="1">
                <a:effectLst>
                  <a:outerShdw blurRad="38100" dist="38100" dir="2700000" algn="tl">
                    <a:srgbClr val="C0C0C0"/>
                  </a:outerShdw>
                </a:effectLst>
              </a:rPr>
              <a:t>p</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a:t>
            </a:r>
            <a:r>
              <a:rPr lang="en-US" altLang="zh-TW" dirty="0" err="1">
                <a:effectLst>
                  <a:outerShdw blurRad="38100" dist="38100" dir="2700000" algn="tl">
                    <a:srgbClr val="C0C0C0"/>
                  </a:outerShdw>
                </a:effectLst>
              </a:rPr>
              <a:t>x</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 </a:t>
            </a:r>
            <a:r>
              <a:rPr lang="en-US" altLang="zh-TW" dirty="0" err="1">
                <a:effectLst>
                  <a:outerShdw blurRad="38100" dist="38100" dir="2700000" algn="tl">
                    <a:srgbClr val="C0C0C0"/>
                  </a:outerShdw>
                </a:effectLst>
              </a:rPr>
              <a:t>y</a:t>
            </a:r>
            <a:r>
              <a:rPr lang="en-US" altLang="zh-CN" baseline="-25000" dirty="0" err="1">
                <a:effectLst>
                  <a:outerShdw blurRad="38100" dist="38100" dir="2700000" algn="tl">
                    <a:srgbClr val="C0C0C0"/>
                  </a:outerShdw>
                </a:effectLst>
              </a:rPr>
              <a:t>j</a:t>
            </a:r>
            <a:r>
              <a:rPr lang="en-US" altLang="zh-TW" dirty="0">
                <a:effectLst>
                  <a:outerShdw blurRad="38100" dist="38100" dir="2700000" algn="tl">
                    <a:srgbClr val="C0C0C0"/>
                  </a:outerShdw>
                </a:effectLst>
              </a:rPr>
              <a:t>)</a:t>
            </a:r>
            <a:r>
              <a:rPr lang="zh-CN" altLang="en-US" dirty="0">
                <a:effectLst>
                  <a:outerShdw blurRad="38100" dist="38100" dir="2700000" algn="tl">
                    <a:srgbClr val="C0C0C0"/>
                  </a:outerShdw>
                </a:effectLst>
              </a:rPr>
              <a:t>大</a:t>
            </a:r>
            <a:endParaRPr lang="en-US" altLang="zh-CN" dirty="0">
              <a:effectLst>
                <a:outerShdw blurRad="38100" dist="38100" dir="2700000" algn="tl">
                  <a:srgbClr val="C0C0C0"/>
                </a:outerShdw>
              </a:effectLst>
            </a:endParaRPr>
          </a:p>
          <a:p>
            <a:pPr marL="669925" lvl="1" indent="-325755" eaLnBrk="1" fontAlgn="auto" hangingPunct="1">
              <a:spcBef>
                <a:spcPts val="0"/>
              </a:spcBef>
              <a:spcAft>
                <a:spcPts val="0"/>
              </a:spcAft>
              <a:defRPr/>
            </a:pPr>
            <a:r>
              <a:rPr lang="zh-CN" altLang="en-US" dirty="0">
                <a:effectLst>
                  <a:outerShdw blurRad="38100" dist="38100" dir="2700000" algn="tl">
                    <a:srgbClr val="C0C0C0"/>
                  </a:outerShdw>
                </a:effectLst>
              </a:rPr>
              <a:t>最大点：没有其它点比它大</a:t>
            </a:r>
            <a:endParaRPr lang="en-US" altLang="zh-TW" dirty="0">
              <a:effectLst>
                <a:outerShdw blurRad="38100" dist="38100" dir="2700000" algn="tl">
                  <a:srgbClr val="C0C0C0"/>
                </a:outerShdw>
              </a:effectLst>
            </a:endParaRPr>
          </a:p>
        </p:txBody>
      </p:sp>
      <p:grpSp>
        <p:nvGrpSpPr>
          <p:cNvPr id="84996" name="Group 32"/>
          <p:cNvGrpSpPr/>
          <p:nvPr/>
        </p:nvGrpSpPr>
        <p:grpSpPr bwMode="auto">
          <a:xfrm>
            <a:off x="3070225" y="3068638"/>
            <a:ext cx="6589713" cy="3208337"/>
            <a:chOff x="974" y="1933"/>
            <a:chExt cx="4151" cy="2021"/>
          </a:xfrm>
        </p:grpSpPr>
        <p:pic>
          <p:nvPicPr>
            <p:cNvPr id="8500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 y="1933"/>
              <a:ext cx="4151" cy="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3" name="Text Box 5"/>
            <p:cNvSpPr txBox="1">
              <a:spLocks noChangeArrowheads="1"/>
            </p:cNvSpPr>
            <p:nvPr/>
          </p:nvSpPr>
          <p:spPr bwMode="auto">
            <a:xfrm>
              <a:off x="1677" y="211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3</a:t>
              </a:r>
              <a:endParaRPr lang="en-US" altLang="zh-CN" sz="2000" baseline="-25000">
                <a:solidFill>
                  <a:srgbClr val="0000CC"/>
                </a:solidFill>
                <a:latin typeface="Arial" panose="020B0604020202020204" pitchFamily="34" charset="0"/>
              </a:endParaRPr>
            </a:p>
          </p:txBody>
        </p:sp>
        <p:sp>
          <p:nvSpPr>
            <p:cNvPr id="85004" name="Text Box 6"/>
            <p:cNvSpPr txBox="1">
              <a:spLocks noChangeArrowheads="1"/>
            </p:cNvSpPr>
            <p:nvPr/>
          </p:nvSpPr>
          <p:spPr bwMode="auto">
            <a:xfrm>
              <a:off x="2448" y="2341"/>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6</a:t>
              </a:r>
              <a:endParaRPr lang="en-US" altLang="zh-CN" sz="2000" baseline="-25000">
                <a:solidFill>
                  <a:srgbClr val="0000CC"/>
                </a:solidFill>
                <a:latin typeface="Arial" panose="020B0604020202020204" pitchFamily="34" charset="0"/>
              </a:endParaRPr>
            </a:p>
          </p:txBody>
        </p:sp>
        <p:sp>
          <p:nvSpPr>
            <p:cNvPr id="85005" name="Text Box 7"/>
            <p:cNvSpPr txBox="1">
              <a:spLocks noChangeArrowheads="1"/>
            </p:cNvSpPr>
            <p:nvPr/>
          </p:nvSpPr>
          <p:spPr bwMode="auto">
            <a:xfrm>
              <a:off x="2720" y="284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7</a:t>
              </a:r>
              <a:endParaRPr lang="en-US" altLang="zh-CN" sz="2000" baseline="-25000">
                <a:solidFill>
                  <a:srgbClr val="0000CC"/>
                </a:solidFill>
                <a:latin typeface="Arial" panose="020B0604020202020204" pitchFamily="34" charset="0"/>
              </a:endParaRPr>
            </a:p>
          </p:txBody>
        </p:sp>
        <p:sp>
          <p:nvSpPr>
            <p:cNvPr id="85006" name="Text Box 8"/>
            <p:cNvSpPr txBox="1">
              <a:spLocks noChangeArrowheads="1"/>
            </p:cNvSpPr>
            <p:nvPr/>
          </p:nvSpPr>
          <p:spPr bwMode="auto">
            <a:xfrm>
              <a:off x="3174" y="2530"/>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9</a:t>
              </a:r>
              <a:endParaRPr lang="en-US" altLang="zh-CN" sz="2000" baseline="-25000">
                <a:solidFill>
                  <a:srgbClr val="0000CC"/>
                </a:solidFill>
                <a:latin typeface="Arial" panose="020B0604020202020204" pitchFamily="34" charset="0"/>
              </a:endParaRPr>
            </a:p>
          </p:txBody>
        </p:sp>
        <p:sp>
          <p:nvSpPr>
            <p:cNvPr id="85007" name="Text Box 9"/>
            <p:cNvSpPr txBox="1">
              <a:spLocks noChangeArrowheads="1"/>
            </p:cNvSpPr>
            <p:nvPr/>
          </p:nvSpPr>
          <p:spPr bwMode="auto">
            <a:xfrm>
              <a:off x="4059" y="266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13</a:t>
              </a:r>
              <a:endParaRPr lang="en-US" altLang="zh-CN" sz="2000" baseline="-25000">
                <a:solidFill>
                  <a:srgbClr val="0000CC"/>
                </a:solidFill>
                <a:latin typeface="Arial" panose="020B0604020202020204" pitchFamily="34" charset="0"/>
              </a:endParaRPr>
            </a:p>
          </p:txBody>
        </p:sp>
        <p:sp>
          <p:nvSpPr>
            <p:cNvPr id="85008" name="Text Box 10"/>
            <p:cNvSpPr txBox="1">
              <a:spLocks noChangeArrowheads="1"/>
            </p:cNvSpPr>
            <p:nvPr/>
          </p:nvSpPr>
          <p:spPr bwMode="auto">
            <a:xfrm>
              <a:off x="4512" y="288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14</a:t>
              </a:r>
              <a:endParaRPr lang="en-US" altLang="zh-CN" sz="2000" baseline="-25000">
                <a:solidFill>
                  <a:srgbClr val="0000CC"/>
                </a:solidFill>
                <a:latin typeface="Arial" panose="020B0604020202020204" pitchFamily="34" charset="0"/>
              </a:endParaRPr>
            </a:p>
          </p:txBody>
        </p:sp>
        <p:sp>
          <p:nvSpPr>
            <p:cNvPr id="85009" name="Text Box 11"/>
            <p:cNvSpPr txBox="1">
              <a:spLocks noChangeArrowheads="1"/>
            </p:cNvSpPr>
            <p:nvPr/>
          </p:nvSpPr>
          <p:spPr bwMode="auto">
            <a:xfrm>
              <a:off x="1291" y="340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a:t>
              </a:r>
              <a:endParaRPr lang="en-US" altLang="zh-CN" sz="2000" baseline="-25000">
                <a:solidFill>
                  <a:srgbClr val="0000CC"/>
                </a:solidFill>
                <a:latin typeface="Arial" panose="020B0604020202020204" pitchFamily="34" charset="0"/>
              </a:endParaRPr>
            </a:p>
          </p:txBody>
        </p:sp>
        <p:sp>
          <p:nvSpPr>
            <p:cNvPr id="85010" name="Text Box 12"/>
            <p:cNvSpPr txBox="1">
              <a:spLocks noChangeArrowheads="1"/>
            </p:cNvSpPr>
            <p:nvPr/>
          </p:nvSpPr>
          <p:spPr bwMode="auto">
            <a:xfrm>
              <a:off x="1428" y="279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2</a:t>
              </a:r>
              <a:endParaRPr lang="en-US" altLang="zh-CN" sz="2000" baseline="-25000">
                <a:solidFill>
                  <a:srgbClr val="0000CC"/>
                </a:solidFill>
                <a:latin typeface="Arial" panose="020B0604020202020204" pitchFamily="34" charset="0"/>
              </a:endParaRPr>
            </a:p>
          </p:txBody>
        </p:sp>
        <p:sp>
          <p:nvSpPr>
            <p:cNvPr id="85011" name="Text Box 13"/>
            <p:cNvSpPr txBox="1">
              <a:spLocks noChangeArrowheads="1"/>
            </p:cNvSpPr>
            <p:nvPr/>
          </p:nvSpPr>
          <p:spPr bwMode="auto">
            <a:xfrm>
              <a:off x="2221" y="3414"/>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4</a:t>
              </a:r>
              <a:endParaRPr lang="en-US" altLang="zh-CN" sz="2000" baseline="-25000">
                <a:solidFill>
                  <a:srgbClr val="0000CC"/>
                </a:solidFill>
                <a:latin typeface="Arial" panose="020B0604020202020204" pitchFamily="34" charset="0"/>
              </a:endParaRPr>
            </a:p>
          </p:txBody>
        </p:sp>
        <p:sp>
          <p:nvSpPr>
            <p:cNvPr id="85012" name="Text Box 14"/>
            <p:cNvSpPr txBox="1">
              <a:spLocks noChangeArrowheads="1"/>
            </p:cNvSpPr>
            <p:nvPr/>
          </p:nvSpPr>
          <p:spPr bwMode="auto">
            <a:xfrm>
              <a:off x="1950" y="2863"/>
              <a:ext cx="4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5</a:t>
              </a:r>
              <a:endParaRPr lang="en-US" altLang="zh-CN" sz="2000" baseline="-25000">
                <a:solidFill>
                  <a:srgbClr val="0000CC"/>
                </a:solidFill>
                <a:latin typeface="Arial" panose="020B0604020202020204" pitchFamily="34" charset="0"/>
              </a:endParaRPr>
            </a:p>
          </p:txBody>
        </p:sp>
        <p:sp>
          <p:nvSpPr>
            <p:cNvPr id="85013" name="Text Box 15"/>
            <p:cNvSpPr txBox="1">
              <a:spLocks noChangeArrowheads="1"/>
            </p:cNvSpPr>
            <p:nvPr/>
          </p:nvSpPr>
          <p:spPr bwMode="auto">
            <a:xfrm>
              <a:off x="3029" y="316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8</a:t>
              </a:r>
              <a:endParaRPr lang="en-US" altLang="zh-CN" sz="2000" baseline="-25000">
                <a:solidFill>
                  <a:srgbClr val="0000CC"/>
                </a:solidFill>
                <a:latin typeface="Arial" panose="020B0604020202020204" pitchFamily="34" charset="0"/>
              </a:endParaRPr>
            </a:p>
          </p:txBody>
        </p:sp>
        <p:sp>
          <p:nvSpPr>
            <p:cNvPr id="85014" name="Text Box 16"/>
            <p:cNvSpPr txBox="1">
              <a:spLocks noChangeArrowheads="1"/>
            </p:cNvSpPr>
            <p:nvPr/>
          </p:nvSpPr>
          <p:spPr bwMode="auto">
            <a:xfrm>
              <a:off x="3422" y="334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10</a:t>
              </a:r>
              <a:endParaRPr lang="en-US" altLang="zh-CN" sz="2000" baseline="-25000">
                <a:solidFill>
                  <a:srgbClr val="0000CC"/>
                </a:solidFill>
                <a:latin typeface="Arial" panose="020B0604020202020204" pitchFamily="34" charset="0"/>
              </a:endParaRPr>
            </a:p>
          </p:txBody>
        </p:sp>
        <p:sp>
          <p:nvSpPr>
            <p:cNvPr id="85015" name="Text Box 17"/>
            <p:cNvSpPr txBox="1">
              <a:spLocks noChangeArrowheads="1"/>
            </p:cNvSpPr>
            <p:nvPr/>
          </p:nvSpPr>
          <p:spPr bwMode="auto">
            <a:xfrm>
              <a:off x="3632" y="2825"/>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11</a:t>
              </a:r>
              <a:endParaRPr lang="en-US" altLang="zh-CN" sz="2000" baseline="-25000">
                <a:solidFill>
                  <a:srgbClr val="0000CC"/>
                </a:solidFill>
                <a:latin typeface="Arial" panose="020B0604020202020204" pitchFamily="34" charset="0"/>
              </a:endParaRPr>
            </a:p>
          </p:txBody>
        </p:sp>
        <p:sp>
          <p:nvSpPr>
            <p:cNvPr id="85016" name="Text Box 18"/>
            <p:cNvSpPr txBox="1">
              <a:spLocks noChangeArrowheads="1"/>
            </p:cNvSpPr>
            <p:nvPr/>
          </p:nvSpPr>
          <p:spPr bwMode="auto">
            <a:xfrm>
              <a:off x="4035" y="3301"/>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12</a:t>
              </a:r>
              <a:endParaRPr lang="en-US" altLang="zh-CN" sz="2000" baseline="-25000">
                <a:solidFill>
                  <a:srgbClr val="0000CC"/>
                </a:solidFill>
                <a:latin typeface="Arial" panose="020B0604020202020204" pitchFamily="34" charset="0"/>
              </a:endParaRPr>
            </a:p>
          </p:txBody>
        </p:sp>
      </p:grpSp>
      <p:sp>
        <p:nvSpPr>
          <p:cNvPr id="373780" name="Oval 20"/>
          <p:cNvSpPr>
            <a:spLocks noChangeArrowheads="1"/>
          </p:cNvSpPr>
          <p:nvPr/>
        </p:nvSpPr>
        <p:spPr bwMode="auto">
          <a:xfrm>
            <a:off x="4391025" y="3789363"/>
            <a:ext cx="287338" cy="287337"/>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73787" name="Oval 27"/>
          <p:cNvSpPr>
            <a:spLocks noChangeArrowheads="1"/>
          </p:cNvSpPr>
          <p:nvPr/>
        </p:nvSpPr>
        <p:spPr bwMode="auto">
          <a:xfrm>
            <a:off x="5353050" y="4087813"/>
            <a:ext cx="287338" cy="287337"/>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73788" name="Oval 28"/>
          <p:cNvSpPr>
            <a:spLocks noChangeArrowheads="1"/>
          </p:cNvSpPr>
          <p:nvPr/>
        </p:nvSpPr>
        <p:spPr bwMode="auto">
          <a:xfrm>
            <a:off x="6900863" y="4378325"/>
            <a:ext cx="287337" cy="287338"/>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73789" name="Oval 29"/>
          <p:cNvSpPr>
            <a:spLocks noChangeArrowheads="1"/>
          </p:cNvSpPr>
          <p:nvPr/>
        </p:nvSpPr>
        <p:spPr bwMode="auto">
          <a:xfrm>
            <a:off x="7929563" y="4603750"/>
            <a:ext cx="287337" cy="287338"/>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373790" name="Oval 30"/>
          <p:cNvSpPr>
            <a:spLocks noChangeArrowheads="1"/>
          </p:cNvSpPr>
          <p:nvPr/>
        </p:nvSpPr>
        <p:spPr bwMode="auto">
          <a:xfrm>
            <a:off x="8518525" y="4897438"/>
            <a:ext cx="287338" cy="287337"/>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7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7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37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37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3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80" grpId="0" animBg="1"/>
      <p:bldP spid="373787" grpId="0" animBg="1"/>
      <p:bldP spid="373788" grpId="0" animBg="1"/>
      <p:bldP spid="373789" grpId="0" animBg="1"/>
      <p:bldP spid="37379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7"/>
          <p:cNvSpPr>
            <a:spLocks noGrp="1" noChangeArrowheads="1"/>
          </p:cNvSpPr>
          <p:nvPr>
            <p:ph type="title"/>
          </p:nvPr>
        </p:nvSpPr>
        <p:spPr/>
        <p:txBody>
          <a:bodyPr/>
          <a:lstStyle/>
          <a:p>
            <a:pPr eaLnBrk="1" hangingPunct="1"/>
            <a:r>
              <a:rPr lang="zh-CN" altLang="en-US"/>
              <a:t>寻找 </a:t>
            </a:r>
            <a:r>
              <a:rPr lang="en-US" altLang="zh-TW"/>
              <a:t>2-D </a:t>
            </a:r>
            <a:r>
              <a:rPr lang="zh-CN" altLang="en-US"/>
              <a:t>最大点</a:t>
            </a:r>
            <a:endParaRPr lang="zh-CN" altLang="en-US"/>
          </a:p>
        </p:txBody>
      </p:sp>
      <p:sp>
        <p:nvSpPr>
          <p:cNvPr id="360476" name="Rectangle 28"/>
          <p:cNvSpPr>
            <a:spLocks noGrp="1" noChangeArrowheads="1"/>
          </p:cNvSpPr>
          <p:nvPr>
            <p:ph idx="1"/>
          </p:nvPr>
        </p:nvSpPr>
        <p:spPr>
          <a:xfrm>
            <a:off x="766763" y="1233488"/>
            <a:ext cx="9672637" cy="4905375"/>
          </a:xfrm>
        </p:spPr>
        <p:txBody>
          <a:bodyPr rtlCol="0">
            <a:normAutofit/>
          </a:bodyPr>
          <a:lstStyle/>
          <a:p>
            <a:pPr eaLnBrk="1" fontAlgn="auto" hangingPunct="1">
              <a:spcBef>
                <a:spcPts val="0"/>
              </a:spcBef>
              <a:spcAft>
                <a:spcPts val="0"/>
              </a:spcAft>
              <a:defRPr/>
            </a:pPr>
            <a:r>
              <a:rPr lang="zh-CN" altLang="en-US" dirty="0">
                <a:effectLst>
                  <a:outerShdw blurRad="38100" dist="38100" dir="2700000" algn="tl">
                    <a:srgbClr val="C0C0C0"/>
                  </a:outerShdw>
                </a:effectLst>
              </a:rPr>
              <a:t>直接求解法：两两比较所有点对</a:t>
            </a:r>
            <a:endParaRPr lang="en-US" altLang="zh-CN" dirty="0">
              <a:effectLst>
                <a:outerShdw blurRad="38100" dist="38100" dir="2700000" algn="tl">
                  <a:srgbClr val="C0C0C0"/>
                </a:outerShdw>
              </a:effectLst>
            </a:endParaRPr>
          </a:p>
          <a:p>
            <a:pPr lvl="1" eaLnBrk="1" fontAlgn="auto" hangingPunct="1">
              <a:spcBef>
                <a:spcPts val="0"/>
              </a:spcBef>
              <a:spcAft>
                <a:spcPts val="0"/>
              </a:spcAft>
              <a:defRPr/>
            </a:pPr>
            <a:r>
              <a:rPr lang="zh-CN" altLang="en-US" dirty="0">
                <a:effectLst>
                  <a:outerShdw blurRad="38100" dist="38100" dir="2700000" algn="tl">
                    <a:srgbClr val="C0C0C0"/>
                  </a:outerShdw>
                </a:effectLst>
              </a:rPr>
              <a:t>渐近时间复杂度：</a:t>
            </a:r>
            <a:r>
              <a:rPr lang="en-US" altLang="zh-CN" dirty="0">
                <a:effectLst>
                  <a:outerShdw blurRad="38100" dist="38100" dir="2700000" algn="tl">
                    <a:srgbClr val="C0C0C0"/>
                  </a:outerShdw>
                </a:effectLst>
              </a:rPr>
              <a:t>T(n) = </a:t>
            </a:r>
            <a:r>
              <a:rPr lang="en-US" altLang="zh-TW" dirty="0">
                <a:effectLst>
                  <a:outerShdw blurRad="38100" dist="38100" dir="2700000" algn="tl">
                    <a:srgbClr val="C0C0C0"/>
                  </a:outerShdw>
                </a:effectLst>
              </a:rPr>
              <a:t>O(n</a:t>
            </a:r>
            <a:r>
              <a:rPr lang="en-US" altLang="zh-TW" baseline="30000" dirty="0">
                <a:effectLst>
                  <a:outerShdw blurRad="38100" dist="38100" dir="2700000" algn="tl">
                    <a:srgbClr val="C0C0C0"/>
                  </a:outerShdw>
                </a:effectLst>
              </a:rPr>
              <a:t>2</a:t>
            </a:r>
            <a:r>
              <a:rPr lang="en-US" altLang="zh-TW" dirty="0">
                <a:effectLst>
                  <a:outerShdw blurRad="38100" dist="38100" dir="2700000" algn="tl">
                    <a:srgbClr val="C0C0C0"/>
                  </a:outerShdw>
                </a:effectLst>
              </a:rPr>
              <a:t>)</a:t>
            </a:r>
            <a:endParaRPr lang="en-US" altLang="zh-TW" dirty="0">
              <a:effectLst>
                <a:outerShdw blurRad="38100" dist="38100" dir="2700000" algn="tl">
                  <a:srgbClr val="C0C0C0"/>
                </a:outerShdw>
              </a:effectLst>
            </a:endParaRPr>
          </a:p>
        </p:txBody>
      </p:sp>
      <p:grpSp>
        <p:nvGrpSpPr>
          <p:cNvPr id="87044" name="Group 6"/>
          <p:cNvGrpSpPr/>
          <p:nvPr/>
        </p:nvGrpSpPr>
        <p:grpSpPr bwMode="auto">
          <a:xfrm>
            <a:off x="2819400" y="2597150"/>
            <a:ext cx="6589713" cy="3208338"/>
            <a:chOff x="974" y="1933"/>
            <a:chExt cx="4151" cy="2021"/>
          </a:xfrm>
        </p:grpSpPr>
        <p:pic>
          <p:nvPicPr>
            <p:cNvPr id="8705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 y="1933"/>
              <a:ext cx="4151" cy="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1" name="Text Box 5"/>
            <p:cNvSpPr txBox="1">
              <a:spLocks noChangeArrowheads="1"/>
            </p:cNvSpPr>
            <p:nvPr/>
          </p:nvSpPr>
          <p:spPr bwMode="auto">
            <a:xfrm>
              <a:off x="1677" y="211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3</a:t>
              </a:r>
              <a:endParaRPr lang="en-US" altLang="zh-CN" sz="2000" baseline="-25000">
                <a:solidFill>
                  <a:srgbClr val="0000CC"/>
                </a:solidFill>
                <a:latin typeface="Arial" panose="020B0604020202020204" pitchFamily="34" charset="0"/>
              </a:endParaRPr>
            </a:p>
          </p:txBody>
        </p:sp>
        <p:sp>
          <p:nvSpPr>
            <p:cNvPr id="87052" name="Text Box 6"/>
            <p:cNvSpPr txBox="1">
              <a:spLocks noChangeArrowheads="1"/>
            </p:cNvSpPr>
            <p:nvPr/>
          </p:nvSpPr>
          <p:spPr bwMode="auto">
            <a:xfrm>
              <a:off x="2448" y="2341"/>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6</a:t>
              </a:r>
              <a:endParaRPr lang="en-US" altLang="zh-CN" sz="2000" baseline="-25000">
                <a:solidFill>
                  <a:srgbClr val="0000CC"/>
                </a:solidFill>
                <a:latin typeface="Arial" panose="020B0604020202020204" pitchFamily="34" charset="0"/>
              </a:endParaRPr>
            </a:p>
          </p:txBody>
        </p:sp>
        <p:sp>
          <p:nvSpPr>
            <p:cNvPr id="87053" name="Text Box 7"/>
            <p:cNvSpPr txBox="1">
              <a:spLocks noChangeArrowheads="1"/>
            </p:cNvSpPr>
            <p:nvPr/>
          </p:nvSpPr>
          <p:spPr bwMode="auto">
            <a:xfrm>
              <a:off x="2720" y="284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7</a:t>
              </a:r>
              <a:endParaRPr lang="en-US" altLang="zh-CN" sz="2000" baseline="-25000">
                <a:solidFill>
                  <a:srgbClr val="0000CC"/>
                </a:solidFill>
                <a:latin typeface="Arial" panose="020B0604020202020204" pitchFamily="34" charset="0"/>
              </a:endParaRPr>
            </a:p>
          </p:txBody>
        </p:sp>
        <p:sp>
          <p:nvSpPr>
            <p:cNvPr id="87054" name="Text Box 8"/>
            <p:cNvSpPr txBox="1">
              <a:spLocks noChangeArrowheads="1"/>
            </p:cNvSpPr>
            <p:nvPr/>
          </p:nvSpPr>
          <p:spPr bwMode="auto">
            <a:xfrm>
              <a:off x="3174" y="2530"/>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9</a:t>
              </a:r>
              <a:endParaRPr lang="en-US" altLang="zh-CN" sz="2000" baseline="-25000">
                <a:solidFill>
                  <a:srgbClr val="0000CC"/>
                </a:solidFill>
                <a:latin typeface="Arial" panose="020B0604020202020204" pitchFamily="34" charset="0"/>
              </a:endParaRPr>
            </a:p>
          </p:txBody>
        </p:sp>
        <p:sp>
          <p:nvSpPr>
            <p:cNvPr id="87055" name="Text Box 9"/>
            <p:cNvSpPr txBox="1">
              <a:spLocks noChangeArrowheads="1"/>
            </p:cNvSpPr>
            <p:nvPr/>
          </p:nvSpPr>
          <p:spPr bwMode="auto">
            <a:xfrm>
              <a:off x="4059" y="266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13</a:t>
              </a:r>
              <a:endParaRPr lang="en-US" altLang="zh-CN" sz="2000" baseline="-25000">
                <a:solidFill>
                  <a:srgbClr val="0000CC"/>
                </a:solidFill>
                <a:latin typeface="Arial" panose="020B0604020202020204" pitchFamily="34" charset="0"/>
              </a:endParaRPr>
            </a:p>
          </p:txBody>
        </p:sp>
        <p:sp>
          <p:nvSpPr>
            <p:cNvPr id="87056" name="Text Box 10"/>
            <p:cNvSpPr txBox="1">
              <a:spLocks noChangeArrowheads="1"/>
            </p:cNvSpPr>
            <p:nvPr/>
          </p:nvSpPr>
          <p:spPr bwMode="auto">
            <a:xfrm>
              <a:off x="4512" y="288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14</a:t>
              </a:r>
              <a:endParaRPr lang="en-US" altLang="zh-CN" sz="2000" baseline="-25000">
                <a:solidFill>
                  <a:srgbClr val="0000CC"/>
                </a:solidFill>
                <a:latin typeface="Arial" panose="020B0604020202020204" pitchFamily="34" charset="0"/>
              </a:endParaRPr>
            </a:p>
          </p:txBody>
        </p:sp>
        <p:sp>
          <p:nvSpPr>
            <p:cNvPr id="87057" name="Text Box 11"/>
            <p:cNvSpPr txBox="1">
              <a:spLocks noChangeArrowheads="1"/>
            </p:cNvSpPr>
            <p:nvPr/>
          </p:nvSpPr>
          <p:spPr bwMode="auto">
            <a:xfrm>
              <a:off x="1291" y="3407"/>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a:t>
              </a:r>
              <a:endParaRPr lang="en-US" altLang="zh-CN" sz="2000" baseline="-25000">
                <a:solidFill>
                  <a:srgbClr val="0000CC"/>
                </a:solidFill>
                <a:latin typeface="Arial" panose="020B0604020202020204" pitchFamily="34" charset="0"/>
              </a:endParaRPr>
            </a:p>
          </p:txBody>
        </p:sp>
        <p:sp>
          <p:nvSpPr>
            <p:cNvPr id="87058" name="Text Box 12"/>
            <p:cNvSpPr txBox="1">
              <a:spLocks noChangeArrowheads="1"/>
            </p:cNvSpPr>
            <p:nvPr/>
          </p:nvSpPr>
          <p:spPr bwMode="auto">
            <a:xfrm>
              <a:off x="1428" y="279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2</a:t>
              </a:r>
              <a:endParaRPr lang="en-US" altLang="zh-CN" sz="2000" baseline="-25000">
                <a:solidFill>
                  <a:srgbClr val="0000CC"/>
                </a:solidFill>
                <a:latin typeface="Arial" panose="020B0604020202020204" pitchFamily="34" charset="0"/>
              </a:endParaRPr>
            </a:p>
          </p:txBody>
        </p:sp>
        <p:sp>
          <p:nvSpPr>
            <p:cNvPr id="87059" name="Text Box 13"/>
            <p:cNvSpPr txBox="1">
              <a:spLocks noChangeArrowheads="1"/>
            </p:cNvSpPr>
            <p:nvPr/>
          </p:nvSpPr>
          <p:spPr bwMode="auto">
            <a:xfrm>
              <a:off x="2221" y="3414"/>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4</a:t>
              </a:r>
              <a:endParaRPr lang="en-US" altLang="zh-CN" sz="2000" baseline="-25000">
                <a:solidFill>
                  <a:srgbClr val="0000CC"/>
                </a:solidFill>
                <a:latin typeface="Arial" panose="020B0604020202020204" pitchFamily="34" charset="0"/>
              </a:endParaRPr>
            </a:p>
          </p:txBody>
        </p:sp>
        <p:sp>
          <p:nvSpPr>
            <p:cNvPr id="87060" name="Text Box 14"/>
            <p:cNvSpPr txBox="1">
              <a:spLocks noChangeArrowheads="1"/>
            </p:cNvSpPr>
            <p:nvPr/>
          </p:nvSpPr>
          <p:spPr bwMode="auto">
            <a:xfrm>
              <a:off x="1950" y="2863"/>
              <a:ext cx="3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5</a:t>
              </a:r>
              <a:endParaRPr lang="en-US" altLang="zh-CN" sz="2000" baseline="-25000">
                <a:solidFill>
                  <a:srgbClr val="0000CC"/>
                </a:solidFill>
                <a:latin typeface="Arial" panose="020B0604020202020204" pitchFamily="34" charset="0"/>
              </a:endParaRPr>
            </a:p>
          </p:txBody>
        </p:sp>
        <p:sp>
          <p:nvSpPr>
            <p:cNvPr id="87061" name="Text Box 15"/>
            <p:cNvSpPr txBox="1">
              <a:spLocks noChangeArrowheads="1"/>
            </p:cNvSpPr>
            <p:nvPr/>
          </p:nvSpPr>
          <p:spPr bwMode="auto">
            <a:xfrm>
              <a:off x="3029" y="3165"/>
              <a:ext cx="28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8</a:t>
              </a:r>
              <a:endParaRPr lang="en-US" altLang="zh-CN" sz="2000" baseline="-25000">
                <a:solidFill>
                  <a:srgbClr val="0000CC"/>
                </a:solidFill>
                <a:latin typeface="Arial" panose="020B0604020202020204" pitchFamily="34" charset="0"/>
              </a:endParaRPr>
            </a:p>
          </p:txBody>
        </p:sp>
        <p:sp>
          <p:nvSpPr>
            <p:cNvPr id="87062" name="Text Box 16"/>
            <p:cNvSpPr txBox="1">
              <a:spLocks noChangeArrowheads="1"/>
            </p:cNvSpPr>
            <p:nvPr/>
          </p:nvSpPr>
          <p:spPr bwMode="auto">
            <a:xfrm>
              <a:off x="3422" y="3346"/>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10</a:t>
              </a:r>
              <a:endParaRPr lang="en-US" altLang="zh-CN" sz="2000" baseline="-25000">
                <a:solidFill>
                  <a:srgbClr val="0000CC"/>
                </a:solidFill>
                <a:latin typeface="Arial" panose="020B0604020202020204" pitchFamily="34" charset="0"/>
              </a:endParaRPr>
            </a:p>
          </p:txBody>
        </p:sp>
        <p:sp>
          <p:nvSpPr>
            <p:cNvPr id="87063" name="Text Box 17"/>
            <p:cNvSpPr txBox="1">
              <a:spLocks noChangeArrowheads="1"/>
            </p:cNvSpPr>
            <p:nvPr/>
          </p:nvSpPr>
          <p:spPr bwMode="auto">
            <a:xfrm>
              <a:off x="3632" y="2825"/>
              <a:ext cx="3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11</a:t>
              </a:r>
              <a:endParaRPr lang="en-US" altLang="zh-CN" sz="2000" baseline="-25000">
                <a:solidFill>
                  <a:srgbClr val="0000CC"/>
                </a:solidFill>
                <a:latin typeface="Arial" panose="020B0604020202020204" pitchFamily="34" charset="0"/>
              </a:endParaRPr>
            </a:p>
          </p:txBody>
        </p:sp>
        <p:sp>
          <p:nvSpPr>
            <p:cNvPr id="87064" name="Text Box 18"/>
            <p:cNvSpPr txBox="1">
              <a:spLocks noChangeArrowheads="1"/>
            </p:cNvSpPr>
            <p:nvPr/>
          </p:nvSpPr>
          <p:spPr bwMode="auto">
            <a:xfrm>
              <a:off x="4035" y="3301"/>
              <a:ext cx="3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P</a:t>
              </a:r>
              <a:r>
                <a:rPr lang="en-US" altLang="zh-CN" sz="2000" baseline="-25000">
                  <a:solidFill>
                    <a:srgbClr val="0000CC"/>
                  </a:solidFill>
                  <a:latin typeface="Arial" panose="020B0604020202020204" pitchFamily="34" charset="0"/>
                </a:rPr>
                <a:t>12</a:t>
              </a:r>
              <a:endParaRPr lang="en-US" altLang="zh-CN" sz="2000" baseline="-25000">
                <a:solidFill>
                  <a:srgbClr val="0000CC"/>
                </a:solidFill>
                <a:latin typeface="Arial" panose="020B0604020202020204" pitchFamily="34" charset="0"/>
              </a:endParaRPr>
            </a:p>
          </p:txBody>
        </p:sp>
      </p:grpSp>
      <p:sp>
        <p:nvSpPr>
          <p:cNvPr id="87045" name="Oval 22"/>
          <p:cNvSpPr>
            <a:spLocks noChangeArrowheads="1"/>
          </p:cNvSpPr>
          <p:nvPr/>
        </p:nvSpPr>
        <p:spPr bwMode="auto">
          <a:xfrm>
            <a:off x="4140200" y="3317875"/>
            <a:ext cx="287338" cy="287338"/>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87046" name="Oval 23"/>
          <p:cNvSpPr>
            <a:spLocks noChangeArrowheads="1"/>
          </p:cNvSpPr>
          <p:nvPr/>
        </p:nvSpPr>
        <p:spPr bwMode="auto">
          <a:xfrm>
            <a:off x="5102225" y="3616325"/>
            <a:ext cx="287338" cy="287338"/>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87047" name="Oval 24"/>
          <p:cNvSpPr>
            <a:spLocks noChangeArrowheads="1"/>
          </p:cNvSpPr>
          <p:nvPr/>
        </p:nvSpPr>
        <p:spPr bwMode="auto">
          <a:xfrm>
            <a:off x="6650038" y="3906838"/>
            <a:ext cx="287337" cy="287337"/>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87048" name="Oval 25"/>
          <p:cNvSpPr>
            <a:spLocks noChangeArrowheads="1"/>
          </p:cNvSpPr>
          <p:nvPr/>
        </p:nvSpPr>
        <p:spPr bwMode="auto">
          <a:xfrm>
            <a:off x="7678738" y="4132263"/>
            <a:ext cx="287337" cy="287337"/>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87049" name="Oval 26"/>
          <p:cNvSpPr>
            <a:spLocks noChangeArrowheads="1"/>
          </p:cNvSpPr>
          <p:nvPr/>
        </p:nvSpPr>
        <p:spPr bwMode="auto">
          <a:xfrm>
            <a:off x="8267700" y="4425950"/>
            <a:ext cx="287338" cy="287338"/>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4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寻找 </a:t>
            </a:r>
            <a:r>
              <a:rPr lang="en-US" altLang="zh-TW">
                <a:effectLst>
                  <a:outerShdw blurRad="38100" dist="38100" dir="2700000" algn="tl">
                    <a:srgbClr val="C0C0C0"/>
                  </a:outerShdw>
                </a:effectLst>
              </a:rPr>
              <a:t>2-D </a:t>
            </a:r>
            <a:r>
              <a:rPr lang="zh-CN" altLang="en-US">
                <a:effectLst>
                  <a:outerShdw blurRad="38100" dist="38100" dir="2700000" algn="tl">
                    <a:srgbClr val="C0C0C0"/>
                  </a:outerShdw>
                </a:effectLst>
              </a:rPr>
              <a:t>最大点</a:t>
            </a:r>
            <a:endParaRPr lang="zh-CN" altLang="en-US">
              <a:effectLst>
                <a:outerShdw blurRad="38100" dist="38100" dir="2700000" algn="tl">
                  <a:srgbClr val="C0C0C0"/>
                </a:outerShdw>
              </a:effectLst>
            </a:endParaRPr>
          </a:p>
        </p:txBody>
      </p:sp>
      <p:sp>
        <p:nvSpPr>
          <p:cNvPr id="926723" name="Rectangle 3"/>
          <p:cNvSpPr>
            <a:spLocks noGrp="1" noChangeArrowheads="1"/>
          </p:cNvSpPr>
          <p:nvPr>
            <p:ph type="body" idx="4294967295"/>
          </p:nvPr>
        </p:nvSpPr>
        <p:spPr>
          <a:xfrm>
            <a:off x="731838" y="1266825"/>
            <a:ext cx="11460162" cy="4905375"/>
          </a:xfrm>
        </p:spPr>
        <p:txBody>
          <a:bodyPr lIns="91424" tIns="45712" rIns="91424" bIns="45712" rtlCol="0">
            <a:normAutofit/>
          </a:bodyPr>
          <a:lstStyle/>
          <a:p>
            <a:pPr eaLnBrk="1" fontAlgn="auto" hangingPunct="1">
              <a:spcBef>
                <a:spcPts val="0"/>
              </a:spcBef>
              <a:spcAft>
                <a:spcPts val="0"/>
              </a:spcAft>
              <a:defRPr/>
            </a:pPr>
            <a:r>
              <a:rPr lang="zh-CN" altLang="en-US" dirty="0">
                <a:effectLst>
                  <a:outerShdw blurRad="38100" dist="38100" dir="2700000" algn="tl">
                    <a:srgbClr val="C0C0C0"/>
                  </a:outerShdw>
                </a:effectLst>
              </a:rPr>
              <a:t>直接求解法：两两比较所有点对</a:t>
            </a:r>
            <a:endParaRPr lang="en-US" altLang="zh-CN" dirty="0">
              <a:effectLst>
                <a:outerShdw blurRad="38100" dist="38100" dir="2700000" algn="tl">
                  <a:srgbClr val="C0C0C0"/>
                </a:outerShdw>
              </a:effectLst>
            </a:endParaRPr>
          </a:p>
          <a:p>
            <a:pPr marL="669925" lvl="1" indent="-325755" eaLnBrk="1" fontAlgn="auto" hangingPunct="1">
              <a:spcBef>
                <a:spcPts val="0"/>
              </a:spcBef>
              <a:spcAft>
                <a:spcPts val="0"/>
              </a:spcAft>
              <a:defRPr/>
            </a:pPr>
            <a:r>
              <a:rPr lang="zh-CN" altLang="en-US" dirty="0">
                <a:effectLst>
                  <a:outerShdw blurRad="38100" dist="38100" dir="2700000" algn="tl">
                    <a:srgbClr val="C0C0C0"/>
                  </a:outerShdw>
                </a:effectLst>
              </a:rPr>
              <a:t>渐近时间复杂性函数</a:t>
            </a:r>
            <a:endParaRPr lang="zh-CN" altLang="en-US" dirty="0">
              <a:effectLst>
                <a:outerShdw blurRad="38100" dist="38100" dir="2700000" algn="tl">
                  <a:srgbClr val="C0C0C0"/>
                </a:outerShdw>
              </a:effectLst>
            </a:endParaRPr>
          </a:p>
          <a:p>
            <a:pPr marL="1022350" lvl="2" indent="-351155" eaLnBrk="1" fontAlgn="auto" hangingPunct="1">
              <a:spcBef>
                <a:spcPts val="0"/>
              </a:spcBef>
              <a:spcAft>
                <a:spcPts val="0"/>
              </a:spcAft>
              <a:defRPr/>
            </a:pPr>
            <a:r>
              <a:rPr lang="en-US" altLang="zh-CN" dirty="0">
                <a:effectLst>
                  <a:outerShdw blurRad="38100" dist="38100" dir="2700000" algn="tl">
                    <a:srgbClr val="C0C0C0"/>
                  </a:outerShdw>
                </a:effectLst>
              </a:rPr>
              <a:t>T(n) = </a:t>
            </a:r>
            <a:r>
              <a:rPr lang="en-US" altLang="zh-TW" dirty="0">
                <a:effectLst>
                  <a:outerShdw blurRad="38100" dist="38100" dir="2700000" algn="tl">
                    <a:srgbClr val="C0C0C0"/>
                  </a:outerShdw>
                </a:effectLst>
              </a:rPr>
              <a:t>O(n</a:t>
            </a:r>
            <a:r>
              <a:rPr lang="en-US" altLang="zh-TW" baseline="30000" dirty="0">
                <a:effectLst>
                  <a:outerShdw blurRad="38100" dist="38100" dir="2700000" algn="tl">
                    <a:srgbClr val="C0C0C0"/>
                  </a:outerShdw>
                </a:effectLst>
              </a:rPr>
              <a:t>2</a:t>
            </a:r>
            <a:r>
              <a:rPr lang="en-US" altLang="zh-TW" dirty="0">
                <a:effectLst>
                  <a:outerShdw blurRad="38100" dist="38100" dir="2700000" algn="tl">
                    <a:srgbClr val="C0C0C0"/>
                  </a:outerShdw>
                </a:effectLst>
              </a:rPr>
              <a:t>)</a:t>
            </a:r>
            <a:endParaRPr lang="en-US" altLang="zh-TW" dirty="0">
              <a:effectLst>
                <a:outerShdw blurRad="38100" dist="38100" dir="2700000" algn="tl">
                  <a:srgbClr val="C0C0C0"/>
                </a:outerShdw>
              </a:effectLst>
            </a:endParaRPr>
          </a:p>
        </p:txBody>
      </p:sp>
      <p:pic>
        <p:nvPicPr>
          <p:cNvPr id="8909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7700" y="3327400"/>
            <a:ext cx="4953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6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6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81" name="Rectangle 5"/>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分治策略</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寻找 </a:t>
            </a:r>
            <a:r>
              <a:rPr lang="en-US" altLang="zh-TW">
                <a:effectLst>
                  <a:outerShdw blurRad="38100" dist="38100" dir="2700000" algn="tl">
                    <a:srgbClr val="C0C0C0"/>
                  </a:outerShdw>
                </a:effectLst>
              </a:rPr>
              <a:t>2-D </a:t>
            </a:r>
            <a:r>
              <a:rPr lang="zh-CN" altLang="en-US">
                <a:effectLst>
                  <a:outerShdw blurRad="38100" dist="38100" dir="2700000" algn="tl">
                    <a:srgbClr val="C0C0C0"/>
                  </a:outerShdw>
                </a:effectLst>
              </a:rPr>
              <a:t>最大点</a:t>
            </a:r>
            <a:endParaRPr lang="en-US" altLang="zh-CN">
              <a:effectLst>
                <a:outerShdw blurRad="38100" dist="38100" dir="2700000" algn="tl">
                  <a:srgbClr val="C0C0C0"/>
                </a:outerShdw>
              </a:effectLst>
            </a:endParaRPr>
          </a:p>
        </p:txBody>
      </p:sp>
      <p:pic>
        <p:nvPicPr>
          <p:cNvPr id="9113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0800" y="1308100"/>
            <a:ext cx="67818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66" name="Rectangle 6"/>
          <p:cNvSpPr>
            <a:spLocks noChangeArrowheads="1"/>
          </p:cNvSpPr>
          <p:nvPr/>
        </p:nvSpPr>
        <p:spPr bwMode="auto">
          <a:xfrm>
            <a:off x="3790950" y="4329113"/>
            <a:ext cx="406876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lang="zh-CN" altLang="en-US">
                <a:solidFill>
                  <a:srgbClr val="FF0000"/>
                </a:solidFill>
              </a:rPr>
              <a:t>如何合并两边的最大点？</a:t>
            </a:r>
            <a:endParaRPr lang="en-US" altLang="zh-CN" sz="4000">
              <a:solidFill>
                <a:srgbClr val="FF0000"/>
              </a:solidFill>
            </a:endParaRPr>
          </a:p>
        </p:txBody>
      </p:sp>
      <p:sp>
        <p:nvSpPr>
          <p:cNvPr id="501767" name="Rectangle 7"/>
          <p:cNvSpPr>
            <a:spLocks noChangeArrowheads="1"/>
          </p:cNvSpPr>
          <p:nvPr/>
        </p:nvSpPr>
        <p:spPr bwMode="auto">
          <a:xfrm>
            <a:off x="1019175" y="5076825"/>
            <a:ext cx="5256213"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a:solidFill>
                  <a:srgbClr val="0000CC"/>
                </a:solidFill>
              </a:rPr>
              <a:t>哪个点会在合并时被舍去？为什么？</a:t>
            </a:r>
            <a:endParaRPr lang="en-US" altLang="zh-CN" sz="3600">
              <a:solidFill>
                <a:srgbClr val="0000CC"/>
              </a:solidFill>
            </a:endParaRPr>
          </a:p>
        </p:txBody>
      </p:sp>
      <p:sp>
        <p:nvSpPr>
          <p:cNvPr id="501768" name="Oval 8"/>
          <p:cNvSpPr>
            <a:spLocks noChangeArrowheads="1"/>
          </p:cNvSpPr>
          <p:nvPr/>
        </p:nvSpPr>
        <p:spPr bwMode="auto">
          <a:xfrm>
            <a:off x="5195888" y="2924175"/>
            <a:ext cx="504825" cy="649288"/>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501769" name="Line 9"/>
          <p:cNvSpPr>
            <a:spLocks noChangeShapeType="1"/>
          </p:cNvSpPr>
          <p:nvPr/>
        </p:nvSpPr>
        <p:spPr bwMode="auto">
          <a:xfrm flipV="1">
            <a:off x="5448300" y="3068638"/>
            <a:ext cx="2232025" cy="215900"/>
          </a:xfrm>
          <a:prstGeom prst="line">
            <a:avLst/>
          </a:prstGeom>
          <a:noFill/>
          <a:ln w="38100">
            <a:solidFill>
              <a:srgbClr val="FF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0" name="Line 10"/>
          <p:cNvSpPr>
            <a:spLocks noChangeShapeType="1"/>
          </p:cNvSpPr>
          <p:nvPr/>
        </p:nvSpPr>
        <p:spPr bwMode="auto">
          <a:xfrm flipV="1">
            <a:off x="5556250" y="2816225"/>
            <a:ext cx="1116013" cy="431800"/>
          </a:xfrm>
          <a:prstGeom prst="line">
            <a:avLst/>
          </a:prstGeom>
          <a:noFill/>
          <a:ln w="38100">
            <a:solidFill>
              <a:srgbClr val="FF0000"/>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771" name="Rectangle 11"/>
          <p:cNvSpPr>
            <a:spLocks noChangeArrowheads="1"/>
          </p:cNvSpPr>
          <p:nvPr/>
        </p:nvSpPr>
        <p:spPr bwMode="auto">
          <a:xfrm>
            <a:off x="6124575" y="5084763"/>
            <a:ext cx="5256213"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a:solidFill>
                  <a:srgbClr val="A50021"/>
                </a:solidFill>
              </a:rPr>
              <a:t>左边比 </a:t>
            </a:r>
            <a:r>
              <a:rPr lang="en-US" altLang="zh-CN" sz="2400">
                <a:solidFill>
                  <a:srgbClr val="A50021"/>
                </a:solidFill>
              </a:rPr>
              <a:t>P</a:t>
            </a:r>
            <a:r>
              <a:rPr lang="en-US" altLang="zh-CN" sz="2400" baseline="-25000">
                <a:solidFill>
                  <a:srgbClr val="A50021"/>
                </a:solidFill>
              </a:rPr>
              <a:t>8</a:t>
            </a:r>
            <a:r>
              <a:rPr lang="en-US" altLang="zh-CN" sz="2400">
                <a:solidFill>
                  <a:srgbClr val="A50021"/>
                </a:solidFill>
              </a:rPr>
              <a:t> </a:t>
            </a:r>
            <a:r>
              <a:rPr lang="zh-CN" altLang="en-US" sz="2400">
                <a:solidFill>
                  <a:srgbClr val="A50021"/>
                </a:solidFill>
              </a:rPr>
              <a:t>矮的最大点都将舍去！</a:t>
            </a:r>
            <a:endParaRPr lang="zh-CN" altLang="en-US" sz="3600">
              <a:solidFill>
                <a:srgbClr val="A5002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6" grpId="0"/>
      <p:bldP spid="501767" grpId="0"/>
      <p:bldP spid="50177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30" name="Rectangle 6"/>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分治算法</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寻找 </a:t>
            </a:r>
            <a:r>
              <a:rPr lang="en-US" altLang="zh-TW">
                <a:effectLst>
                  <a:outerShdw blurRad="38100" dist="38100" dir="2700000" algn="tl">
                    <a:srgbClr val="C0C0C0"/>
                  </a:outerShdw>
                </a:effectLst>
              </a:rPr>
              <a:t>2-D </a:t>
            </a:r>
            <a:r>
              <a:rPr lang="zh-CN" altLang="en-US">
                <a:effectLst>
                  <a:outerShdw blurRad="38100" dist="38100" dir="2700000" algn="tl">
                    <a:srgbClr val="C0C0C0"/>
                  </a:outerShdw>
                </a:effectLst>
              </a:rPr>
              <a:t>最大点</a:t>
            </a:r>
            <a:endParaRPr lang="en-US" altLang="zh-CN">
              <a:effectLst>
                <a:outerShdw blurRad="38100" dist="38100" dir="2700000" algn="tl">
                  <a:srgbClr val="C0C0C0"/>
                </a:outerShdw>
              </a:effectLst>
            </a:endParaRPr>
          </a:p>
        </p:txBody>
      </p:sp>
      <p:sp>
        <p:nvSpPr>
          <p:cNvPr id="922631" name="Rectangle 7"/>
          <p:cNvSpPr>
            <a:spLocks noGrp="1" noChangeArrowheads="1"/>
          </p:cNvSpPr>
          <p:nvPr>
            <p:ph type="body" idx="4294967295"/>
          </p:nvPr>
        </p:nvSpPr>
        <p:spPr>
          <a:xfrm>
            <a:off x="1117600" y="1266825"/>
            <a:ext cx="11074400" cy="4905375"/>
          </a:xfrm>
        </p:spPr>
        <p:txBody>
          <a:bodyPr lIns="91424" tIns="45712" rIns="91424" bIns="45712" rtlCol="0">
            <a:normAutofit/>
          </a:bodyPr>
          <a:lstStyle/>
          <a:p>
            <a:pPr eaLnBrk="1" fontAlgn="auto" hangingPunct="1">
              <a:spcBef>
                <a:spcPts val="0"/>
              </a:spcBef>
              <a:spcAft>
                <a:spcPts val="0"/>
              </a:spcAft>
              <a:defRPr/>
            </a:pPr>
            <a:r>
              <a:rPr lang="zh-CN" altLang="en-US" sz="2000">
                <a:effectLst>
                  <a:outerShdw blurRad="38100" dist="38100" dir="2700000" algn="tl">
                    <a:srgbClr val="C0C0C0"/>
                  </a:outerShdw>
                </a:effectLst>
              </a:rPr>
              <a:t>输入</a:t>
            </a:r>
            <a:r>
              <a:rPr lang="en-US" altLang="zh-TW" sz="2000">
                <a:effectLst>
                  <a:outerShdw blurRad="38100" dist="38100" dir="2700000" algn="tl">
                    <a:srgbClr val="C0C0C0"/>
                  </a:outerShdw>
                </a:effectLst>
              </a:rPr>
              <a:t>: n </a:t>
            </a:r>
            <a:r>
              <a:rPr lang="zh-CN" altLang="en-US" sz="2000">
                <a:effectLst>
                  <a:outerShdw blurRad="38100" dist="38100" dir="2700000" algn="tl">
                    <a:srgbClr val="C0C0C0"/>
                  </a:outerShdw>
                </a:effectLst>
              </a:rPr>
              <a:t>个平面点的集合</a:t>
            </a:r>
            <a:r>
              <a:rPr lang="en-US" altLang="zh-CN" sz="2000">
                <a:effectLst>
                  <a:outerShdw blurRad="38100" dist="38100" dir="2700000" algn="tl">
                    <a:srgbClr val="C0C0C0"/>
                  </a:outerShdw>
                </a:effectLst>
              </a:rPr>
              <a:t>S</a:t>
            </a:r>
            <a:endParaRPr lang="en-US" altLang="zh-TW" sz="2000">
              <a:effectLst>
                <a:outerShdw blurRad="38100" dist="38100" dir="2700000" algn="tl">
                  <a:srgbClr val="C0C0C0"/>
                </a:outerShdw>
              </a:effectLst>
            </a:endParaRPr>
          </a:p>
          <a:p>
            <a:pPr eaLnBrk="1" fontAlgn="auto" hangingPunct="1">
              <a:spcBef>
                <a:spcPts val="0"/>
              </a:spcBef>
              <a:spcAft>
                <a:spcPts val="0"/>
              </a:spcAft>
              <a:defRPr/>
            </a:pPr>
            <a:r>
              <a:rPr lang="zh-CN" altLang="en-US" sz="2000">
                <a:effectLst>
                  <a:outerShdw blurRad="38100" dist="38100" dir="2700000" algn="tl">
                    <a:srgbClr val="C0C0C0"/>
                  </a:outerShdw>
                </a:effectLst>
              </a:rPr>
              <a:t>输出</a:t>
            </a:r>
            <a:r>
              <a:rPr lang="en-US" altLang="zh-TW" sz="2000">
                <a:effectLst>
                  <a:outerShdw blurRad="38100" dist="38100" dir="2700000" algn="tl">
                    <a:srgbClr val="C0C0C0"/>
                  </a:outerShdw>
                </a:effectLst>
              </a:rPr>
              <a:t>: S</a:t>
            </a: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的最大点</a:t>
            </a:r>
            <a:endParaRPr lang="zh-TW" altLang="en-US" sz="2000">
              <a:effectLst>
                <a:outerShdw blurRad="38100" dist="38100" dir="2700000" algn="tl">
                  <a:srgbClr val="C0C0C0"/>
                </a:outerShdw>
              </a:effectLst>
            </a:endParaRPr>
          </a:p>
          <a:p>
            <a:pPr eaLnBrk="1" fontAlgn="auto" hangingPunct="1">
              <a:spcBef>
                <a:spcPts val="0"/>
              </a:spcBef>
              <a:spcAft>
                <a:spcPts val="0"/>
              </a:spcAft>
              <a:defRPr/>
            </a:pPr>
            <a:r>
              <a:rPr lang="en-US" altLang="zh-CN" sz="2000">
                <a:effectLst>
                  <a:outerShdw blurRad="38100" dist="38100" dir="2700000" algn="tl">
                    <a:srgbClr val="C0C0C0"/>
                  </a:outerShdw>
                </a:effectLst>
              </a:rPr>
              <a:t>【1】</a:t>
            </a:r>
            <a:r>
              <a:rPr lang="zh-CN" altLang="en-US" sz="2000">
                <a:effectLst>
                  <a:outerShdw blurRad="38100" dist="38100" dir="2700000" algn="tl">
                    <a:srgbClr val="C0C0C0"/>
                  </a:outerShdw>
                </a:effectLst>
              </a:rPr>
              <a:t>若 </a:t>
            </a:r>
            <a:r>
              <a:rPr lang="en-US" altLang="zh-TW" sz="2000">
                <a:effectLst>
                  <a:outerShdw blurRad="38100" dist="38100" dir="2700000" algn="tl">
                    <a:srgbClr val="C0C0C0"/>
                  </a:outerShdw>
                </a:effectLst>
              </a:rPr>
              <a:t>S </a:t>
            </a:r>
            <a:r>
              <a:rPr lang="zh-CN" altLang="en-US" sz="2000">
                <a:effectLst>
                  <a:outerShdw blurRad="38100" dist="38100" dir="2700000" algn="tl">
                    <a:srgbClr val="C0C0C0"/>
                  </a:outerShdw>
                </a:effectLst>
              </a:rPr>
              <a:t>只包含 </a:t>
            </a:r>
            <a:r>
              <a:rPr lang="en-US" altLang="zh-CN" sz="2000">
                <a:effectLst>
                  <a:outerShdw blurRad="38100" dist="38100" dir="2700000" algn="tl">
                    <a:srgbClr val="C0C0C0"/>
                  </a:outerShdw>
                </a:effectLst>
              </a:rPr>
              <a:t>1 </a:t>
            </a:r>
            <a:r>
              <a:rPr lang="zh-CN" altLang="en-US" sz="2000">
                <a:effectLst>
                  <a:outerShdw blurRad="38100" dist="38100" dir="2700000" algn="tl">
                    <a:srgbClr val="C0C0C0"/>
                  </a:outerShdw>
                </a:effectLst>
              </a:rPr>
              <a:t>个点，它作为 </a:t>
            </a:r>
            <a:r>
              <a:rPr lang="en-US" altLang="zh-CN" sz="2000">
                <a:effectLst>
                  <a:outerShdw blurRad="38100" dist="38100" dir="2700000" algn="tl">
                    <a:srgbClr val="C0C0C0"/>
                  </a:outerShdw>
                </a:effectLst>
              </a:rPr>
              <a:t>S </a:t>
            </a:r>
            <a:r>
              <a:rPr lang="zh-CN" altLang="en-US" sz="2000">
                <a:effectLst>
                  <a:outerShdw blurRad="38100" dist="38100" dir="2700000" algn="tl">
                    <a:srgbClr val="C0C0C0"/>
                  </a:outerShdw>
                </a:effectLst>
              </a:rPr>
              <a:t>的最大点返回</a:t>
            </a:r>
            <a:endParaRPr lang="zh-CN" altLang="en-US" sz="2000">
              <a:effectLst>
                <a:outerShdw blurRad="38100" dist="38100" dir="2700000" algn="tl">
                  <a:srgbClr val="C0C0C0"/>
                </a:outerShdw>
              </a:effectLst>
            </a:endParaRPr>
          </a:p>
          <a:p>
            <a:pPr eaLnBrk="1" fontAlgn="auto" hangingPunct="1">
              <a:spcBef>
                <a:spcPts val="0"/>
              </a:spcBef>
              <a:spcAft>
                <a:spcPts val="0"/>
              </a:spcAft>
              <a:defRPr/>
            </a:pPr>
            <a:r>
              <a:rPr lang="en-US" altLang="zh-CN" sz="2000">
                <a:effectLst>
                  <a:outerShdw blurRad="38100" dist="38100" dir="2700000" algn="tl">
                    <a:srgbClr val="C0C0C0"/>
                  </a:outerShdw>
                </a:effectLst>
              </a:rPr>
              <a:t>【2】</a:t>
            </a:r>
            <a:r>
              <a:rPr lang="zh-CN" altLang="en-US" sz="2000">
                <a:effectLst>
                  <a:outerShdw blurRad="38100" dist="38100" dir="2700000" algn="tl">
                    <a:srgbClr val="C0C0C0"/>
                  </a:outerShdw>
                </a:effectLst>
              </a:rPr>
              <a:t>否则，用垂直线</a:t>
            </a:r>
            <a:r>
              <a:rPr lang="en-US" altLang="zh-TW" sz="2000">
                <a:effectLst>
                  <a:outerShdw blurRad="38100" dist="38100" dir="2700000" algn="tl">
                    <a:srgbClr val="C0C0C0"/>
                  </a:outerShdw>
                </a:effectLst>
              </a:rPr>
              <a:t> L </a:t>
            </a:r>
            <a:r>
              <a:rPr lang="zh-CN" altLang="en-US" sz="2000">
                <a:effectLst>
                  <a:outerShdw blurRad="38100" dist="38100" dir="2700000" algn="tl">
                    <a:srgbClr val="C0C0C0"/>
                  </a:outerShdw>
                </a:effectLst>
              </a:rPr>
              <a:t>将</a:t>
            </a:r>
            <a:r>
              <a:rPr lang="en-US" altLang="zh-TW" sz="2000">
                <a:effectLst>
                  <a:outerShdw blurRad="38100" dist="38100" dir="2700000" algn="tl">
                    <a:srgbClr val="C0C0C0"/>
                  </a:outerShdw>
                </a:effectLst>
              </a:rPr>
              <a:t> S </a:t>
            </a:r>
            <a:r>
              <a:rPr lang="zh-CN" altLang="en-US" sz="2000">
                <a:effectLst>
                  <a:outerShdw blurRad="38100" dist="38100" dir="2700000" algn="tl">
                    <a:srgbClr val="C0C0C0"/>
                  </a:outerShdw>
                </a:effectLst>
              </a:rPr>
              <a:t>平衡划分为</a:t>
            </a:r>
            <a:r>
              <a:rPr lang="en-US" altLang="zh-TW" sz="2000">
                <a:effectLst>
                  <a:outerShdw blurRad="38100" dist="38100" dir="2700000" algn="tl">
                    <a:srgbClr val="C0C0C0"/>
                  </a:outerShdw>
                </a:effectLst>
              </a:rPr>
              <a:t> S</a:t>
            </a:r>
            <a:r>
              <a:rPr lang="en-US" altLang="zh-TW" sz="2000" baseline="-25000">
                <a:effectLst>
                  <a:outerShdw blurRad="38100" dist="38100" dir="2700000" algn="tl">
                    <a:srgbClr val="C0C0C0"/>
                  </a:outerShdw>
                </a:effectLst>
              </a:rPr>
              <a:t>L</a:t>
            </a:r>
            <a:r>
              <a:rPr lang="en-US" altLang="zh-CN" sz="2000">
                <a:effectLst>
                  <a:outerShdw blurRad="38100" dist="38100" dir="2700000" algn="tl">
                    <a:srgbClr val="C0C0C0"/>
                  </a:outerShdw>
                </a:effectLst>
              </a:rPr>
              <a:t> </a:t>
            </a:r>
            <a:r>
              <a:rPr lang="zh-CN" altLang="en-US" sz="2000">
                <a:effectLst>
                  <a:outerShdw blurRad="38100" dist="38100" dir="2700000" algn="tl">
                    <a:srgbClr val="C0C0C0"/>
                  </a:outerShdw>
                </a:effectLst>
              </a:rPr>
              <a:t>和</a:t>
            </a:r>
            <a:r>
              <a:rPr lang="zh-TW" altLang="en-US" sz="2000">
                <a:effectLst>
                  <a:outerShdw blurRad="38100" dist="38100" dir="2700000" algn="tl">
                    <a:srgbClr val="C0C0C0"/>
                  </a:outerShdw>
                </a:effectLst>
              </a:rPr>
              <a:t> </a:t>
            </a:r>
            <a:r>
              <a:rPr lang="en-US" altLang="zh-TW" sz="2000">
                <a:effectLst>
                  <a:outerShdw blurRad="38100" dist="38100" dir="2700000" algn="tl">
                    <a:srgbClr val="C0C0C0"/>
                  </a:outerShdw>
                </a:effectLst>
              </a:rPr>
              <a:t>S</a:t>
            </a:r>
            <a:r>
              <a:rPr lang="en-US" altLang="zh-TW" sz="2000" baseline="-25000">
                <a:effectLst>
                  <a:outerShdw blurRad="38100" dist="38100" dir="2700000" algn="tl">
                    <a:srgbClr val="C0C0C0"/>
                  </a:outerShdw>
                </a:effectLst>
              </a:rPr>
              <a:t>R</a:t>
            </a:r>
            <a:endParaRPr lang="en-US" altLang="zh-TW" sz="2000" baseline="-25000">
              <a:effectLst>
                <a:outerShdw blurRad="38100" dist="38100" dir="2700000" algn="tl">
                  <a:srgbClr val="C0C0C0"/>
                </a:outerShdw>
              </a:effectLst>
            </a:endParaRPr>
          </a:p>
          <a:p>
            <a:pPr eaLnBrk="1" fontAlgn="auto" hangingPunct="1">
              <a:spcBef>
                <a:spcPts val="0"/>
              </a:spcBef>
              <a:spcAft>
                <a:spcPts val="0"/>
              </a:spcAft>
              <a:defRPr/>
            </a:pPr>
            <a:r>
              <a:rPr lang="en-US" altLang="zh-CN" sz="2000">
                <a:effectLst>
                  <a:outerShdw blurRad="38100" dist="38100" dir="2700000" algn="tl">
                    <a:srgbClr val="C0C0C0"/>
                  </a:outerShdw>
                </a:effectLst>
              </a:rPr>
              <a:t>【3】</a:t>
            </a:r>
            <a:r>
              <a:rPr lang="zh-CN" altLang="en-US" sz="2000">
                <a:effectLst>
                  <a:outerShdw blurRad="38100" dist="38100" dir="2700000" algn="tl">
                    <a:srgbClr val="C0C0C0"/>
                  </a:outerShdw>
                </a:effectLst>
              </a:rPr>
              <a:t>递归发现</a:t>
            </a:r>
            <a:r>
              <a:rPr lang="zh-TW" altLang="en-US" sz="2000">
                <a:effectLst>
                  <a:outerShdw blurRad="38100" dist="38100" dir="2700000" algn="tl">
                    <a:srgbClr val="C0C0C0"/>
                  </a:outerShdw>
                </a:effectLst>
              </a:rPr>
              <a:t> </a:t>
            </a:r>
            <a:r>
              <a:rPr lang="en-US" altLang="zh-TW" sz="2000">
                <a:effectLst>
                  <a:outerShdw blurRad="38100" dist="38100" dir="2700000" algn="tl">
                    <a:srgbClr val="C0C0C0"/>
                  </a:outerShdw>
                </a:effectLst>
              </a:rPr>
              <a:t>S</a:t>
            </a:r>
            <a:r>
              <a:rPr lang="en-US" altLang="zh-TW" sz="2000" baseline="-25000">
                <a:effectLst>
                  <a:outerShdw blurRad="38100" dist="38100" dir="2700000" algn="tl">
                    <a:srgbClr val="C0C0C0"/>
                  </a:outerShdw>
                </a:effectLst>
              </a:rPr>
              <a:t>L</a:t>
            </a:r>
            <a:r>
              <a:rPr lang="en-US" altLang="zh-TW" sz="2000">
                <a:effectLst>
                  <a:outerShdw blurRad="38100" dist="38100" dir="2700000" algn="tl">
                    <a:srgbClr val="C0C0C0"/>
                  </a:outerShdw>
                </a:effectLst>
              </a:rPr>
              <a:t> </a:t>
            </a:r>
            <a:r>
              <a:rPr lang="zh-CN" altLang="en-US" sz="2000">
                <a:effectLst>
                  <a:outerShdw blurRad="38100" dist="38100" dir="2700000" algn="tl">
                    <a:srgbClr val="C0C0C0"/>
                  </a:outerShdw>
                </a:effectLst>
              </a:rPr>
              <a:t>和</a:t>
            </a:r>
            <a:r>
              <a:rPr lang="zh-TW" altLang="en-US" sz="2000">
                <a:effectLst>
                  <a:outerShdw blurRad="38100" dist="38100" dir="2700000" algn="tl">
                    <a:srgbClr val="C0C0C0"/>
                  </a:outerShdw>
                </a:effectLst>
              </a:rPr>
              <a:t> </a:t>
            </a:r>
            <a:r>
              <a:rPr lang="en-US" altLang="zh-TW" sz="2000">
                <a:effectLst>
                  <a:outerShdw blurRad="38100" dist="38100" dir="2700000" algn="tl">
                    <a:srgbClr val="C0C0C0"/>
                  </a:outerShdw>
                </a:effectLst>
              </a:rPr>
              <a:t>S</a:t>
            </a:r>
            <a:r>
              <a:rPr lang="en-US" altLang="zh-TW" sz="2000" baseline="-25000">
                <a:effectLst>
                  <a:outerShdw blurRad="38100" dist="38100" dir="2700000" algn="tl">
                    <a:srgbClr val="C0C0C0"/>
                  </a:outerShdw>
                </a:effectLst>
              </a:rPr>
              <a:t>R</a:t>
            </a:r>
            <a:r>
              <a:rPr lang="en-US" altLang="zh-TW" sz="2000">
                <a:effectLst>
                  <a:outerShdw blurRad="38100" dist="38100" dir="2700000" algn="tl">
                    <a:srgbClr val="C0C0C0"/>
                  </a:outerShdw>
                </a:effectLst>
              </a:rPr>
              <a:t> </a:t>
            </a:r>
            <a:r>
              <a:rPr lang="zh-CN" altLang="en-US" sz="2000">
                <a:effectLst>
                  <a:outerShdw blurRad="38100" dist="38100" dir="2700000" algn="tl">
                    <a:srgbClr val="C0C0C0"/>
                  </a:outerShdw>
                </a:effectLst>
              </a:rPr>
              <a:t>的最大点</a:t>
            </a:r>
            <a:endParaRPr lang="zh-TW" altLang="en-US" sz="2000">
              <a:effectLst>
                <a:outerShdw blurRad="38100" dist="38100" dir="2700000" algn="tl">
                  <a:srgbClr val="C0C0C0"/>
                </a:outerShdw>
              </a:effectLst>
            </a:endParaRPr>
          </a:p>
          <a:p>
            <a:pPr eaLnBrk="1" fontAlgn="auto" hangingPunct="1">
              <a:spcBef>
                <a:spcPts val="0"/>
              </a:spcBef>
              <a:spcAft>
                <a:spcPts val="0"/>
              </a:spcAft>
              <a:defRPr/>
            </a:pPr>
            <a:r>
              <a:rPr lang="en-US" altLang="zh-CN" sz="2000">
                <a:effectLst>
                  <a:outerShdw blurRad="38100" dist="38100" dir="2700000" algn="tl">
                    <a:srgbClr val="C0C0C0"/>
                  </a:outerShdw>
                </a:effectLst>
              </a:rPr>
              <a:t>【4】</a:t>
            </a:r>
            <a:r>
              <a:rPr lang="zh-CN" altLang="en-US" sz="2000">
                <a:solidFill>
                  <a:srgbClr val="FF0000"/>
                </a:solidFill>
                <a:effectLst>
                  <a:outerShdw blurRad="38100" dist="38100" dir="2700000" algn="tl">
                    <a:srgbClr val="C0C0C0"/>
                  </a:outerShdw>
                </a:effectLst>
              </a:rPr>
              <a:t>取 </a:t>
            </a:r>
            <a:r>
              <a:rPr lang="en-US" altLang="zh-TW" sz="2000">
                <a:solidFill>
                  <a:srgbClr val="FF0000"/>
                </a:solidFill>
                <a:effectLst>
                  <a:outerShdw blurRad="38100" dist="38100" dir="2700000" algn="tl">
                    <a:srgbClr val="C0C0C0"/>
                  </a:outerShdw>
                </a:effectLst>
              </a:rPr>
              <a:t>S</a:t>
            </a:r>
            <a:r>
              <a:rPr lang="en-US" altLang="zh-TW" sz="2000" baseline="-25000">
                <a:solidFill>
                  <a:srgbClr val="FF0000"/>
                </a:solidFill>
                <a:effectLst>
                  <a:outerShdw blurRad="38100" dist="38100" dir="2700000" algn="tl">
                    <a:srgbClr val="C0C0C0"/>
                  </a:outerShdw>
                </a:effectLst>
              </a:rPr>
              <a:t>R</a:t>
            </a:r>
            <a:r>
              <a:rPr lang="en-US" altLang="zh-CN" sz="2000">
                <a:solidFill>
                  <a:srgbClr val="FF0000"/>
                </a:solidFill>
                <a:effectLst>
                  <a:outerShdw blurRad="38100" dist="38100" dir="2700000" algn="tl">
                    <a:srgbClr val="C0C0C0"/>
                  </a:outerShdw>
                </a:effectLst>
              </a:rPr>
              <a:t> </a:t>
            </a:r>
            <a:r>
              <a:rPr lang="zh-CN" altLang="en-US" sz="2000">
                <a:solidFill>
                  <a:srgbClr val="FF0000"/>
                </a:solidFill>
                <a:effectLst>
                  <a:outerShdw blurRad="38100" dist="38100" dir="2700000" algn="tl">
                    <a:srgbClr val="C0C0C0"/>
                  </a:outerShdw>
                </a:effectLst>
              </a:rPr>
              <a:t>的最大 </a:t>
            </a:r>
            <a:r>
              <a:rPr lang="en-US" altLang="zh-CN" sz="2000">
                <a:solidFill>
                  <a:srgbClr val="FF0000"/>
                </a:solidFill>
                <a:effectLst>
                  <a:outerShdw blurRad="38100" dist="38100" dir="2700000" algn="tl">
                    <a:srgbClr val="C0C0C0"/>
                  </a:outerShdw>
                </a:effectLst>
              </a:rPr>
              <a:t>y </a:t>
            </a:r>
            <a:r>
              <a:rPr lang="zh-CN" altLang="en-US" sz="2000">
                <a:solidFill>
                  <a:srgbClr val="FF0000"/>
                </a:solidFill>
                <a:effectLst>
                  <a:outerShdw blurRad="38100" dist="38100" dir="2700000" algn="tl">
                    <a:srgbClr val="C0C0C0"/>
                  </a:outerShdw>
                </a:effectLst>
              </a:rPr>
              <a:t>值</a:t>
            </a:r>
            <a:r>
              <a:rPr lang="en-US" altLang="zh-TW" sz="2000">
                <a:solidFill>
                  <a:srgbClr val="FF0000"/>
                </a:solidFill>
                <a:effectLst>
                  <a:outerShdw blurRad="38100" dist="38100" dir="2700000" algn="tl">
                    <a:srgbClr val="C0C0C0"/>
                  </a:outerShdw>
                </a:effectLst>
              </a:rPr>
              <a:t> </a:t>
            </a:r>
            <a:r>
              <a:rPr lang="en-US" altLang="zh-CN" sz="2000">
                <a:solidFill>
                  <a:srgbClr val="FF0000"/>
                </a:solidFill>
                <a:effectLst>
                  <a:outerShdw blurRad="38100" dist="38100" dir="2700000" algn="tl">
                    <a:srgbClr val="C0C0C0"/>
                  </a:outerShdw>
                </a:effectLst>
              </a:rPr>
              <a:t>y</a:t>
            </a:r>
            <a:r>
              <a:rPr lang="en-US" altLang="zh-CN" sz="2000" baseline="-25000">
                <a:solidFill>
                  <a:srgbClr val="FF0000"/>
                </a:solidFill>
                <a:effectLst>
                  <a:outerShdw blurRad="38100" dist="38100" dir="2700000" algn="tl">
                    <a:srgbClr val="C0C0C0"/>
                  </a:outerShdw>
                </a:effectLst>
              </a:rPr>
              <a:t>R</a:t>
            </a:r>
            <a:r>
              <a:rPr lang="zh-CN" altLang="en-US" sz="2000">
                <a:solidFill>
                  <a:srgbClr val="FF0000"/>
                </a:solidFill>
                <a:effectLst>
                  <a:outerShdw blurRad="38100" dist="38100" dir="2700000" algn="tl">
                    <a:srgbClr val="C0C0C0"/>
                  </a:outerShdw>
                </a:effectLst>
              </a:rPr>
              <a:t>，扫描 </a:t>
            </a:r>
            <a:r>
              <a:rPr lang="en-US" altLang="zh-TW" sz="2000">
                <a:solidFill>
                  <a:srgbClr val="FF0000"/>
                </a:solidFill>
                <a:effectLst>
                  <a:outerShdw blurRad="38100" dist="38100" dir="2700000" algn="tl">
                    <a:srgbClr val="C0C0C0"/>
                  </a:outerShdw>
                </a:effectLst>
              </a:rPr>
              <a:t>S</a:t>
            </a:r>
            <a:r>
              <a:rPr lang="en-US" altLang="zh-TW" sz="2000" baseline="-25000">
                <a:solidFill>
                  <a:srgbClr val="FF0000"/>
                </a:solidFill>
                <a:effectLst>
                  <a:outerShdw blurRad="38100" dist="38100" dir="2700000" algn="tl">
                    <a:srgbClr val="C0C0C0"/>
                  </a:outerShdw>
                </a:effectLst>
              </a:rPr>
              <a:t>L</a:t>
            </a:r>
            <a:r>
              <a:rPr lang="en-US" altLang="zh-CN" sz="2000">
                <a:solidFill>
                  <a:srgbClr val="FF0000"/>
                </a:solidFill>
                <a:effectLst>
                  <a:outerShdw blurRad="38100" dist="38100" dir="2700000" algn="tl">
                    <a:srgbClr val="C0C0C0"/>
                  </a:outerShdw>
                </a:effectLst>
              </a:rPr>
              <a:t> </a:t>
            </a:r>
            <a:r>
              <a:rPr lang="zh-CN" altLang="en-US" sz="2000">
                <a:solidFill>
                  <a:srgbClr val="FF0000"/>
                </a:solidFill>
                <a:effectLst>
                  <a:outerShdw blurRad="38100" dist="38100" dir="2700000" algn="tl">
                    <a:srgbClr val="C0C0C0"/>
                  </a:outerShdw>
                </a:effectLst>
              </a:rPr>
              <a:t>舍去其中 </a:t>
            </a:r>
            <a:r>
              <a:rPr lang="en-US" altLang="zh-CN" sz="2000">
                <a:solidFill>
                  <a:srgbClr val="FF0000"/>
                </a:solidFill>
                <a:effectLst>
                  <a:outerShdw blurRad="38100" dist="38100" dir="2700000" algn="tl">
                    <a:srgbClr val="C0C0C0"/>
                  </a:outerShdw>
                </a:effectLst>
              </a:rPr>
              <a:t>y </a:t>
            </a:r>
            <a:r>
              <a:rPr lang="zh-CN" altLang="en-US" sz="2000">
                <a:solidFill>
                  <a:srgbClr val="FF0000"/>
                </a:solidFill>
                <a:effectLst>
                  <a:outerShdw blurRad="38100" dist="38100" dir="2700000" algn="tl">
                    <a:srgbClr val="C0C0C0"/>
                  </a:outerShdw>
                </a:effectLst>
              </a:rPr>
              <a:t>值比 </a:t>
            </a:r>
            <a:r>
              <a:rPr lang="en-US" altLang="zh-TW" sz="2000">
                <a:solidFill>
                  <a:srgbClr val="FF0000"/>
                </a:solidFill>
                <a:effectLst>
                  <a:outerShdw blurRad="38100" dist="38100" dir="2700000" algn="tl">
                    <a:srgbClr val="C0C0C0"/>
                  </a:outerShdw>
                </a:effectLst>
              </a:rPr>
              <a:t>y</a:t>
            </a:r>
            <a:r>
              <a:rPr lang="en-US" altLang="zh-TW" sz="2000" baseline="-25000">
                <a:solidFill>
                  <a:srgbClr val="FF0000"/>
                </a:solidFill>
                <a:effectLst>
                  <a:outerShdw blurRad="38100" dist="38100" dir="2700000" algn="tl">
                    <a:srgbClr val="C0C0C0"/>
                  </a:outerShdw>
                </a:effectLst>
              </a:rPr>
              <a:t>R</a:t>
            </a:r>
            <a:r>
              <a:rPr lang="en-US" altLang="zh-CN" sz="2000">
                <a:solidFill>
                  <a:srgbClr val="FF0000"/>
                </a:solidFill>
                <a:effectLst>
                  <a:outerShdw blurRad="38100" dist="38100" dir="2700000" algn="tl">
                    <a:srgbClr val="C0C0C0"/>
                  </a:outerShdw>
                </a:effectLst>
              </a:rPr>
              <a:t> </a:t>
            </a:r>
            <a:r>
              <a:rPr lang="zh-CN" altLang="en-US" sz="2000">
                <a:solidFill>
                  <a:srgbClr val="FF0000"/>
                </a:solidFill>
                <a:effectLst>
                  <a:outerShdw blurRad="38100" dist="38100" dir="2700000" algn="tl">
                    <a:srgbClr val="C0C0C0"/>
                  </a:outerShdw>
                </a:effectLst>
              </a:rPr>
              <a:t>小的 </a:t>
            </a:r>
            <a:r>
              <a:rPr lang="en-US" altLang="zh-CN" sz="2000">
                <a:solidFill>
                  <a:srgbClr val="FF0000"/>
                </a:solidFill>
                <a:effectLst>
                  <a:outerShdw blurRad="38100" dist="38100" dir="2700000" algn="tl">
                    <a:srgbClr val="C0C0C0"/>
                  </a:outerShdw>
                </a:effectLst>
              </a:rPr>
              <a:t>S</a:t>
            </a:r>
            <a:r>
              <a:rPr lang="en-US" altLang="zh-CN" sz="2000" baseline="-25000">
                <a:solidFill>
                  <a:srgbClr val="FF0000"/>
                </a:solidFill>
                <a:effectLst>
                  <a:outerShdw blurRad="38100" dist="38100" dir="2700000" algn="tl">
                    <a:srgbClr val="C0C0C0"/>
                  </a:outerShdw>
                </a:effectLst>
              </a:rPr>
              <a:t>L</a:t>
            </a:r>
            <a:r>
              <a:rPr lang="en-US" altLang="zh-CN" sz="2000">
                <a:solidFill>
                  <a:srgbClr val="FF0000"/>
                </a:solidFill>
                <a:effectLst>
                  <a:outerShdw blurRad="38100" dist="38100" dir="2700000" algn="tl">
                    <a:srgbClr val="C0C0C0"/>
                  </a:outerShdw>
                </a:effectLst>
              </a:rPr>
              <a:t> </a:t>
            </a:r>
            <a:r>
              <a:rPr lang="zh-CN" altLang="en-US" sz="2000">
                <a:solidFill>
                  <a:srgbClr val="FF0000"/>
                </a:solidFill>
                <a:effectLst>
                  <a:outerShdw blurRad="38100" dist="38100" dir="2700000" algn="tl">
                    <a:srgbClr val="C0C0C0"/>
                  </a:outerShdw>
                </a:effectLst>
              </a:rPr>
              <a:t>最大点</a:t>
            </a:r>
            <a:endParaRPr lang="zh-TW" altLang="en-US" sz="2000">
              <a:solidFill>
                <a:srgbClr val="FF0000"/>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6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6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6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6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6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26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6" name="Rectangle 4"/>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分治算法</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rPr>
              <a:t>寻找 </a:t>
            </a:r>
            <a:r>
              <a:rPr lang="en-US" altLang="zh-TW">
                <a:effectLst>
                  <a:outerShdw blurRad="38100" dist="38100" dir="2700000" algn="tl">
                    <a:srgbClr val="C0C0C0"/>
                  </a:outerShdw>
                </a:effectLst>
              </a:rPr>
              <a:t>2-D </a:t>
            </a:r>
            <a:r>
              <a:rPr lang="zh-CN" altLang="en-US">
                <a:effectLst>
                  <a:outerShdw blurRad="38100" dist="38100" dir="2700000" algn="tl">
                    <a:srgbClr val="C0C0C0"/>
                  </a:outerShdw>
                </a:effectLst>
              </a:rPr>
              <a:t>最大点</a:t>
            </a:r>
            <a:endParaRPr lang="zh-CN" altLang="en-US">
              <a:effectLst>
                <a:outerShdw blurRad="38100" dist="38100" dir="2700000" algn="tl">
                  <a:srgbClr val="C0C0C0"/>
                </a:outerShdw>
              </a:effectLst>
            </a:endParaRPr>
          </a:p>
        </p:txBody>
      </p:sp>
      <p:sp>
        <p:nvSpPr>
          <p:cNvPr id="924677" name="Rectangle 5"/>
          <p:cNvSpPr>
            <a:spLocks noGrp="1" noChangeArrowheads="1"/>
          </p:cNvSpPr>
          <p:nvPr>
            <p:ph type="body" idx="4294967295"/>
          </p:nvPr>
        </p:nvSpPr>
        <p:spPr>
          <a:xfrm>
            <a:off x="1117600" y="1266825"/>
            <a:ext cx="11074400" cy="4905375"/>
          </a:xfrm>
        </p:spPr>
        <p:txBody>
          <a:bodyPr lIns="91424" tIns="45712" rIns="91424" bIns="45712" rtlCol="0">
            <a:normAutofit/>
          </a:bodyPr>
          <a:lstStyle/>
          <a:p>
            <a:pPr eaLnBrk="1" fontAlgn="auto" hangingPunct="1">
              <a:spcBef>
                <a:spcPts val="0"/>
              </a:spcBef>
              <a:spcAft>
                <a:spcPts val="0"/>
              </a:spcAft>
              <a:defRPr/>
            </a:pPr>
            <a:r>
              <a:rPr lang="zh-CN" altLang="en-US" sz="2400" dirty="0">
                <a:effectLst>
                  <a:outerShdw blurRad="38100" dist="38100" dir="2700000" algn="tl">
                    <a:srgbClr val="C0C0C0"/>
                  </a:outerShdw>
                </a:effectLst>
              </a:rPr>
              <a:t>时间复杂性：</a:t>
            </a:r>
            <a:r>
              <a:rPr lang="en-US" altLang="zh-TW" sz="2400" dirty="0">
                <a:effectLst>
                  <a:outerShdw blurRad="38100" dist="38100" dir="2700000" algn="tl">
                    <a:srgbClr val="C0C0C0"/>
                  </a:outerShdw>
                </a:effectLst>
              </a:rPr>
              <a:t>T(n)</a:t>
            </a:r>
            <a:endParaRPr lang="en-US" altLang="zh-TW" sz="2400" dirty="0">
              <a:effectLst>
                <a:outerShdw blurRad="38100" dist="38100" dir="2700000" algn="tl">
                  <a:srgbClr val="C0C0C0"/>
                </a:outerShdw>
              </a:effectLst>
            </a:endParaRPr>
          </a:p>
          <a:p>
            <a:pPr eaLnBrk="1" fontAlgn="auto" hangingPunct="1">
              <a:spcBef>
                <a:spcPts val="0"/>
              </a:spcBef>
              <a:spcAft>
                <a:spcPts val="0"/>
              </a:spcAft>
              <a:defRPr/>
            </a:pPr>
            <a:r>
              <a:rPr lang="en-US" altLang="zh-CN" sz="2400" dirty="0">
                <a:effectLst>
                  <a:outerShdw blurRad="38100" dist="38100" dir="2700000" algn="tl">
                    <a:srgbClr val="C0C0C0"/>
                  </a:outerShdw>
                </a:effectLst>
              </a:rPr>
              <a:t>【1】</a:t>
            </a:r>
            <a:r>
              <a:rPr lang="zh-CN" altLang="en-US" sz="2400" dirty="0">
                <a:effectLst>
                  <a:outerShdw blurRad="38100" dist="38100" dir="2700000" algn="tl">
                    <a:srgbClr val="C0C0C0"/>
                  </a:outerShdw>
                </a:effectLst>
              </a:rPr>
              <a:t>划分：</a:t>
            </a:r>
            <a:r>
              <a:rPr lang="en-US" altLang="zh-CN" sz="2400" dirty="0">
                <a:effectLst>
                  <a:outerShdw blurRad="38100" dist="38100" dir="2700000" algn="tl">
                    <a:srgbClr val="C0C0C0"/>
                  </a:outerShdw>
                </a:effectLst>
              </a:rPr>
              <a:t>O(n</a:t>
            </a:r>
            <a:r>
              <a:rPr lang="en-US" altLang="zh-TW" sz="2400" dirty="0">
                <a:effectLst>
                  <a:outerShdw blurRad="38100" dist="38100" dir="2700000" algn="tl">
                    <a:srgbClr val="C0C0C0"/>
                  </a:outerShdw>
                </a:effectLst>
              </a:rPr>
              <a:t>)</a:t>
            </a:r>
            <a:endParaRPr lang="en-US" altLang="zh-TW" sz="2400" dirty="0">
              <a:effectLst>
                <a:outerShdw blurRad="38100" dist="38100" dir="2700000" algn="tl">
                  <a:srgbClr val="C0C0C0"/>
                </a:outerShdw>
              </a:effectLst>
            </a:endParaRPr>
          </a:p>
          <a:p>
            <a:pPr eaLnBrk="1" fontAlgn="auto" hangingPunct="1">
              <a:spcBef>
                <a:spcPts val="0"/>
              </a:spcBef>
              <a:spcAft>
                <a:spcPts val="0"/>
              </a:spcAft>
              <a:defRPr/>
            </a:pPr>
            <a:r>
              <a:rPr lang="en-US" altLang="zh-CN" sz="2400" dirty="0">
                <a:effectLst>
                  <a:outerShdw blurRad="38100" dist="38100" dir="2700000" algn="tl">
                    <a:srgbClr val="C0C0C0"/>
                  </a:outerShdw>
                </a:effectLst>
              </a:rPr>
              <a:t>【2】</a:t>
            </a:r>
            <a:r>
              <a:rPr lang="zh-CN" altLang="en-US" sz="2400" dirty="0">
                <a:effectLst>
                  <a:outerShdw blurRad="38100" dist="38100" dir="2700000" algn="tl">
                    <a:srgbClr val="C0C0C0"/>
                  </a:outerShdw>
                </a:effectLst>
              </a:rPr>
              <a:t>递归：</a:t>
            </a:r>
            <a:r>
              <a:rPr lang="en-US" altLang="zh-CN" sz="2400" dirty="0">
                <a:effectLst>
                  <a:outerShdw blurRad="38100" dist="38100" dir="2700000" algn="tl">
                    <a:srgbClr val="C0C0C0"/>
                  </a:outerShdw>
                </a:effectLst>
              </a:rPr>
              <a:t>2T(n/2</a:t>
            </a:r>
            <a:r>
              <a:rPr lang="en-US" altLang="zh-TW" sz="2400" dirty="0">
                <a:effectLst>
                  <a:outerShdw blurRad="38100" dist="38100" dir="2700000" algn="tl">
                    <a:srgbClr val="C0C0C0"/>
                  </a:outerShdw>
                </a:effectLst>
              </a:rPr>
              <a:t>)</a:t>
            </a:r>
            <a:endParaRPr lang="en-US" altLang="zh-TW" sz="2400" dirty="0">
              <a:effectLst>
                <a:outerShdw blurRad="38100" dist="38100" dir="2700000" algn="tl">
                  <a:srgbClr val="C0C0C0"/>
                </a:outerShdw>
              </a:effectLst>
            </a:endParaRPr>
          </a:p>
          <a:p>
            <a:pPr eaLnBrk="1" fontAlgn="auto" hangingPunct="1">
              <a:spcBef>
                <a:spcPts val="0"/>
              </a:spcBef>
              <a:spcAft>
                <a:spcPts val="0"/>
              </a:spcAft>
              <a:defRPr/>
            </a:pPr>
            <a:r>
              <a:rPr lang="en-US" altLang="zh-CN" sz="2400" dirty="0">
                <a:effectLst>
                  <a:outerShdw blurRad="38100" dist="38100" dir="2700000" algn="tl">
                    <a:srgbClr val="C0C0C0"/>
                  </a:outerShdw>
                </a:effectLst>
              </a:rPr>
              <a:t>【3】</a:t>
            </a:r>
            <a:r>
              <a:rPr lang="zh-CN" altLang="en-US" sz="2400" dirty="0">
                <a:effectLst>
                  <a:outerShdw blurRad="38100" dist="38100" dir="2700000" algn="tl">
                    <a:srgbClr val="C0C0C0"/>
                  </a:outerShdw>
                </a:effectLst>
              </a:rPr>
              <a:t>合并：</a:t>
            </a:r>
            <a:r>
              <a:rPr lang="en-US" altLang="zh-CN" sz="2400" dirty="0">
                <a:effectLst>
                  <a:outerShdw blurRad="38100" dist="38100" dir="2700000" algn="tl">
                    <a:srgbClr val="C0C0C0"/>
                  </a:outerShdw>
                </a:effectLst>
              </a:rPr>
              <a:t>O(n</a:t>
            </a:r>
            <a:r>
              <a:rPr lang="en-US" altLang="zh-TW" sz="2400" dirty="0">
                <a:effectLst>
                  <a:outerShdw blurRad="38100" dist="38100" dir="2700000" algn="tl">
                    <a:srgbClr val="C0C0C0"/>
                  </a:outerShdw>
                </a:effectLst>
              </a:rPr>
              <a:t>)</a:t>
            </a:r>
            <a:endParaRPr lang="en-US" altLang="zh-TW" sz="2400" dirty="0">
              <a:effectLst>
                <a:outerShdw blurRad="38100" dist="38100" dir="2700000" algn="tl">
                  <a:srgbClr val="C0C0C0"/>
                </a:outerShdw>
              </a:effectLst>
            </a:endParaRPr>
          </a:p>
          <a:p>
            <a:pPr eaLnBrk="1" fontAlgn="auto" hangingPunct="1">
              <a:spcBef>
                <a:spcPts val="0"/>
              </a:spcBef>
              <a:spcAft>
                <a:spcPts val="0"/>
              </a:spcAft>
              <a:defRPr/>
            </a:pPr>
            <a:endParaRPr lang="en-US" altLang="zh-TW" sz="2400" dirty="0">
              <a:effectLst>
                <a:outerShdw blurRad="38100" dist="38100" dir="2700000" algn="tl">
                  <a:srgbClr val="C0C0C0"/>
                </a:outerShdw>
              </a:effectLst>
            </a:endParaRPr>
          </a:p>
          <a:p>
            <a:pPr lvl="1" eaLnBrk="1" fontAlgn="auto" hangingPunct="1">
              <a:spcBef>
                <a:spcPts val="0"/>
              </a:spcBef>
              <a:spcAft>
                <a:spcPts val="0"/>
              </a:spcAft>
              <a:defRPr/>
            </a:pPr>
            <a:endParaRPr lang="zh-CN" altLang="en-US" sz="2000" dirty="0">
              <a:effectLst>
                <a:outerShdw blurRad="38100" dist="38100" dir="2700000" algn="tl">
                  <a:srgbClr val="C0C0C0"/>
                </a:outerShdw>
              </a:effectLst>
            </a:endParaRPr>
          </a:p>
          <a:p>
            <a:pPr lvl="1" eaLnBrk="1" fontAlgn="auto" hangingPunct="1">
              <a:spcBef>
                <a:spcPts val="0"/>
              </a:spcBef>
              <a:spcAft>
                <a:spcPts val="0"/>
              </a:spcAft>
              <a:defRPr/>
            </a:pPr>
            <a:r>
              <a:rPr lang="zh-CN" altLang="en-US" sz="2000" dirty="0">
                <a:effectLst>
                  <a:outerShdw blurRad="38100" dist="38100" dir="2700000" algn="tl">
                    <a:srgbClr val="C0C0C0"/>
                  </a:outerShdw>
                </a:effectLst>
              </a:rPr>
              <a:t>假设 </a:t>
            </a:r>
            <a:r>
              <a:rPr lang="en-US" altLang="zh-TW" sz="2000" dirty="0">
                <a:effectLst>
                  <a:outerShdw blurRad="38100" dist="38100" dir="2700000" algn="tl">
                    <a:srgbClr val="C0C0C0"/>
                  </a:outerShdw>
                </a:effectLst>
              </a:rPr>
              <a:t>n = 2</a:t>
            </a:r>
            <a:r>
              <a:rPr lang="en-US" altLang="zh-TW" sz="2000" baseline="30000" dirty="0">
                <a:effectLst>
                  <a:outerShdw blurRad="38100" dist="38100" dir="2700000" algn="tl">
                    <a:srgbClr val="C0C0C0"/>
                  </a:outerShdw>
                </a:effectLst>
              </a:rPr>
              <a:t>k</a:t>
            </a:r>
            <a:r>
              <a:rPr lang="zh-CN" altLang="en-US" sz="2000" dirty="0">
                <a:effectLst>
                  <a:outerShdw blurRad="38100" dist="38100" dir="2700000" algn="tl">
                    <a:srgbClr val="C0C0C0"/>
                  </a:outerShdw>
                </a:effectLst>
              </a:rPr>
              <a:t>，则 </a:t>
            </a:r>
            <a:r>
              <a:rPr lang="en-US" altLang="zh-TW" sz="2000" dirty="0">
                <a:effectLst>
                  <a:outerShdw blurRad="38100" dist="38100" dir="2700000" algn="tl">
                    <a:srgbClr val="C0C0C0"/>
                  </a:outerShdw>
                </a:effectLst>
              </a:rPr>
              <a:t>T(n)  = O(</a:t>
            </a:r>
            <a:r>
              <a:rPr lang="en-US" altLang="zh-TW" sz="2000" dirty="0" err="1">
                <a:effectLst>
                  <a:outerShdw blurRad="38100" dist="38100" dir="2700000" algn="tl">
                    <a:srgbClr val="C0C0C0"/>
                  </a:outerShdw>
                </a:effectLst>
              </a:rPr>
              <a:t>nlogn</a:t>
            </a:r>
            <a:r>
              <a:rPr lang="en-US" altLang="zh-TW" sz="2000" dirty="0">
                <a:effectLst>
                  <a:outerShdw blurRad="38100" dist="38100" dir="2700000" algn="tl">
                    <a:srgbClr val="C0C0C0"/>
                  </a:outerShdw>
                </a:effectLst>
              </a:rPr>
              <a:t>)</a:t>
            </a:r>
            <a:endParaRPr lang="zh-TW" altLang="en-US" sz="2000" dirty="0">
              <a:effectLst>
                <a:outerShdw blurRad="38100" dist="38100" dir="2700000" algn="tl">
                  <a:srgbClr val="C0C0C0"/>
                </a:outerShdw>
              </a:effectLst>
            </a:endParaRPr>
          </a:p>
        </p:txBody>
      </p:sp>
      <p:graphicFrame>
        <p:nvGraphicFramePr>
          <p:cNvPr id="924675" name="Object 3"/>
          <p:cNvGraphicFramePr>
            <a:graphicFrameLocks noChangeAspect="1"/>
          </p:cNvGraphicFramePr>
          <p:nvPr/>
        </p:nvGraphicFramePr>
        <p:xfrm>
          <a:off x="2566988" y="3500438"/>
          <a:ext cx="6858000" cy="1143000"/>
        </p:xfrm>
        <a:graphic>
          <a:graphicData uri="http://schemas.openxmlformats.org/presentationml/2006/ole">
            <mc:AlternateContent xmlns:mc="http://schemas.openxmlformats.org/markup-compatibility/2006">
              <mc:Choice xmlns:v="urn:schemas-microsoft-com:vml" Requires="v">
                <p:oleObj spid="_x0000_s95267" name="Document" r:id="rId1" imgW="5547360" imgH="822960" progId="Word.Document.8">
                  <p:embed/>
                </p:oleObj>
              </mc:Choice>
              <mc:Fallback>
                <p:oleObj name="Document" r:id="rId1" imgW="5547360" imgH="822960" progId="Word.Document.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6988" y="3500438"/>
                        <a:ext cx="6858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4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46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6"/>
          <p:cNvSpPr>
            <a:spLocks noGrp="1" noChangeArrowheads="1"/>
          </p:cNvSpPr>
          <p:nvPr>
            <p:ph type="title"/>
          </p:nvPr>
        </p:nvSpPr>
        <p:spPr/>
        <p:txBody>
          <a:bodyPr/>
          <a:lstStyle/>
          <a:p>
            <a:pPr eaLnBrk="1" hangingPunct="1"/>
            <a:r>
              <a:rPr lang="zh-CN" altLang="en-US"/>
              <a:t>归并排序</a:t>
            </a:r>
            <a:endParaRPr lang="zh-CN" altLang="en-US"/>
          </a:p>
        </p:txBody>
      </p:sp>
      <p:sp>
        <p:nvSpPr>
          <p:cNvPr id="298001" name="Rectangle 17"/>
          <p:cNvSpPr>
            <a:spLocks noGrp="1" noChangeArrowheads="1"/>
          </p:cNvSpPr>
          <p:nvPr>
            <p:ph idx="1"/>
          </p:nvPr>
        </p:nvSpPr>
        <p:spPr/>
        <p:txBody>
          <a:bodyPr/>
          <a:lstStyle/>
          <a:p>
            <a:pPr eaLnBrk="1" hangingPunct="1"/>
            <a:r>
              <a:rPr lang="zh-CN" altLang="en-US"/>
              <a:t>数组</a:t>
            </a:r>
            <a:r>
              <a:rPr lang="en-US" altLang="zh-CN"/>
              <a:t> A[0..n-1] </a:t>
            </a:r>
            <a:r>
              <a:rPr lang="zh-CN" altLang="en-US"/>
              <a:t>划分为 </a:t>
            </a:r>
            <a:r>
              <a:rPr lang="en-US" altLang="zh-CN"/>
              <a:t>2 </a:t>
            </a:r>
            <a:r>
              <a:rPr lang="zh-CN" altLang="en-US"/>
              <a:t>个相等子数组</a:t>
            </a:r>
            <a:endParaRPr lang="en-US" altLang="zh-CN"/>
          </a:p>
          <a:p>
            <a:pPr eaLnBrk="1" hangingPunct="1"/>
            <a:r>
              <a:rPr lang="zh-CN" altLang="en-US"/>
              <a:t>对子数组递归排序</a:t>
            </a:r>
            <a:endParaRPr lang="en-US" altLang="zh-CN"/>
          </a:p>
          <a:p>
            <a:pPr eaLnBrk="1" hangingPunct="1"/>
            <a:r>
              <a:rPr lang="zh-CN" altLang="en-US"/>
              <a:t>将已排好序的子数组合并为一个有序数组</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0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80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80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noChangeArrowheads="1"/>
          </p:cNvSpPr>
          <p:nvPr>
            <p:ph type="title" idx="4294967295"/>
          </p:nvPr>
        </p:nvSpPr>
        <p:spPr>
          <a:xfrm>
            <a:off x="1016000" y="152400"/>
            <a:ext cx="11176000" cy="685800"/>
          </a:xfrm>
        </p:spPr>
        <p:txBody>
          <a:bodyPr/>
          <a:lstStyle/>
          <a:p>
            <a:pPr eaLnBrk="1" hangingPunct="1"/>
            <a:r>
              <a:rPr lang="zh-CN" altLang="en-US"/>
              <a:t>最近对问题的分治求解</a:t>
            </a:r>
            <a:endParaRPr lang="zh-CN" altLang="en-US"/>
          </a:p>
        </p:txBody>
      </p:sp>
      <p:cxnSp>
        <p:nvCxnSpPr>
          <p:cNvPr id="8" name="直接连接符 7"/>
          <p:cNvCxnSpPr>
            <a:cxnSpLocks noChangeShapeType="1"/>
          </p:cNvCxnSpPr>
          <p:nvPr/>
        </p:nvCxnSpPr>
        <p:spPr bwMode="auto">
          <a:xfrm>
            <a:off x="2166938" y="3786188"/>
            <a:ext cx="8072437" cy="1587"/>
          </a:xfrm>
          <a:prstGeom prst="line">
            <a:avLst/>
          </a:prstGeom>
          <a:noFill/>
          <a:ln w="50800" algn="ctr">
            <a:solidFill>
              <a:srgbClr val="0000CC"/>
            </a:solidFill>
            <a:round/>
          </a:ln>
          <a:extLst>
            <a:ext uri="{909E8E84-426E-40DD-AFC4-6F175D3DCCD1}">
              <a14:hiddenFill xmlns:a14="http://schemas.microsoft.com/office/drawing/2010/main">
                <a:noFill/>
              </a14:hiddenFill>
            </a:ext>
          </a:extLst>
        </p:spPr>
      </p:cxnSp>
      <p:grpSp>
        <p:nvGrpSpPr>
          <p:cNvPr id="519192" name="Group 24"/>
          <p:cNvGrpSpPr/>
          <p:nvPr/>
        </p:nvGrpSpPr>
        <p:grpSpPr bwMode="auto">
          <a:xfrm>
            <a:off x="2309813" y="3714750"/>
            <a:ext cx="7572375" cy="142875"/>
            <a:chOff x="495" y="2340"/>
            <a:chExt cx="4770" cy="90"/>
          </a:xfrm>
        </p:grpSpPr>
        <p:sp>
          <p:nvSpPr>
            <p:cNvPr id="9" name="椭圆 8"/>
            <p:cNvSpPr/>
            <p:nvPr/>
          </p:nvSpPr>
          <p:spPr>
            <a:xfrm>
              <a:off x="495"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sp>
          <p:nvSpPr>
            <p:cNvPr id="10" name="椭圆 9"/>
            <p:cNvSpPr/>
            <p:nvPr/>
          </p:nvSpPr>
          <p:spPr>
            <a:xfrm>
              <a:off x="3150"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sp>
          <p:nvSpPr>
            <p:cNvPr id="11" name="椭圆 10"/>
            <p:cNvSpPr/>
            <p:nvPr/>
          </p:nvSpPr>
          <p:spPr>
            <a:xfrm>
              <a:off x="3915"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sp>
          <p:nvSpPr>
            <p:cNvPr id="12" name="椭圆 11"/>
            <p:cNvSpPr/>
            <p:nvPr/>
          </p:nvSpPr>
          <p:spPr>
            <a:xfrm>
              <a:off x="4185"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sp>
          <p:nvSpPr>
            <p:cNvPr id="13" name="椭圆 12"/>
            <p:cNvSpPr/>
            <p:nvPr/>
          </p:nvSpPr>
          <p:spPr>
            <a:xfrm>
              <a:off x="4590"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sp>
          <p:nvSpPr>
            <p:cNvPr id="14" name="椭圆 13"/>
            <p:cNvSpPr/>
            <p:nvPr/>
          </p:nvSpPr>
          <p:spPr>
            <a:xfrm>
              <a:off x="5175"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sp>
          <p:nvSpPr>
            <p:cNvPr id="15" name="椭圆 14"/>
            <p:cNvSpPr/>
            <p:nvPr/>
          </p:nvSpPr>
          <p:spPr>
            <a:xfrm>
              <a:off x="990"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sp>
          <p:nvSpPr>
            <p:cNvPr id="16" name="椭圆 15"/>
            <p:cNvSpPr/>
            <p:nvPr/>
          </p:nvSpPr>
          <p:spPr>
            <a:xfrm>
              <a:off x="1575"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sp>
          <p:nvSpPr>
            <p:cNvPr id="17" name="椭圆 16"/>
            <p:cNvSpPr/>
            <p:nvPr/>
          </p:nvSpPr>
          <p:spPr>
            <a:xfrm>
              <a:off x="2565"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sp>
          <p:nvSpPr>
            <p:cNvPr id="18" name="椭圆 17"/>
            <p:cNvSpPr/>
            <p:nvPr/>
          </p:nvSpPr>
          <p:spPr>
            <a:xfrm>
              <a:off x="1935" y="2340"/>
              <a:ext cx="90" cy="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endParaRPr lang="zh-CN" altLang="en-US" sz="1800">
                <a:solidFill>
                  <a:srgbClr val="0000CC"/>
                </a:solidFill>
                <a:latin typeface="Arial" panose="020B0604020202020204" pitchFamily="34" charset="0"/>
                <a:ea typeface="宋体" panose="02010600030101010101" pitchFamily="2" charset="-122"/>
              </a:endParaRPr>
            </a:p>
          </p:txBody>
        </p:sp>
      </p:grpSp>
      <p:cxnSp>
        <p:nvCxnSpPr>
          <p:cNvPr id="20" name="直接连接符 19"/>
          <p:cNvCxnSpPr/>
          <p:nvPr/>
        </p:nvCxnSpPr>
        <p:spPr>
          <a:xfrm rot="5400000">
            <a:off x="5023644" y="3785394"/>
            <a:ext cx="2144713" cy="3175"/>
          </a:xfrm>
          <a:prstGeom prst="line">
            <a:avLst/>
          </a:prstGeom>
          <a:ln w="47625"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4024313" y="2857500"/>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2400">
                <a:solidFill>
                  <a:srgbClr val="0000CC"/>
                </a:solidFill>
                <a:latin typeface="Arial" panose="020B0604020202020204" pitchFamily="34" charset="0"/>
                <a:ea typeface="宋体" panose="02010600030101010101" pitchFamily="2" charset="-122"/>
              </a:rPr>
              <a:t>S1</a:t>
            </a:r>
            <a:endParaRPr lang="zh-CN" altLang="en-US" sz="2400">
              <a:solidFill>
                <a:srgbClr val="0000CC"/>
              </a:solidFill>
              <a:latin typeface="Arial" panose="020B0604020202020204" pitchFamily="34" charset="0"/>
              <a:ea typeface="宋体" panose="02010600030101010101" pitchFamily="2" charset="-122"/>
            </a:endParaRPr>
          </a:p>
        </p:txBody>
      </p:sp>
      <p:sp>
        <p:nvSpPr>
          <p:cNvPr id="22" name="TextBox 21"/>
          <p:cNvSpPr txBox="1">
            <a:spLocks noChangeArrowheads="1"/>
          </p:cNvSpPr>
          <p:nvPr/>
        </p:nvSpPr>
        <p:spPr bwMode="auto">
          <a:xfrm>
            <a:off x="7739063" y="2928938"/>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2400">
                <a:solidFill>
                  <a:srgbClr val="0000CC"/>
                </a:solidFill>
                <a:latin typeface="Arial" panose="020B0604020202020204" pitchFamily="34" charset="0"/>
                <a:ea typeface="宋体" panose="02010600030101010101" pitchFamily="2" charset="-122"/>
              </a:rPr>
              <a:t>S2</a:t>
            </a:r>
            <a:endParaRPr lang="zh-CN" altLang="en-US" sz="2400">
              <a:solidFill>
                <a:srgbClr val="0000CC"/>
              </a:solidFill>
              <a:latin typeface="Arial" panose="020B0604020202020204" pitchFamily="34" charset="0"/>
              <a:ea typeface="宋体" panose="02010600030101010101" pitchFamily="2" charset="-122"/>
            </a:endParaRPr>
          </a:p>
        </p:txBody>
      </p:sp>
      <p:sp>
        <p:nvSpPr>
          <p:cNvPr id="23" name="TextBox 22"/>
          <p:cNvSpPr txBox="1">
            <a:spLocks noChangeArrowheads="1"/>
          </p:cNvSpPr>
          <p:nvPr/>
        </p:nvSpPr>
        <p:spPr bwMode="auto">
          <a:xfrm>
            <a:off x="3881438" y="39290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1800">
                <a:solidFill>
                  <a:srgbClr val="0000CC"/>
                </a:solidFill>
                <a:latin typeface="Arial" panose="020B0604020202020204" pitchFamily="34" charset="0"/>
                <a:ea typeface="宋体" panose="02010600030101010101" pitchFamily="2" charset="-122"/>
              </a:rPr>
              <a:t>p1</a:t>
            </a:r>
            <a:endParaRPr lang="zh-CN" altLang="en-US" sz="1800">
              <a:solidFill>
                <a:srgbClr val="0000CC"/>
              </a:solidFill>
              <a:latin typeface="Arial" panose="020B0604020202020204" pitchFamily="34" charset="0"/>
              <a:ea typeface="宋体" panose="02010600030101010101" pitchFamily="2" charset="-122"/>
            </a:endParaRPr>
          </a:p>
        </p:txBody>
      </p:sp>
      <p:sp>
        <p:nvSpPr>
          <p:cNvPr id="24" name="TextBox 23"/>
          <p:cNvSpPr txBox="1">
            <a:spLocks noChangeArrowheads="1"/>
          </p:cNvSpPr>
          <p:nvPr/>
        </p:nvSpPr>
        <p:spPr bwMode="auto">
          <a:xfrm>
            <a:off x="4452938" y="39290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1800">
                <a:solidFill>
                  <a:srgbClr val="0000CC"/>
                </a:solidFill>
                <a:latin typeface="Arial" panose="020B0604020202020204" pitchFamily="34" charset="0"/>
                <a:ea typeface="宋体" panose="02010600030101010101" pitchFamily="2" charset="-122"/>
              </a:rPr>
              <a:t>p2</a:t>
            </a:r>
            <a:endParaRPr lang="zh-CN" altLang="en-US" sz="1800">
              <a:solidFill>
                <a:srgbClr val="0000CC"/>
              </a:solidFill>
              <a:latin typeface="Arial" panose="020B0604020202020204" pitchFamily="34" charset="0"/>
              <a:ea typeface="宋体" panose="02010600030101010101" pitchFamily="2" charset="-122"/>
            </a:endParaRPr>
          </a:p>
        </p:txBody>
      </p:sp>
      <p:sp>
        <p:nvSpPr>
          <p:cNvPr id="25" name="TextBox 24"/>
          <p:cNvSpPr txBox="1">
            <a:spLocks noChangeArrowheads="1"/>
          </p:cNvSpPr>
          <p:nvPr/>
        </p:nvSpPr>
        <p:spPr bwMode="auto">
          <a:xfrm>
            <a:off x="5381625" y="39290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1800">
                <a:solidFill>
                  <a:srgbClr val="0000CC"/>
                </a:solidFill>
                <a:latin typeface="Arial" panose="020B0604020202020204" pitchFamily="34" charset="0"/>
                <a:ea typeface="宋体" panose="02010600030101010101" pitchFamily="2" charset="-122"/>
              </a:rPr>
              <a:t>p3</a:t>
            </a:r>
            <a:endParaRPr lang="zh-CN" altLang="en-US" sz="1800">
              <a:solidFill>
                <a:srgbClr val="0000CC"/>
              </a:solidFill>
              <a:latin typeface="Arial" panose="020B0604020202020204" pitchFamily="34" charset="0"/>
              <a:ea typeface="宋体" panose="02010600030101010101" pitchFamily="2" charset="-122"/>
            </a:endParaRPr>
          </a:p>
        </p:txBody>
      </p:sp>
      <p:sp>
        <p:nvSpPr>
          <p:cNvPr id="26" name="TextBox 25"/>
          <p:cNvSpPr txBox="1">
            <a:spLocks noChangeArrowheads="1"/>
          </p:cNvSpPr>
          <p:nvPr/>
        </p:nvSpPr>
        <p:spPr bwMode="auto">
          <a:xfrm>
            <a:off x="7667625" y="39290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1800">
                <a:solidFill>
                  <a:srgbClr val="0000CC"/>
                </a:solidFill>
                <a:latin typeface="Arial" panose="020B0604020202020204" pitchFamily="34" charset="0"/>
                <a:ea typeface="宋体" panose="02010600030101010101" pitchFamily="2" charset="-122"/>
              </a:rPr>
              <a:t>q1</a:t>
            </a:r>
            <a:endParaRPr lang="zh-CN" altLang="en-US" sz="1800">
              <a:solidFill>
                <a:srgbClr val="0000CC"/>
              </a:solidFill>
              <a:latin typeface="Arial" panose="020B0604020202020204" pitchFamily="34" charset="0"/>
              <a:ea typeface="宋体" panose="02010600030101010101" pitchFamily="2" charset="-122"/>
            </a:endParaRPr>
          </a:p>
        </p:txBody>
      </p:sp>
      <p:sp>
        <p:nvSpPr>
          <p:cNvPr id="27" name="TextBox 26"/>
          <p:cNvSpPr txBox="1">
            <a:spLocks noChangeArrowheads="1"/>
          </p:cNvSpPr>
          <p:nvPr/>
        </p:nvSpPr>
        <p:spPr bwMode="auto">
          <a:xfrm>
            <a:off x="8096250" y="39290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1800">
                <a:solidFill>
                  <a:srgbClr val="0000CC"/>
                </a:solidFill>
                <a:latin typeface="Arial" panose="020B0604020202020204" pitchFamily="34" charset="0"/>
                <a:ea typeface="宋体" panose="02010600030101010101" pitchFamily="2" charset="-122"/>
              </a:rPr>
              <a:t>q2</a:t>
            </a:r>
            <a:endParaRPr lang="zh-CN" altLang="en-US" sz="1800">
              <a:solidFill>
                <a:srgbClr val="0000CC"/>
              </a:solidFill>
              <a:latin typeface="Arial" panose="020B0604020202020204" pitchFamily="34" charset="0"/>
              <a:ea typeface="宋体" panose="02010600030101010101" pitchFamily="2" charset="-122"/>
            </a:endParaRPr>
          </a:p>
        </p:txBody>
      </p:sp>
      <p:sp>
        <p:nvSpPr>
          <p:cNvPr id="28" name="TextBox 27"/>
          <p:cNvSpPr txBox="1">
            <a:spLocks noChangeArrowheads="1"/>
          </p:cNvSpPr>
          <p:nvPr/>
        </p:nvSpPr>
        <p:spPr bwMode="auto">
          <a:xfrm>
            <a:off x="6381750" y="39465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en-US" altLang="zh-CN" sz="1800">
                <a:solidFill>
                  <a:srgbClr val="0000CC"/>
                </a:solidFill>
                <a:latin typeface="Arial" panose="020B0604020202020204" pitchFamily="34" charset="0"/>
                <a:ea typeface="宋体" panose="02010600030101010101" pitchFamily="2" charset="-122"/>
              </a:rPr>
              <a:t>q3</a:t>
            </a:r>
            <a:endParaRPr lang="zh-CN" altLang="en-US" sz="1800">
              <a:solidFill>
                <a:srgbClr val="0000CC"/>
              </a:solidFill>
              <a:latin typeface="Arial" panose="020B0604020202020204" pitchFamily="34" charset="0"/>
              <a:ea typeface="宋体" panose="02010600030101010101" pitchFamily="2" charset="-122"/>
            </a:endParaRPr>
          </a:p>
        </p:txBody>
      </p:sp>
      <p:sp>
        <p:nvSpPr>
          <p:cNvPr id="519191" name="Rectangle 23"/>
          <p:cNvSpPr>
            <a:spLocks noChangeArrowheads="1"/>
          </p:cNvSpPr>
          <p:nvPr/>
        </p:nvSpPr>
        <p:spPr bwMode="auto">
          <a:xfrm>
            <a:off x="1003300" y="1328738"/>
            <a:ext cx="3740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zh-CN" altLang="en-US">
                <a:solidFill>
                  <a:srgbClr val="A50021"/>
                </a:solidFill>
              </a:rPr>
              <a:t>一维最近对的分治求解</a:t>
            </a:r>
            <a:endParaRPr kumimoji="1" lang="zh-CN" altLang="en-US">
              <a:solidFill>
                <a:srgbClr val="A50021"/>
              </a:solidFill>
            </a:endParaRPr>
          </a:p>
        </p:txBody>
      </p:sp>
      <p:sp>
        <p:nvSpPr>
          <p:cNvPr id="519193" name="Rectangle 25"/>
          <p:cNvSpPr>
            <a:spLocks noChangeArrowheads="1"/>
          </p:cNvSpPr>
          <p:nvPr/>
        </p:nvSpPr>
        <p:spPr bwMode="auto">
          <a:xfrm>
            <a:off x="4621213" y="4149725"/>
            <a:ext cx="1511300"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a:solidFill>
                  <a:srgbClr val="FF0000"/>
                </a:solidFill>
              </a:rPr>
              <a:t>左边最大</a:t>
            </a:r>
            <a:endParaRPr lang="zh-CN" altLang="en-US" sz="3600">
              <a:solidFill>
                <a:srgbClr val="FF0000"/>
              </a:solidFill>
            </a:endParaRPr>
          </a:p>
        </p:txBody>
      </p:sp>
      <p:sp>
        <p:nvSpPr>
          <p:cNvPr id="519194" name="Rectangle 26"/>
          <p:cNvSpPr>
            <a:spLocks noChangeArrowheads="1"/>
          </p:cNvSpPr>
          <p:nvPr/>
        </p:nvSpPr>
        <p:spPr bwMode="auto">
          <a:xfrm>
            <a:off x="6240463" y="4149725"/>
            <a:ext cx="1511300" cy="68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a:solidFill>
                  <a:srgbClr val="FF0000"/>
                </a:solidFill>
              </a:rPr>
              <a:t>右边最小</a:t>
            </a:r>
            <a:endParaRPr lang="zh-CN" altLang="en-US" sz="360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1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91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191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9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519191" grpId="0"/>
      <p:bldP spid="519193" grpId="0"/>
      <p:bldP spid="51919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133600" y="152400"/>
            <a:ext cx="8229600" cy="685800"/>
          </a:xfrm>
        </p:spPr>
        <p:txBody>
          <a:bodyPr/>
          <a:lstStyle/>
          <a:p>
            <a:pPr eaLnBrk="1" hangingPunct="1"/>
            <a:r>
              <a:rPr lang="zh-CN" altLang="en-US"/>
              <a:t>最近点对的分治求解</a:t>
            </a:r>
            <a:endParaRPr lang="en-US" altLang="zh-CN"/>
          </a:p>
        </p:txBody>
      </p:sp>
      <p:sp>
        <p:nvSpPr>
          <p:cNvPr id="98307" name="Rectangle 3"/>
          <p:cNvSpPr>
            <a:spLocks noGrp="1" noChangeArrowheads="1"/>
          </p:cNvSpPr>
          <p:nvPr>
            <p:ph idx="1"/>
          </p:nvPr>
        </p:nvSpPr>
        <p:spPr>
          <a:xfrm>
            <a:off x="911225" y="1143000"/>
            <a:ext cx="10801350" cy="5381625"/>
          </a:xfrm>
        </p:spPr>
        <p:txBody>
          <a:bodyPr/>
          <a:lstStyle/>
          <a:p>
            <a:pPr marL="609600" indent="-609600" eaLnBrk="1" hangingPunct="1">
              <a:buFont typeface="Arial" panose="020B0604020202020204" pitchFamily="34" charset="0"/>
              <a:buNone/>
            </a:pPr>
            <a:r>
              <a:rPr lang="zh-CN" altLang="en-US"/>
              <a:t>步骤 </a:t>
            </a:r>
            <a:r>
              <a:rPr lang="en-US" altLang="zh-CN"/>
              <a:t>1</a:t>
            </a:r>
            <a:r>
              <a:rPr lang="zh-CN" altLang="en-US"/>
              <a:t>：用竖线 </a:t>
            </a:r>
            <a:r>
              <a:rPr lang="en-US" altLang="zh-CN" i="1"/>
              <a:t>x</a:t>
            </a:r>
            <a:r>
              <a:rPr lang="zh-CN" altLang="en-US"/>
              <a:t>＝</a:t>
            </a:r>
            <a:r>
              <a:rPr lang="en-US" altLang="zh-CN" i="1"/>
              <a:t>c</a:t>
            </a:r>
            <a:r>
              <a:rPr lang="en-US" altLang="zh-CN"/>
              <a:t> </a:t>
            </a:r>
            <a:r>
              <a:rPr lang="zh-CN" altLang="en-US"/>
              <a:t>将点对等划分为 </a:t>
            </a:r>
            <a:r>
              <a:rPr lang="en-US" altLang="zh-CN"/>
              <a:t>2 </a:t>
            </a:r>
            <a:r>
              <a:rPr lang="zh-CN" altLang="en-US"/>
              <a:t>个子集 </a:t>
            </a:r>
            <a:r>
              <a:rPr lang="en-US" altLang="zh-CN"/>
              <a:t>S</a:t>
            </a:r>
            <a:r>
              <a:rPr lang="en-US" altLang="zh-CN" baseline="-25000"/>
              <a:t>1</a:t>
            </a:r>
            <a:r>
              <a:rPr lang="en-US" altLang="zh-CN"/>
              <a:t> </a:t>
            </a:r>
            <a:r>
              <a:rPr lang="zh-CN" altLang="en-US"/>
              <a:t>和</a:t>
            </a:r>
            <a:r>
              <a:rPr lang="en-US" altLang="zh-CN"/>
              <a:t> S</a:t>
            </a:r>
            <a:r>
              <a:rPr lang="en-US" altLang="zh-CN" baseline="-25000"/>
              <a:t>2</a:t>
            </a:r>
            <a:r>
              <a:rPr lang="en-US" altLang="zh-CN"/>
              <a:t> </a:t>
            </a:r>
            <a:endParaRPr lang="en-US" altLang="zh-CN"/>
          </a:p>
          <a:p>
            <a:pPr marL="609600" indent="-609600" eaLnBrk="1" hangingPunct="1">
              <a:buFont typeface="Arial" panose="020B0604020202020204" pitchFamily="34" charset="0"/>
              <a:buNone/>
            </a:pPr>
            <a:r>
              <a:rPr lang="en-US" altLang="zh-CN"/>
              <a:t>               </a:t>
            </a:r>
            <a:r>
              <a:rPr lang="zh-CN" altLang="en-US"/>
              <a:t>一半在左，一半在右</a:t>
            </a:r>
            <a:endParaRPr lang="zh-CN" altLang="en-US"/>
          </a:p>
          <a:p>
            <a:pPr marL="609600" indent="-609600" eaLnBrk="1" hangingPunct="1"/>
            <a:endParaRPr lang="zh-CN" altLang="en-US"/>
          </a:p>
        </p:txBody>
      </p:sp>
      <p:grpSp>
        <p:nvGrpSpPr>
          <p:cNvPr id="83972" name="Group 16"/>
          <p:cNvGrpSpPr/>
          <p:nvPr/>
        </p:nvGrpSpPr>
        <p:grpSpPr bwMode="auto">
          <a:xfrm>
            <a:off x="2860675" y="2416175"/>
            <a:ext cx="6115050" cy="4108450"/>
            <a:chOff x="842" y="1522"/>
            <a:chExt cx="3852" cy="2588"/>
          </a:xfrm>
          <a:solidFill>
            <a:schemeClr val="bg1"/>
          </a:solidFill>
        </p:grpSpPr>
        <p:pic>
          <p:nvPicPr>
            <p:cNvPr id="8397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2" y="1590"/>
              <a:ext cx="3852" cy="25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6" name="Rectangle 6"/>
            <p:cNvSpPr>
              <a:spLocks noChangeArrowheads="1"/>
            </p:cNvSpPr>
            <p:nvPr/>
          </p:nvSpPr>
          <p:spPr bwMode="auto">
            <a:xfrm>
              <a:off x="1875" y="1745"/>
              <a:ext cx="159" cy="2336"/>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rgbClr val="0000CC"/>
                </a:solidFill>
              </a:endParaRPr>
            </a:p>
          </p:txBody>
        </p:sp>
        <p:sp>
          <p:nvSpPr>
            <p:cNvPr id="83977" name="Rectangle 7"/>
            <p:cNvSpPr>
              <a:spLocks noChangeArrowheads="1"/>
            </p:cNvSpPr>
            <p:nvPr/>
          </p:nvSpPr>
          <p:spPr bwMode="auto">
            <a:xfrm>
              <a:off x="3100" y="1723"/>
              <a:ext cx="159" cy="2336"/>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rgbClr val="0000CC"/>
                </a:solidFill>
              </a:endParaRPr>
            </a:p>
          </p:txBody>
        </p:sp>
        <p:sp>
          <p:nvSpPr>
            <p:cNvPr id="83978" name="Rectangle 9"/>
            <p:cNvSpPr>
              <a:spLocks noChangeArrowheads="1"/>
            </p:cNvSpPr>
            <p:nvPr/>
          </p:nvSpPr>
          <p:spPr bwMode="auto">
            <a:xfrm>
              <a:off x="2011" y="3855"/>
              <a:ext cx="1111" cy="204"/>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rgbClr val="0000CC"/>
                </a:solidFill>
              </a:endParaRPr>
            </a:p>
          </p:txBody>
        </p:sp>
        <p:sp>
          <p:nvSpPr>
            <p:cNvPr id="83979" name="Rectangle 5"/>
            <p:cNvSpPr>
              <a:spLocks noChangeArrowheads="1"/>
            </p:cNvSpPr>
            <p:nvPr/>
          </p:nvSpPr>
          <p:spPr bwMode="auto">
            <a:xfrm>
              <a:off x="1240" y="2290"/>
              <a:ext cx="476" cy="272"/>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rgbClr val="0000CC"/>
                </a:solidFill>
              </a:endParaRPr>
            </a:p>
          </p:txBody>
        </p:sp>
        <p:sp>
          <p:nvSpPr>
            <p:cNvPr id="83980" name="Rectangle 8"/>
            <p:cNvSpPr>
              <a:spLocks noChangeArrowheads="1"/>
            </p:cNvSpPr>
            <p:nvPr/>
          </p:nvSpPr>
          <p:spPr bwMode="auto">
            <a:xfrm>
              <a:off x="2941" y="2494"/>
              <a:ext cx="507" cy="513"/>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rgbClr val="0000CC"/>
                </a:solidFill>
              </a:endParaRPr>
            </a:p>
          </p:txBody>
        </p:sp>
        <p:sp>
          <p:nvSpPr>
            <p:cNvPr id="83981" name="Rectangle 10"/>
            <p:cNvSpPr>
              <a:spLocks noChangeArrowheads="1"/>
            </p:cNvSpPr>
            <p:nvPr/>
          </p:nvSpPr>
          <p:spPr bwMode="auto">
            <a:xfrm>
              <a:off x="2334" y="1522"/>
              <a:ext cx="494" cy="291"/>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b="1" i="1">
                  <a:solidFill>
                    <a:srgbClr val="0000CC"/>
                  </a:solidFill>
                  <a:ea typeface="宋体" panose="02010600030101010101" pitchFamily="2" charset="-122"/>
                </a:rPr>
                <a:t>x</a:t>
              </a:r>
              <a:r>
                <a:rPr lang="zh-CN" altLang="en-US" b="1">
                  <a:solidFill>
                    <a:srgbClr val="0000CC"/>
                  </a:solidFill>
                  <a:ea typeface="宋体" panose="02010600030101010101" pitchFamily="2" charset="-122"/>
                </a:rPr>
                <a:t>＝</a:t>
              </a:r>
              <a:r>
                <a:rPr lang="en-US" altLang="zh-CN" b="1" i="1">
                  <a:solidFill>
                    <a:srgbClr val="0000CC"/>
                  </a:solidFill>
                  <a:ea typeface="宋体" panose="02010600030101010101" pitchFamily="2" charset="-122"/>
                </a:rPr>
                <a:t>c</a:t>
              </a:r>
              <a:endParaRPr lang="zh-CN" altLang="en-US" b="1" i="1">
                <a:solidFill>
                  <a:srgbClr val="0000CC"/>
                </a:solidFill>
                <a:ea typeface="宋体" panose="02010600030101010101" pitchFamily="2" charset="-122"/>
              </a:endParaRPr>
            </a:p>
          </p:txBody>
        </p:sp>
        <p:sp>
          <p:nvSpPr>
            <p:cNvPr id="83982" name="Line 11"/>
            <p:cNvSpPr>
              <a:spLocks noChangeShapeType="1"/>
            </p:cNvSpPr>
            <p:nvPr/>
          </p:nvSpPr>
          <p:spPr bwMode="auto">
            <a:xfrm>
              <a:off x="2579" y="1733"/>
              <a:ext cx="0" cy="2245"/>
            </a:xfrm>
            <a:prstGeom prst="line">
              <a:avLst/>
            </a:prstGeom>
            <a:grpFill/>
            <a:ln w="381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a:solidFill>
                  <a:srgbClr val="0000CC"/>
                </a:solidFill>
                <a:latin typeface="+mn-lt"/>
              </a:endParaRPr>
            </a:p>
          </p:txBody>
        </p:sp>
      </p:grpSp>
      <p:sp>
        <p:nvSpPr>
          <p:cNvPr id="98309" name="Rectangle 14"/>
          <p:cNvSpPr>
            <a:spLocks noChangeArrowheads="1"/>
          </p:cNvSpPr>
          <p:nvPr/>
        </p:nvSpPr>
        <p:spPr bwMode="auto">
          <a:xfrm>
            <a:off x="3921125" y="4854575"/>
            <a:ext cx="503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b="1" i="1">
                <a:solidFill>
                  <a:srgbClr val="0000CC"/>
                </a:solidFill>
                <a:ea typeface="宋体" panose="02010600030101010101" pitchFamily="2" charset="-122"/>
              </a:rPr>
              <a:t>S</a:t>
            </a:r>
            <a:r>
              <a:rPr kumimoji="1" lang="en-US" altLang="zh-CN" b="1" baseline="-25000">
                <a:solidFill>
                  <a:srgbClr val="0000CC"/>
                </a:solidFill>
                <a:ea typeface="宋体" panose="02010600030101010101" pitchFamily="2" charset="-122"/>
              </a:rPr>
              <a:t>1</a:t>
            </a:r>
            <a:endParaRPr kumimoji="1" lang="zh-CN" altLang="en-US" b="1" baseline="-25000">
              <a:solidFill>
                <a:srgbClr val="0000CC"/>
              </a:solidFill>
              <a:ea typeface="宋体" panose="02010600030101010101" pitchFamily="2" charset="-122"/>
            </a:endParaRPr>
          </a:p>
        </p:txBody>
      </p:sp>
      <p:sp>
        <p:nvSpPr>
          <p:cNvPr id="98310" name="Rectangle 15"/>
          <p:cNvSpPr>
            <a:spLocks noChangeArrowheads="1"/>
          </p:cNvSpPr>
          <p:nvPr/>
        </p:nvSpPr>
        <p:spPr bwMode="auto">
          <a:xfrm>
            <a:off x="7296150" y="4854575"/>
            <a:ext cx="503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b="1" i="1">
                <a:solidFill>
                  <a:srgbClr val="0000CC"/>
                </a:solidFill>
                <a:ea typeface="宋体" panose="02010600030101010101" pitchFamily="2" charset="-122"/>
              </a:rPr>
              <a:t>S</a:t>
            </a:r>
            <a:r>
              <a:rPr kumimoji="1" lang="en-US" altLang="zh-CN" b="1" baseline="-25000">
                <a:solidFill>
                  <a:srgbClr val="0000CC"/>
                </a:solidFill>
                <a:ea typeface="宋体" panose="02010600030101010101" pitchFamily="2" charset="-122"/>
              </a:rPr>
              <a:t>2</a:t>
            </a:r>
            <a:endParaRPr kumimoji="1" lang="zh-CN" altLang="en-US" b="1" baseline="-25000">
              <a:solidFill>
                <a:srgbClr val="0000CC"/>
              </a:solidFill>
              <a:ea typeface="宋体" panose="02010600030101010101" pitchFamily="2" charset="-122"/>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133600" y="152400"/>
            <a:ext cx="8229600" cy="685800"/>
          </a:xfrm>
        </p:spPr>
        <p:txBody>
          <a:bodyPr/>
          <a:lstStyle/>
          <a:p>
            <a:pPr eaLnBrk="1" hangingPunct="1"/>
            <a:r>
              <a:rPr lang="zh-CN" altLang="en-US"/>
              <a:t>最近点对的分治求解</a:t>
            </a:r>
            <a:endParaRPr lang="en-US" altLang="zh-CN"/>
          </a:p>
        </p:txBody>
      </p:sp>
      <p:sp>
        <p:nvSpPr>
          <p:cNvPr id="100355" name="Rectangle 3"/>
          <p:cNvSpPr>
            <a:spLocks noGrp="1" noChangeArrowheads="1"/>
          </p:cNvSpPr>
          <p:nvPr>
            <p:ph idx="1"/>
          </p:nvPr>
        </p:nvSpPr>
        <p:spPr>
          <a:xfrm>
            <a:off x="947738" y="1143000"/>
            <a:ext cx="10980737" cy="5273675"/>
          </a:xfrm>
        </p:spPr>
        <p:txBody>
          <a:bodyPr/>
          <a:lstStyle/>
          <a:p>
            <a:pPr marL="609600" indent="-609600" eaLnBrk="1" hangingPunct="1">
              <a:buFont typeface="Arial" panose="020B0604020202020204" pitchFamily="34" charset="0"/>
              <a:buNone/>
            </a:pPr>
            <a:r>
              <a:rPr lang="zh-CN" altLang="en-US"/>
              <a:t>步骤 </a:t>
            </a:r>
            <a:r>
              <a:rPr lang="en-US" altLang="zh-CN"/>
              <a:t>1</a:t>
            </a:r>
            <a:r>
              <a:rPr lang="zh-CN" altLang="en-US"/>
              <a:t>：用竖线 </a:t>
            </a:r>
            <a:r>
              <a:rPr lang="en-US" altLang="zh-CN" i="1"/>
              <a:t>x</a:t>
            </a:r>
            <a:r>
              <a:rPr lang="zh-CN" altLang="en-US"/>
              <a:t>＝</a:t>
            </a:r>
            <a:r>
              <a:rPr lang="en-US" altLang="zh-CN" i="1"/>
              <a:t>c</a:t>
            </a:r>
            <a:r>
              <a:rPr lang="en-US" altLang="zh-CN"/>
              <a:t> </a:t>
            </a:r>
            <a:r>
              <a:rPr lang="zh-CN" altLang="en-US"/>
              <a:t>将点对等划分为 </a:t>
            </a:r>
            <a:r>
              <a:rPr lang="en-US" altLang="zh-CN"/>
              <a:t>2 </a:t>
            </a:r>
            <a:r>
              <a:rPr lang="zh-CN" altLang="en-US"/>
              <a:t>个子集 </a:t>
            </a:r>
            <a:r>
              <a:rPr lang="en-US" altLang="zh-CN"/>
              <a:t>S</a:t>
            </a:r>
            <a:r>
              <a:rPr lang="en-US" altLang="zh-CN" baseline="-25000"/>
              <a:t>1</a:t>
            </a:r>
            <a:r>
              <a:rPr lang="en-US" altLang="zh-CN"/>
              <a:t> </a:t>
            </a:r>
            <a:r>
              <a:rPr lang="zh-CN" altLang="en-US"/>
              <a:t>和</a:t>
            </a:r>
            <a:r>
              <a:rPr lang="en-US" altLang="zh-CN"/>
              <a:t> S</a:t>
            </a:r>
            <a:r>
              <a:rPr lang="en-US" altLang="zh-CN" baseline="-25000"/>
              <a:t>2</a:t>
            </a:r>
            <a:endParaRPr lang="en-US" altLang="zh-CN"/>
          </a:p>
          <a:p>
            <a:pPr marL="609600" indent="-609600" eaLnBrk="1" hangingPunct="1">
              <a:buFont typeface="Arial" panose="020B0604020202020204" pitchFamily="34" charset="0"/>
              <a:buNone/>
            </a:pPr>
            <a:r>
              <a:rPr lang="zh-CN" altLang="en-US"/>
              <a:t>步骤 </a:t>
            </a:r>
            <a:r>
              <a:rPr lang="en-US" altLang="zh-CN"/>
              <a:t>2  </a:t>
            </a:r>
            <a:r>
              <a:rPr lang="zh-CN" altLang="en-US"/>
              <a:t>递归发现左右子集中的最近点对</a:t>
            </a:r>
            <a:endParaRPr lang="zh-CN" altLang="en-US"/>
          </a:p>
        </p:txBody>
      </p:sp>
      <p:pic>
        <p:nvPicPr>
          <p:cNvPr id="1003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2349500"/>
            <a:ext cx="61150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7" name="Rectangle 5"/>
          <p:cNvSpPr>
            <a:spLocks noChangeArrowheads="1"/>
          </p:cNvSpPr>
          <p:nvPr/>
        </p:nvSpPr>
        <p:spPr bwMode="auto">
          <a:xfrm>
            <a:off x="3921125" y="4854575"/>
            <a:ext cx="503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b="1" i="1">
                <a:solidFill>
                  <a:srgbClr val="0000CC"/>
                </a:solidFill>
                <a:ea typeface="宋体" panose="02010600030101010101" pitchFamily="2" charset="-122"/>
              </a:rPr>
              <a:t>S</a:t>
            </a:r>
            <a:r>
              <a:rPr kumimoji="1" lang="en-US" altLang="zh-CN" b="1" baseline="-25000">
                <a:solidFill>
                  <a:srgbClr val="0000CC"/>
                </a:solidFill>
                <a:ea typeface="宋体" panose="02010600030101010101" pitchFamily="2" charset="-122"/>
              </a:rPr>
              <a:t>1</a:t>
            </a:r>
            <a:endParaRPr kumimoji="1" lang="zh-CN" altLang="en-US" b="1" baseline="-25000">
              <a:solidFill>
                <a:srgbClr val="0000CC"/>
              </a:solidFill>
              <a:ea typeface="宋体" panose="02010600030101010101" pitchFamily="2" charset="-122"/>
            </a:endParaRPr>
          </a:p>
        </p:txBody>
      </p:sp>
      <p:sp>
        <p:nvSpPr>
          <p:cNvPr id="100358" name="Rectangle 6"/>
          <p:cNvSpPr>
            <a:spLocks noChangeArrowheads="1"/>
          </p:cNvSpPr>
          <p:nvPr/>
        </p:nvSpPr>
        <p:spPr bwMode="auto">
          <a:xfrm>
            <a:off x="7296150" y="4854575"/>
            <a:ext cx="503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b="1" i="1">
                <a:solidFill>
                  <a:srgbClr val="0000CC"/>
                </a:solidFill>
                <a:ea typeface="宋体" panose="02010600030101010101" pitchFamily="2" charset="-122"/>
              </a:rPr>
              <a:t>S</a:t>
            </a:r>
            <a:r>
              <a:rPr kumimoji="1" lang="en-US" altLang="zh-CN" b="1" baseline="-25000">
                <a:solidFill>
                  <a:srgbClr val="0000CC"/>
                </a:solidFill>
                <a:ea typeface="宋体" panose="02010600030101010101" pitchFamily="2" charset="-122"/>
              </a:rPr>
              <a:t>2</a:t>
            </a:r>
            <a:endParaRPr kumimoji="1" lang="zh-CN" altLang="en-US" b="1" baseline="-25000">
              <a:solidFill>
                <a:srgbClr val="0000CC"/>
              </a:solidFill>
              <a:ea typeface="宋体" panose="02010600030101010101" pitchFamily="2" charset="-122"/>
            </a:endParaRPr>
          </a:p>
        </p:txBody>
      </p:sp>
      <p:sp>
        <p:nvSpPr>
          <p:cNvPr id="100359" name="Rectangle 7"/>
          <p:cNvSpPr>
            <a:spLocks noChangeArrowheads="1"/>
          </p:cNvSpPr>
          <p:nvPr/>
        </p:nvSpPr>
        <p:spPr bwMode="auto">
          <a:xfrm>
            <a:off x="5480050" y="2416175"/>
            <a:ext cx="782638"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x</a:t>
            </a:r>
            <a:r>
              <a:rPr kumimoji="1" lang="zh-CN" altLang="en-US" sz="2400" b="1">
                <a:solidFill>
                  <a:srgbClr val="0000CC"/>
                </a:solidFill>
                <a:ea typeface="宋体" panose="02010600030101010101" pitchFamily="2" charset="-122"/>
              </a:rPr>
              <a:t>＝</a:t>
            </a:r>
            <a:r>
              <a:rPr kumimoji="1" lang="en-US" altLang="zh-CN" sz="2400" b="1" i="1">
                <a:solidFill>
                  <a:srgbClr val="0000CC"/>
                </a:solidFill>
                <a:ea typeface="宋体" panose="02010600030101010101" pitchFamily="2" charset="-122"/>
              </a:rPr>
              <a:t>c</a:t>
            </a:r>
            <a:endParaRPr kumimoji="1" lang="zh-CN" altLang="en-US" sz="2400" b="1" i="1">
              <a:solidFill>
                <a:srgbClr val="0000CC"/>
              </a:solidFill>
              <a:ea typeface="宋体" panose="02010600030101010101" pitchFamily="2" charset="-122"/>
            </a:endParaRPr>
          </a:p>
        </p:txBody>
      </p:sp>
      <p:sp>
        <p:nvSpPr>
          <p:cNvPr id="100360" name="Rectangle 9"/>
          <p:cNvSpPr>
            <a:spLocks noChangeArrowheads="1"/>
          </p:cNvSpPr>
          <p:nvPr/>
        </p:nvSpPr>
        <p:spPr bwMode="auto">
          <a:xfrm>
            <a:off x="4751388" y="2635250"/>
            <a:ext cx="252412" cy="3708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0361" name="Rectangle 10"/>
          <p:cNvSpPr>
            <a:spLocks noChangeArrowheads="1"/>
          </p:cNvSpPr>
          <p:nvPr/>
        </p:nvSpPr>
        <p:spPr bwMode="auto">
          <a:xfrm>
            <a:off x="6851650" y="2549525"/>
            <a:ext cx="133350" cy="16462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0362" name="Rectangle 11"/>
          <p:cNvSpPr>
            <a:spLocks noChangeArrowheads="1"/>
          </p:cNvSpPr>
          <p:nvPr/>
        </p:nvSpPr>
        <p:spPr bwMode="auto">
          <a:xfrm>
            <a:off x="4967288" y="5984875"/>
            <a:ext cx="1763712" cy="323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0363" name="Rectangle 13"/>
          <p:cNvSpPr>
            <a:spLocks noChangeArrowheads="1"/>
          </p:cNvSpPr>
          <p:nvPr/>
        </p:nvSpPr>
        <p:spPr bwMode="auto">
          <a:xfrm>
            <a:off x="6672263" y="4257675"/>
            <a:ext cx="215900" cy="2051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0364" name="Oval 14"/>
          <p:cNvSpPr>
            <a:spLocks noChangeArrowheads="1"/>
          </p:cNvSpPr>
          <p:nvPr/>
        </p:nvSpPr>
        <p:spPr bwMode="auto">
          <a:xfrm>
            <a:off x="3648075" y="3429000"/>
            <a:ext cx="107950" cy="107950"/>
          </a:xfrm>
          <a:prstGeom prst="ellipse">
            <a:avLst/>
          </a:prstGeom>
          <a:solidFill>
            <a:srgbClr val="FF0000"/>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0365" name="Oval 16"/>
          <p:cNvSpPr>
            <a:spLocks noChangeArrowheads="1"/>
          </p:cNvSpPr>
          <p:nvPr/>
        </p:nvSpPr>
        <p:spPr bwMode="auto">
          <a:xfrm>
            <a:off x="4511675" y="3802063"/>
            <a:ext cx="107950" cy="107950"/>
          </a:xfrm>
          <a:prstGeom prst="ellipse">
            <a:avLst/>
          </a:prstGeom>
          <a:solidFill>
            <a:srgbClr val="FF0000"/>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0366" name="Oval 17"/>
          <p:cNvSpPr>
            <a:spLocks noChangeArrowheads="1"/>
          </p:cNvSpPr>
          <p:nvPr/>
        </p:nvSpPr>
        <p:spPr bwMode="auto">
          <a:xfrm>
            <a:off x="7212013" y="4581525"/>
            <a:ext cx="107950" cy="107950"/>
          </a:xfrm>
          <a:prstGeom prst="ellipse">
            <a:avLst/>
          </a:prstGeom>
          <a:solidFill>
            <a:srgbClr val="FF0000"/>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0367" name="Oval 18"/>
          <p:cNvSpPr>
            <a:spLocks noChangeArrowheads="1"/>
          </p:cNvSpPr>
          <p:nvPr/>
        </p:nvSpPr>
        <p:spPr bwMode="auto">
          <a:xfrm>
            <a:off x="6348413" y="3716338"/>
            <a:ext cx="107950" cy="107950"/>
          </a:xfrm>
          <a:prstGeom prst="ellipse">
            <a:avLst/>
          </a:prstGeom>
          <a:solidFill>
            <a:srgbClr val="FF0000"/>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0368" name="Line 19"/>
          <p:cNvSpPr>
            <a:spLocks noChangeShapeType="1"/>
          </p:cNvSpPr>
          <p:nvPr/>
        </p:nvSpPr>
        <p:spPr bwMode="auto">
          <a:xfrm>
            <a:off x="3719513" y="3500438"/>
            <a:ext cx="792162" cy="32385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69" name="Line 20"/>
          <p:cNvSpPr>
            <a:spLocks noChangeShapeType="1"/>
          </p:cNvSpPr>
          <p:nvPr/>
        </p:nvSpPr>
        <p:spPr bwMode="auto">
          <a:xfrm>
            <a:off x="6443663" y="3802063"/>
            <a:ext cx="792162" cy="79216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0" name="Rectangle 21"/>
          <p:cNvSpPr>
            <a:spLocks noChangeArrowheads="1"/>
          </p:cNvSpPr>
          <p:nvPr/>
        </p:nvSpPr>
        <p:spPr bwMode="auto">
          <a:xfrm>
            <a:off x="4110038" y="3154363"/>
            <a:ext cx="438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d</a:t>
            </a:r>
            <a:r>
              <a:rPr kumimoji="1" lang="en-US" altLang="zh-CN" sz="2400" b="1" baseline="-25000">
                <a:solidFill>
                  <a:srgbClr val="FF0000"/>
                </a:solidFill>
                <a:ea typeface="宋体" panose="02010600030101010101" pitchFamily="2" charset="-122"/>
              </a:rPr>
              <a:t>1</a:t>
            </a:r>
            <a:endParaRPr kumimoji="1" lang="zh-CN" altLang="en-US" sz="2400" b="1" baseline="-25000">
              <a:solidFill>
                <a:srgbClr val="FF0000"/>
              </a:solidFill>
              <a:ea typeface="宋体" panose="02010600030101010101" pitchFamily="2" charset="-122"/>
            </a:endParaRPr>
          </a:p>
        </p:txBody>
      </p:sp>
      <p:sp>
        <p:nvSpPr>
          <p:cNvPr id="100371" name="Rectangle 22"/>
          <p:cNvSpPr>
            <a:spLocks noChangeArrowheads="1"/>
          </p:cNvSpPr>
          <p:nvPr/>
        </p:nvSpPr>
        <p:spPr bwMode="auto">
          <a:xfrm>
            <a:off x="6985000" y="3886200"/>
            <a:ext cx="438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d</a:t>
            </a:r>
            <a:r>
              <a:rPr kumimoji="1" lang="en-US" altLang="zh-CN" sz="2400" b="1" baseline="-25000">
                <a:solidFill>
                  <a:srgbClr val="FF0000"/>
                </a:solidFill>
                <a:ea typeface="宋体" panose="02010600030101010101" pitchFamily="2" charset="-122"/>
              </a:rPr>
              <a:t>2</a:t>
            </a:r>
            <a:endParaRPr kumimoji="1" lang="zh-CN" altLang="en-US" sz="2400" b="1" baseline="-25000">
              <a:solidFill>
                <a:srgbClr val="FF0000"/>
              </a:solidFill>
              <a:ea typeface="宋体" panose="02010600030101010101" pitchFamily="2" charset="-122"/>
            </a:endParaRPr>
          </a:p>
        </p:txBody>
      </p:sp>
      <p:sp>
        <p:nvSpPr>
          <p:cNvPr id="100372" name="Line 8"/>
          <p:cNvSpPr>
            <a:spLocks noChangeShapeType="1"/>
          </p:cNvSpPr>
          <p:nvPr/>
        </p:nvSpPr>
        <p:spPr bwMode="auto">
          <a:xfrm>
            <a:off x="5868988" y="2751138"/>
            <a:ext cx="0" cy="3563937"/>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133600" y="152400"/>
            <a:ext cx="8229600" cy="685800"/>
          </a:xfrm>
        </p:spPr>
        <p:txBody>
          <a:bodyPr/>
          <a:lstStyle/>
          <a:p>
            <a:pPr eaLnBrk="1" hangingPunct="1"/>
            <a:r>
              <a:rPr lang="zh-CN" altLang="en-US"/>
              <a:t>最近点对的分治求解</a:t>
            </a:r>
            <a:endParaRPr lang="en-US" altLang="zh-CN"/>
          </a:p>
        </p:txBody>
      </p:sp>
      <p:sp>
        <p:nvSpPr>
          <p:cNvPr id="102403" name="Rectangle 3"/>
          <p:cNvSpPr>
            <a:spLocks noGrp="1" noChangeArrowheads="1"/>
          </p:cNvSpPr>
          <p:nvPr>
            <p:ph idx="1"/>
          </p:nvPr>
        </p:nvSpPr>
        <p:spPr>
          <a:xfrm>
            <a:off x="803275" y="1089025"/>
            <a:ext cx="10909300" cy="5400675"/>
          </a:xfrm>
        </p:spPr>
        <p:txBody>
          <a:bodyPr/>
          <a:lstStyle/>
          <a:p>
            <a:pPr marL="609600" indent="-609600" eaLnBrk="1" hangingPunct="1">
              <a:buFont typeface="Arial" panose="020B0604020202020204" pitchFamily="34" charset="0"/>
              <a:buNone/>
            </a:pPr>
            <a:r>
              <a:rPr lang="zh-CN" altLang="en-US"/>
              <a:t>步骤 </a:t>
            </a:r>
            <a:r>
              <a:rPr lang="en-US" altLang="zh-CN"/>
              <a:t>3  </a:t>
            </a:r>
            <a:r>
              <a:rPr lang="zh-CN" altLang="en-US"/>
              <a:t>令</a:t>
            </a:r>
            <a:r>
              <a:rPr lang="en-US" altLang="zh-CN"/>
              <a:t> </a:t>
            </a:r>
            <a:r>
              <a:rPr lang="en-US" altLang="zh-CN" b="1" i="1"/>
              <a:t>d</a:t>
            </a:r>
            <a:r>
              <a:rPr lang="en-US" altLang="zh-CN" b="1"/>
              <a:t> = min{</a:t>
            </a:r>
            <a:r>
              <a:rPr lang="en-US" altLang="zh-CN" b="1" i="1"/>
              <a:t>d</a:t>
            </a:r>
            <a:r>
              <a:rPr lang="en-US" altLang="zh-CN" b="1" baseline="-25000"/>
              <a:t>1</a:t>
            </a:r>
            <a:r>
              <a:rPr lang="en-US" altLang="zh-CN" b="1"/>
              <a:t>, </a:t>
            </a:r>
            <a:r>
              <a:rPr lang="en-US" altLang="zh-CN" b="1" i="1"/>
              <a:t>d</a:t>
            </a:r>
            <a:r>
              <a:rPr lang="en-US" altLang="zh-CN" b="1" baseline="-25000"/>
              <a:t>2</a:t>
            </a:r>
            <a:r>
              <a:rPr lang="en-US" altLang="zh-CN" b="1"/>
              <a:t>}</a:t>
            </a:r>
            <a:r>
              <a:rPr lang="zh-CN" altLang="en-US"/>
              <a:t>，则竖线 </a:t>
            </a:r>
            <a:r>
              <a:rPr lang="en-US" altLang="zh-CN" i="1"/>
              <a:t>x</a:t>
            </a:r>
            <a:r>
              <a:rPr lang="en-US" altLang="zh-CN"/>
              <a:t>=</a:t>
            </a:r>
            <a:r>
              <a:rPr lang="en-US" altLang="zh-CN" i="1"/>
              <a:t>c</a:t>
            </a:r>
            <a:r>
              <a:rPr lang="en-US" altLang="zh-CN"/>
              <a:t> </a:t>
            </a:r>
            <a:r>
              <a:rPr lang="zh-CN" altLang="en-US"/>
              <a:t>两侧宽度为</a:t>
            </a:r>
            <a:r>
              <a:rPr lang="en-US" altLang="zh-CN"/>
              <a:t> 2</a:t>
            </a:r>
            <a:r>
              <a:rPr lang="en-US" altLang="zh-CN" i="1"/>
              <a:t>d</a:t>
            </a:r>
            <a:r>
              <a:rPr lang="en-US" altLang="zh-CN"/>
              <a:t>  </a:t>
            </a:r>
            <a:r>
              <a:rPr lang="zh-CN" altLang="en-US"/>
              <a:t>的对称带区</a:t>
            </a:r>
            <a:r>
              <a:rPr lang="en-US" altLang="zh-CN"/>
              <a:t> C</a:t>
            </a:r>
            <a:r>
              <a:rPr lang="en-US" altLang="zh-CN" baseline="-25000"/>
              <a:t>1</a:t>
            </a:r>
            <a:r>
              <a:rPr lang="zh-CN" altLang="en-US"/>
              <a:t>、</a:t>
            </a:r>
            <a:r>
              <a:rPr lang="en-US" altLang="zh-CN"/>
              <a:t>C</a:t>
            </a:r>
            <a:r>
              <a:rPr lang="en-US" altLang="zh-CN" baseline="-25000"/>
              <a:t>2  </a:t>
            </a:r>
            <a:r>
              <a:rPr lang="zh-CN" altLang="en-US"/>
              <a:t>中才可能有更近的点对</a:t>
            </a:r>
            <a:endParaRPr lang="en-US" altLang="zh-CN"/>
          </a:p>
        </p:txBody>
      </p:sp>
      <p:grpSp>
        <p:nvGrpSpPr>
          <p:cNvPr id="88068" name="Group 21"/>
          <p:cNvGrpSpPr/>
          <p:nvPr/>
        </p:nvGrpSpPr>
        <p:grpSpPr bwMode="auto">
          <a:xfrm>
            <a:off x="3124200" y="2349500"/>
            <a:ext cx="6115050" cy="4000500"/>
            <a:chOff x="1008" y="1480"/>
            <a:chExt cx="3852" cy="2520"/>
          </a:xfrm>
          <a:solidFill>
            <a:schemeClr val="bg1"/>
          </a:solidFill>
        </p:grpSpPr>
        <p:pic>
          <p:nvPicPr>
            <p:cNvPr id="8807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8" y="1480"/>
              <a:ext cx="3852" cy="25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78" name="Rectangle 5"/>
            <p:cNvSpPr>
              <a:spLocks noChangeArrowheads="1"/>
            </p:cNvSpPr>
            <p:nvPr/>
          </p:nvSpPr>
          <p:spPr bwMode="auto">
            <a:xfrm>
              <a:off x="1510" y="3058"/>
              <a:ext cx="317" cy="327"/>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sz="2800" b="1" i="1">
                  <a:solidFill>
                    <a:srgbClr val="0000CC"/>
                  </a:solidFill>
                  <a:ea typeface="宋体" panose="02010600030101010101" pitchFamily="2" charset="-122"/>
                </a:rPr>
                <a:t>S</a:t>
              </a:r>
              <a:r>
                <a:rPr lang="en-US" altLang="zh-CN" sz="2800" b="1" baseline="-25000">
                  <a:solidFill>
                    <a:srgbClr val="0000CC"/>
                  </a:solidFill>
                  <a:ea typeface="宋体" panose="02010600030101010101" pitchFamily="2" charset="-122"/>
                </a:rPr>
                <a:t>1</a:t>
              </a:r>
              <a:endParaRPr lang="zh-CN" altLang="en-US" sz="2800" b="1" baseline="-25000">
                <a:solidFill>
                  <a:srgbClr val="0000CC"/>
                </a:solidFill>
                <a:ea typeface="宋体" panose="02010600030101010101" pitchFamily="2" charset="-122"/>
              </a:endParaRPr>
            </a:p>
          </p:txBody>
        </p:sp>
        <p:sp>
          <p:nvSpPr>
            <p:cNvPr id="88079" name="Rectangle 6"/>
            <p:cNvSpPr>
              <a:spLocks noChangeArrowheads="1"/>
            </p:cNvSpPr>
            <p:nvPr/>
          </p:nvSpPr>
          <p:spPr bwMode="auto">
            <a:xfrm>
              <a:off x="3636" y="3058"/>
              <a:ext cx="317" cy="327"/>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sz="2800" b="1" i="1">
                  <a:solidFill>
                    <a:srgbClr val="0000CC"/>
                  </a:solidFill>
                  <a:ea typeface="宋体" panose="02010600030101010101" pitchFamily="2" charset="-122"/>
                </a:rPr>
                <a:t>S</a:t>
              </a:r>
              <a:r>
                <a:rPr lang="en-US" altLang="zh-CN" sz="2800" b="1" baseline="-25000">
                  <a:solidFill>
                    <a:srgbClr val="0000CC"/>
                  </a:solidFill>
                  <a:ea typeface="宋体" panose="02010600030101010101" pitchFamily="2" charset="-122"/>
                </a:rPr>
                <a:t>2</a:t>
              </a:r>
              <a:endParaRPr lang="zh-CN" altLang="en-US" sz="2800" b="1" baseline="-25000">
                <a:solidFill>
                  <a:srgbClr val="0000CC"/>
                </a:solidFill>
                <a:ea typeface="宋体" panose="02010600030101010101" pitchFamily="2" charset="-122"/>
              </a:endParaRPr>
            </a:p>
          </p:txBody>
        </p:sp>
        <p:sp>
          <p:nvSpPr>
            <p:cNvPr id="88080" name="Rectangle 7"/>
            <p:cNvSpPr>
              <a:spLocks noChangeArrowheads="1"/>
            </p:cNvSpPr>
            <p:nvPr/>
          </p:nvSpPr>
          <p:spPr bwMode="auto">
            <a:xfrm>
              <a:off x="2492" y="1522"/>
              <a:ext cx="494" cy="291"/>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b="1" i="1">
                  <a:solidFill>
                    <a:srgbClr val="0000CC"/>
                  </a:solidFill>
                  <a:ea typeface="宋体" panose="02010600030101010101" pitchFamily="2" charset="-122"/>
                </a:rPr>
                <a:t>x</a:t>
              </a:r>
              <a:r>
                <a:rPr lang="zh-CN" altLang="en-US" b="1">
                  <a:solidFill>
                    <a:srgbClr val="0000CC"/>
                  </a:solidFill>
                  <a:ea typeface="宋体" panose="02010600030101010101" pitchFamily="2" charset="-122"/>
                </a:rPr>
                <a:t>＝</a:t>
              </a:r>
              <a:r>
                <a:rPr lang="en-US" altLang="zh-CN" b="1" i="1">
                  <a:solidFill>
                    <a:srgbClr val="0000CC"/>
                  </a:solidFill>
                  <a:ea typeface="宋体" panose="02010600030101010101" pitchFamily="2" charset="-122"/>
                </a:rPr>
                <a:t>c</a:t>
              </a:r>
              <a:endParaRPr lang="zh-CN" altLang="en-US" b="1" i="1">
                <a:solidFill>
                  <a:srgbClr val="0000CC"/>
                </a:solidFill>
                <a:ea typeface="宋体" panose="02010600030101010101" pitchFamily="2" charset="-122"/>
              </a:endParaRPr>
            </a:p>
          </p:txBody>
        </p:sp>
        <p:sp>
          <p:nvSpPr>
            <p:cNvPr id="88081" name="Oval 12"/>
            <p:cNvSpPr>
              <a:spLocks noChangeArrowheads="1"/>
            </p:cNvSpPr>
            <p:nvPr/>
          </p:nvSpPr>
          <p:spPr bwMode="auto">
            <a:xfrm>
              <a:off x="1338" y="2160"/>
              <a:ext cx="68" cy="68"/>
            </a:xfrm>
            <a:prstGeom prst="ellipse">
              <a:avLst/>
            </a:prstGeom>
            <a:grp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chemeClr val="tx1"/>
                </a:solidFill>
              </a:endParaRPr>
            </a:p>
          </p:txBody>
        </p:sp>
        <p:sp>
          <p:nvSpPr>
            <p:cNvPr id="88082" name="Oval 13"/>
            <p:cNvSpPr>
              <a:spLocks noChangeArrowheads="1"/>
            </p:cNvSpPr>
            <p:nvPr/>
          </p:nvSpPr>
          <p:spPr bwMode="auto">
            <a:xfrm>
              <a:off x="1882" y="2395"/>
              <a:ext cx="68" cy="68"/>
            </a:xfrm>
            <a:prstGeom prst="ellipse">
              <a:avLst/>
            </a:prstGeom>
            <a:grp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chemeClr val="tx1"/>
                </a:solidFill>
              </a:endParaRPr>
            </a:p>
          </p:txBody>
        </p:sp>
        <p:sp>
          <p:nvSpPr>
            <p:cNvPr id="88083" name="Oval 14"/>
            <p:cNvSpPr>
              <a:spLocks noChangeArrowheads="1"/>
            </p:cNvSpPr>
            <p:nvPr/>
          </p:nvSpPr>
          <p:spPr bwMode="auto">
            <a:xfrm>
              <a:off x="3583" y="2886"/>
              <a:ext cx="68" cy="68"/>
            </a:xfrm>
            <a:prstGeom prst="ellipse">
              <a:avLst/>
            </a:prstGeom>
            <a:grp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chemeClr val="tx1"/>
                </a:solidFill>
              </a:endParaRPr>
            </a:p>
          </p:txBody>
        </p:sp>
        <p:sp>
          <p:nvSpPr>
            <p:cNvPr id="88084" name="Oval 15"/>
            <p:cNvSpPr>
              <a:spLocks noChangeArrowheads="1"/>
            </p:cNvSpPr>
            <p:nvPr/>
          </p:nvSpPr>
          <p:spPr bwMode="auto">
            <a:xfrm>
              <a:off x="3039" y="2341"/>
              <a:ext cx="68" cy="68"/>
            </a:xfrm>
            <a:prstGeom prst="ellipse">
              <a:avLst/>
            </a:prstGeom>
            <a:grp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chemeClr val="tx1"/>
                </a:solidFill>
              </a:endParaRPr>
            </a:p>
          </p:txBody>
        </p:sp>
        <p:sp>
          <p:nvSpPr>
            <p:cNvPr id="88085" name="Line 16"/>
            <p:cNvSpPr>
              <a:spLocks noChangeShapeType="1"/>
            </p:cNvSpPr>
            <p:nvPr/>
          </p:nvSpPr>
          <p:spPr bwMode="auto">
            <a:xfrm>
              <a:off x="1383" y="2205"/>
              <a:ext cx="499" cy="204"/>
            </a:xfrm>
            <a:prstGeom prst="line">
              <a:avLst/>
            </a:prstGeom>
            <a:grpFill/>
            <a:ln w="38100">
              <a:solidFill>
                <a:schemeClr val="accent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a:latin typeface="+mn-lt"/>
              </a:endParaRPr>
            </a:p>
          </p:txBody>
        </p:sp>
        <p:sp>
          <p:nvSpPr>
            <p:cNvPr id="88086" name="Line 17"/>
            <p:cNvSpPr>
              <a:spLocks noChangeShapeType="1"/>
            </p:cNvSpPr>
            <p:nvPr/>
          </p:nvSpPr>
          <p:spPr bwMode="auto">
            <a:xfrm>
              <a:off x="3099" y="2395"/>
              <a:ext cx="499" cy="499"/>
            </a:xfrm>
            <a:prstGeom prst="line">
              <a:avLst/>
            </a:prstGeom>
            <a:grpFill/>
            <a:ln w="38100">
              <a:solidFill>
                <a:schemeClr val="accent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a:latin typeface="+mn-lt"/>
              </a:endParaRPr>
            </a:p>
          </p:txBody>
        </p:sp>
        <p:sp>
          <p:nvSpPr>
            <p:cNvPr id="88087" name="Rectangle 18"/>
            <p:cNvSpPr>
              <a:spLocks noChangeArrowheads="1"/>
            </p:cNvSpPr>
            <p:nvPr/>
          </p:nvSpPr>
          <p:spPr bwMode="auto">
            <a:xfrm>
              <a:off x="1629" y="1987"/>
              <a:ext cx="276" cy="288"/>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b="1" i="1" dirty="0">
                  <a:solidFill>
                    <a:srgbClr val="0000CC"/>
                  </a:solidFill>
                  <a:ea typeface="宋体" panose="02010600030101010101" pitchFamily="2" charset="-122"/>
                </a:rPr>
                <a:t>d</a:t>
              </a:r>
              <a:r>
                <a:rPr lang="en-US" altLang="zh-CN" b="1" baseline="-25000" dirty="0">
                  <a:solidFill>
                    <a:srgbClr val="0000CC"/>
                  </a:solidFill>
                  <a:ea typeface="宋体" panose="02010600030101010101" pitchFamily="2" charset="-122"/>
                </a:rPr>
                <a:t>1</a:t>
              </a:r>
              <a:endParaRPr lang="zh-CN" altLang="en-US" b="1" baseline="-25000" dirty="0">
                <a:solidFill>
                  <a:srgbClr val="0000CC"/>
                </a:solidFill>
                <a:ea typeface="宋体" panose="02010600030101010101" pitchFamily="2" charset="-122"/>
              </a:endParaRPr>
            </a:p>
          </p:txBody>
        </p:sp>
        <p:sp>
          <p:nvSpPr>
            <p:cNvPr id="88088" name="Rectangle 19"/>
            <p:cNvSpPr>
              <a:spLocks noChangeArrowheads="1"/>
            </p:cNvSpPr>
            <p:nvPr/>
          </p:nvSpPr>
          <p:spPr bwMode="auto">
            <a:xfrm>
              <a:off x="3440" y="2448"/>
              <a:ext cx="276" cy="288"/>
            </a:xfrm>
            <a:prstGeom prst="rect">
              <a:avLst/>
            </a:prstGeom>
            <a:grp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b="1" i="1">
                  <a:solidFill>
                    <a:srgbClr val="0000CC"/>
                  </a:solidFill>
                  <a:ea typeface="宋体" panose="02010600030101010101" pitchFamily="2" charset="-122"/>
                </a:rPr>
                <a:t>d</a:t>
              </a:r>
              <a:r>
                <a:rPr lang="en-US" altLang="zh-CN" b="1" baseline="-25000">
                  <a:solidFill>
                    <a:srgbClr val="0000CC"/>
                  </a:solidFill>
                  <a:ea typeface="宋体" panose="02010600030101010101" pitchFamily="2" charset="-122"/>
                </a:rPr>
                <a:t>2</a:t>
              </a:r>
              <a:endParaRPr lang="zh-CN" altLang="en-US" b="1" baseline="-25000">
                <a:solidFill>
                  <a:srgbClr val="0000CC"/>
                </a:solidFill>
                <a:ea typeface="宋体" panose="02010600030101010101" pitchFamily="2" charset="-122"/>
              </a:endParaRPr>
            </a:p>
          </p:txBody>
        </p:sp>
        <p:sp>
          <p:nvSpPr>
            <p:cNvPr id="88089" name="Line 20"/>
            <p:cNvSpPr>
              <a:spLocks noChangeShapeType="1"/>
            </p:cNvSpPr>
            <p:nvPr/>
          </p:nvSpPr>
          <p:spPr bwMode="auto">
            <a:xfrm>
              <a:off x="2737" y="1733"/>
              <a:ext cx="0" cy="2245"/>
            </a:xfrm>
            <a:prstGeom prst="line">
              <a:avLst/>
            </a:prstGeom>
            <a:grpFill/>
            <a:ln w="38100">
              <a:solidFill>
                <a:schemeClr val="accent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a:latin typeface="+mn-lt"/>
              </a:endParaRPr>
            </a:p>
          </p:txBody>
        </p:sp>
      </p:grpSp>
      <p:sp>
        <p:nvSpPr>
          <p:cNvPr id="102405" name="Rectangle 22"/>
          <p:cNvSpPr>
            <a:spLocks noChangeArrowheads="1"/>
          </p:cNvSpPr>
          <p:nvPr/>
        </p:nvSpPr>
        <p:spPr bwMode="auto">
          <a:xfrm>
            <a:off x="5094288" y="42354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C</a:t>
            </a:r>
            <a:r>
              <a:rPr kumimoji="1" lang="en-US" altLang="zh-CN" sz="2400" b="1" baseline="-25000">
                <a:solidFill>
                  <a:srgbClr val="FF0000"/>
                </a:solidFill>
                <a:ea typeface="宋体" panose="02010600030101010101" pitchFamily="2" charset="-122"/>
              </a:rPr>
              <a:t>1</a:t>
            </a:r>
            <a:endParaRPr kumimoji="1" lang="zh-CN" altLang="en-US" sz="2400" b="1" baseline="-25000">
              <a:solidFill>
                <a:srgbClr val="FF0000"/>
              </a:solidFill>
              <a:ea typeface="宋体" panose="02010600030101010101" pitchFamily="2" charset="-122"/>
            </a:endParaRPr>
          </a:p>
        </p:txBody>
      </p:sp>
      <p:sp>
        <p:nvSpPr>
          <p:cNvPr id="102406" name="Rectangle 23"/>
          <p:cNvSpPr>
            <a:spLocks noChangeArrowheads="1"/>
          </p:cNvSpPr>
          <p:nvPr/>
        </p:nvSpPr>
        <p:spPr bwMode="auto">
          <a:xfrm>
            <a:off x="6059488" y="42322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C</a:t>
            </a:r>
            <a:r>
              <a:rPr kumimoji="1" lang="en-US" altLang="zh-CN" sz="2400" b="1" baseline="-25000">
                <a:solidFill>
                  <a:srgbClr val="FF0000"/>
                </a:solidFill>
                <a:ea typeface="宋体" panose="02010600030101010101" pitchFamily="2" charset="-122"/>
              </a:rPr>
              <a:t>2</a:t>
            </a:r>
            <a:endParaRPr kumimoji="1" lang="zh-CN" altLang="en-US" sz="2400" b="1" baseline="-25000">
              <a:solidFill>
                <a:srgbClr val="FF0000"/>
              </a:solidFill>
              <a:ea typeface="宋体" panose="02010600030101010101" pitchFamily="2" charset="-122"/>
            </a:endParaRPr>
          </a:p>
        </p:txBody>
      </p:sp>
      <p:sp>
        <p:nvSpPr>
          <p:cNvPr id="102407" name="Rectangle 24"/>
          <p:cNvSpPr>
            <a:spLocks noChangeArrowheads="1"/>
          </p:cNvSpPr>
          <p:nvPr/>
        </p:nvSpPr>
        <p:spPr bwMode="auto">
          <a:xfrm>
            <a:off x="5200650" y="5708650"/>
            <a:ext cx="336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d</a:t>
            </a:r>
            <a:endParaRPr kumimoji="1" lang="zh-CN" altLang="en-US" sz="2400" b="1" baseline="-25000">
              <a:solidFill>
                <a:srgbClr val="FF0000"/>
              </a:solidFill>
              <a:ea typeface="宋体" panose="02010600030101010101" pitchFamily="2" charset="-122"/>
            </a:endParaRPr>
          </a:p>
        </p:txBody>
      </p:sp>
      <p:sp>
        <p:nvSpPr>
          <p:cNvPr id="102408" name="Rectangle 25"/>
          <p:cNvSpPr>
            <a:spLocks noChangeArrowheads="1"/>
          </p:cNvSpPr>
          <p:nvPr/>
        </p:nvSpPr>
        <p:spPr bwMode="auto">
          <a:xfrm>
            <a:off x="6167438" y="5708650"/>
            <a:ext cx="336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d</a:t>
            </a:r>
            <a:endParaRPr kumimoji="1" lang="zh-CN" altLang="en-US" sz="2400" b="1" baseline="-25000">
              <a:solidFill>
                <a:srgbClr val="FF0000"/>
              </a:solidFill>
              <a:ea typeface="宋体" panose="02010600030101010101" pitchFamily="2" charset="-122"/>
            </a:endParaRPr>
          </a:p>
        </p:txBody>
      </p:sp>
      <p:sp>
        <p:nvSpPr>
          <p:cNvPr id="102409" name="Line 26"/>
          <p:cNvSpPr>
            <a:spLocks noChangeShapeType="1"/>
          </p:cNvSpPr>
          <p:nvPr/>
        </p:nvSpPr>
        <p:spPr bwMode="auto">
          <a:xfrm>
            <a:off x="4908550" y="2673350"/>
            <a:ext cx="0" cy="3635375"/>
          </a:xfrm>
          <a:prstGeom prst="line">
            <a:avLst/>
          </a:prstGeom>
          <a:noFill/>
          <a:ln w="38100">
            <a:solidFill>
              <a:srgbClr val="FF0000"/>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0" name="Line 27"/>
          <p:cNvSpPr>
            <a:spLocks noChangeShapeType="1"/>
          </p:cNvSpPr>
          <p:nvPr/>
        </p:nvSpPr>
        <p:spPr bwMode="auto">
          <a:xfrm>
            <a:off x="6875463" y="2673350"/>
            <a:ext cx="0" cy="3635375"/>
          </a:xfrm>
          <a:prstGeom prst="line">
            <a:avLst/>
          </a:prstGeom>
          <a:noFill/>
          <a:ln w="38100">
            <a:solidFill>
              <a:srgbClr val="FF0000"/>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1" name="Line 28"/>
          <p:cNvSpPr>
            <a:spLocks noChangeShapeType="1"/>
          </p:cNvSpPr>
          <p:nvPr/>
        </p:nvSpPr>
        <p:spPr bwMode="auto">
          <a:xfrm>
            <a:off x="4879975" y="6213475"/>
            <a:ext cx="1008063"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12" name="Line 29"/>
          <p:cNvSpPr>
            <a:spLocks noChangeShapeType="1"/>
          </p:cNvSpPr>
          <p:nvPr/>
        </p:nvSpPr>
        <p:spPr bwMode="auto">
          <a:xfrm>
            <a:off x="5868988" y="6213475"/>
            <a:ext cx="1008062" cy="0"/>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133600" y="152400"/>
            <a:ext cx="8229600" cy="685800"/>
          </a:xfrm>
        </p:spPr>
        <p:txBody>
          <a:bodyPr/>
          <a:lstStyle/>
          <a:p>
            <a:pPr eaLnBrk="1" hangingPunct="1"/>
            <a:r>
              <a:rPr lang="zh-CN" altLang="en-US"/>
              <a:t>最近点对的分治求解</a:t>
            </a:r>
            <a:endParaRPr lang="en-US" altLang="zh-CN"/>
          </a:p>
        </p:txBody>
      </p:sp>
      <p:sp>
        <p:nvSpPr>
          <p:cNvPr id="104451" name="Rectangle 3"/>
          <p:cNvSpPr>
            <a:spLocks noGrp="1" noChangeArrowheads="1"/>
          </p:cNvSpPr>
          <p:nvPr>
            <p:ph idx="1"/>
          </p:nvPr>
        </p:nvSpPr>
        <p:spPr>
          <a:xfrm>
            <a:off x="695325" y="1143000"/>
            <a:ext cx="11053763" cy="5310188"/>
          </a:xfrm>
        </p:spPr>
        <p:txBody>
          <a:bodyPr/>
          <a:lstStyle/>
          <a:p>
            <a:pPr marL="609600" indent="-609600" eaLnBrk="1" hangingPunct="1">
              <a:buFont typeface="Arial" panose="020B0604020202020204" pitchFamily="34" charset="0"/>
              <a:buNone/>
            </a:pPr>
            <a:r>
              <a:rPr lang="zh-CN" altLang="en-US"/>
              <a:t>步骤 </a:t>
            </a:r>
            <a:r>
              <a:rPr lang="en-US" altLang="zh-CN"/>
              <a:t>4   </a:t>
            </a:r>
            <a:r>
              <a:rPr lang="zh-CN" altLang="en-US"/>
              <a:t>对 </a:t>
            </a:r>
            <a:r>
              <a:rPr lang="en-US" altLang="zh-CN"/>
              <a:t>C</a:t>
            </a:r>
            <a:r>
              <a:rPr lang="en-US" altLang="zh-CN" baseline="-25000"/>
              <a:t>1</a:t>
            </a:r>
            <a:r>
              <a:rPr lang="en-US" altLang="zh-CN"/>
              <a:t> </a:t>
            </a:r>
            <a:r>
              <a:rPr lang="zh-CN" altLang="en-US"/>
              <a:t>中的每个点</a:t>
            </a:r>
            <a:r>
              <a:rPr lang="en-US" altLang="zh-CN"/>
              <a:t> </a:t>
            </a:r>
            <a:r>
              <a:rPr lang="en-US" altLang="zh-CN" b="1" i="1"/>
              <a:t>P</a:t>
            </a:r>
            <a:r>
              <a:rPr lang="en-US" altLang="zh-CN" b="1"/>
              <a:t>(</a:t>
            </a:r>
            <a:r>
              <a:rPr lang="en-US" altLang="zh-CN" b="1" i="1"/>
              <a:t>x</a:t>
            </a:r>
            <a:r>
              <a:rPr lang="en-US" altLang="zh-CN" b="1"/>
              <a:t>,</a:t>
            </a:r>
            <a:r>
              <a:rPr lang="en-US" altLang="zh-CN" b="1" i="1"/>
              <a:t>y</a:t>
            </a:r>
            <a:r>
              <a:rPr lang="en-US" altLang="zh-CN" b="1"/>
              <a:t>)</a:t>
            </a:r>
            <a:r>
              <a:rPr lang="zh-CN" altLang="en-US"/>
              <a:t>，在 </a:t>
            </a:r>
            <a:r>
              <a:rPr lang="en-US" altLang="zh-CN"/>
              <a:t>C</a:t>
            </a:r>
            <a:r>
              <a:rPr lang="en-US" altLang="zh-CN" baseline="-25000"/>
              <a:t>2</a:t>
            </a:r>
            <a:r>
              <a:rPr lang="en-US" altLang="zh-CN"/>
              <a:t> </a:t>
            </a:r>
            <a:r>
              <a:rPr lang="zh-CN" altLang="en-US"/>
              <a:t>中某些点与</a:t>
            </a:r>
            <a:r>
              <a:rPr lang="en-US" altLang="zh-CN"/>
              <a:t> </a:t>
            </a:r>
            <a:r>
              <a:rPr lang="en-US" altLang="zh-CN" i="1"/>
              <a:t>P</a:t>
            </a:r>
            <a:r>
              <a:rPr lang="en-US" altLang="zh-CN"/>
              <a:t> </a:t>
            </a:r>
            <a:r>
              <a:rPr lang="zh-CN" altLang="en-US"/>
              <a:t>的距</a:t>
            </a:r>
            <a:endParaRPr lang="zh-CN" altLang="en-US"/>
          </a:p>
          <a:p>
            <a:pPr marL="609600" indent="-609600" eaLnBrk="1" hangingPunct="1">
              <a:buFont typeface="Arial" panose="020B0604020202020204" pitchFamily="34" charset="0"/>
              <a:buNone/>
            </a:pPr>
            <a:r>
              <a:rPr lang="zh-CN" altLang="en-US"/>
              <a:t>              离可能比</a:t>
            </a:r>
            <a:r>
              <a:rPr lang="en-US" altLang="zh-CN"/>
              <a:t> </a:t>
            </a:r>
            <a:r>
              <a:rPr lang="en-US" altLang="zh-CN" i="1"/>
              <a:t>d</a:t>
            </a:r>
            <a:r>
              <a:rPr lang="en-US" altLang="zh-CN"/>
              <a:t> </a:t>
            </a:r>
            <a:r>
              <a:rPr lang="zh-CN" altLang="en-US"/>
              <a:t>更近，</a:t>
            </a:r>
            <a:r>
              <a:rPr lang="zh-CN" altLang="en-US" b="1">
                <a:solidFill>
                  <a:srgbClr val="FF0000"/>
                </a:solidFill>
              </a:rPr>
              <a:t>这些点的个数不会超过</a:t>
            </a:r>
            <a:r>
              <a:rPr lang="en-US" altLang="zh-CN" b="1">
                <a:solidFill>
                  <a:srgbClr val="FF0000"/>
                </a:solidFill>
              </a:rPr>
              <a:t> 6 </a:t>
            </a:r>
            <a:r>
              <a:rPr lang="zh-CN" altLang="en-US" b="1">
                <a:solidFill>
                  <a:srgbClr val="FF0000"/>
                </a:solidFill>
              </a:rPr>
              <a:t>个！</a:t>
            </a:r>
            <a:endParaRPr lang="en-US" altLang="zh-CN" b="1">
              <a:solidFill>
                <a:srgbClr val="FF0000"/>
              </a:solidFill>
            </a:endParaRPr>
          </a:p>
        </p:txBody>
      </p:sp>
      <p:grpSp>
        <p:nvGrpSpPr>
          <p:cNvPr id="90116" name="Group 4"/>
          <p:cNvGrpSpPr/>
          <p:nvPr/>
        </p:nvGrpSpPr>
        <p:grpSpPr bwMode="auto">
          <a:xfrm>
            <a:off x="3124200" y="2349500"/>
            <a:ext cx="6115050" cy="4000500"/>
            <a:chOff x="1008" y="1480"/>
            <a:chExt cx="3852" cy="2520"/>
          </a:xfrm>
          <a:solidFill>
            <a:schemeClr val="bg1"/>
          </a:solidFill>
        </p:grpSpPr>
        <p:pic>
          <p:nvPicPr>
            <p:cNvPr id="9012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8" y="1480"/>
              <a:ext cx="3852" cy="2520"/>
            </a:xfrm>
            <a:prstGeom prst="rect">
              <a:avLst/>
            </a:prstGeom>
            <a:grp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7" name="Rectangle 6"/>
            <p:cNvSpPr>
              <a:spLocks noChangeArrowheads="1"/>
            </p:cNvSpPr>
            <p:nvPr/>
          </p:nvSpPr>
          <p:spPr bwMode="auto">
            <a:xfrm>
              <a:off x="1510" y="3058"/>
              <a:ext cx="317" cy="327"/>
            </a:xfrm>
            <a:prstGeom prst="rect">
              <a:avLst/>
            </a:prstGeom>
            <a:grpFill/>
            <a:ln>
              <a:noFill/>
            </a:ln>
            <a:effectLst/>
            <a:extLs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sz="2800" b="1" i="1" dirty="0">
                  <a:solidFill>
                    <a:srgbClr val="0000CC"/>
                  </a:solidFill>
                  <a:ea typeface="宋体" panose="02010600030101010101" pitchFamily="2" charset="-122"/>
                </a:rPr>
                <a:t>S</a:t>
              </a:r>
              <a:r>
                <a:rPr lang="en-US" altLang="zh-CN" sz="2800" b="1" baseline="-25000" dirty="0">
                  <a:solidFill>
                    <a:srgbClr val="0000CC"/>
                  </a:solidFill>
                  <a:ea typeface="宋体" panose="02010600030101010101" pitchFamily="2" charset="-122"/>
                </a:rPr>
                <a:t>1</a:t>
              </a:r>
              <a:endParaRPr lang="zh-CN" altLang="en-US" sz="2800" b="1" baseline="-25000" dirty="0">
                <a:solidFill>
                  <a:srgbClr val="0000CC"/>
                </a:solidFill>
                <a:ea typeface="宋体" panose="02010600030101010101" pitchFamily="2" charset="-122"/>
              </a:endParaRPr>
            </a:p>
          </p:txBody>
        </p:sp>
        <p:sp>
          <p:nvSpPr>
            <p:cNvPr id="90128" name="Rectangle 7"/>
            <p:cNvSpPr>
              <a:spLocks noChangeArrowheads="1"/>
            </p:cNvSpPr>
            <p:nvPr/>
          </p:nvSpPr>
          <p:spPr bwMode="auto">
            <a:xfrm>
              <a:off x="3636" y="3058"/>
              <a:ext cx="317" cy="327"/>
            </a:xfrm>
            <a:prstGeom prst="rect">
              <a:avLst/>
            </a:prstGeom>
            <a:grpFill/>
            <a:ln>
              <a:noFill/>
            </a:ln>
            <a:effectLst/>
            <a:extLs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sz="2800" b="1" i="1" dirty="0">
                  <a:solidFill>
                    <a:srgbClr val="0000CC"/>
                  </a:solidFill>
                  <a:ea typeface="宋体" panose="02010600030101010101" pitchFamily="2" charset="-122"/>
                </a:rPr>
                <a:t>S</a:t>
              </a:r>
              <a:r>
                <a:rPr lang="en-US" altLang="zh-CN" sz="2800" b="1" baseline="-25000" dirty="0">
                  <a:solidFill>
                    <a:srgbClr val="0000CC"/>
                  </a:solidFill>
                  <a:ea typeface="宋体" panose="02010600030101010101" pitchFamily="2" charset="-122"/>
                </a:rPr>
                <a:t>2</a:t>
              </a:r>
              <a:endParaRPr lang="zh-CN" altLang="en-US" sz="2800" b="1" baseline="-25000" dirty="0">
                <a:solidFill>
                  <a:srgbClr val="0000CC"/>
                </a:solidFill>
                <a:ea typeface="宋体" panose="02010600030101010101" pitchFamily="2" charset="-122"/>
              </a:endParaRPr>
            </a:p>
          </p:txBody>
        </p:sp>
        <p:sp>
          <p:nvSpPr>
            <p:cNvPr id="90129" name="Rectangle 8"/>
            <p:cNvSpPr>
              <a:spLocks noChangeArrowheads="1"/>
            </p:cNvSpPr>
            <p:nvPr/>
          </p:nvSpPr>
          <p:spPr bwMode="auto">
            <a:xfrm>
              <a:off x="2492" y="1522"/>
              <a:ext cx="494" cy="291"/>
            </a:xfrm>
            <a:prstGeom prst="rect">
              <a:avLst/>
            </a:prstGeom>
            <a:grpFill/>
            <a:ln>
              <a:noFill/>
            </a:ln>
            <a:effectLst/>
            <a:extLs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b="1" i="1">
                  <a:solidFill>
                    <a:srgbClr val="0000CC"/>
                  </a:solidFill>
                  <a:ea typeface="宋体" panose="02010600030101010101" pitchFamily="2" charset="-122"/>
                </a:rPr>
                <a:t>x</a:t>
              </a:r>
              <a:r>
                <a:rPr lang="zh-CN" altLang="en-US" b="1">
                  <a:solidFill>
                    <a:srgbClr val="0000CC"/>
                  </a:solidFill>
                  <a:ea typeface="宋体" panose="02010600030101010101" pitchFamily="2" charset="-122"/>
                </a:rPr>
                <a:t>＝</a:t>
              </a:r>
              <a:r>
                <a:rPr lang="en-US" altLang="zh-CN" b="1" i="1">
                  <a:solidFill>
                    <a:srgbClr val="0000CC"/>
                  </a:solidFill>
                  <a:ea typeface="宋体" panose="02010600030101010101" pitchFamily="2" charset="-122"/>
                </a:rPr>
                <a:t>c</a:t>
              </a:r>
              <a:endParaRPr lang="zh-CN" altLang="en-US" b="1" i="1">
                <a:solidFill>
                  <a:srgbClr val="0000CC"/>
                </a:solidFill>
                <a:ea typeface="宋体" panose="02010600030101010101" pitchFamily="2" charset="-122"/>
              </a:endParaRPr>
            </a:p>
          </p:txBody>
        </p:sp>
        <p:sp>
          <p:nvSpPr>
            <p:cNvPr id="90130" name="Oval 9"/>
            <p:cNvSpPr>
              <a:spLocks noChangeArrowheads="1"/>
            </p:cNvSpPr>
            <p:nvPr/>
          </p:nvSpPr>
          <p:spPr bwMode="auto">
            <a:xfrm>
              <a:off x="1338" y="2160"/>
              <a:ext cx="68" cy="68"/>
            </a:xfrm>
            <a:prstGeom prst="ellipse">
              <a:avLst/>
            </a:prstGeom>
            <a:grpFill/>
            <a:ln>
              <a:noFill/>
            </a:ln>
            <a:effectLst/>
            <a:extLst>
              <a:ext uri="{91240B29-F687-4F45-9708-019B960494DF}">
                <a14:hiddenLine xmlns:a14="http://schemas.microsoft.com/office/drawing/2010/main" w="127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rgbClr val="0000CC"/>
                </a:solidFill>
              </a:endParaRPr>
            </a:p>
          </p:txBody>
        </p:sp>
        <p:sp>
          <p:nvSpPr>
            <p:cNvPr id="90131" name="Oval 10"/>
            <p:cNvSpPr>
              <a:spLocks noChangeArrowheads="1"/>
            </p:cNvSpPr>
            <p:nvPr/>
          </p:nvSpPr>
          <p:spPr bwMode="auto">
            <a:xfrm>
              <a:off x="1882" y="2395"/>
              <a:ext cx="68" cy="68"/>
            </a:xfrm>
            <a:prstGeom prst="ellipse">
              <a:avLst/>
            </a:prstGeom>
            <a:grpFill/>
            <a:ln>
              <a:noFill/>
            </a:ln>
            <a:effectLst/>
            <a:extLst>
              <a:ext uri="{91240B29-F687-4F45-9708-019B960494DF}">
                <a14:hiddenLine xmlns:a14="http://schemas.microsoft.com/office/drawing/2010/main" w="127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rgbClr val="0000CC"/>
                </a:solidFill>
              </a:endParaRPr>
            </a:p>
          </p:txBody>
        </p:sp>
        <p:sp>
          <p:nvSpPr>
            <p:cNvPr id="90132" name="Oval 11"/>
            <p:cNvSpPr>
              <a:spLocks noChangeArrowheads="1"/>
            </p:cNvSpPr>
            <p:nvPr/>
          </p:nvSpPr>
          <p:spPr bwMode="auto">
            <a:xfrm>
              <a:off x="3583" y="2886"/>
              <a:ext cx="68" cy="68"/>
            </a:xfrm>
            <a:prstGeom prst="ellipse">
              <a:avLst/>
            </a:prstGeom>
            <a:grpFill/>
            <a:ln>
              <a:noFill/>
            </a:ln>
            <a:effectLst/>
            <a:extLst>
              <a:ext uri="{91240B29-F687-4F45-9708-019B960494DF}">
                <a14:hiddenLine xmlns:a14="http://schemas.microsoft.com/office/drawing/2010/main" w="127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rgbClr val="0000CC"/>
                </a:solidFill>
              </a:endParaRPr>
            </a:p>
          </p:txBody>
        </p:sp>
        <p:sp>
          <p:nvSpPr>
            <p:cNvPr id="90133" name="Oval 12"/>
            <p:cNvSpPr>
              <a:spLocks noChangeArrowheads="1"/>
            </p:cNvSpPr>
            <p:nvPr/>
          </p:nvSpPr>
          <p:spPr bwMode="auto">
            <a:xfrm>
              <a:off x="3039" y="2341"/>
              <a:ext cx="68" cy="68"/>
            </a:xfrm>
            <a:prstGeom prst="ellipse">
              <a:avLst/>
            </a:prstGeom>
            <a:grpFill/>
            <a:ln>
              <a:noFill/>
            </a:ln>
            <a:effectLst/>
            <a:extLst>
              <a:ext uri="{91240B29-F687-4F45-9708-019B960494DF}">
                <a14:hiddenLine xmlns:a14="http://schemas.microsoft.com/office/drawing/2010/main" w="127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endParaRPr kumimoji="0" lang="zh-CN" altLang="en-US">
                <a:solidFill>
                  <a:srgbClr val="0000CC"/>
                </a:solidFill>
              </a:endParaRPr>
            </a:p>
          </p:txBody>
        </p:sp>
        <p:sp>
          <p:nvSpPr>
            <p:cNvPr id="90134" name="Line 13"/>
            <p:cNvSpPr>
              <a:spLocks noChangeShapeType="1"/>
            </p:cNvSpPr>
            <p:nvPr/>
          </p:nvSpPr>
          <p:spPr bwMode="auto">
            <a:xfrm>
              <a:off x="1383" y="2205"/>
              <a:ext cx="499" cy="204"/>
            </a:xfrm>
            <a:prstGeom prst="line">
              <a:avLst/>
            </a:prstGeom>
            <a:grpFill/>
            <a:ln>
              <a:noFill/>
            </a:ln>
            <a:effectLst/>
            <a:extLst>
              <a:ext uri="{91240B29-F687-4F45-9708-019B960494DF}">
                <a14:hiddenLine xmlns:a14="http://schemas.microsoft.com/office/drawing/2010/main" w="381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a:solidFill>
                  <a:srgbClr val="0000CC"/>
                </a:solidFill>
                <a:latin typeface="+mn-lt"/>
              </a:endParaRPr>
            </a:p>
          </p:txBody>
        </p:sp>
        <p:sp>
          <p:nvSpPr>
            <p:cNvPr id="90135" name="Line 14"/>
            <p:cNvSpPr>
              <a:spLocks noChangeShapeType="1"/>
            </p:cNvSpPr>
            <p:nvPr/>
          </p:nvSpPr>
          <p:spPr bwMode="auto">
            <a:xfrm>
              <a:off x="3099" y="2395"/>
              <a:ext cx="499" cy="499"/>
            </a:xfrm>
            <a:prstGeom prst="line">
              <a:avLst/>
            </a:prstGeom>
            <a:grpFill/>
            <a:ln>
              <a:noFill/>
            </a:ln>
            <a:effectLst/>
            <a:extLst>
              <a:ext uri="{91240B29-F687-4F45-9708-019B960494DF}">
                <a14:hiddenLine xmlns:a14="http://schemas.microsoft.com/office/drawing/2010/main" w="381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a:solidFill>
                  <a:srgbClr val="0000CC"/>
                </a:solidFill>
                <a:latin typeface="+mn-lt"/>
              </a:endParaRPr>
            </a:p>
          </p:txBody>
        </p:sp>
        <p:sp>
          <p:nvSpPr>
            <p:cNvPr id="90136" name="Rectangle 15"/>
            <p:cNvSpPr>
              <a:spLocks noChangeArrowheads="1"/>
            </p:cNvSpPr>
            <p:nvPr/>
          </p:nvSpPr>
          <p:spPr bwMode="auto">
            <a:xfrm>
              <a:off x="1629" y="1987"/>
              <a:ext cx="276" cy="288"/>
            </a:xfrm>
            <a:prstGeom prst="rect">
              <a:avLst/>
            </a:prstGeom>
            <a:grpFill/>
            <a:ln>
              <a:noFill/>
            </a:ln>
            <a:effectLst/>
            <a:extLs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b="1" i="1" dirty="0">
                  <a:solidFill>
                    <a:srgbClr val="0000CC"/>
                  </a:solidFill>
                  <a:ea typeface="宋体" panose="02010600030101010101" pitchFamily="2" charset="-122"/>
                </a:rPr>
                <a:t>d</a:t>
              </a:r>
              <a:r>
                <a:rPr lang="en-US" altLang="zh-CN" b="1" baseline="-25000" dirty="0">
                  <a:solidFill>
                    <a:srgbClr val="0000CC"/>
                  </a:solidFill>
                  <a:ea typeface="宋体" panose="02010600030101010101" pitchFamily="2" charset="-122"/>
                </a:rPr>
                <a:t>1</a:t>
              </a:r>
              <a:endParaRPr lang="zh-CN" altLang="en-US" b="1" baseline="-25000" dirty="0">
                <a:solidFill>
                  <a:srgbClr val="0000CC"/>
                </a:solidFill>
                <a:ea typeface="宋体" panose="02010600030101010101" pitchFamily="2" charset="-122"/>
              </a:endParaRPr>
            </a:p>
          </p:txBody>
        </p:sp>
        <p:sp>
          <p:nvSpPr>
            <p:cNvPr id="90137" name="Rectangle 16"/>
            <p:cNvSpPr>
              <a:spLocks noChangeArrowheads="1"/>
            </p:cNvSpPr>
            <p:nvPr/>
          </p:nvSpPr>
          <p:spPr bwMode="auto">
            <a:xfrm>
              <a:off x="3440" y="2448"/>
              <a:ext cx="276" cy="288"/>
            </a:xfrm>
            <a:prstGeom prst="rect">
              <a:avLst/>
            </a:prstGeom>
            <a:grpFill/>
            <a:ln>
              <a:noFill/>
            </a:ln>
            <a:effectLst/>
            <a:extLst>
              <a:ext uri="{91240B29-F687-4F45-9708-019B960494DF}">
                <a14:hiddenLine xmlns:a14="http://schemas.microsoft.com/office/drawing/2010/main" w="12700">
                  <a:solidFill>
                    <a:schemeClr val="bg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60000"/>
                </a:lnSpc>
                <a:spcBef>
                  <a:spcPct val="20000"/>
                </a:spcBef>
                <a:buClr>
                  <a:srgbClr val="A50021"/>
                </a:buClr>
                <a:buSzPct val="75000"/>
                <a:buFont typeface="Monotype Sorts" pitchFamily="2" charset="2"/>
                <a:buChar char="b"/>
                <a:defRPr kumimoji="1" sz="2400">
                  <a:solidFill>
                    <a:schemeClr val="bg2"/>
                  </a:solidFill>
                  <a:latin typeface="Times New Roman" panose="02020603050405020304" pitchFamily="18" charset="0"/>
                  <a:ea typeface="黑体" panose="02010609060101010101" pitchFamily="49" charset="-122"/>
                </a:defRPr>
              </a:lvl1pPr>
              <a:lvl2pPr marL="742950" indent="-285750">
                <a:lnSpc>
                  <a:spcPct val="160000"/>
                </a:lnSpc>
                <a:spcBef>
                  <a:spcPct val="20000"/>
                </a:spcBef>
                <a:buClr>
                  <a:srgbClr val="A50021"/>
                </a:buClr>
                <a:buChar char="•"/>
                <a:defRPr kumimoji="1" sz="2000">
                  <a:solidFill>
                    <a:srgbClr val="0000CC"/>
                  </a:solidFill>
                  <a:latin typeface="Times New Roman" panose="02020603050405020304" pitchFamily="18" charset="0"/>
                  <a:ea typeface="黑体" panose="02010609060101010101" pitchFamily="49" charset="-122"/>
                </a:defRPr>
              </a:lvl2pPr>
              <a:lvl3pPr marL="11430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3pPr>
              <a:lvl4pPr marL="1600200" indent="-228600">
                <a:lnSpc>
                  <a:spcPct val="160000"/>
                </a:lnSpc>
                <a:spcBef>
                  <a:spcPct val="20000"/>
                </a:spcBef>
                <a:buClr>
                  <a:srgbClr val="A50021"/>
                </a:buClr>
                <a:buChar char="–"/>
                <a:defRPr kumimoji="1">
                  <a:solidFill>
                    <a:srgbClr val="FF0000"/>
                  </a:solidFill>
                  <a:latin typeface="Times New Roman" panose="02020603050405020304" pitchFamily="18" charset="0"/>
                  <a:ea typeface="黑体" panose="02010609060101010101" pitchFamily="49" charset="-122"/>
                </a:defRPr>
              </a:lvl4pPr>
              <a:lvl5pPr marL="2057400" indent="-228600">
                <a:lnSpc>
                  <a:spcPct val="160000"/>
                </a:lnSpc>
                <a:spcBef>
                  <a:spcPct val="20000"/>
                </a:spcBef>
                <a:buClr>
                  <a:srgbClr val="A50021"/>
                </a:buClr>
                <a:buChar char="»"/>
                <a:defRPr kumimoji="1">
                  <a:solidFill>
                    <a:schemeClr val="bg2"/>
                  </a:solidFill>
                  <a:latin typeface="Times New Roman" panose="02020603050405020304" pitchFamily="18" charset="0"/>
                  <a:ea typeface="黑体" panose="02010609060101010101" pitchFamily="49" charset="-122"/>
                </a:defRPr>
              </a:lvl5pPr>
              <a:lvl6pPr marL="25146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6pPr>
              <a:lvl7pPr marL="29718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7pPr>
              <a:lvl8pPr marL="34290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8pPr>
              <a:lvl9pPr marL="3886200" indent="-228600" eaLnBrk="0" fontAlgn="base" hangingPunct="0">
                <a:lnSpc>
                  <a:spcPct val="160000"/>
                </a:lnSpc>
                <a:spcBef>
                  <a:spcPct val="20000"/>
                </a:spcBef>
                <a:spcAft>
                  <a:spcPct val="0"/>
                </a:spcAft>
                <a:buClr>
                  <a:srgbClr val="A50021"/>
                </a:buClr>
                <a:buChar char="»"/>
                <a:defRPr kumimoji="1">
                  <a:solidFill>
                    <a:schemeClr val="bg2"/>
                  </a:solidFill>
                  <a:latin typeface="Times New Roman" panose="02020603050405020304" pitchFamily="18" charset="0"/>
                  <a:ea typeface="黑体" panose="02010609060101010101" pitchFamily="49" charset="-122"/>
                </a:defRPr>
              </a:lvl9pPr>
            </a:lstStyle>
            <a:p>
              <a:pPr algn="ctr" eaLnBrk="1" fontAlgn="auto" hangingPunct="1">
                <a:lnSpc>
                  <a:spcPct val="100000"/>
                </a:lnSpc>
                <a:spcBef>
                  <a:spcPct val="0"/>
                </a:spcBef>
                <a:spcAft>
                  <a:spcPts val="0"/>
                </a:spcAft>
                <a:buClrTx/>
                <a:buSzTx/>
                <a:buFontTx/>
                <a:buNone/>
                <a:defRPr/>
              </a:pPr>
              <a:r>
                <a:rPr lang="en-US" altLang="zh-CN" b="1" i="1">
                  <a:solidFill>
                    <a:srgbClr val="0000CC"/>
                  </a:solidFill>
                  <a:ea typeface="宋体" panose="02010600030101010101" pitchFamily="2" charset="-122"/>
                </a:rPr>
                <a:t>d</a:t>
              </a:r>
              <a:r>
                <a:rPr lang="en-US" altLang="zh-CN" b="1" baseline="-25000">
                  <a:solidFill>
                    <a:srgbClr val="0000CC"/>
                  </a:solidFill>
                  <a:ea typeface="宋体" panose="02010600030101010101" pitchFamily="2" charset="-122"/>
                </a:rPr>
                <a:t>2</a:t>
              </a:r>
              <a:endParaRPr lang="zh-CN" altLang="en-US" b="1" baseline="-25000">
                <a:solidFill>
                  <a:srgbClr val="0000CC"/>
                </a:solidFill>
                <a:ea typeface="宋体" panose="02010600030101010101" pitchFamily="2" charset="-122"/>
              </a:endParaRPr>
            </a:p>
          </p:txBody>
        </p:sp>
        <p:sp>
          <p:nvSpPr>
            <p:cNvPr id="90138" name="Line 17"/>
            <p:cNvSpPr>
              <a:spLocks noChangeShapeType="1"/>
            </p:cNvSpPr>
            <p:nvPr/>
          </p:nvSpPr>
          <p:spPr bwMode="auto">
            <a:xfrm>
              <a:off x="2737" y="1733"/>
              <a:ext cx="0" cy="2245"/>
            </a:xfrm>
            <a:prstGeom prst="line">
              <a:avLst/>
            </a:prstGeom>
            <a:grpFill/>
            <a:ln>
              <a:noFill/>
            </a:ln>
            <a:effectLst/>
            <a:extLst>
              <a:ext uri="{91240B29-F687-4F45-9708-019B960494DF}">
                <a14:hiddenLine xmlns:a14="http://schemas.microsoft.com/office/drawing/2010/main" w="381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fontAlgn="auto" hangingPunct="1">
                <a:spcBef>
                  <a:spcPts val="0"/>
                </a:spcBef>
                <a:spcAft>
                  <a:spcPts val="0"/>
                </a:spcAft>
                <a:defRPr/>
              </a:pPr>
              <a:endParaRPr lang="zh-CN" altLang="en-US">
                <a:solidFill>
                  <a:srgbClr val="0000CC"/>
                </a:solidFill>
                <a:latin typeface="+mn-lt"/>
              </a:endParaRPr>
            </a:p>
          </p:txBody>
        </p:sp>
      </p:grpSp>
      <p:sp>
        <p:nvSpPr>
          <p:cNvPr id="104453" name="Rectangle 19"/>
          <p:cNvSpPr>
            <a:spLocks noChangeArrowheads="1"/>
          </p:cNvSpPr>
          <p:nvPr/>
        </p:nvSpPr>
        <p:spPr bwMode="auto">
          <a:xfrm>
            <a:off x="6059488" y="42322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C</a:t>
            </a:r>
            <a:r>
              <a:rPr kumimoji="1" lang="en-US" altLang="zh-CN" sz="2400" b="1" baseline="-25000">
                <a:solidFill>
                  <a:srgbClr val="0000CC"/>
                </a:solidFill>
                <a:ea typeface="宋体" panose="02010600030101010101" pitchFamily="2" charset="-122"/>
              </a:rPr>
              <a:t>2</a:t>
            </a:r>
            <a:endParaRPr kumimoji="1" lang="zh-CN" altLang="en-US" sz="2400" b="1" baseline="-25000">
              <a:solidFill>
                <a:srgbClr val="0000CC"/>
              </a:solidFill>
              <a:ea typeface="宋体" panose="02010600030101010101" pitchFamily="2" charset="-122"/>
            </a:endParaRPr>
          </a:p>
        </p:txBody>
      </p:sp>
      <p:sp>
        <p:nvSpPr>
          <p:cNvPr id="104454" name="Rectangle 20"/>
          <p:cNvSpPr>
            <a:spLocks noChangeArrowheads="1"/>
          </p:cNvSpPr>
          <p:nvPr/>
        </p:nvSpPr>
        <p:spPr bwMode="auto">
          <a:xfrm>
            <a:off x="5200650" y="5708650"/>
            <a:ext cx="336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d</a:t>
            </a:r>
            <a:endParaRPr kumimoji="1" lang="zh-CN" altLang="en-US" sz="2400" b="1" baseline="-25000">
              <a:solidFill>
                <a:srgbClr val="0000CC"/>
              </a:solidFill>
              <a:ea typeface="宋体" panose="02010600030101010101" pitchFamily="2" charset="-122"/>
            </a:endParaRPr>
          </a:p>
        </p:txBody>
      </p:sp>
      <p:sp>
        <p:nvSpPr>
          <p:cNvPr id="104455" name="Rectangle 21"/>
          <p:cNvSpPr>
            <a:spLocks noChangeArrowheads="1"/>
          </p:cNvSpPr>
          <p:nvPr/>
        </p:nvSpPr>
        <p:spPr bwMode="auto">
          <a:xfrm>
            <a:off x="6167438" y="5708650"/>
            <a:ext cx="336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d</a:t>
            </a:r>
            <a:endParaRPr kumimoji="1" lang="zh-CN" altLang="en-US" sz="2400" b="1" baseline="-25000">
              <a:solidFill>
                <a:srgbClr val="0000CC"/>
              </a:solidFill>
              <a:ea typeface="宋体" panose="02010600030101010101" pitchFamily="2" charset="-122"/>
            </a:endParaRPr>
          </a:p>
        </p:txBody>
      </p:sp>
      <p:sp>
        <p:nvSpPr>
          <p:cNvPr id="104456" name="Line 22"/>
          <p:cNvSpPr>
            <a:spLocks noChangeShapeType="1"/>
          </p:cNvSpPr>
          <p:nvPr/>
        </p:nvSpPr>
        <p:spPr bwMode="auto">
          <a:xfrm>
            <a:off x="4908550" y="2673350"/>
            <a:ext cx="0" cy="3635375"/>
          </a:xfrm>
          <a:prstGeom prst="line">
            <a:avLst/>
          </a:prstGeom>
          <a:noFill/>
          <a:ln w="38100">
            <a:solidFill>
              <a:schemeClr val="accent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7" name="Line 23"/>
          <p:cNvSpPr>
            <a:spLocks noChangeShapeType="1"/>
          </p:cNvSpPr>
          <p:nvPr/>
        </p:nvSpPr>
        <p:spPr bwMode="auto">
          <a:xfrm>
            <a:off x="6875463" y="2673350"/>
            <a:ext cx="0" cy="3635375"/>
          </a:xfrm>
          <a:prstGeom prst="line">
            <a:avLst/>
          </a:prstGeom>
          <a:noFill/>
          <a:ln w="38100">
            <a:solidFill>
              <a:schemeClr val="accent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8" name="Line 24"/>
          <p:cNvSpPr>
            <a:spLocks noChangeShapeType="1"/>
          </p:cNvSpPr>
          <p:nvPr/>
        </p:nvSpPr>
        <p:spPr bwMode="auto">
          <a:xfrm>
            <a:off x="4879975" y="6213475"/>
            <a:ext cx="1008063" cy="0"/>
          </a:xfrm>
          <a:prstGeom prst="line">
            <a:avLst/>
          </a:prstGeom>
          <a:noFill/>
          <a:ln w="381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59" name="Line 25"/>
          <p:cNvSpPr>
            <a:spLocks noChangeShapeType="1"/>
          </p:cNvSpPr>
          <p:nvPr/>
        </p:nvSpPr>
        <p:spPr bwMode="auto">
          <a:xfrm>
            <a:off x="5868988" y="6213475"/>
            <a:ext cx="1008062" cy="0"/>
          </a:xfrm>
          <a:prstGeom prst="line">
            <a:avLst/>
          </a:prstGeom>
          <a:noFill/>
          <a:ln w="381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60" name="Rectangle 26"/>
          <p:cNvSpPr>
            <a:spLocks noChangeArrowheads="1"/>
          </p:cNvSpPr>
          <p:nvPr/>
        </p:nvSpPr>
        <p:spPr bwMode="auto">
          <a:xfrm>
            <a:off x="5159375" y="3500438"/>
            <a:ext cx="3698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P</a:t>
            </a:r>
            <a:endParaRPr kumimoji="1" lang="zh-CN" altLang="en-US" sz="2400" b="1" baseline="-25000">
              <a:solidFill>
                <a:srgbClr val="FF0000"/>
              </a:solidFill>
              <a:ea typeface="宋体" panose="02010600030101010101" pitchFamily="2" charset="-122"/>
            </a:endParaRPr>
          </a:p>
        </p:txBody>
      </p:sp>
      <p:sp>
        <p:nvSpPr>
          <p:cNvPr id="104461" name="Oval 27"/>
          <p:cNvSpPr>
            <a:spLocks noChangeArrowheads="1"/>
          </p:cNvSpPr>
          <p:nvPr/>
        </p:nvSpPr>
        <p:spPr bwMode="auto">
          <a:xfrm>
            <a:off x="5578475" y="3752850"/>
            <a:ext cx="107950" cy="107950"/>
          </a:xfrm>
          <a:prstGeom prst="ellipse">
            <a:avLst/>
          </a:prstGeom>
          <a:solidFill>
            <a:srgbClr val="FF0000"/>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8"/>
          <p:cNvSpPr>
            <a:spLocks noGrp="1" noChangeArrowheads="1"/>
          </p:cNvSpPr>
          <p:nvPr>
            <p:ph type="title"/>
          </p:nvPr>
        </p:nvSpPr>
        <p:spPr/>
        <p:txBody>
          <a:bodyPr/>
          <a:lstStyle/>
          <a:p>
            <a:pPr eaLnBrk="1" hangingPunct="1"/>
            <a:r>
              <a:rPr lang="zh-CN" altLang="en-US"/>
              <a:t>最近点对的分治求解</a:t>
            </a:r>
            <a:endParaRPr lang="en-US" altLang="zh-CN"/>
          </a:p>
        </p:txBody>
      </p:sp>
      <p:sp>
        <p:nvSpPr>
          <p:cNvPr id="106499" name="Rectangle 29"/>
          <p:cNvSpPr>
            <a:spLocks noGrp="1" noChangeArrowheads="1"/>
          </p:cNvSpPr>
          <p:nvPr>
            <p:ph idx="1"/>
          </p:nvPr>
        </p:nvSpPr>
        <p:spPr/>
        <p:txBody>
          <a:bodyPr/>
          <a:lstStyle/>
          <a:p>
            <a:pPr eaLnBrk="1" hangingPunct="1"/>
            <a:r>
              <a:rPr lang="zh-CN" altLang="en-US" b="1">
                <a:solidFill>
                  <a:srgbClr val="FF0000"/>
                </a:solidFill>
              </a:rPr>
              <a:t>这些点的个数不会超过</a:t>
            </a:r>
            <a:r>
              <a:rPr lang="en-US" altLang="zh-CN" b="1">
                <a:solidFill>
                  <a:srgbClr val="FF0000"/>
                </a:solidFill>
              </a:rPr>
              <a:t> 6 </a:t>
            </a:r>
            <a:r>
              <a:rPr lang="zh-CN" altLang="en-US" b="1">
                <a:solidFill>
                  <a:srgbClr val="FF0000"/>
                </a:solidFill>
              </a:rPr>
              <a:t>个！</a:t>
            </a:r>
            <a:endParaRPr lang="en-US" altLang="zh-CN" b="1">
              <a:solidFill>
                <a:srgbClr val="FF0000"/>
              </a:solidFill>
            </a:endParaRPr>
          </a:p>
        </p:txBody>
      </p:sp>
      <p:pic>
        <p:nvPicPr>
          <p:cNvPr id="106500" name="Picture 5"/>
          <p:cNvPicPr>
            <a:picLocks noChangeAspect="1" noChangeArrowheads="1"/>
          </p:cNvPicPr>
          <p:nvPr/>
        </p:nvPicPr>
        <p:blipFill>
          <a:blip r:embed="rId1">
            <a:extLst>
              <a:ext uri="{28A0092B-C50C-407E-A947-70E740481C1C}">
                <a14:useLocalDpi xmlns:a14="http://schemas.microsoft.com/office/drawing/2010/main" val="0"/>
              </a:ext>
            </a:extLst>
          </a:blip>
          <a:srcRect l="26817" r="38448"/>
          <a:stretch>
            <a:fillRect/>
          </a:stretch>
        </p:blipFill>
        <p:spPr bwMode="auto">
          <a:xfrm>
            <a:off x="4583113" y="2205038"/>
            <a:ext cx="21240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1" name="Line 17"/>
          <p:cNvSpPr>
            <a:spLocks noChangeShapeType="1"/>
          </p:cNvSpPr>
          <p:nvPr/>
        </p:nvSpPr>
        <p:spPr bwMode="auto">
          <a:xfrm>
            <a:off x="5688013" y="2606675"/>
            <a:ext cx="0" cy="356393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2" name="Rectangle 19"/>
          <p:cNvSpPr>
            <a:spLocks noChangeArrowheads="1"/>
          </p:cNvSpPr>
          <p:nvPr/>
        </p:nvSpPr>
        <p:spPr bwMode="auto">
          <a:xfrm>
            <a:off x="5915025" y="46529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C</a:t>
            </a:r>
            <a:r>
              <a:rPr kumimoji="1" lang="en-US" altLang="zh-CN" sz="2400" b="1" baseline="-25000">
                <a:solidFill>
                  <a:srgbClr val="0000CC"/>
                </a:solidFill>
                <a:ea typeface="宋体" panose="02010600030101010101" pitchFamily="2" charset="-122"/>
              </a:rPr>
              <a:t>2</a:t>
            </a:r>
            <a:endParaRPr kumimoji="1" lang="zh-CN" altLang="en-US" sz="2400" b="1" baseline="-25000">
              <a:solidFill>
                <a:srgbClr val="0000CC"/>
              </a:solidFill>
              <a:ea typeface="宋体" panose="02010600030101010101" pitchFamily="2" charset="-122"/>
            </a:endParaRPr>
          </a:p>
        </p:txBody>
      </p:sp>
      <p:sp>
        <p:nvSpPr>
          <p:cNvPr id="106503" name="Rectangle 26"/>
          <p:cNvSpPr>
            <a:spLocks noChangeArrowheads="1"/>
          </p:cNvSpPr>
          <p:nvPr/>
        </p:nvSpPr>
        <p:spPr bwMode="auto">
          <a:xfrm>
            <a:off x="4978400" y="3355975"/>
            <a:ext cx="3698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P</a:t>
            </a:r>
            <a:endParaRPr kumimoji="1" lang="zh-CN" altLang="en-US" sz="2400" b="1" baseline="-25000">
              <a:solidFill>
                <a:srgbClr val="FF0000"/>
              </a:solidFill>
              <a:ea typeface="宋体" panose="02010600030101010101" pitchFamily="2" charset="-122"/>
            </a:endParaRPr>
          </a:p>
        </p:txBody>
      </p:sp>
      <p:sp>
        <p:nvSpPr>
          <p:cNvPr id="106504" name="Oval 27"/>
          <p:cNvSpPr>
            <a:spLocks noChangeArrowheads="1"/>
          </p:cNvSpPr>
          <p:nvPr/>
        </p:nvSpPr>
        <p:spPr bwMode="auto">
          <a:xfrm>
            <a:off x="5410200" y="3608388"/>
            <a:ext cx="107950" cy="107950"/>
          </a:xfrm>
          <a:prstGeom prst="ellipse">
            <a:avLst/>
          </a:prstGeom>
          <a:solidFill>
            <a:srgbClr val="FF0000"/>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6505" name="Rectangle 30"/>
          <p:cNvSpPr>
            <a:spLocks noChangeArrowheads="1"/>
          </p:cNvSpPr>
          <p:nvPr/>
        </p:nvSpPr>
        <p:spPr bwMode="auto">
          <a:xfrm>
            <a:off x="6275388" y="3644900"/>
            <a:ext cx="407987"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solidFill>
                <a:srgbClr val="0000CC"/>
              </a:solidFill>
            </a:endParaRPr>
          </a:p>
        </p:txBody>
      </p:sp>
      <p:sp>
        <p:nvSpPr>
          <p:cNvPr id="106506" name="Line 33"/>
          <p:cNvSpPr>
            <a:spLocks noChangeShapeType="1"/>
          </p:cNvSpPr>
          <p:nvPr/>
        </p:nvSpPr>
        <p:spPr bwMode="auto">
          <a:xfrm flipH="1">
            <a:off x="5483225" y="2708275"/>
            <a:ext cx="217488" cy="90011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7" name="Line 34"/>
          <p:cNvSpPr>
            <a:spLocks noChangeShapeType="1"/>
          </p:cNvSpPr>
          <p:nvPr/>
        </p:nvSpPr>
        <p:spPr bwMode="auto">
          <a:xfrm>
            <a:off x="5473700" y="3694113"/>
            <a:ext cx="217488" cy="90011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8" name="Freeform 35"/>
          <p:cNvSpPr/>
          <p:nvPr/>
        </p:nvSpPr>
        <p:spPr bwMode="auto">
          <a:xfrm>
            <a:off x="5700713" y="2673350"/>
            <a:ext cx="836612" cy="1943100"/>
          </a:xfrm>
          <a:custGeom>
            <a:avLst/>
            <a:gdLst>
              <a:gd name="T0" fmla="*/ 0 w 527"/>
              <a:gd name="T1" fmla="*/ 0 h 1224"/>
              <a:gd name="T2" fmla="*/ 2147483646 w 527"/>
              <a:gd name="T3" fmla="*/ 2147483646 h 1224"/>
              <a:gd name="T4" fmla="*/ 2147483646 w 527"/>
              <a:gd name="T5" fmla="*/ 2147483646 h 1224"/>
              <a:gd name="T6" fmla="*/ 2147483646 w 527"/>
              <a:gd name="T7" fmla="*/ 2147483646 h 1224"/>
              <a:gd name="T8" fmla="*/ 0 w 527"/>
              <a:gd name="T9" fmla="*/ 2147483646 h 1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7" h="1224">
                <a:moveTo>
                  <a:pt x="0" y="0"/>
                </a:moveTo>
                <a:cubicBezTo>
                  <a:pt x="60" y="32"/>
                  <a:pt x="271" y="90"/>
                  <a:pt x="358" y="192"/>
                </a:cubicBezTo>
                <a:cubicBezTo>
                  <a:pt x="445" y="294"/>
                  <a:pt x="515" y="480"/>
                  <a:pt x="521" y="612"/>
                </a:cubicBezTo>
                <a:cubicBezTo>
                  <a:pt x="527" y="744"/>
                  <a:pt x="484" y="884"/>
                  <a:pt x="397" y="986"/>
                </a:cubicBezTo>
                <a:cubicBezTo>
                  <a:pt x="310" y="1088"/>
                  <a:pt x="83" y="1175"/>
                  <a:pt x="0" y="1224"/>
                </a:cubicBezTo>
              </a:path>
            </a:pathLst>
          </a:custGeom>
          <a:noFill/>
          <a:ln w="38100" cap="flat" cmpd="sng">
            <a:solidFill>
              <a:srgbClr val="FF0000"/>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09" name="Rectangle 36"/>
          <p:cNvSpPr>
            <a:spLocks noChangeArrowheads="1"/>
          </p:cNvSpPr>
          <p:nvPr/>
        </p:nvSpPr>
        <p:spPr bwMode="auto">
          <a:xfrm>
            <a:off x="5278438" y="2790825"/>
            <a:ext cx="33655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d</a:t>
            </a:r>
            <a:endParaRPr kumimoji="1" lang="zh-CN" altLang="en-US" sz="2400" b="1" baseline="-25000">
              <a:solidFill>
                <a:srgbClr val="FF0000"/>
              </a:solidFill>
              <a:ea typeface="宋体" panose="02010600030101010101" pitchFamily="2" charset="-122"/>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t>最近点对的分治求解</a:t>
            </a:r>
            <a:endParaRPr lang="en-US" altLang="zh-CN"/>
          </a:p>
        </p:txBody>
      </p:sp>
      <p:sp>
        <p:nvSpPr>
          <p:cNvPr id="108547" name="Rectangle 3"/>
          <p:cNvSpPr>
            <a:spLocks noGrp="1" noChangeArrowheads="1"/>
          </p:cNvSpPr>
          <p:nvPr>
            <p:ph idx="1"/>
          </p:nvPr>
        </p:nvSpPr>
        <p:spPr/>
        <p:txBody>
          <a:bodyPr/>
          <a:lstStyle/>
          <a:p>
            <a:pPr eaLnBrk="1" hangingPunct="1"/>
            <a:r>
              <a:rPr lang="zh-CN" altLang="en-US" b="1">
                <a:solidFill>
                  <a:srgbClr val="FF0000"/>
                </a:solidFill>
              </a:rPr>
              <a:t>这些点的个数不会超过</a:t>
            </a:r>
            <a:r>
              <a:rPr lang="en-US" altLang="zh-CN" b="1">
                <a:solidFill>
                  <a:srgbClr val="FF0000"/>
                </a:solidFill>
              </a:rPr>
              <a:t> 6 </a:t>
            </a:r>
            <a:r>
              <a:rPr lang="zh-CN" altLang="en-US" b="1">
                <a:solidFill>
                  <a:srgbClr val="FF0000"/>
                </a:solidFill>
              </a:rPr>
              <a:t>个！</a:t>
            </a:r>
            <a:endParaRPr lang="zh-CN" altLang="en-US" b="1">
              <a:solidFill>
                <a:srgbClr val="FF0000"/>
              </a:solidFill>
            </a:endParaRPr>
          </a:p>
          <a:p>
            <a:pPr lvl="1" eaLnBrk="1" hangingPunct="1"/>
            <a:r>
              <a:rPr lang="zh-CN" altLang="en-US"/>
              <a:t>最坏情况：</a:t>
            </a:r>
            <a:endParaRPr lang="zh-CN" altLang="en-US"/>
          </a:p>
        </p:txBody>
      </p:sp>
      <p:pic>
        <p:nvPicPr>
          <p:cNvPr id="108548" name="Picture 4"/>
          <p:cNvPicPr>
            <a:picLocks noChangeAspect="1" noChangeArrowheads="1"/>
          </p:cNvPicPr>
          <p:nvPr/>
        </p:nvPicPr>
        <p:blipFill>
          <a:blip r:embed="rId1">
            <a:extLst>
              <a:ext uri="{28A0092B-C50C-407E-A947-70E740481C1C}">
                <a14:useLocalDpi xmlns:a14="http://schemas.microsoft.com/office/drawing/2010/main" val="0"/>
              </a:ext>
            </a:extLst>
          </a:blip>
          <a:srcRect l="26817" r="38448"/>
          <a:stretch>
            <a:fillRect/>
          </a:stretch>
        </p:blipFill>
        <p:spPr bwMode="auto">
          <a:xfrm>
            <a:off x="4583113" y="2205038"/>
            <a:ext cx="21240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49" name="Line 5"/>
          <p:cNvSpPr>
            <a:spLocks noChangeShapeType="1"/>
          </p:cNvSpPr>
          <p:nvPr/>
        </p:nvSpPr>
        <p:spPr bwMode="auto">
          <a:xfrm>
            <a:off x="5688013" y="2606675"/>
            <a:ext cx="0" cy="356393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0" name="Rectangle 7"/>
          <p:cNvSpPr>
            <a:spLocks noChangeArrowheads="1"/>
          </p:cNvSpPr>
          <p:nvPr/>
        </p:nvSpPr>
        <p:spPr bwMode="auto">
          <a:xfrm>
            <a:off x="5915025" y="46529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C</a:t>
            </a:r>
            <a:r>
              <a:rPr kumimoji="1" lang="en-US" altLang="zh-CN" sz="2400" b="1" baseline="-25000">
                <a:solidFill>
                  <a:srgbClr val="0000CC"/>
                </a:solidFill>
                <a:ea typeface="宋体" panose="02010600030101010101" pitchFamily="2" charset="-122"/>
              </a:rPr>
              <a:t>2</a:t>
            </a:r>
            <a:endParaRPr kumimoji="1" lang="zh-CN" altLang="en-US" sz="2400" b="1" baseline="-25000">
              <a:solidFill>
                <a:srgbClr val="0000CC"/>
              </a:solidFill>
              <a:ea typeface="宋体" panose="02010600030101010101" pitchFamily="2" charset="-122"/>
            </a:endParaRPr>
          </a:p>
        </p:txBody>
      </p:sp>
      <p:sp>
        <p:nvSpPr>
          <p:cNvPr id="108551" name="Rectangle 8"/>
          <p:cNvSpPr>
            <a:spLocks noChangeArrowheads="1"/>
          </p:cNvSpPr>
          <p:nvPr/>
        </p:nvSpPr>
        <p:spPr bwMode="auto">
          <a:xfrm>
            <a:off x="5340350" y="3656013"/>
            <a:ext cx="369888"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P</a:t>
            </a:r>
            <a:endParaRPr kumimoji="1" lang="zh-CN" altLang="en-US" sz="2400" b="1" baseline="-25000">
              <a:solidFill>
                <a:srgbClr val="FF0000"/>
              </a:solidFill>
              <a:ea typeface="宋体" panose="02010600030101010101" pitchFamily="2" charset="-122"/>
            </a:endParaRPr>
          </a:p>
        </p:txBody>
      </p:sp>
      <p:sp>
        <p:nvSpPr>
          <p:cNvPr id="108552" name="Oval 9"/>
          <p:cNvSpPr>
            <a:spLocks noChangeArrowheads="1"/>
          </p:cNvSpPr>
          <p:nvPr/>
        </p:nvSpPr>
        <p:spPr bwMode="auto">
          <a:xfrm>
            <a:off x="5627688" y="3608388"/>
            <a:ext cx="107950" cy="107950"/>
          </a:xfrm>
          <a:prstGeom prst="ellipse">
            <a:avLst/>
          </a:prstGeom>
          <a:solidFill>
            <a:srgbClr val="FF0000"/>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8553" name="Rectangle 10"/>
          <p:cNvSpPr>
            <a:spLocks noChangeArrowheads="1"/>
          </p:cNvSpPr>
          <p:nvPr/>
        </p:nvSpPr>
        <p:spPr bwMode="auto">
          <a:xfrm>
            <a:off x="6275388" y="3644900"/>
            <a:ext cx="407987"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08554" name="Line 11"/>
          <p:cNvSpPr>
            <a:spLocks noChangeShapeType="1"/>
          </p:cNvSpPr>
          <p:nvPr/>
        </p:nvSpPr>
        <p:spPr bwMode="auto">
          <a:xfrm flipH="1">
            <a:off x="5700713" y="2708275"/>
            <a:ext cx="0" cy="90011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5" name="Line 12"/>
          <p:cNvSpPr>
            <a:spLocks noChangeShapeType="1"/>
          </p:cNvSpPr>
          <p:nvPr/>
        </p:nvSpPr>
        <p:spPr bwMode="auto">
          <a:xfrm flipH="1">
            <a:off x="5700713" y="3681413"/>
            <a:ext cx="0" cy="93503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6" name="Freeform 13"/>
          <p:cNvSpPr/>
          <p:nvPr/>
        </p:nvSpPr>
        <p:spPr bwMode="auto">
          <a:xfrm>
            <a:off x="5710238" y="2686050"/>
            <a:ext cx="998537" cy="1943100"/>
          </a:xfrm>
          <a:custGeom>
            <a:avLst/>
            <a:gdLst>
              <a:gd name="T0" fmla="*/ 0 w 669"/>
              <a:gd name="T1" fmla="*/ 0 h 1224"/>
              <a:gd name="T2" fmla="*/ 2147483646 w 669"/>
              <a:gd name="T3" fmla="*/ 2147483646 h 1224"/>
              <a:gd name="T4" fmla="*/ 2147483646 w 669"/>
              <a:gd name="T5" fmla="*/ 2147483646 h 1224"/>
              <a:gd name="T6" fmla="*/ 2147483646 w 669"/>
              <a:gd name="T7" fmla="*/ 2147483646 h 1224"/>
              <a:gd name="T8" fmla="*/ 0 w 669"/>
              <a:gd name="T9" fmla="*/ 2147483646 h 1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1224">
                <a:moveTo>
                  <a:pt x="0" y="0"/>
                </a:moveTo>
                <a:cubicBezTo>
                  <a:pt x="74" y="26"/>
                  <a:pt x="334" y="51"/>
                  <a:pt x="445" y="153"/>
                </a:cubicBezTo>
                <a:cubicBezTo>
                  <a:pt x="556" y="255"/>
                  <a:pt x="669" y="458"/>
                  <a:pt x="666" y="612"/>
                </a:cubicBezTo>
                <a:cubicBezTo>
                  <a:pt x="663" y="766"/>
                  <a:pt x="541" y="977"/>
                  <a:pt x="430" y="1079"/>
                </a:cubicBezTo>
                <a:cubicBezTo>
                  <a:pt x="319" y="1181"/>
                  <a:pt x="90" y="1194"/>
                  <a:pt x="0" y="1224"/>
                </a:cubicBez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57" name="Rectangle 14"/>
          <p:cNvSpPr>
            <a:spLocks noChangeArrowheads="1"/>
          </p:cNvSpPr>
          <p:nvPr/>
        </p:nvSpPr>
        <p:spPr bwMode="auto">
          <a:xfrm>
            <a:off x="5340350" y="2863850"/>
            <a:ext cx="33655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d</a:t>
            </a:r>
            <a:endParaRPr kumimoji="1" lang="zh-CN" altLang="en-US" sz="2400" b="1" baseline="-25000">
              <a:solidFill>
                <a:srgbClr val="FF0000"/>
              </a:solidFill>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zh-CN" altLang="en-US"/>
              <a:t>最近点对的分治求解</a:t>
            </a:r>
            <a:endParaRPr lang="en-US" altLang="zh-CN"/>
          </a:p>
        </p:txBody>
      </p:sp>
      <p:sp>
        <p:nvSpPr>
          <p:cNvPr id="110595" name="Rectangle 3"/>
          <p:cNvSpPr>
            <a:spLocks noGrp="1" noChangeArrowheads="1"/>
          </p:cNvSpPr>
          <p:nvPr>
            <p:ph idx="1"/>
          </p:nvPr>
        </p:nvSpPr>
        <p:spPr/>
        <p:txBody>
          <a:bodyPr/>
          <a:lstStyle/>
          <a:p>
            <a:pPr eaLnBrk="1" hangingPunct="1"/>
            <a:r>
              <a:rPr lang="zh-CN" altLang="en-US" b="1">
                <a:solidFill>
                  <a:srgbClr val="FF0000"/>
                </a:solidFill>
              </a:rPr>
              <a:t>这些点的个数不会超过</a:t>
            </a:r>
            <a:r>
              <a:rPr lang="en-US" altLang="zh-CN" b="1">
                <a:solidFill>
                  <a:srgbClr val="FF0000"/>
                </a:solidFill>
              </a:rPr>
              <a:t> 6 </a:t>
            </a:r>
            <a:r>
              <a:rPr lang="zh-CN" altLang="en-US" b="1">
                <a:solidFill>
                  <a:srgbClr val="FF0000"/>
                </a:solidFill>
              </a:rPr>
              <a:t>个！</a:t>
            </a:r>
            <a:endParaRPr lang="zh-CN" altLang="en-US" b="1">
              <a:solidFill>
                <a:srgbClr val="FF0000"/>
              </a:solidFill>
            </a:endParaRPr>
          </a:p>
          <a:p>
            <a:pPr lvl="1" eaLnBrk="1" hangingPunct="1"/>
            <a:r>
              <a:rPr lang="zh-CN" altLang="en-US"/>
              <a:t>最坏情况：</a:t>
            </a:r>
            <a:endParaRPr lang="zh-CN" altLang="en-US"/>
          </a:p>
        </p:txBody>
      </p:sp>
      <p:pic>
        <p:nvPicPr>
          <p:cNvPr id="110596" name="Picture 4"/>
          <p:cNvPicPr>
            <a:picLocks noChangeAspect="1" noChangeArrowheads="1"/>
          </p:cNvPicPr>
          <p:nvPr/>
        </p:nvPicPr>
        <p:blipFill>
          <a:blip r:embed="rId1">
            <a:extLst>
              <a:ext uri="{28A0092B-C50C-407E-A947-70E740481C1C}">
                <a14:useLocalDpi xmlns:a14="http://schemas.microsoft.com/office/drawing/2010/main" val="0"/>
              </a:ext>
            </a:extLst>
          </a:blip>
          <a:srcRect l="26817" r="38448"/>
          <a:stretch>
            <a:fillRect/>
          </a:stretch>
        </p:blipFill>
        <p:spPr bwMode="auto">
          <a:xfrm>
            <a:off x="4583113" y="2205038"/>
            <a:ext cx="21240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597" name="Line 5"/>
          <p:cNvSpPr>
            <a:spLocks noChangeShapeType="1"/>
          </p:cNvSpPr>
          <p:nvPr/>
        </p:nvSpPr>
        <p:spPr bwMode="auto">
          <a:xfrm>
            <a:off x="5688013" y="2606675"/>
            <a:ext cx="0" cy="356393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98" name="Rectangle 7"/>
          <p:cNvSpPr>
            <a:spLocks noChangeArrowheads="1"/>
          </p:cNvSpPr>
          <p:nvPr/>
        </p:nvSpPr>
        <p:spPr bwMode="auto">
          <a:xfrm>
            <a:off x="5915025" y="46529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C</a:t>
            </a:r>
            <a:r>
              <a:rPr kumimoji="1" lang="en-US" altLang="zh-CN" sz="2400" b="1" baseline="-25000">
                <a:solidFill>
                  <a:srgbClr val="0000CC"/>
                </a:solidFill>
                <a:ea typeface="宋体" panose="02010600030101010101" pitchFamily="2" charset="-122"/>
              </a:rPr>
              <a:t>2</a:t>
            </a:r>
            <a:endParaRPr kumimoji="1" lang="zh-CN" altLang="en-US" sz="2400" b="1" baseline="-25000">
              <a:solidFill>
                <a:srgbClr val="0000CC"/>
              </a:solidFill>
              <a:ea typeface="宋体" panose="02010600030101010101" pitchFamily="2" charset="-122"/>
            </a:endParaRPr>
          </a:p>
        </p:txBody>
      </p:sp>
      <p:sp>
        <p:nvSpPr>
          <p:cNvPr id="110599" name="Rectangle 8"/>
          <p:cNvSpPr>
            <a:spLocks noChangeArrowheads="1"/>
          </p:cNvSpPr>
          <p:nvPr/>
        </p:nvSpPr>
        <p:spPr bwMode="auto">
          <a:xfrm>
            <a:off x="5340350" y="3656013"/>
            <a:ext cx="369888"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P</a:t>
            </a:r>
            <a:endParaRPr kumimoji="1" lang="zh-CN" altLang="en-US" sz="2400" b="1" baseline="-25000">
              <a:solidFill>
                <a:srgbClr val="FF0000"/>
              </a:solidFill>
              <a:ea typeface="宋体" panose="02010600030101010101" pitchFamily="2" charset="-122"/>
            </a:endParaRPr>
          </a:p>
        </p:txBody>
      </p:sp>
      <p:sp>
        <p:nvSpPr>
          <p:cNvPr id="110600" name="Oval 9"/>
          <p:cNvSpPr>
            <a:spLocks noChangeArrowheads="1"/>
          </p:cNvSpPr>
          <p:nvPr/>
        </p:nvSpPr>
        <p:spPr bwMode="auto">
          <a:xfrm>
            <a:off x="5627688" y="3608388"/>
            <a:ext cx="107950" cy="107950"/>
          </a:xfrm>
          <a:prstGeom prst="ellipse">
            <a:avLst/>
          </a:prstGeom>
          <a:solidFill>
            <a:srgbClr val="FF0000"/>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0601" name="Rectangle 10"/>
          <p:cNvSpPr>
            <a:spLocks noChangeArrowheads="1"/>
          </p:cNvSpPr>
          <p:nvPr/>
        </p:nvSpPr>
        <p:spPr bwMode="auto">
          <a:xfrm>
            <a:off x="6275388" y="3644900"/>
            <a:ext cx="407987"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0602" name="Line 11"/>
          <p:cNvSpPr>
            <a:spLocks noChangeShapeType="1"/>
          </p:cNvSpPr>
          <p:nvPr/>
        </p:nvSpPr>
        <p:spPr bwMode="auto">
          <a:xfrm flipH="1">
            <a:off x="5700713" y="2708275"/>
            <a:ext cx="0" cy="90011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3" name="Line 12"/>
          <p:cNvSpPr>
            <a:spLocks noChangeShapeType="1"/>
          </p:cNvSpPr>
          <p:nvPr/>
        </p:nvSpPr>
        <p:spPr bwMode="auto">
          <a:xfrm flipH="1">
            <a:off x="5700713" y="3681413"/>
            <a:ext cx="0" cy="93503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4" name="Freeform 13"/>
          <p:cNvSpPr/>
          <p:nvPr/>
        </p:nvSpPr>
        <p:spPr bwMode="auto">
          <a:xfrm>
            <a:off x="5710238" y="2686050"/>
            <a:ext cx="998537" cy="1943100"/>
          </a:xfrm>
          <a:custGeom>
            <a:avLst/>
            <a:gdLst>
              <a:gd name="T0" fmla="*/ 0 w 669"/>
              <a:gd name="T1" fmla="*/ 0 h 1224"/>
              <a:gd name="T2" fmla="*/ 2147483646 w 669"/>
              <a:gd name="T3" fmla="*/ 2147483646 h 1224"/>
              <a:gd name="T4" fmla="*/ 2147483646 w 669"/>
              <a:gd name="T5" fmla="*/ 2147483646 h 1224"/>
              <a:gd name="T6" fmla="*/ 2147483646 w 669"/>
              <a:gd name="T7" fmla="*/ 2147483646 h 1224"/>
              <a:gd name="T8" fmla="*/ 0 w 669"/>
              <a:gd name="T9" fmla="*/ 2147483646 h 1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1224">
                <a:moveTo>
                  <a:pt x="0" y="0"/>
                </a:moveTo>
                <a:cubicBezTo>
                  <a:pt x="74" y="26"/>
                  <a:pt x="334" y="51"/>
                  <a:pt x="445" y="153"/>
                </a:cubicBezTo>
                <a:cubicBezTo>
                  <a:pt x="556" y="255"/>
                  <a:pt x="669" y="458"/>
                  <a:pt x="666" y="612"/>
                </a:cubicBezTo>
                <a:cubicBezTo>
                  <a:pt x="663" y="766"/>
                  <a:pt x="541" y="977"/>
                  <a:pt x="430" y="1079"/>
                </a:cubicBezTo>
                <a:cubicBezTo>
                  <a:pt x="319" y="1181"/>
                  <a:pt x="90" y="1194"/>
                  <a:pt x="0" y="1224"/>
                </a:cubicBezTo>
              </a:path>
            </a:pathLst>
          </a:custGeom>
          <a:noFill/>
          <a:ln w="38100" cap="flat" cmpd="sng">
            <a:solidFill>
              <a:schemeClr val="accent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05" name="Rectangle 14"/>
          <p:cNvSpPr>
            <a:spLocks noChangeArrowheads="1"/>
          </p:cNvSpPr>
          <p:nvPr/>
        </p:nvSpPr>
        <p:spPr bwMode="auto">
          <a:xfrm>
            <a:off x="5340350" y="2863850"/>
            <a:ext cx="33655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d</a:t>
            </a:r>
            <a:endParaRPr kumimoji="1" lang="zh-CN" altLang="en-US" sz="2400" b="1" baseline="-25000">
              <a:solidFill>
                <a:srgbClr val="FF0000"/>
              </a:solidFill>
              <a:ea typeface="宋体" panose="02010600030101010101" pitchFamily="2" charset="-122"/>
            </a:endParaRPr>
          </a:p>
        </p:txBody>
      </p:sp>
      <p:sp>
        <p:nvSpPr>
          <p:cNvPr id="110606" name="Rectangle 15"/>
          <p:cNvSpPr>
            <a:spLocks noChangeArrowheads="1"/>
          </p:cNvSpPr>
          <p:nvPr/>
        </p:nvSpPr>
        <p:spPr bwMode="auto">
          <a:xfrm>
            <a:off x="5700713" y="2673350"/>
            <a:ext cx="1008062" cy="1979613"/>
          </a:xfrm>
          <a:prstGeom prst="rect">
            <a:avLst/>
          </a:prstGeom>
          <a:noFill/>
          <a:ln w="381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t>最近点对的分治求解</a:t>
            </a:r>
            <a:endParaRPr lang="en-US" altLang="zh-CN"/>
          </a:p>
        </p:txBody>
      </p:sp>
      <p:sp>
        <p:nvSpPr>
          <p:cNvPr id="112643" name="Rectangle 3"/>
          <p:cNvSpPr>
            <a:spLocks noGrp="1" noChangeArrowheads="1"/>
          </p:cNvSpPr>
          <p:nvPr>
            <p:ph idx="1"/>
          </p:nvPr>
        </p:nvSpPr>
        <p:spPr/>
        <p:txBody>
          <a:bodyPr/>
          <a:lstStyle/>
          <a:p>
            <a:pPr eaLnBrk="1" hangingPunct="1"/>
            <a:r>
              <a:rPr lang="zh-CN" altLang="en-US" b="1">
                <a:solidFill>
                  <a:srgbClr val="FF0000"/>
                </a:solidFill>
              </a:rPr>
              <a:t>这些点的个数不会超过</a:t>
            </a:r>
            <a:r>
              <a:rPr lang="en-US" altLang="zh-CN" b="1">
                <a:solidFill>
                  <a:srgbClr val="FF0000"/>
                </a:solidFill>
              </a:rPr>
              <a:t> 6 </a:t>
            </a:r>
            <a:r>
              <a:rPr lang="zh-CN" altLang="en-US" b="1">
                <a:solidFill>
                  <a:srgbClr val="FF0000"/>
                </a:solidFill>
              </a:rPr>
              <a:t>个！</a:t>
            </a:r>
            <a:endParaRPr lang="zh-CN" altLang="en-US" b="1">
              <a:solidFill>
                <a:srgbClr val="FF0000"/>
              </a:solidFill>
            </a:endParaRPr>
          </a:p>
          <a:p>
            <a:pPr lvl="1" eaLnBrk="1" hangingPunct="1"/>
            <a:r>
              <a:rPr lang="zh-CN" altLang="en-US"/>
              <a:t>最坏情况：</a:t>
            </a:r>
            <a:endParaRPr lang="zh-CN" altLang="en-US"/>
          </a:p>
        </p:txBody>
      </p:sp>
      <p:pic>
        <p:nvPicPr>
          <p:cNvPr id="112644" name="Picture 4"/>
          <p:cNvPicPr>
            <a:picLocks noChangeAspect="1" noChangeArrowheads="1"/>
          </p:cNvPicPr>
          <p:nvPr/>
        </p:nvPicPr>
        <p:blipFill>
          <a:blip r:embed="rId1">
            <a:extLst>
              <a:ext uri="{28A0092B-C50C-407E-A947-70E740481C1C}">
                <a14:useLocalDpi xmlns:a14="http://schemas.microsoft.com/office/drawing/2010/main" val="0"/>
              </a:ext>
            </a:extLst>
          </a:blip>
          <a:srcRect l="26817" r="38448"/>
          <a:stretch>
            <a:fillRect/>
          </a:stretch>
        </p:blipFill>
        <p:spPr bwMode="auto">
          <a:xfrm>
            <a:off x="4583113" y="2205038"/>
            <a:ext cx="21240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5" name="Line 5"/>
          <p:cNvSpPr>
            <a:spLocks noChangeShapeType="1"/>
          </p:cNvSpPr>
          <p:nvPr/>
        </p:nvSpPr>
        <p:spPr bwMode="auto">
          <a:xfrm>
            <a:off x="5688013" y="2606675"/>
            <a:ext cx="0" cy="356393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chemeClr val="bg2"/>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46" name="Rectangle 7"/>
          <p:cNvSpPr>
            <a:spLocks noChangeArrowheads="1"/>
          </p:cNvSpPr>
          <p:nvPr/>
        </p:nvSpPr>
        <p:spPr bwMode="auto">
          <a:xfrm>
            <a:off x="5915025" y="46529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C</a:t>
            </a:r>
            <a:r>
              <a:rPr kumimoji="1" lang="en-US" altLang="zh-CN" sz="2400" b="1" baseline="-25000">
                <a:solidFill>
                  <a:srgbClr val="0000CC"/>
                </a:solidFill>
                <a:ea typeface="宋体" panose="02010600030101010101" pitchFamily="2" charset="-122"/>
              </a:rPr>
              <a:t>2</a:t>
            </a:r>
            <a:endParaRPr kumimoji="1" lang="zh-CN" altLang="en-US" sz="2400" b="1" baseline="-25000">
              <a:solidFill>
                <a:srgbClr val="0000CC"/>
              </a:solidFill>
              <a:ea typeface="宋体" panose="02010600030101010101" pitchFamily="2" charset="-122"/>
            </a:endParaRPr>
          </a:p>
        </p:txBody>
      </p:sp>
      <p:sp>
        <p:nvSpPr>
          <p:cNvPr id="112647" name="Rectangle 8"/>
          <p:cNvSpPr>
            <a:spLocks noChangeArrowheads="1"/>
          </p:cNvSpPr>
          <p:nvPr/>
        </p:nvSpPr>
        <p:spPr bwMode="auto">
          <a:xfrm>
            <a:off x="5340350" y="3656013"/>
            <a:ext cx="369888"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P</a:t>
            </a:r>
            <a:endParaRPr kumimoji="1" lang="zh-CN" altLang="en-US" sz="2400" b="1" baseline="-25000">
              <a:solidFill>
                <a:srgbClr val="FF0000"/>
              </a:solidFill>
              <a:ea typeface="宋体" panose="02010600030101010101" pitchFamily="2" charset="-122"/>
            </a:endParaRPr>
          </a:p>
        </p:txBody>
      </p:sp>
      <p:sp>
        <p:nvSpPr>
          <p:cNvPr id="112648" name="Oval 9"/>
          <p:cNvSpPr>
            <a:spLocks noChangeArrowheads="1"/>
          </p:cNvSpPr>
          <p:nvPr/>
        </p:nvSpPr>
        <p:spPr bwMode="auto">
          <a:xfrm>
            <a:off x="5627688" y="3608388"/>
            <a:ext cx="107950" cy="107950"/>
          </a:xfrm>
          <a:prstGeom prst="ellipse">
            <a:avLst/>
          </a:prstGeom>
          <a:solidFill>
            <a:srgbClr val="FF0000"/>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2649" name="Rectangle 10"/>
          <p:cNvSpPr>
            <a:spLocks noChangeArrowheads="1"/>
          </p:cNvSpPr>
          <p:nvPr/>
        </p:nvSpPr>
        <p:spPr bwMode="auto">
          <a:xfrm>
            <a:off x="6275388" y="3644900"/>
            <a:ext cx="407987"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2650" name="Line 11"/>
          <p:cNvSpPr>
            <a:spLocks noChangeShapeType="1"/>
          </p:cNvSpPr>
          <p:nvPr/>
        </p:nvSpPr>
        <p:spPr bwMode="auto">
          <a:xfrm flipH="1">
            <a:off x="5700713" y="2708275"/>
            <a:ext cx="0" cy="90011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1" name="Line 12"/>
          <p:cNvSpPr>
            <a:spLocks noChangeShapeType="1"/>
          </p:cNvSpPr>
          <p:nvPr/>
        </p:nvSpPr>
        <p:spPr bwMode="auto">
          <a:xfrm flipH="1">
            <a:off x="5700713" y="3681413"/>
            <a:ext cx="0" cy="93503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52" name="Rectangle 14"/>
          <p:cNvSpPr>
            <a:spLocks noChangeArrowheads="1"/>
          </p:cNvSpPr>
          <p:nvPr/>
        </p:nvSpPr>
        <p:spPr bwMode="auto">
          <a:xfrm>
            <a:off x="6059488" y="2216150"/>
            <a:ext cx="33655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d</a:t>
            </a:r>
            <a:endParaRPr kumimoji="1" lang="zh-CN" altLang="en-US" sz="2400" b="1" baseline="-25000">
              <a:solidFill>
                <a:srgbClr val="FF0000"/>
              </a:solidFill>
              <a:ea typeface="宋体" panose="02010600030101010101" pitchFamily="2" charset="-122"/>
            </a:endParaRPr>
          </a:p>
        </p:txBody>
      </p:sp>
      <p:sp>
        <p:nvSpPr>
          <p:cNvPr id="112653" name="Rectangle 15"/>
          <p:cNvSpPr>
            <a:spLocks noChangeArrowheads="1"/>
          </p:cNvSpPr>
          <p:nvPr/>
        </p:nvSpPr>
        <p:spPr bwMode="auto">
          <a:xfrm>
            <a:off x="5700713" y="2673350"/>
            <a:ext cx="1008062" cy="1979613"/>
          </a:xfrm>
          <a:prstGeom prst="rect">
            <a:avLst/>
          </a:prstGeom>
          <a:noFill/>
          <a:ln w="381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2654" name="Rectangle 16"/>
          <p:cNvSpPr>
            <a:spLocks noChangeArrowheads="1"/>
          </p:cNvSpPr>
          <p:nvPr/>
        </p:nvSpPr>
        <p:spPr bwMode="auto">
          <a:xfrm>
            <a:off x="6708775" y="3429000"/>
            <a:ext cx="48895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FF0000"/>
                </a:solidFill>
                <a:ea typeface="宋体" panose="02010600030101010101" pitchFamily="2" charset="-122"/>
              </a:rPr>
              <a:t>2d</a:t>
            </a:r>
            <a:endParaRPr kumimoji="1" lang="zh-CN" altLang="en-US" sz="2400" b="1" baseline="-25000">
              <a:solidFill>
                <a:srgbClr val="FF0000"/>
              </a:solidFill>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5"/>
          <p:cNvSpPr>
            <a:spLocks noGrp="1" noChangeArrowheads="1"/>
          </p:cNvSpPr>
          <p:nvPr>
            <p:ph type="title"/>
          </p:nvPr>
        </p:nvSpPr>
        <p:spPr/>
        <p:txBody>
          <a:bodyPr/>
          <a:lstStyle/>
          <a:p>
            <a:pPr eaLnBrk="1" hangingPunct="1"/>
            <a:r>
              <a:rPr lang="zh-CN" altLang="en-US"/>
              <a:t>最近点对的分治求解</a:t>
            </a:r>
            <a:endParaRPr lang="en-US" altLang="zh-CN"/>
          </a:p>
        </p:txBody>
      </p:sp>
      <p:sp>
        <p:nvSpPr>
          <p:cNvPr id="114691" name="Rectangle 6"/>
          <p:cNvSpPr>
            <a:spLocks noGrp="1" noChangeArrowheads="1"/>
          </p:cNvSpPr>
          <p:nvPr>
            <p:ph idx="1"/>
          </p:nvPr>
        </p:nvSpPr>
        <p:spPr/>
        <p:txBody>
          <a:bodyPr/>
          <a:lstStyle/>
          <a:p>
            <a:pPr eaLnBrk="1" hangingPunct="1"/>
            <a:r>
              <a:rPr lang="zh-CN" altLang="zh-CN" b="1">
                <a:solidFill>
                  <a:srgbClr val="FF0000"/>
                </a:solidFill>
              </a:rPr>
              <a:t>这些点的个数不会超过 6 个！</a:t>
            </a:r>
            <a:endParaRPr lang="zh-CN" altLang="en-US" b="1">
              <a:solidFill>
                <a:srgbClr val="FF0000"/>
              </a:solidFill>
            </a:endParaRPr>
          </a:p>
          <a:p>
            <a:pPr lvl="1" eaLnBrk="1" hangingPunct="1"/>
            <a:r>
              <a:rPr lang="zh-CN" altLang="en-US"/>
              <a:t>最坏情况：</a:t>
            </a:r>
            <a:endParaRPr lang="en-US" altLang="zh-CN"/>
          </a:p>
        </p:txBody>
      </p:sp>
      <p:pic>
        <p:nvPicPr>
          <p:cNvPr id="114692" name="Picture 4"/>
          <p:cNvPicPr>
            <a:picLocks noChangeAspect="1" noChangeArrowheads="1"/>
          </p:cNvPicPr>
          <p:nvPr/>
        </p:nvPicPr>
        <p:blipFill>
          <a:blip r:embed="rId1">
            <a:extLst>
              <a:ext uri="{28A0092B-C50C-407E-A947-70E740481C1C}">
                <a14:useLocalDpi xmlns:a14="http://schemas.microsoft.com/office/drawing/2010/main" val="0"/>
              </a:ext>
            </a:extLst>
          </a:blip>
          <a:srcRect l="17612" r="16833" b="15146"/>
          <a:stretch>
            <a:fillRect/>
          </a:stretch>
        </p:blipFill>
        <p:spPr bwMode="auto">
          <a:xfrm>
            <a:off x="4187825" y="1952625"/>
            <a:ext cx="3249613" cy="39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693" name="Line 8"/>
          <p:cNvSpPr>
            <a:spLocks noChangeShapeType="1"/>
          </p:cNvSpPr>
          <p:nvPr/>
        </p:nvSpPr>
        <p:spPr bwMode="auto">
          <a:xfrm>
            <a:off x="5483225" y="3357563"/>
            <a:ext cx="17653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4" name="Line 9"/>
          <p:cNvSpPr>
            <a:spLocks noChangeShapeType="1"/>
          </p:cNvSpPr>
          <p:nvPr/>
        </p:nvSpPr>
        <p:spPr bwMode="auto">
          <a:xfrm>
            <a:off x="5494338" y="4616450"/>
            <a:ext cx="17653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5" name="Rectangle 14"/>
          <p:cNvSpPr>
            <a:spLocks noChangeArrowheads="1"/>
          </p:cNvSpPr>
          <p:nvPr/>
        </p:nvSpPr>
        <p:spPr bwMode="auto">
          <a:xfrm>
            <a:off x="5545138" y="3859213"/>
            <a:ext cx="1630362"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kumimoji="1" lang="zh-CN" altLang="en-US" sz="2400" b="1" baseline="-25000">
              <a:solidFill>
                <a:srgbClr val="FF0000"/>
              </a:solidFill>
              <a:ea typeface="宋体" panose="02010600030101010101" pitchFamily="2" charset="-122"/>
            </a:endParaRPr>
          </a:p>
        </p:txBody>
      </p:sp>
      <p:sp>
        <p:nvSpPr>
          <p:cNvPr id="114696" name="Line 7"/>
          <p:cNvSpPr>
            <a:spLocks noChangeShapeType="1"/>
          </p:cNvSpPr>
          <p:nvPr/>
        </p:nvSpPr>
        <p:spPr bwMode="auto">
          <a:xfrm>
            <a:off x="6350000" y="2349500"/>
            <a:ext cx="0" cy="338455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697" name="Rectangle 15"/>
          <p:cNvSpPr>
            <a:spLocks noChangeArrowheads="1"/>
          </p:cNvSpPr>
          <p:nvPr/>
        </p:nvSpPr>
        <p:spPr bwMode="auto">
          <a:xfrm>
            <a:off x="6227763" y="1893888"/>
            <a:ext cx="184150" cy="336550"/>
          </a:xfrm>
          <a:prstGeom prst="rect">
            <a:avLst/>
          </a:prstGeom>
          <a:solidFill>
            <a:schemeClr val="tx1"/>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kumimoji="1" lang="zh-CN" altLang="en-US" sz="2400" b="1" baseline="-25000">
              <a:solidFill>
                <a:srgbClr val="FF0000"/>
              </a:solidFill>
              <a:ea typeface="宋体" panose="02010600030101010101" pitchFamily="2" charset="-122"/>
            </a:endParaRPr>
          </a:p>
        </p:txBody>
      </p:sp>
      <p:sp>
        <p:nvSpPr>
          <p:cNvPr id="114698" name="Rectangle 16"/>
          <p:cNvSpPr>
            <a:spLocks noChangeArrowheads="1"/>
          </p:cNvSpPr>
          <p:nvPr/>
        </p:nvSpPr>
        <p:spPr bwMode="auto">
          <a:xfrm>
            <a:off x="5221288" y="2947988"/>
            <a:ext cx="1841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kumimoji="1" lang="zh-CN" altLang="en-US" sz="2400" b="1" baseline="-25000">
              <a:solidFill>
                <a:srgbClr val="FF0000"/>
              </a:solidFill>
              <a:ea typeface="宋体" panose="02010600030101010101" pitchFamily="2" charset="-122"/>
            </a:endParaRPr>
          </a:p>
        </p:txBody>
      </p:sp>
      <p:sp>
        <p:nvSpPr>
          <p:cNvPr id="114699" name="Rectangle 17"/>
          <p:cNvSpPr>
            <a:spLocks noChangeArrowheads="1"/>
          </p:cNvSpPr>
          <p:nvPr/>
        </p:nvSpPr>
        <p:spPr bwMode="auto">
          <a:xfrm>
            <a:off x="5208588" y="4689475"/>
            <a:ext cx="1841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kumimoji="1" lang="zh-CN" altLang="en-US" sz="2400" b="1" baseline="-25000">
              <a:solidFill>
                <a:srgbClr val="FF0000"/>
              </a:solidFill>
              <a:ea typeface="宋体" panose="02010600030101010101" pitchFamily="2" charset="-122"/>
            </a:endParaRPr>
          </a:p>
        </p:txBody>
      </p:sp>
      <p:sp>
        <p:nvSpPr>
          <p:cNvPr id="114700" name="Rectangle 18"/>
          <p:cNvSpPr>
            <a:spLocks noChangeArrowheads="1"/>
          </p:cNvSpPr>
          <p:nvPr/>
        </p:nvSpPr>
        <p:spPr bwMode="auto">
          <a:xfrm>
            <a:off x="7356475" y="3824288"/>
            <a:ext cx="488950"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2d</a:t>
            </a:r>
            <a:endParaRPr kumimoji="1" lang="zh-CN" altLang="en-US" sz="2400" b="1" baseline="-25000">
              <a:solidFill>
                <a:srgbClr val="0000CC"/>
              </a:solidFill>
              <a:ea typeface="宋体" panose="02010600030101010101" pitchFamily="2" charset="-122"/>
            </a:endParaRPr>
          </a:p>
        </p:txBody>
      </p:sp>
      <p:sp>
        <p:nvSpPr>
          <p:cNvPr id="114701" name="Rectangle 19"/>
          <p:cNvSpPr>
            <a:spLocks noChangeArrowheads="1"/>
          </p:cNvSpPr>
          <p:nvPr/>
        </p:nvSpPr>
        <p:spPr bwMode="auto">
          <a:xfrm>
            <a:off x="6172200" y="1831975"/>
            <a:ext cx="336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sz="2400" b="1" i="1">
                <a:solidFill>
                  <a:srgbClr val="0000CC"/>
                </a:solidFill>
                <a:ea typeface="宋体" panose="02010600030101010101" pitchFamily="2" charset="-122"/>
              </a:rPr>
              <a:t>d</a:t>
            </a:r>
            <a:endParaRPr kumimoji="1" lang="zh-CN" altLang="en-US" sz="2400" b="1" baseline="-25000">
              <a:solidFill>
                <a:srgbClr val="0000CC"/>
              </a:solidFill>
              <a:ea typeface="宋体" panose="02010600030101010101" pitchFamily="2" charset="-122"/>
            </a:endParaRPr>
          </a:p>
        </p:txBody>
      </p:sp>
      <p:sp>
        <p:nvSpPr>
          <p:cNvPr id="114702" name="Rectangle 23"/>
          <p:cNvSpPr>
            <a:spLocks noChangeArrowheads="1"/>
          </p:cNvSpPr>
          <p:nvPr/>
        </p:nvSpPr>
        <p:spPr bwMode="auto">
          <a:xfrm>
            <a:off x="5051425" y="3967163"/>
            <a:ext cx="401638" cy="519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en-US" altLang="zh-CN" b="1" i="1">
                <a:solidFill>
                  <a:srgbClr val="0000CC"/>
                </a:solidFill>
                <a:ea typeface="宋体" panose="02010600030101010101" pitchFamily="2" charset="-122"/>
              </a:rPr>
              <a:t>P</a:t>
            </a:r>
            <a:endParaRPr kumimoji="1" lang="zh-CN" altLang="en-US" b="1" baseline="-25000">
              <a:solidFill>
                <a:srgbClr val="0000CC"/>
              </a:solidFill>
              <a:ea typeface="宋体" panose="02010600030101010101" pitchFamily="2" charset="-122"/>
            </a:endParaRPr>
          </a:p>
        </p:txBody>
      </p:sp>
      <p:sp>
        <p:nvSpPr>
          <p:cNvPr id="114703" name="Oval 24"/>
          <p:cNvSpPr>
            <a:spLocks noChangeArrowheads="1"/>
          </p:cNvSpPr>
          <p:nvPr/>
        </p:nvSpPr>
        <p:spPr bwMode="auto">
          <a:xfrm>
            <a:off x="5424488" y="3970338"/>
            <a:ext cx="107950" cy="107950"/>
          </a:xfrm>
          <a:prstGeom prst="ellipse">
            <a:avLst/>
          </a:prstGeom>
          <a:solidFill>
            <a:srgbClr val="0000CC"/>
          </a:solidFill>
          <a:ln w="12700">
            <a:solidFill>
              <a:schemeClr val="bg2"/>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4704" name="Rectangle 25"/>
          <p:cNvSpPr>
            <a:spLocks noChangeArrowheads="1"/>
          </p:cNvSpPr>
          <p:nvPr/>
        </p:nvSpPr>
        <p:spPr bwMode="auto">
          <a:xfrm>
            <a:off x="4259263" y="3741738"/>
            <a:ext cx="449262"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kumimoji="1" lang="zh-CN" altLang="en-US" sz="2400" b="1" baseline="-25000">
              <a:solidFill>
                <a:srgbClr val="FF0000"/>
              </a:solidFill>
              <a:ea typeface="宋体" panose="02010600030101010101" pitchFamily="2" charset="-122"/>
            </a:endParaRPr>
          </a:p>
        </p:txBody>
      </p:sp>
      <p:sp>
        <p:nvSpPr>
          <p:cNvPr id="114705" name="Rectangle 27"/>
          <p:cNvSpPr>
            <a:spLocks noChangeArrowheads="1"/>
          </p:cNvSpPr>
          <p:nvPr/>
        </p:nvSpPr>
        <p:spPr bwMode="auto">
          <a:xfrm>
            <a:off x="6621463" y="13938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r>
              <a:rPr kumimoji="1" lang="zh-CN" altLang="en-US" sz="2400">
                <a:solidFill>
                  <a:srgbClr val="0000CC"/>
                </a:solidFill>
              </a:rPr>
              <a:t>鸽巢原理</a:t>
            </a:r>
            <a:endParaRPr kumimoji="1" lang="zh-CN" altLang="en-US" sz="2400">
              <a:solidFill>
                <a:srgbClr val="0000CC"/>
              </a:solidFill>
            </a:endParaRPr>
          </a:p>
        </p:txBody>
      </p:sp>
      <p:cxnSp>
        <p:nvCxnSpPr>
          <p:cNvPr id="114706" name="直接连接符 2"/>
          <p:cNvCxnSpPr/>
          <p:nvPr/>
        </p:nvCxnSpPr>
        <p:spPr bwMode="auto">
          <a:xfrm flipV="1">
            <a:off x="6361113" y="2349500"/>
            <a:ext cx="855662" cy="1035050"/>
          </a:xfrm>
          <a:prstGeom prst="line">
            <a:avLst/>
          </a:prstGeom>
          <a:noFill/>
          <a:ln w="19050" algn="ctr">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4707" name="Oval 24"/>
          <p:cNvSpPr>
            <a:spLocks noChangeArrowheads="1"/>
          </p:cNvSpPr>
          <p:nvPr/>
        </p:nvSpPr>
        <p:spPr bwMode="auto">
          <a:xfrm>
            <a:off x="6510338" y="5300663"/>
            <a:ext cx="107950" cy="107950"/>
          </a:xfrm>
          <a:prstGeom prst="ellipse">
            <a:avLst/>
          </a:prstGeom>
          <a:solidFill>
            <a:srgbClr val="0000CC"/>
          </a:solidFill>
          <a:ln w="12700">
            <a:solidFill>
              <a:schemeClr val="bg2"/>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4708" name="Oval 24"/>
          <p:cNvSpPr>
            <a:spLocks noChangeArrowheads="1"/>
          </p:cNvSpPr>
          <p:nvPr/>
        </p:nvSpPr>
        <p:spPr bwMode="auto">
          <a:xfrm>
            <a:off x="6926263" y="4808538"/>
            <a:ext cx="107950" cy="107950"/>
          </a:xfrm>
          <a:prstGeom prst="ellipse">
            <a:avLst/>
          </a:prstGeom>
          <a:solidFill>
            <a:srgbClr val="0000CC"/>
          </a:solidFill>
          <a:ln w="12700">
            <a:solidFill>
              <a:schemeClr val="bg2"/>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4709" name="Oval 24"/>
          <p:cNvSpPr>
            <a:spLocks noChangeArrowheads="1"/>
          </p:cNvSpPr>
          <p:nvPr/>
        </p:nvSpPr>
        <p:spPr bwMode="auto">
          <a:xfrm>
            <a:off x="5648325" y="5432425"/>
            <a:ext cx="107950" cy="107950"/>
          </a:xfrm>
          <a:prstGeom prst="ellipse">
            <a:avLst/>
          </a:prstGeom>
          <a:solidFill>
            <a:srgbClr val="0000CC"/>
          </a:solidFill>
          <a:ln w="12700">
            <a:solidFill>
              <a:schemeClr val="bg2"/>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4710" name="Oval 24"/>
          <p:cNvSpPr>
            <a:spLocks noChangeArrowheads="1"/>
          </p:cNvSpPr>
          <p:nvPr/>
        </p:nvSpPr>
        <p:spPr bwMode="auto">
          <a:xfrm>
            <a:off x="5895975" y="2936875"/>
            <a:ext cx="107950" cy="107950"/>
          </a:xfrm>
          <a:prstGeom prst="ellipse">
            <a:avLst/>
          </a:prstGeom>
          <a:solidFill>
            <a:srgbClr val="0000CC"/>
          </a:solidFill>
          <a:ln w="12700">
            <a:solidFill>
              <a:schemeClr val="bg2"/>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4711" name="Oval 24"/>
          <p:cNvSpPr>
            <a:spLocks noChangeArrowheads="1"/>
          </p:cNvSpPr>
          <p:nvPr/>
        </p:nvSpPr>
        <p:spPr bwMode="auto">
          <a:xfrm>
            <a:off x="6872288" y="2652713"/>
            <a:ext cx="107950" cy="107950"/>
          </a:xfrm>
          <a:prstGeom prst="ellipse">
            <a:avLst/>
          </a:prstGeom>
          <a:solidFill>
            <a:srgbClr val="0000CC"/>
          </a:solidFill>
          <a:ln w="12700">
            <a:solidFill>
              <a:schemeClr val="bg2"/>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sp>
        <p:nvSpPr>
          <p:cNvPr id="114712" name="Oval 24"/>
          <p:cNvSpPr>
            <a:spLocks noChangeArrowheads="1"/>
          </p:cNvSpPr>
          <p:nvPr/>
        </p:nvSpPr>
        <p:spPr bwMode="auto">
          <a:xfrm>
            <a:off x="6032500" y="3794125"/>
            <a:ext cx="107950" cy="107950"/>
          </a:xfrm>
          <a:prstGeom prst="ellipse">
            <a:avLst/>
          </a:prstGeom>
          <a:solidFill>
            <a:srgbClr val="0000CC"/>
          </a:solidFill>
          <a:ln w="12700">
            <a:solidFill>
              <a:schemeClr val="bg2"/>
            </a:solidFill>
            <a:round/>
            <a:headEnd type="none" w="sm" len="sm"/>
            <a:tailEnd type="none" w="sm" len="sm"/>
          </a:ln>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00000"/>
              </a:lnSpc>
              <a:buFontTx/>
              <a:buNone/>
            </a:pPr>
            <a:endParaRPr lang="zh-CN" altLang="en-US" sz="2400"/>
          </a:p>
        </p:txBody>
      </p:sp>
      <p:cxnSp>
        <p:nvCxnSpPr>
          <p:cNvPr id="114713" name="直接连接符 28"/>
          <p:cNvCxnSpPr>
            <a:endCxn id="114708" idx="4"/>
          </p:cNvCxnSpPr>
          <p:nvPr/>
        </p:nvCxnSpPr>
        <p:spPr bwMode="auto">
          <a:xfrm flipV="1">
            <a:off x="6580188" y="4916488"/>
            <a:ext cx="400050" cy="407987"/>
          </a:xfrm>
          <a:prstGeom prst="line">
            <a:avLst/>
          </a:prstGeom>
          <a:noFill/>
          <a:ln w="19050" algn="ctr">
            <a:solidFill>
              <a:schemeClr val="accent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14" name="直接连接符 32"/>
          <p:cNvCxnSpPr/>
          <p:nvPr/>
        </p:nvCxnSpPr>
        <p:spPr bwMode="auto">
          <a:xfrm flipV="1">
            <a:off x="7239000" y="2319338"/>
            <a:ext cx="1979613" cy="0"/>
          </a:xfrm>
          <a:prstGeom prst="line">
            <a:avLst/>
          </a:prstGeom>
          <a:noFill/>
          <a:ln w="19050" algn="ctr">
            <a:solidFill>
              <a:schemeClr val="accent1"/>
            </a:solidFill>
            <a:prstDash val="lg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15" name="直接连接符 34"/>
          <p:cNvCxnSpPr/>
          <p:nvPr/>
        </p:nvCxnSpPr>
        <p:spPr bwMode="auto">
          <a:xfrm flipV="1">
            <a:off x="7216775" y="3357563"/>
            <a:ext cx="1979613" cy="0"/>
          </a:xfrm>
          <a:prstGeom prst="line">
            <a:avLst/>
          </a:prstGeom>
          <a:noFill/>
          <a:ln w="19050" algn="ctr">
            <a:solidFill>
              <a:schemeClr val="accent1"/>
            </a:solidFill>
            <a:prstDash val="lg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16" name="直接连接符 35"/>
          <p:cNvCxnSpPr/>
          <p:nvPr/>
        </p:nvCxnSpPr>
        <p:spPr bwMode="auto">
          <a:xfrm flipV="1">
            <a:off x="7034213" y="4857750"/>
            <a:ext cx="1979612" cy="0"/>
          </a:xfrm>
          <a:prstGeom prst="line">
            <a:avLst/>
          </a:prstGeom>
          <a:noFill/>
          <a:ln w="19050" algn="ctr">
            <a:solidFill>
              <a:schemeClr val="accent1"/>
            </a:solidFill>
            <a:prstDash val="lg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717" name="直接连接符 36"/>
          <p:cNvCxnSpPr/>
          <p:nvPr/>
        </p:nvCxnSpPr>
        <p:spPr bwMode="auto">
          <a:xfrm flipV="1">
            <a:off x="6618288" y="5373688"/>
            <a:ext cx="2339975" cy="0"/>
          </a:xfrm>
          <a:prstGeom prst="line">
            <a:avLst/>
          </a:prstGeom>
          <a:noFill/>
          <a:ln w="19050" algn="ctr">
            <a:solidFill>
              <a:schemeClr val="accent1"/>
            </a:solidFill>
            <a:prstDash val="lg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9"/>
          <p:cNvSpPr txBox="1">
            <a:spLocks noRot="1" noChangeAspect="1" noMove="1" noResize="1" noEditPoints="1" noAdjustHandles="1" noChangeArrowheads="1" noChangeShapeType="1" noTextEdit="1"/>
          </p:cNvSpPr>
          <p:nvPr/>
        </p:nvSpPr>
        <p:spPr>
          <a:xfrm>
            <a:off x="7264240" y="2427076"/>
            <a:ext cx="3048330" cy="818366"/>
          </a:xfrm>
          <a:prstGeom prst="rect">
            <a:avLst/>
          </a:prstGeom>
          <a:blipFill>
            <a:blip r:embed="rId2"/>
            <a:stretch>
              <a:fillRect b="-1493"/>
            </a:stretch>
          </a:blipFill>
        </p:spPr>
        <p:txBody>
          <a:bodyPr/>
          <a:lstStyle/>
          <a:p>
            <a:pPr eaLnBrk="1" fontAlgn="auto" hangingPunct="1">
              <a:spcBef>
                <a:spcPts val="0"/>
              </a:spcBef>
              <a:spcAft>
                <a:spcPts val="0"/>
              </a:spcAft>
              <a:defRPr/>
            </a:pPr>
            <a:r>
              <a:rPr lang="zh-CN" altLang="en-US">
                <a:noFill/>
                <a:latin typeface="+mn-lt"/>
              </a:rPr>
              <a:t> </a:t>
            </a:r>
            <a:endParaRPr lang="zh-CN" altLang="en-US">
              <a:noFill/>
              <a:latin typeface="+mn-lt"/>
            </a:endParaRPr>
          </a:p>
        </p:txBody>
      </p:sp>
      <p:sp>
        <p:nvSpPr>
          <p:cNvPr id="41" name="文本框 40"/>
          <p:cNvSpPr txBox="1">
            <a:spLocks noRot="1" noChangeAspect="1" noMove="1" noResize="1" noEditPoints="1" noAdjustHandles="1" noChangeArrowheads="1" noChangeShapeType="1" noTextEdit="1"/>
          </p:cNvSpPr>
          <p:nvPr/>
        </p:nvSpPr>
        <p:spPr>
          <a:xfrm>
            <a:off x="7437439" y="4853023"/>
            <a:ext cx="1295213" cy="525978"/>
          </a:xfrm>
          <a:prstGeom prst="rect">
            <a:avLst/>
          </a:prstGeom>
          <a:blipFill>
            <a:blip r:embed="rId3"/>
            <a:stretch>
              <a:fillRect/>
            </a:stretch>
          </a:blipFill>
        </p:spPr>
        <p:txBody>
          <a:bodyPr/>
          <a:lstStyle/>
          <a:p>
            <a:pPr eaLnBrk="1" fontAlgn="auto" hangingPunct="1">
              <a:spcBef>
                <a:spcPts val="0"/>
              </a:spcBef>
              <a:spcAft>
                <a:spcPts val="0"/>
              </a:spcAft>
              <a:defRPr/>
            </a:pPr>
            <a:r>
              <a:rPr lang="zh-CN" altLang="en-US">
                <a:noFill/>
                <a:latin typeface="+mn-lt"/>
              </a:rPr>
              <a:t> </a:t>
            </a:r>
            <a:endParaRPr lang="zh-CN" altLang="en-US">
              <a:noFill/>
              <a:latin typeface="+mn-l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zh-CN" altLang="en-US"/>
              <a:t>归并排序</a:t>
            </a:r>
            <a:endParaRPr lang="zh-CN" altLang="en-US"/>
          </a:p>
        </p:txBody>
      </p:sp>
      <p:pic>
        <p:nvPicPr>
          <p:cNvPr id="25603" name="Picture 5" descr="fig04_02"/>
          <p:cNvPicPr>
            <a:picLocks noChangeAspect="1" noChangeArrowheads="1"/>
          </p:cNvPicPr>
          <p:nvPr/>
        </p:nvPicPr>
        <p:blipFill>
          <a:blip r:embed="rId1">
            <a:extLst>
              <a:ext uri="{28A0092B-C50C-407E-A947-70E740481C1C}">
                <a14:useLocalDpi xmlns:a14="http://schemas.microsoft.com/office/drawing/2010/main" val="0"/>
              </a:ext>
            </a:extLst>
          </a:blip>
          <a:srcRect l="44211" r="23473" b="94920"/>
          <a:stretch>
            <a:fillRect/>
          </a:stretch>
        </p:blipFill>
        <p:spPr bwMode="auto">
          <a:xfrm>
            <a:off x="3792538" y="1123950"/>
            <a:ext cx="48958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838200" y="152400"/>
            <a:ext cx="9829800" cy="685800"/>
          </a:xfrm>
        </p:spPr>
        <p:txBody>
          <a:bodyPr/>
          <a:lstStyle/>
          <a:p>
            <a:pPr eaLnBrk="1" hangingPunct="1"/>
            <a:r>
              <a:rPr lang="zh-CN" altLang="en-US" sz="3200"/>
              <a:t>最近点对算法分析</a:t>
            </a:r>
            <a:endParaRPr lang="zh-CN" altLang="en-US" sz="3200"/>
          </a:p>
        </p:txBody>
      </p:sp>
      <p:sp>
        <p:nvSpPr>
          <p:cNvPr id="116739" name="Rectangle 3"/>
          <p:cNvSpPr>
            <a:spLocks noGrp="1" noChangeArrowheads="1"/>
          </p:cNvSpPr>
          <p:nvPr>
            <p:ph idx="1"/>
          </p:nvPr>
        </p:nvSpPr>
        <p:spPr/>
        <p:txBody>
          <a:bodyPr/>
          <a:lstStyle/>
          <a:p>
            <a:pPr eaLnBrk="1" hangingPunct="1">
              <a:buFont typeface="Monotype Sorts" pitchFamily="2" charset="2"/>
              <a:buNone/>
            </a:pPr>
            <a:r>
              <a:rPr lang="zh-CN" altLang="en-US"/>
              <a:t>时间复杂度：</a:t>
            </a:r>
            <a:r>
              <a:rPr lang="en-US" altLang="zh-CN"/>
              <a:t>T(</a:t>
            </a:r>
            <a:r>
              <a:rPr lang="en-US" altLang="zh-CN" i="1"/>
              <a:t>n</a:t>
            </a:r>
            <a:r>
              <a:rPr lang="en-US" altLang="zh-CN"/>
              <a:t>) = 2T(</a:t>
            </a:r>
            <a:r>
              <a:rPr lang="en-US" altLang="zh-CN" i="1"/>
              <a:t>n</a:t>
            </a:r>
            <a:r>
              <a:rPr lang="en-US" altLang="zh-CN"/>
              <a:t>/2) + M(</a:t>
            </a:r>
            <a:r>
              <a:rPr lang="en-US" altLang="zh-CN" i="1"/>
              <a:t>n</a:t>
            </a:r>
            <a:r>
              <a:rPr lang="en-US" altLang="zh-CN"/>
              <a:t>)</a:t>
            </a:r>
            <a:r>
              <a:rPr lang="zh-CN" altLang="en-US"/>
              <a:t>，其中</a:t>
            </a:r>
            <a:r>
              <a:rPr lang="en-US" altLang="zh-CN"/>
              <a:t> M(</a:t>
            </a:r>
            <a:r>
              <a:rPr lang="en-US" altLang="zh-CN" i="1"/>
              <a:t>n</a:t>
            </a:r>
            <a:r>
              <a:rPr lang="en-US" altLang="zh-CN"/>
              <a:t>) </a:t>
            </a:r>
            <a:r>
              <a:rPr lang="en-US" altLang="zh-CN">
                <a:sym typeface="Symbol" panose="05050102010706020507" pitchFamily="18" charset="2"/>
              </a:rPr>
              <a:t> </a:t>
            </a:r>
            <a:r>
              <a:rPr lang="en-US" altLang="zh-CN"/>
              <a:t>O(</a:t>
            </a:r>
            <a:r>
              <a:rPr lang="en-US" altLang="zh-CN" i="1"/>
              <a:t>n</a:t>
            </a:r>
            <a:r>
              <a:rPr lang="en-US" altLang="zh-CN"/>
              <a:t>)</a:t>
            </a:r>
            <a:endParaRPr lang="en-US" altLang="zh-CN"/>
          </a:p>
          <a:p>
            <a:pPr eaLnBrk="1" hangingPunct="1">
              <a:buFont typeface="Monotype Sorts" pitchFamily="2" charset="2"/>
              <a:buNone/>
            </a:pPr>
            <a:r>
              <a:rPr lang="zh-CN" altLang="en-US"/>
              <a:t>由主定理可知</a:t>
            </a:r>
            <a:r>
              <a:rPr lang="en-US" altLang="zh-CN"/>
              <a:t>(</a:t>
            </a:r>
            <a:r>
              <a:rPr lang="zh-CN" altLang="en-US"/>
              <a:t>这时，</a:t>
            </a:r>
            <a:r>
              <a:rPr lang="en-US" altLang="zh-CN" i="1"/>
              <a:t>a</a:t>
            </a:r>
            <a:r>
              <a:rPr lang="en-US" altLang="zh-CN"/>
              <a:t> = 2, </a:t>
            </a:r>
            <a:r>
              <a:rPr lang="en-US" altLang="zh-CN" i="1"/>
              <a:t>b</a:t>
            </a:r>
            <a:r>
              <a:rPr lang="en-US" altLang="zh-CN"/>
              <a:t> = 2, </a:t>
            </a:r>
            <a:r>
              <a:rPr lang="en-US" altLang="zh-CN" i="1"/>
              <a:t>d</a:t>
            </a:r>
            <a:r>
              <a:rPr lang="en-US" altLang="zh-CN"/>
              <a:t> = 1)</a:t>
            </a:r>
            <a:r>
              <a:rPr lang="zh-CN" altLang="en-US"/>
              <a:t>：</a:t>
            </a:r>
            <a:endParaRPr lang="zh-CN" altLang="en-US"/>
          </a:p>
          <a:p>
            <a:pPr eaLnBrk="1" hangingPunct="1">
              <a:buFont typeface="Monotype Sorts" pitchFamily="2" charset="2"/>
              <a:buNone/>
            </a:pPr>
            <a:r>
              <a:rPr lang="en-US" altLang="zh-CN"/>
              <a:t>                        </a:t>
            </a:r>
            <a:r>
              <a:rPr lang="en-US" altLang="zh-CN" b="1">
                <a:solidFill>
                  <a:srgbClr val="FF0000"/>
                </a:solidFill>
              </a:rPr>
              <a:t>T(</a:t>
            </a:r>
            <a:r>
              <a:rPr lang="en-US" altLang="zh-CN" b="1" i="1">
                <a:solidFill>
                  <a:srgbClr val="FF0000"/>
                </a:solidFill>
              </a:rPr>
              <a:t>n</a:t>
            </a:r>
            <a:r>
              <a:rPr lang="en-US" altLang="zh-CN" b="1">
                <a:solidFill>
                  <a:srgbClr val="FF0000"/>
                </a:solidFill>
              </a:rPr>
              <a:t>) </a:t>
            </a:r>
            <a:r>
              <a:rPr lang="en-US" altLang="zh-CN" b="1">
                <a:solidFill>
                  <a:srgbClr val="FF0000"/>
                </a:solidFill>
                <a:sym typeface="Symbol" panose="05050102010706020507" pitchFamily="18" charset="2"/>
              </a:rPr>
              <a:t> </a:t>
            </a:r>
            <a:r>
              <a:rPr lang="en-US" altLang="zh-CN" b="1">
                <a:solidFill>
                  <a:srgbClr val="FF0000"/>
                </a:solidFill>
              </a:rPr>
              <a:t>O(</a:t>
            </a:r>
            <a:r>
              <a:rPr lang="en-US" altLang="zh-CN" b="1" i="1">
                <a:solidFill>
                  <a:srgbClr val="FF0000"/>
                </a:solidFill>
              </a:rPr>
              <a:t>n</a:t>
            </a:r>
            <a:r>
              <a:rPr lang="en-US" altLang="zh-CN" b="1">
                <a:solidFill>
                  <a:srgbClr val="FF0000"/>
                </a:solidFill>
              </a:rPr>
              <a:t> log </a:t>
            </a:r>
            <a:r>
              <a:rPr lang="en-US" altLang="zh-CN" b="1" i="1">
                <a:solidFill>
                  <a:srgbClr val="FF0000"/>
                </a:solidFill>
              </a:rPr>
              <a:t>n</a:t>
            </a:r>
            <a:r>
              <a:rPr lang="en-US" altLang="zh-CN" b="1">
                <a:solidFill>
                  <a:srgbClr val="FF0000"/>
                </a:solidFill>
              </a:rPr>
              <a:t>)</a:t>
            </a:r>
            <a:endParaRPr lang="en-US" altLang="zh-CN" b="1">
              <a:solidFill>
                <a:srgbClr val="FF0000"/>
              </a:solidFill>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Group 9"/>
          <p:cNvGrpSpPr/>
          <p:nvPr/>
        </p:nvGrpSpPr>
        <p:grpSpPr bwMode="auto">
          <a:xfrm>
            <a:off x="4117975" y="1927225"/>
            <a:ext cx="5943600" cy="4116388"/>
            <a:chOff x="1688" y="1424"/>
            <a:chExt cx="3744" cy="2593"/>
          </a:xfrm>
        </p:grpSpPr>
        <p:grpSp>
          <p:nvGrpSpPr>
            <p:cNvPr id="118789" name="Group 8"/>
            <p:cNvGrpSpPr/>
            <p:nvPr/>
          </p:nvGrpSpPr>
          <p:grpSpPr bwMode="auto">
            <a:xfrm>
              <a:off x="1688" y="1424"/>
              <a:ext cx="3744" cy="2593"/>
              <a:chOff x="1248" y="1440"/>
              <a:chExt cx="3744" cy="2593"/>
            </a:xfrm>
          </p:grpSpPr>
          <p:pic>
            <p:nvPicPr>
              <p:cNvPr id="118792" name="Picture 4" descr="898_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8" y="1440"/>
                <a:ext cx="3744" cy="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3" name="Line 5"/>
              <p:cNvSpPr>
                <a:spLocks noChangeShapeType="1"/>
              </p:cNvSpPr>
              <p:nvPr/>
            </p:nvSpPr>
            <p:spPr bwMode="auto">
              <a:xfrm flipV="1">
                <a:off x="2256" y="3360"/>
                <a:ext cx="1968" cy="288"/>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8790" name="Text Box 6"/>
            <p:cNvSpPr txBox="1">
              <a:spLocks noChangeArrowheads="1"/>
            </p:cNvSpPr>
            <p:nvPr/>
          </p:nvSpPr>
          <p:spPr bwMode="auto">
            <a:xfrm>
              <a:off x="2584" y="3648"/>
              <a:ext cx="192" cy="2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kumimoji="1" lang="en-US" altLang="zh-CN" sz="2400">
                  <a:ea typeface="宋体" panose="02010600030101010101" pitchFamily="2" charset="-122"/>
                </a:rPr>
                <a:t>P</a:t>
              </a:r>
              <a:r>
                <a:rPr kumimoji="1" lang="en-US" altLang="zh-CN" sz="2400" baseline="-25000">
                  <a:ea typeface="宋体" panose="02010600030101010101" pitchFamily="2" charset="-122"/>
                </a:rPr>
                <a:t>0</a:t>
              </a:r>
              <a:endParaRPr kumimoji="1" lang="en-US" altLang="zh-CN" sz="2400" baseline="-25000">
                <a:ea typeface="宋体" panose="02010600030101010101" pitchFamily="2" charset="-122"/>
              </a:endParaRPr>
            </a:p>
          </p:txBody>
        </p:sp>
        <p:sp>
          <p:nvSpPr>
            <p:cNvPr id="118791" name="Text Box 7"/>
            <p:cNvSpPr txBox="1">
              <a:spLocks noChangeArrowheads="1"/>
            </p:cNvSpPr>
            <p:nvPr/>
          </p:nvSpPr>
          <p:spPr bwMode="auto">
            <a:xfrm>
              <a:off x="4712" y="3312"/>
              <a:ext cx="192" cy="2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kumimoji="1" lang="en-US" altLang="zh-CN" sz="2400">
                  <a:ea typeface="宋体" panose="02010600030101010101" pitchFamily="2" charset="-122"/>
                </a:rPr>
                <a:t>P</a:t>
              </a:r>
              <a:r>
                <a:rPr kumimoji="1" lang="en-US" altLang="zh-CN" sz="2400" baseline="-25000">
                  <a:ea typeface="宋体" panose="02010600030101010101" pitchFamily="2" charset="-122"/>
                </a:rPr>
                <a:t>1</a:t>
              </a:r>
              <a:endParaRPr kumimoji="1" lang="en-US" altLang="zh-CN" sz="2400" baseline="-25000">
                <a:ea typeface="宋体" panose="02010600030101010101" pitchFamily="2" charset="-122"/>
              </a:endParaRPr>
            </a:p>
          </p:txBody>
        </p:sp>
      </p:grpSp>
      <p:sp>
        <p:nvSpPr>
          <p:cNvPr id="118787" name="Rectangle 2"/>
          <p:cNvSpPr>
            <a:spLocks noGrp="1" noChangeArrowheads="1"/>
          </p:cNvSpPr>
          <p:nvPr>
            <p:ph type="title" idx="4294967295"/>
          </p:nvPr>
        </p:nvSpPr>
        <p:spPr>
          <a:xfrm>
            <a:off x="695325" y="228600"/>
            <a:ext cx="7077075" cy="585788"/>
          </a:xfrm>
        </p:spPr>
        <p:txBody>
          <a:bodyPr/>
          <a:lstStyle/>
          <a:p>
            <a:pPr eaLnBrk="1" hangingPunct="1"/>
            <a:r>
              <a:rPr lang="zh-CN" altLang="en-US">
                <a:ea typeface="宋体" panose="02010600030101010101" pitchFamily="2" charset="-122"/>
              </a:rPr>
              <a:t>凸包(</a:t>
            </a:r>
            <a:r>
              <a:rPr lang="en-US" altLang="zh-CN">
                <a:ea typeface="宋体" panose="02010600030101010101" pitchFamily="2" charset="-122"/>
              </a:rPr>
              <a:t>Convex-Hull)</a:t>
            </a:r>
            <a:endParaRPr lang="zh-CN" altLang="en-US">
              <a:ea typeface="宋体" panose="02010600030101010101" pitchFamily="2" charset="-122"/>
            </a:endParaRPr>
          </a:p>
        </p:txBody>
      </p:sp>
      <p:sp>
        <p:nvSpPr>
          <p:cNvPr id="827395" name="Rectangle 3"/>
          <p:cNvSpPr>
            <a:spLocks noGrp="1" noChangeArrowheads="1"/>
          </p:cNvSpPr>
          <p:nvPr>
            <p:ph type="body" idx="4294967295"/>
          </p:nvPr>
        </p:nvSpPr>
        <p:spPr>
          <a:xfrm>
            <a:off x="766763" y="1108075"/>
            <a:ext cx="11425237" cy="2320925"/>
          </a:xfrm>
        </p:spPr>
        <p:txBody>
          <a:bodyPr/>
          <a:lstStyle/>
          <a:p>
            <a:pPr eaLnBrk="1" hangingPunct="1"/>
            <a:r>
              <a:rPr lang="zh-CN" altLang="en-US" sz="2700">
                <a:ea typeface="宋体" panose="02010600030101010101" pitchFamily="2" charset="-122"/>
              </a:rPr>
              <a:t>给定平面上 </a:t>
            </a:r>
            <a:r>
              <a:rPr lang="en-US" altLang="zh-CN" sz="2700">
                <a:ea typeface="宋体" panose="02010600030101010101" pitchFamily="2" charset="-122"/>
              </a:rPr>
              <a:t>n </a:t>
            </a:r>
            <a:r>
              <a:rPr lang="zh-CN" altLang="en-US" sz="2700">
                <a:ea typeface="宋体" panose="02010600030101010101" pitchFamily="2" charset="-122"/>
              </a:rPr>
              <a:t>个点，找到包含所有点的最小的凸包</a:t>
            </a:r>
            <a:endParaRPr lang="zh-CN" altLang="en-US" sz="2700">
              <a:ea typeface="宋体" panose="02010600030101010101" pitchFamily="2" charset="-122"/>
            </a:endParaRPr>
          </a:p>
          <a:p>
            <a:pPr eaLnBrk="1" hangingPunct="1"/>
            <a:r>
              <a:rPr lang="zh-CN" altLang="en-US" sz="2700">
                <a:ea typeface="宋体" panose="02010600030101010101" pitchFamily="2" charset="-122"/>
              </a:rPr>
              <a:t>直接求解</a:t>
            </a:r>
            <a:endParaRPr lang="zh-CN" altLang="en-US" sz="2700">
              <a:ea typeface="宋体" panose="02010600030101010101" pitchFamily="2" charset="-122"/>
            </a:endParaRPr>
          </a:p>
          <a:p>
            <a:pPr lvl="1" eaLnBrk="1" hangingPunct="1"/>
            <a:r>
              <a:rPr lang="zh-CN" altLang="en-US" sz="2200">
                <a:ea typeface="宋体" panose="02010600030101010101" pitchFamily="2" charset="-122"/>
              </a:rPr>
              <a:t>找极点 </a:t>
            </a:r>
            <a:r>
              <a:rPr lang="en-US" altLang="zh-CN" sz="2200">
                <a:ea typeface="宋体" panose="02010600030101010101" pitchFamily="2" charset="-122"/>
              </a:rPr>
              <a:t>(</a:t>
            </a:r>
            <a:r>
              <a:rPr lang="zh-CN" altLang="en-US" sz="2200">
                <a:ea typeface="宋体" panose="02010600030101010101" pitchFamily="2" charset="-122"/>
              </a:rPr>
              <a:t>即顶点)</a:t>
            </a:r>
            <a:endParaRPr lang="zh-CN" altLang="en-US" sz="220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7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7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731838" y="228600"/>
            <a:ext cx="7040562" cy="685800"/>
          </a:xfrm>
        </p:spPr>
        <p:txBody>
          <a:bodyPr/>
          <a:lstStyle/>
          <a:p>
            <a:pPr eaLnBrk="1" hangingPunct="1"/>
            <a:r>
              <a:rPr lang="zh-CN" altLang="en-US">
                <a:ea typeface="宋体" panose="02010600030101010101" pitchFamily="2" charset="-122"/>
              </a:rPr>
              <a:t>直接求解凸包问题</a:t>
            </a:r>
            <a:endParaRPr lang="zh-CN" altLang="en-US">
              <a:ea typeface="宋体" panose="02010600030101010101" pitchFamily="2" charset="-122"/>
            </a:endParaRPr>
          </a:p>
        </p:txBody>
      </p:sp>
      <p:sp>
        <p:nvSpPr>
          <p:cNvPr id="828419" name="Rectangle 3"/>
          <p:cNvSpPr>
            <a:spLocks noGrp="1" noChangeArrowheads="1"/>
          </p:cNvSpPr>
          <p:nvPr>
            <p:ph type="body" idx="4294967295"/>
          </p:nvPr>
        </p:nvSpPr>
        <p:spPr>
          <a:xfrm>
            <a:off x="874713" y="1304925"/>
            <a:ext cx="11317287" cy="4719638"/>
          </a:xfrm>
        </p:spPr>
        <p:txBody>
          <a:bodyPr/>
          <a:lstStyle/>
          <a:p>
            <a:pPr eaLnBrk="1" hangingPunct="1"/>
            <a:r>
              <a:rPr lang="zh-CN" altLang="en-US">
                <a:ea typeface="宋体" panose="02010600030101010101" pitchFamily="2" charset="-122"/>
              </a:rPr>
              <a:t>由</a:t>
            </a:r>
            <a:r>
              <a:rPr lang="en-US" altLang="zh-CN">
                <a:ea typeface="宋体" panose="02010600030101010101" pitchFamily="2" charset="-122"/>
              </a:rPr>
              <a:t>P</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 y</a:t>
            </a:r>
            <a:r>
              <a:rPr lang="en-US" altLang="zh-CN" baseline="-25000">
                <a:ea typeface="宋体" panose="02010600030101010101" pitchFamily="2" charset="-122"/>
              </a:rPr>
              <a:t>1</a:t>
            </a:r>
            <a:r>
              <a:rPr lang="en-US" altLang="zh-CN">
                <a:ea typeface="宋体" panose="02010600030101010101" pitchFamily="2" charset="-122"/>
              </a:rPr>
              <a:t>), P</a:t>
            </a:r>
            <a:r>
              <a:rPr lang="en-US" altLang="zh-CN" baseline="-25000">
                <a:ea typeface="宋体" panose="02010600030101010101" pitchFamily="2" charset="-122"/>
              </a:rPr>
              <a:t>2</a:t>
            </a:r>
            <a:r>
              <a:rPr lang="en-US" altLang="zh-CN">
                <a:ea typeface="宋体" panose="02010600030101010101" pitchFamily="2" charset="-122"/>
              </a:rPr>
              <a:t>(x</a:t>
            </a:r>
            <a:r>
              <a:rPr lang="en-US" altLang="zh-CN" baseline="-25000">
                <a:ea typeface="宋体" panose="02010600030101010101" pitchFamily="2" charset="-122"/>
              </a:rPr>
              <a:t>2</a:t>
            </a:r>
            <a:r>
              <a:rPr lang="en-US" altLang="zh-CN">
                <a:ea typeface="宋体" panose="02010600030101010101" pitchFamily="2" charset="-122"/>
              </a:rPr>
              <a:t> , y</a:t>
            </a:r>
            <a:r>
              <a:rPr lang="en-US" altLang="zh-CN" baseline="-25000">
                <a:ea typeface="宋体" panose="02010600030101010101" pitchFamily="2" charset="-122"/>
              </a:rPr>
              <a:t>2</a:t>
            </a:r>
            <a:r>
              <a:rPr lang="en-US" altLang="zh-CN">
                <a:ea typeface="宋体" panose="02010600030101010101" pitchFamily="2" charset="-122"/>
              </a:rPr>
              <a:t>)</a:t>
            </a:r>
            <a:r>
              <a:rPr lang="zh-CN" altLang="en-US">
                <a:ea typeface="宋体" panose="02010600030101010101" pitchFamily="2" charset="-122"/>
              </a:rPr>
              <a:t>连线方程 </a:t>
            </a:r>
            <a:r>
              <a:rPr lang="en-US" altLang="zh-CN">
                <a:ea typeface="宋体" panose="02010600030101010101" pitchFamily="2" charset="-122"/>
              </a:rPr>
              <a:t>ax + by = c</a:t>
            </a:r>
            <a:endParaRPr lang="en-US" altLang="zh-CN">
              <a:ea typeface="宋体" panose="02010600030101010101" pitchFamily="2" charset="-122"/>
            </a:endParaRPr>
          </a:p>
          <a:p>
            <a:pPr lvl="1" eaLnBrk="1" hangingPunct="1"/>
            <a:r>
              <a:rPr lang="zh-CN" altLang="en-US">
                <a:ea typeface="宋体" panose="02010600030101010101" pitchFamily="2" charset="-122"/>
              </a:rPr>
              <a:t>解出：</a:t>
            </a:r>
            <a:r>
              <a:rPr lang="en-US" altLang="zh-CN">
                <a:ea typeface="宋体" panose="02010600030101010101" pitchFamily="2" charset="-122"/>
              </a:rPr>
              <a:t>a = y</a:t>
            </a:r>
            <a:r>
              <a:rPr lang="en-US" altLang="zh-CN" baseline="-25000">
                <a:ea typeface="宋体" panose="02010600030101010101" pitchFamily="2" charset="-122"/>
              </a:rPr>
              <a:t>2</a:t>
            </a:r>
            <a:r>
              <a:rPr lang="en-US" altLang="zh-CN">
                <a:ea typeface="宋体" panose="02010600030101010101" pitchFamily="2" charset="-122"/>
              </a:rPr>
              <a:t> –y</a:t>
            </a:r>
            <a:r>
              <a:rPr lang="en-US" altLang="zh-CN" baseline="-25000">
                <a:ea typeface="宋体" panose="02010600030101010101" pitchFamily="2" charset="-122"/>
              </a:rPr>
              <a:t>1</a:t>
            </a:r>
            <a:r>
              <a:rPr lang="en-US" altLang="zh-CN">
                <a:ea typeface="宋体" panose="02010600030101010101" pitchFamily="2" charset="-122"/>
              </a:rPr>
              <a:t>, b = x</a:t>
            </a:r>
            <a:r>
              <a:rPr lang="en-US" altLang="zh-CN" baseline="-25000">
                <a:ea typeface="宋体" panose="02010600030101010101" pitchFamily="2" charset="-122"/>
              </a:rPr>
              <a:t>1</a:t>
            </a:r>
            <a:r>
              <a:rPr lang="en-US" altLang="zh-CN">
                <a:ea typeface="宋体" panose="02010600030101010101" pitchFamily="2" charset="-122"/>
              </a:rPr>
              <a:t> – x</a:t>
            </a:r>
            <a:r>
              <a:rPr lang="en-US" altLang="zh-CN" baseline="-25000">
                <a:ea typeface="宋体" panose="02010600030101010101" pitchFamily="2" charset="-122"/>
              </a:rPr>
              <a:t>2</a:t>
            </a:r>
            <a:r>
              <a:rPr lang="en-US" altLang="zh-CN">
                <a:ea typeface="宋体" panose="02010600030101010101" pitchFamily="2" charset="-122"/>
              </a:rPr>
              <a:t>, c = x</a:t>
            </a:r>
            <a:r>
              <a:rPr lang="en-US" altLang="zh-CN" baseline="-25000">
                <a:ea typeface="宋体" panose="02010600030101010101" pitchFamily="2" charset="-122"/>
              </a:rPr>
              <a:t>1</a:t>
            </a:r>
            <a:r>
              <a:rPr lang="en-US" altLang="zh-CN">
                <a:ea typeface="宋体" panose="02010600030101010101" pitchFamily="2" charset="-122"/>
              </a:rPr>
              <a:t>*y</a:t>
            </a:r>
            <a:r>
              <a:rPr lang="en-US" altLang="zh-CN" baseline="-25000">
                <a:ea typeface="宋体" panose="02010600030101010101" pitchFamily="2" charset="-122"/>
              </a:rPr>
              <a:t>2</a:t>
            </a:r>
            <a:r>
              <a:rPr lang="en-US" altLang="zh-CN">
                <a:ea typeface="宋体" panose="02010600030101010101" pitchFamily="2" charset="-122"/>
              </a:rPr>
              <a:t> – y</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2</a:t>
            </a:r>
            <a:endParaRPr lang="en-US" altLang="zh-CN" baseline="-25000">
              <a:ea typeface="宋体" panose="02010600030101010101" pitchFamily="2" charset="-122"/>
            </a:endParaRPr>
          </a:p>
          <a:p>
            <a:pPr eaLnBrk="1" hangingPunct="1"/>
            <a:r>
              <a:rPr lang="zh-CN" altLang="en-US">
                <a:ea typeface="宋体" panose="02010600030101010101" pitchFamily="2" charset="-122"/>
              </a:rPr>
              <a:t>所有平面点 </a:t>
            </a:r>
            <a:r>
              <a:rPr lang="en-US" altLang="zh-CN">
                <a:ea typeface="宋体" panose="02010600030101010101" pitchFamily="2" charset="-122"/>
              </a:rPr>
              <a:t>P (x, y)</a:t>
            </a:r>
            <a:r>
              <a:rPr lang="zh-CN" altLang="en-US">
                <a:ea typeface="宋体" panose="02010600030101010101" pitchFamily="2" charset="-122"/>
              </a:rPr>
              <a:t>可分为 2 类</a:t>
            </a:r>
            <a:endParaRPr lang="en-US" altLang="zh-CN">
              <a:ea typeface="宋体" panose="02010600030101010101" pitchFamily="2" charset="-122"/>
            </a:endParaRPr>
          </a:p>
          <a:p>
            <a:pPr lvl="1" eaLnBrk="1" hangingPunct="1"/>
            <a:r>
              <a:rPr lang="en-US" altLang="zh-CN">
                <a:ea typeface="宋体" panose="02010600030101010101" pitchFamily="2" charset="-122"/>
              </a:rPr>
              <a:t>ax + by &gt; c </a:t>
            </a:r>
            <a:r>
              <a:rPr lang="zh-CN" altLang="en-US">
                <a:ea typeface="宋体" panose="02010600030101010101" pitchFamily="2" charset="-122"/>
              </a:rPr>
              <a:t>或 </a:t>
            </a:r>
            <a:r>
              <a:rPr lang="en-US" altLang="zh-CN">
                <a:ea typeface="宋体" panose="02010600030101010101" pitchFamily="2" charset="-122"/>
              </a:rPr>
              <a:t>ax + by &lt; c</a:t>
            </a:r>
            <a:endParaRPr lang="en-US" altLang="zh-CN">
              <a:ea typeface="宋体" panose="02010600030101010101" pitchFamily="2" charset="-122"/>
            </a:endParaRPr>
          </a:p>
          <a:p>
            <a:pPr eaLnBrk="1" hangingPunct="1"/>
            <a:r>
              <a:rPr lang="zh-CN" altLang="en-US">
                <a:ea typeface="宋体" panose="02010600030101010101" pitchFamily="2" charset="-122"/>
              </a:rPr>
              <a:t>时间复杂性分析</a:t>
            </a:r>
            <a:endParaRPr lang="zh-CN" altLang="en-US">
              <a:ea typeface="宋体" panose="02010600030101010101" pitchFamily="2" charset="-122"/>
            </a:endParaRPr>
          </a:p>
          <a:p>
            <a:pPr lvl="1" eaLnBrk="1" hangingPunct="1"/>
            <a:r>
              <a:rPr lang="zh-CN" altLang="en-US">
                <a:ea typeface="宋体" panose="02010600030101010101" pitchFamily="2" charset="-122"/>
              </a:rPr>
              <a:t>有 </a:t>
            </a:r>
            <a:r>
              <a:rPr lang="en-US" altLang="zh-CN">
                <a:ea typeface="宋体" panose="02010600030101010101" pitchFamily="2" charset="-122"/>
              </a:rPr>
              <a:t>n(n-1)/2 </a:t>
            </a:r>
            <a:r>
              <a:rPr lang="zh-CN" altLang="en-US">
                <a:ea typeface="宋体" panose="02010600030101010101" pitchFamily="2" charset="-122"/>
              </a:rPr>
              <a:t>个点对检查</a:t>
            </a:r>
            <a:endParaRPr lang="zh-CN" altLang="en-US">
              <a:ea typeface="宋体" panose="02010600030101010101" pitchFamily="2" charset="-122"/>
            </a:endParaRPr>
          </a:p>
          <a:p>
            <a:pPr lvl="2" eaLnBrk="1" hangingPunct="1"/>
            <a:r>
              <a:rPr lang="zh-CN" altLang="en-US">
                <a:ea typeface="宋体" panose="02010600030101010101" pitchFamily="2" charset="-122"/>
              </a:rPr>
              <a:t>每个点对，还要计算其余 </a:t>
            </a:r>
            <a:r>
              <a:rPr lang="en-US" altLang="zh-CN">
                <a:ea typeface="宋体" panose="02010600030101010101" pitchFamily="2" charset="-122"/>
              </a:rPr>
              <a:t>n-2 </a:t>
            </a:r>
            <a:r>
              <a:rPr lang="zh-CN" altLang="en-US">
                <a:ea typeface="宋体" panose="02010600030101010101" pitchFamily="2" charset="-122"/>
              </a:rPr>
              <a:t>个点的 </a:t>
            </a:r>
            <a:r>
              <a:rPr lang="en-US" altLang="zh-CN">
                <a:ea typeface="宋体" panose="02010600030101010101" pitchFamily="2" charset="-122"/>
              </a:rPr>
              <a:t>ax + by – c </a:t>
            </a:r>
            <a:r>
              <a:rPr lang="zh-CN" altLang="en-US">
                <a:ea typeface="宋体" panose="02010600030101010101" pitchFamily="2" charset="-122"/>
              </a:rPr>
              <a:t>的符号</a:t>
            </a:r>
            <a:endParaRPr lang="zh-CN" altLang="en-US">
              <a:ea typeface="宋体" panose="02010600030101010101" pitchFamily="2" charset="-122"/>
            </a:endParaRPr>
          </a:p>
          <a:p>
            <a:pPr lvl="1" eaLnBrk="1" hangingPunct="1"/>
            <a:r>
              <a:rPr lang="zh-CN" altLang="en-US">
                <a:ea typeface="宋体" panose="02010600030101010101" pitchFamily="2" charset="-122"/>
              </a:rPr>
              <a:t>总共时间：</a:t>
            </a:r>
            <a:r>
              <a:rPr lang="en-US" altLang="zh-CN">
                <a:ea typeface="宋体" panose="02010600030101010101" pitchFamily="2" charset="-122"/>
              </a:rPr>
              <a:t>O(n</a:t>
            </a:r>
            <a:r>
              <a:rPr lang="en-US" altLang="zh-CN" baseline="30000">
                <a:ea typeface="宋体" panose="02010600030101010101" pitchFamily="2" charset="-122"/>
              </a:rPr>
              <a:t>3</a:t>
            </a:r>
            <a:r>
              <a:rPr lang="en-US" altLang="zh-CN">
                <a:ea typeface="宋体" panose="02010600030101010101" pitchFamily="2" charset="-122"/>
              </a:rPr>
              <a:t>)</a:t>
            </a:r>
            <a:endParaRPr lang="en-US" altLang="zh-CN">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8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8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8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84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841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841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28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1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1016000" y="152400"/>
            <a:ext cx="11176000" cy="685800"/>
          </a:xfrm>
        </p:spPr>
        <p:txBody>
          <a:bodyPr/>
          <a:lstStyle/>
          <a:p>
            <a:pPr eaLnBrk="1" hangingPunct="1"/>
            <a:r>
              <a:rPr lang="zh-CN" altLang="en-US">
                <a:ea typeface="宋体" panose="02010600030101010101" pitchFamily="2" charset="-122"/>
              </a:rPr>
              <a:t>凸包(</a:t>
            </a:r>
            <a:r>
              <a:rPr lang="en-US" altLang="zh-CN">
                <a:ea typeface="宋体" panose="02010600030101010101" pitchFamily="2" charset="-122"/>
              </a:rPr>
              <a:t>Convex-Hull)</a:t>
            </a:r>
            <a:endParaRPr lang="en-US" altLang="zh-CN">
              <a:ea typeface="宋体" panose="02010600030101010101" pitchFamily="2" charset="-122"/>
            </a:endParaRPr>
          </a:p>
        </p:txBody>
      </p:sp>
      <p:sp>
        <p:nvSpPr>
          <p:cNvPr id="820227" name="Rectangle 3"/>
          <p:cNvSpPr>
            <a:spLocks noGrp="1" noChangeArrowheads="1"/>
          </p:cNvSpPr>
          <p:nvPr>
            <p:ph type="body" idx="4294967295"/>
          </p:nvPr>
        </p:nvSpPr>
        <p:spPr>
          <a:xfrm>
            <a:off x="1117600" y="1266825"/>
            <a:ext cx="11074400" cy="4905375"/>
          </a:xfrm>
        </p:spPr>
        <p:txBody>
          <a:bodyPr/>
          <a:lstStyle/>
          <a:p>
            <a:pPr eaLnBrk="1" hangingPunct="1"/>
            <a:r>
              <a:rPr lang="zh-CN" altLang="en-US">
                <a:ea typeface="宋体" panose="02010600030101010101" pitchFamily="2" charset="-122"/>
              </a:rPr>
              <a:t>分治算法</a:t>
            </a:r>
            <a:endParaRPr lang="en-US" altLang="zh-CN">
              <a:ea typeface="宋体" panose="02010600030101010101" pitchFamily="2" charset="-122"/>
            </a:endParaRPr>
          </a:p>
          <a:p>
            <a:pPr lvl="1" eaLnBrk="1" hangingPunct="1"/>
            <a:r>
              <a:rPr lang="zh-CN" altLang="en-US">
                <a:ea typeface="宋体" panose="02010600030101010101" pitchFamily="2" charset="-122"/>
              </a:rPr>
              <a:t>有平面点集</a:t>
            </a:r>
            <a:r>
              <a:rPr lang="en-US" altLang="zh-CN">
                <a:ea typeface="宋体" panose="02010600030101010101" pitchFamily="2" charset="-122"/>
              </a:rPr>
              <a:t>S，</a:t>
            </a:r>
            <a:r>
              <a:rPr lang="zh-CN" altLang="en-US">
                <a:ea typeface="宋体" panose="02010600030101010101" pitchFamily="2" charset="-122"/>
              </a:rPr>
              <a:t>其中 </a:t>
            </a:r>
            <a:r>
              <a:rPr lang="en-US" altLang="zh-CN">
                <a:ea typeface="宋体" panose="02010600030101010101" pitchFamily="2" charset="-122"/>
              </a:rPr>
              <a:t>P</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1</a:t>
            </a:r>
            <a:r>
              <a:rPr lang="en-US" altLang="zh-CN">
                <a:ea typeface="宋体" panose="02010600030101010101" pitchFamily="2" charset="-122"/>
              </a:rPr>
              <a:t>,y</a:t>
            </a:r>
            <a:r>
              <a:rPr lang="en-US" altLang="zh-CN" baseline="-25000">
                <a:ea typeface="宋体" panose="02010600030101010101" pitchFamily="2" charset="-122"/>
              </a:rPr>
              <a:t>1</a:t>
            </a:r>
            <a:r>
              <a:rPr lang="en-US" altLang="zh-CN">
                <a:ea typeface="宋体" panose="02010600030101010101" pitchFamily="2" charset="-122"/>
              </a:rPr>
              <a:t>), ……, P</a:t>
            </a:r>
            <a:r>
              <a:rPr lang="en-US" altLang="zh-CN" baseline="-25000">
                <a:ea typeface="宋体" panose="02010600030101010101" pitchFamily="2" charset="-122"/>
              </a:rPr>
              <a:t>n</a:t>
            </a:r>
            <a:r>
              <a:rPr lang="en-US" altLang="zh-CN">
                <a:ea typeface="宋体" panose="02010600030101010101" pitchFamily="2" charset="-122"/>
              </a:rPr>
              <a:t>=(x</a:t>
            </a:r>
            <a:r>
              <a:rPr lang="en-US" altLang="zh-CN" baseline="-25000">
                <a:ea typeface="宋体" panose="02010600030101010101" pitchFamily="2" charset="-122"/>
              </a:rPr>
              <a:t>n</a:t>
            </a:r>
            <a:r>
              <a:rPr lang="en-US" altLang="zh-CN">
                <a:ea typeface="宋体" panose="02010600030101010101" pitchFamily="2" charset="-122"/>
              </a:rPr>
              <a:t>,y</a:t>
            </a:r>
            <a:r>
              <a:rPr lang="en-US" altLang="zh-CN" baseline="-25000">
                <a:ea typeface="宋体" panose="02010600030101010101" pitchFamily="2" charset="-122"/>
              </a:rPr>
              <a:t>n</a:t>
            </a:r>
            <a:r>
              <a:rPr lang="en-US" altLang="zh-CN">
                <a:ea typeface="宋体" panose="02010600030101010101" pitchFamily="2" charset="-122"/>
              </a:rPr>
              <a:t>)</a:t>
            </a:r>
            <a:endParaRPr lang="en-US" altLang="zh-CN">
              <a:ea typeface="宋体" panose="02010600030101010101" pitchFamily="2" charset="-122"/>
            </a:endParaRPr>
          </a:p>
          <a:p>
            <a:pPr lvl="1" eaLnBrk="1" hangingPunct="1"/>
            <a:r>
              <a:rPr lang="zh-CN" altLang="en-US">
                <a:ea typeface="宋体" panose="02010600030101010101" pitchFamily="2" charset="-122"/>
              </a:rPr>
              <a:t>所有点按 </a:t>
            </a:r>
            <a:r>
              <a:rPr lang="en-US" altLang="zh-CN">
                <a:ea typeface="宋体" panose="02010600030101010101" pitchFamily="2" charset="-122"/>
              </a:rPr>
              <a:t>x </a:t>
            </a:r>
            <a:r>
              <a:rPr lang="zh-CN" altLang="en-US">
                <a:ea typeface="宋体" panose="02010600030101010101" pitchFamily="2" charset="-122"/>
              </a:rPr>
              <a:t>坐标递增 </a:t>
            </a:r>
            <a:r>
              <a:rPr lang="en-US" altLang="zh-CN">
                <a:ea typeface="宋体" panose="02010600030101010101" pitchFamily="2" charset="-122"/>
              </a:rPr>
              <a:t>x</a:t>
            </a:r>
            <a:r>
              <a:rPr lang="en-US" altLang="zh-CN" baseline="-25000">
                <a:ea typeface="宋体" panose="02010600030101010101" pitchFamily="2" charset="-122"/>
              </a:rPr>
              <a:t>0</a:t>
            </a:r>
            <a:r>
              <a:rPr lang="en-US" altLang="zh-CN">
                <a:ea typeface="宋体" panose="02010600030101010101" pitchFamily="2" charset="-122"/>
              </a:rPr>
              <a:t>&lt;=...&lt;=x</a:t>
            </a:r>
            <a:r>
              <a:rPr lang="en-US" altLang="zh-CN" baseline="-25000">
                <a:ea typeface="宋体" panose="02010600030101010101" pitchFamily="2" charset="-122"/>
              </a:rPr>
              <a:t>n </a:t>
            </a:r>
            <a:r>
              <a:rPr lang="zh-CN" altLang="en-US">
                <a:ea typeface="宋体" panose="02010600030101010101" pitchFamily="2" charset="-122"/>
              </a:rPr>
              <a:t>排序</a:t>
            </a:r>
            <a:endParaRPr lang="zh-CN" altLang="en-US">
              <a:ea typeface="宋体" panose="02010600030101010101" pitchFamily="2" charset="-122"/>
            </a:endParaRPr>
          </a:p>
          <a:p>
            <a:pPr lvl="2" eaLnBrk="1" hangingPunct="1"/>
            <a:r>
              <a:rPr lang="zh-CN" altLang="en-US">
                <a:ea typeface="宋体" panose="02010600030101010101" pitchFamily="2" charset="-122"/>
              </a:rPr>
              <a:t>若 </a:t>
            </a:r>
            <a:r>
              <a:rPr lang="en-US" altLang="zh-CN">
                <a:ea typeface="宋体" panose="02010600030101010101" pitchFamily="2" charset="-122"/>
              </a:rPr>
              <a:t>x </a:t>
            </a:r>
            <a:r>
              <a:rPr lang="zh-CN" altLang="en-US">
                <a:ea typeface="宋体" panose="02010600030101010101" pitchFamily="2" charset="-122"/>
              </a:rPr>
              <a:t>坐标相同，则按 </a:t>
            </a:r>
            <a:r>
              <a:rPr lang="en-US" altLang="zh-CN">
                <a:ea typeface="宋体" panose="02010600030101010101" pitchFamily="2" charset="-122"/>
              </a:rPr>
              <a:t>y </a:t>
            </a:r>
            <a:r>
              <a:rPr lang="zh-CN" altLang="en-US">
                <a:ea typeface="宋体" panose="02010600030101010101" pitchFamily="2" charset="-122"/>
              </a:rPr>
              <a:t>坐标递增排序</a:t>
            </a:r>
            <a:endParaRPr lang="zh-CN" altLang="en-US">
              <a:ea typeface="宋体" panose="02010600030101010101" pitchFamily="2" charset="-122"/>
            </a:endParaRPr>
          </a:p>
          <a:p>
            <a:pPr lvl="1" eaLnBrk="1" hangingPunct="1"/>
            <a:r>
              <a:rPr lang="zh-CN" altLang="en-US">
                <a:ea typeface="宋体" panose="02010600030101010101" pitchFamily="2" charset="-122"/>
              </a:rPr>
              <a:t>则</a:t>
            </a:r>
            <a:r>
              <a:rPr lang="en-US" altLang="zh-CN">
                <a:ea typeface="宋体" panose="02010600030101010101" pitchFamily="2" charset="-122"/>
              </a:rPr>
              <a:t>P</a:t>
            </a:r>
            <a:r>
              <a:rPr lang="en-US" altLang="zh-CN" baseline="-25000">
                <a:ea typeface="宋体" panose="02010600030101010101" pitchFamily="2" charset="-122"/>
              </a:rPr>
              <a:t>1</a:t>
            </a:r>
            <a:r>
              <a:rPr lang="en-US" altLang="zh-CN">
                <a:ea typeface="宋体" panose="02010600030101010101" pitchFamily="2" charset="-122"/>
              </a:rPr>
              <a:t>(x</a:t>
            </a:r>
            <a:r>
              <a:rPr lang="en-US" altLang="zh-CN" baseline="-25000">
                <a:ea typeface="宋体" panose="02010600030101010101" pitchFamily="2" charset="-122"/>
              </a:rPr>
              <a:t>min</a:t>
            </a:r>
            <a:r>
              <a:rPr lang="en-US" altLang="zh-CN">
                <a:ea typeface="宋体" panose="02010600030101010101" pitchFamily="2" charset="-122"/>
              </a:rPr>
              <a:t>, y</a:t>
            </a:r>
            <a:r>
              <a:rPr lang="en-US" altLang="zh-CN" baseline="-25000">
                <a:ea typeface="宋体" panose="02010600030101010101" pitchFamily="2" charset="-122"/>
              </a:rPr>
              <a:t>i</a:t>
            </a:r>
            <a:r>
              <a:rPr lang="en-US" altLang="zh-CN">
                <a:ea typeface="宋体" panose="02010600030101010101" pitchFamily="2" charset="-122"/>
              </a:rPr>
              <a:t>) , P</a:t>
            </a:r>
            <a:r>
              <a:rPr lang="en-US" altLang="zh-CN" baseline="-25000">
                <a:ea typeface="宋体" panose="02010600030101010101" pitchFamily="2" charset="-122"/>
              </a:rPr>
              <a:t>n</a:t>
            </a:r>
            <a:r>
              <a:rPr lang="en-US" altLang="zh-CN">
                <a:ea typeface="宋体" panose="02010600030101010101" pitchFamily="2" charset="-122"/>
              </a:rPr>
              <a:t>(x</a:t>
            </a:r>
            <a:r>
              <a:rPr lang="en-US" altLang="zh-CN" baseline="-25000">
                <a:ea typeface="宋体" panose="02010600030101010101" pitchFamily="2" charset="-122"/>
              </a:rPr>
              <a:t>max </a:t>
            </a:r>
            <a:r>
              <a:rPr lang="en-US" altLang="zh-CN">
                <a:ea typeface="宋体" panose="02010600030101010101" pitchFamily="2" charset="-122"/>
              </a:rPr>
              <a:t>, y</a:t>
            </a:r>
            <a:r>
              <a:rPr lang="en-US" altLang="zh-CN" baseline="-25000">
                <a:ea typeface="宋体" panose="02010600030101010101" pitchFamily="2" charset="-122"/>
              </a:rPr>
              <a:t>j</a:t>
            </a:r>
            <a:r>
              <a:rPr lang="en-US" altLang="zh-CN">
                <a:ea typeface="宋体" panose="02010600030101010101" pitchFamily="2" charset="-122"/>
              </a:rPr>
              <a:t>) </a:t>
            </a:r>
            <a:r>
              <a:rPr lang="zh-CN" altLang="en-US">
                <a:ea typeface="宋体" panose="02010600030101010101" pitchFamily="2" charset="-122"/>
              </a:rPr>
              <a:t>属于凸包</a:t>
            </a:r>
            <a:endParaRPr lang="en-US" altLang="zh-CN">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0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0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0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02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2"/>
          <p:cNvGraphicFramePr>
            <a:graphicFrameLocks noChangeAspect="1"/>
          </p:cNvGraphicFramePr>
          <p:nvPr/>
        </p:nvGraphicFramePr>
        <p:xfrm>
          <a:off x="2100263" y="1233488"/>
          <a:ext cx="8369300" cy="5289550"/>
        </p:xfrm>
        <a:graphic>
          <a:graphicData uri="http://schemas.openxmlformats.org/presentationml/2006/ole">
            <mc:AlternateContent xmlns:mc="http://schemas.openxmlformats.org/markup-compatibility/2006">
              <mc:Choice xmlns:v="urn:schemas-microsoft-com:vml" Requires="v">
                <p:oleObj spid="_x0000_s121890" name="图片" r:id="rId1" imgW="3983990" imgH="2514600" progId="Word.Picture.8">
                  <p:embed/>
                </p:oleObj>
              </mc:Choice>
              <mc:Fallback>
                <p:oleObj name="图片" r:id="rId1" imgW="3983990" imgH="251460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1233488"/>
                        <a:ext cx="8369300" cy="5289550"/>
                      </a:xfrm>
                      <a:prstGeom prst="rect">
                        <a:avLst/>
                      </a:prstGeom>
                      <a:solidFill>
                        <a:srgbClr val="CCE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59" name="Rectangle 2"/>
          <p:cNvSpPr txBox="1">
            <a:spLocks noChangeArrowheads="1"/>
          </p:cNvSpPr>
          <p:nvPr/>
        </p:nvSpPr>
        <p:spPr bwMode="auto">
          <a:xfrm>
            <a:off x="874713" y="152400"/>
            <a:ext cx="9640887"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kumimoji="1" lang="zh-CN" altLang="en-US" sz="3600">
                <a:solidFill>
                  <a:srgbClr val="C00000"/>
                </a:solidFill>
                <a:ea typeface="宋体" panose="02010600030101010101" pitchFamily="2" charset="-122"/>
              </a:rPr>
              <a:t>凸包(</a:t>
            </a:r>
            <a:r>
              <a:rPr kumimoji="1" lang="en-US" altLang="zh-CN" sz="3600">
                <a:solidFill>
                  <a:srgbClr val="C00000"/>
                </a:solidFill>
                <a:ea typeface="宋体" panose="02010600030101010101" pitchFamily="2" charset="-122"/>
              </a:rPr>
              <a:t>Convex-Hull)</a:t>
            </a:r>
            <a:endParaRPr kumimoji="1" lang="en-US" altLang="zh-CN" sz="3600">
              <a:solidFill>
                <a:srgbClr val="C00000"/>
              </a:solidFill>
              <a:ea typeface="宋体" panose="02010600030101010101" pitchFamily="2" charset="-122"/>
            </a:endParaRP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1016000" y="152400"/>
            <a:ext cx="11176000" cy="685800"/>
          </a:xfrm>
        </p:spPr>
        <p:txBody>
          <a:bodyPr/>
          <a:lstStyle/>
          <a:p>
            <a:pPr eaLnBrk="1" hangingPunct="1"/>
            <a:r>
              <a:rPr lang="zh-CN" altLang="en-US">
                <a:ea typeface="宋体" panose="02010600030101010101" pitchFamily="2" charset="-122"/>
              </a:rPr>
              <a:t>凸包</a:t>
            </a:r>
            <a:endParaRPr lang="zh-CN" altLang="en-US">
              <a:ea typeface="宋体" panose="02010600030101010101" pitchFamily="2" charset="-122"/>
            </a:endParaRPr>
          </a:p>
        </p:txBody>
      </p:sp>
      <p:sp>
        <p:nvSpPr>
          <p:cNvPr id="822275" name="Rectangle 3"/>
          <p:cNvSpPr>
            <a:spLocks noGrp="1" noChangeArrowheads="1"/>
          </p:cNvSpPr>
          <p:nvPr>
            <p:ph type="body" idx="4294967295"/>
          </p:nvPr>
        </p:nvSpPr>
        <p:spPr>
          <a:xfrm>
            <a:off x="1016000" y="1203325"/>
            <a:ext cx="11176000" cy="4114800"/>
          </a:xfrm>
        </p:spPr>
        <p:txBody>
          <a:bodyPr/>
          <a:lstStyle/>
          <a:p>
            <a:pPr eaLnBrk="1" hangingPunct="1"/>
            <a:r>
              <a:rPr lang="zh-CN" altLang="en-US" sz="3200">
                <a:ea typeface="宋体" panose="02010600030101010101" pitchFamily="2" charset="-122"/>
              </a:rPr>
              <a:t>以有向边&lt;</a:t>
            </a:r>
            <a:r>
              <a:rPr lang="en-US" altLang="zh-CN" sz="3200">
                <a:ea typeface="宋体" panose="02010600030101010101" pitchFamily="2" charset="-122"/>
              </a:rPr>
              <a:t>P</a:t>
            </a:r>
            <a:r>
              <a:rPr lang="en-US" altLang="zh-CN" sz="3200" baseline="-25000">
                <a:ea typeface="宋体" panose="02010600030101010101" pitchFamily="2" charset="-122"/>
              </a:rPr>
              <a:t>1</a:t>
            </a:r>
            <a:r>
              <a:rPr lang="en-US" altLang="zh-CN" sz="3200">
                <a:ea typeface="宋体" panose="02010600030101010101" pitchFamily="2" charset="-122"/>
              </a:rPr>
              <a:t>P</a:t>
            </a:r>
            <a:r>
              <a:rPr lang="en-US" altLang="zh-CN" sz="3200" baseline="-25000">
                <a:ea typeface="宋体" panose="02010600030101010101" pitchFamily="2" charset="-122"/>
              </a:rPr>
              <a:t>n</a:t>
            </a:r>
            <a:r>
              <a:rPr lang="zh-CN" altLang="en-US" sz="3200">
                <a:ea typeface="宋体" panose="02010600030101010101" pitchFamily="2" charset="-122"/>
              </a:rPr>
              <a:t>&gt;为界，</a:t>
            </a:r>
            <a:r>
              <a:rPr lang="en-US" altLang="zh-CN" sz="3200">
                <a:ea typeface="宋体" panose="02010600030101010101" pitchFamily="2" charset="-122"/>
              </a:rPr>
              <a:t>S </a:t>
            </a:r>
            <a:r>
              <a:rPr lang="zh-CN" altLang="en-US" sz="3200">
                <a:ea typeface="宋体" panose="02010600030101010101" pitchFamily="2" charset="-122"/>
              </a:rPr>
              <a:t>划分为子集 </a:t>
            </a:r>
            <a:r>
              <a:rPr lang="en-US" altLang="zh-CN" sz="3200">
                <a:ea typeface="宋体" panose="02010600030101010101" pitchFamily="2" charset="-122"/>
              </a:rPr>
              <a:t>S1、S2</a:t>
            </a:r>
            <a:endParaRPr lang="en-US" altLang="zh-CN" sz="3200">
              <a:ea typeface="宋体" panose="02010600030101010101" pitchFamily="2" charset="-122"/>
            </a:endParaRPr>
          </a:p>
          <a:p>
            <a:pPr lvl="1" eaLnBrk="1" hangingPunct="1"/>
            <a:r>
              <a:rPr lang="en-US" altLang="zh-CN">
                <a:ea typeface="宋体" panose="02010600030101010101" pitchFamily="2" charset="-122"/>
              </a:rPr>
              <a:t>S</a:t>
            </a:r>
            <a:r>
              <a:rPr lang="en-US" altLang="zh-CN" baseline="-25000">
                <a:ea typeface="宋体" panose="02010600030101010101" pitchFamily="2" charset="-122"/>
              </a:rPr>
              <a:t>1</a:t>
            </a:r>
            <a:r>
              <a:rPr lang="en-US" altLang="zh-CN">
                <a:ea typeface="宋体" panose="02010600030101010101" pitchFamily="2" charset="-122"/>
              </a:rPr>
              <a:t> = { </a:t>
            </a:r>
            <a:r>
              <a:rPr lang="zh-CN" altLang="en-US">
                <a:ea typeface="宋体" panose="02010600030101010101" pitchFamily="2" charset="-122"/>
              </a:rPr>
              <a:t>位于 </a:t>
            </a:r>
            <a:r>
              <a:rPr lang="en-US" altLang="zh-CN">
                <a:ea typeface="宋体" panose="02010600030101010101" pitchFamily="2" charset="-122"/>
              </a:rPr>
              <a:t>P</a:t>
            </a:r>
            <a:r>
              <a:rPr lang="en-US" altLang="zh-CN" baseline="-25000">
                <a:ea typeface="宋体" panose="02010600030101010101" pitchFamily="2" charset="-122"/>
              </a:rPr>
              <a:t>1</a:t>
            </a:r>
            <a:r>
              <a:rPr lang="en-US" altLang="zh-CN">
                <a:ea typeface="宋体" panose="02010600030101010101" pitchFamily="2" charset="-122"/>
              </a:rPr>
              <a:t>P</a:t>
            </a:r>
            <a:r>
              <a:rPr lang="en-US" altLang="zh-CN" baseline="-25000">
                <a:ea typeface="宋体" panose="02010600030101010101" pitchFamily="2" charset="-122"/>
              </a:rPr>
              <a:t>n</a:t>
            </a:r>
            <a:r>
              <a:rPr lang="en-US" altLang="zh-CN">
                <a:ea typeface="宋体" panose="02010600030101010101" pitchFamily="2" charset="-122"/>
              </a:rPr>
              <a:t> </a:t>
            </a:r>
            <a:r>
              <a:rPr lang="zh-CN" altLang="en-US">
                <a:ea typeface="宋体" panose="02010600030101010101" pitchFamily="2" charset="-122"/>
              </a:rPr>
              <a:t>左边的点 } ∪ { </a:t>
            </a:r>
            <a:r>
              <a:rPr lang="en-US" altLang="zh-CN">
                <a:ea typeface="宋体" panose="02010600030101010101" pitchFamily="2" charset="-122"/>
              </a:rPr>
              <a:t>P</a:t>
            </a:r>
            <a:r>
              <a:rPr lang="en-US" altLang="zh-CN" baseline="-25000">
                <a:ea typeface="宋体" panose="02010600030101010101" pitchFamily="2" charset="-122"/>
              </a:rPr>
              <a:t>1</a:t>
            </a:r>
            <a:r>
              <a:rPr lang="en-US" altLang="zh-CN">
                <a:ea typeface="宋体" panose="02010600030101010101" pitchFamily="2" charset="-122"/>
              </a:rPr>
              <a:t>, P</a:t>
            </a:r>
            <a:r>
              <a:rPr lang="en-US" altLang="zh-CN" baseline="-25000">
                <a:ea typeface="宋体" panose="02010600030101010101" pitchFamily="2" charset="-122"/>
              </a:rPr>
              <a:t>n</a:t>
            </a:r>
            <a:r>
              <a:rPr lang="en-US" altLang="zh-CN">
                <a:ea typeface="宋体" panose="02010600030101010101" pitchFamily="2" charset="-122"/>
              </a:rPr>
              <a:t> }</a:t>
            </a:r>
            <a:endParaRPr lang="en-US" altLang="zh-CN">
              <a:ea typeface="宋体" panose="02010600030101010101" pitchFamily="2" charset="-122"/>
            </a:endParaRPr>
          </a:p>
          <a:p>
            <a:pPr lvl="1" eaLnBrk="1" hangingPunct="1"/>
            <a:r>
              <a:rPr lang="en-US" altLang="zh-CN">
                <a:ea typeface="宋体" panose="02010600030101010101" pitchFamily="2" charset="-122"/>
              </a:rPr>
              <a:t>S</a:t>
            </a:r>
            <a:r>
              <a:rPr lang="en-US" altLang="zh-CN" baseline="-25000">
                <a:ea typeface="宋体" panose="02010600030101010101" pitchFamily="2" charset="-122"/>
              </a:rPr>
              <a:t>2</a:t>
            </a:r>
            <a:r>
              <a:rPr lang="en-US" altLang="zh-CN">
                <a:ea typeface="宋体" panose="02010600030101010101" pitchFamily="2" charset="-122"/>
              </a:rPr>
              <a:t> = { </a:t>
            </a:r>
            <a:r>
              <a:rPr lang="zh-CN" altLang="en-US">
                <a:ea typeface="宋体" panose="02010600030101010101" pitchFamily="2" charset="-122"/>
              </a:rPr>
              <a:t>位于 </a:t>
            </a:r>
            <a:r>
              <a:rPr lang="en-US" altLang="zh-CN">
                <a:ea typeface="宋体" panose="02010600030101010101" pitchFamily="2" charset="-122"/>
              </a:rPr>
              <a:t>P</a:t>
            </a:r>
            <a:r>
              <a:rPr lang="en-US" altLang="zh-CN" baseline="-25000">
                <a:ea typeface="宋体" panose="02010600030101010101" pitchFamily="2" charset="-122"/>
              </a:rPr>
              <a:t>1</a:t>
            </a:r>
            <a:r>
              <a:rPr lang="en-US" altLang="zh-CN">
                <a:ea typeface="宋体" panose="02010600030101010101" pitchFamily="2" charset="-122"/>
              </a:rPr>
              <a:t>P</a:t>
            </a:r>
            <a:r>
              <a:rPr lang="en-US" altLang="zh-CN" baseline="-25000">
                <a:ea typeface="宋体" panose="02010600030101010101" pitchFamily="2" charset="-122"/>
              </a:rPr>
              <a:t>n</a:t>
            </a:r>
            <a:r>
              <a:rPr lang="en-US" altLang="zh-CN">
                <a:ea typeface="宋体" panose="02010600030101010101" pitchFamily="2" charset="-122"/>
              </a:rPr>
              <a:t> </a:t>
            </a:r>
            <a:r>
              <a:rPr lang="zh-CN" altLang="en-US">
                <a:ea typeface="宋体" panose="02010600030101010101" pitchFamily="2" charset="-122"/>
              </a:rPr>
              <a:t>右边的点 } ∪ { </a:t>
            </a:r>
            <a:r>
              <a:rPr lang="en-US" altLang="zh-CN">
                <a:ea typeface="宋体" panose="02010600030101010101" pitchFamily="2" charset="-122"/>
              </a:rPr>
              <a:t>P</a:t>
            </a:r>
            <a:r>
              <a:rPr lang="en-US" altLang="zh-CN" baseline="-25000">
                <a:ea typeface="宋体" panose="02010600030101010101" pitchFamily="2" charset="-122"/>
              </a:rPr>
              <a:t>1</a:t>
            </a:r>
            <a:r>
              <a:rPr lang="en-US" altLang="zh-CN">
                <a:ea typeface="宋体" panose="02010600030101010101" pitchFamily="2" charset="-122"/>
              </a:rPr>
              <a:t>, P</a:t>
            </a:r>
            <a:r>
              <a:rPr lang="en-US" altLang="zh-CN" baseline="-25000">
                <a:ea typeface="宋体" panose="02010600030101010101" pitchFamily="2" charset="-122"/>
              </a:rPr>
              <a:t>n</a:t>
            </a:r>
            <a:r>
              <a:rPr lang="en-US" altLang="zh-CN">
                <a:ea typeface="宋体" panose="02010600030101010101" pitchFamily="2" charset="-122"/>
              </a:rPr>
              <a:t> }</a:t>
            </a:r>
            <a:endParaRPr lang="en-US" altLang="zh-CN">
              <a:ea typeface="宋体" panose="02010600030101010101" pitchFamily="2" charset="-122"/>
            </a:endParaRPr>
          </a:p>
          <a:p>
            <a:pPr eaLnBrk="1" hangingPunct="1"/>
            <a:r>
              <a:rPr lang="zh-CN" altLang="en-US" sz="3200">
                <a:ea typeface="宋体" panose="02010600030101010101" pitchFamily="2" charset="-122"/>
              </a:rPr>
              <a:t>对任意 3 个平面点</a:t>
            </a:r>
            <a:r>
              <a:rPr lang="en-US" altLang="zh-CN" sz="3200">
                <a:ea typeface="宋体" panose="02010600030101010101" pitchFamily="2" charset="-122"/>
              </a:rPr>
              <a:t>P</a:t>
            </a:r>
            <a:r>
              <a:rPr lang="en-US" altLang="zh-CN" sz="3200" baseline="-25000">
                <a:ea typeface="宋体" panose="02010600030101010101" pitchFamily="2" charset="-122"/>
              </a:rPr>
              <a:t>i</a:t>
            </a:r>
            <a:r>
              <a:rPr lang="en-US" altLang="zh-CN" sz="3200">
                <a:ea typeface="宋体" panose="02010600030101010101" pitchFamily="2" charset="-122"/>
              </a:rPr>
              <a:t>, P</a:t>
            </a:r>
            <a:r>
              <a:rPr lang="en-US" altLang="zh-CN" sz="3200" baseline="-25000">
                <a:ea typeface="宋体" panose="02010600030101010101" pitchFamily="2" charset="-122"/>
              </a:rPr>
              <a:t>j</a:t>
            </a:r>
            <a:r>
              <a:rPr lang="en-US" altLang="zh-CN" sz="3200">
                <a:ea typeface="宋体" panose="02010600030101010101" pitchFamily="2" charset="-122"/>
              </a:rPr>
              <a:t>, P</a:t>
            </a:r>
            <a:r>
              <a:rPr lang="en-US" altLang="zh-CN" sz="3200" baseline="-25000">
                <a:ea typeface="宋体" panose="02010600030101010101" pitchFamily="2" charset="-122"/>
              </a:rPr>
              <a:t>k </a:t>
            </a:r>
            <a:r>
              <a:rPr lang="zh-CN" altLang="en-US">
                <a:ea typeface="宋体" panose="02010600030101010101" pitchFamily="2" charset="-122"/>
              </a:rPr>
              <a:t>有</a:t>
            </a:r>
            <a:endParaRPr lang="zh-CN" altLang="en-US">
              <a:ea typeface="宋体" panose="02010600030101010101" pitchFamily="2" charset="-122"/>
            </a:endParaRPr>
          </a:p>
          <a:p>
            <a:pPr lvl="1" eaLnBrk="1" hangingPunct="1"/>
            <a:r>
              <a:rPr lang="zh-CN" altLang="en-US">
                <a:ea typeface="宋体" panose="02010600030101010101" pitchFamily="2" charset="-122"/>
              </a:rPr>
              <a:t>若 </a:t>
            </a:r>
            <a:r>
              <a:rPr lang="en-US" altLang="zh-CN">
                <a:ea typeface="宋体" panose="02010600030101010101" pitchFamily="2" charset="-122"/>
              </a:rPr>
              <a:t>P</a:t>
            </a:r>
            <a:r>
              <a:rPr lang="en-US" altLang="zh-CN" baseline="-25000">
                <a:ea typeface="宋体" panose="02010600030101010101" pitchFamily="2" charset="-122"/>
              </a:rPr>
              <a:t>k </a:t>
            </a:r>
            <a:r>
              <a:rPr lang="zh-CN" altLang="en-US">
                <a:ea typeface="宋体" panose="02010600030101010101" pitchFamily="2" charset="-122"/>
              </a:rPr>
              <a:t>在&lt;</a:t>
            </a:r>
            <a:r>
              <a:rPr lang="en-US" altLang="zh-CN">
                <a:ea typeface="宋体" panose="02010600030101010101" pitchFamily="2" charset="-122"/>
              </a:rPr>
              <a:t>P</a:t>
            </a:r>
            <a:r>
              <a:rPr lang="en-US" altLang="zh-CN" baseline="-25000">
                <a:ea typeface="宋体" panose="02010600030101010101" pitchFamily="2" charset="-122"/>
              </a:rPr>
              <a:t>i</a:t>
            </a:r>
            <a:r>
              <a:rPr lang="en-US" altLang="zh-CN">
                <a:ea typeface="宋体" panose="02010600030101010101" pitchFamily="2" charset="-122"/>
              </a:rPr>
              <a:t>P</a:t>
            </a:r>
            <a:r>
              <a:rPr lang="en-US" altLang="zh-CN" baseline="-25000">
                <a:ea typeface="宋体" panose="02010600030101010101" pitchFamily="2" charset="-122"/>
              </a:rPr>
              <a:t>j</a:t>
            </a:r>
            <a:r>
              <a:rPr lang="en-US" altLang="zh-CN">
                <a:ea typeface="宋体" panose="02010600030101010101" pitchFamily="2" charset="-122"/>
              </a:rPr>
              <a:t>&gt;</a:t>
            </a:r>
            <a:r>
              <a:rPr lang="zh-CN" altLang="en-US">
                <a:ea typeface="宋体" panose="02010600030101010101" pitchFamily="2" charset="-122"/>
              </a:rPr>
              <a:t>左边，当且仅当 </a:t>
            </a:r>
            <a:r>
              <a:rPr lang="en-US" altLang="zh-CN">
                <a:ea typeface="宋体" panose="02010600030101010101" pitchFamily="2" charset="-122"/>
              </a:rPr>
              <a:t>P</a:t>
            </a:r>
            <a:r>
              <a:rPr lang="en-US" altLang="zh-CN" baseline="-25000">
                <a:ea typeface="宋体" panose="02010600030101010101" pitchFamily="2" charset="-122"/>
              </a:rPr>
              <a:t>i</a:t>
            </a:r>
            <a:r>
              <a:rPr lang="en-US" altLang="zh-CN">
                <a:ea typeface="宋体" panose="02010600030101010101" pitchFamily="2" charset="-122"/>
              </a:rPr>
              <a:t>-&gt;P</a:t>
            </a:r>
            <a:r>
              <a:rPr lang="en-US" altLang="zh-CN" baseline="-25000">
                <a:ea typeface="宋体" panose="02010600030101010101" pitchFamily="2" charset="-122"/>
              </a:rPr>
              <a:t>j</a:t>
            </a:r>
            <a:r>
              <a:rPr lang="en-US" altLang="zh-CN">
                <a:ea typeface="宋体" panose="02010600030101010101" pitchFamily="2" charset="-122"/>
              </a:rPr>
              <a:t>-&gt;P</a:t>
            </a:r>
            <a:r>
              <a:rPr lang="en-US" altLang="zh-CN" baseline="-25000">
                <a:ea typeface="宋体" panose="02010600030101010101" pitchFamily="2" charset="-122"/>
              </a:rPr>
              <a:t>k  </a:t>
            </a:r>
            <a:r>
              <a:rPr lang="zh-CN" altLang="en-US">
                <a:ea typeface="宋体" panose="02010600030101010101" pitchFamily="2" charset="-122"/>
              </a:rPr>
              <a:t>逆时针序</a:t>
            </a:r>
            <a:endParaRPr lang="zh-CN" altLang="en-US">
              <a:ea typeface="宋体" panose="02010600030101010101" pitchFamily="2" charset="-122"/>
            </a:endParaRPr>
          </a:p>
          <a:p>
            <a:pPr lvl="1" eaLnBrk="1" hangingPunct="1"/>
            <a:r>
              <a:rPr lang="zh-CN" altLang="en-US">
                <a:ea typeface="宋体" panose="02010600030101010101" pitchFamily="2" charset="-122"/>
              </a:rPr>
              <a:t>若 </a:t>
            </a:r>
            <a:r>
              <a:rPr lang="en-US" altLang="zh-CN">
                <a:ea typeface="宋体" panose="02010600030101010101" pitchFamily="2" charset="-122"/>
              </a:rPr>
              <a:t>P</a:t>
            </a:r>
            <a:r>
              <a:rPr lang="en-US" altLang="zh-CN" baseline="-25000">
                <a:ea typeface="宋体" panose="02010600030101010101" pitchFamily="2" charset="-122"/>
              </a:rPr>
              <a:t>k </a:t>
            </a:r>
            <a:r>
              <a:rPr lang="zh-CN" altLang="en-US">
                <a:ea typeface="宋体" panose="02010600030101010101" pitchFamily="2" charset="-122"/>
              </a:rPr>
              <a:t>在&lt;</a:t>
            </a:r>
            <a:r>
              <a:rPr lang="en-US" altLang="zh-CN">
                <a:ea typeface="宋体" panose="02010600030101010101" pitchFamily="2" charset="-122"/>
              </a:rPr>
              <a:t>P</a:t>
            </a:r>
            <a:r>
              <a:rPr lang="en-US" altLang="zh-CN" baseline="-25000">
                <a:ea typeface="宋体" panose="02010600030101010101" pitchFamily="2" charset="-122"/>
              </a:rPr>
              <a:t>i</a:t>
            </a:r>
            <a:r>
              <a:rPr lang="en-US" altLang="zh-CN">
                <a:ea typeface="宋体" panose="02010600030101010101" pitchFamily="2" charset="-122"/>
              </a:rPr>
              <a:t>P</a:t>
            </a:r>
            <a:r>
              <a:rPr lang="en-US" altLang="zh-CN" baseline="-25000">
                <a:ea typeface="宋体" panose="02010600030101010101" pitchFamily="2" charset="-122"/>
              </a:rPr>
              <a:t>j</a:t>
            </a:r>
            <a:r>
              <a:rPr lang="en-US" altLang="zh-CN">
                <a:ea typeface="宋体" panose="02010600030101010101" pitchFamily="2" charset="-122"/>
              </a:rPr>
              <a:t>&gt;</a:t>
            </a:r>
            <a:r>
              <a:rPr lang="zh-CN" altLang="en-US">
                <a:ea typeface="宋体" panose="02010600030101010101" pitchFamily="2" charset="-122"/>
              </a:rPr>
              <a:t>右边，当且仅当 </a:t>
            </a:r>
            <a:r>
              <a:rPr lang="en-US" altLang="zh-CN">
                <a:ea typeface="宋体" panose="02010600030101010101" pitchFamily="2" charset="-122"/>
              </a:rPr>
              <a:t>P</a:t>
            </a:r>
            <a:r>
              <a:rPr lang="en-US" altLang="zh-CN" baseline="-25000">
                <a:ea typeface="宋体" panose="02010600030101010101" pitchFamily="2" charset="-122"/>
              </a:rPr>
              <a:t>i</a:t>
            </a:r>
            <a:r>
              <a:rPr lang="en-US" altLang="zh-CN">
                <a:ea typeface="宋体" panose="02010600030101010101" pitchFamily="2" charset="-122"/>
              </a:rPr>
              <a:t>-&gt;P</a:t>
            </a:r>
            <a:r>
              <a:rPr lang="en-US" altLang="zh-CN" baseline="-25000">
                <a:ea typeface="宋体" panose="02010600030101010101" pitchFamily="2" charset="-122"/>
              </a:rPr>
              <a:t>j</a:t>
            </a:r>
            <a:r>
              <a:rPr lang="en-US" altLang="zh-CN">
                <a:ea typeface="宋体" panose="02010600030101010101" pitchFamily="2" charset="-122"/>
              </a:rPr>
              <a:t>-&gt;P</a:t>
            </a:r>
            <a:r>
              <a:rPr lang="en-US" altLang="zh-CN" baseline="-25000">
                <a:ea typeface="宋体" panose="02010600030101010101" pitchFamily="2" charset="-122"/>
              </a:rPr>
              <a:t>k  </a:t>
            </a:r>
            <a:r>
              <a:rPr lang="zh-CN" altLang="en-US">
                <a:ea typeface="宋体" panose="02010600030101010101" pitchFamily="2" charset="-122"/>
              </a:rPr>
              <a:t>顺时针序</a:t>
            </a:r>
            <a:endParaRPr lang="en-US" altLang="zh-CN">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2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2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2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2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2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1016000" y="152400"/>
            <a:ext cx="11176000" cy="685800"/>
          </a:xfrm>
        </p:spPr>
        <p:txBody>
          <a:bodyPr/>
          <a:lstStyle/>
          <a:p>
            <a:pPr eaLnBrk="1" hangingPunct="1"/>
            <a:r>
              <a:rPr lang="zh-CN" altLang="en-US">
                <a:ea typeface="宋体" panose="02010600030101010101" pitchFamily="2" charset="-122"/>
              </a:rPr>
              <a:t>凸包</a:t>
            </a:r>
            <a:endParaRPr lang="zh-CN" altLang="en-US">
              <a:ea typeface="宋体" panose="02010600030101010101" pitchFamily="2" charset="-122"/>
            </a:endParaRPr>
          </a:p>
        </p:txBody>
      </p:sp>
      <p:sp>
        <p:nvSpPr>
          <p:cNvPr id="823299" name="Rectangle 3"/>
          <p:cNvSpPr>
            <a:spLocks noGrp="1" noChangeArrowheads="1"/>
          </p:cNvSpPr>
          <p:nvPr>
            <p:ph type="body" idx="4294967295"/>
          </p:nvPr>
        </p:nvSpPr>
        <p:spPr>
          <a:xfrm>
            <a:off x="874713" y="1052513"/>
            <a:ext cx="7354887" cy="1254125"/>
          </a:xfrm>
        </p:spPr>
        <p:txBody>
          <a:bodyPr/>
          <a:lstStyle/>
          <a:p>
            <a:pPr eaLnBrk="1" hangingPunct="1"/>
            <a:r>
              <a:rPr lang="zh-CN" altLang="en-US" sz="2700">
                <a:ea typeface="宋体" panose="02010600030101010101" pitchFamily="2" charset="-122"/>
              </a:rPr>
              <a:t>任意 </a:t>
            </a:r>
            <a:r>
              <a:rPr lang="en-US" altLang="zh-CN" sz="2700">
                <a:ea typeface="宋体" panose="02010600030101010101" pitchFamily="2" charset="-122"/>
              </a:rPr>
              <a:t>3 </a:t>
            </a:r>
            <a:r>
              <a:rPr lang="zh-CN" altLang="en-US" sz="2700">
                <a:ea typeface="宋体" panose="02010600030101010101" pitchFamily="2" charset="-122"/>
              </a:rPr>
              <a:t>个平面点：</a:t>
            </a:r>
            <a:r>
              <a:rPr lang="en-US" altLang="zh-CN" sz="2700">
                <a:ea typeface="宋体" panose="02010600030101010101" pitchFamily="2" charset="-122"/>
              </a:rPr>
              <a:t>P</a:t>
            </a:r>
            <a:r>
              <a:rPr lang="en-US" altLang="zh-CN" sz="2700" baseline="-25000">
                <a:ea typeface="宋体" panose="02010600030101010101" pitchFamily="2" charset="-122"/>
              </a:rPr>
              <a:t>i</a:t>
            </a:r>
            <a:r>
              <a:rPr lang="en-US" altLang="zh-CN" sz="2700">
                <a:ea typeface="宋体" panose="02010600030101010101" pitchFamily="2" charset="-122"/>
              </a:rPr>
              <a:t>(x</a:t>
            </a:r>
            <a:r>
              <a:rPr lang="en-US" altLang="zh-CN" sz="2700" baseline="-25000">
                <a:ea typeface="宋体" panose="02010600030101010101" pitchFamily="2" charset="-122"/>
              </a:rPr>
              <a:t>i</a:t>
            </a:r>
            <a:r>
              <a:rPr lang="en-US" altLang="zh-CN" sz="2700">
                <a:ea typeface="宋体" panose="02010600030101010101" pitchFamily="2" charset="-122"/>
              </a:rPr>
              <a:t>, y</a:t>
            </a:r>
            <a:r>
              <a:rPr lang="en-US" altLang="zh-CN" sz="2700" baseline="-25000">
                <a:ea typeface="宋体" panose="02010600030101010101" pitchFamily="2" charset="-122"/>
              </a:rPr>
              <a:t>i</a:t>
            </a:r>
            <a:r>
              <a:rPr lang="en-US" altLang="zh-CN" sz="2700">
                <a:ea typeface="宋体" panose="02010600030101010101" pitchFamily="2" charset="-122"/>
              </a:rPr>
              <a:t>)</a:t>
            </a:r>
            <a:r>
              <a:rPr lang="zh-CN" altLang="en-US" sz="2700">
                <a:ea typeface="宋体" panose="02010600030101010101" pitchFamily="2" charset="-122"/>
              </a:rPr>
              <a:t>、</a:t>
            </a:r>
            <a:r>
              <a:rPr lang="en-US" altLang="zh-CN" sz="2700">
                <a:ea typeface="宋体" panose="02010600030101010101" pitchFamily="2" charset="-122"/>
              </a:rPr>
              <a:t>P</a:t>
            </a:r>
            <a:r>
              <a:rPr lang="en-US" altLang="zh-CN" sz="2700" baseline="-25000">
                <a:ea typeface="宋体" panose="02010600030101010101" pitchFamily="2" charset="-122"/>
              </a:rPr>
              <a:t>j</a:t>
            </a:r>
            <a:r>
              <a:rPr lang="en-US" altLang="zh-CN" sz="2700">
                <a:ea typeface="宋体" panose="02010600030101010101" pitchFamily="2" charset="-122"/>
              </a:rPr>
              <a:t>(x</a:t>
            </a:r>
            <a:r>
              <a:rPr lang="en-US" altLang="zh-CN" sz="2700" baseline="-25000">
                <a:ea typeface="宋体" panose="02010600030101010101" pitchFamily="2" charset="-122"/>
              </a:rPr>
              <a:t>j</a:t>
            </a:r>
            <a:r>
              <a:rPr lang="en-US" altLang="zh-CN" sz="2700">
                <a:ea typeface="宋体" panose="02010600030101010101" pitchFamily="2" charset="-122"/>
              </a:rPr>
              <a:t>, y</a:t>
            </a:r>
            <a:r>
              <a:rPr lang="en-US" altLang="zh-CN" sz="2700" baseline="-25000">
                <a:ea typeface="宋体" panose="02010600030101010101" pitchFamily="2" charset="-122"/>
              </a:rPr>
              <a:t>j</a:t>
            </a:r>
            <a:r>
              <a:rPr lang="en-US" altLang="zh-CN" sz="2700">
                <a:ea typeface="宋体" panose="02010600030101010101" pitchFamily="2" charset="-122"/>
              </a:rPr>
              <a:t>)</a:t>
            </a:r>
            <a:r>
              <a:rPr lang="zh-CN" altLang="en-US" sz="2700">
                <a:ea typeface="宋体" panose="02010600030101010101" pitchFamily="2" charset="-122"/>
              </a:rPr>
              <a:t>、</a:t>
            </a:r>
            <a:r>
              <a:rPr lang="en-US" altLang="zh-CN" sz="2700">
                <a:ea typeface="宋体" panose="02010600030101010101" pitchFamily="2" charset="-122"/>
              </a:rPr>
              <a:t>P</a:t>
            </a:r>
            <a:r>
              <a:rPr lang="en-US" altLang="zh-CN" sz="2700" baseline="-25000">
                <a:ea typeface="宋体" panose="02010600030101010101" pitchFamily="2" charset="-122"/>
              </a:rPr>
              <a:t>k</a:t>
            </a:r>
            <a:r>
              <a:rPr lang="en-US" altLang="zh-CN" sz="2700">
                <a:ea typeface="宋体" panose="02010600030101010101" pitchFamily="2" charset="-122"/>
              </a:rPr>
              <a:t>(x</a:t>
            </a:r>
            <a:r>
              <a:rPr lang="en-US" altLang="zh-CN" sz="2700" baseline="-25000">
                <a:ea typeface="宋体" panose="02010600030101010101" pitchFamily="2" charset="-122"/>
              </a:rPr>
              <a:t>k</a:t>
            </a:r>
            <a:r>
              <a:rPr lang="en-US" altLang="zh-CN" sz="2700">
                <a:ea typeface="宋体" panose="02010600030101010101" pitchFamily="2" charset="-122"/>
              </a:rPr>
              <a:t>, y</a:t>
            </a:r>
            <a:r>
              <a:rPr lang="en-US" altLang="zh-CN" sz="2700" baseline="-25000">
                <a:ea typeface="宋体" panose="02010600030101010101" pitchFamily="2" charset="-122"/>
              </a:rPr>
              <a:t>k</a:t>
            </a:r>
            <a:r>
              <a:rPr lang="en-US" altLang="zh-CN" sz="2700">
                <a:ea typeface="宋体" panose="02010600030101010101" pitchFamily="2" charset="-122"/>
              </a:rPr>
              <a:t>)</a:t>
            </a:r>
            <a:endParaRPr lang="en-US" altLang="zh-CN" sz="2700">
              <a:ea typeface="宋体" panose="02010600030101010101" pitchFamily="2" charset="-122"/>
            </a:endParaRPr>
          </a:p>
          <a:p>
            <a:pPr lvl="1" eaLnBrk="1" hangingPunct="1"/>
            <a:r>
              <a:rPr lang="en-US" altLang="zh-CN" sz="2200">
                <a:ea typeface="宋体" panose="02010600030101010101" pitchFamily="2" charset="-122"/>
              </a:rPr>
              <a:t>P</a:t>
            </a:r>
            <a:r>
              <a:rPr lang="en-US" altLang="zh-CN" sz="2200" baseline="-25000">
                <a:ea typeface="宋体" panose="02010600030101010101" pitchFamily="2" charset="-122"/>
              </a:rPr>
              <a:t>i</a:t>
            </a:r>
            <a:r>
              <a:rPr lang="en-US" altLang="zh-CN" sz="2200">
                <a:ea typeface="宋体" panose="02010600030101010101" pitchFamily="2" charset="-122"/>
              </a:rPr>
              <a:t>-&gt;P</a:t>
            </a:r>
            <a:r>
              <a:rPr lang="en-US" altLang="zh-CN" sz="2200" baseline="-25000">
                <a:ea typeface="宋体" panose="02010600030101010101" pitchFamily="2" charset="-122"/>
              </a:rPr>
              <a:t>j</a:t>
            </a:r>
            <a:r>
              <a:rPr lang="en-US" altLang="zh-CN" sz="2200">
                <a:ea typeface="宋体" panose="02010600030101010101" pitchFamily="2" charset="-122"/>
              </a:rPr>
              <a:t>-&gt;P</a:t>
            </a:r>
            <a:r>
              <a:rPr lang="en-US" altLang="zh-CN" sz="2200" baseline="-25000">
                <a:ea typeface="宋体" panose="02010600030101010101" pitchFamily="2" charset="-122"/>
              </a:rPr>
              <a:t>k </a:t>
            </a:r>
            <a:r>
              <a:rPr lang="zh-CN" altLang="en-US" sz="2200">
                <a:ea typeface="宋体" panose="02010600030101010101" pitchFamily="2" charset="-122"/>
              </a:rPr>
              <a:t>逆时针序当且仅当 </a:t>
            </a:r>
            <a:r>
              <a:rPr lang="en-US" altLang="zh-CN" sz="2200">
                <a:ea typeface="宋体" panose="02010600030101010101" pitchFamily="2" charset="-122"/>
              </a:rPr>
              <a:t>δ&gt; 0</a:t>
            </a:r>
            <a:endParaRPr lang="en-US" altLang="zh-CN" sz="2200">
              <a:ea typeface="宋体" panose="02010600030101010101" pitchFamily="2" charset="-122"/>
            </a:endParaRPr>
          </a:p>
        </p:txBody>
      </p:sp>
      <p:graphicFrame>
        <p:nvGraphicFramePr>
          <p:cNvPr id="186373" name="Object 4"/>
          <p:cNvGraphicFramePr>
            <a:graphicFrameLocks noChangeAspect="1"/>
          </p:cNvGraphicFramePr>
          <p:nvPr/>
        </p:nvGraphicFramePr>
        <p:xfrm>
          <a:off x="2117725" y="2727325"/>
          <a:ext cx="3124200" cy="2209800"/>
        </p:xfrm>
        <a:graphic>
          <a:graphicData uri="http://schemas.openxmlformats.org/presentationml/2006/ole">
            <mc:AlternateContent xmlns:mc="http://schemas.openxmlformats.org/markup-compatibility/2006">
              <mc:Choice xmlns:v="urn:schemas-microsoft-com:vml" Requires="v">
                <p:oleObj spid="_x0000_s123974" name="公式" r:id="rId1" imgW="1041400" imgH="736600" progId="Equation.3">
                  <p:embed/>
                </p:oleObj>
              </mc:Choice>
              <mc:Fallback>
                <p:oleObj name="公式" r:id="rId1" imgW="1041400" imgH="736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25" y="2727325"/>
                        <a:ext cx="3124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
          <p:cNvGrpSpPr/>
          <p:nvPr/>
        </p:nvGrpSpPr>
        <p:grpSpPr bwMode="auto">
          <a:xfrm>
            <a:off x="5780088" y="2800350"/>
            <a:ext cx="4114800" cy="2665413"/>
            <a:chOff x="2681" y="1764"/>
            <a:chExt cx="2592" cy="1679"/>
          </a:xfrm>
        </p:grpSpPr>
        <p:graphicFrame>
          <p:nvGraphicFramePr>
            <p:cNvPr id="123910" name="Object 5"/>
            <p:cNvGraphicFramePr>
              <a:graphicFrameLocks noChangeAspect="1"/>
            </p:cNvGraphicFramePr>
            <p:nvPr/>
          </p:nvGraphicFramePr>
          <p:xfrm>
            <a:off x="2681" y="1777"/>
            <a:ext cx="2592" cy="1666"/>
          </p:xfrm>
          <a:graphic>
            <a:graphicData uri="http://schemas.openxmlformats.org/presentationml/2006/ole">
              <mc:AlternateContent xmlns:mc="http://schemas.openxmlformats.org/markup-compatibility/2006">
                <mc:Choice xmlns:v="urn:schemas-microsoft-com:vml" Requires="v">
                  <p:oleObj spid="_x0000_s123975" name="Picture2" r:id="rId3" imgW="2772410" imgH="1781810" progId="Word.Picture.8">
                    <p:embed/>
                  </p:oleObj>
                </mc:Choice>
                <mc:Fallback>
                  <p:oleObj name="Picture2" r:id="rId3" imgW="2772410" imgH="178181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 y="1777"/>
                          <a:ext cx="2592" cy="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1" name="Text Box 7"/>
            <p:cNvSpPr txBox="1">
              <a:spLocks noChangeArrowheads="1"/>
            </p:cNvSpPr>
            <p:nvPr/>
          </p:nvSpPr>
          <p:spPr bwMode="auto">
            <a:xfrm>
              <a:off x="3265" y="2741"/>
              <a:ext cx="249" cy="2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latin typeface="Arial" panose="020B0604020202020204" pitchFamily="34" charset="0"/>
                </a:rPr>
                <a:t>P</a:t>
              </a:r>
              <a:r>
                <a:rPr lang="en-US" altLang="zh-CN" sz="2000" baseline="-25000">
                  <a:latin typeface="Arial" panose="020B0604020202020204" pitchFamily="34" charset="0"/>
                </a:rPr>
                <a:t>i</a:t>
              </a:r>
              <a:endParaRPr lang="en-US" altLang="zh-CN" sz="2000" baseline="-25000">
                <a:latin typeface="Arial" panose="020B0604020202020204" pitchFamily="34" charset="0"/>
              </a:endParaRPr>
            </a:p>
          </p:txBody>
        </p:sp>
        <p:sp>
          <p:nvSpPr>
            <p:cNvPr id="123912" name="Text Box 8"/>
            <p:cNvSpPr txBox="1">
              <a:spLocks noChangeArrowheads="1"/>
            </p:cNvSpPr>
            <p:nvPr/>
          </p:nvSpPr>
          <p:spPr bwMode="auto">
            <a:xfrm>
              <a:off x="4320" y="1764"/>
              <a:ext cx="278" cy="2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latin typeface="Arial" panose="020B0604020202020204" pitchFamily="34" charset="0"/>
                </a:rPr>
                <a:t>P</a:t>
              </a:r>
              <a:r>
                <a:rPr lang="en-US" altLang="zh-CN" sz="2000" baseline="-25000">
                  <a:latin typeface="Arial" panose="020B0604020202020204" pitchFamily="34" charset="0"/>
                </a:rPr>
                <a:t>k</a:t>
              </a:r>
              <a:endParaRPr lang="en-US" altLang="zh-CN" sz="2000" baseline="-25000">
                <a:latin typeface="Arial" panose="020B0604020202020204" pitchFamily="34" charset="0"/>
              </a:endParaRPr>
            </a:p>
          </p:txBody>
        </p:sp>
        <p:sp>
          <p:nvSpPr>
            <p:cNvPr id="123913" name="Text Box 9"/>
            <p:cNvSpPr txBox="1">
              <a:spLocks noChangeArrowheads="1"/>
            </p:cNvSpPr>
            <p:nvPr/>
          </p:nvSpPr>
          <p:spPr bwMode="auto">
            <a:xfrm>
              <a:off x="4665" y="2771"/>
              <a:ext cx="249" cy="26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latin typeface="Arial" panose="020B0604020202020204" pitchFamily="34" charset="0"/>
                </a:rPr>
                <a:t>P</a:t>
              </a:r>
              <a:r>
                <a:rPr lang="en-US" altLang="zh-CN" sz="2000" baseline="-25000">
                  <a:latin typeface="Arial" panose="020B0604020202020204" pitchFamily="34" charset="0"/>
                </a:rPr>
                <a:t>j</a:t>
              </a:r>
              <a:endParaRPr lang="en-US" altLang="zh-CN" sz="2000" baseline="-25000">
                <a:latin typeface="Arial" panose="020B060402020202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329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329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9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5" name="Object 2"/>
          <p:cNvGraphicFramePr>
            <a:graphicFrameLocks noChangeAspect="1"/>
          </p:cNvGraphicFramePr>
          <p:nvPr/>
        </p:nvGraphicFramePr>
        <p:xfrm>
          <a:off x="1836738" y="2286000"/>
          <a:ext cx="8369300" cy="3425825"/>
        </p:xfrm>
        <a:graphic>
          <a:graphicData uri="http://schemas.openxmlformats.org/presentationml/2006/ole">
            <mc:AlternateContent xmlns:mc="http://schemas.openxmlformats.org/markup-compatibility/2006">
              <mc:Choice xmlns:v="urn:schemas-microsoft-com:vml" Requires="v">
                <p:oleObj spid="_x0000_s124963" name="Picture2" r:id="rId1" imgW="3982085" imgH="1629410" progId="Word.Picture.8">
                  <p:embed/>
                </p:oleObj>
              </mc:Choice>
              <mc:Fallback>
                <p:oleObj name="Picture2" r:id="rId1" imgW="3982085" imgH="1629410" progId="Word.Picture.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738" y="2286000"/>
                        <a:ext cx="83693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4931" name="Rectangle 3"/>
          <p:cNvSpPr>
            <a:spLocks noGrp="1" noChangeArrowheads="1"/>
          </p:cNvSpPr>
          <p:nvPr>
            <p:ph type="title" idx="4294967295"/>
          </p:nvPr>
        </p:nvSpPr>
        <p:spPr>
          <a:xfrm>
            <a:off x="731838" y="228600"/>
            <a:ext cx="7040562" cy="685800"/>
          </a:xfrm>
        </p:spPr>
        <p:txBody>
          <a:bodyPr/>
          <a:lstStyle/>
          <a:p>
            <a:pPr eaLnBrk="1" hangingPunct="1"/>
            <a:r>
              <a:rPr lang="zh-CN" altLang="en-US" sz="2800">
                <a:ea typeface="宋体" panose="02010600030101010101" pitchFamily="2" charset="-122"/>
              </a:rPr>
              <a:t>凸包的递归划分</a:t>
            </a:r>
            <a:endParaRPr lang="zh-CN" altLang="en-US" sz="2800">
              <a:ea typeface="宋体" panose="02010600030101010101" pitchFamily="2" charset="-122"/>
            </a:endParaRPr>
          </a:p>
        </p:txBody>
      </p:sp>
      <p:sp>
        <p:nvSpPr>
          <p:cNvPr id="824324" name="Rectangle 4"/>
          <p:cNvSpPr>
            <a:spLocks noGrp="1" noChangeArrowheads="1"/>
          </p:cNvSpPr>
          <p:nvPr>
            <p:ph type="body" idx="4294967295"/>
          </p:nvPr>
        </p:nvSpPr>
        <p:spPr>
          <a:xfrm>
            <a:off x="803275" y="1066800"/>
            <a:ext cx="11388725" cy="1425575"/>
          </a:xfrm>
        </p:spPr>
        <p:txBody>
          <a:bodyPr/>
          <a:lstStyle/>
          <a:p>
            <a:pPr eaLnBrk="1" hangingPunct="1"/>
            <a:r>
              <a:rPr lang="en-US" altLang="zh-CN" sz="2700">
                <a:ea typeface="宋体" panose="02010600030101010101" pitchFamily="2" charset="-122"/>
              </a:rPr>
              <a:t>S1 </a:t>
            </a:r>
            <a:r>
              <a:rPr lang="zh-CN" altLang="en-US" sz="2700">
                <a:ea typeface="宋体" panose="02010600030101010101" pitchFamily="2" charset="-122"/>
              </a:rPr>
              <a:t>按△</a:t>
            </a:r>
            <a:r>
              <a:rPr lang="en-US" altLang="zh-CN" sz="2700">
                <a:ea typeface="宋体" panose="02010600030101010101" pitchFamily="2" charset="-122"/>
              </a:rPr>
              <a:t>P</a:t>
            </a:r>
            <a:r>
              <a:rPr lang="en-US" altLang="zh-CN" sz="2700" baseline="-25000">
                <a:ea typeface="宋体" panose="02010600030101010101" pitchFamily="2" charset="-122"/>
              </a:rPr>
              <a:t>1</a:t>
            </a:r>
            <a:r>
              <a:rPr lang="en-US" altLang="zh-CN" sz="2700">
                <a:ea typeface="宋体" panose="02010600030101010101" pitchFamily="2" charset="-122"/>
              </a:rPr>
              <a:t>P</a:t>
            </a:r>
            <a:r>
              <a:rPr lang="en-US" altLang="zh-CN" sz="2700" baseline="-25000">
                <a:ea typeface="宋体" panose="02010600030101010101" pitchFamily="2" charset="-122"/>
              </a:rPr>
              <a:t>max</a:t>
            </a:r>
            <a:r>
              <a:rPr lang="en-US" altLang="zh-CN" sz="2700">
                <a:ea typeface="宋体" panose="02010600030101010101" pitchFamily="2" charset="-122"/>
              </a:rPr>
              <a:t>P</a:t>
            </a:r>
            <a:r>
              <a:rPr lang="en-US" altLang="zh-CN" sz="2700" baseline="-25000">
                <a:ea typeface="宋体" panose="02010600030101010101" pitchFamily="2" charset="-122"/>
              </a:rPr>
              <a:t>n</a:t>
            </a:r>
            <a:r>
              <a:rPr lang="zh-CN" altLang="en-US" sz="2700">
                <a:ea typeface="宋体" panose="02010600030101010101" pitchFamily="2" charset="-122"/>
              </a:rPr>
              <a:t>的边划分为子集</a:t>
            </a:r>
            <a:r>
              <a:rPr lang="en-US" altLang="zh-CN" sz="2700">
                <a:ea typeface="宋体" panose="02010600030101010101" pitchFamily="2" charset="-122"/>
              </a:rPr>
              <a:t>S</a:t>
            </a:r>
            <a:r>
              <a:rPr lang="en-US" altLang="zh-CN" sz="2700" baseline="-25000">
                <a:ea typeface="宋体" panose="02010600030101010101" pitchFamily="2" charset="-122"/>
              </a:rPr>
              <a:t>1,1</a:t>
            </a:r>
            <a:r>
              <a:rPr lang="en-US" altLang="zh-CN" sz="2700">
                <a:ea typeface="宋体" panose="02010600030101010101" pitchFamily="2" charset="-122"/>
              </a:rPr>
              <a:t>, S</a:t>
            </a:r>
            <a:r>
              <a:rPr lang="en-US" altLang="zh-CN" sz="2700" baseline="-25000">
                <a:ea typeface="宋体" panose="02010600030101010101" pitchFamily="2" charset="-122"/>
              </a:rPr>
              <a:t>1,2</a:t>
            </a:r>
            <a:r>
              <a:rPr lang="en-US" altLang="zh-CN" sz="2700">
                <a:ea typeface="宋体" panose="02010600030101010101" pitchFamily="2" charset="-122"/>
              </a:rPr>
              <a:t>, S</a:t>
            </a:r>
            <a:r>
              <a:rPr lang="en-US" altLang="zh-CN" sz="2700" baseline="-25000">
                <a:ea typeface="宋体" panose="02010600030101010101" pitchFamily="2" charset="-122"/>
              </a:rPr>
              <a:t>1,3</a:t>
            </a:r>
            <a:endParaRPr lang="en-US" altLang="zh-CN" sz="2700" baseline="-25000">
              <a:ea typeface="宋体" panose="02010600030101010101" pitchFamily="2" charset="-122"/>
            </a:endParaRPr>
          </a:p>
          <a:p>
            <a:pPr lvl="1" eaLnBrk="1" hangingPunct="1"/>
            <a:r>
              <a:rPr lang="en-US" altLang="zh-CN" sz="2200">
                <a:ea typeface="宋体" panose="02010600030101010101" pitchFamily="2" charset="-122"/>
              </a:rPr>
              <a:t>P</a:t>
            </a:r>
            <a:r>
              <a:rPr lang="en-US" altLang="zh-CN" sz="2200" baseline="-25000">
                <a:ea typeface="宋体" panose="02010600030101010101" pitchFamily="2" charset="-122"/>
              </a:rPr>
              <a:t>max</a:t>
            </a:r>
            <a:r>
              <a:rPr lang="zh-CN" altLang="en-US" sz="2200">
                <a:ea typeface="宋体" panose="02010600030101010101" pitchFamily="2" charset="-122"/>
              </a:rPr>
              <a:t>与线段 </a:t>
            </a:r>
            <a:r>
              <a:rPr lang="en-US" altLang="zh-CN" sz="2200">
                <a:ea typeface="宋体" panose="02010600030101010101" pitchFamily="2" charset="-122"/>
              </a:rPr>
              <a:t>P</a:t>
            </a:r>
            <a:r>
              <a:rPr lang="en-US" altLang="zh-CN" sz="2200" baseline="-25000">
                <a:ea typeface="宋体" panose="02010600030101010101" pitchFamily="2" charset="-122"/>
              </a:rPr>
              <a:t>1</a:t>
            </a:r>
            <a:r>
              <a:rPr lang="en-US" altLang="zh-CN" sz="2200">
                <a:ea typeface="宋体" panose="02010600030101010101" pitchFamily="2" charset="-122"/>
              </a:rPr>
              <a:t>P</a:t>
            </a:r>
            <a:r>
              <a:rPr lang="en-US" altLang="zh-CN" sz="2200" baseline="-25000">
                <a:ea typeface="宋体" panose="02010600030101010101" pitchFamily="2" charset="-122"/>
              </a:rPr>
              <a:t>n</a:t>
            </a:r>
            <a:r>
              <a:rPr lang="zh-CN" altLang="en-US" sz="2200">
                <a:ea typeface="宋体" panose="02010600030101010101" pitchFamily="2" charset="-122"/>
              </a:rPr>
              <a:t>的距离 </a:t>
            </a:r>
            <a:r>
              <a:rPr lang="en-US" altLang="zh-CN" sz="2200">
                <a:ea typeface="宋体" panose="02010600030101010101" pitchFamily="2" charset="-122"/>
              </a:rPr>
              <a:t>d </a:t>
            </a:r>
            <a:r>
              <a:rPr lang="zh-CN" altLang="en-US" sz="2200">
                <a:ea typeface="宋体" panose="02010600030101010101" pitchFamily="2" charset="-122"/>
              </a:rPr>
              <a:t>最远，即 △</a:t>
            </a:r>
            <a:r>
              <a:rPr lang="en-US" altLang="zh-CN" sz="2200">
                <a:ea typeface="宋体" panose="02010600030101010101" pitchFamily="2" charset="-122"/>
              </a:rPr>
              <a:t>P</a:t>
            </a:r>
            <a:r>
              <a:rPr lang="en-US" altLang="zh-CN" sz="2200" baseline="-25000">
                <a:ea typeface="宋体" panose="02010600030101010101" pitchFamily="2" charset="-122"/>
              </a:rPr>
              <a:t>1</a:t>
            </a:r>
            <a:r>
              <a:rPr lang="en-US" altLang="zh-CN" sz="2200">
                <a:ea typeface="宋体" panose="02010600030101010101" pitchFamily="2" charset="-122"/>
              </a:rPr>
              <a:t>P</a:t>
            </a:r>
            <a:r>
              <a:rPr lang="en-US" altLang="zh-CN" sz="2200" baseline="-25000">
                <a:ea typeface="宋体" panose="02010600030101010101" pitchFamily="2" charset="-122"/>
              </a:rPr>
              <a:t>max</a:t>
            </a:r>
            <a:r>
              <a:rPr lang="en-US" altLang="zh-CN" sz="2200">
                <a:ea typeface="宋体" panose="02010600030101010101" pitchFamily="2" charset="-122"/>
              </a:rPr>
              <a:t>P</a:t>
            </a:r>
            <a:r>
              <a:rPr lang="en-US" altLang="zh-CN" sz="2200" baseline="-25000">
                <a:ea typeface="宋体" panose="02010600030101010101" pitchFamily="2" charset="-122"/>
              </a:rPr>
              <a:t>n </a:t>
            </a:r>
            <a:r>
              <a:rPr lang="zh-CN" altLang="en-US" sz="2200">
                <a:ea typeface="宋体" panose="02010600030101010101" pitchFamily="2" charset="-122"/>
              </a:rPr>
              <a:t>面积最大</a:t>
            </a:r>
            <a:endParaRPr lang="zh-CN" altLang="en-US" sz="22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43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43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a:xfrm>
            <a:off x="1016000" y="152400"/>
            <a:ext cx="11176000" cy="685800"/>
          </a:xfrm>
        </p:spPr>
        <p:txBody>
          <a:bodyPr/>
          <a:lstStyle/>
          <a:p>
            <a:pPr eaLnBrk="1" hangingPunct="1"/>
            <a:r>
              <a:rPr lang="zh-CN" altLang="en-US" sz="2800">
                <a:ea typeface="宋体" panose="02010600030101010101" pitchFamily="2" charset="-122"/>
              </a:rPr>
              <a:t>凸包的递归划分</a:t>
            </a:r>
            <a:endParaRPr lang="zh-CN" altLang="en-US" sz="2800">
              <a:ea typeface="宋体" panose="02010600030101010101" pitchFamily="2" charset="-122"/>
            </a:endParaRPr>
          </a:p>
        </p:txBody>
      </p:sp>
      <p:sp>
        <p:nvSpPr>
          <p:cNvPr id="125955" name="Rectangle 3"/>
          <p:cNvSpPr>
            <a:spLocks noGrp="1" noChangeArrowheads="1"/>
          </p:cNvSpPr>
          <p:nvPr>
            <p:ph type="body" idx="4294967295"/>
          </p:nvPr>
        </p:nvSpPr>
        <p:spPr>
          <a:xfrm>
            <a:off x="1016000" y="1052513"/>
            <a:ext cx="7213600" cy="779462"/>
          </a:xfrm>
        </p:spPr>
        <p:txBody>
          <a:bodyPr/>
          <a:lstStyle/>
          <a:p>
            <a:pPr eaLnBrk="1" hangingPunct="1"/>
            <a:r>
              <a:rPr lang="zh-CN" altLang="en-US">
                <a:ea typeface="宋体" panose="02010600030101010101" pitchFamily="2" charset="-122"/>
              </a:rPr>
              <a:t>三角形面积计算</a:t>
            </a:r>
            <a:endParaRPr lang="zh-CN" altLang="en-US">
              <a:ea typeface="宋体" panose="02010600030101010101" pitchFamily="2" charset="-122"/>
            </a:endParaRPr>
          </a:p>
          <a:p>
            <a:pPr lvl="1" eaLnBrk="1" hangingPunct="1"/>
            <a:endParaRPr lang="zh-CN" altLang="en-US">
              <a:ea typeface="宋体" panose="02010600030101010101" pitchFamily="2" charset="-122"/>
            </a:endParaRPr>
          </a:p>
        </p:txBody>
      </p:sp>
      <p:graphicFrame>
        <p:nvGraphicFramePr>
          <p:cNvPr id="125956" name="Object 4"/>
          <p:cNvGraphicFramePr>
            <a:graphicFrameLocks noChangeAspect="1"/>
          </p:cNvGraphicFramePr>
          <p:nvPr/>
        </p:nvGraphicFramePr>
        <p:xfrm>
          <a:off x="4075113" y="4002088"/>
          <a:ext cx="3395662" cy="1449387"/>
        </p:xfrm>
        <a:graphic>
          <a:graphicData uri="http://schemas.openxmlformats.org/presentationml/2006/ole">
            <mc:AlternateContent xmlns:mc="http://schemas.openxmlformats.org/markup-compatibility/2006">
              <mc:Choice xmlns:v="urn:schemas-microsoft-com:vml" Requires="v">
                <p:oleObj spid="_x0000_s126018" name="公式" r:id="rId1" imgW="1727200" imgH="736600" progId="Equation.3">
                  <p:embed/>
                </p:oleObj>
              </mc:Choice>
              <mc:Fallback>
                <p:oleObj name="公式" r:id="rId1" imgW="1727200" imgH="736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113" y="4002088"/>
                        <a:ext cx="3395662" cy="144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957" name="Object 5"/>
          <p:cNvGraphicFramePr>
            <a:graphicFrameLocks noChangeAspect="1"/>
          </p:cNvGraphicFramePr>
          <p:nvPr/>
        </p:nvGraphicFramePr>
        <p:xfrm>
          <a:off x="3224213" y="1681163"/>
          <a:ext cx="5257800" cy="2130425"/>
        </p:xfrm>
        <a:graphic>
          <a:graphicData uri="http://schemas.openxmlformats.org/presentationml/2006/ole">
            <mc:AlternateContent xmlns:mc="http://schemas.openxmlformats.org/markup-compatibility/2006">
              <mc:Choice xmlns:v="urn:schemas-microsoft-com:vml" Requires="v">
                <p:oleObj spid="_x0000_s126019" name="图片" r:id="rId3" imgW="4352290" imgH="1761490" progId="Word.Picture.8">
                  <p:embed/>
                </p:oleObj>
              </mc:Choice>
              <mc:Fallback>
                <p:oleObj name="图片" r:id="rId3" imgW="4352290" imgH="176149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4213" y="1681163"/>
                        <a:ext cx="5257800"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1016000" y="152400"/>
            <a:ext cx="11176000" cy="685800"/>
          </a:xfrm>
        </p:spPr>
        <p:txBody>
          <a:bodyPr/>
          <a:lstStyle/>
          <a:p>
            <a:pPr eaLnBrk="1" hangingPunct="1"/>
            <a:r>
              <a:rPr lang="zh-CN" altLang="en-US">
                <a:ea typeface="宋体" panose="02010600030101010101" pitchFamily="2" charset="-122"/>
              </a:rPr>
              <a:t>凸包分治算法的效率分析</a:t>
            </a:r>
            <a:endParaRPr lang="zh-CN" altLang="en-US">
              <a:ea typeface="宋体" panose="02010600030101010101" pitchFamily="2" charset="-122"/>
            </a:endParaRPr>
          </a:p>
        </p:txBody>
      </p:sp>
      <p:sp>
        <p:nvSpPr>
          <p:cNvPr id="126979" name="Rectangle 3"/>
          <p:cNvSpPr>
            <a:spLocks noGrp="1" noChangeArrowheads="1"/>
          </p:cNvSpPr>
          <p:nvPr>
            <p:ph type="body" idx="4294967295"/>
          </p:nvPr>
        </p:nvSpPr>
        <p:spPr>
          <a:xfrm>
            <a:off x="1117600" y="1266825"/>
            <a:ext cx="11074400" cy="4905375"/>
          </a:xfrm>
        </p:spPr>
        <p:txBody>
          <a:bodyPr/>
          <a:lstStyle/>
          <a:p>
            <a:pPr eaLnBrk="1" hangingPunct="1"/>
            <a:r>
              <a:rPr lang="zh-CN" altLang="en-US">
                <a:ea typeface="宋体" panose="02010600030101010101" pitchFamily="2" charset="-122"/>
              </a:rPr>
              <a:t>时间复杂性分析</a:t>
            </a:r>
            <a:endParaRPr lang="zh-CN" altLang="en-US">
              <a:ea typeface="宋体" panose="02010600030101010101" pitchFamily="2" charset="-122"/>
            </a:endParaRPr>
          </a:p>
          <a:p>
            <a:pPr lvl="1" eaLnBrk="1" hangingPunct="1"/>
            <a:r>
              <a:rPr lang="zh-CN" altLang="en-US">
                <a:ea typeface="宋体" panose="02010600030101010101" pitchFamily="2" charset="-122"/>
              </a:rPr>
              <a:t>平均：</a:t>
            </a:r>
            <a:endParaRPr lang="zh-CN" altLang="en-US">
              <a:ea typeface="宋体" panose="02010600030101010101" pitchFamily="2" charset="-122"/>
            </a:endParaRPr>
          </a:p>
          <a:p>
            <a:pPr lvl="1" eaLnBrk="1" hangingPunct="1"/>
            <a:endParaRPr lang="en-US" altLang="zh-CN">
              <a:ea typeface="宋体" panose="02010600030101010101" pitchFamily="2" charset="-122"/>
            </a:endParaRPr>
          </a:p>
          <a:p>
            <a:pPr lvl="1" eaLnBrk="1" hangingPunct="1"/>
            <a:r>
              <a:rPr lang="zh-CN" altLang="en-US">
                <a:ea typeface="宋体" panose="02010600030101010101" pitchFamily="2" charset="-122"/>
              </a:rPr>
              <a:t>最坏：</a:t>
            </a:r>
            <a:endParaRPr lang="zh-CN" altLang="en-US">
              <a:ea typeface="宋体" panose="02010600030101010101" pitchFamily="2" charset="-122"/>
            </a:endParaRPr>
          </a:p>
        </p:txBody>
      </p:sp>
      <p:graphicFrame>
        <p:nvGraphicFramePr>
          <p:cNvPr id="126980" name="Object 4"/>
          <p:cNvGraphicFramePr>
            <a:graphicFrameLocks noChangeAspect="1"/>
          </p:cNvGraphicFramePr>
          <p:nvPr/>
        </p:nvGraphicFramePr>
        <p:xfrm>
          <a:off x="3000375" y="2024063"/>
          <a:ext cx="2898775" cy="533400"/>
        </p:xfrm>
        <a:graphic>
          <a:graphicData uri="http://schemas.openxmlformats.org/presentationml/2006/ole">
            <mc:AlternateContent xmlns:mc="http://schemas.openxmlformats.org/markup-compatibility/2006">
              <mc:Choice xmlns:v="urn:schemas-microsoft-com:vml" Requires="v">
                <p:oleObj spid="_x0000_s127042" name="公式" r:id="rId1" imgW="1091565" imgH="203200" progId="Equation.3">
                  <p:embed/>
                </p:oleObj>
              </mc:Choice>
              <mc:Fallback>
                <p:oleObj name="公式" r:id="rId1" imgW="1091565"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2024063"/>
                        <a:ext cx="28987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1" name="Object 5"/>
          <p:cNvGraphicFramePr>
            <a:graphicFrameLocks noChangeAspect="1"/>
          </p:cNvGraphicFramePr>
          <p:nvPr/>
        </p:nvGraphicFramePr>
        <p:xfrm>
          <a:off x="2892425" y="3119438"/>
          <a:ext cx="2257425" cy="600075"/>
        </p:xfrm>
        <a:graphic>
          <a:graphicData uri="http://schemas.openxmlformats.org/presentationml/2006/ole">
            <mc:AlternateContent xmlns:mc="http://schemas.openxmlformats.org/markup-compatibility/2006">
              <mc:Choice xmlns:v="urn:schemas-microsoft-com:vml" Requires="v">
                <p:oleObj spid="_x0000_s127043" name="公式" r:id="rId3" imgW="850900" imgH="228600" progId="Equation.3">
                  <p:embed/>
                </p:oleObj>
              </mc:Choice>
              <mc:Fallback>
                <p:oleObj name="公式" r:id="rId3" imgW="8509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425" y="3119438"/>
                        <a:ext cx="22574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dirty="0"/>
              <a:t>归并排序的阶段 </a:t>
            </a:r>
            <a:r>
              <a:rPr lang="en-US" altLang="zh-CN" dirty="0"/>
              <a:t>1</a:t>
            </a:r>
            <a:r>
              <a:rPr lang="zh-CN" altLang="en-US" dirty="0"/>
              <a:t>：二等分</a:t>
            </a:r>
            <a:endParaRPr lang="zh-CN" altLang="en-US" dirty="0"/>
          </a:p>
        </p:txBody>
      </p:sp>
      <p:pic>
        <p:nvPicPr>
          <p:cNvPr id="26627" name="Picture 3" descr="fig04_02"/>
          <p:cNvPicPr>
            <a:picLocks noChangeAspect="1" noChangeArrowheads="1"/>
          </p:cNvPicPr>
          <p:nvPr/>
        </p:nvPicPr>
        <p:blipFill>
          <a:blip r:embed="rId1">
            <a:extLst>
              <a:ext uri="{28A0092B-C50C-407E-A947-70E740481C1C}">
                <a14:useLocalDpi xmlns:a14="http://schemas.microsoft.com/office/drawing/2010/main" val="0"/>
              </a:ext>
            </a:extLst>
          </a:blip>
          <a:srcRect l="44211" r="23473" b="94920"/>
          <a:stretch>
            <a:fillRect/>
          </a:stretch>
        </p:blipFill>
        <p:spPr bwMode="auto">
          <a:xfrm>
            <a:off x="3792538" y="1123950"/>
            <a:ext cx="489585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Line 4"/>
          <p:cNvSpPr>
            <a:spLocks noChangeShapeType="1"/>
          </p:cNvSpPr>
          <p:nvPr/>
        </p:nvSpPr>
        <p:spPr bwMode="auto">
          <a:xfrm>
            <a:off x="6203950" y="1016000"/>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分治法的适用条件</a:t>
            </a:r>
            <a:endParaRPr lang="zh-CN" altLang="en-US">
              <a:effectLst>
                <a:outerShdw blurRad="38100" dist="38100" dir="2700000" algn="tl">
                  <a:srgbClr val="C0C0C0"/>
                </a:outerShdw>
              </a:effectLst>
            </a:endParaRPr>
          </a:p>
        </p:txBody>
      </p:sp>
      <p:sp>
        <p:nvSpPr>
          <p:cNvPr id="883715" name="Rectangle 3"/>
          <p:cNvSpPr>
            <a:spLocks noGrp="1" noChangeArrowheads="1"/>
          </p:cNvSpPr>
          <p:nvPr>
            <p:ph type="body" idx="4294967295"/>
          </p:nvPr>
        </p:nvSpPr>
        <p:spPr>
          <a:xfrm>
            <a:off x="839788" y="1296988"/>
            <a:ext cx="11352212" cy="3825875"/>
          </a:xfrm>
        </p:spPr>
        <p:txBody>
          <a:bodyPr lIns="91424" tIns="45712" rIns="91424" bIns="45712" rtlCol="0">
            <a:normAutofit/>
          </a:bodyPr>
          <a:lstStyle/>
          <a:p>
            <a:pPr eaLnBrk="1" fontAlgn="auto" hangingPunct="1">
              <a:spcBef>
                <a:spcPts val="0"/>
              </a:spcBef>
              <a:spcAft>
                <a:spcPts val="0"/>
              </a:spcAft>
              <a:buFont typeface="Monotype Sorts" pitchFamily="2" charset="2"/>
              <a:buNone/>
              <a:defRPr/>
            </a:pPr>
            <a:r>
              <a:rPr lang="zh-CN" altLang="en-US" sz="2400" b="1" dirty="0">
                <a:effectLst>
                  <a:outerShdw blurRad="38100" dist="38100" dir="2700000" algn="tl">
                    <a:srgbClr val="C0C0C0"/>
                  </a:outerShdw>
                </a:effectLst>
              </a:rPr>
              <a:t>分治法所能解决的问题一般具有以下几个特征：</a:t>
            </a:r>
            <a:endParaRPr lang="zh-CN" altLang="en-US" sz="2400" b="1" dirty="0">
              <a:effectLst>
                <a:outerShdw blurRad="38100" dist="38100" dir="2700000" algn="tl">
                  <a:srgbClr val="C0C0C0"/>
                </a:outerShdw>
              </a:effectLst>
            </a:endParaRPr>
          </a:p>
          <a:p>
            <a:pPr eaLnBrk="1" fontAlgn="auto" hangingPunct="1">
              <a:spcBef>
                <a:spcPts val="0"/>
              </a:spcBef>
              <a:spcAft>
                <a:spcPts val="0"/>
              </a:spcAft>
              <a:defRPr/>
            </a:pPr>
            <a:r>
              <a:rPr lang="zh-CN" altLang="en-US" sz="2400" b="1" dirty="0">
                <a:solidFill>
                  <a:srgbClr val="FF0000"/>
                </a:solidFill>
                <a:effectLst>
                  <a:outerShdw blurRad="38100" dist="38100" dir="2700000" algn="tl">
                    <a:srgbClr val="C0C0C0"/>
                  </a:outerShdw>
                </a:effectLst>
                <a:ea typeface="楷体_GB2312" pitchFamily="49" charset="-122"/>
              </a:rPr>
              <a:t>该问题的规模缩小到一定的程度就可以容易地解决</a:t>
            </a:r>
            <a:endParaRPr lang="zh-CN" altLang="en-US" sz="2400" b="1" dirty="0">
              <a:solidFill>
                <a:srgbClr val="FF0000"/>
              </a:solidFill>
              <a:effectLst>
                <a:outerShdw blurRad="38100" dist="38100" dir="2700000" algn="tl">
                  <a:srgbClr val="C0C0C0"/>
                </a:outerShdw>
              </a:effectLst>
              <a:ea typeface="楷体_GB2312" pitchFamily="49" charset="-122"/>
            </a:endParaRPr>
          </a:p>
        </p:txBody>
      </p:sp>
      <p:sp>
        <p:nvSpPr>
          <p:cNvPr id="883716" name="Text Box 4"/>
          <p:cNvSpPr txBox="1">
            <a:spLocks noChangeArrowheads="1"/>
          </p:cNvSpPr>
          <p:nvPr/>
        </p:nvSpPr>
        <p:spPr bwMode="auto">
          <a:xfrm>
            <a:off x="1919288" y="2609850"/>
            <a:ext cx="8216900" cy="1200150"/>
          </a:xfrm>
          <a:prstGeom prst="rect">
            <a:avLst/>
          </a:prstGeom>
          <a:noFill/>
          <a:ln w="50800">
            <a:solidFill>
              <a:srgbClr val="FF66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60000"/>
              </a:lnSpc>
              <a:buFontTx/>
              <a:buNone/>
            </a:pPr>
            <a:r>
              <a:rPr lang="zh-CN" altLang="en-US" sz="2400" b="1">
                <a:solidFill>
                  <a:srgbClr val="0000FF"/>
                </a:solidFill>
                <a:latin typeface="Arial" panose="020B0604020202020204" pitchFamily="34" charset="0"/>
                <a:ea typeface="楷体_GB2312" pitchFamily="49" charset="-122"/>
              </a:rPr>
              <a:t>因为问题的计算复杂性一般是随着问题规模的增加而增加，因此大部分问题满足这个特征。</a:t>
            </a:r>
            <a:endParaRPr lang="zh-CN" altLang="en-US" sz="2400" b="1">
              <a:solidFill>
                <a:srgbClr val="0000FF"/>
              </a:solidFill>
              <a:latin typeface="Arial" panose="020B0604020202020204" pitchFamily="34"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3716"/>
                                        </p:tgtEl>
                                        <p:attrNameLst>
                                          <p:attrName>style.visibility</p:attrName>
                                        </p:attrNameLst>
                                      </p:cBhvr>
                                      <p:to>
                                        <p:strVal val="visible"/>
                                      </p:to>
                                    </p:set>
                                    <p:animEffect transition="in" filter="blinds(horizontal)">
                                      <p:cBhvr>
                                        <p:cTn id="7" dur="500"/>
                                        <p:tgtEl>
                                          <p:spTgt spid="883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分治法的适用条件</a:t>
            </a:r>
            <a:endParaRPr lang="zh-CN" altLang="en-US">
              <a:effectLst>
                <a:outerShdw blurRad="38100" dist="38100" dir="2700000" algn="tl">
                  <a:srgbClr val="C0C0C0"/>
                </a:outerShdw>
              </a:effectLst>
            </a:endParaRPr>
          </a:p>
        </p:txBody>
      </p:sp>
      <p:sp>
        <p:nvSpPr>
          <p:cNvPr id="884739" name="Rectangle 3"/>
          <p:cNvSpPr>
            <a:spLocks noGrp="1" noChangeArrowheads="1"/>
          </p:cNvSpPr>
          <p:nvPr>
            <p:ph type="body" idx="4294967295"/>
          </p:nvPr>
        </p:nvSpPr>
        <p:spPr>
          <a:xfrm>
            <a:off x="874713" y="1296988"/>
            <a:ext cx="11317287" cy="3825875"/>
          </a:xfrm>
        </p:spPr>
        <p:txBody>
          <a:bodyPr lIns="91424" tIns="45712" rIns="91424" bIns="45712" rtlCol="0">
            <a:normAutofit/>
          </a:bodyPr>
          <a:lstStyle/>
          <a:p>
            <a:pPr eaLnBrk="1" fontAlgn="auto" hangingPunct="1">
              <a:spcBef>
                <a:spcPts val="0"/>
              </a:spcBef>
              <a:spcAft>
                <a:spcPts val="0"/>
              </a:spcAft>
              <a:buFont typeface="Monotype Sorts" pitchFamily="2" charset="2"/>
              <a:buNone/>
              <a:defRPr/>
            </a:pPr>
            <a:r>
              <a:rPr lang="zh-CN" altLang="en-US" sz="2400" b="1" dirty="0">
                <a:effectLst>
                  <a:outerShdw blurRad="38100" dist="38100" dir="2700000" algn="tl">
                    <a:srgbClr val="C0C0C0"/>
                  </a:outerShdw>
                </a:effectLst>
              </a:rPr>
              <a:t>分治法所能解决的问题一般具有以下几个特征：</a:t>
            </a:r>
            <a:endParaRPr lang="zh-CN" altLang="en-US" sz="2400" b="1" dirty="0">
              <a:effectLst>
                <a:outerShdw blurRad="38100" dist="38100" dir="2700000" algn="tl">
                  <a:srgbClr val="C0C0C0"/>
                </a:outerShdw>
              </a:effectLst>
            </a:endParaRPr>
          </a:p>
          <a:p>
            <a:pPr eaLnBrk="1" fontAlgn="auto" hangingPunct="1">
              <a:spcBef>
                <a:spcPts val="0"/>
              </a:spcBef>
              <a:spcAft>
                <a:spcPts val="0"/>
              </a:spcAft>
              <a:defRPr/>
            </a:pPr>
            <a:r>
              <a:rPr lang="zh-CN" altLang="en-US" sz="2400" dirty="0">
                <a:effectLst>
                  <a:outerShdw blurRad="38100" dist="38100" dir="2700000" algn="tl">
                    <a:srgbClr val="C0C0C0"/>
                  </a:outerShdw>
                </a:effectLst>
                <a:ea typeface="楷体_GB2312" pitchFamily="49" charset="-122"/>
              </a:rPr>
              <a:t>该问题的规模缩小到一定的程度就可以容易地解决</a:t>
            </a:r>
            <a:endParaRPr lang="zh-CN" altLang="en-US" sz="2400" dirty="0">
              <a:effectLst>
                <a:outerShdw blurRad="38100" dist="38100" dir="2700000" algn="tl">
                  <a:srgbClr val="C0C0C0"/>
                </a:outerShdw>
              </a:effectLst>
              <a:ea typeface="楷体_GB2312" pitchFamily="49" charset="-122"/>
            </a:endParaRPr>
          </a:p>
          <a:p>
            <a:pPr eaLnBrk="1" fontAlgn="auto" hangingPunct="1">
              <a:spcBef>
                <a:spcPts val="0"/>
              </a:spcBef>
              <a:spcAft>
                <a:spcPts val="0"/>
              </a:spcAft>
              <a:defRPr/>
            </a:pPr>
            <a:r>
              <a:rPr lang="zh-CN" altLang="en-US" sz="2400" b="1" dirty="0">
                <a:solidFill>
                  <a:srgbClr val="FF0000"/>
                </a:solidFill>
                <a:effectLst>
                  <a:outerShdw blurRad="38100" dist="38100" dir="2700000" algn="tl">
                    <a:srgbClr val="C0C0C0"/>
                  </a:outerShdw>
                </a:effectLst>
                <a:ea typeface="楷体_GB2312" pitchFamily="49" charset="-122"/>
              </a:rPr>
              <a:t>该问题可以分解为若干个规模较小的相同问题</a:t>
            </a:r>
            <a:endParaRPr lang="zh-CN" altLang="en-US" sz="2400" b="1" dirty="0">
              <a:solidFill>
                <a:srgbClr val="FF0000"/>
              </a:solidFill>
              <a:effectLst>
                <a:outerShdw blurRad="38100" dist="38100" dir="2700000" algn="tl">
                  <a:srgbClr val="C0C0C0"/>
                </a:outerShdw>
              </a:effectLst>
              <a:ea typeface="楷体_GB2312" pitchFamily="49" charset="-122"/>
            </a:endParaRPr>
          </a:p>
        </p:txBody>
      </p:sp>
      <p:sp>
        <p:nvSpPr>
          <p:cNvPr id="884741" name="Text Box 5"/>
          <p:cNvSpPr txBox="1">
            <a:spLocks noChangeArrowheads="1"/>
          </p:cNvSpPr>
          <p:nvPr/>
        </p:nvSpPr>
        <p:spPr bwMode="auto">
          <a:xfrm>
            <a:off x="1971675" y="3033713"/>
            <a:ext cx="8248650" cy="1263650"/>
          </a:xfrm>
          <a:prstGeom prst="rect">
            <a:avLst/>
          </a:prstGeom>
          <a:noFill/>
          <a:ln w="50800">
            <a:solidFill>
              <a:srgbClr val="FF66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70000"/>
              </a:lnSpc>
              <a:buFontTx/>
              <a:buNone/>
            </a:pPr>
            <a:r>
              <a:rPr lang="zh-CN" altLang="en-US" sz="2400" b="1">
                <a:solidFill>
                  <a:srgbClr val="0000FF"/>
                </a:solidFill>
                <a:latin typeface="Arial" panose="020B0604020202020204" pitchFamily="34" charset="0"/>
                <a:ea typeface="楷体_GB2312" pitchFamily="49" charset="-122"/>
              </a:rPr>
              <a:t>这条特征是应用分治法的前提，它也是大多数问题可以满足的，此特征反映了递归思想的应用</a:t>
            </a:r>
            <a:endParaRPr lang="zh-CN" altLang="en-US" sz="2400" b="1">
              <a:solidFill>
                <a:srgbClr val="0000FF"/>
              </a:solidFill>
              <a:latin typeface="Arial" panose="020B0604020202020204" pitchFamily="34"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4741"/>
                                        </p:tgtEl>
                                        <p:attrNameLst>
                                          <p:attrName>style.visibility</p:attrName>
                                        </p:attrNameLst>
                                      </p:cBhvr>
                                      <p:to>
                                        <p:strVal val="visible"/>
                                      </p:to>
                                    </p:set>
                                    <p:animEffect transition="in" filter="blinds(horizontal)">
                                      <p:cBhvr>
                                        <p:cTn id="7" dur="500"/>
                                        <p:tgtEl>
                                          <p:spTgt spid="884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分治法的适用条件</a:t>
            </a:r>
            <a:endParaRPr lang="zh-CN" altLang="en-US">
              <a:effectLst>
                <a:outerShdw blurRad="38100" dist="38100" dir="2700000" algn="tl">
                  <a:srgbClr val="C0C0C0"/>
                </a:outerShdw>
              </a:effectLst>
            </a:endParaRPr>
          </a:p>
        </p:txBody>
      </p:sp>
      <p:sp>
        <p:nvSpPr>
          <p:cNvPr id="886787" name="Rectangle 3"/>
          <p:cNvSpPr>
            <a:spLocks noGrp="1" noChangeArrowheads="1"/>
          </p:cNvSpPr>
          <p:nvPr>
            <p:ph type="body" idx="4294967295"/>
          </p:nvPr>
        </p:nvSpPr>
        <p:spPr>
          <a:xfrm>
            <a:off x="839788" y="1296988"/>
            <a:ext cx="11352212" cy="3825875"/>
          </a:xfrm>
        </p:spPr>
        <p:txBody>
          <a:bodyPr lIns="91424" tIns="45712" rIns="91424" bIns="45712" rtlCol="0">
            <a:normAutofit/>
          </a:bodyPr>
          <a:lstStyle/>
          <a:p>
            <a:pPr eaLnBrk="1" fontAlgn="auto" hangingPunct="1">
              <a:spcBef>
                <a:spcPts val="0"/>
              </a:spcBef>
              <a:spcAft>
                <a:spcPts val="0"/>
              </a:spcAft>
              <a:buFont typeface="Monotype Sorts" pitchFamily="2" charset="2"/>
              <a:buNone/>
              <a:defRPr/>
            </a:pPr>
            <a:r>
              <a:rPr lang="zh-CN" altLang="en-US" sz="2400" b="1" dirty="0">
                <a:effectLst>
                  <a:outerShdw blurRad="38100" dist="38100" dir="2700000" algn="tl">
                    <a:srgbClr val="C0C0C0"/>
                  </a:outerShdw>
                </a:effectLst>
              </a:rPr>
              <a:t>分治法所能解决的问题一般具有以下几个特征：</a:t>
            </a:r>
            <a:endParaRPr lang="zh-CN" altLang="en-US" sz="2400" b="1" dirty="0">
              <a:effectLst>
                <a:outerShdw blurRad="38100" dist="38100" dir="2700000" algn="tl">
                  <a:srgbClr val="C0C0C0"/>
                </a:outerShdw>
              </a:effectLst>
            </a:endParaRPr>
          </a:p>
          <a:p>
            <a:pPr eaLnBrk="1" fontAlgn="auto" hangingPunct="1">
              <a:spcBef>
                <a:spcPts val="0"/>
              </a:spcBef>
              <a:spcAft>
                <a:spcPts val="0"/>
              </a:spcAft>
              <a:defRPr/>
            </a:pPr>
            <a:r>
              <a:rPr lang="zh-CN" altLang="en-US" sz="2400" dirty="0">
                <a:effectLst>
                  <a:outerShdw blurRad="38100" dist="38100" dir="2700000" algn="tl">
                    <a:srgbClr val="C0C0C0"/>
                  </a:outerShdw>
                </a:effectLst>
                <a:ea typeface="楷体_GB2312" pitchFamily="49" charset="-122"/>
              </a:rPr>
              <a:t>该问题的规模缩小到一定的程度就可以容易地解决</a:t>
            </a:r>
            <a:endParaRPr lang="zh-CN" altLang="en-US" sz="2400" dirty="0">
              <a:effectLst>
                <a:outerShdw blurRad="38100" dist="38100" dir="2700000" algn="tl">
                  <a:srgbClr val="C0C0C0"/>
                </a:outerShdw>
              </a:effectLst>
              <a:ea typeface="楷体_GB2312" pitchFamily="49" charset="-122"/>
            </a:endParaRPr>
          </a:p>
          <a:p>
            <a:pPr eaLnBrk="1" fontAlgn="auto" hangingPunct="1">
              <a:spcBef>
                <a:spcPts val="0"/>
              </a:spcBef>
              <a:spcAft>
                <a:spcPts val="0"/>
              </a:spcAft>
              <a:defRPr/>
            </a:pPr>
            <a:r>
              <a:rPr lang="zh-CN" altLang="en-US" sz="2400" dirty="0">
                <a:effectLst>
                  <a:outerShdw blurRad="38100" dist="38100" dir="2700000" algn="tl">
                    <a:srgbClr val="C0C0C0"/>
                  </a:outerShdw>
                </a:effectLst>
                <a:ea typeface="楷体_GB2312" pitchFamily="49" charset="-122"/>
              </a:rPr>
              <a:t>该问题可以分解为若干个规模较小的相同问题</a:t>
            </a:r>
            <a:endParaRPr lang="zh-CN" altLang="en-US" sz="2400" dirty="0">
              <a:effectLst>
                <a:outerShdw blurRad="38100" dist="38100" dir="2700000" algn="tl">
                  <a:srgbClr val="C0C0C0"/>
                </a:outerShdw>
              </a:effectLst>
              <a:ea typeface="楷体_GB2312" pitchFamily="49" charset="-122"/>
            </a:endParaRPr>
          </a:p>
          <a:p>
            <a:pPr eaLnBrk="1" fontAlgn="auto" hangingPunct="1">
              <a:spcBef>
                <a:spcPts val="0"/>
              </a:spcBef>
              <a:spcAft>
                <a:spcPts val="0"/>
              </a:spcAft>
              <a:defRPr/>
            </a:pPr>
            <a:r>
              <a:rPr lang="zh-CN" altLang="en-US" sz="2400" b="1" dirty="0">
                <a:solidFill>
                  <a:srgbClr val="FF0000"/>
                </a:solidFill>
                <a:effectLst>
                  <a:outerShdw blurRad="38100" dist="38100" dir="2700000" algn="tl">
                    <a:srgbClr val="C0C0C0"/>
                  </a:outerShdw>
                </a:effectLst>
                <a:ea typeface="楷体_GB2312" pitchFamily="49" charset="-122"/>
              </a:rPr>
              <a:t>利用该问题分解出的子问题的解可以合并为该问题的解</a:t>
            </a:r>
            <a:endParaRPr lang="zh-CN" altLang="en-US" sz="2400" b="1" dirty="0">
              <a:solidFill>
                <a:srgbClr val="FF0000"/>
              </a:solidFill>
              <a:effectLst>
                <a:outerShdw blurRad="38100" dist="38100" dir="2700000" algn="tl">
                  <a:srgbClr val="C0C0C0"/>
                </a:outerShdw>
              </a:effectLst>
              <a:ea typeface="楷体_GB2312" pitchFamily="49" charset="-122"/>
            </a:endParaRPr>
          </a:p>
        </p:txBody>
      </p:sp>
      <p:sp>
        <p:nvSpPr>
          <p:cNvPr id="886790" name="Text Box 6"/>
          <p:cNvSpPr txBox="1">
            <a:spLocks noChangeArrowheads="1"/>
          </p:cNvSpPr>
          <p:nvPr/>
        </p:nvSpPr>
        <p:spPr bwMode="auto">
          <a:xfrm>
            <a:off x="2116138" y="3795713"/>
            <a:ext cx="7959725" cy="1785937"/>
          </a:xfrm>
          <a:prstGeom prst="rect">
            <a:avLst/>
          </a:prstGeom>
          <a:noFill/>
          <a:ln w="50800">
            <a:solidFill>
              <a:srgbClr val="FF66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60000"/>
              </a:lnSpc>
              <a:buFontTx/>
              <a:buNone/>
            </a:pPr>
            <a:r>
              <a:rPr lang="zh-CN" altLang="en-US" sz="2400" b="1">
                <a:solidFill>
                  <a:srgbClr val="0000FF"/>
                </a:solidFill>
                <a:latin typeface="Arial" panose="020B0604020202020204" pitchFamily="34" charset="0"/>
                <a:ea typeface="楷体_GB2312" pitchFamily="49" charset="-122"/>
              </a:rPr>
              <a:t>能否利用分治法完全取决于问题是否具有这条特征，如果具备了前两条特征，而不具备第三条特征，则可以考虑贪心算法或动态规划。</a:t>
            </a:r>
            <a:endParaRPr lang="zh-CN" altLang="en-US" sz="2400" b="1">
              <a:solidFill>
                <a:srgbClr val="0000FF"/>
              </a:solidFill>
              <a:latin typeface="Arial" panose="020B0604020202020204" pitchFamily="34"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6790"/>
                                        </p:tgtEl>
                                        <p:attrNameLst>
                                          <p:attrName>style.visibility</p:attrName>
                                        </p:attrNameLst>
                                      </p:cBhvr>
                                      <p:to>
                                        <p:strVal val="visible"/>
                                      </p:to>
                                    </p:set>
                                    <p:animEffect transition="in" filter="blinds(horizontal)">
                                      <p:cBhvr>
                                        <p:cTn id="7" dur="500"/>
                                        <p:tgtEl>
                                          <p:spTgt spid="886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9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分治法的适用条件</a:t>
            </a:r>
            <a:endParaRPr lang="zh-CN" altLang="en-US">
              <a:effectLst>
                <a:outerShdw blurRad="38100" dist="38100" dir="2700000" algn="tl">
                  <a:srgbClr val="C0C0C0"/>
                </a:outerShdw>
              </a:effectLst>
            </a:endParaRPr>
          </a:p>
        </p:txBody>
      </p:sp>
      <p:sp>
        <p:nvSpPr>
          <p:cNvPr id="885763" name="Rectangle 3"/>
          <p:cNvSpPr>
            <a:spLocks noGrp="1" noChangeArrowheads="1"/>
          </p:cNvSpPr>
          <p:nvPr>
            <p:ph type="body" idx="4294967295"/>
          </p:nvPr>
        </p:nvSpPr>
        <p:spPr>
          <a:xfrm>
            <a:off x="874713" y="1296988"/>
            <a:ext cx="11317287" cy="3825875"/>
          </a:xfrm>
        </p:spPr>
        <p:txBody>
          <a:bodyPr lIns="91424" tIns="45712" rIns="91424" bIns="45712" rtlCol="0">
            <a:normAutofit/>
          </a:bodyPr>
          <a:lstStyle/>
          <a:p>
            <a:pPr eaLnBrk="1" fontAlgn="auto" hangingPunct="1">
              <a:spcBef>
                <a:spcPts val="0"/>
              </a:spcBef>
              <a:spcAft>
                <a:spcPts val="0"/>
              </a:spcAft>
              <a:buFont typeface="Monotype Sorts" pitchFamily="2" charset="2"/>
              <a:buNone/>
              <a:defRPr/>
            </a:pPr>
            <a:r>
              <a:rPr lang="zh-CN" altLang="en-US" sz="2400" b="1" dirty="0">
                <a:effectLst>
                  <a:outerShdw blurRad="38100" dist="38100" dir="2700000" algn="tl">
                    <a:srgbClr val="C0C0C0"/>
                  </a:outerShdw>
                </a:effectLst>
              </a:rPr>
              <a:t>分治法所能解决的问题一般具有以下几个特征：</a:t>
            </a:r>
            <a:endParaRPr lang="zh-CN" altLang="en-US" sz="2400" b="1" dirty="0">
              <a:effectLst>
                <a:outerShdw blurRad="38100" dist="38100" dir="2700000" algn="tl">
                  <a:srgbClr val="C0C0C0"/>
                </a:outerShdw>
              </a:effectLst>
            </a:endParaRPr>
          </a:p>
          <a:p>
            <a:pPr eaLnBrk="1" fontAlgn="auto" hangingPunct="1">
              <a:spcBef>
                <a:spcPts val="0"/>
              </a:spcBef>
              <a:spcAft>
                <a:spcPts val="0"/>
              </a:spcAft>
              <a:defRPr/>
            </a:pPr>
            <a:r>
              <a:rPr lang="zh-CN" altLang="en-US" sz="2400" dirty="0">
                <a:effectLst>
                  <a:outerShdw blurRad="38100" dist="38100" dir="2700000" algn="tl">
                    <a:srgbClr val="C0C0C0"/>
                  </a:outerShdw>
                </a:effectLst>
                <a:ea typeface="楷体_GB2312" pitchFamily="49" charset="-122"/>
              </a:rPr>
              <a:t>该问题的规模缩小到一定的程度就可以容易地解决</a:t>
            </a:r>
            <a:endParaRPr lang="zh-CN" altLang="en-US" sz="2400" dirty="0">
              <a:effectLst>
                <a:outerShdw blurRad="38100" dist="38100" dir="2700000" algn="tl">
                  <a:srgbClr val="C0C0C0"/>
                </a:outerShdw>
              </a:effectLst>
              <a:ea typeface="楷体_GB2312" pitchFamily="49" charset="-122"/>
            </a:endParaRPr>
          </a:p>
          <a:p>
            <a:pPr eaLnBrk="1" fontAlgn="auto" hangingPunct="1">
              <a:spcBef>
                <a:spcPts val="0"/>
              </a:spcBef>
              <a:spcAft>
                <a:spcPts val="0"/>
              </a:spcAft>
              <a:defRPr/>
            </a:pPr>
            <a:r>
              <a:rPr lang="zh-CN" altLang="en-US" sz="2400" dirty="0">
                <a:effectLst>
                  <a:outerShdw blurRad="38100" dist="38100" dir="2700000" algn="tl">
                    <a:srgbClr val="C0C0C0"/>
                  </a:outerShdw>
                </a:effectLst>
                <a:ea typeface="楷体_GB2312" pitchFamily="49" charset="-122"/>
              </a:rPr>
              <a:t>该问题可以分解为若干个规模较小的相同问题</a:t>
            </a:r>
            <a:endParaRPr lang="zh-CN" altLang="en-US" sz="2400" dirty="0">
              <a:effectLst>
                <a:outerShdw blurRad="38100" dist="38100" dir="2700000" algn="tl">
                  <a:srgbClr val="C0C0C0"/>
                </a:outerShdw>
              </a:effectLst>
              <a:ea typeface="楷体_GB2312" pitchFamily="49" charset="-122"/>
            </a:endParaRPr>
          </a:p>
          <a:p>
            <a:pPr eaLnBrk="1" fontAlgn="auto" hangingPunct="1">
              <a:spcBef>
                <a:spcPts val="0"/>
              </a:spcBef>
              <a:spcAft>
                <a:spcPts val="0"/>
              </a:spcAft>
              <a:defRPr/>
            </a:pPr>
            <a:r>
              <a:rPr lang="zh-CN" altLang="en-US" sz="2400" dirty="0">
                <a:effectLst>
                  <a:outerShdw blurRad="38100" dist="38100" dir="2700000" algn="tl">
                    <a:srgbClr val="C0C0C0"/>
                  </a:outerShdw>
                </a:effectLst>
                <a:ea typeface="楷体_GB2312" pitchFamily="49" charset="-122"/>
              </a:rPr>
              <a:t>利用该问题分解出的子问题的解可以合并为该问题的解</a:t>
            </a:r>
            <a:endParaRPr lang="zh-CN" altLang="en-US" sz="2400" dirty="0">
              <a:effectLst>
                <a:outerShdw blurRad="38100" dist="38100" dir="2700000" algn="tl">
                  <a:srgbClr val="C0C0C0"/>
                </a:outerShdw>
              </a:effectLst>
              <a:ea typeface="楷体_GB2312" pitchFamily="49" charset="-122"/>
            </a:endParaRPr>
          </a:p>
          <a:p>
            <a:pPr eaLnBrk="1" fontAlgn="auto" hangingPunct="1">
              <a:spcBef>
                <a:spcPts val="0"/>
              </a:spcBef>
              <a:spcAft>
                <a:spcPts val="0"/>
              </a:spcAft>
              <a:defRPr/>
            </a:pPr>
            <a:r>
              <a:rPr lang="zh-CN" altLang="en-US" sz="2400" b="1" dirty="0">
                <a:solidFill>
                  <a:srgbClr val="FF0000"/>
                </a:solidFill>
                <a:effectLst>
                  <a:outerShdw blurRad="38100" dist="38100" dir="2700000" algn="tl">
                    <a:srgbClr val="C0C0C0"/>
                  </a:outerShdw>
                </a:effectLst>
                <a:ea typeface="楷体_GB2312" pitchFamily="49" charset="-122"/>
              </a:rPr>
              <a:t>该问题所分解出的各个子问题是相互独立的</a:t>
            </a:r>
            <a:endParaRPr lang="zh-CN" altLang="en-US" sz="2400" b="1" dirty="0">
              <a:solidFill>
                <a:srgbClr val="FF0000"/>
              </a:solidFill>
              <a:effectLst>
                <a:outerShdw blurRad="38100" dist="38100" dir="2700000" algn="tl">
                  <a:srgbClr val="C0C0C0"/>
                </a:outerShdw>
              </a:effectLst>
              <a:ea typeface="楷体_GB2312" pitchFamily="49" charset="-122"/>
            </a:endParaRPr>
          </a:p>
          <a:p>
            <a:pPr lvl="1" eaLnBrk="1" fontAlgn="auto" hangingPunct="1">
              <a:spcBef>
                <a:spcPts val="0"/>
              </a:spcBef>
              <a:spcAft>
                <a:spcPts val="0"/>
              </a:spcAft>
              <a:defRPr/>
            </a:pPr>
            <a:r>
              <a:rPr lang="zh-CN" altLang="en-US" sz="2000" b="1" dirty="0">
                <a:effectLst>
                  <a:outerShdw blurRad="38100" dist="38100" dir="2700000" algn="tl">
                    <a:srgbClr val="C0C0C0"/>
                  </a:outerShdw>
                </a:effectLst>
                <a:ea typeface="楷体_GB2312" pitchFamily="49" charset="-122"/>
              </a:rPr>
              <a:t>子问题之间不包含公共的子问题</a:t>
            </a:r>
            <a:endParaRPr lang="zh-CN" altLang="en-US" sz="2000" b="1" dirty="0">
              <a:effectLst>
                <a:outerShdw blurRad="38100" dist="38100" dir="2700000" algn="tl">
                  <a:srgbClr val="C0C0C0"/>
                </a:outerShdw>
              </a:effectLst>
              <a:ea typeface="楷体_GB2312" pitchFamily="49" charset="-122"/>
            </a:endParaRPr>
          </a:p>
        </p:txBody>
      </p:sp>
      <p:sp>
        <p:nvSpPr>
          <p:cNvPr id="885767" name="Text Box 7"/>
          <p:cNvSpPr txBox="1">
            <a:spLocks noChangeArrowheads="1"/>
          </p:cNvSpPr>
          <p:nvPr/>
        </p:nvSpPr>
        <p:spPr bwMode="auto">
          <a:xfrm>
            <a:off x="2208213" y="4652963"/>
            <a:ext cx="8012112" cy="1685925"/>
          </a:xfrm>
          <a:prstGeom prst="rect">
            <a:avLst/>
          </a:prstGeom>
          <a:noFill/>
          <a:ln w="50800">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buFontTx/>
              <a:buNone/>
            </a:pPr>
            <a:r>
              <a:rPr lang="zh-CN" altLang="en-US" sz="2400" b="1">
                <a:solidFill>
                  <a:srgbClr val="0000FF"/>
                </a:solidFill>
                <a:latin typeface="Arial" panose="020B0604020202020204" pitchFamily="34" charset="0"/>
                <a:ea typeface="楷体_GB2312" pitchFamily="49" charset="-122"/>
              </a:rPr>
              <a:t>这条特征涉及到分治法的效率，如果各子问题是不独立的，则分治法要做许多不必要的工作，重复地解公共的子问题，此时虽然也可用分治法，但一般用动态规划较好。</a:t>
            </a:r>
            <a:endParaRPr lang="zh-CN" altLang="en-US" sz="2400" b="1">
              <a:solidFill>
                <a:srgbClr val="0000FF"/>
              </a:solidFill>
              <a:latin typeface="Arial" panose="020B0604020202020204" pitchFamily="34" charset="0"/>
              <a:ea typeface="楷体_GB2312"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5767"/>
                                        </p:tgtEl>
                                        <p:attrNameLst>
                                          <p:attrName>style.visibility</p:attrName>
                                        </p:attrNameLst>
                                      </p:cBhvr>
                                      <p:to>
                                        <p:strVal val="visible"/>
                                      </p:to>
                                    </p:set>
                                    <p:animEffect transition="in" filter="blinds(horizontal)">
                                      <p:cBhvr>
                                        <p:cTn id="7" dur="500"/>
                                        <p:tgtEl>
                                          <p:spTgt spid="885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6" name="Rectangle 4"/>
          <p:cNvSpPr>
            <a:spLocks noGrp="1" noChangeArrowheads="1"/>
          </p:cNvSpPr>
          <p:nvPr>
            <p:ph type="title" idx="4294967295"/>
          </p:nvPr>
        </p:nvSpPr>
        <p:spPr>
          <a:xfrm>
            <a:off x="1016000" y="152400"/>
            <a:ext cx="11176000" cy="685800"/>
          </a:xfrm>
        </p:spPr>
        <p:txBody>
          <a:bodyPr lIns="91424" tIns="45712" rIns="91424" bIns="45712" rtlCol="0" anchor="t">
            <a:normAutofit/>
          </a:bodyPr>
          <a:lstStyle/>
          <a:p>
            <a:pPr eaLnBrk="1" fontAlgn="auto" hangingPunct="1">
              <a:spcAft>
                <a:spcPts val="0"/>
              </a:spcAft>
              <a:defRPr/>
            </a:pPr>
            <a:r>
              <a:rPr lang="zh-CN" altLang="en-US">
                <a:effectLst>
                  <a:outerShdw blurRad="38100" dist="38100" dir="2700000" algn="tl">
                    <a:srgbClr val="C0C0C0"/>
                  </a:outerShdw>
                </a:effectLst>
              </a:rPr>
              <a:t>分治算法求解步骤</a:t>
            </a:r>
            <a:endParaRPr lang="zh-CN" altLang="en-US">
              <a:effectLst>
                <a:outerShdw blurRad="38100" dist="38100" dir="2700000" algn="tl">
                  <a:srgbClr val="C0C0C0"/>
                </a:outerShdw>
              </a:effectLst>
            </a:endParaRPr>
          </a:p>
        </p:txBody>
      </p:sp>
      <p:sp>
        <p:nvSpPr>
          <p:cNvPr id="914437" name="Rectangle 5"/>
          <p:cNvSpPr>
            <a:spLocks noGrp="1" noChangeArrowheads="1"/>
          </p:cNvSpPr>
          <p:nvPr>
            <p:ph type="body" idx="4294967295"/>
          </p:nvPr>
        </p:nvSpPr>
        <p:spPr>
          <a:xfrm>
            <a:off x="1117600" y="1266825"/>
            <a:ext cx="11074400" cy="4905375"/>
          </a:xfrm>
        </p:spPr>
        <p:txBody>
          <a:bodyPr lIns="91424" tIns="45712" rIns="91424" bIns="45712" rtlCol="0">
            <a:normAutofit/>
          </a:bodyPr>
          <a:lstStyle/>
          <a:p>
            <a:pPr eaLnBrk="1" fontAlgn="auto" hangingPunct="1">
              <a:spcBef>
                <a:spcPts val="0"/>
              </a:spcBef>
              <a:spcAft>
                <a:spcPts val="0"/>
              </a:spcAft>
              <a:buFont typeface="Monotype Sorts" pitchFamily="2" charset="2"/>
              <a:buNone/>
              <a:defRPr/>
            </a:pPr>
            <a:r>
              <a:rPr lang="en-US" altLang="zh-CN">
                <a:effectLst>
                  <a:outerShdw blurRad="38100" dist="38100" dir="2700000" algn="tl">
                    <a:srgbClr val="C0C0C0"/>
                  </a:outerShdw>
                </a:effectLst>
              </a:rPr>
              <a:t>【1】</a:t>
            </a:r>
            <a:r>
              <a:rPr lang="zh-CN" altLang="en-US">
                <a:effectLst>
                  <a:outerShdw blurRad="38100" dist="38100" dir="2700000" algn="tl">
                    <a:srgbClr val="C0C0C0"/>
                  </a:outerShdw>
                </a:effectLst>
              </a:rPr>
              <a:t>若问题规模足够小，直接求解</a:t>
            </a:r>
            <a:endParaRPr lang="zh-CN" altLang="en-US">
              <a:effectLst>
                <a:outerShdw blurRad="38100" dist="38100" dir="2700000" algn="tl">
                  <a:srgbClr val="C0C0C0"/>
                </a:outerShdw>
              </a:effectLst>
            </a:endParaRPr>
          </a:p>
          <a:p>
            <a:pPr eaLnBrk="1" fontAlgn="auto" hangingPunct="1">
              <a:spcBef>
                <a:spcPts val="0"/>
              </a:spcBef>
              <a:spcAft>
                <a:spcPts val="0"/>
              </a:spcAft>
              <a:buFont typeface="Monotype Sorts" pitchFamily="2" charset="2"/>
              <a:buNone/>
              <a:defRPr/>
            </a:pPr>
            <a:r>
              <a:rPr lang="en-US" altLang="zh-CN">
                <a:effectLst>
                  <a:outerShdw blurRad="38100" dist="38100" dir="2700000" algn="tl">
                    <a:srgbClr val="C0C0C0"/>
                  </a:outerShdw>
                </a:effectLst>
              </a:rPr>
              <a:t>【2】</a:t>
            </a:r>
            <a:r>
              <a:rPr lang="zh-CN" altLang="en-US">
                <a:effectLst>
                  <a:outerShdw blurRad="38100" dist="38100" dir="2700000" algn="tl">
                    <a:srgbClr val="C0C0C0"/>
                  </a:outerShdw>
                </a:effectLst>
              </a:rPr>
              <a:t>否则，问题</a:t>
            </a:r>
            <a:r>
              <a:rPr lang="zh-CN" altLang="en-US">
                <a:solidFill>
                  <a:srgbClr val="FF0000"/>
                </a:solidFill>
                <a:effectLst>
                  <a:outerShdw blurRad="38100" dist="38100" dir="2700000" algn="tl">
                    <a:srgbClr val="C0C0C0"/>
                  </a:outerShdw>
                </a:effectLst>
              </a:rPr>
              <a:t>划分</a:t>
            </a:r>
            <a:r>
              <a:rPr lang="zh-CN" altLang="en-US">
                <a:effectLst>
                  <a:outerShdw blurRad="38100" dist="38100" dir="2700000" algn="tl">
                    <a:srgbClr val="C0C0C0"/>
                  </a:outerShdw>
                </a:effectLst>
              </a:rPr>
              <a:t>为子问题</a:t>
            </a:r>
            <a:endParaRPr lang="zh-CN" altLang="en-US">
              <a:effectLst>
                <a:outerShdw blurRad="38100" dist="38100" dir="2700000" algn="tl">
                  <a:srgbClr val="C0C0C0"/>
                </a:outerShdw>
              </a:effectLst>
            </a:endParaRPr>
          </a:p>
          <a:p>
            <a:pPr marL="669925" lvl="1" indent="-325755" eaLnBrk="1" fontAlgn="auto" hangingPunct="1">
              <a:spcBef>
                <a:spcPts val="0"/>
              </a:spcBef>
              <a:spcAft>
                <a:spcPts val="0"/>
              </a:spcAft>
              <a:buFont typeface="Arial" panose="020B0604020202020204" pitchFamily="34" charset="0"/>
              <a:buNone/>
              <a:defRPr/>
            </a:pPr>
            <a:r>
              <a:rPr lang="zh-CN" altLang="en-US">
                <a:effectLst>
                  <a:outerShdw blurRad="38100" dist="38100" dir="2700000" algn="tl">
                    <a:srgbClr val="C0C0C0"/>
                  </a:outerShdw>
                </a:effectLst>
              </a:rPr>
              <a:t>子问题：规模相等、形式相同</a:t>
            </a:r>
            <a:endParaRPr lang="zh-CN" altLang="en-US">
              <a:effectLst>
                <a:outerShdw blurRad="38100" dist="38100" dir="2700000" algn="tl">
                  <a:srgbClr val="C0C0C0"/>
                </a:outerShdw>
              </a:effectLst>
            </a:endParaRPr>
          </a:p>
          <a:p>
            <a:pPr marL="669925" lvl="1" indent="-325755" eaLnBrk="1" fontAlgn="auto" hangingPunct="1">
              <a:spcBef>
                <a:spcPts val="0"/>
              </a:spcBef>
              <a:spcAft>
                <a:spcPts val="0"/>
              </a:spcAft>
              <a:buFont typeface="Arial" panose="020B0604020202020204" pitchFamily="34" charset="0"/>
              <a:buNone/>
              <a:defRPr/>
            </a:pPr>
            <a:r>
              <a:rPr lang="zh-CN" altLang="en-US">
                <a:effectLst>
                  <a:outerShdw blurRad="38100" dist="38100" dir="2700000" algn="tl">
                    <a:srgbClr val="C0C0C0"/>
                  </a:outerShdw>
                </a:effectLst>
              </a:rPr>
              <a:t>平衡</a:t>
            </a:r>
            <a:r>
              <a:rPr lang="en-US" altLang="zh-CN">
                <a:effectLst>
                  <a:outerShdw blurRad="38100" dist="38100" dir="2700000" algn="tl">
                    <a:srgbClr val="C0C0C0"/>
                  </a:outerShdw>
                </a:effectLst>
              </a:rPr>
              <a:t>(balancing)</a:t>
            </a:r>
            <a:r>
              <a:rPr lang="zh-CN" altLang="en-US">
                <a:effectLst>
                  <a:outerShdw blurRad="38100" dist="38100" dir="2700000" algn="tl">
                    <a:srgbClr val="C0C0C0"/>
                  </a:outerShdw>
                </a:effectLst>
              </a:rPr>
              <a:t>子问题：二等分、</a:t>
            </a:r>
            <a:r>
              <a:rPr lang="en-US" altLang="zh-CN">
                <a:effectLst>
                  <a:outerShdw blurRad="38100" dist="38100" dir="2700000" algn="tl">
                    <a:srgbClr val="C0C0C0"/>
                  </a:outerShdw>
                </a:effectLst>
              </a:rPr>
              <a:t>N</a:t>
            </a:r>
            <a:r>
              <a:rPr lang="zh-CN" altLang="en-US">
                <a:effectLst>
                  <a:outerShdw blurRad="38100" dist="38100" dir="2700000" algn="tl">
                    <a:srgbClr val="C0C0C0"/>
                  </a:outerShdw>
                </a:effectLst>
              </a:rPr>
              <a:t>等分</a:t>
            </a:r>
            <a:endParaRPr lang="zh-CN" altLang="en-US">
              <a:effectLst>
                <a:outerShdw blurRad="38100" dist="38100" dir="2700000" algn="tl">
                  <a:srgbClr val="C0C0C0"/>
                </a:outerShdw>
              </a:effectLst>
            </a:endParaRPr>
          </a:p>
          <a:p>
            <a:pPr eaLnBrk="1" fontAlgn="auto" hangingPunct="1">
              <a:spcBef>
                <a:spcPts val="0"/>
              </a:spcBef>
              <a:spcAft>
                <a:spcPts val="0"/>
              </a:spcAft>
              <a:buFont typeface="Monotype Sorts" pitchFamily="2" charset="2"/>
              <a:buNone/>
              <a:defRPr/>
            </a:pPr>
            <a:r>
              <a:rPr lang="en-US" altLang="zh-CN">
                <a:effectLst>
                  <a:outerShdw blurRad="38100" dist="38100" dir="2700000" algn="tl">
                    <a:srgbClr val="C0C0C0"/>
                  </a:outerShdw>
                </a:effectLst>
              </a:rPr>
              <a:t>【3】</a:t>
            </a:r>
            <a:r>
              <a:rPr lang="zh-CN" altLang="en-US">
                <a:effectLst>
                  <a:outerShdw blurRad="38100" dist="38100" dir="2700000" algn="tl">
                    <a:srgbClr val="C0C0C0"/>
                  </a:outerShdw>
                </a:effectLst>
              </a:rPr>
              <a:t>利用该算法</a:t>
            </a:r>
            <a:r>
              <a:rPr lang="zh-CN" altLang="en-US">
                <a:solidFill>
                  <a:srgbClr val="FF0000"/>
                </a:solidFill>
                <a:effectLst>
                  <a:outerShdw blurRad="38100" dist="38100" dir="2700000" algn="tl">
                    <a:srgbClr val="C0C0C0"/>
                  </a:outerShdw>
                </a:effectLst>
              </a:rPr>
              <a:t>递归</a:t>
            </a:r>
            <a:r>
              <a:rPr lang="zh-CN" altLang="en-US">
                <a:effectLst>
                  <a:outerShdw blurRad="38100" dist="38100" dir="2700000" algn="tl">
                    <a:srgbClr val="C0C0C0"/>
                  </a:outerShdw>
                </a:effectLst>
              </a:rPr>
              <a:t>求解子问题</a:t>
            </a:r>
            <a:endParaRPr lang="en-US" altLang="zh-TW">
              <a:effectLst>
                <a:outerShdw blurRad="38100" dist="38100" dir="2700000" algn="tl">
                  <a:srgbClr val="C0C0C0"/>
                </a:outerShdw>
              </a:effectLst>
            </a:endParaRPr>
          </a:p>
          <a:p>
            <a:pPr eaLnBrk="1" fontAlgn="auto" hangingPunct="1">
              <a:spcBef>
                <a:spcPts val="0"/>
              </a:spcBef>
              <a:spcAft>
                <a:spcPts val="0"/>
              </a:spcAft>
              <a:buFont typeface="Monotype Sorts" pitchFamily="2" charset="2"/>
              <a:buNone/>
              <a:defRPr/>
            </a:pPr>
            <a:r>
              <a:rPr lang="en-US" altLang="zh-CN">
                <a:effectLst>
                  <a:outerShdw blurRad="38100" dist="38100" dir="2700000" algn="tl">
                    <a:srgbClr val="C0C0C0"/>
                  </a:outerShdw>
                </a:effectLst>
              </a:rPr>
              <a:t>【4】</a:t>
            </a:r>
            <a:r>
              <a:rPr lang="zh-CN" altLang="en-US">
                <a:solidFill>
                  <a:srgbClr val="FF0000"/>
                </a:solidFill>
                <a:effectLst>
                  <a:outerShdw blurRad="38100" dist="38100" dir="2700000" algn="tl">
                    <a:srgbClr val="C0C0C0"/>
                  </a:outerShdw>
                </a:effectLst>
              </a:rPr>
              <a:t>合并</a:t>
            </a:r>
            <a:r>
              <a:rPr lang="zh-CN" altLang="en-US">
                <a:effectLst>
                  <a:outerShdw blurRad="38100" dist="38100" dir="2700000" algn="tl">
                    <a:srgbClr val="C0C0C0"/>
                  </a:outerShdw>
                </a:effectLst>
              </a:rPr>
              <a:t>子问题解，直至得到原问题的解</a:t>
            </a:r>
            <a:endParaRPr lang="en-US" altLang="zh-TW">
              <a:effectLst>
                <a:outerShdw blurRad="38100" dist="38100" dir="2700000" algn="tl">
                  <a:srgbClr val="C0C0C0"/>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4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4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44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44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44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4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文本框 3"/>
          <p:cNvSpPr txBox="1">
            <a:spLocks noChangeArrowheads="1"/>
          </p:cNvSpPr>
          <p:nvPr>
            <p:custDataLst>
              <p:tags r:id="rId1"/>
            </p:custDataLst>
          </p:nvPr>
        </p:nvSpPr>
        <p:spPr bwMode="auto">
          <a:xfrm>
            <a:off x="695325" y="1106450"/>
            <a:ext cx="102774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分治法解决问题分为三步走，即分、治、合。下面列出了几种操作， 请按分、治、合顺序选择正确的表述。（</a:t>
            </a:r>
            <a:r>
              <a:rPr lang="en-US" altLang="zh-CN" sz="2000">
                <a:latin typeface="Calibri" panose="020F0502020204030204" pitchFamily="34" charset="0"/>
                <a:ea typeface="等线" panose="02010600030101010101" pitchFamily="2" charset="-122"/>
              </a:rPr>
              <a:t>1</a:t>
            </a:r>
            <a:r>
              <a:rPr lang="zh-CN" altLang="en-US" sz="2000">
                <a:latin typeface="Calibri" panose="020F0502020204030204" pitchFamily="34" charset="0"/>
                <a:ea typeface="等线" panose="02010600030101010101" pitchFamily="2" charset="-122"/>
              </a:rPr>
              <a:t>）将各个子问题的解合并为原问题的解，（</a:t>
            </a:r>
            <a:r>
              <a:rPr lang="en-US" altLang="zh-CN" sz="2000">
                <a:latin typeface="Calibri" panose="020F0502020204030204" pitchFamily="34" charset="0"/>
                <a:ea typeface="等线" panose="02010600030101010101" pitchFamily="2" charset="-122"/>
              </a:rPr>
              <a:t>2</a:t>
            </a:r>
            <a:r>
              <a:rPr lang="zh-CN" altLang="en-US" sz="2000">
                <a:latin typeface="Calibri" panose="020F0502020204030204" pitchFamily="34" charset="0"/>
                <a:ea typeface="等线" panose="02010600030101010101" pitchFamily="2" charset="-122"/>
              </a:rPr>
              <a:t>）将问题分解为各自独立的多个子问题，（</a:t>
            </a:r>
            <a:r>
              <a:rPr lang="en-US" altLang="zh-CN" sz="2000">
                <a:latin typeface="Calibri" panose="020F0502020204030204" pitchFamily="34" charset="0"/>
                <a:ea typeface="等线" panose="02010600030101010101" pitchFamily="2" charset="-122"/>
              </a:rPr>
              <a:t>3</a:t>
            </a:r>
            <a:r>
              <a:rPr lang="zh-CN" altLang="en-US" sz="2000">
                <a:latin typeface="Calibri" panose="020F0502020204030204" pitchFamily="34" charset="0"/>
                <a:ea typeface="等线" panose="02010600030101010101" pitchFamily="2" charset="-122"/>
              </a:rPr>
              <a:t>）将多个子问题合并为原问题。（</a:t>
            </a:r>
            <a:r>
              <a:rPr lang="en-US" altLang="zh-CN" sz="2000">
                <a:latin typeface="Calibri" panose="020F0502020204030204" pitchFamily="34" charset="0"/>
                <a:ea typeface="等线" panose="02010600030101010101" pitchFamily="2" charset="-122"/>
              </a:rPr>
              <a:t>4</a:t>
            </a:r>
            <a:r>
              <a:rPr lang="zh-CN" altLang="en-US" sz="2000">
                <a:latin typeface="Calibri" panose="020F0502020204030204" pitchFamily="34" charset="0"/>
                <a:ea typeface="等线" panose="02010600030101010101" pitchFamily="2" charset="-122"/>
              </a:rPr>
              <a:t>）求各个子问题的解，（</a:t>
            </a:r>
            <a:r>
              <a:rPr lang="en-US" altLang="zh-CN" sz="2000">
                <a:latin typeface="Calibri" panose="020F0502020204030204" pitchFamily="34" charset="0"/>
                <a:ea typeface="等线" panose="02010600030101010101" pitchFamily="2" charset="-122"/>
              </a:rPr>
              <a:t>5</a:t>
            </a:r>
            <a:r>
              <a:rPr lang="zh-CN" altLang="en-US" sz="2000">
                <a:latin typeface="Calibri" panose="020F0502020204030204" pitchFamily="34" charset="0"/>
                <a:ea typeface="等线" panose="02010600030101010101" pitchFamily="2" charset="-122"/>
              </a:rPr>
              <a:t>）将问题分解为可重复的多个子问题。</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4387" name="文本框 4"/>
          <p:cNvSpPr txBox="1">
            <a:spLocks noChangeArrowheads="1"/>
          </p:cNvSpPr>
          <p:nvPr>
            <p:custDataLst>
              <p:tags r:id="rId2"/>
            </p:custDataLst>
          </p:nvPr>
        </p:nvSpPr>
        <p:spPr bwMode="auto">
          <a:xfrm>
            <a:off x="2438400" y="29146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a:latin typeface="Calibri" panose="020F0502020204030204" pitchFamily="34" charset="0"/>
                <a:ea typeface="等线" panose="02010600030101010101" pitchFamily="2" charset="-122"/>
              </a:rPr>
              <a:t>(2)(1)(3)</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4388" name="文本框 5"/>
          <p:cNvSpPr txBox="1">
            <a:spLocks noChangeArrowheads="1"/>
          </p:cNvSpPr>
          <p:nvPr>
            <p:custDataLst>
              <p:tags r:id="rId3"/>
            </p:custDataLst>
          </p:nvPr>
        </p:nvSpPr>
        <p:spPr bwMode="auto">
          <a:xfrm>
            <a:off x="2438400" y="37718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a:latin typeface="Calibri" panose="020F0502020204030204" pitchFamily="34" charset="0"/>
                <a:ea typeface="等线" panose="02010600030101010101" pitchFamily="2" charset="-122"/>
              </a:rPr>
              <a:t>(5)(4)(1)</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4389" name="文本框 6"/>
          <p:cNvSpPr txBox="1">
            <a:spLocks noChangeArrowheads="1"/>
          </p:cNvSpPr>
          <p:nvPr>
            <p:custDataLst>
              <p:tags r:id="rId4"/>
            </p:custDataLst>
          </p:nvPr>
        </p:nvSpPr>
        <p:spPr bwMode="auto">
          <a:xfrm>
            <a:off x="2438400" y="46291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a:latin typeface="Calibri" panose="020F0502020204030204" pitchFamily="34" charset="0"/>
                <a:ea typeface="等线" panose="02010600030101010101" pitchFamily="2" charset="-122"/>
              </a:rPr>
              <a:t>(5)(1)(3)</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4390" name="文本框 7"/>
          <p:cNvSpPr txBox="1">
            <a:spLocks noChangeArrowheads="1"/>
          </p:cNvSpPr>
          <p:nvPr>
            <p:custDataLst>
              <p:tags r:id="rId5"/>
            </p:custDataLst>
          </p:nvPr>
        </p:nvSpPr>
        <p:spPr bwMode="auto">
          <a:xfrm>
            <a:off x="2438400" y="54863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a:latin typeface="Calibri" panose="020F0502020204030204" pitchFamily="34" charset="0"/>
                <a:ea typeface="等线" panose="02010600030101010101" pitchFamily="2" charset="-122"/>
              </a:rPr>
              <a:t>(2)(4)(1)</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571625" y="29781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571625" y="38353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571625" y="46926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571625" y="55498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44396" name="组合 17"/>
          <p:cNvGrpSpPr/>
          <p:nvPr>
            <p:custDataLst>
              <p:tags r:id="rId11"/>
            </p:custDataLst>
          </p:nvPr>
        </p:nvGrpSpPr>
        <p:grpSpPr bwMode="auto">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4400" name="TypeText"/>
            <p:cNvSpPr txBox="1">
              <a:spLocks noChangeArrowheads="1"/>
            </p:cNvSpPr>
            <p:nvPr>
              <p:custDataLst>
                <p:tags r:id="rId1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4401" name="TipText"/>
            <p:cNvSpPr txBox="1">
              <a:spLocks noChangeArrowheads="1"/>
            </p:cNvSpPr>
            <p:nvPr>
              <p:custDataLst>
                <p:tags r:id="rId15"/>
              </p:custDataLst>
            </p:nvPr>
          </p:nvSpPr>
          <p:spPr bwMode="auto">
            <a:xfrm>
              <a:off x="1427480"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44397" name="图片 2"/>
          <p:cNvPicPr>
            <a:picLocks noChangeArrowheads="1"/>
          </p:cNvPicPr>
          <p:nvPr>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8"/>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文本框 3"/>
          <p:cNvSpPr txBox="1">
            <a:spLocks noChangeArrowheads="1"/>
          </p:cNvSpPr>
          <p:nvPr>
            <p:custDataLst>
              <p:tags r:id="rId1"/>
            </p:custDataLst>
          </p:nvPr>
        </p:nvSpPr>
        <p:spPr bwMode="auto">
          <a:xfrm>
            <a:off x="658813" y="635000"/>
            <a:ext cx="10313987"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分治法的时间复杂性分析，通常是通过分析得到一个关于时间复杂性</a:t>
            </a:r>
            <a:r>
              <a:rPr lang="en-US" altLang="zh-CN" sz="2000">
                <a:latin typeface="Calibri" panose="020F0502020204030204" pitchFamily="34" charset="0"/>
                <a:ea typeface="等线" panose="02010600030101010101" pitchFamily="2" charset="-122"/>
              </a:rPr>
              <a:t>T(n)</a:t>
            </a:r>
            <a:r>
              <a:rPr lang="zh-CN" altLang="en-US" sz="2000">
                <a:latin typeface="Calibri" panose="020F0502020204030204" pitchFamily="34" charset="0"/>
                <a:ea typeface="等线" panose="02010600030101010101" pitchFamily="2" charset="-122"/>
              </a:rPr>
              <a:t>的一个递归方程， 然后解此方程可得</a:t>
            </a:r>
            <a:r>
              <a:rPr lang="en-US" altLang="zh-CN" sz="2000">
                <a:latin typeface="Calibri" panose="020F0502020204030204" pitchFamily="34" charset="0"/>
                <a:ea typeface="等线" panose="02010600030101010101" pitchFamily="2" charset="-122"/>
              </a:rPr>
              <a:t>T(n)</a:t>
            </a:r>
            <a:r>
              <a:rPr lang="zh-CN" altLang="en-US" sz="2000">
                <a:latin typeface="Calibri" panose="020F0502020204030204" pitchFamily="34" charset="0"/>
                <a:ea typeface="等线" panose="02010600030101010101" pitchFamily="2" charset="-122"/>
              </a:rPr>
              <a:t>的结果。</a:t>
            </a:r>
            <a:r>
              <a:rPr lang="en-US" altLang="zh-CN" sz="2000">
                <a:latin typeface="Calibri" panose="020F0502020204030204" pitchFamily="34" charset="0"/>
                <a:ea typeface="等线" panose="02010600030101010101" pitchFamily="2" charset="-122"/>
              </a:rPr>
              <a:t>T(n)</a:t>
            </a:r>
            <a:r>
              <a:rPr lang="zh-CN" altLang="en-US" sz="2000">
                <a:latin typeface="Calibri" panose="020F0502020204030204" pitchFamily="34" charset="0"/>
                <a:ea typeface="等线" panose="02010600030101010101" pitchFamily="2" charset="-122"/>
              </a:rPr>
              <a:t>的递归定义是：</a:t>
            </a:r>
            <a:endParaRPr lang="en-US" altLang="zh-CN" sz="2000">
              <a:latin typeface="Calibri" panose="020F0502020204030204" pitchFamily="34" charset="0"/>
              <a:ea typeface="等线" panose="02010600030101010101" pitchFamily="2" charset="-122"/>
            </a:endParaRPr>
          </a:p>
          <a:p>
            <a:pPr>
              <a:buFontTx/>
              <a:buNone/>
            </a:pPr>
            <a:r>
              <a:rPr lang="zh-CN" altLang="en-US" sz="2000">
                <a:latin typeface="Calibri" panose="020F0502020204030204" pitchFamily="34" charset="0"/>
                <a:ea typeface="等线" panose="02010600030101010101" pitchFamily="2" charset="-122"/>
              </a:rPr>
              <a:t>关于该定义中 </a:t>
            </a:r>
            <a:r>
              <a:rPr lang="en-US" altLang="zh-CN" sz="2000">
                <a:latin typeface="Calibri" panose="020F0502020204030204" pitchFamily="34" charset="0"/>
                <a:ea typeface="等线" panose="02010600030101010101" pitchFamily="2" charset="-122"/>
              </a:rPr>
              <a:t>k</a:t>
            </a:r>
            <a:r>
              <a:rPr lang="zh-CN" altLang="en-US" sz="2000">
                <a:latin typeface="Calibri" panose="020F0502020204030204" pitchFamily="34" charset="0"/>
                <a:ea typeface="等线" panose="02010600030101010101" pitchFamily="2" charset="-122"/>
              </a:rPr>
              <a:t>，</a:t>
            </a:r>
            <a:r>
              <a:rPr lang="en-US" altLang="zh-CN" sz="2000">
                <a:latin typeface="Calibri" panose="020F0502020204030204" pitchFamily="34" charset="0"/>
                <a:ea typeface="等线" panose="02010600030101010101" pitchFamily="2" charset="-122"/>
              </a:rPr>
              <a:t>n/m,  f(n) </a:t>
            </a:r>
            <a:r>
              <a:rPr lang="zh-CN" altLang="en-US" sz="2000">
                <a:latin typeface="Calibri" panose="020F0502020204030204" pitchFamily="34" charset="0"/>
                <a:ea typeface="等线" panose="02010600030101010101" pitchFamily="2" charset="-122"/>
              </a:rPr>
              <a:t>的解释准确的是</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5411" name="文本框 4"/>
          <p:cNvSpPr txBox="1">
            <a:spLocks noChangeArrowheads="1"/>
          </p:cNvSpPr>
          <p:nvPr>
            <p:custDataLst>
              <p:tags r:id="rId2"/>
            </p:custDataLst>
          </p:nvPr>
        </p:nvSpPr>
        <p:spPr bwMode="auto">
          <a:xfrm>
            <a:off x="2438400" y="2586038"/>
            <a:ext cx="85344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en-US" altLang="zh-CN" sz="2000">
                <a:latin typeface="Calibri" panose="020F0502020204030204" pitchFamily="34" charset="0"/>
                <a:ea typeface="等线" panose="02010600030101010101" pitchFamily="2" charset="-122"/>
              </a:rPr>
              <a:t>k</a:t>
            </a:r>
            <a:r>
              <a:rPr lang="zh-CN" altLang="en-US" sz="2000">
                <a:latin typeface="Calibri" panose="020F0502020204030204" pitchFamily="34" charset="0"/>
                <a:ea typeface="等线" panose="02010600030101010101" pitchFamily="2" charset="-122"/>
              </a:rPr>
              <a:t>是常系数，</a:t>
            </a:r>
            <a:r>
              <a:rPr lang="en-US" altLang="zh-CN" sz="2000">
                <a:latin typeface="Calibri" panose="020F0502020204030204" pitchFamily="34" charset="0"/>
                <a:ea typeface="等线" panose="02010600030101010101" pitchFamily="2" charset="-122"/>
              </a:rPr>
              <a:t>n/m</a:t>
            </a:r>
            <a:r>
              <a:rPr lang="zh-CN" altLang="en-US" sz="2000">
                <a:latin typeface="Calibri" panose="020F0502020204030204" pitchFamily="34" charset="0"/>
                <a:ea typeface="等线" panose="02010600030101010101" pitchFamily="2" charset="-122"/>
              </a:rPr>
              <a:t>是规模为</a:t>
            </a:r>
            <a:r>
              <a:rPr lang="en-US" altLang="zh-CN" sz="2000">
                <a:latin typeface="Calibri" panose="020F0502020204030204" pitchFamily="34" charset="0"/>
                <a:ea typeface="等线" panose="02010600030101010101" pitchFamily="2" charset="-122"/>
              </a:rPr>
              <a:t>n</a:t>
            </a:r>
            <a:r>
              <a:rPr lang="zh-CN" altLang="en-US" sz="2000">
                <a:latin typeface="Calibri" panose="020F0502020204030204" pitchFamily="34" charset="0"/>
                <a:ea typeface="等线" panose="02010600030101010101" pitchFamily="2" charset="-122"/>
              </a:rPr>
              <a:t>的问题分为</a:t>
            </a:r>
            <a:r>
              <a:rPr lang="en-US" altLang="zh-CN" sz="2000">
                <a:latin typeface="Calibri" panose="020F0502020204030204" pitchFamily="34" charset="0"/>
                <a:ea typeface="等线" panose="02010600030101010101" pitchFamily="2" charset="-122"/>
              </a:rPr>
              <a:t>m</a:t>
            </a:r>
            <a:r>
              <a:rPr lang="zh-CN" altLang="en-US" sz="2000">
                <a:latin typeface="Calibri" panose="020F0502020204030204" pitchFamily="34" charset="0"/>
                <a:ea typeface="等线" panose="02010600030101010101" pitchFamily="2" charset="-122"/>
              </a:rPr>
              <a:t>个子问题，</a:t>
            </a:r>
            <a:r>
              <a:rPr lang="en-US" altLang="zh-CN" sz="2000">
                <a:latin typeface="Calibri" panose="020F0502020204030204" pitchFamily="34" charset="0"/>
                <a:ea typeface="等线" panose="02010600030101010101" pitchFamily="2" charset="-122"/>
              </a:rPr>
              <a:t>f(n)</a:t>
            </a:r>
            <a:r>
              <a:rPr lang="zh-CN" altLang="en-US" sz="2000">
                <a:latin typeface="Calibri" panose="020F0502020204030204" pitchFamily="34" charset="0"/>
                <a:ea typeface="等线" panose="02010600030101010101" pitchFamily="2" charset="-122"/>
              </a:rPr>
              <a:t>是将子问题的解合并为问题的解的时间复杂性</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3"/>
            </p:custDataLst>
          </p:nvPr>
        </p:nvSpPr>
        <p:spPr>
          <a:xfrm>
            <a:off x="1571625" y="28495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571625" y="370681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571625" y="45640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6"/>
            </p:custDataLst>
          </p:nvPr>
        </p:nvSpPr>
        <p:spPr>
          <a:xfrm>
            <a:off x="1571625" y="54213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7"/>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pic>
        <p:nvPicPr>
          <p:cNvPr id="145417" name="Picture 2" descr="https://edu-image.nosdn.127.net/_PhotoUploadUtils_e4d6cb4e-4b06-4834-b1aa-b06a4885c242.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4788" y="1514475"/>
            <a:ext cx="46069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8" name="文本框 20"/>
          <p:cNvSpPr txBox="1">
            <a:spLocks noChangeArrowheads="1"/>
          </p:cNvSpPr>
          <p:nvPr>
            <p:custDataLst>
              <p:tags r:id="rId9"/>
            </p:custDataLst>
          </p:nvPr>
        </p:nvSpPr>
        <p:spPr bwMode="auto">
          <a:xfrm>
            <a:off x="2452688" y="3506788"/>
            <a:ext cx="85344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en-US" altLang="zh-CN" sz="2000">
                <a:latin typeface="Calibri" panose="020F0502020204030204" pitchFamily="34" charset="0"/>
                <a:ea typeface="等线" panose="02010600030101010101" pitchFamily="2" charset="-122"/>
              </a:rPr>
              <a:t>k</a:t>
            </a:r>
            <a:r>
              <a:rPr lang="zh-CN" altLang="en-US" sz="2000">
                <a:latin typeface="Calibri" panose="020F0502020204030204" pitchFamily="34" charset="0"/>
                <a:ea typeface="等线" panose="02010600030101010101" pitchFamily="2" charset="-122"/>
              </a:rPr>
              <a:t>是子问题个数，</a:t>
            </a:r>
            <a:r>
              <a:rPr lang="en-US" altLang="zh-CN" sz="2000">
                <a:latin typeface="Calibri" panose="020F0502020204030204" pitchFamily="34" charset="0"/>
                <a:ea typeface="等线" panose="02010600030101010101" pitchFamily="2" charset="-122"/>
              </a:rPr>
              <a:t>n/m</a:t>
            </a:r>
            <a:r>
              <a:rPr lang="zh-CN" altLang="en-US" sz="2000">
                <a:latin typeface="Calibri" panose="020F0502020204030204" pitchFamily="34" charset="0"/>
                <a:ea typeface="等线" panose="02010600030101010101" pitchFamily="2" charset="-122"/>
              </a:rPr>
              <a:t>是子问题的规模，</a:t>
            </a:r>
            <a:r>
              <a:rPr lang="en-US" altLang="zh-CN" sz="2000">
                <a:latin typeface="Calibri" panose="020F0502020204030204" pitchFamily="34" charset="0"/>
                <a:ea typeface="等线" panose="02010600030101010101" pitchFamily="2" charset="-122"/>
              </a:rPr>
              <a:t>f(n)</a:t>
            </a:r>
            <a:r>
              <a:rPr lang="zh-CN" altLang="en-US" sz="2000">
                <a:latin typeface="Calibri" panose="020F0502020204030204" pitchFamily="34" charset="0"/>
                <a:ea typeface="等线" panose="02010600030101010101" pitchFamily="2" charset="-122"/>
              </a:rPr>
              <a:t>是分解为子问题的时间复杂性与合并子问题的解的时间复杂性之和</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5419" name="文本框 21"/>
          <p:cNvSpPr txBox="1">
            <a:spLocks noChangeArrowheads="1"/>
          </p:cNvSpPr>
          <p:nvPr>
            <p:custDataLst>
              <p:tags r:id="rId10"/>
            </p:custDataLst>
          </p:nvPr>
        </p:nvSpPr>
        <p:spPr bwMode="auto">
          <a:xfrm>
            <a:off x="2438400" y="4443413"/>
            <a:ext cx="85344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en-US" altLang="zh-CN" sz="2000">
                <a:latin typeface="Calibri" panose="020F0502020204030204" pitchFamily="34" charset="0"/>
                <a:ea typeface="等线" panose="02010600030101010101" pitchFamily="2" charset="-122"/>
              </a:rPr>
              <a:t>k</a:t>
            </a:r>
            <a:r>
              <a:rPr lang="zh-CN" altLang="en-US" sz="2000">
                <a:latin typeface="Calibri" panose="020F0502020204030204" pitchFamily="34" charset="0"/>
                <a:ea typeface="等线" panose="02010600030101010101" pitchFamily="2" charset="-122"/>
              </a:rPr>
              <a:t>是子问题个数，</a:t>
            </a:r>
            <a:r>
              <a:rPr lang="en-US" altLang="zh-CN" sz="2000">
                <a:latin typeface="Calibri" panose="020F0502020204030204" pitchFamily="34" charset="0"/>
                <a:ea typeface="等线" panose="02010600030101010101" pitchFamily="2" charset="-122"/>
              </a:rPr>
              <a:t>n/m</a:t>
            </a:r>
            <a:r>
              <a:rPr lang="zh-CN" altLang="en-US" sz="2000">
                <a:latin typeface="Calibri" panose="020F0502020204030204" pitchFamily="34" charset="0"/>
                <a:ea typeface="等线" panose="02010600030101010101" pitchFamily="2" charset="-122"/>
              </a:rPr>
              <a:t>是子问题的规模，</a:t>
            </a:r>
            <a:r>
              <a:rPr lang="en-US" altLang="zh-CN" sz="2000">
                <a:latin typeface="Calibri" panose="020F0502020204030204" pitchFamily="34" charset="0"/>
                <a:ea typeface="等线" panose="02010600030101010101" pitchFamily="2" charset="-122"/>
              </a:rPr>
              <a:t>f(n)</a:t>
            </a:r>
            <a:r>
              <a:rPr lang="zh-CN" altLang="en-US" sz="2000">
                <a:latin typeface="Calibri" panose="020F0502020204030204" pitchFamily="34" charset="0"/>
                <a:ea typeface="等线" panose="02010600030101010101" pitchFamily="2" charset="-122"/>
              </a:rPr>
              <a:t>是规模为</a:t>
            </a:r>
            <a:r>
              <a:rPr lang="en-US" altLang="zh-CN" sz="2000">
                <a:latin typeface="Calibri" panose="020F0502020204030204" pitchFamily="34" charset="0"/>
                <a:ea typeface="等线" panose="02010600030101010101" pitchFamily="2" charset="-122"/>
              </a:rPr>
              <a:t>n</a:t>
            </a:r>
            <a:r>
              <a:rPr lang="zh-CN" altLang="en-US" sz="2000">
                <a:latin typeface="Calibri" panose="020F0502020204030204" pitchFamily="34" charset="0"/>
                <a:ea typeface="等线" panose="02010600030101010101" pitchFamily="2" charset="-122"/>
              </a:rPr>
              <a:t>的问题分解为子问题的时间复杂性</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5420" name="文本框 22"/>
          <p:cNvSpPr txBox="1">
            <a:spLocks noChangeArrowheads="1"/>
          </p:cNvSpPr>
          <p:nvPr>
            <p:custDataLst>
              <p:tags r:id="rId11"/>
            </p:custDataLst>
          </p:nvPr>
        </p:nvSpPr>
        <p:spPr bwMode="auto">
          <a:xfrm>
            <a:off x="2424113" y="5353050"/>
            <a:ext cx="8534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en-US" altLang="zh-CN" sz="2000">
                <a:latin typeface="Calibri" panose="020F0502020204030204" pitchFamily="34" charset="0"/>
                <a:ea typeface="等线" panose="02010600030101010101" pitchFamily="2" charset="-122"/>
              </a:rPr>
              <a:t>k</a:t>
            </a:r>
            <a:r>
              <a:rPr lang="zh-CN" altLang="en-US" sz="2000">
                <a:latin typeface="Calibri" panose="020F0502020204030204" pitchFamily="34" charset="0"/>
                <a:ea typeface="等线" panose="02010600030101010101" pitchFamily="2" charset="-122"/>
              </a:rPr>
              <a:t>是常系数；</a:t>
            </a:r>
            <a:r>
              <a:rPr lang="en-US" altLang="zh-CN" sz="2000">
                <a:latin typeface="Calibri" panose="020F0502020204030204" pitchFamily="34" charset="0"/>
                <a:ea typeface="等线" panose="02010600030101010101" pitchFamily="2" charset="-122"/>
              </a:rPr>
              <a:t>n/m</a:t>
            </a:r>
            <a:r>
              <a:rPr lang="zh-CN" altLang="en-US" sz="2000">
                <a:latin typeface="Calibri" panose="020F0502020204030204" pitchFamily="34" charset="0"/>
                <a:ea typeface="等线" panose="02010600030101010101" pitchFamily="2" charset="-122"/>
              </a:rPr>
              <a:t>是规模为</a:t>
            </a:r>
            <a:r>
              <a:rPr lang="en-US" altLang="zh-CN" sz="2000">
                <a:latin typeface="Calibri" panose="020F0502020204030204" pitchFamily="34" charset="0"/>
                <a:ea typeface="等线" panose="02010600030101010101" pitchFamily="2" charset="-122"/>
              </a:rPr>
              <a:t>n</a:t>
            </a:r>
            <a:r>
              <a:rPr lang="zh-CN" altLang="en-US" sz="2000">
                <a:latin typeface="Calibri" panose="020F0502020204030204" pitchFamily="34" charset="0"/>
                <a:ea typeface="等线" panose="02010600030101010101" pitchFamily="2" charset="-122"/>
              </a:rPr>
              <a:t>的问题分为</a:t>
            </a:r>
            <a:r>
              <a:rPr lang="en-US" altLang="zh-CN" sz="2000">
                <a:latin typeface="Calibri" panose="020F0502020204030204" pitchFamily="34" charset="0"/>
                <a:ea typeface="等线" panose="02010600030101010101" pitchFamily="2" charset="-122"/>
              </a:rPr>
              <a:t>m</a:t>
            </a:r>
            <a:r>
              <a:rPr lang="zh-CN" altLang="en-US" sz="2000">
                <a:latin typeface="Calibri" panose="020F0502020204030204" pitchFamily="34" charset="0"/>
                <a:ea typeface="等线" panose="02010600030101010101" pitchFamily="2" charset="-122"/>
              </a:rPr>
              <a:t>个子问题；</a:t>
            </a:r>
            <a:r>
              <a:rPr lang="en-US" altLang="zh-CN" sz="2000">
                <a:latin typeface="Calibri" panose="020F0502020204030204" pitchFamily="34" charset="0"/>
                <a:ea typeface="等线" panose="02010600030101010101" pitchFamily="2" charset="-122"/>
              </a:rPr>
              <a:t>f(n)</a:t>
            </a:r>
            <a:r>
              <a:rPr lang="zh-CN" altLang="en-US" sz="2000">
                <a:latin typeface="Calibri" panose="020F0502020204030204" pitchFamily="34" charset="0"/>
                <a:ea typeface="等线" panose="02010600030101010101" pitchFamily="2" charset="-122"/>
              </a:rPr>
              <a:t>是分解为子问题的时间复杂性与合并子问题的解的时间复杂性之和</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grpSp>
        <p:nvGrpSpPr>
          <p:cNvPr id="145421" name="组合 17"/>
          <p:cNvGrpSpPr/>
          <p:nvPr>
            <p:custDataLst>
              <p:tags r:id="rId12"/>
            </p:custDataLst>
          </p:nvPr>
        </p:nvGrpSpPr>
        <p:grpSpPr bwMode="auto">
          <a:xfrm>
            <a:off x="0" y="0"/>
            <a:ext cx="12192000" cy="635000"/>
            <a:chOff x="0" y="0"/>
            <a:chExt cx="12192000" cy="635000"/>
          </a:xfrm>
        </p:grpSpPr>
        <p:sp>
          <p:nvSpPr>
            <p:cNvPr id="14" name="TitleBackground"/>
            <p:cNvSpPr/>
            <p:nvPr>
              <p:custDataLst>
                <p:tags r:id="rId13"/>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14"/>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5425" name="TypeText"/>
            <p:cNvSpPr txBox="1">
              <a:spLocks noChangeArrowheads="1"/>
            </p:cNvSpPr>
            <p:nvPr>
              <p:custDataLst>
                <p:tags r:id="rId15"/>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5426" name="TipText"/>
            <p:cNvSpPr txBox="1">
              <a:spLocks noChangeArrowheads="1"/>
            </p:cNvSpPr>
            <p:nvPr>
              <p:custDataLst>
                <p:tags r:id="rId16"/>
              </p:custDataLst>
            </p:nvPr>
          </p:nvSpPr>
          <p:spPr bwMode="auto">
            <a:xfrm>
              <a:off x="1427480"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45422" name="图片 2"/>
          <p:cNvPicPr>
            <a:picLocks noChangeArrowheads="1"/>
          </p:cNvPicPr>
          <p:nvPr>
            <p:custDataLst>
              <p:tags r:id="rId17"/>
            </p:custDataLst>
          </p:nvPr>
        </p:nvPicPr>
        <p:blipFill>
          <a:blip r:embed="rId18">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9"/>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文本框 3"/>
          <p:cNvSpPr txBox="1">
            <a:spLocks noChangeArrowheads="1"/>
          </p:cNvSpPr>
          <p:nvPr>
            <p:custDataLst>
              <p:tags r:id="rId1"/>
            </p:custDataLst>
          </p:nvPr>
        </p:nvSpPr>
        <p:spPr bwMode="auto">
          <a:xfrm>
            <a:off x="839416" y="1052736"/>
            <a:ext cx="10133384" cy="569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dirty="0">
                <a:latin typeface="Calibri" panose="020F0502020204030204" pitchFamily="34" charset="0"/>
                <a:ea typeface="等线" panose="02010600030101010101" pitchFamily="2" charset="-122"/>
              </a:rPr>
              <a:t>快速幂算法求</a:t>
            </a:r>
            <a:r>
              <a:rPr lang="en-US" altLang="zh-CN" sz="2000" dirty="0">
                <a:latin typeface="Calibri" panose="020F0502020204030204" pitchFamily="34" charset="0"/>
                <a:ea typeface="等线" panose="02010600030101010101" pitchFamily="2" charset="-122"/>
              </a:rPr>
              <a:t>a</a:t>
            </a:r>
            <a:r>
              <a:rPr lang="en-US" altLang="zh-CN" sz="2000" baseline="30000" dirty="0">
                <a:latin typeface="Calibri" panose="020F0502020204030204" pitchFamily="34" charset="0"/>
                <a:ea typeface="等线" panose="02010600030101010101" pitchFamily="2" charset="-122"/>
              </a:rPr>
              <a:t>n</a:t>
            </a:r>
            <a:r>
              <a:rPr lang="zh-CN" altLang="en-US" sz="2000" dirty="0">
                <a:latin typeface="Calibri" panose="020F0502020204030204" pitchFamily="34" charset="0"/>
                <a:ea typeface="等线" panose="02010600030101010101" pitchFamily="2" charset="-122"/>
              </a:rPr>
              <a:t>， 其时间复杂性为</a:t>
            </a:r>
            <a:r>
              <a:rPr lang="en-US" altLang="zh-CN" sz="2000" dirty="0">
                <a:latin typeface="Calibri" panose="020F0502020204030204" pitchFamily="34" charset="0"/>
                <a:ea typeface="等线" panose="02010600030101010101" pitchFamily="2" charset="-122"/>
              </a:rPr>
              <a:t>O(</a:t>
            </a:r>
            <a:r>
              <a:rPr lang="en-US" altLang="zh-CN" sz="2000" dirty="0" err="1">
                <a:latin typeface="Calibri" panose="020F0502020204030204" pitchFamily="34" charset="0"/>
                <a:ea typeface="等线" panose="02010600030101010101" pitchFamily="2" charset="-122"/>
              </a:rPr>
              <a:t>logn</a:t>
            </a:r>
            <a:r>
              <a:rPr lang="en-US" altLang="zh-CN" sz="2000" dirty="0">
                <a:latin typeface="Calibri" panose="020F0502020204030204" pitchFamily="34" charset="0"/>
                <a:ea typeface="等线" panose="02010600030101010101" pitchFamily="2" charset="-122"/>
              </a:rPr>
              <a:t>)</a:t>
            </a:r>
            <a:r>
              <a:rPr lang="zh-CN" altLang="en-US" sz="2000" dirty="0">
                <a:latin typeface="Calibri" panose="020F0502020204030204" pitchFamily="34" charset="0"/>
                <a:ea typeface="等线" panose="02010600030101010101" pitchFamily="2" charset="-122"/>
              </a:rPr>
              <a:t>，</a:t>
            </a:r>
            <a:r>
              <a:rPr lang="en-US" altLang="zh-CN" sz="2000" dirty="0">
                <a:latin typeface="Calibri" panose="020F0502020204030204" pitchFamily="34" charset="0"/>
                <a:ea typeface="等线" panose="02010600030101010101" pitchFamily="2" charset="-122"/>
              </a:rPr>
              <a:t>a</a:t>
            </a:r>
            <a:r>
              <a:rPr lang="zh-CN" altLang="en-US" sz="2000" dirty="0">
                <a:latin typeface="Calibri" panose="020F0502020204030204" pitchFamily="34" charset="0"/>
                <a:ea typeface="等线" panose="02010600030101010101" pitchFamily="2" charset="-122"/>
              </a:rPr>
              <a:t>是实数，</a:t>
            </a:r>
            <a:r>
              <a:rPr lang="en-US" altLang="zh-CN" sz="2000" dirty="0">
                <a:latin typeface="Calibri" panose="020F0502020204030204" pitchFamily="34" charset="0"/>
                <a:ea typeface="等线" panose="02010600030101010101" pitchFamily="2" charset="-122"/>
              </a:rPr>
              <a:t>n</a:t>
            </a:r>
            <a:r>
              <a:rPr lang="zh-CN" altLang="en-US" sz="2000" dirty="0">
                <a:latin typeface="Calibri" panose="020F0502020204030204" pitchFamily="34" charset="0"/>
                <a:ea typeface="等线" panose="02010600030101010101" pitchFamily="2" charset="-122"/>
              </a:rPr>
              <a:t>为非负整数。下面是用</a:t>
            </a:r>
            <a:r>
              <a:rPr lang="en-US" altLang="zh-CN" sz="2000" dirty="0">
                <a:latin typeface="Calibri" panose="020F0502020204030204" pitchFamily="34" charset="0"/>
                <a:ea typeface="等线" panose="02010600030101010101" pitchFamily="2" charset="-122"/>
              </a:rPr>
              <a:t>c</a:t>
            </a:r>
            <a:r>
              <a:rPr lang="zh-CN" altLang="en-US" sz="2000" dirty="0">
                <a:latin typeface="Calibri" panose="020F0502020204030204" pitchFamily="34" charset="0"/>
                <a:ea typeface="等线" panose="02010600030101010101" pitchFamily="2" charset="-122"/>
              </a:rPr>
              <a:t>语言编写的求 </a:t>
            </a:r>
            <a:r>
              <a:rPr lang="en-US" altLang="zh-CN" sz="2000" dirty="0">
                <a:latin typeface="Calibri" panose="020F0502020204030204" pitchFamily="34" charset="0"/>
                <a:ea typeface="等线" panose="02010600030101010101" pitchFamily="2" charset="-122"/>
              </a:rPr>
              <a:t>a</a:t>
            </a:r>
            <a:r>
              <a:rPr lang="en-US" altLang="zh-CN" sz="2000" baseline="30000" dirty="0">
                <a:latin typeface="Calibri" panose="020F0502020204030204" pitchFamily="34" charset="0"/>
                <a:ea typeface="等线" panose="02010600030101010101" pitchFamily="2" charset="-122"/>
              </a:rPr>
              <a:t>n </a:t>
            </a:r>
            <a:r>
              <a:rPr lang="zh-CN" altLang="en-US" sz="2000" dirty="0">
                <a:latin typeface="Calibri" panose="020F0502020204030204" pitchFamily="34" charset="0"/>
                <a:ea typeface="等线" panose="02010600030101010101" pitchFamily="2" charset="-122"/>
              </a:rPr>
              <a:t>的算法代码。对该算法评价正确的是？</a:t>
            </a:r>
            <a:endParaRPr lang="en-US" altLang="zh-CN" sz="2000" dirty="0">
              <a:latin typeface="Calibri" panose="020F0502020204030204" pitchFamily="34" charset="0"/>
              <a:ea typeface="等线" panose="02010600030101010101" pitchFamily="2" charset="-122"/>
            </a:endParaRPr>
          </a:p>
          <a:p>
            <a:pPr>
              <a:buFontTx/>
              <a:buNone/>
            </a:pP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double exp2(double </a:t>
            </a:r>
            <a:r>
              <a:rPr lang="en-US" altLang="zh-CN" sz="2000" dirty="0" err="1">
                <a:latin typeface="Calibri" panose="020F0502020204030204" pitchFamily="34" charset="0"/>
                <a:ea typeface="等线" panose="02010600030101010101" pitchFamily="2" charset="-122"/>
              </a:rPr>
              <a:t>a,int</a:t>
            </a:r>
            <a:r>
              <a:rPr lang="en-US" altLang="zh-CN" sz="2000" dirty="0">
                <a:latin typeface="Calibri" panose="020F0502020204030204" pitchFamily="34" charset="0"/>
                <a:ea typeface="等线" panose="02010600030101010101" pitchFamily="2" charset="-122"/>
              </a:rPr>
              <a:t> n) {</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if(a==0)  return 0;</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if (n==0)</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return 1;</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else   {    </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if(n%2)</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return a* exp2(</a:t>
            </a:r>
            <a:r>
              <a:rPr lang="en-US" altLang="zh-CN" sz="2000" dirty="0" err="1">
                <a:latin typeface="Calibri" panose="020F0502020204030204" pitchFamily="34" charset="0"/>
                <a:ea typeface="等线" panose="02010600030101010101" pitchFamily="2" charset="-122"/>
              </a:rPr>
              <a:t>a,n</a:t>
            </a:r>
            <a:r>
              <a:rPr lang="en-US" altLang="zh-CN" sz="2000" dirty="0">
                <a:latin typeface="Calibri" panose="020F0502020204030204" pitchFamily="34" charset="0"/>
                <a:ea typeface="等线" panose="02010600030101010101" pitchFamily="2" charset="-122"/>
              </a:rPr>
              <a:t>/2)* exp2(</a:t>
            </a:r>
            <a:r>
              <a:rPr lang="en-US" altLang="zh-CN" sz="2000" dirty="0" err="1">
                <a:latin typeface="Calibri" panose="020F0502020204030204" pitchFamily="34" charset="0"/>
                <a:ea typeface="等线" panose="02010600030101010101" pitchFamily="2" charset="-122"/>
              </a:rPr>
              <a:t>a,n</a:t>
            </a:r>
            <a:r>
              <a:rPr lang="en-US" altLang="zh-CN" sz="2000" dirty="0">
                <a:latin typeface="Calibri" panose="020F0502020204030204" pitchFamily="34" charset="0"/>
                <a:ea typeface="等线" panose="02010600030101010101" pitchFamily="2" charset="-122"/>
              </a:rPr>
              <a:t>/2);</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else</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return exp2(</a:t>
            </a:r>
            <a:r>
              <a:rPr lang="en-US" altLang="zh-CN" sz="2000" dirty="0" err="1">
                <a:latin typeface="Calibri" panose="020F0502020204030204" pitchFamily="34" charset="0"/>
                <a:ea typeface="等线" panose="02010600030101010101" pitchFamily="2" charset="-122"/>
              </a:rPr>
              <a:t>a,n</a:t>
            </a:r>
            <a:r>
              <a:rPr lang="en-US" altLang="zh-CN" sz="2000" dirty="0">
                <a:latin typeface="Calibri" panose="020F0502020204030204" pitchFamily="34" charset="0"/>
                <a:ea typeface="等线" panose="02010600030101010101" pitchFamily="2" charset="-122"/>
              </a:rPr>
              <a:t>/2)* exp2(</a:t>
            </a:r>
            <a:r>
              <a:rPr lang="en-US" altLang="zh-CN" sz="2000" dirty="0" err="1">
                <a:latin typeface="Calibri" panose="020F0502020204030204" pitchFamily="34" charset="0"/>
                <a:ea typeface="等线" panose="02010600030101010101" pitchFamily="2" charset="-122"/>
              </a:rPr>
              <a:t>a,n</a:t>
            </a:r>
            <a:r>
              <a:rPr lang="en-US" altLang="zh-CN" sz="2000" dirty="0">
                <a:latin typeface="Calibri" panose="020F0502020204030204" pitchFamily="34" charset="0"/>
                <a:ea typeface="等线" panose="02010600030101010101" pitchFamily="2" charset="-122"/>
              </a:rPr>
              <a:t>/2);</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a:t>
            </a:r>
            <a:endParaRPr lang="en-US" altLang="zh-CN" sz="2000" dirty="0">
              <a:latin typeface="Calibri" panose="020F0502020204030204" pitchFamily="34" charset="0"/>
              <a:ea typeface="等线" panose="02010600030101010101" pitchFamily="2" charset="-122"/>
            </a:endParaRPr>
          </a:p>
          <a:p>
            <a:pPr>
              <a:lnSpc>
                <a:spcPct val="125000"/>
              </a:lnSpc>
              <a:buFontTx/>
              <a:buNone/>
            </a:pPr>
            <a:r>
              <a:rPr lang="en-US" altLang="zh-CN" sz="2000" dirty="0">
                <a:latin typeface="Calibri" panose="020F0502020204030204" pitchFamily="34" charset="0"/>
                <a:ea typeface="等线" panose="02010600030101010101" pitchFamily="2" charset="-122"/>
              </a:rPr>
              <a:t>‌‎ }</a:t>
            </a:r>
            <a:endParaRPr lang="en-US" altLang="zh-CN" sz="2000" dirty="0">
              <a:latin typeface="Calibri" panose="020F0502020204030204" pitchFamily="34" charset="0"/>
              <a:ea typeface="等线" panose="02010600030101010101" pitchFamily="2" charset="-122"/>
            </a:endParaRPr>
          </a:p>
        </p:txBody>
      </p:sp>
      <p:sp>
        <p:nvSpPr>
          <p:cNvPr id="146435" name="文本框 4"/>
          <p:cNvSpPr txBox="1">
            <a:spLocks noChangeArrowheads="1"/>
          </p:cNvSpPr>
          <p:nvPr>
            <p:custDataLst>
              <p:tags r:id="rId2"/>
            </p:custDataLst>
          </p:nvPr>
        </p:nvSpPr>
        <p:spPr bwMode="auto">
          <a:xfrm>
            <a:off x="8291513" y="2357438"/>
            <a:ext cx="3657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000">
                <a:latin typeface="Calibri" panose="020F0502020204030204" pitchFamily="34" charset="0"/>
                <a:ea typeface="等线" panose="02010600030101010101" pitchFamily="2" charset="-122"/>
              </a:rPr>
              <a:t>结果错误，时间复杂性</a:t>
            </a:r>
            <a:r>
              <a:rPr lang="en-US" altLang="zh-CN" sz="2000">
                <a:latin typeface="Calibri" panose="020F0502020204030204" pitchFamily="34" charset="0"/>
                <a:ea typeface="等线" panose="02010600030101010101" pitchFamily="2" charset="-122"/>
              </a:rPr>
              <a:t>O(logn)</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6436" name="文本框 5"/>
          <p:cNvSpPr txBox="1">
            <a:spLocks noChangeArrowheads="1"/>
          </p:cNvSpPr>
          <p:nvPr>
            <p:custDataLst>
              <p:tags r:id="rId3"/>
            </p:custDataLst>
          </p:nvPr>
        </p:nvSpPr>
        <p:spPr bwMode="auto">
          <a:xfrm>
            <a:off x="8291513" y="3214688"/>
            <a:ext cx="3657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000">
                <a:latin typeface="Calibri" panose="020F0502020204030204" pitchFamily="34" charset="0"/>
                <a:ea typeface="等线" panose="02010600030101010101" pitchFamily="2" charset="-122"/>
              </a:rPr>
              <a:t>结果正确，时间复杂性</a:t>
            </a:r>
            <a:r>
              <a:rPr lang="en-US" altLang="zh-CN" sz="2000">
                <a:latin typeface="Calibri" panose="020F0502020204030204" pitchFamily="34" charset="0"/>
                <a:ea typeface="等线" panose="02010600030101010101" pitchFamily="2" charset="-122"/>
              </a:rPr>
              <a:t>O(n)</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6437" name="文本框 6"/>
          <p:cNvSpPr txBox="1">
            <a:spLocks noChangeArrowheads="1"/>
          </p:cNvSpPr>
          <p:nvPr>
            <p:custDataLst>
              <p:tags r:id="rId4"/>
            </p:custDataLst>
          </p:nvPr>
        </p:nvSpPr>
        <p:spPr bwMode="auto">
          <a:xfrm>
            <a:off x="8291513" y="4071938"/>
            <a:ext cx="3657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000">
                <a:latin typeface="Calibri" panose="020F0502020204030204" pitchFamily="34" charset="0"/>
                <a:ea typeface="等线" panose="02010600030101010101" pitchFamily="2" charset="-122"/>
              </a:rPr>
              <a:t>结果错误，时间复杂性</a:t>
            </a:r>
            <a:r>
              <a:rPr lang="en-US" altLang="zh-CN" sz="2000">
                <a:latin typeface="Calibri" panose="020F0502020204030204" pitchFamily="34" charset="0"/>
                <a:ea typeface="等线" panose="02010600030101010101" pitchFamily="2" charset="-122"/>
              </a:rPr>
              <a:t>O(n)</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6438" name="文本框 7"/>
          <p:cNvSpPr txBox="1">
            <a:spLocks noChangeArrowheads="1"/>
          </p:cNvSpPr>
          <p:nvPr>
            <p:custDataLst>
              <p:tags r:id="rId5"/>
            </p:custDataLst>
          </p:nvPr>
        </p:nvSpPr>
        <p:spPr bwMode="auto">
          <a:xfrm>
            <a:off x="8291513" y="4929188"/>
            <a:ext cx="3657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000">
                <a:latin typeface="Calibri" panose="020F0502020204030204" pitchFamily="34" charset="0"/>
                <a:ea typeface="等线" panose="02010600030101010101" pitchFamily="2" charset="-122"/>
              </a:rPr>
              <a:t>结果正确，时间复杂性</a:t>
            </a:r>
            <a:r>
              <a:rPr lang="en-US" altLang="zh-CN" sz="2000">
                <a:latin typeface="Calibri" panose="020F0502020204030204" pitchFamily="34" charset="0"/>
                <a:ea typeface="等线" panose="02010600030101010101" pitchFamily="2" charset="-122"/>
              </a:rPr>
              <a:t>O(logn)</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7424738" y="242093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7424738" y="327818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7424738" y="413543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7424738" y="4992688"/>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46444" name="组合 17"/>
          <p:cNvGrpSpPr/>
          <p:nvPr>
            <p:custDataLst>
              <p:tags r:id="rId11"/>
            </p:custDataLst>
          </p:nvPr>
        </p:nvGrpSpPr>
        <p:grpSpPr bwMode="auto">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6448" name="TypeText"/>
            <p:cNvSpPr txBox="1">
              <a:spLocks noChangeArrowheads="1"/>
            </p:cNvSpPr>
            <p:nvPr>
              <p:custDataLst>
                <p:tags r:id="rId1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6449" name="TipText"/>
            <p:cNvSpPr txBox="1">
              <a:spLocks noChangeArrowheads="1"/>
            </p:cNvSpPr>
            <p:nvPr>
              <p:custDataLst>
                <p:tags r:id="rId15"/>
              </p:custDataLst>
            </p:nvPr>
          </p:nvSpPr>
          <p:spPr bwMode="auto">
            <a:xfrm>
              <a:off x="1427480"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46445" name="图片 2"/>
          <p:cNvPicPr>
            <a:picLocks noChangeArrowheads="1"/>
          </p:cNvPicPr>
          <p:nvPr>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8"/>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文本框 3"/>
          <p:cNvSpPr txBox="1">
            <a:spLocks noChangeArrowheads="1"/>
          </p:cNvSpPr>
          <p:nvPr>
            <p:custDataLst>
              <p:tags r:id="rId1"/>
            </p:custDataLst>
          </p:nvPr>
        </p:nvSpPr>
        <p:spPr bwMode="auto">
          <a:xfrm>
            <a:off x="658813" y="969963"/>
            <a:ext cx="10313987"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快速排序和归并排序是常用的排序算法，也都是采用分治法解决的问题。快速排序的时间复杂性为</a:t>
            </a:r>
            <a:r>
              <a:rPr lang="en-US" altLang="zh-CN" sz="2000">
                <a:latin typeface="Calibri" panose="020F0502020204030204" pitchFamily="34" charset="0"/>
                <a:ea typeface="等线" panose="02010600030101010101" pitchFamily="2" charset="-122"/>
              </a:rPr>
              <a:t>O(n</a:t>
            </a:r>
            <a:r>
              <a:rPr lang="en-US" altLang="zh-CN" sz="2000" baseline="30000">
                <a:latin typeface="Calibri" panose="020F0502020204030204" pitchFamily="34" charset="0"/>
                <a:ea typeface="等线" panose="02010600030101010101" pitchFamily="2" charset="-122"/>
              </a:rPr>
              <a:t>2</a:t>
            </a:r>
            <a:r>
              <a:rPr lang="en-US" altLang="zh-CN" sz="2000">
                <a:latin typeface="Calibri" panose="020F0502020204030204" pitchFamily="34" charset="0"/>
                <a:ea typeface="等线" panose="02010600030101010101" pitchFamily="2" charset="-122"/>
              </a:rPr>
              <a:t>), </a:t>
            </a:r>
            <a:r>
              <a:rPr lang="zh-CN" altLang="en-US" sz="2000">
                <a:latin typeface="Calibri" panose="020F0502020204030204" pitchFamily="34" charset="0"/>
                <a:ea typeface="等线" panose="02010600030101010101" pitchFamily="2" charset="-122"/>
              </a:rPr>
              <a:t>而归并排序的时间复杂性为</a:t>
            </a:r>
            <a:r>
              <a:rPr lang="en-US" altLang="zh-CN" sz="2000">
                <a:latin typeface="Calibri" panose="020F0502020204030204" pitchFamily="34" charset="0"/>
                <a:ea typeface="等线" panose="02010600030101010101" pitchFamily="2" charset="-122"/>
              </a:rPr>
              <a:t>O(nlogn), </a:t>
            </a:r>
            <a:r>
              <a:rPr lang="zh-CN" altLang="en-US" sz="2000">
                <a:latin typeface="Calibri" panose="020F0502020204030204" pitchFamily="34" charset="0"/>
                <a:ea typeface="等线" panose="02010600030101010101" pitchFamily="2" charset="-122"/>
              </a:rPr>
              <a:t>其原因是</a:t>
            </a:r>
            <a:r>
              <a:rPr lang="en-US" altLang="zh-CN" sz="2000">
                <a:latin typeface="Calibri" panose="020F0502020204030204" pitchFamily="34" charset="0"/>
                <a:ea typeface="等线" panose="02010600030101010101" pitchFamily="2" charset="-122"/>
              </a:rPr>
              <a:t>(   ) </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7459" name="文本框 4"/>
          <p:cNvSpPr txBox="1">
            <a:spLocks noChangeArrowheads="1"/>
          </p:cNvSpPr>
          <p:nvPr>
            <p:custDataLst>
              <p:tags r:id="rId2"/>
            </p:custDataLst>
          </p:nvPr>
        </p:nvSpPr>
        <p:spPr bwMode="auto">
          <a:xfrm>
            <a:off x="2438400" y="2168525"/>
            <a:ext cx="91932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归并排序的分和合的时间复杂性之和</a:t>
            </a:r>
            <a:r>
              <a:rPr lang="zh-CN" altLang="en-US" sz="2000" b="1">
                <a:latin typeface="Calibri" panose="020F0502020204030204" pitchFamily="34" charset="0"/>
                <a:ea typeface="等线" panose="02010600030101010101" pitchFamily="2" charset="-122"/>
              </a:rPr>
              <a:t>低于</a:t>
            </a:r>
            <a:r>
              <a:rPr lang="zh-CN" altLang="en-US" sz="2000">
                <a:latin typeface="Calibri" panose="020F0502020204030204" pitchFamily="34" charset="0"/>
                <a:ea typeface="等线" panose="02010600030101010101" pitchFamily="2" charset="-122"/>
              </a:rPr>
              <a:t>快速排序的分和合的时间复杂性之和</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3"/>
            </p:custDataLst>
          </p:nvPr>
        </p:nvSpPr>
        <p:spPr>
          <a:xfrm>
            <a:off x="1571625" y="249237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571625" y="35607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571625" y="462915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6"/>
            </p:custDataLst>
          </p:nvPr>
        </p:nvSpPr>
        <p:spPr>
          <a:xfrm>
            <a:off x="1571625" y="5697538"/>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7464" name="文本框 20"/>
          <p:cNvSpPr txBox="1">
            <a:spLocks noChangeArrowheads="1"/>
          </p:cNvSpPr>
          <p:nvPr>
            <p:custDataLst>
              <p:tags r:id="rId7"/>
            </p:custDataLst>
          </p:nvPr>
        </p:nvSpPr>
        <p:spPr bwMode="auto">
          <a:xfrm>
            <a:off x="2452688" y="3230563"/>
            <a:ext cx="85344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因为快速排序将问题划分为子问题的个数比归并排序要多</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7465" name="文本框 21"/>
          <p:cNvSpPr txBox="1">
            <a:spLocks noChangeArrowheads="1"/>
          </p:cNvSpPr>
          <p:nvPr>
            <p:custDataLst>
              <p:tags r:id="rId8"/>
            </p:custDataLst>
          </p:nvPr>
        </p:nvSpPr>
        <p:spPr bwMode="auto">
          <a:xfrm>
            <a:off x="2438400" y="4291013"/>
            <a:ext cx="85344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因为归并排序把问题划分为子问题时的时间复杂性是</a:t>
            </a:r>
            <a:r>
              <a:rPr lang="en-US" altLang="zh-CN" sz="2000">
                <a:latin typeface="Calibri" panose="020F0502020204030204" pitchFamily="34" charset="0"/>
                <a:ea typeface="等线" panose="02010600030101010101" pitchFamily="2" charset="-122"/>
              </a:rPr>
              <a:t>O(1)</a:t>
            </a:r>
            <a:r>
              <a:rPr lang="zh-CN" altLang="en-US" sz="2000">
                <a:latin typeface="Calibri" panose="020F0502020204030204" pitchFamily="34" charset="0"/>
                <a:ea typeface="等线" panose="02010600030101010101" pitchFamily="2" charset="-122"/>
              </a:rPr>
              <a:t>，而快速排序划分为子问题是使用分区函数，其时间复杂性是</a:t>
            </a:r>
            <a:r>
              <a:rPr lang="en-US" altLang="zh-CN" sz="2000">
                <a:latin typeface="Calibri" panose="020F0502020204030204" pitchFamily="34" charset="0"/>
                <a:ea typeface="等线" panose="02010600030101010101" pitchFamily="2" charset="-122"/>
              </a:rPr>
              <a:t>O(n)</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7466" name="文本框 22"/>
          <p:cNvSpPr txBox="1">
            <a:spLocks noChangeArrowheads="1"/>
          </p:cNvSpPr>
          <p:nvPr>
            <p:custDataLst>
              <p:tags r:id="rId9"/>
            </p:custDataLst>
          </p:nvPr>
        </p:nvSpPr>
        <p:spPr bwMode="auto">
          <a:xfrm>
            <a:off x="2382838" y="5318125"/>
            <a:ext cx="9577387"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因为归并排序把问题划分为 </a:t>
            </a:r>
            <a:r>
              <a:rPr lang="en-US" altLang="zh-CN" sz="2000">
                <a:latin typeface="Calibri" panose="020F0502020204030204" pitchFamily="34" charset="0"/>
                <a:ea typeface="等线" panose="02010600030101010101" pitchFamily="2" charset="-122"/>
              </a:rPr>
              <a:t>2 </a:t>
            </a:r>
            <a:r>
              <a:rPr lang="zh-CN" altLang="en-US" sz="2000">
                <a:latin typeface="Calibri" panose="020F0502020204030204" pitchFamily="34" charset="0"/>
                <a:ea typeface="等线" panose="02010600030101010101" pitchFamily="2" charset="-122"/>
              </a:rPr>
              <a:t>个子问题时，其规模大致相等，是原规模的</a:t>
            </a:r>
            <a:r>
              <a:rPr lang="en-US" altLang="zh-CN" sz="2000">
                <a:latin typeface="Calibri" panose="020F0502020204030204" pitchFamily="34" charset="0"/>
                <a:ea typeface="等线" panose="02010600030101010101" pitchFamily="2" charset="-122"/>
              </a:rPr>
              <a:t>n/2</a:t>
            </a:r>
            <a:r>
              <a:rPr lang="zh-CN" altLang="en-US" sz="2000">
                <a:latin typeface="Calibri" panose="020F0502020204030204" pitchFamily="34" charset="0"/>
                <a:ea typeface="等线" panose="02010600030101010101" pitchFamily="2" charset="-122"/>
              </a:rPr>
              <a:t>；快速排序划分为子问题是用分区函数，划分时不能保证 </a:t>
            </a:r>
            <a:r>
              <a:rPr lang="en-US" altLang="zh-CN" sz="2000">
                <a:latin typeface="Calibri" panose="020F0502020204030204" pitchFamily="34" charset="0"/>
                <a:ea typeface="等线" panose="02010600030101010101" pitchFamily="2" charset="-122"/>
              </a:rPr>
              <a:t>2 </a:t>
            </a:r>
            <a:r>
              <a:rPr lang="zh-CN" altLang="en-US" sz="2000">
                <a:latin typeface="Calibri" panose="020F0502020204030204" pitchFamily="34" charset="0"/>
                <a:ea typeface="等线" panose="02010600030101010101" pitchFamily="2" charset="-122"/>
              </a:rPr>
              <a:t>个子问题的规模大致相同，极端状况下，每次都只划分为</a:t>
            </a:r>
            <a:r>
              <a:rPr lang="en-US" altLang="zh-CN" sz="2000">
                <a:latin typeface="Calibri" panose="020F0502020204030204" pitchFamily="34" charset="0"/>
                <a:ea typeface="等线" panose="02010600030101010101" pitchFamily="2" charset="-122"/>
              </a:rPr>
              <a:t>1</a:t>
            </a:r>
            <a:r>
              <a:rPr lang="zh-CN" altLang="en-US" sz="2000">
                <a:latin typeface="Calibri" panose="020F0502020204030204" pitchFamily="34" charset="0"/>
                <a:ea typeface="等线" panose="02010600030101010101" pitchFamily="2" charset="-122"/>
              </a:rPr>
              <a:t>个子问题，其规模为原问题规模 </a:t>
            </a:r>
            <a:r>
              <a:rPr lang="en-US" altLang="zh-CN" sz="2000">
                <a:latin typeface="Calibri" panose="020F0502020204030204" pitchFamily="34" charset="0"/>
                <a:ea typeface="等线" panose="02010600030101010101" pitchFamily="2" charset="-122"/>
              </a:rPr>
              <a:t>n-1</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10088563" y="6299200"/>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47468" name="组合 17"/>
          <p:cNvGrpSpPr/>
          <p:nvPr>
            <p:custDataLst>
              <p:tags r:id="rId11"/>
            </p:custDataLst>
          </p:nvPr>
        </p:nvGrpSpPr>
        <p:grpSpPr bwMode="auto">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7472" name="TypeText"/>
            <p:cNvSpPr txBox="1">
              <a:spLocks noChangeArrowheads="1"/>
            </p:cNvSpPr>
            <p:nvPr>
              <p:custDataLst>
                <p:tags r:id="rId1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7473" name="TipText"/>
            <p:cNvSpPr txBox="1">
              <a:spLocks noChangeArrowheads="1"/>
            </p:cNvSpPr>
            <p:nvPr>
              <p:custDataLst>
                <p:tags r:id="rId15"/>
              </p:custDataLst>
            </p:nvPr>
          </p:nvSpPr>
          <p:spPr bwMode="auto">
            <a:xfrm>
              <a:off x="1427480"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47469" name="图片 2"/>
          <p:cNvPicPr>
            <a:picLocks noChangeArrowheads="1"/>
          </p:cNvPicPr>
          <p:nvPr>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8"/>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文本框 3"/>
          <p:cNvSpPr txBox="1">
            <a:spLocks noChangeArrowheads="1"/>
          </p:cNvSpPr>
          <p:nvPr>
            <p:custDataLst>
              <p:tags r:id="rId1"/>
            </p:custDataLst>
          </p:nvPr>
        </p:nvSpPr>
        <p:spPr bwMode="auto">
          <a:xfrm>
            <a:off x="658813" y="969963"/>
            <a:ext cx="10313987"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随机选择一个</a:t>
            </a:r>
            <a:r>
              <a:rPr lang="en-US" altLang="zh-CN" sz="2000">
                <a:latin typeface="Calibri" panose="020F0502020204030204" pitchFamily="34" charset="0"/>
                <a:ea typeface="等线" panose="02010600030101010101" pitchFamily="2" charset="-122"/>
              </a:rPr>
              <a:t>0~100</a:t>
            </a:r>
            <a:r>
              <a:rPr lang="zh-CN" altLang="en-US" sz="2000">
                <a:latin typeface="Calibri" panose="020F0502020204030204" pitchFamily="34" charset="0"/>
                <a:ea typeface="等线" panose="02010600030101010101" pitchFamily="2" charset="-122"/>
              </a:rPr>
              <a:t>内的整数，让你猜。 猜对了，你赢了，游戏结束。如果没有猜对，会告诉你猜大了，还是猜小了。当然，越早猜对越好。 问最少需要猜多少次，就能保证一定能猜对？</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8483" name="文本框 4"/>
          <p:cNvSpPr txBox="1">
            <a:spLocks noChangeArrowheads="1"/>
          </p:cNvSpPr>
          <p:nvPr>
            <p:custDataLst>
              <p:tags r:id="rId2"/>
            </p:custDataLst>
          </p:nvPr>
        </p:nvSpPr>
        <p:spPr bwMode="auto">
          <a:xfrm>
            <a:off x="2438400" y="2168525"/>
            <a:ext cx="91932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en-US" altLang="zh-CN" sz="2000">
                <a:latin typeface="Calibri" panose="020F0502020204030204" pitchFamily="34" charset="0"/>
                <a:ea typeface="等线" panose="02010600030101010101" pitchFamily="2" charset="-122"/>
              </a:rPr>
              <a:t>101</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3"/>
            </p:custDataLst>
          </p:nvPr>
        </p:nvSpPr>
        <p:spPr>
          <a:xfrm>
            <a:off x="1571625" y="249237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571625" y="35607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571625" y="462915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6"/>
            </p:custDataLst>
          </p:nvPr>
        </p:nvSpPr>
        <p:spPr>
          <a:xfrm>
            <a:off x="1571625" y="56975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8488" name="文本框 20"/>
          <p:cNvSpPr txBox="1">
            <a:spLocks noChangeArrowheads="1"/>
          </p:cNvSpPr>
          <p:nvPr>
            <p:custDataLst>
              <p:tags r:id="rId7"/>
            </p:custDataLst>
          </p:nvPr>
        </p:nvSpPr>
        <p:spPr bwMode="auto">
          <a:xfrm>
            <a:off x="2452688" y="3230563"/>
            <a:ext cx="85344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en-US" altLang="zh-CN" sz="2000">
                <a:solidFill>
                  <a:srgbClr val="000000"/>
                </a:solidFill>
                <a:latin typeface="微软雅黑" panose="020B0503020204020204" charset="-122"/>
                <a:ea typeface="微软雅黑" panose="020B0503020204020204" charset="-122"/>
                <a:sym typeface="微软雅黑" panose="020B0503020204020204" charset="-122"/>
              </a:rPr>
              <a:t>7</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8489" name="文本框 21"/>
          <p:cNvSpPr txBox="1">
            <a:spLocks noChangeArrowheads="1"/>
          </p:cNvSpPr>
          <p:nvPr>
            <p:custDataLst>
              <p:tags r:id="rId8"/>
            </p:custDataLst>
          </p:nvPr>
        </p:nvSpPr>
        <p:spPr bwMode="auto">
          <a:xfrm>
            <a:off x="2438400" y="4291013"/>
            <a:ext cx="85344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en-US" altLang="zh-CN" sz="2000">
                <a:latin typeface="Calibri" panose="020F0502020204030204" pitchFamily="34" charset="0"/>
                <a:ea typeface="等线" panose="02010600030101010101" pitchFamily="2" charset="-122"/>
              </a:rPr>
              <a:t>6</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8490" name="文本框 22"/>
          <p:cNvSpPr txBox="1">
            <a:spLocks noChangeArrowheads="1"/>
          </p:cNvSpPr>
          <p:nvPr>
            <p:custDataLst>
              <p:tags r:id="rId9"/>
            </p:custDataLst>
          </p:nvPr>
        </p:nvSpPr>
        <p:spPr bwMode="auto">
          <a:xfrm>
            <a:off x="2382838" y="5318125"/>
            <a:ext cx="9577387"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en-US" altLang="zh-CN" sz="2000">
                <a:latin typeface="Calibri" panose="020F0502020204030204" pitchFamily="34" charset="0"/>
                <a:ea typeface="等线" panose="02010600030101010101" pitchFamily="2" charset="-122"/>
              </a:rPr>
              <a:t>51</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10088563" y="6299200"/>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48492" name="组合 17"/>
          <p:cNvGrpSpPr/>
          <p:nvPr>
            <p:custDataLst>
              <p:tags r:id="rId11"/>
            </p:custDataLst>
          </p:nvPr>
        </p:nvGrpSpPr>
        <p:grpSpPr bwMode="auto">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8496" name="TypeText"/>
            <p:cNvSpPr txBox="1">
              <a:spLocks noChangeArrowheads="1"/>
            </p:cNvSpPr>
            <p:nvPr>
              <p:custDataLst>
                <p:tags r:id="rId1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8497" name="TipText"/>
            <p:cNvSpPr txBox="1">
              <a:spLocks noChangeArrowheads="1"/>
            </p:cNvSpPr>
            <p:nvPr>
              <p:custDataLst>
                <p:tags r:id="rId15"/>
              </p:custDataLst>
            </p:nvPr>
          </p:nvSpPr>
          <p:spPr bwMode="auto">
            <a:xfrm>
              <a:off x="1427480"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48493" name="图片 2"/>
          <p:cNvPicPr>
            <a:picLocks noChangeArrowheads="1"/>
          </p:cNvPicPr>
          <p:nvPr>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归并排序的阶段 </a:t>
            </a:r>
            <a:r>
              <a:rPr lang="en-US" altLang="zh-CN" dirty="0"/>
              <a:t>1</a:t>
            </a:r>
            <a:r>
              <a:rPr lang="zh-CN" altLang="en-US" dirty="0"/>
              <a:t>：二等分</a:t>
            </a:r>
            <a:endParaRPr lang="zh-CN" altLang="en-US" dirty="0"/>
          </a:p>
        </p:txBody>
      </p:sp>
      <p:pic>
        <p:nvPicPr>
          <p:cNvPr id="27651" name="Picture 3" descr="fig04_02"/>
          <p:cNvPicPr>
            <a:picLocks noChangeAspect="1" noChangeArrowheads="1"/>
          </p:cNvPicPr>
          <p:nvPr/>
        </p:nvPicPr>
        <p:blipFill>
          <a:blip r:embed="rId1">
            <a:extLst>
              <a:ext uri="{28A0092B-C50C-407E-A947-70E740481C1C}">
                <a14:useLocalDpi xmlns:a14="http://schemas.microsoft.com/office/drawing/2010/main" val="0"/>
              </a:ext>
            </a:extLst>
          </a:blip>
          <a:srcRect l="31374" r="10405" b="80125"/>
          <a:stretch>
            <a:fillRect/>
          </a:stretch>
        </p:blipFill>
        <p:spPr bwMode="auto">
          <a:xfrm>
            <a:off x="1847850" y="1123950"/>
            <a:ext cx="882015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Line 4"/>
          <p:cNvSpPr>
            <a:spLocks noChangeShapeType="1"/>
          </p:cNvSpPr>
          <p:nvPr/>
        </p:nvSpPr>
        <p:spPr bwMode="auto">
          <a:xfrm>
            <a:off x="6203950" y="1016000"/>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文本框 3"/>
          <p:cNvSpPr txBox="1">
            <a:spLocks noChangeArrowheads="1"/>
          </p:cNvSpPr>
          <p:nvPr>
            <p:custDataLst>
              <p:tags r:id="rId1"/>
            </p:custDataLst>
          </p:nvPr>
        </p:nvSpPr>
        <p:spPr bwMode="auto">
          <a:xfrm>
            <a:off x="658813" y="969963"/>
            <a:ext cx="10313987"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下面哪个不是递归算法的特点</a:t>
            </a:r>
            <a:r>
              <a:rPr lang="en-US" altLang="zh-CN" sz="2000">
                <a:latin typeface="Calibri" panose="020F0502020204030204" pitchFamily="34" charset="0"/>
                <a:ea typeface="等线" panose="02010600030101010101" pitchFamily="2" charset="-122"/>
              </a:rPr>
              <a:t>(   )</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9507" name="文本框 4"/>
          <p:cNvSpPr txBox="1">
            <a:spLocks noChangeArrowheads="1"/>
          </p:cNvSpPr>
          <p:nvPr>
            <p:custDataLst>
              <p:tags r:id="rId2"/>
            </p:custDataLst>
          </p:nvPr>
        </p:nvSpPr>
        <p:spPr bwMode="auto">
          <a:xfrm>
            <a:off x="2438400" y="2168525"/>
            <a:ext cx="9193213"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容易用数学归纳法证明算法的正确性</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3"/>
            </p:custDataLst>
          </p:nvPr>
        </p:nvSpPr>
        <p:spPr>
          <a:xfrm>
            <a:off x="1571625" y="2492375"/>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a:xfrm>
            <a:off x="1571625" y="35607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a:xfrm>
            <a:off x="1571625" y="4629150"/>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6"/>
            </p:custDataLst>
          </p:nvPr>
        </p:nvSpPr>
        <p:spPr>
          <a:xfrm>
            <a:off x="1571625" y="5697538"/>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49512" name="文本框 20"/>
          <p:cNvSpPr txBox="1">
            <a:spLocks noChangeArrowheads="1"/>
          </p:cNvSpPr>
          <p:nvPr>
            <p:custDataLst>
              <p:tags r:id="rId7"/>
            </p:custDataLst>
          </p:nvPr>
        </p:nvSpPr>
        <p:spPr bwMode="auto">
          <a:xfrm>
            <a:off x="2452688" y="3230563"/>
            <a:ext cx="9043987"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递归算法耗费的时间和占用的内存空间要比解决同一问题的非递归算法要少</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9513" name="文本框 21"/>
          <p:cNvSpPr txBox="1">
            <a:spLocks noChangeArrowheads="1"/>
          </p:cNvSpPr>
          <p:nvPr>
            <p:custDataLst>
              <p:tags r:id="rId8"/>
            </p:custDataLst>
          </p:nvPr>
        </p:nvSpPr>
        <p:spPr bwMode="auto">
          <a:xfrm>
            <a:off x="2438400" y="4291013"/>
            <a:ext cx="85344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结构清晰</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9514" name="文本框 22"/>
          <p:cNvSpPr txBox="1">
            <a:spLocks noChangeArrowheads="1"/>
          </p:cNvSpPr>
          <p:nvPr>
            <p:custDataLst>
              <p:tags r:id="rId9"/>
            </p:custDataLst>
          </p:nvPr>
        </p:nvSpPr>
        <p:spPr bwMode="auto">
          <a:xfrm>
            <a:off x="2382838" y="5318125"/>
            <a:ext cx="9577387"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000">
                <a:latin typeface="Calibri" panose="020F0502020204030204" pitchFamily="34" charset="0"/>
                <a:ea typeface="等线" panose="02010600030101010101" pitchFamily="2" charset="-122"/>
              </a:rPr>
              <a:t>可读性强</a:t>
            </a:r>
            <a:endParaRPr lang="zh-CN" altLang="en-US" sz="20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10088563" y="6299200"/>
            <a:ext cx="1543050" cy="411163"/>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49516" name="组合 17"/>
          <p:cNvGrpSpPr/>
          <p:nvPr>
            <p:custDataLst>
              <p:tags r:id="rId11"/>
            </p:custDataLst>
          </p:nvPr>
        </p:nvGrpSpPr>
        <p:grpSpPr bwMode="auto">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9520" name="TypeText"/>
            <p:cNvSpPr txBox="1">
              <a:spLocks noChangeArrowheads="1"/>
            </p:cNvSpPr>
            <p:nvPr>
              <p:custDataLst>
                <p:tags r:id="rId1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49521" name="TipText"/>
            <p:cNvSpPr txBox="1">
              <a:spLocks noChangeArrowheads="1"/>
            </p:cNvSpPr>
            <p:nvPr>
              <p:custDataLst>
                <p:tags r:id="rId15"/>
              </p:custDataLst>
            </p:nvPr>
          </p:nvSpPr>
          <p:spPr bwMode="auto">
            <a:xfrm>
              <a:off x="1427480"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49517" name="图片 2"/>
          <p:cNvPicPr>
            <a:picLocks noChangeArrowheads="1"/>
          </p:cNvPicPr>
          <p:nvPr>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8"/>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文本框 3"/>
          <p:cNvSpPr txBox="1">
            <a:spLocks noChangeArrowheads="1"/>
          </p:cNvSpPr>
          <p:nvPr>
            <p:custDataLst>
              <p:tags r:id="rId1"/>
            </p:custDataLst>
          </p:nvPr>
        </p:nvSpPr>
        <p:spPr bwMode="auto">
          <a:xfrm>
            <a:off x="803412" y="635000"/>
            <a:ext cx="11134588"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buFontTx/>
              <a:buNone/>
            </a:pPr>
            <a:r>
              <a:rPr lang="zh-CN" altLang="en-US" sz="2400" dirty="0">
                <a:latin typeface="Calibri" panose="020F0502020204030204" pitchFamily="34" charset="0"/>
                <a:ea typeface="等线" panose="02010600030101010101" pitchFamily="2" charset="-122"/>
              </a:rPr>
              <a:t>给定 </a:t>
            </a:r>
            <a:r>
              <a:rPr lang="en-US" altLang="zh-CN" sz="2400" dirty="0">
                <a:latin typeface="Calibri" panose="020F0502020204030204" pitchFamily="34" charset="0"/>
                <a:ea typeface="等线" panose="02010600030101010101" pitchFamily="2" charset="-122"/>
              </a:rPr>
              <a:t>n </a:t>
            </a:r>
            <a:r>
              <a:rPr lang="zh-CN" altLang="en-US" sz="2400" dirty="0">
                <a:latin typeface="Calibri" panose="020F0502020204030204" pitchFamily="34" charset="0"/>
                <a:ea typeface="等线" panose="02010600030101010101" pitchFamily="2" charset="-122"/>
              </a:rPr>
              <a:t>个正整数组成的无序序列， 要找到该序列的中位数，解决该问题的最优算法的渐近时间复杂度是</a:t>
            </a:r>
            <a:r>
              <a:rPr lang="en-US" altLang="zh-CN" sz="2400" dirty="0">
                <a:latin typeface="Calibri" panose="020F0502020204030204" pitchFamily="34" charset="0"/>
                <a:ea typeface="等线" panose="02010600030101010101" pitchFamily="2" charset="-122"/>
              </a:rPr>
              <a:t>(   )</a:t>
            </a:r>
            <a:endParaRPr lang="zh-CN" altLang="en-US" sz="24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50531" name="文本框 4"/>
          <p:cNvSpPr txBox="1">
            <a:spLocks noChangeArrowheads="1"/>
          </p:cNvSpPr>
          <p:nvPr>
            <p:custDataLst>
              <p:tags r:id="rId2"/>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a:latin typeface="Calibri" panose="020F0502020204030204" pitchFamily="34" charset="0"/>
                <a:ea typeface="等线" panose="02010600030101010101" pitchFamily="2" charset="-122"/>
              </a:rPr>
              <a:t>O(log n)</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50532" name="文本框 5"/>
          <p:cNvSpPr txBox="1">
            <a:spLocks noChangeArrowheads="1"/>
          </p:cNvSpPr>
          <p:nvPr>
            <p:custDataLst>
              <p:tags r:id="rId3"/>
            </p:custDataLst>
          </p:nvPr>
        </p:nvSpPr>
        <p:spPr bwMode="auto">
          <a:xfrm>
            <a:off x="2438400" y="36433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O(n)</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50533" name="文本框 6"/>
          <p:cNvSpPr txBox="1">
            <a:spLocks noChangeArrowheads="1"/>
          </p:cNvSpPr>
          <p:nvPr>
            <p:custDataLst>
              <p:tags r:id="rId4"/>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O(n log n)</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50534" name="文本框 7"/>
          <p:cNvSpPr txBox="1">
            <a:spLocks noChangeArrowheads="1"/>
          </p:cNvSpPr>
          <p:nvPr>
            <p:custDataLst>
              <p:tags r:id="rId5"/>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600">
                <a:solidFill>
                  <a:srgbClr val="000000"/>
                </a:solidFill>
                <a:latin typeface="微软雅黑" panose="020B0503020204020204" charset="-122"/>
                <a:ea typeface="微软雅黑" panose="020B0503020204020204" charset="-122"/>
                <a:sym typeface="微软雅黑" panose="020B0503020204020204" charset="-122"/>
              </a:rPr>
              <a:t>O(n</a:t>
            </a:r>
            <a:r>
              <a:rPr lang="en-US" altLang="zh-CN" sz="2600" baseline="30000">
                <a:solidFill>
                  <a:srgbClr val="000000"/>
                </a:solidFill>
                <a:latin typeface="微软雅黑" panose="020B0503020204020204" charset="-122"/>
                <a:ea typeface="微软雅黑" panose="020B0503020204020204" charset="-122"/>
                <a:sym typeface="微软雅黑" panose="020B0503020204020204" charset="-122"/>
              </a:rPr>
              <a:t>2</a:t>
            </a:r>
            <a:r>
              <a:rPr lang="en-US" altLang="zh-CN" sz="2600">
                <a:solidFill>
                  <a:srgbClr val="000000"/>
                </a:solidFill>
                <a:latin typeface="微软雅黑" panose="020B0503020204020204" charset="-122"/>
                <a:ea typeface="微软雅黑" panose="020B0503020204020204" charset="-122"/>
                <a:sym typeface="微软雅黑" panose="020B0503020204020204" charset="-122"/>
              </a:rPr>
              <a:t>)</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a:xfrm>
            <a:off x="1571625" y="28495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A</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a:xfrm>
            <a:off x="1571625" y="370681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B</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a:xfrm>
            <a:off x="1571625" y="456406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C</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a:xfrm>
            <a:off x="1571625" y="5421313"/>
            <a:ext cx="514350" cy="514350"/>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微软雅黑" panose="020B0503020204020204" charset="-122"/>
                <a:ea typeface="微软雅黑" panose="020B0503020204020204" charset="-122"/>
                <a:sym typeface="微软雅黑" panose="020B0503020204020204" charset="-122"/>
              </a:rPr>
              <a:t>D</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微软雅黑" panose="020B0503020204020204" charset="-122"/>
                <a:ea typeface="微软雅黑" panose="020B0503020204020204" charset="-122"/>
                <a:sym typeface="微软雅黑" panose="020B0503020204020204" charset="-122"/>
              </a:rPr>
              <a:t>提交</a:t>
            </a:r>
            <a:endParaRPr lang="zh-CN" altLang="en-US" sz="1600">
              <a:solidFill>
                <a:srgbClr val="FFFFFF"/>
              </a:solidFill>
              <a:latin typeface="微软雅黑" panose="020B0503020204020204" charset="-122"/>
              <a:ea typeface="微软雅黑" panose="020B0503020204020204" charset="-122"/>
              <a:sym typeface="微软雅黑" panose="020B0503020204020204" charset="-122"/>
            </a:endParaRPr>
          </a:p>
        </p:txBody>
      </p:sp>
      <p:grpSp>
        <p:nvGrpSpPr>
          <p:cNvPr id="150540" name="组合 17"/>
          <p:cNvGrpSpPr/>
          <p:nvPr>
            <p:custDataLst>
              <p:tags r:id="rId11"/>
            </p:custDataLst>
          </p:nvPr>
        </p:nvGrpSpPr>
        <p:grpSpPr bwMode="auto">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ColorBlock"/>
            <p:cNvSpPr/>
            <p:nvPr>
              <p:custDataLst>
                <p:tags r:id="rId13"/>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0544" name="TypeText"/>
            <p:cNvSpPr txBox="1">
              <a:spLocks noChangeArrowheads="1"/>
            </p:cNvSpPr>
            <p:nvPr>
              <p:custDataLst>
                <p:tags r:id="rId1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50545" name="TipText"/>
            <p:cNvSpPr txBox="1">
              <a:spLocks noChangeArrowheads="1"/>
            </p:cNvSpPr>
            <p:nvPr>
              <p:custDataLst>
                <p:tags r:id="rId15"/>
              </p:custDataLst>
            </p:nvPr>
          </p:nvSpPr>
          <p:spPr bwMode="auto">
            <a:xfrm>
              <a:off x="1427480"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nSpc>
                  <a:spcPct val="100000"/>
                </a:lnSpc>
                <a:buFontTx/>
                <a:buNone/>
              </a:pPr>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150541" name="图片 2"/>
          <p:cNvPicPr>
            <a:picLocks noChangeArrowheads="1"/>
          </p:cNvPicPr>
          <p:nvPr>
            <p:custDataLst>
              <p:tags r:id="rId16"/>
            </p:custDataLst>
          </p:nvPr>
        </p:nvPicPr>
        <p:blipFill>
          <a:blip r:embed="rId17">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8"/>
    </p:custData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bwMode="auto">
          <a:xfrm>
            <a:off x="2703513" y="4154488"/>
            <a:ext cx="2016125" cy="2303462"/>
            <a:chOff x="815" y="2342"/>
            <a:chExt cx="1270" cy="1451"/>
          </a:xfrm>
        </p:grpSpPr>
        <p:pic>
          <p:nvPicPr>
            <p:cNvPr id="128013"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15" y="2342"/>
              <a:ext cx="1270" cy="1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4" name="Text Box 7"/>
            <p:cNvSpPr txBox="1">
              <a:spLocks noChangeArrowheads="1"/>
            </p:cNvSpPr>
            <p:nvPr/>
          </p:nvSpPr>
          <p:spPr bwMode="auto">
            <a:xfrm>
              <a:off x="1051" y="3525"/>
              <a:ext cx="76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zh-CN" altLang="en-US" sz="2000">
                  <a:solidFill>
                    <a:srgbClr val="0000CC"/>
                  </a:solidFill>
                  <a:latin typeface="Arial" panose="020B0604020202020204" pitchFamily="34" charset="0"/>
                </a:rPr>
                <a:t>特殊棋盘</a:t>
              </a:r>
              <a:endParaRPr lang="zh-CN" altLang="en-US" sz="2000">
                <a:solidFill>
                  <a:srgbClr val="0000CC"/>
                </a:solidFill>
                <a:latin typeface="Arial" panose="020B0604020202020204" pitchFamily="34" charset="0"/>
              </a:endParaRPr>
            </a:p>
          </p:txBody>
        </p:sp>
        <p:pic>
          <p:nvPicPr>
            <p:cNvPr id="128015" name="Picture 14" descr="t24"/>
            <p:cNvPicPr>
              <a:picLocks noChangeAspect="1" noChangeArrowheads="1"/>
            </p:cNvPicPr>
            <p:nvPr/>
          </p:nvPicPr>
          <p:blipFill>
            <a:blip r:embed="rId1">
              <a:extLst>
                <a:ext uri="{28A0092B-C50C-407E-A947-70E740481C1C}">
                  <a14:useLocalDpi xmlns:a14="http://schemas.microsoft.com/office/drawing/2010/main" val="0"/>
                </a:ext>
              </a:extLst>
            </a:blip>
            <a:srcRect l="25197" t="70532" r="49135" b="3813"/>
            <a:stretch>
              <a:fillRect/>
            </a:stretch>
          </p:blipFill>
          <p:spPr bwMode="auto">
            <a:xfrm>
              <a:off x="1135" y="2358"/>
              <a:ext cx="32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8003" name="Rectangle 9"/>
          <p:cNvSpPr>
            <a:spLocks noGrp="1" noChangeArrowheads="1"/>
          </p:cNvSpPr>
          <p:nvPr>
            <p:ph type="title"/>
          </p:nvPr>
        </p:nvSpPr>
        <p:spPr/>
        <p:txBody>
          <a:bodyPr/>
          <a:lstStyle/>
          <a:p>
            <a:pPr eaLnBrk="1" hangingPunct="1"/>
            <a:r>
              <a:rPr lang="en-US" altLang="en-US"/>
              <a:t>棋盘覆盖</a:t>
            </a:r>
            <a:endParaRPr lang="zh-CN" altLang="en-US"/>
          </a:p>
        </p:txBody>
      </p:sp>
      <p:sp>
        <p:nvSpPr>
          <p:cNvPr id="952330" name="Rectangle 10"/>
          <p:cNvSpPr>
            <a:spLocks noGrp="1" noChangeArrowheads="1"/>
          </p:cNvSpPr>
          <p:nvPr>
            <p:ph idx="1"/>
          </p:nvPr>
        </p:nvSpPr>
        <p:spPr/>
        <p:txBody>
          <a:bodyPr/>
          <a:lstStyle/>
          <a:p>
            <a:pPr eaLnBrk="1" hangingPunct="1"/>
            <a:r>
              <a:rPr lang="en-US" altLang="zh-CN" sz="2700"/>
              <a:t>2</a:t>
            </a:r>
            <a:r>
              <a:rPr lang="en-US" altLang="zh-CN" sz="2700" baseline="30000"/>
              <a:t>k</a:t>
            </a:r>
            <a:r>
              <a:rPr lang="en-US" altLang="zh-CN" sz="2700"/>
              <a:t>×2</a:t>
            </a:r>
            <a:r>
              <a:rPr lang="en-US" altLang="zh-CN" sz="2700" baseline="30000"/>
              <a:t>k</a:t>
            </a:r>
            <a:r>
              <a:rPr lang="zh-CN" altLang="en-US" sz="2700"/>
              <a:t>个方格组成的特殊棋盘</a:t>
            </a:r>
            <a:endParaRPr lang="zh-CN" altLang="en-US" sz="2700"/>
          </a:p>
          <a:p>
            <a:pPr lvl="1" eaLnBrk="1" hangingPunct="1"/>
            <a:r>
              <a:rPr lang="zh-CN" altLang="en-US" sz="2200"/>
              <a:t>有个方格与其他方格不同，称为特殊方格</a:t>
            </a:r>
            <a:endParaRPr lang="zh-CN" altLang="en-US" sz="2200"/>
          </a:p>
          <a:p>
            <a:pPr eaLnBrk="1" hangingPunct="1"/>
            <a:r>
              <a:rPr lang="zh-CN" altLang="en-US" sz="2700"/>
              <a:t>用</a:t>
            </a:r>
            <a:r>
              <a:rPr lang="en-US" altLang="zh-CN" sz="2700"/>
              <a:t>L</a:t>
            </a:r>
            <a:r>
              <a:rPr lang="zh-CN" altLang="en-US" sz="2700"/>
              <a:t>型骨牌覆盖除特殊方格以外的所有方格</a:t>
            </a:r>
            <a:endParaRPr lang="zh-CN" altLang="en-US" sz="2700"/>
          </a:p>
          <a:p>
            <a:pPr lvl="1" eaLnBrk="1" hangingPunct="1"/>
            <a:r>
              <a:rPr lang="zh-CN" altLang="en-US" sz="2200"/>
              <a:t>要求：任何 </a:t>
            </a:r>
            <a:r>
              <a:rPr lang="en-US" altLang="zh-CN" sz="2200"/>
              <a:t>2 </a:t>
            </a:r>
            <a:r>
              <a:rPr lang="zh-CN" altLang="en-US" sz="2200"/>
              <a:t>个骨牌不得重叠，覆盖不能超出棋盘</a:t>
            </a:r>
            <a:endParaRPr lang="zh-CN" altLang="en-US" sz="2200"/>
          </a:p>
        </p:txBody>
      </p:sp>
      <p:sp>
        <p:nvSpPr>
          <p:cNvPr id="952326" name="Text Box 6"/>
          <p:cNvSpPr txBox="1">
            <a:spLocks noChangeArrowheads="1"/>
          </p:cNvSpPr>
          <p:nvPr/>
        </p:nvSpPr>
        <p:spPr bwMode="auto">
          <a:xfrm>
            <a:off x="6030913" y="6032500"/>
            <a:ext cx="252095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en-US" altLang="zh-CN" sz="2000">
                <a:solidFill>
                  <a:srgbClr val="0000CC"/>
                </a:solidFill>
                <a:latin typeface="Arial" panose="020B0604020202020204" pitchFamily="34" charset="0"/>
              </a:rPr>
              <a:t>L</a:t>
            </a:r>
            <a:r>
              <a:rPr lang="zh-CN" altLang="en-US" sz="2000">
                <a:solidFill>
                  <a:srgbClr val="0000CC"/>
                </a:solidFill>
                <a:latin typeface="Arial" panose="020B0604020202020204" pitchFamily="34" charset="0"/>
              </a:rPr>
              <a:t>型骨牌（</a:t>
            </a:r>
            <a:r>
              <a:rPr lang="en-US" altLang="zh-CN" sz="2000">
                <a:solidFill>
                  <a:srgbClr val="0000CC"/>
                </a:solidFill>
                <a:latin typeface="Arial" panose="020B0604020202020204" pitchFamily="34" charset="0"/>
              </a:rPr>
              <a:t>4</a:t>
            </a:r>
            <a:r>
              <a:rPr lang="zh-CN" altLang="en-US" sz="2000">
                <a:solidFill>
                  <a:srgbClr val="0000CC"/>
                </a:solidFill>
                <a:latin typeface="Arial" panose="020B0604020202020204" pitchFamily="34" charset="0"/>
              </a:rPr>
              <a:t>种形态）</a:t>
            </a:r>
            <a:endParaRPr lang="zh-CN" altLang="en-US" sz="2000">
              <a:solidFill>
                <a:srgbClr val="0000CC"/>
              </a:solidFill>
              <a:latin typeface="Arial" panose="020B0604020202020204" pitchFamily="34" charset="0"/>
            </a:endParaRPr>
          </a:p>
        </p:txBody>
      </p:sp>
      <p:pic>
        <p:nvPicPr>
          <p:cNvPr id="952331" name="Picture 11" descr="t26"/>
          <p:cNvPicPr>
            <a:picLocks noChangeAspect="1" noChangeArrowheads="1"/>
          </p:cNvPicPr>
          <p:nvPr/>
        </p:nvPicPr>
        <p:blipFill>
          <a:blip r:embed="rId2">
            <a:extLst>
              <a:ext uri="{28A0092B-C50C-407E-A947-70E740481C1C}">
                <a14:useLocalDpi xmlns:a14="http://schemas.microsoft.com/office/drawing/2010/main" val="0"/>
              </a:ext>
            </a:extLst>
          </a:blip>
          <a:srcRect l="70322" t="31963" r="17871" b="42773"/>
          <a:stretch>
            <a:fillRect/>
          </a:stretch>
        </p:blipFill>
        <p:spPr bwMode="auto">
          <a:xfrm>
            <a:off x="5129213" y="4840288"/>
            <a:ext cx="900112"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6"/>
          <p:cNvGrpSpPr/>
          <p:nvPr/>
        </p:nvGrpSpPr>
        <p:grpSpPr bwMode="auto">
          <a:xfrm>
            <a:off x="2963863" y="3848100"/>
            <a:ext cx="1004887" cy="857250"/>
            <a:chOff x="1987" y="2101"/>
            <a:chExt cx="633" cy="540"/>
          </a:xfrm>
        </p:grpSpPr>
        <p:sp>
          <p:nvSpPr>
            <p:cNvPr id="128011" name="Text Box 8"/>
            <p:cNvSpPr txBox="1">
              <a:spLocks noChangeArrowheads="1"/>
            </p:cNvSpPr>
            <p:nvPr/>
          </p:nvSpPr>
          <p:spPr bwMode="auto">
            <a:xfrm>
              <a:off x="1987" y="2101"/>
              <a:ext cx="633"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None/>
              </a:pPr>
              <a:r>
                <a:rPr lang="zh-CN" altLang="en-US" sz="1600">
                  <a:solidFill>
                    <a:srgbClr val="0000CC"/>
                  </a:solidFill>
                  <a:latin typeface="Arial" panose="020B0604020202020204" pitchFamily="34" charset="0"/>
                </a:rPr>
                <a:t>特殊方格</a:t>
              </a:r>
              <a:endParaRPr lang="zh-CN" altLang="en-US" sz="1600">
                <a:solidFill>
                  <a:srgbClr val="0000CC"/>
                </a:solidFill>
                <a:latin typeface="Arial" panose="020B0604020202020204" pitchFamily="34" charset="0"/>
              </a:endParaRPr>
            </a:p>
          </p:txBody>
        </p:sp>
        <p:pic>
          <p:nvPicPr>
            <p:cNvPr id="128012" name="Picture 13" descr="t24"/>
            <p:cNvPicPr>
              <a:picLocks noChangeAspect="1" noChangeArrowheads="1"/>
            </p:cNvPicPr>
            <p:nvPr/>
          </p:nvPicPr>
          <p:blipFill>
            <a:blip r:embed="rId1">
              <a:extLst>
                <a:ext uri="{28A0092B-C50C-407E-A947-70E740481C1C}">
                  <a14:useLocalDpi xmlns:a14="http://schemas.microsoft.com/office/drawing/2010/main" val="0"/>
                </a:ext>
              </a:extLst>
            </a:blip>
            <a:srcRect l="25197" r="50394" b="72438"/>
            <a:stretch>
              <a:fillRect/>
            </a:stretch>
          </p:blipFill>
          <p:spPr bwMode="auto">
            <a:xfrm>
              <a:off x="2143" y="2294"/>
              <a:ext cx="31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52337" name="Picture 17" descr="t26"/>
          <p:cNvPicPr>
            <a:picLocks noChangeAspect="1" noChangeArrowheads="1"/>
          </p:cNvPicPr>
          <p:nvPr/>
        </p:nvPicPr>
        <p:blipFill>
          <a:blip r:embed="rId3">
            <a:extLst>
              <a:ext uri="{28A0092B-C50C-407E-A947-70E740481C1C}">
                <a14:useLocalDpi xmlns:a14="http://schemas.microsoft.com/office/drawing/2010/main" val="0"/>
              </a:ext>
            </a:extLst>
          </a:blip>
          <a:srcRect l="17871" t="42773" r="70322" b="31963"/>
          <a:stretch>
            <a:fillRect/>
          </a:stretch>
        </p:blipFill>
        <p:spPr bwMode="auto">
          <a:xfrm>
            <a:off x="7643813" y="4840288"/>
            <a:ext cx="900112"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38" name="Picture 18" descr="t26"/>
          <p:cNvPicPr>
            <a:picLocks noChangeAspect="1" noChangeArrowheads="1"/>
          </p:cNvPicPr>
          <p:nvPr/>
        </p:nvPicPr>
        <p:blipFill>
          <a:blip r:embed="rId4">
            <a:extLst>
              <a:ext uri="{28A0092B-C50C-407E-A947-70E740481C1C}">
                <a14:useLocalDpi xmlns:a14="http://schemas.microsoft.com/office/drawing/2010/main" val="0"/>
              </a:ext>
            </a:extLst>
          </a:blip>
          <a:srcRect l="70322" t="42773" r="17871" b="31963"/>
          <a:stretch>
            <a:fillRect/>
          </a:stretch>
        </p:blipFill>
        <p:spPr bwMode="auto">
          <a:xfrm>
            <a:off x="8901113" y="4840288"/>
            <a:ext cx="900112"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39" name="Picture 19" descr="t26"/>
          <p:cNvPicPr>
            <a:picLocks noChangeAspect="1" noChangeArrowheads="1"/>
          </p:cNvPicPr>
          <p:nvPr/>
        </p:nvPicPr>
        <p:blipFill>
          <a:blip r:embed="rId5">
            <a:extLst>
              <a:ext uri="{28A0092B-C50C-407E-A947-70E740481C1C}">
                <a14:useLocalDpi xmlns:a14="http://schemas.microsoft.com/office/drawing/2010/main" val="0"/>
              </a:ext>
            </a:extLst>
          </a:blip>
          <a:srcRect l="17871" t="31963" r="70322" b="42773"/>
          <a:stretch>
            <a:fillRect/>
          </a:stretch>
        </p:blipFill>
        <p:spPr bwMode="auto">
          <a:xfrm>
            <a:off x="6386513" y="4840288"/>
            <a:ext cx="900112" cy="9509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233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23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23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23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23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23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523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30" grpId="0" build="p"/>
      <p:bldP spid="95232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9"/>
          <p:cNvSpPr>
            <a:spLocks noGrp="1" noChangeArrowheads="1"/>
          </p:cNvSpPr>
          <p:nvPr>
            <p:ph type="title"/>
          </p:nvPr>
        </p:nvSpPr>
        <p:spPr/>
        <p:txBody>
          <a:bodyPr/>
          <a:lstStyle/>
          <a:p>
            <a:pPr eaLnBrk="1" hangingPunct="1"/>
            <a:r>
              <a:rPr lang="en-US" altLang="en-US"/>
              <a:t>棋盘覆盖</a:t>
            </a:r>
            <a:endParaRPr lang="zh-CN" altLang="en-US"/>
          </a:p>
        </p:txBody>
      </p:sp>
      <p:sp>
        <p:nvSpPr>
          <p:cNvPr id="129027" name="Rectangle 10"/>
          <p:cNvSpPr>
            <a:spLocks noGrp="1" noChangeArrowheads="1"/>
          </p:cNvSpPr>
          <p:nvPr>
            <p:ph idx="1"/>
          </p:nvPr>
        </p:nvSpPr>
        <p:spPr>
          <a:xfrm>
            <a:off x="2032000" y="1279525"/>
            <a:ext cx="8305800" cy="4905375"/>
          </a:xfrm>
        </p:spPr>
        <p:txBody>
          <a:bodyPr/>
          <a:lstStyle/>
          <a:p>
            <a:pPr eaLnBrk="1" hangingPunct="1"/>
            <a:r>
              <a:rPr lang="en-US" altLang="zh-CN" sz="2700"/>
              <a:t>2×2</a:t>
            </a:r>
            <a:r>
              <a:rPr lang="zh-CN" altLang="en-US" sz="2700"/>
              <a:t>的特殊棋盘</a:t>
            </a:r>
            <a:endParaRPr lang="zh-CN" altLang="en-US" sz="2700"/>
          </a:p>
        </p:txBody>
      </p:sp>
      <p:pic>
        <p:nvPicPr>
          <p:cNvPr id="38926"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r="50398" b="49721"/>
          <a:stretch>
            <a:fillRect/>
          </a:stretch>
        </p:blipFill>
        <p:spPr bwMode="auto">
          <a:xfrm>
            <a:off x="2032000" y="2024063"/>
            <a:ext cx="2063750"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t24"/>
          <p:cNvPicPr>
            <a:picLocks noChangeAspect="1" noChangeArrowheads="1"/>
          </p:cNvPicPr>
          <p:nvPr/>
        </p:nvPicPr>
        <p:blipFill>
          <a:blip r:embed="rId2">
            <a:extLst>
              <a:ext uri="{28A0092B-C50C-407E-A947-70E740481C1C}">
                <a14:useLocalDpi xmlns:a14="http://schemas.microsoft.com/office/drawing/2010/main" val="0"/>
              </a:ext>
            </a:extLst>
          </a:blip>
          <a:srcRect l="49721" b="50398"/>
          <a:stretch>
            <a:fillRect/>
          </a:stretch>
        </p:blipFill>
        <p:spPr bwMode="auto">
          <a:xfrm>
            <a:off x="4191000" y="2028825"/>
            <a:ext cx="2074863"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descr="t24"/>
          <p:cNvPicPr>
            <a:picLocks noChangeAspect="1" noChangeArrowheads="1"/>
          </p:cNvPicPr>
          <p:nvPr/>
        </p:nvPicPr>
        <p:blipFill>
          <a:blip r:embed="rId3">
            <a:extLst>
              <a:ext uri="{28A0092B-C50C-407E-A947-70E740481C1C}">
                <a14:useLocalDpi xmlns:a14="http://schemas.microsoft.com/office/drawing/2010/main" val="0"/>
              </a:ext>
            </a:extLst>
          </a:blip>
          <a:srcRect l="50398" t="49721"/>
          <a:stretch>
            <a:fillRect/>
          </a:stretch>
        </p:blipFill>
        <p:spPr bwMode="auto">
          <a:xfrm>
            <a:off x="6361113" y="2200275"/>
            <a:ext cx="2065337"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t24"/>
          <p:cNvPicPr>
            <a:picLocks noChangeAspect="1" noChangeArrowheads="1"/>
          </p:cNvPicPr>
          <p:nvPr/>
        </p:nvPicPr>
        <p:blipFill>
          <a:blip r:embed="rId4">
            <a:extLst>
              <a:ext uri="{28A0092B-C50C-407E-A947-70E740481C1C}">
                <a14:useLocalDpi xmlns:a14="http://schemas.microsoft.com/office/drawing/2010/main" val="0"/>
              </a:ext>
            </a:extLst>
          </a:blip>
          <a:srcRect l="50398" b="49721"/>
          <a:stretch>
            <a:fillRect/>
          </a:stretch>
        </p:blipFill>
        <p:spPr bwMode="auto">
          <a:xfrm>
            <a:off x="8526463" y="2024063"/>
            <a:ext cx="2063750"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71"/>
          <p:cNvGrpSpPr/>
          <p:nvPr/>
        </p:nvGrpSpPr>
        <p:grpSpPr bwMode="auto">
          <a:xfrm rot="-5400000">
            <a:off x="2179638" y="2209800"/>
            <a:ext cx="1893888" cy="1887537"/>
            <a:chOff x="1140" y="1295"/>
            <a:chExt cx="915" cy="798"/>
          </a:xfrm>
        </p:grpSpPr>
        <p:pic>
          <p:nvPicPr>
            <p:cNvPr id="129048" name="Picture 4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1140" y="1295"/>
              <a:ext cx="915"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9" name="Text Box 473"/>
            <p:cNvSpPr txBox="1">
              <a:spLocks noChangeArrowheads="1"/>
            </p:cNvSpPr>
            <p:nvPr/>
          </p:nvSpPr>
          <p:spPr bwMode="auto">
            <a:xfrm>
              <a:off x="1270"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29050" name="Text Box 474"/>
            <p:cNvSpPr txBox="1">
              <a:spLocks noChangeArrowheads="1"/>
            </p:cNvSpPr>
            <p:nvPr/>
          </p:nvSpPr>
          <p:spPr bwMode="auto">
            <a:xfrm>
              <a:off x="1735"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29051" name="Text Box 475"/>
            <p:cNvSpPr txBox="1">
              <a:spLocks noChangeArrowheads="1"/>
            </p:cNvSpPr>
            <p:nvPr/>
          </p:nvSpPr>
          <p:spPr bwMode="auto">
            <a:xfrm>
              <a:off x="1281" y="1781"/>
              <a:ext cx="2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grpSp>
      <p:grpSp>
        <p:nvGrpSpPr>
          <p:cNvPr id="3" name="Group 471"/>
          <p:cNvGrpSpPr/>
          <p:nvPr/>
        </p:nvGrpSpPr>
        <p:grpSpPr bwMode="auto">
          <a:xfrm>
            <a:off x="4186238" y="2149475"/>
            <a:ext cx="1893887" cy="1938338"/>
            <a:chOff x="1140" y="1295"/>
            <a:chExt cx="915" cy="820"/>
          </a:xfrm>
        </p:grpSpPr>
        <p:pic>
          <p:nvPicPr>
            <p:cNvPr id="129044" name="Picture 4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1140" y="1295"/>
              <a:ext cx="915"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5" name="Text Box 473"/>
            <p:cNvSpPr txBox="1">
              <a:spLocks noChangeArrowheads="1"/>
            </p:cNvSpPr>
            <p:nvPr/>
          </p:nvSpPr>
          <p:spPr bwMode="auto">
            <a:xfrm>
              <a:off x="1270" y="1401"/>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29046" name="Text Box 474"/>
            <p:cNvSpPr txBox="1">
              <a:spLocks noChangeArrowheads="1"/>
            </p:cNvSpPr>
            <p:nvPr/>
          </p:nvSpPr>
          <p:spPr bwMode="auto">
            <a:xfrm>
              <a:off x="1735" y="1401"/>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29047" name="Text Box 475"/>
            <p:cNvSpPr txBox="1">
              <a:spLocks noChangeArrowheads="1"/>
            </p:cNvSpPr>
            <p:nvPr/>
          </p:nvSpPr>
          <p:spPr bwMode="auto">
            <a:xfrm>
              <a:off x="1281" y="1763"/>
              <a:ext cx="2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grpSp>
      <p:grpSp>
        <p:nvGrpSpPr>
          <p:cNvPr id="4" name="Group 471"/>
          <p:cNvGrpSpPr/>
          <p:nvPr/>
        </p:nvGrpSpPr>
        <p:grpSpPr bwMode="auto">
          <a:xfrm rot="5400000">
            <a:off x="6414294" y="2172494"/>
            <a:ext cx="1920875" cy="1970087"/>
            <a:chOff x="1127" y="1295"/>
            <a:chExt cx="928" cy="833"/>
          </a:xfrm>
        </p:grpSpPr>
        <p:pic>
          <p:nvPicPr>
            <p:cNvPr id="129040" name="Picture 4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1127" y="1295"/>
              <a:ext cx="928" cy="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1" name="Text Box 473"/>
            <p:cNvSpPr txBox="1">
              <a:spLocks noChangeArrowheads="1"/>
            </p:cNvSpPr>
            <p:nvPr/>
          </p:nvSpPr>
          <p:spPr bwMode="auto">
            <a:xfrm>
              <a:off x="1270"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29042" name="Text Box 474"/>
            <p:cNvSpPr txBox="1">
              <a:spLocks noChangeArrowheads="1"/>
            </p:cNvSpPr>
            <p:nvPr/>
          </p:nvSpPr>
          <p:spPr bwMode="auto">
            <a:xfrm>
              <a:off x="1735"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29043" name="Text Box 475"/>
            <p:cNvSpPr txBox="1">
              <a:spLocks noChangeArrowheads="1"/>
            </p:cNvSpPr>
            <p:nvPr/>
          </p:nvSpPr>
          <p:spPr bwMode="auto">
            <a:xfrm>
              <a:off x="1281" y="1781"/>
              <a:ext cx="2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grpSp>
      <p:grpSp>
        <p:nvGrpSpPr>
          <p:cNvPr id="5" name="Group 471"/>
          <p:cNvGrpSpPr/>
          <p:nvPr/>
        </p:nvGrpSpPr>
        <p:grpSpPr bwMode="auto">
          <a:xfrm rot="10800000">
            <a:off x="8558213" y="2182813"/>
            <a:ext cx="1920875" cy="1936750"/>
            <a:chOff x="1127" y="1295"/>
            <a:chExt cx="928" cy="819"/>
          </a:xfrm>
        </p:grpSpPr>
        <p:pic>
          <p:nvPicPr>
            <p:cNvPr id="129036" name="Picture 4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1127" y="1295"/>
              <a:ext cx="928"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7" name="Text Box 473"/>
            <p:cNvSpPr txBox="1">
              <a:spLocks noChangeArrowheads="1"/>
            </p:cNvSpPr>
            <p:nvPr/>
          </p:nvSpPr>
          <p:spPr bwMode="auto">
            <a:xfrm>
              <a:off x="1270"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29038" name="Text Box 474"/>
            <p:cNvSpPr txBox="1">
              <a:spLocks noChangeArrowheads="1"/>
            </p:cNvSpPr>
            <p:nvPr/>
          </p:nvSpPr>
          <p:spPr bwMode="auto">
            <a:xfrm>
              <a:off x="1735"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29039" name="Text Box 475"/>
            <p:cNvSpPr txBox="1">
              <a:spLocks noChangeArrowheads="1"/>
            </p:cNvSpPr>
            <p:nvPr/>
          </p:nvSpPr>
          <p:spPr bwMode="auto">
            <a:xfrm>
              <a:off x="1281" y="1781"/>
              <a:ext cx="2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9"/>
          <p:cNvSpPr>
            <a:spLocks noGrp="1" noChangeArrowheads="1"/>
          </p:cNvSpPr>
          <p:nvPr>
            <p:ph type="title"/>
          </p:nvPr>
        </p:nvSpPr>
        <p:spPr/>
        <p:txBody>
          <a:bodyPr/>
          <a:lstStyle/>
          <a:p>
            <a:pPr eaLnBrk="1" hangingPunct="1"/>
            <a:r>
              <a:rPr lang="en-US" altLang="en-US"/>
              <a:t>棋盘覆盖</a:t>
            </a:r>
            <a:endParaRPr lang="zh-CN" altLang="en-US"/>
          </a:p>
        </p:txBody>
      </p:sp>
      <p:sp>
        <p:nvSpPr>
          <p:cNvPr id="130051" name="Rectangle 10"/>
          <p:cNvSpPr>
            <a:spLocks noGrp="1" noChangeArrowheads="1"/>
          </p:cNvSpPr>
          <p:nvPr>
            <p:ph idx="1"/>
          </p:nvPr>
        </p:nvSpPr>
        <p:spPr/>
        <p:txBody>
          <a:bodyPr/>
          <a:lstStyle/>
          <a:p>
            <a:pPr eaLnBrk="1" hangingPunct="1"/>
            <a:r>
              <a:rPr lang="en-US" altLang="zh-CN" sz="2700"/>
              <a:t>4×4</a:t>
            </a:r>
            <a:r>
              <a:rPr lang="zh-CN" altLang="en-US" sz="2700"/>
              <a:t>的特殊棋盘？</a:t>
            </a:r>
            <a:endParaRPr lang="zh-CN" altLang="en-US" sz="2700"/>
          </a:p>
        </p:txBody>
      </p:sp>
      <p:pic>
        <p:nvPicPr>
          <p:cNvPr id="130052"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r="3458" b="2646"/>
          <a:stretch>
            <a:fillRect/>
          </a:stretch>
        </p:blipFill>
        <p:spPr bwMode="auto">
          <a:xfrm>
            <a:off x="3683000" y="2241550"/>
            <a:ext cx="40195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AutoShape 18"/>
          <p:cNvSpPr>
            <a:spLocks noChangeArrowheads="1"/>
          </p:cNvSpPr>
          <p:nvPr/>
        </p:nvSpPr>
        <p:spPr bwMode="auto">
          <a:xfrm>
            <a:off x="8139113" y="2159000"/>
            <a:ext cx="1190625" cy="511175"/>
          </a:xfrm>
          <a:prstGeom prst="roundRect">
            <a:avLst>
              <a:gd name="adj" fmla="val 16667"/>
            </a:avLst>
          </a:prstGeom>
          <a:solidFill>
            <a:srgbClr val="FFFF00"/>
          </a:solidFill>
          <a:ln w="38100">
            <a:solidFill>
              <a:srgbClr val="063DE8"/>
            </a:solidFill>
            <a:round/>
          </a:ln>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穷举？</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sp>
        <p:nvSpPr>
          <p:cNvPr id="106" name="AutoShape 18"/>
          <p:cNvSpPr>
            <a:spLocks noChangeArrowheads="1"/>
          </p:cNvSpPr>
          <p:nvPr/>
        </p:nvSpPr>
        <p:spPr bwMode="auto">
          <a:xfrm>
            <a:off x="8153400" y="2962275"/>
            <a:ext cx="1192213" cy="511175"/>
          </a:xfrm>
          <a:prstGeom prst="roundRect">
            <a:avLst>
              <a:gd name="adj" fmla="val 16667"/>
            </a:avLst>
          </a:prstGeom>
          <a:solidFill>
            <a:srgbClr val="FFFF00"/>
          </a:solidFill>
          <a:ln w="38100">
            <a:solidFill>
              <a:srgbClr val="063DE8"/>
            </a:solidFill>
            <a:round/>
          </a:ln>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分治！</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ldLvl="0" animBg="1"/>
      <p:bldP spid="106"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9"/>
          <p:cNvSpPr>
            <a:spLocks noGrp="1" noChangeArrowheads="1"/>
          </p:cNvSpPr>
          <p:nvPr>
            <p:ph type="title"/>
          </p:nvPr>
        </p:nvSpPr>
        <p:spPr/>
        <p:txBody>
          <a:bodyPr/>
          <a:lstStyle/>
          <a:p>
            <a:pPr eaLnBrk="1" hangingPunct="1"/>
            <a:r>
              <a:rPr lang="en-US" altLang="en-US"/>
              <a:t>棋盘覆盖</a:t>
            </a:r>
            <a:endParaRPr lang="zh-CN" altLang="en-US"/>
          </a:p>
        </p:txBody>
      </p:sp>
      <p:sp>
        <p:nvSpPr>
          <p:cNvPr id="131075" name="Rectangle 10"/>
          <p:cNvSpPr>
            <a:spLocks noGrp="1" noChangeArrowheads="1"/>
          </p:cNvSpPr>
          <p:nvPr>
            <p:ph idx="1"/>
          </p:nvPr>
        </p:nvSpPr>
        <p:spPr/>
        <p:txBody>
          <a:bodyPr/>
          <a:lstStyle/>
          <a:p>
            <a:pPr eaLnBrk="1" hangingPunct="1"/>
            <a:r>
              <a:rPr lang="en-US" altLang="zh-CN" sz="2700"/>
              <a:t>4×4</a:t>
            </a:r>
            <a:r>
              <a:rPr lang="zh-CN" altLang="en-US" sz="2700"/>
              <a:t>的特殊棋盘？</a:t>
            </a:r>
            <a:endParaRPr lang="zh-CN" altLang="en-US" sz="2700"/>
          </a:p>
        </p:txBody>
      </p:sp>
      <p:pic>
        <p:nvPicPr>
          <p:cNvPr id="131076"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r="3458" b="2646"/>
          <a:stretch>
            <a:fillRect/>
          </a:stretch>
        </p:blipFill>
        <p:spPr bwMode="auto">
          <a:xfrm>
            <a:off x="3711575" y="2074863"/>
            <a:ext cx="4019550"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AutoShape 18"/>
          <p:cNvSpPr>
            <a:spLocks noChangeArrowheads="1"/>
          </p:cNvSpPr>
          <p:nvPr/>
        </p:nvSpPr>
        <p:spPr bwMode="auto">
          <a:xfrm>
            <a:off x="8283575" y="1831975"/>
            <a:ext cx="1190625" cy="509588"/>
          </a:xfrm>
          <a:prstGeom prst="roundRect">
            <a:avLst>
              <a:gd name="adj" fmla="val 16667"/>
            </a:avLst>
          </a:prstGeom>
          <a:solidFill>
            <a:srgbClr val="FFFF00"/>
          </a:solidFill>
          <a:ln w="38100">
            <a:solidFill>
              <a:srgbClr val="063DE8"/>
            </a:solidFill>
            <a:round/>
          </a:ln>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分治！</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grpSp>
        <p:nvGrpSpPr>
          <p:cNvPr id="2" name="组合 23"/>
          <p:cNvGrpSpPr/>
          <p:nvPr/>
        </p:nvGrpSpPr>
        <p:grpSpPr bwMode="auto">
          <a:xfrm>
            <a:off x="3709988" y="2052638"/>
            <a:ext cx="4140200" cy="4211637"/>
            <a:chOff x="2066794" y="1771265"/>
            <a:chExt cx="4140000" cy="4212000"/>
          </a:xfrm>
        </p:grpSpPr>
        <p:cxnSp>
          <p:nvCxnSpPr>
            <p:cNvPr id="131103" name="直接连接符 19"/>
            <p:cNvCxnSpPr>
              <a:cxnSpLocks noChangeShapeType="1"/>
            </p:cNvCxnSpPr>
            <p:nvPr/>
          </p:nvCxnSpPr>
          <p:spPr bwMode="auto">
            <a:xfrm>
              <a:off x="2066794" y="3832964"/>
              <a:ext cx="4140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cxnSp>
          <p:nvCxnSpPr>
            <p:cNvPr id="131104" name="直接连接符 21"/>
            <p:cNvCxnSpPr>
              <a:cxnSpLocks noChangeShapeType="1"/>
            </p:cNvCxnSpPr>
            <p:nvPr/>
          </p:nvCxnSpPr>
          <p:spPr bwMode="auto">
            <a:xfrm rot="-5400000">
              <a:off x="2017151" y="3871002"/>
              <a:ext cx="4212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grpSp>
      <p:grpSp>
        <p:nvGrpSpPr>
          <p:cNvPr id="3" name="Group 471"/>
          <p:cNvGrpSpPr/>
          <p:nvPr/>
        </p:nvGrpSpPr>
        <p:grpSpPr bwMode="auto">
          <a:xfrm rot="5400000">
            <a:off x="5801519" y="2174082"/>
            <a:ext cx="1920875" cy="1970087"/>
            <a:chOff x="1127" y="1295"/>
            <a:chExt cx="928" cy="833"/>
          </a:xfrm>
        </p:grpSpPr>
        <p:pic>
          <p:nvPicPr>
            <p:cNvPr id="131099" name="Picture 4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127" y="1295"/>
              <a:ext cx="928" cy="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100" name="Text Box 473"/>
            <p:cNvSpPr txBox="1">
              <a:spLocks noChangeArrowheads="1"/>
            </p:cNvSpPr>
            <p:nvPr/>
          </p:nvSpPr>
          <p:spPr bwMode="auto">
            <a:xfrm>
              <a:off x="1270"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1101" name="Text Box 474"/>
            <p:cNvSpPr txBox="1">
              <a:spLocks noChangeArrowheads="1"/>
            </p:cNvSpPr>
            <p:nvPr/>
          </p:nvSpPr>
          <p:spPr bwMode="auto">
            <a:xfrm>
              <a:off x="1735"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1102" name="Text Box 475"/>
            <p:cNvSpPr txBox="1">
              <a:spLocks noChangeArrowheads="1"/>
            </p:cNvSpPr>
            <p:nvPr/>
          </p:nvSpPr>
          <p:spPr bwMode="auto">
            <a:xfrm>
              <a:off x="1281" y="1781"/>
              <a:ext cx="2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grpSp>
      <p:grpSp>
        <p:nvGrpSpPr>
          <p:cNvPr id="4" name="Group 471"/>
          <p:cNvGrpSpPr/>
          <p:nvPr/>
        </p:nvGrpSpPr>
        <p:grpSpPr bwMode="auto">
          <a:xfrm rot="-5400000">
            <a:off x="3860800" y="2247900"/>
            <a:ext cx="1893888" cy="1887538"/>
            <a:chOff x="1140" y="1295"/>
            <a:chExt cx="915" cy="798"/>
          </a:xfrm>
        </p:grpSpPr>
        <p:pic>
          <p:nvPicPr>
            <p:cNvPr id="131095" name="Picture 4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140" y="1295"/>
              <a:ext cx="915"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96" name="Text Box 473"/>
            <p:cNvSpPr txBox="1">
              <a:spLocks noChangeArrowheads="1"/>
            </p:cNvSpPr>
            <p:nvPr/>
          </p:nvSpPr>
          <p:spPr bwMode="auto">
            <a:xfrm>
              <a:off x="1270"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1097" name="Text Box 474"/>
            <p:cNvSpPr txBox="1">
              <a:spLocks noChangeArrowheads="1"/>
            </p:cNvSpPr>
            <p:nvPr/>
          </p:nvSpPr>
          <p:spPr bwMode="auto">
            <a:xfrm>
              <a:off x="1735"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1098" name="Text Box 475"/>
            <p:cNvSpPr txBox="1">
              <a:spLocks noChangeArrowheads="1"/>
            </p:cNvSpPr>
            <p:nvPr/>
          </p:nvSpPr>
          <p:spPr bwMode="auto">
            <a:xfrm>
              <a:off x="1281" y="1781"/>
              <a:ext cx="2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grpSp>
      <p:grpSp>
        <p:nvGrpSpPr>
          <p:cNvPr id="5" name="Group 471"/>
          <p:cNvGrpSpPr/>
          <p:nvPr/>
        </p:nvGrpSpPr>
        <p:grpSpPr bwMode="auto">
          <a:xfrm rot="-5400000">
            <a:off x="3860800" y="4165600"/>
            <a:ext cx="1892300" cy="1885950"/>
            <a:chOff x="1140" y="1295"/>
            <a:chExt cx="915" cy="798"/>
          </a:xfrm>
        </p:grpSpPr>
        <p:pic>
          <p:nvPicPr>
            <p:cNvPr id="131091" name="Picture 4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140" y="1295"/>
              <a:ext cx="915"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92" name="Text Box 473"/>
            <p:cNvSpPr txBox="1">
              <a:spLocks noChangeArrowheads="1"/>
            </p:cNvSpPr>
            <p:nvPr/>
          </p:nvSpPr>
          <p:spPr bwMode="auto">
            <a:xfrm>
              <a:off x="1270"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1093" name="Text Box 474"/>
            <p:cNvSpPr txBox="1">
              <a:spLocks noChangeArrowheads="1"/>
            </p:cNvSpPr>
            <p:nvPr/>
          </p:nvSpPr>
          <p:spPr bwMode="auto">
            <a:xfrm>
              <a:off x="1735"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1094" name="Text Box 475"/>
            <p:cNvSpPr txBox="1">
              <a:spLocks noChangeArrowheads="1"/>
            </p:cNvSpPr>
            <p:nvPr/>
          </p:nvSpPr>
          <p:spPr bwMode="auto">
            <a:xfrm>
              <a:off x="1281" y="1781"/>
              <a:ext cx="2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grpSp>
      <p:grpSp>
        <p:nvGrpSpPr>
          <p:cNvPr id="6" name="Group 471"/>
          <p:cNvGrpSpPr/>
          <p:nvPr/>
        </p:nvGrpSpPr>
        <p:grpSpPr bwMode="auto">
          <a:xfrm rot="10800000">
            <a:off x="5791200" y="4151313"/>
            <a:ext cx="1920875" cy="1936750"/>
            <a:chOff x="1127" y="1295"/>
            <a:chExt cx="928" cy="819"/>
          </a:xfrm>
        </p:grpSpPr>
        <p:pic>
          <p:nvPicPr>
            <p:cNvPr id="131087" name="Picture 4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127" y="1295"/>
              <a:ext cx="928"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8" name="Text Box 473"/>
            <p:cNvSpPr txBox="1">
              <a:spLocks noChangeArrowheads="1"/>
            </p:cNvSpPr>
            <p:nvPr/>
          </p:nvSpPr>
          <p:spPr bwMode="auto">
            <a:xfrm>
              <a:off x="1270"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1089" name="Text Box 474"/>
            <p:cNvSpPr txBox="1">
              <a:spLocks noChangeArrowheads="1"/>
            </p:cNvSpPr>
            <p:nvPr/>
          </p:nvSpPr>
          <p:spPr bwMode="auto">
            <a:xfrm>
              <a:off x="1735"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1090" name="Text Box 475"/>
            <p:cNvSpPr txBox="1">
              <a:spLocks noChangeArrowheads="1"/>
            </p:cNvSpPr>
            <p:nvPr/>
          </p:nvSpPr>
          <p:spPr bwMode="auto">
            <a:xfrm>
              <a:off x="1281" y="1781"/>
              <a:ext cx="2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grpSp>
      <p:grpSp>
        <p:nvGrpSpPr>
          <p:cNvPr id="7" name="Group 4"/>
          <p:cNvGrpSpPr>
            <a:grpSpLocks noChangeAspect="1"/>
          </p:cNvGrpSpPr>
          <p:nvPr/>
        </p:nvGrpSpPr>
        <p:grpSpPr bwMode="auto">
          <a:xfrm>
            <a:off x="4873625" y="3198813"/>
            <a:ext cx="1792288" cy="1854200"/>
            <a:chOff x="4339" y="1859"/>
            <a:chExt cx="1174" cy="1027"/>
          </a:xfrm>
        </p:grpSpPr>
        <p:sp>
          <p:nvSpPr>
            <p:cNvPr id="131084" name="Rectangle 14"/>
            <p:cNvSpPr>
              <a:spLocks noChangeArrowheads="1"/>
            </p:cNvSpPr>
            <p:nvPr/>
          </p:nvSpPr>
          <p:spPr bwMode="auto">
            <a:xfrm>
              <a:off x="4926" y="2372"/>
              <a:ext cx="587" cy="514"/>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1085" name="Rectangle 15"/>
            <p:cNvSpPr>
              <a:spLocks noChangeArrowheads="1"/>
            </p:cNvSpPr>
            <p:nvPr/>
          </p:nvSpPr>
          <p:spPr bwMode="auto">
            <a:xfrm>
              <a:off x="4339" y="2372"/>
              <a:ext cx="587" cy="514"/>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1086" name="Rectangle 16"/>
            <p:cNvSpPr>
              <a:spLocks noChangeArrowheads="1"/>
            </p:cNvSpPr>
            <p:nvPr/>
          </p:nvSpPr>
          <p:spPr bwMode="auto">
            <a:xfrm>
              <a:off x="4926" y="1859"/>
              <a:ext cx="587" cy="514"/>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9"/>
          <p:cNvSpPr>
            <a:spLocks noGrp="1" noChangeArrowheads="1"/>
          </p:cNvSpPr>
          <p:nvPr>
            <p:ph type="title"/>
          </p:nvPr>
        </p:nvSpPr>
        <p:spPr/>
        <p:txBody>
          <a:bodyPr/>
          <a:lstStyle/>
          <a:p>
            <a:pPr eaLnBrk="1" hangingPunct="1"/>
            <a:r>
              <a:rPr lang="en-US" altLang="en-US"/>
              <a:t>棋盘覆盖</a:t>
            </a:r>
            <a:endParaRPr lang="zh-CN" altLang="en-US"/>
          </a:p>
        </p:txBody>
      </p:sp>
      <p:sp>
        <p:nvSpPr>
          <p:cNvPr id="132099" name="Rectangle 10"/>
          <p:cNvSpPr>
            <a:spLocks noGrp="1" noChangeArrowheads="1"/>
          </p:cNvSpPr>
          <p:nvPr>
            <p:ph idx="1"/>
          </p:nvPr>
        </p:nvSpPr>
        <p:spPr>
          <a:xfrm>
            <a:off x="2133600" y="1160463"/>
            <a:ext cx="8305800" cy="5011737"/>
          </a:xfrm>
        </p:spPr>
        <p:txBody>
          <a:bodyPr/>
          <a:lstStyle/>
          <a:p>
            <a:pPr eaLnBrk="1" hangingPunct="1"/>
            <a:r>
              <a:rPr lang="en-US" altLang="zh-CN" sz="2700"/>
              <a:t>4×4</a:t>
            </a:r>
            <a:r>
              <a:rPr lang="zh-CN" altLang="en-US" sz="2700"/>
              <a:t>的特殊棋盘？</a:t>
            </a:r>
            <a:endParaRPr lang="zh-CN" altLang="en-US" sz="2700"/>
          </a:p>
        </p:txBody>
      </p:sp>
      <p:pic>
        <p:nvPicPr>
          <p:cNvPr id="132100"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r="3458" b="2646"/>
          <a:stretch>
            <a:fillRect/>
          </a:stretch>
        </p:blipFill>
        <p:spPr bwMode="auto">
          <a:xfrm>
            <a:off x="3592513" y="1793875"/>
            <a:ext cx="40195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1" name="AutoShape 18"/>
          <p:cNvSpPr>
            <a:spLocks noChangeArrowheads="1"/>
          </p:cNvSpPr>
          <p:nvPr/>
        </p:nvSpPr>
        <p:spPr bwMode="auto">
          <a:xfrm>
            <a:off x="8164513" y="1550988"/>
            <a:ext cx="1190625" cy="509587"/>
          </a:xfrm>
          <a:prstGeom prst="roundRect">
            <a:avLst>
              <a:gd name="adj" fmla="val 16667"/>
            </a:avLst>
          </a:prstGeom>
          <a:solidFill>
            <a:schemeClr val="bg1"/>
          </a:solidFill>
          <a:ln w="38100">
            <a:solidFill>
              <a:srgbClr val="063DE8"/>
            </a:solidFill>
            <a:round/>
          </a:ln>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分治！</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grpSp>
        <p:nvGrpSpPr>
          <p:cNvPr id="132102" name="Group 471"/>
          <p:cNvGrpSpPr/>
          <p:nvPr/>
        </p:nvGrpSpPr>
        <p:grpSpPr bwMode="auto">
          <a:xfrm rot="-5400000">
            <a:off x="3741738" y="1966913"/>
            <a:ext cx="1893887" cy="1887537"/>
            <a:chOff x="1140" y="1295"/>
            <a:chExt cx="915" cy="798"/>
          </a:xfrm>
        </p:grpSpPr>
        <p:pic>
          <p:nvPicPr>
            <p:cNvPr id="132112" name="Picture 4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140" y="1295"/>
              <a:ext cx="915"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13" name="Text Box 473"/>
            <p:cNvSpPr txBox="1">
              <a:spLocks noChangeArrowheads="1"/>
            </p:cNvSpPr>
            <p:nvPr/>
          </p:nvSpPr>
          <p:spPr bwMode="auto">
            <a:xfrm>
              <a:off x="1270"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2114" name="Text Box 474"/>
            <p:cNvSpPr txBox="1">
              <a:spLocks noChangeArrowheads="1"/>
            </p:cNvSpPr>
            <p:nvPr/>
          </p:nvSpPr>
          <p:spPr bwMode="auto">
            <a:xfrm>
              <a:off x="1735" y="1419"/>
              <a:ext cx="22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sp>
          <p:nvSpPr>
            <p:cNvPr id="132115" name="Text Box 475"/>
            <p:cNvSpPr txBox="1">
              <a:spLocks noChangeArrowheads="1"/>
            </p:cNvSpPr>
            <p:nvPr/>
          </p:nvSpPr>
          <p:spPr bwMode="auto">
            <a:xfrm>
              <a:off x="1281" y="1781"/>
              <a:ext cx="222"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00000"/>
                </a:lnSpc>
                <a:spcBef>
                  <a:spcPct val="20000"/>
                </a:spcBef>
                <a:buClr>
                  <a:schemeClr val="accent1"/>
                </a:buClr>
                <a:buSzPct val="65000"/>
                <a:buFont typeface="Wingdings" panose="05000000000000000000" pitchFamily="2" charset="2"/>
                <a:buNone/>
              </a:pPr>
              <a:endParaRPr lang="en-US" altLang="zh-CN" sz="1800">
                <a:solidFill>
                  <a:schemeClr val="tx2"/>
                </a:solidFill>
                <a:latin typeface="Arial" panose="020B0604020202020204" pitchFamily="34" charset="0"/>
              </a:endParaRPr>
            </a:p>
          </p:txBody>
        </p:sp>
      </p:grpSp>
      <p:grpSp>
        <p:nvGrpSpPr>
          <p:cNvPr id="132103" name="Group 4"/>
          <p:cNvGrpSpPr>
            <a:grpSpLocks noChangeAspect="1"/>
          </p:cNvGrpSpPr>
          <p:nvPr/>
        </p:nvGrpSpPr>
        <p:grpSpPr bwMode="auto">
          <a:xfrm>
            <a:off x="4705350" y="2917825"/>
            <a:ext cx="1903413" cy="1930400"/>
            <a:chOff x="4307" y="1859"/>
            <a:chExt cx="1247" cy="1069"/>
          </a:xfrm>
        </p:grpSpPr>
        <p:sp>
          <p:nvSpPr>
            <p:cNvPr id="132109" name="Rectangle 14"/>
            <p:cNvSpPr>
              <a:spLocks noChangeArrowheads="1"/>
            </p:cNvSpPr>
            <p:nvPr/>
          </p:nvSpPr>
          <p:spPr bwMode="auto">
            <a:xfrm>
              <a:off x="4926" y="2372"/>
              <a:ext cx="620" cy="55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2110" name="Rectangle 15"/>
            <p:cNvSpPr>
              <a:spLocks noChangeArrowheads="1"/>
            </p:cNvSpPr>
            <p:nvPr/>
          </p:nvSpPr>
          <p:spPr bwMode="auto">
            <a:xfrm>
              <a:off x="4307" y="2372"/>
              <a:ext cx="619" cy="549"/>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2111" name="Rectangle 16"/>
            <p:cNvSpPr>
              <a:spLocks noChangeArrowheads="1"/>
            </p:cNvSpPr>
            <p:nvPr/>
          </p:nvSpPr>
          <p:spPr bwMode="auto">
            <a:xfrm>
              <a:off x="4926" y="1859"/>
              <a:ext cx="628" cy="514"/>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grpSp>
      <p:grpSp>
        <p:nvGrpSpPr>
          <p:cNvPr id="132104" name="组合 23"/>
          <p:cNvGrpSpPr/>
          <p:nvPr/>
        </p:nvGrpSpPr>
        <p:grpSpPr bwMode="auto">
          <a:xfrm>
            <a:off x="3590925" y="1771650"/>
            <a:ext cx="4140200" cy="4211638"/>
            <a:chOff x="2066794" y="1771265"/>
            <a:chExt cx="4140000" cy="4212000"/>
          </a:xfrm>
        </p:grpSpPr>
        <p:cxnSp>
          <p:nvCxnSpPr>
            <p:cNvPr id="132107" name="直接连接符 19"/>
            <p:cNvCxnSpPr>
              <a:cxnSpLocks noChangeShapeType="1"/>
            </p:cNvCxnSpPr>
            <p:nvPr/>
          </p:nvCxnSpPr>
          <p:spPr bwMode="auto">
            <a:xfrm>
              <a:off x="2066794" y="3832964"/>
              <a:ext cx="4140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cxnSp>
          <p:nvCxnSpPr>
            <p:cNvPr id="132108" name="直接连接符 21"/>
            <p:cNvCxnSpPr>
              <a:cxnSpLocks noChangeShapeType="1"/>
            </p:cNvCxnSpPr>
            <p:nvPr/>
          </p:nvCxnSpPr>
          <p:spPr bwMode="auto">
            <a:xfrm rot="-5400000">
              <a:off x="2017151" y="3871002"/>
              <a:ext cx="4212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grpSp>
      <p:sp>
        <p:nvSpPr>
          <p:cNvPr id="35" name="AutoShape 12"/>
          <p:cNvSpPr>
            <a:spLocks noChangeArrowheads="1"/>
          </p:cNvSpPr>
          <p:nvPr/>
        </p:nvSpPr>
        <p:spPr bwMode="auto">
          <a:xfrm>
            <a:off x="8037513" y="2582863"/>
            <a:ext cx="1928812" cy="1012825"/>
          </a:xfrm>
          <a:prstGeom prst="wedgeEllipseCallout">
            <a:avLst>
              <a:gd name="adj1" fmla="val -120750"/>
              <a:gd name="adj2" fmla="val 110060"/>
            </a:avLst>
          </a:prstGeom>
          <a:noFill/>
          <a:ln w="38100" algn="ctr">
            <a:solidFill>
              <a:srgbClr val="0000CC"/>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2000">
                <a:latin typeface="Arial" panose="020B0604020202020204" pitchFamily="34" charset="0"/>
              </a:rPr>
              <a:t>首先覆盖</a:t>
            </a:r>
            <a:endParaRPr lang="en-US" altLang="zh-CN" sz="2000">
              <a:latin typeface="Arial" panose="020B0604020202020204" pitchFamily="34" charset="0"/>
            </a:endParaRPr>
          </a:p>
          <a:p>
            <a:pPr algn="ctr" eaLnBrk="1" hangingPunct="1">
              <a:lnSpc>
                <a:spcPct val="120000"/>
              </a:lnSpc>
              <a:spcBef>
                <a:spcPct val="20000"/>
              </a:spcBef>
              <a:buClr>
                <a:schemeClr val="accent1"/>
              </a:buClr>
              <a:buSzPct val="65000"/>
              <a:buFont typeface="Wingdings" panose="05000000000000000000" pitchFamily="2" charset="2"/>
              <a:buNone/>
            </a:pPr>
            <a:r>
              <a:rPr lang="zh-CN" altLang="en-US" sz="2000" b="1">
                <a:solidFill>
                  <a:srgbClr val="C00000"/>
                </a:solidFill>
                <a:latin typeface="Arial" panose="020B0604020202020204" pitchFamily="34" charset="0"/>
              </a:rPr>
              <a:t>交汇处</a:t>
            </a:r>
            <a:endParaRPr lang="zh-CN" altLang="en-US" sz="2000" b="1">
              <a:solidFill>
                <a:srgbClr val="C00000"/>
              </a:solidFill>
              <a:latin typeface="Arial" panose="020B0604020202020204" pitchFamily="34" charset="0"/>
            </a:endParaRPr>
          </a:p>
        </p:txBody>
      </p:sp>
      <p:sp>
        <p:nvSpPr>
          <p:cNvPr id="40" name="AutoShape 12"/>
          <p:cNvSpPr>
            <a:spLocks noChangeArrowheads="1"/>
          </p:cNvSpPr>
          <p:nvPr/>
        </p:nvSpPr>
        <p:spPr bwMode="auto">
          <a:xfrm>
            <a:off x="8026400" y="3949700"/>
            <a:ext cx="2190750" cy="722313"/>
          </a:xfrm>
          <a:prstGeom prst="wedgeEllipseCallout">
            <a:avLst>
              <a:gd name="adj1" fmla="val -21398"/>
              <a:gd name="adj2" fmla="val 45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2400" b="1">
                <a:solidFill>
                  <a:srgbClr val="FF0000"/>
                </a:solidFill>
                <a:latin typeface="Arial" panose="020B0604020202020204" pitchFamily="34" charset="0"/>
              </a:rPr>
              <a:t>如何覆盖</a:t>
            </a:r>
            <a:r>
              <a:rPr lang="zh-CN" altLang="en-US" sz="2400" b="1">
                <a:solidFill>
                  <a:srgbClr val="C00000"/>
                </a:solidFill>
                <a:latin typeface="Arial" panose="020B0604020202020204" pitchFamily="34" charset="0"/>
              </a:rPr>
              <a:t>？</a:t>
            </a:r>
            <a:endParaRPr lang="zh-CN" altLang="en-US" sz="2400" b="1">
              <a:solidFill>
                <a:srgbClr val="C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4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9"/>
          <p:cNvSpPr>
            <a:spLocks noGrp="1" noChangeArrowheads="1"/>
          </p:cNvSpPr>
          <p:nvPr>
            <p:ph type="title"/>
          </p:nvPr>
        </p:nvSpPr>
        <p:spPr/>
        <p:txBody>
          <a:bodyPr/>
          <a:lstStyle/>
          <a:p>
            <a:pPr eaLnBrk="1" hangingPunct="1"/>
            <a:r>
              <a:rPr lang="en-US" altLang="en-US"/>
              <a:t>棋盘覆盖</a:t>
            </a:r>
            <a:endParaRPr lang="zh-CN" altLang="en-US"/>
          </a:p>
        </p:txBody>
      </p:sp>
      <p:sp>
        <p:nvSpPr>
          <p:cNvPr id="133123" name="Rectangle 10"/>
          <p:cNvSpPr>
            <a:spLocks noGrp="1" noChangeArrowheads="1"/>
          </p:cNvSpPr>
          <p:nvPr>
            <p:ph idx="1"/>
          </p:nvPr>
        </p:nvSpPr>
        <p:spPr>
          <a:xfrm>
            <a:off x="2093913" y="927100"/>
            <a:ext cx="8229600" cy="5078413"/>
          </a:xfrm>
        </p:spPr>
        <p:txBody>
          <a:bodyPr/>
          <a:lstStyle/>
          <a:p>
            <a:pPr eaLnBrk="1" hangingPunct="1"/>
            <a:r>
              <a:rPr lang="en-US" altLang="zh-CN" sz="2700"/>
              <a:t>4×4</a:t>
            </a:r>
            <a:r>
              <a:rPr lang="zh-CN" altLang="en-US" sz="2700"/>
              <a:t>的特殊棋盘？</a:t>
            </a:r>
            <a:endParaRPr lang="zh-CN" altLang="en-US" sz="2700"/>
          </a:p>
        </p:txBody>
      </p:sp>
      <p:pic>
        <p:nvPicPr>
          <p:cNvPr id="133124"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r="3458" b="2646"/>
          <a:stretch>
            <a:fillRect/>
          </a:stretch>
        </p:blipFill>
        <p:spPr bwMode="auto">
          <a:xfrm>
            <a:off x="2027238" y="1731963"/>
            <a:ext cx="4017962"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AutoShape 18"/>
          <p:cNvSpPr>
            <a:spLocks noChangeArrowheads="1"/>
          </p:cNvSpPr>
          <p:nvPr/>
        </p:nvSpPr>
        <p:spPr bwMode="auto">
          <a:xfrm>
            <a:off x="5449888" y="1128713"/>
            <a:ext cx="1190625" cy="511175"/>
          </a:xfrm>
          <a:prstGeom prst="roundRect">
            <a:avLst>
              <a:gd name="adj" fmla="val 16667"/>
            </a:avLst>
          </a:prstGeom>
          <a:solidFill>
            <a:srgbClr val="FFFF00"/>
          </a:solidFill>
          <a:ln w="38100">
            <a:solidFill>
              <a:srgbClr val="063DE8"/>
            </a:solidFill>
            <a:round/>
          </a:ln>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分治！</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grpSp>
        <p:nvGrpSpPr>
          <p:cNvPr id="133126" name="Group 4"/>
          <p:cNvGrpSpPr>
            <a:grpSpLocks noChangeAspect="1"/>
          </p:cNvGrpSpPr>
          <p:nvPr/>
        </p:nvGrpSpPr>
        <p:grpSpPr bwMode="auto">
          <a:xfrm>
            <a:off x="3140075" y="2854325"/>
            <a:ext cx="1903413" cy="1931988"/>
            <a:chOff x="4307" y="1859"/>
            <a:chExt cx="1247" cy="1069"/>
          </a:xfrm>
        </p:grpSpPr>
        <p:sp>
          <p:nvSpPr>
            <p:cNvPr id="133133" name="Rectangle 14"/>
            <p:cNvSpPr>
              <a:spLocks noChangeArrowheads="1"/>
            </p:cNvSpPr>
            <p:nvPr/>
          </p:nvSpPr>
          <p:spPr bwMode="auto">
            <a:xfrm>
              <a:off x="4926" y="2372"/>
              <a:ext cx="620" cy="55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3134" name="Rectangle 15"/>
            <p:cNvSpPr>
              <a:spLocks noChangeArrowheads="1"/>
            </p:cNvSpPr>
            <p:nvPr/>
          </p:nvSpPr>
          <p:spPr bwMode="auto">
            <a:xfrm>
              <a:off x="4307" y="2372"/>
              <a:ext cx="619" cy="549"/>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3135" name="Rectangle 16"/>
            <p:cNvSpPr>
              <a:spLocks noChangeArrowheads="1"/>
            </p:cNvSpPr>
            <p:nvPr/>
          </p:nvSpPr>
          <p:spPr bwMode="auto">
            <a:xfrm>
              <a:off x="4926" y="1859"/>
              <a:ext cx="628" cy="514"/>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grpSp>
      <p:grpSp>
        <p:nvGrpSpPr>
          <p:cNvPr id="133127" name="组合 23"/>
          <p:cNvGrpSpPr/>
          <p:nvPr/>
        </p:nvGrpSpPr>
        <p:grpSpPr bwMode="auto">
          <a:xfrm>
            <a:off x="2025650" y="1708150"/>
            <a:ext cx="4138613" cy="4213225"/>
            <a:chOff x="2066794" y="1771265"/>
            <a:chExt cx="4140000" cy="4212000"/>
          </a:xfrm>
        </p:grpSpPr>
        <p:cxnSp>
          <p:nvCxnSpPr>
            <p:cNvPr id="133131" name="直接连接符 19"/>
            <p:cNvCxnSpPr>
              <a:cxnSpLocks noChangeShapeType="1"/>
            </p:cNvCxnSpPr>
            <p:nvPr/>
          </p:nvCxnSpPr>
          <p:spPr bwMode="auto">
            <a:xfrm>
              <a:off x="2066794" y="3832964"/>
              <a:ext cx="4140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cxnSp>
          <p:nvCxnSpPr>
            <p:cNvPr id="133132" name="直接连接符 21"/>
            <p:cNvCxnSpPr>
              <a:cxnSpLocks noChangeShapeType="1"/>
            </p:cNvCxnSpPr>
            <p:nvPr/>
          </p:nvCxnSpPr>
          <p:spPr bwMode="auto">
            <a:xfrm rot="-5400000">
              <a:off x="2017151" y="3871002"/>
              <a:ext cx="4212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grpSp>
      <p:sp>
        <p:nvSpPr>
          <p:cNvPr id="133128" name="AutoShape 12"/>
          <p:cNvSpPr>
            <a:spLocks noChangeArrowheads="1"/>
          </p:cNvSpPr>
          <p:nvPr/>
        </p:nvSpPr>
        <p:spPr bwMode="auto">
          <a:xfrm>
            <a:off x="7386638" y="1431925"/>
            <a:ext cx="2190750" cy="722313"/>
          </a:xfrm>
          <a:prstGeom prst="wedgeEllipseCallout">
            <a:avLst>
              <a:gd name="adj1" fmla="val -21398"/>
              <a:gd name="adj2" fmla="val 45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2400" b="1">
                <a:solidFill>
                  <a:srgbClr val="FF0000"/>
                </a:solidFill>
                <a:latin typeface="Arial" panose="020B0604020202020204" pitchFamily="34" charset="0"/>
              </a:rPr>
              <a:t>如何覆盖</a:t>
            </a:r>
            <a:r>
              <a:rPr lang="zh-CN" altLang="en-US" sz="2400" b="1">
                <a:solidFill>
                  <a:srgbClr val="C00000"/>
                </a:solidFill>
                <a:latin typeface="Arial" panose="020B0604020202020204" pitchFamily="34" charset="0"/>
              </a:rPr>
              <a:t>？</a:t>
            </a:r>
            <a:endParaRPr lang="zh-CN" altLang="en-US" sz="2400" b="1">
              <a:solidFill>
                <a:srgbClr val="C00000"/>
              </a:solidFill>
              <a:latin typeface="Arial" panose="020B0604020202020204" pitchFamily="34" charset="0"/>
            </a:endParaRPr>
          </a:p>
        </p:txBody>
      </p:sp>
      <p:sp>
        <p:nvSpPr>
          <p:cNvPr id="21" name="AutoShape 12"/>
          <p:cNvSpPr>
            <a:spLocks noChangeArrowheads="1"/>
          </p:cNvSpPr>
          <p:nvPr/>
        </p:nvSpPr>
        <p:spPr bwMode="auto">
          <a:xfrm>
            <a:off x="7023100" y="2482850"/>
            <a:ext cx="2881313" cy="1011238"/>
          </a:xfrm>
          <a:prstGeom prst="wedgeEllipseCallout">
            <a:avLst>
              <a:gd name="adj1" fmla="val -112829"/>
              <a:gd name="adj2" fmla="val 29616"/>
            </a:avLst>
          </a:prstGeom>
          <a:noFill/>
          <a:ln w="38100" algn="ctr">
            <a:solidFill>
              <a:srgbClr val="0000CC"/>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1800" b="1">
                <a:solidFill>
                  <a:srgbClr val="C00000"/>
                </a:solidFill>
                <a:latin typeface="Arial" panose="020B0604020202020204" pitchFamily="34" charset="0"/>
              </a:rPr>
              <a:t>右上角子矩阵</a:t>
            </a:r>
            <a:endParaRPr lang="en-US" altLang="zh-CN" sz="1800" b="1">
              <a:solidFill>
                <a:srgbClr val="C00000"/>
              </a:solidFill>
              <a:latin typeface="Arial" panose="020B0604020202020204" pitchFamily="34" charset="0"/>
            </a:endParaRPr>
          </a:p>
          <a:p>
            <a:pPr algn="ctr" eaLnBrk="1" hangingPunct="1">
              <a:lnSpc>
                <a:spcPct val="120000"/>
              </a:lnSpc>
              <a:spcBef>
                <a:spcPct val="20000"/>
              </a:spcBef>
              <a:buClr>
                <a:schemeClr val="accent1"/>
              </a:buClr>
              <a:buSzPct val="65000"/>
              <a:buFont typeface="Wingdings" panose="05000000000000000000" pitchFamily="2" charset="2"/>
              <a:buNone/>
            </a:pPr>
            <a:r>
              <a:rPr lang="zh-CN" altLang="en-US" sz="1800" b="1">
                <a:solidFill>
                  <a:srgbClr val="0000CC"/>
                </a:solidFill>
                <a:latin typeface="Arial" panose="020B0604020202020204" pitchFamily="34" charset="0"/>
              </a:rPr>
              <a:t>交汇处是其</a:t>
            </a:r>
            <a:r>
              <a:rPr lang="zh-CN" altLang="en-US" sz="1800" b="1">
                <a:solidFill>
                  <a:srgbClr val="C00000"/>
                </a:solidFill>
                <a:latin typeface="Arial" panose="020B0604020202020204" pitchFamily="34" charset="0"/>
              </a:rPr>
              <a:t>左下角</a:t>
            </a:r>
            <a:endParaRPr lang="zh-CN" altLang="en-US" sz="1800" b="1">
              <a:solidFill>
                <a:srgbClr val="C00000"/>
              </a:solidFill>
              <a:latin typeface="Arial" panose="020B0604020202020204" pitchFamily="34" charset="0"/>
            </a:endParaRPr>
          </a:p>
        </p:txBody>
      </p:sp>
      <p:sp>
        <p:nvSpPr>
          <p:cNvPr id="26" name="Rectangle 16"/>
          <p:cNvSpPr>
            <a:spLocks noChangeArrowheads="1"/>
          </p:cNvSpPr>
          <p:nvPr/>
        </p:nvSpPr>
        <p:spPr bwMode="auto">
          <a:xfrm>
            <a:off x="4111625" y="2855913"/>
            <a:ext cx="958850" cy="928687"/>
          </a:xfrm>
          <a:prstGeom prst="rect">
            <a:avLst/>
          </a:prstGeom>
          <a:solidFill>
            <a:srgbClr val="0018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6"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9"/>
          <p:cNvSpPr>
            <a:spLocks noGrp="1" noChangeArrowheads="1"/>
          </p:cNvSpPr>
          <p:nvPr>
            <p:ph type="title"/>
          </p:nvPr>
        </p:nvSpPr>
        <p:spPr/>
        <p:txBody>
          <a:bodyPr/>
          <a:lstStyle/>
          <a:p>
            <a:pPr eaLnBrk="1" hangingPunct="1"/>
            <a:r>
              <a:rPr lang="en-US" altLang="en-US"/>
              <a:t>棋盘覆盖</a:t>
            </a:r>
            <a:endParaRPr lang="zh-CN" altLang="en-US"/>
          </a:p>
        </p:txBody>
      </p:sp>
      <p:sp>
        <p:nvSpPr>
          <p:cNvPr id="134147" name="Rectangle 10"/>
          <p:cNvSpPr>
            <a:spLocks noGrp="1" noChangeArrowheads="1"/>
          </p:cNvSpPr>
          <p:nvPr>
            <p:ph idx="1"/>
          </p:nvPr>
        </p:nvSpPr>
        <p:spPr>
          <a:xfrm>
            <a:off x="2133600" y="1044575"/>
            <a:ext cx="8305800" cy="5127625"/>
          </a:xfrm>
        </p:spPr>
        <p:txBody>
          <a:bodyPr/>
          <a:lstStyle/>
          <a:p>
            <a:pPr eaLnBrk="1" hangingPunct="1"/>
            <a:r>
              <a:rPr lang="en-US" altLang="zh-CN" sz="2700"/>
              <a:t>4×4</a:t>
            </a:r>
            <a:r>
              <a:rPr lang="zh-CN" altLang="en-US" sz="2700"/>
              <a:t>的特殊棋盘？</a:t>
            </a:r>
            <a:endParaRPr lang="zh-CN" altLang="en-US" sz="2700"/>
          </a:p>
        </p:txBody>
      </p:sp>
      <p:pic>
        <p:nvPicPr>
          <p:cNvPr id="134148"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r="3458" b="2646"/>
          <a:stretch>
            <a:fillRect/>
          </a:stretch>
        </p:blipFill>
        <p:spPr bwMode="auto">
          <a:xfrm>
            <a:off x="2027238" y="1731963"/>
            <a:ext cx="4017962"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AutoShape 18"/>
          <p:cNvSpPr>
            <a:spLocks noChangeArrowheads="1"/>
          </p:cNvSpPr>
          <p:nvPr/>
        </p:nvSpPr>
        <p:spPr bwMode="auto">
          <a:xfrm>
            <a:off x="5808663" y="1123950"/>
            <a:ext cx="1190625" cy="511175"/>
          </a:xfrm>
          <a:prstGeom prst="roundRect">
            <a:avLst>
              <a:gd name="adj" fmla="val 16667"/>
            </a:avLst>
          </a:prstGeom>
          <a:solidFill>
            <a:srgbClr val="FFFF00"/>
          </a:solidFill>
          <a:ln w="38100">
            <a:solidFill>
              <a:srgbClr val="063DE8"/>
            </a:solidFill>
            <a:round/>
          </a:ln>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分治！</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grpSp>
        <p:nvGrpSpPr>
          <p:cNvPr id="134150" name="Group 4"/>
          <p:cNvGrpSpPr>
            <a:grpSpLocks noChangeAspect="1"/>
          </p:cNvGrpSpPr>
          <p:nvPr/>
        </p:nvGrpSpPr>
        <p:grpSpPr bwMode="auto">
          <a:xfrm>
            <a:off x="3140075" y="2854325"/>
            <a:ext cx="1903413" cy="1931988"/>
            <a:chOff x="4307" y="1859"/>
            <a:chExt cx="1247" cy="1069"/>
          </a:xfrm>
        </p:grpSpPr>
        <p:sp>
          <p:nvSpPr>
            <p:cNvPr id="134157" name="Rectangle 14"/>
            <p:cNvSpPr>
              <a:spLocks noChangeArrowheads="1"/>
            </p:cNvSpPr>
            <p:nvPr/>
          </p:nvSpPr>
          <p:spPr bwMode="auto">
            <a:xfrm>
              <a:off x="4926" y="2372"/>
              <a:ext cx="620" cy="55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4158" name="Rectangle 15"/>
            <p:cNvSpPr>
              <a:spLocks noChangeArrowheads="1"/>
            </p:cNvSpPr>
            <p:nvPr/>
          </p:nvSpPr>
          <p:spPr bwMode="auto">
            <a:xfrm>
              <a:off x="4307" y="2372"/>
              <a:ext cx="619" cy="549"/>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4159" name="Rectangle 16"/>
            <p:cNvSpPr>
              <a:spLocks noChangeArrowheads="1"/>
            </p:cNvSpPr>
            <p:nvPr/>
          </p:nvSpPr>
          <p:spPr bwMode="auto">
            <a:xfrm>
              <a:off x="4926" y="1859"/>
              <a:ext cx="628" cy="514"/>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grpSp>
      <p:grpSp>
        <p:nvGrpSpPr>
          <p:cNvPr id="134151" name="组合 23"/>
          <p:cNvGrpSpPr/>
          <p:nvPr/>
        </p:nvGrpSpPr>
        <p:grpSpPr bwMode="auto">
          <a:xfrm>
            <a:off x="2025650" y="1708150"/>
            <a:ext cx="4138613" cy="4213225"/>
            <a:chOff x="2066794" y="1771265"/>
            <a:chExt cx="4140000" cy="4212000"/>
          </a:xfrm>
        </p:grpSpPr>
        <p:cxnSp>
          <p:nvCxnSpPr>
            <p:cNvPr id="134155" name="直接连接符 19"/>
            <p:cNvCxnSpPr>
              <a:cxnSpLocks noChangeShapeType="1"/>
            </p:cNvCxnSpPr>
            <p:nvPr/>
          </p:nvCxnSpPr>
          <p:spPr bwMode="auto">
            <a:xfrm>
              <a:off x="2066794" y="3832964"/>
              <a:ext cx="4140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cxnSp>
          <p:nvCxnSpPr>
            <p:cNvPr id="134156" name="直接连接符 21"/>
            <p:cNvCxnSpPr>
              <a:cxnSpLocks noChangeShapeType="1"/>
            </p:cNvCxnSpPr>
            <p:nvPr/>
          </p:nvCxnSpPr>
          <p:spPr bwMode="auto">
            <a:xfrm rot="-5400000">
              <a:off x="2017151" y="3871002"/>
              <a:ext cx="4212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grpSp>
      <p:sp>
        <p:nvSpPr>
          <p:cNvPr id="134152" name="AutoShape 12"/>
          <p:cNvSpPr>
            <a:spLocks noChangeArrowheads="1"/>
          </p:cNvSpPr>
          <p:nvPr/>
        </p:nvSpPr>
        <p:spPr bwMode="auto">
          <a:xfrm>
            <a:off x="7380288" y="2589213"/>
            <a:ext cx="2190750" cy="722312"/>
          </a:xfrm>
          <a:prstGeom prst="wedgeEllipseCallout">
            <a:avLst>
              <a:gd name="adj1" fmla="val -21398"/>
              <a:gd name="adj2" fmla="val 45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2400" b="1">
                <a:solidFill>
                  <a:srgbClr val="FF0000"/>
                </a:solidFill>
                <a:latin typeface="Arial" panose="020B0604020202020204" pitchFamily="34" charset="0"/>
              </a:rPr>
              <a:t>如何覆盖</a:t>
            </a:r>
            <a:r>
              <a:rPr lang="zh-CN" altLang="en-US" sz="2400" b="1">
                <a:solidFill>
                  <a:srgbClr val="C00000"/>
                </a:solidFill>
                <a:latin typeface="Arial" panose="020B0604020202020204" pitchFamily="34" charset="0"/>
              </a:rPr>
              <a:t>？</a:t>
            </a:r>
            <a:endParaRPr lang="zh-CN" altLang="en-US" sz="2400" b="1">
              <a:solidFill>
                <a:srgbClr val="C00000"/>
              </a:solidFill>
              <a:latin typeface="Arial" panose="020B0604020202020204" pitchFamily="34" charset="0"/>
            </a:endParaRPr>
          </a:p>
        </p:txBody>
      </p:sp>
      <p:sp>
        <p:nvSpPr>
          <p:cNvPr id="134153" name="AutoShape 12"/>
          <p:cNvSpPr>
            <a:spLocks noChangeArrowheads="1"/>
          </p:cNvSpPr>
          <p:nvPr/>
        </p:nvSpPr>
        <p:spPr bwMode="auto">
          <a:xfrm>
            <a:off x="7035800" y="3597275"/>
            <a:ext cx="2881313" cy="1012825"/>
          </a:xfrm>
          <a:prstGeom prst="wedgeEllipseCallout">
            <a:avLst>
              <a:gd name="adj1" fmla="val -116741"/>
              <a:gd name="adj2" fmla="val 22190"/>
            </a:avLst>
          </a:prstGeom>
          <a:noFill/>
          <a:ln w="38100" algn="ctr">
            <a:solidFill>
              <a:srgbClr val="0000CC"/>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1800" b="1">
                <a:solidFill>
                  <a:srgbClr val="C00000"/>
                </a:solidFill>
                <a:latin typeface="Arial" panose="020B0604020202020204" pitchFamily="34" charset="0"/>
              </a:rPr>
              <a:t>右下角子矩阵</a:t>
            </a:r>
            <a:endParaRPr lang="en-US" altLang="zh-CN" sz="1800" b="1">
              <a:solidFill>
                <a:srgbClr val="C00000"/>
              </a:solidFill>
              <a:latin typeface="Arial" panose="020B0604020202020204" pitchFamily="34" charset="0"/>
            </a:endParaRPr>
          </a:p>
          <a:p>
            <a:pPr algn="ctr" eaLnBrk="1" hangingPunct="1">
              <a:lnSpc>
                <a:spcPct val="120000"/>
              </a:lnSpc>
              <a:spcBef>
                <a:spcPct val="20000"/>
              </a:spcBef>
              <a:buClr>
                <a:schemeClr val="accent1"/>
              </a:buClr>
              <a:buSzPct val="65000"/>
              <a:buFont typeface="Wingdings" panose="05000000000000000000" pitchFamily="2" charset="2"/>
              <a:buNone/>
            </a:pPr>
            <a:r>
              <a:rPr lang="zh-CN" altLang="en-US" sz="1800" b="1">
                <a:solidFill>
                  <a:srgbClr val="0000CC"/>
                </a:solidFill>
                <a:latin typeface="Arial" panose="020B0604020202020204" pitchFamily="34" charset="0"/>
              </a:rPr>
              <a:t>交汇处是其</a:t>
            </a:r>
            <a:r>
              <a:rPr lang="zh-CN" altLang="en-US" sz="1800" b="1">
                <a:solidFill>
                  <a:srgbClr val="C00000"/>
                </a:solidFill>
                <a:latin typeface="Arial" panose="020B0604020202020204" pitchFamily="34" charset="0"/>
              </a:rPr>
              <a:t>左上角</a:t>
            </a:r>
            <a:endParaRPr lang="zh-CN" altLang="en-US" sz="1800" b="1">
              <a:solidFill>
                <a:srgbClr val="C00000"/>
              </a:solidFill>
              <a:latin typeface="Arial" panose="020B0604020202020204" pitchFamily="34" charset="0"/>
            </a:endParaRPr>
          </a:p>
        </p:txBody>
      </p:sp>
      <p:sp>
        <p:nvSpPr>
          <p:cNvPr id="16" name="Rectangle 16"/>
          <p:cNvSpPr>
            <a:spLocks noChangeArrowheads="1"/>
          </p:cNvSpPr>
          <p:nvPr/>
        </p:nvSpPr>
        <p:spPr bwMode="auto">
          <a:xfrm>
            <a:off x="4111625" y="3808413"/>
            <a:ext cx="958850" cy="928687"/>
          </a:xfrm>
          <a:prstGeom prst="rect">
            <a:avLst/>
          </a:prstGeom>
          <a:solidFill>
            <a:srgbClr val="0018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9"/>
          <p:cNvSpPr>
            <a:spLocks noGrp="1" noChangeArrowheads="1"/>
          </p:cNvSpPr>
          <p:nvPr>
            <p:ph type="title"/>
          </p:nvPr>
        </p:nvSpPr>
        <p:spPr/>
        <p:txBody>
          <a:bodyPr/>
          <a:lstStyle/>
          <a:p>
            <a:pPr eaLnBrk="1" hangingPunct="1"/>
            <a:r>
              <a:rPr lang="en-US" altLang="en-US"/>
              <a:t>棋盘覆盖</a:t>
            </a:r>
            <a:endParaRPr lang="zh-CN" altLang="en-US"/>
          </a:p>
        </p:txBody>
      </p:sp>
      <p:sp>
        <p:nvSpPr>
          <p:cNvPr id="135171" name="Rectangle 10"/>
          <p:cNvSpPr>
            <a:spLocks noGrp="1" noChangeArrowheads="1"/>
          </p:cNvSpPr>
          <p:nvPr>
            <p:ph idx="1"/>
          </p:nvPr>
        </p:nvSpPr>
        <p:spPr/>
        <p:txBody>
          <a:bodyPr/>
          <a:lstStyle/>
          <a:p>
            <a:pPr eaLnBrk="1" hangingPunct="1"/>
            <a:r>
              <a:rPr lang="en-US" altLang="zh-CN" sz="2700"/>
              <a:t>4×4</a:t>
            </a:r>
            <a:r>
              <a:rPr lang="zh-CN" altLang="en-US" sz="2700"/>
              <a:t>的特殊棋盘？</a:t>
            </a:r>
            <a:endParaRPr lang="zh-CN" altLang="en-US" sz="2700"/>
          </a:p>
        </p:txBody>
      </p:sp>
      <p:pic>
        <p:nvPicPr>
          <p:cNvPr id="135172"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r="3458" b="2646"/>
          <a:stretch>
            <a:fillRect/>
          </a:stretch>
        </p:blipFill>
        <p:spPr bwMode="auto">
          <a:xfrm>
            <a:off x="5659438" y="2133600"/>
            <a:ext cx="401955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3" name="AutoShape 18"/>
          <p:cNvSpPr>
            <a:spLocks noChangeArrowheads="1"/>
          </p:cNvSpPr>
          <p:nvPr/>
        </p:nvSpPr>
        <p:spPr bwMode="auto">
          <a:xfrm>
            <a:off x="5375275" y="1338263"/>
            <a:ext cx="1190625" cy="509587"/>
          </a:xfrm>
          <a:prstGeom prst="roundRect">
            <a:avLst>
              <a:gd name="adj" fmla="val 16667"/>
            </a:avLst>
          </a:prstGeom>
          <a:solidFill>
            <a:srgbClr val="FFFF00"/>
          </a:solidFill>
          <a:ln w="38100">
            <a:solidFill>
              <a:srgbClr val="063DE8"/>
            </a:solidFill>
            <a:round/>
          </a:ln>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分治！</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grpSp>
        <p:nvGrpSpPr>
          <p:cNvPr id="135174" name="Group 4"/>
          <p:cNvGrpSpPr>
            <a:grpSpLocks noChangeAspect="1"/>
          </p:cNvGrpSpPr>
          <p:nvPr/>
        </p:nvGrpSpPr>
        <p:grpSpPr bwMode="auto">
          <a:xfrm>
            <a:off x="6772275" y="3255963"/>
            <a:ext cx="1903413" cy="1930400"/>
            <a:chOff x="4307" y="1859"/>
            <a:chExt cx="1247" cy="1069"/>
          </a:xfrm>
        </p:grpSpPr>
        <p:sp>
          <p:nvSpPr>
            <p:cNvPr id="135181" name="Rectangle 14"/>
            <p:cNvSpPr>
              <a:spLocks noChangeArrowheads="1"/>
            </p:cNvSpPr>
            <p:nvPr/>
          </p:nvSpPr>
          <p:spPr bwMode="auto">
            <a:xfrm>
              <a:off x="4926" y="2372"/>
              <a:ext cx="620" cy="55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5182" name="Rectangle 15"/>
            <p:cNvSpPr>
              <a:spLocks noChangeArrowheads="1"/>
            </p:cNvSpPr>
            <p:nvPr/>
          </p:nvSpPr>
          <p:spPr bwMode="auto">
            <a:xfrm>
              <a:off x="4307" y="2372"/>
              <a:ext cx="619" cy="549"/>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5183" name="Rectangle 16"/>
            <p:cNvSpPr>
              <a:spLocks noChangeArrowheads="1"/>
            </p:cNvSpPr>
            <p:nvPr/>
          </p:nvSpPr>
          <p:spPr bwMode="auto">
            <a:xfrm>
              <a:off x="4926" y="1859"/>
              <a:ext cx="628" cy="514"/>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grpSp>
      <p:grpSp>
        <p:nvGrpSpPr>
          <p:cNvPr id="135175" name="组合 23"/>
          <p:cNvGrpSpPr/>
          <p:nvPr/>
        </p:nvGrpSpPr>
        <p:grpSpPr bwMode="auto">
          <a:xfrm>
            <a:off x="5657850" y="2109788"/>
            <a:ext cx="4140200" cy="4211637"/>
            <a:chOff x="2066794" y="1771265"/>
            <a:chExt cx="4140000" cy="4212000"/>
          </a:xfrm>
        </p:grpSpPr>
        <p:cxnSp>
          <p:nvCxnSpPr>
            <p:cNvPr id="135179" name="直接连接符 19"/>
            <p:cNvCxnSpPr>
              <a:cxnSpLocks noChangeShapeType="1"/>
            </p:cNvCxnSpPr>
            <p:nvPr/>
          </p:nvCxnSpPr>
          <p:spPr bwMode="auto">
            <a:xfrm>
              <a:off x="2066794" y="3832964"/>
              <a:ext cx="4140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cxnSp>
          <p:nvCxnSpPr>
            <p:cNvPr id="135180" name="直接连接符 21"/>
            <p:cNvCxnSpPr>
              <a:cxnSpLocks noChangeShapeType="1"/>
            </p:cNvCxnSpPr>
            <p:nvPr/>
          </p:nvCxnSpPr>
          <p:spPr bwMode="auto">
            <a:xfrm rot="-5400000">
              <a:off x="2017151" y="3871002"/>
              <a:ext cx="4212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grpSp>
      <p:sp>
        <p:nvSpPr>
          <p:cNvPr id="135176" name="AutoShape 12"/>
          <p:cNvSpPr>
            <a:spLocks noChangeArrowheads="1"/>
          </p:cNvSpPr>
          <p:nvPr/>
        </p:nvSpPr>
        <p:spPr bwMode="auto">
          <a:xfrm>
            <a:off x="3044825" y="3421063"/>
            <a:ext cx="2190750" cy="720725"/>
          </a:xfrm>
          <a:prstGeom prst="wedgeEllipseCallout">
            <a:avLst>
              <a:gd name="adj1" fmla="val -21398"/>
              <a:gd name="adj2" fmla="val 45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2400" b="1">
                <a:solidFill>
                  <a:srgbClr val="FF0000"/>
                </a:solidFill>
                <a:latin typeface="Arial" panose="020B0604020202020204" pitchFamily="34" charset="0"/>
              </a:rPr>
              <a:t>如何覆盖</a:t>
            </a:r>
            <a:r>
              <a:rPr lang="zh-CN" altLang="en-US" sz="2400" b="1">
                <a:solidFill>
                  <a:srgbClr val="C00000"/>
                </a:solidFill>
                <a:latin typeface="Arial" panose="020B0604020202020204" pitchFamily="34" charset="0"/>
              </a:rPr>
              <a:t>？</a:t>
            </a:r>
            <a:endParaRPr lang="zh-CN" altLang="en-US" sz="2400" b="1">
              <a:solidFill>
                <a:srgbClr val="C00000"/>
              </a:solidFill>
              <a:latin typeface="Arial" panose="020B0604020202020204" pitchFamily="34" charset="0"/>
            </a:endParaRPr>
          </a:p>
        </p:txBody>
      </p:sp>
      <p:sp>
        <p:nvSpPr>
          <p:cNvPr id="135177" name="AutoShape 12"/>
          <p:cNvSpPr>
            <a:spLocks noChangeArrowheads="1"/>
          </p:cNvSpPr>
          <p:nvPr/>
        </p:nvSpPr>
        <p:spPr bwMode="auto">
          <a:xfrm>
            <a:off x="2576513" y="4473575"/>
            <a:ext cx="3094037" cy="1012825"/>
          </a:xfrm>
          <a:prstGeom prst="wedgeEllipseCallout">
            <a:avLst>
              <a:gd name="adj1" fmla="val 85028"/>
              <a:gd name="adj2" fmla="val -18657"/>
            </a:avLst>
          </a:prstGeom>
          <a:noFill/>
          <a:ln w="38100" algn="ctr">
            <a:solidFill>
              <a:srgbClr val="0000CC"/>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1800" b="1">
                <a:solidFill>
                  <a:srgbClr val="C00000"/>
                </a:solidFill>
                <a:latin typeface="Arial" panose="020B0604020202020204" pitchFamily="34" charset="0"/>
              </a:rPr>
              <a:t>左下角子矩阵</a:t>
            </a:r>
            <a:endParaRPr lang="en-US" altLang="zh-CN" sz="1800" b="1">
              <a:solidFill>
                <a:srgbClr val="C00000"/>
              </a:solidFill>
              <a:latin typeface="Arial" panose="020B0604020202020204" pitchFamily="34" charset="0"/>
            </a:endParaRPr>
          </a:p>
          <a:p>
            <a:pPr algn="ctr" eaLnBrk="1" hangingPunct="1">
              <a:lnSpc>
                <a:spcPct val="120000"/>
              </a:lnSpc>
              <a:spcBef>
                <a:spcPct val="20000"/>
              </a:spcBef>
              <a:buClr>
                <a:schemeClr val="accent1"/>
              </a:buClr>
              <a:buSzPct val="65000"/>
              <a:buFont typeface="Wingdings" panose="05000000000000000000" pitchFamily="2" charset="2"/>
              <a:buNone/>
            </a:pPr>
            <a:r>
              <a:rPr lang="zh-CN" altLang="en-US" sz="1800" b="1">
                <a:solidFill>
                  <a:srgbClr val="0000CC"/>
                </a:solidFill>
                <a:latin typeface="Arial" panose="020B0604020202020204" pitchFamily="34" charset="0"/>
              </a:rPr>
              <a:t>交汇处是其</a:t>
            </a:r>
            <a:r>
              <a:rPr lang="zh-CN" altLang="en-US" sz="1800" b="1">
                <a:solidFill>
                  <a:srgbClr val="C00000"/>
                </a:solidFill>
                <a:latin typeface="Arial" panose="020B0604020202020204" pitchFamily="34" charset="0"/>
              </a:rPr>
              <a:t>右上角</a:t>
            </a:r>
            <a:endParaRPr lang="zh-CN" altLang="en-US" sz="1800" b="1">
              <a:solidFill>
                <a:srgbClr val="C00000"/>
              </a:solidFill>
              <a:latin typeface="Arial" panose="020B0604020202020204" pitchFamily="34" charset="0"/>
            </a:endParaRPr>
          </a:p>
        </p:txBody>
      </p:sp>
      <p:sp>
        <p:nvSpPr>
          <p:cNvPr id="16" name="Rectangle 16"/>
          <p:cNvSpPr>
            <a:spLocks noChangeArrowheads="1"/>
          </p:cNvSpPr>
          <p:nvPr/>
        </p:nvSpPr>
        <p:spPr bwMode="auto">
          <a:xfrm>
            <a:off x="7745413" y="4210050"/>
            <a:ext cx="957262" cy="927100"/>
          </a:xfrm>
          <a:prstGeom prst="rect">
            <a:avLst/>
          </a:prstGeom>
          <a:solidFill>
            <a:srgbClr val="0018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dirty="0"/>
              <a:t>归并排序的阶段 </a:t>
            </a:r>
            <a:r>
              <a:rPr lang="en-US" altLang="zh-CN" dirty="0"/>
              <a:t>1</a:t>
            </a:r>
            <a:r>
              <a:rPr lang="zh-CN" altLang="en-US" dirty="0"/>
              <a:t>：二等分</a:t>
            </a:r>
            <a:endParaRPr lang="zh-CN" altLang="en-US" dirty="0"/>
          </a:p>
        </p:txBody>
      </p:sp>
      <p:pic>
        <p:nvPicPr>
          <p:cNvPr id="28675" name="Picture 3" descr="fig04_02"/>
          <p:cNvPicPr>
            <a:picLocks noChangeAspect="1" noChangeArrowheads="1"/>
          </p:cNvPicPr>
          <p:nvPr/>
        </p:nvPicPr>
        <p:blipFill>
          <a:blip r:embed="rId1">
            <a:extLst>
              <a:ext uri="{28A0092B-C50C-407E-A947-70E740481C1C}">
                <a14:useLocalDpi xmlns:a14="http://schemas.microsoft.com/office/drawing/2010/main" val="0"/>
              </a:ext>
            </a:extLst>
          </a:blip>
          <a:srcRect l="31374" r="10405" b="80125"/>
          <a:stretch>
            <a:fillRect/>
          </a:stretch>
        </p:blipFill>
        <p:spPr bwMode="auto">
          <a:xfrm>
            <a:off x="1847850" y="1123950"/>
            <a:ext cx="882015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Line 4"/>
          <p:cNvSpPr>
            <a:spLocks noChangeShapeType="1"/>
          </p:cNvSpPr>
          <p:nvPr/>
        </p:nvSpPr>
        <p:spPr bwMode="auto">
          <a:xfrm>
            <a:off x="3000375" y="3392488"/>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77" name="Line 5"/>
          <p:cNvSpPr>
            <a:spLocks noChangeShapeType="1"/>
          </p:cNvSpPr>
          <p:nvPr/>
        </p:nvSpPr>
        <p:spPr bwMode="auto">
          <a:xfrm>
            <a:off x="9444038" y="3357563"/>
            <a:ext cx="0" cy="1079500"/>
          </a:xfrm>
          <a:prstGeom prst="line">
            <a:avLst/>
          </a:prstGeom>
          <a:noFill/>
          <a:ln w="5715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9"/>
          <p:cNvSpPr>
            <a:spLocks noGrp="1" noChangeArrowheads="1"/>
          </p:cNvSpPr>
          <p:nvPr>
            <p:ph type="title"/>
          </p:nvPr>
        </p:nvSpPr>
        <p:spPr/>
        <p:txBody>
          <a:bodyPr/>
          <a:lstStyle/>
          <a:p>
            <a:pPr eaLnBrk="1" hangingPunct="1"/>
            <a:r>
              <a:rPr lang="en-US" altLang="en-US"/>
              <a:t>棋盘覆盖</a:t>
            </a:r>
            <a:endParaRPr lang="zh-CN" altLang="en-US"/>
          </a:p>
        </p:txBody>
      </p:sp>
      <p:sp>
        <p:nvSpPr>
          <p:cNvPr id="136195" name="Rectangle 10"/>
          <p:cNvSpPr>
            <a:spLocks noGrp="1" noChangeArrowheads="1"/>
          </p:cNvSpPr>
          <p:nvPr>
            <p:ph idx="1"/>
          </p:nvPr>
        </p:nvSpPr>
        <p:spPr/>
        <p:txBody>
          <a:bodyPr/>
          <a:lstStyle/>
          <a:p>
            <a:pPr eaLnBrk="1" hangingPunct="1"/>
            <a:r>
              <a:rPr lang="en-US" altLang="zh-CN" sz="2700"/>
              <a:t>4×4</a:t>
            </a:r>
            <a:r>
              <a:rPr lang="zh-CN" altLang="en-US" sz="2700"/>
              <a:t>的特殊棋盘？</a:t>
            </a:r>
            <a:endParaRPr lang="zh-CN" altLang="en-US" sz="2700"/>
          </a:p>
        </p:txBody>
      </p:sp>
      <p:pic>
        <p:nvPicPr>
          <p:cNvPr id="136196" name="Picture 4" descr="t24"/>
          <p:cNvPicPr>
            <a:picLocks noChangeAspect="1" noChangeArrowheads="1"/>
          </p:cNvPicPr>
          <p:nvPr/>
        </p:nvPicPr>
        <p:blipFill>
          <a:blip r:embed="rId1">
            <a:extLst>
              <a:ext uri="{28A0092B-C50C-407E-A947-70E740481C1C}">
                <a14:useLocalDpi xmlns:a14="http://schemas.microsoft.com/office/drawing/2010/main" val="0"/>
              </a:ext>
            </a:extLst>
          </a:blip>
          <a:srcRect l="3458" t="2646"/>
          <a:stretch>
            <a:fillRect/>
          </a:stretch>
        </p:blipFill>
        <p:spPr bwMode="auto">
          <a:xfrm>
            <a:off x="5772150" y="2070100"/>
            <a:ext cx="40195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7" name="AutoShape 18"/>
          <p:cNvSpPr>
            <a:spLocks noChangeArrowheads="1"/>
          </p:cNvSpPr>
          <p:nvPr/>
        </p:nvSpPr>
        <p:spPr bwMode="auto">
          <a:xfrm>
            <a:off x="5224463" y="1420813"/>
            <a:ext cx="1190625" cy="511175"/>
          </a:xfrm>
          <a:prstGeom prst="roundRect">
            <a:avLst>
              <a:gd name="adj" fmla="val 16667"/>
            </a:avLst>
          </a:prstGeom>
          <a:solidFill>
            <a:srgbClr val="FFFF00"/>
          </a:solidFill>
          <a:ln w="38100">
            <a:solidFill>
              <a:srgbClr val="063DE8"/>
            </a:solidFill>
            <a:round/>
          </a:ln>
        </p:spPr>
        <p:txBody>
          <a:bodyPr>
            <a:spAutoFit/>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eaLnBrk="1" hangingPunct="1">
              <a:lnSpc>
                <a:spcPct val="100000"/>
              </a:lnSpc>
              <a:buFontTx/>
              <a:buNone/>
            </a:pPr>
            <a:r>
              <a:rPr lang="zh-CN" altLang="en-US" sz="2400" b="1">
                <a:solidFill>
                  <a:srgbClr val="FF0000"/>
                </a:solidFill>
                <a:latin typeface="Arial" panose="020B0604020202020204" pitchFamily="34" charset="0"/>
                <a:ea typeface="楷体_GB2312" pitchFamily="49" charset="-122"/>
                <a:sym typeface="Wingdings" panose="05000000000000000000" pitchFamily="2" charset="2"/>
              </a:rPr>
              <a:t>分治！</a:t>
            </a:r>
            <a:endParaRPr lang="zh-CN" altLang="en-US" sz="2400" b="1">
              <a:solidFill>
                <a:srgbClr val="FF0000"/>
              </a:solidFill>
              <a:latin typeface="Arial" panose="020B0604020202020204" pitchFamily="34" charset="0"/>
              <a:ea typeface="楷体_GB2312" pitchFamily="49" charset="-122"/>
              <a:sym typeface="Wingdings" panose="05000000000000000000" pitchFamily="2" charset="2"/>
            </a:endParaRPr>
          </a:p>
        </p:txBody>
      </p:sp>
      <p:grpSp>
        <p:nvGrpSpPr>
          <p:cNvPr id="136198" name="Group 4"/>
          <p:cNvGrpSpPr>
            <a:grpSpLocks noChangeAspect="1"/>
          </p:cNvGrpSpPr>
          <p:nvPr/>
        </p:nvGrpSpPr>
        <p:grpSpPr bwMode="auto">
          <a:xfrm rot="16200000" flipV="1">
            <a:off x="6773069" y="3080544"/>
            <a:ext cx="1903412" cy="1930400"/>
            <a:chOff x="4307" y="1859"/>
            <a:chExt cx="1247" cy="1069"/>
          </a:xfrm>
        </p:grpSpPr>
        <p:sp>
          <p:nvSpPr>
            <p:cNvPr id="136205" name="Rectangle 14"/>
            <p:cNvSpPr>
              <a:spLocks noChangeArrowheads="1"/>
            </p:cNvSpPr>
            <p:nvPr/>
          </p:nvSpPr>
          <p:spPr bwMode="auto">
            <a:xfrm>
              <a:off x="4926" y="2372"/>
              <a:ext cx="620" cy="556"/>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6206" name="Rectangle 15"/>
            <p:cNvSpPr>
              <a:spLocks noChangeArrowheads="1"/>
            </p:cNvSpPr>
            <p:nvPr/>
          </p:nvSpPr>
          <p:spPr bwMode="auto">
            <a:xfrm>
              <a:off x="4307" y="2372"/>
              <a:ext cx="619" cy="549"/>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
          <p:nvSpPr>
            <p:cNvPr id="136207" name="Rectangle 16"/>
            <p:cNvSpPr>
              <a:spLocks noChangeArrowheads="1"/>
            </p:cNvSpPr>
            <p:nvPr/>
          </p:nvSpPr>
          <p:spPr bwMode="auto">
            <a:xfrm>
              <a:off x="4926" y="1859"/>
              <a:ext cx="628" cy="514"/>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grpSp>
      <p:grpSp>
        <p:nvGrpSpPr>
          <p:cNvPr id="136199" name="组合 23"/>
          <p:cNvGrpSpPr/>
          <p:nvPr/>
        </p:nvGrpSpPr>
        <p:grpSpPr bwMode="auto">
          <a:xfrm>
            <a:off x="5657850" y="1933575"/>
            <a:ext cx="4140200" cy="4213225"/>
            <a:chOff x="2066794" y="1771265"/>
            <a:chExt cx="4140000" cy="4212000"/>
          </a:xfrm>
        </p:grpSpPr>
        <p:cxnSp>
          <p:nvCxnSpPr>
            <p:cNvPr id="136203" name="直接连接符 19"/>
            <p:cNvCxnSpPr>
              <a:cxnSpLocks noChangeShapeType="1"/>
            </p:cNvCxnSpPr>
            <p:nvPr/>
          </p:nvCxnSpPr>
          <p:spPr bwMode="auto">
            <a:xfrm>
              <a:off x="2066794" y="3832964"/>
              <a:ext cx="4140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cxnSp>
          <p:nvCxnSpPr>
            <p:cNvPr id="136204" name="直接连接符 21"/>
            <p:cNvCxnSpPr>
              <a:cxnSpLocks noChangeShapeType="1"/>
            </p:cNvCxnSpPr>
            <p:nvPr/>
          </p:nvCxnSpPr>
          <p:spPr bwMode="auto">
            <a:xfrm rot="-5400000">
              <a:off x="2017151" y="3871002"/>
              <a:ext cx="4212000" cy="12525"/>
            </a:xfrm>
            <a:prstGeom prst="line">
              <a:avLst/>
            </a:prstGeom>
            <a:noFill/>
            <a:ln w="57150" algn="ctr">
              <a:solidFill>
                <a:srgbClr val="CC0000"/>
              </a:solidFill>
              <a:round/>
            </a:ln>
            <a:extLst>
              <a:ext uri="{909E8E84-426E-40DD-AFC4-6F175D3DCCD1}">
                <a14:hiddenFill xmlns:a14="http://schemas.microsoft.com/office/drawing/2010/main">
                  <a:noFill/>
                </a14:hiddenFill>
              </a:ext>
            </a:extLst>
          </p:spPr>
        </p:cxnSp>
      </p:grpSp>
      <p:sp>
        <p:nvSpPr>
          <p:cNvPr id="136200" name="AutoShape 12"/>
          <p:cNvSpPr>
            <a:spLocks noChangeArrowheads="1"/>
          </p:cNvSpPr>
          <p:nvPr/>
        </p:nvSpPr>
        <p:spPr bwMode="auto">
          <a:xfrm>
            <a:off x="2351088" y="3492500"/>
            <a:ext cx="2190750" cy="722313"/>
          </a:xfrm>
          <a:prstGeom prst="wedgeEllipseCallout">
            <a:avLst>
              <a:gd name="adj1" fmla="val -21398"/>
              <a:gd name="adj2" fmla="val 457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2400" b="1">
                <a:solidFill>
                  <a:srgbClr val="FF0000"/>
                </a:solidFill>
                <a:latin typeface="Arial" panose="020B0604020202020204" pitchFamily="34" charset="0"/>
              </a:rPr>
              <a:t>如何覆盖</a:t>
            </a:r>
            <a:r>
              <a:rPr lang="zh-CN" altLang="en-US" sz="2400" b="1">
                <a:solidFill>
                  <a:srgbClr val="C00000"/>
                </a:solidFill>
                <a:latin typeface="Arial" panose="020B0604020202020204" pitchFamily="34" charset="0"/>
              </a:rPr>
              <a:t>？</a:t>
            </a:r>
            <a:endParaRPr lang="zh-CN" altLang="en-US" sz="2400" b="1">
              <a:solidFill>
                <a:srgbClr val="C00000"/>
              </a:solidFill>
              <a:latin typeface="Arial" panose="020B0604020202020204" pitchFamily="34" charset="0"/>
            </a:endParaRPr>
          </a:p>
        </p:txBody>
      </p:sp>
      <p:sp>
        <p:nvSpPr>
          <p:cNvPr id="136201" name="AutoShape 12"/>
          <p:cNvSpPr>
            <a:spLocks noChangeArrowheads="1"/>
          </p:cNvSpPr>
          <p:nvPr/>
        </p:nvSpPr>
        <p:spPr bwMode="auto">
          <a:xfrm>
            <a:off x="1874838" y="2057400"/>
            <a:ext cx="3094037" cy="1011238"/>
          </a:xfrm>
          <a:prstGeom prst="wedgeEllipseCallout">
            <a:avLst>
              <a:gd name="adj1" fmla="val 102440"/>
              <a:gd name="adj2" fmla="val 102634"/>
            </a:avLst>
          </a:prstGeom>
          <a:noFill/>
          <a:ln w="38100" algn="ctr">
            <a:solidFill>
              <a:srgbClr val="0000CC"/>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ctr" eaLnBrk="1" hangingPunct="1">
              <a:lnSpc>
                <a:spcPct val="120000"/>
              </a:lnSpc>
              <a:spcBef>
                <a:spcPct val="20000"/>
              </a:spcBef>
              <a:buClr>
                <a:schemeClr val="accent1"/>
              </a:buClr>
              <a:buSzPct val="65000"/>
              <a:buFont typeface="Wingdings" panose="05000000000000000000" pitchFamily="2" charset="2"/>
              <a:buNone/>
            </a:pPr>
            <a:r>
              <a:rPr lang="zh-CN" altLang="en-US" sz="1800" b="1">
                <a:solidFill>
                  <a:srgbClr val="C00000"/>
                </a:solidFill>
                <a:latin typeface="Arial" panose="020B0604020202020204" pitchFamily="34" charset="0"/>
              </a:rPr>
              <a:t>左上角子矩阵</a:t>
            </a:r>
            <a:endParaRPr lang="en-US" altLang="zh-CN" sz="1800" b="1">
              <a:solidFill>
                <a:srgbClr val="C00000"/>
              </a:solidFill>
              <a:latin typeface="Arial" panose="020B0604020202020204" pitchFamily="34" charset="0"/>
            </a:endParaRPr>
          </a:p>
          <a:p>
            <a:pPr algn="ctr" eaLnBrk="1" hangingPunct="1">
              <a:lnSpc>
                <a:spcPct val="120000"/>
              </a:lnSpc>
              <a:spcBef>
                <a:spcPct val="20000"/>
              </a:spcBef>
              <a:buClr>
                <a:schemeClr val="accent1"/>
              </a:buClr>
              <a:buSzPct val="65000"/>
              <a:buFont typeface="Wingdings" panose="05000000000000000000" pitchFamily="2" charset="2"/>
              <a:buNone/>
            </a:pPr>
            <a:r>
              <a:rPr lang="zh-CN" altLang="en-US" sz="1800" b="1">
                <a:solidFill>
                  <a:srgbClr val="0000CC"/>
                </a:solidFill>
                <a:latin typeface="Arial" panose="020B0604020202020204" pitchFamily="34" charset="0"/>
              </a:rPr>
              <a:t>交汇处是其</a:t>
            </a:r>
            <a:r>
              <a:rPr lang="zh-CN" altLang="en-US" sz="1800" b="1">
                <a:solidFill>
                  <a:srgbClr val="C00000"/>
                </a:solidFill>
                <a:latin typeface="Arial" panose="020B0604020202020204" pitchFamily="34" charset="0"/>
              </a:rPr>
              <a:t>右下角</a:t>
            </a:r>
            <a:endParaRPr lang="zh-CN" altLang="en-US" sz="1800" b="1">
              <a:solidFill>
                <a:srgbClr val="C00000"/>
              </a:solidFill>
              <a:latin typeface="Arial" panose="020B0604020202020204" pitchFamily="34" charset="0"/>
            </a:endParaRPr>
          </a:p>
        </p:txBody>
      </p:sp>
      <p:sp>
        <p:nvSpPr>
          <p:cNvPr id="16" name="Rectangle 16"/>
          <p:cNvSpPr>
            <a:spLocks noChangeArrowheads="1"/>
          </p:cNvSpPr>
          <p:nvPr/>
        </p:nvSpPr>
        <p:spPr bwMode="auto">
          <a:xfrm>
            <a:off x="6792913" y="3070225"/>
            <a:ext cx="958850" cy="927100"/>
          </a:xfrm>
          <a:prstGeom prst="rect">
            <a:avLst/>
          </a:prstGeom>
          <a:solidFill>
            <a:srgbClr val="00183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buFont typeface="Arial" panose="020B0604020202020204" pitchFamily="34" charset="0"/>
              <a:buChar char="•"/>
              <a:defRPr sz="28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nSpc>
                <a:spcPct val="150000"/>
              </a:lnSpc>
              <a:buFont typeface="Arial" panose="020B0604020202020204" pitchFamily="34" charset="0"/>
              <a:buChar char="•"/>
              <a:defRPr sz="2400">
                <a:solidFill>
                  <a:srgbClr val="0000CC"/>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nSpc>
                <a:spcPct val="150000"/>
              </a:lnSpc>
              <a:buFont typeface="Arial" panose="020B0604020202020204" pitchFamily="34" charset="0"/>
              <a:buChar char="•"/>
              <a:defRPr sz="2000">
                <a:solidFill>
                  <a:srgbClr val="FF0000"/>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nSpc>
                <a:spcPct val="150000"/>
              </a:lnSpc>
              <a:buFont typeface="Arial" panose="020B0604020202020204" pitchFamily="34" charset="0"/>
              <a:buChar char="•"/>
              <a:defRPr>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nSpc>
                <a:spcPct val="150000"/>
              </a:lnSpc>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6pPr>
            <a:lvl7pPr marL="29718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7pPr>
            <a:lvl8pPr marL="34290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8pPr>
            <a:lvl9pPr marL="3886200" indent="-228600" defTabSz="457200" eaLnBrk="0" fontAlgn="base" hangingPunct="0">
              <a:lnSpc>
                <a:spcPct val="150000"/>
              </a:lnSpc>
              <a:spcBef>
                <a:spcPct val="0"/>
              </a:spcBef>
              <a:spcAft>
                <a:spcPct val="0"/>
              </a:spcAft>
              <a:buFont typeface="Arial" panose="020B0604020202020204" pitchFamily="34" charset="0"/>
              <a:buChar char="•"/>
              <a:defRPr b="1">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9pPr>
          </a:lstStyle>
          <a:p>
            <a:pPr algn="just" eaLnBrk="1" hangingPunct="1">
              <a:lnSpc>
                <a:spcPct val="120000"/>
              </a:lnSpc>
              <a:spcBef>
                <a:spcPct val="20000"/>
              </a:spcBef>
              <a:buClr>
                <a:schemeClr val="accent1"/>
              </a:buClr>
              <a:buSzPct val="65000"/>
              <a:buFont typeface="Wingdings" panose="05000000000000000000" pitchFamily="2" charset="2"/>
              <a:buChar char="n"/>
            </a:pPr>
            <a:endParaRPr lang="zh-CN" altLang="en-US" sz="2000">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title"/>
          </p:nvPr>
        </p:nvSpPr>
        <p:spPr/>
        <p:txBody>
          <a:bodyPr/>
          <a:lstStyle/>
          <a:p>
            <a:pPr eaLnBrk="1" hangingPunct="1"/>
            <a:r>
              <a:rPr lang="en-US" altLang="en-US">
                <a:latin typeface="黑体" panose="02010609060101010101" pitchFamily="49" charset="-122"/>
              </a:rPr>
              <a:t>棋盘覆盖</a:t>
            </a:r>
            <a:r>
              <a:rPr lang="en-US" altLang="zh-CN">
                <a:latin typeface="黑体" panose="02010609060101010101" pitchFamily="49" charset="-122"/>
              </a:rPr>
              <a:t>分治</a:t>
            </a:r>
            <a:r>
              <a:rPr lang="zh-CN" altLang="en-US">
                <a:latin typeface="黑体" panose="02010609060101010101" pitchFamily="49" charset="-122"/>
              </a:rPr>
              <a:t>求解思路</a:t>
            </a:r>
            <a:endParaRPr lang="zh-CN" altLang="en-US">
              <a:latin typeface="黑体" panose="02010609060101010101" pitchFamily="49" charset="-122"/>
            </a:endParaRPr>
          </a:p>
        </p:txBody>
      </p:sp>
      <p:sp>
        <p:nvSpPr>
          <p:cNvPr id="953352" name="Rectangle 8"/>
          <p:cNvSpPr>
            <a:spLocks noGrp="1" noChangeArrowheads="1"/>
          </p:cNvSpPr>
          <p:nvPr>
            <p:ph idx="1"/>
          </p:nvPr>
        </p:nvSpPr>
        <p:spPr>
          <a:xfrm>
            <a:off x="1981200" y="1047750"/>
            <a:ext cx="8229600" cy="3522663"/>
          </a:xfrm>
        </p:spPr>
        <p:txBody>
          <a:bodyPr/>
          <a:lstStyle/>
          <a:p>
            <a:pPr eaLnBrk="1" hangingPunct="1"/>
            <a:r>
              <a:rPr lang="en-US" altLang="zh-CN" sz="2300"/>
              <a:t>2</a:t>
            </a:r>
            <a:r>
              <a:rPr lang="en-US" altLang="zh-CN" sz="2300" baseline="30000"/>
              <a:t>k</a:t>
            </a:r>
            <a:r>
              <a:rPr lang="en-US" altLang="zh-CN" sz="2300"/>
              <a:t>×2</a:t>
            </a:r>
            <a:r>
              <a:rPr lang="en-US" altLang="zh-CN" sz="2300" baseline="30000"/>
              <a:t>k </a:t>
            </a:r>
            <a:r>
              <a:rPr lang="zh-CN" altLang="en-US" sz="2300"/>
              <a:t>棋盘分割为 </a:t>
            </a:r>
            <a:r>
              <a:rPr lang="en-US" altLang="zh-CN" sz="2300"/>
              <a:t>4 </a:t>
            </a:r>
            <a:r>
              <a:rPr lang="zh-CN" altLang="en-US" sz="2300"/>
              <a:t>个 </a:t>
            </a:r>
            <a:r>
              <a:rPr lang="en-US" altLang="zh-CN" sz="2300"/>
              <a:t>2</a:t>
            </a:r>
            <a:r>
              <a:rPr lang="en-US" altLang="zh-CN" sz="2300" baseline="30000"/>
              <a:t>k-1</a:t>
            </a:r>
            <a:r>
              <a:rPr lang="en-US" altLang="zh-CN" sz="2300"/>
              <a:t>×2</a:t>
            </a:r>
            <a:r>
              <a:rPr lang="en-US" altLang="zh-CN" sz="2300" baseline="30000"/>
              <a:t>k-1 </a:t>
            </a:r>
            <a:r>
              <a:rPr lang="zh-CN" altLang="en-US" sz="2300"/>
              <a:t>的子棋盘，</a:t>
            </a:r>
            <a:r>
              <a:rPr lang="en-US" altLang="zh-CN" sz="2300"/>
              <a:t>k&gt;0</a:t>
            </a:r>
            <a:endParaRPr lang="zh-CN" altLang="en-US" sz="2300"/>
          </a:p>
          <a:p>
            <a:pPr lvl="1" eaLnBrk="1" hangingPunct="1"/>
            <a:r>
              <a:rPr lang="zh-CN" altLang="en-US" b="1"/>
              <a:t>特殊方格必位于且只位于 </a:t>
            </a:r>
            <a:r>
              <a:rPr lang="en-US" altLang="zh-CN" b="1"/>
              <a:t>4 </a:t>
            </a:r>
            <a:r>
              <a:rPr lang="zh-CN" altLang="en-US" b="1"/>
              <a:t>个较小子棋盘之一</a:t>
            </a:r>
            <a:endParaRPr lang="zh-CN" altLang="en-US" b="1"/>
          </a:p>
          <a:p>
            <a:pPr lvl="1" eaLnBrk="1" hangingPunct="1"/>
            <a:r>
              <a:rPr lang="zh-CN" altLang="en-US" b="1"/>
              <a:t>用 </a:t>
            </a:r>
            <a:r>
              <a:rPr lang="en-US" altLang="zh-CN" b="1"/>
              <a:t>L </a:t>
            </a:r>
            <a:r>
              <a:rPr lang="zh-CN" altLang="en-US" b="1"/>
              <a:t>型骨牌覆盖其余 </a:t>
            </a:r>
            <a:r>
              <a:rPr lang="en-US" altLang="zh-CN" b="1"/>
              <a:t>3 </a:t>
            </a:r>
            <a:r>
              <a:rPr lang="zh-CN" altLang="en-US" b="1"/>
              <a:t>个子棋盘的</a:t>
            </a:r>
            <a:r>
              <a:rPr lang="zh-CN" altLang="en-US" b="1">
                <a:solidFill>
                  <a:srgbClr val="CC0000"/>
                </a:solidFill>
              </a:rPr>
              <a:t>会合处</a:t>
            </a:r>
            <a:endParaRPr lang="zh-CN" altLang="en-US" b="1">
              <a:solidFill>
                <a:srgbClr val="CC0000"/>
              </a:solidFill>
            </a:endParaRPr>
          </a:p>
          <a:p>
            <a:pPr lvl="1" eaLnBrk="1" hangingPunct="1"/>
            <a:r>
              <a:rPr lang="zh-CN" altLang="en-US" b="1">
                <a:solidFill>
                  <a:srgbClr val="CC0000"/>
                </a:solidFill>
              </a:rPr>
              <a:t>这 </a:t>
            </a:r>
            <a:r>
              <a:rPr lang="en-US" altLang="zh-CN" b="1">
                <a:solidFill>
                  <a:srgbClr val="CC0000"/>
                </a:solidFill>
              </a:rPr>
              <a:t>3 </a:t>
            </a:r>
            <a:r>
              <a:rPr lang="zh-CN" altLang="en-US" b="1">
                <a:solidFill>
                  <a:srgbClr val="CC0000"/>
                </a:solidFill>
              </a:rPr>
              <a:t>个（无特殊方格的）子棋盘 </a:t>
            </a:r>
            <a:r>
              <a:rPr lang="en-US" altLang="zh-CN" b="1">
                <a:solidFill>
                  <a:srgbClr val="CC0000"/>
                </a:solidFill>
                <a:sym typeface="Wingdings" panose="05000000000000000000" pitchFamily="2" charset="2"/>
              </a:rPr>
              <a:t> </a:t>
            </a:r>
            <a:r>
              <a:rPr lang="zh-CN" altLang="en-US" b="1">
                <a:solidFill>
                  <a:srgbClr val="CC0000"/>
                </a:solidFill>
              </a:rPr>
              <a:t>特殊棋盘</a:t>
            </a:r>
            <a:endParaRPr lang="zh-CN" altLang="en-US" b="1">
              <a:solidFill>
                <a:srgbClr val="CC0000"/>
              </a:solidFill>
            </a:endParaRPr>
          </a:p>
          <a:p>
            <a:pPr lvl="1" eaLnBrk="1" hangingPunct="1"/>
            <a:r>
              <a:rPr lang="zh-CN" altLang="en-US" b="1"/>
              <a:t>原问题转化为 </a:t>
            </a:r>
            <a:r>
              <a:rPr lang="en-US" altLang="zh-CN" b="1"/>
              <a:t>4 </a:t>
            </a:r>
            <a:r>
              <a:rPr lang="zh-CN" altLang="en-US" b="1"/>
              <a:t>个较小规模的棋盘覆盖问题</a:t>
            </a:r>
            <a:endParaRPr lang="zh-CN" altLang="en-US" b="1"/>
          </a:p>
          <a:p>
            <a:pPr lvl="1" eaLnBrk="1" hangingPunct="1"/>
            <a:r>
              <a:rPr lang="zh-CN" altLang="en-US" b="1"/>
              <a:t>递归地使用这种分割，直至棋盘简化为 </a:t>
            </a:r>
            <a:r>
              <a:rPr lang="en-US" altLang="zh-CN" b="1"/>
              <a:t>2×2</a:t>
            </a:r>
            <a:endParaRPr lang="zh-CN" altLang="en-US" b="1"/>
          </a:p>
        </p:txBody>
      </p:sp>
      <p:pic>
        <p:nvPicPr>
          <p:cNvPr id="953353" name="Picture 9" descr="t26"/>
          <p:cNvPicPr>
            <a:picLocks noChangeAspect="1" noChangeArrowheads="1"/>
          </p:cNvPicPr>
          <p:nvPr/>
        </p:nvPicPr>
        <p:blipFill>
          <a:blip r:embed="rId1">
            <a:extLst>
              <a:ext uri="{28A0092B-C50C-407E-A947-70E740481C1C}">
                <a14:useLocalDpi xmlns:a14="http://schemas.microsoft.com/office/drawing/2010/main" val="0"/>
              </a:ext>
            </a:extLst>
          </a:blip>
          <a:srcRect r="51523" b="11751"/>
          <a:stretch>
            <a:fillRect/>
          </a:stretch>
        </p:blipFill>
        <p:spPr bwMode="auto">
          <a:xfrm>
            <a:off x="4999038" y="4321175"/>
            <a:ext cx="2651125"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3348" name="Picture 4" descr="t26"/>
          <p:cNvPicPr>
            <a:picLocks noChangeAspect="1" noChangeArrowheads="1"/>
          </p:cNvPicPr>
          <p:nvPr/>
        </p:nvPicPr>
        <p:blipFill>
          <a:blip r:embed="rId1">
            <a:extLst>
              <a:ext uri="{28A0092B-C50C-407E-A947-70E740481C1C}">
                <a14:useLocalDpi xmlns:a14="http://schemas.microsoft.com/office/drawing/2010/main" val="0"/>
              </a:ext>
            </a:extLst>
          </a:blip>
          <a:srcRect l="70322" t="31963" r="17871" b="42773"/>
          <a:stretch>
            <a:fillRect/>
          </a:stretch>
        </p:blipFill>
        <p:spPr bwMode="auto">
          <a:xfrm>
            <a:off x="5989638" y="5184775"/>
            <a:ext cx="6445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3354" name="Picture 10" descr="t26"/>
          <p:cNvPicPr>
            <a:picLocks noChangeAspect="1" noChangeArrowheads="1"/>
          </p:cNvPicPr>
          <p:nvPr/>
        </p:nvPicPr>
        <p:blipFill>
          <a:blip r:embed="rId1">
            <a:extLst>
              <a:ext uri="{28A0092B-C50C-407E-A947-70E740481C1C}">
                <a14:useLocalDpi xmlns:a14="http://schemas.microsoft.com/office/drawing/2010/main" val="0"/>
              </a:ext>
            </a:extLst>
          </a:blip>
          <a:srcRect l="70090" t="940" r="23441" b="86017"/>
          <a:stretch>
            <a:fillRect/>
          </a:stretch>
        </p:blipFill>
        <p:spPr bwMode="auto">
          <a:xfrm>
            <a:off x="5976938" y="4346575"/>
            <a:ext cx="352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33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33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335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33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335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33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5335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335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533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52" grpId="0" build="p"/>
    </p:bld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Body"/>
</p:tagLst>
</file>

<file path=ppt/tags/tag100.xml><?xml version="1.0" encoding="utf-8"?>
<p:tagLst xmlns:p="http://schemas.openxmlformats.org/presentationml/2006/main">
  <p:tag name="RAINPROBLEM" val="ProblemBullet"/>
  <p:tag name="RAINPROBLEMTYPE" val="MultipleChoice"/>
  <p:tag name="RAINBULLET" val="Wrong"/>
</p:tagLst>
</file>

<file path=ppt/tags/tag101.xml><?xml version="1.0" encoding="utf-8"?>
<p:tagLst xmlns:p="http://schemas.openxmlformats.org/presentationml/2006/main">
  <p:tag name="RAINPROBLEM" val="ProblemBullet"/>
  <p:tag name="RAINPROBLEMTYPE" val="MultipleChoice"/>
  <p:tag name="RAINBULLET" val="Wrong"/>
</p:tagLst>
</file>

<file path=ppt/tags/tag102.xml><?xml version="1.0" encoding="utf-8"?>
<p:tagLst xmlns:p="http://schemas.openxmlformats.org/presentationml/2006/main">
  <p:tag name="RAINPROBLEM" val="ProblemItem"/>
</p:tagLst>
</file>

<file path=ppt/tags/tag103.xml><?xml version="1.0" encoding="utf-8"?>
<p:tagLst xmlns:p="http://schemas.openxmlformats.org/presentationml/2006/main">
  <p:tag name="RAINPROBLEM" val="ProblemItem"/>
</p:tagLst>
</file>

<file path=ppt/tags/tag104.xml><?xml version="1.0" encoding="utf-8"?>
<p:tagLst xmlns:p="http://schemas.openxmlformats.org/presentationml/2006/main">
  <p:tag name="RAINPROBLEM" val="ProblemItem"/>
</p:tagLst>
</file>

<file path=ppt/tags/tag105.xml><?xml version="1.0" encoding="utf-8"?>
<p:tagLst xmlns:p="http://schemas.openxmlformats.org/presentationml/2006/main">
  <p:tag name="RAINPROBLEM" val="ProblemSubmit"/>
  <p:tag name="RAINPROBLEMTYPE" val="MultipleChoice"/>
</p:tagLst>
</file>

<file path=ppt/tags/tag106.xml><?xml version="1.0" encoding="utf-8"?>
<p:tagLst xmlns:p="http://schemas.openxmlformats.org/presentationml/2006/main">
  <p:tag name="RAINPROBLEMTYPE" val="ProblemTypeMarker"/>
</p:tagLst>
</file>

<file path=ppt/tags/tag107.xml><?xml version="1.0" encoding="utf-8"?>
<p:tagLst xmlns:p="http://schemas.openxmlformats.org/presentationml/2006/main">
  <p:tag name="RAINPROBLEMTYPE" val="ProblemTypeMarker"/>
</p:tagLst>
</file>

<file path=ppt/tags/tag108.xml><?xml version="1.0" encoding="utf-8"?>
<p:tagLst xmlns:p="http://schemas.openxmlformats.org/presentationml/2006/main">
  <p:tag name="RAINPROBLEMTYPE" val="ProblemTypeMarker"/>
</p:tagLst>
</file>

<file path=ppt/tags/tag109.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 val="ProblemSubmit"/>
  <p:tag name="RAINPROBLEMTYPE" val="ShortAnswer"/>
</p:tagLst>
</file>

<file path=ppt/tags/tag110.xml><?xml version="1.0" encoding="utf-8"?>
<p:tagLst xmlns:p="http://schemas.openxmlformats.org/presentationml/2006/main">
  <p:tag name="RAINPROBLEMTYPE" val="ProblemTypeMarker"/>
</p:tagLst>
</file>

<file path=ppt/tags/tag111.xml><?xml version="1.0" encoding="utf-8"?>
<p:tagLst xmlns:p="http://schemas.openxmlformats.org/presentationml/2006/main">
  <p:tag name="RAINPROBLEM" val="ProblemSetting"/>
  <p:tag name="RAINPROBLEMTYPE" val="MultipleChoice"/>
</p:tagLst>
</file>

<file path=ppt/tags/tag112.xml><?xml version="1.0" encoding="utf-8"?>
<p:tagLst xmlns:p="http://schemas.openxmlformats.org/presentationml/2006/main">
  <p:tag name="RAINPROBLEM" val="MultipleChoice"/>
  <p:tag name="PROBLEMSCORE" val="1.0"/>
</p:tagLst>
</file>

<file path=ppt/tags/tag113.xml><?xml version="1.0" encoding="utf-8"?>
<p:tagLst xmlns:p="http://schemas.openxmlformats.org/presentationml/2006/main">
  <p:tag name="RAINPROBLEM" val="ProblemBody"/>
</p:tagLst>
</file>

<file path=ppt/tags/tag114.xml><?xml version="1.0" encoding="utf-8"?>
<p:tagLst xmlns:p="http://schemas.openxmlformats.org/presentationml/2006/main">
  <p:tag name="RAINPROBLEM" val="ProblemItem"/>
</p:tagLst>
</file>

<file path=ppt/tags/tag115.xml><?xml version="1.0" encoding="utf-8"?>
<p:tagLst xmlns:p="http://schemas.openxmlformats.org/presentationml/2006/main">
  <p:tag name="RAINPROBLEM" val="ProblemBullet"/>
  <p:tag name="RAINPROBLEMTYPE" val="MultipleChoice"/>
  <p:tag name="RAINBULLET" val="Wrong"/>
</p:tagLst>
</file>

<file path=ppt/tags/tag116.xml><?xml version="1.0" encoding="utf-8"?>
<p:tagLst xmlns:p="http://schemas.openxmlformats.org/presentationml/2006/main">
  <p:tag name="RAINPROBLEM" val="ProblemBullet"/>
  <p:tag name="RAINPROBLEMTYPE" val="MultipleChoice"/>
  <p:tag name="RAINBULLET" val="Correct"/>
</p:tagLst>
</file>

<file path=ppt/tags/tag117.xml><?xml version="1.0" encoding="utf-8"?>
<p:tagLst xmlns:p="http://schemas.openxmlformats.org/presentationml/2006/main">
  <p:tag name="RAINPROBLEM" val="ProblemBullet"/>
  <p:tag name="RAINPROBLEMTYPE" val="MultipleChoice"/>
  <p:tag name="RAINBULLET" val="Wrong"/>
</p:tagLst>
</file>

<file path=ppt/tags/tag118.xml><?xml version="1.0" encoding="utf-8"?>
<p:tagLst xmlns:p="http://schemas.openxmlformats.org/presentationml/2006/main">
  <p:tag name="RAINPROBLEM" val="ProblemBullet"/>
  <p:tag name="RAINPROBLEMTYPE" val="MultipleChoice"/>
  <p:tag name="RAINBULLET" val="Wrong"/>
</p:tagLst>
</file>

<file path=ppt/tags/tag119.xml><?xml version="1.0" encoding="utf-8"?>
<p:tagLst xmlns:p="http://schemas.openxmlformats.org/presentationml/2006/main">
  <p:tag name="RAINPROBLEM" val="ProblemItem"/>
</p:tagLst>
</file>

<file path=ppt/tags/tag12.xml><?xml version="1.0" encoding="utf-8"?>
<p:tagLst xmlns:p="http://schemas.openxmlformats.org/presentationml/2006/main">
  <p:tag name="RAINPROBLEMTYPE" val="ProblemTypeMarker"/>
</p:tagLst>
</file>

<file path=ppt/tags/tag120.xml><?xml version="1.0" encoding="utf-8"?>
<p:tagLst xmlns:p="http://schemas.openxmlformats.org/presentationml/2006/main">
  <p:tag name="RAINPROBLEM" val="ProblemItem"/>
</p:tagLst>
</file>

<file path=ppt/tags/tag121.xml><?xml version="1.0" encoding="utf-8"?>
<p:tagLst xmlns:p="http://schemas.openxmlformats.org/presentationml/2006/main">
  <p:tag name="RAINPROBLEM" val="ProblemItem"/>
</p:tagLst>
</file>

<file path=ppt/tags/tag122.xml><?xml version="1.0" encoding="utf-8"?>
<p:tagLst xmlns:p="http://schemas.openxmlformats.org/presentationml/2006/main">
  <p:tag name="RAINPROBLEM" val="ProblemSubmit"/>
  <p:tag name="RAINPROBLEMTYPE" val="MultipleChoice"/>
</p:tagLst>
</file>

<file path=ppt/tags/tag123.xml><?xml version="1.0" encoding="utf-8"?>
<p:tagLst xmlns:p="http://schemas.openxmlformats.org/presentationml/2006/main">
  <p:tag name="RAINPROBLEMTYPE" val="ProblemTypeMarker"/>
</p:tagLst>
</file>

<file path=ppt/tags/tag124.xml><?xml version="1.0" encoding="utf-8"?>
<p:tagLst xmlns:p="http://schemas.openxmlformats.org/presentationml/2006/main">
  <p:tag name="RAINPROBLEMTYPE" val="ProblemTypeMarker"/>
</p:tagLst>
</file>

<file path=ppt/tags/tag125.xml><?xml version="1.0" encoding="utf-8"?>
<p:tagLst xmlns:p="http://schemas.openxmlformats.org/presentationml/2006/main">
  <p:tag name="RAINPROBLEMTYPE" val="ProblemTypeMarker"/>
</p:tagLst>
</file>

<file path=ppt/tags/tag126.xml><?xml version="1.0" encoding="utf-8"?>
<p:tagLst xmlns:p="http://schemas.openxmlformats.org/presentationml/2006/main">
  <p:tag name="RAINPROBLEMTYPE" val="ProblemTypeMarker"/>
</p:tagLst>
</file>

<file path=ppt/tags/tag127.xml><?xml version="1.0" encoding="utf-8"?>
<p:tagLst xmlns:p="http://schemas.openxmlformats.org/presentationml/2006/main">
  <p:tag name="RAINPROBLEMTYPE" val="ProblemTypeMarker"/>
</p:tagLst>
</file>

<file path=ppt/tags/tag128.xml><?xml version="1.0" encoding="utf-8"?>
<p:tagLst xmlns:p="http://schemas.openxmlformats.org/presentationml/2006/main">
  <p:tag name="RAINPROBLEM" val="ProblemSetting"/>
  <p:tag name="RAINPROBLEMTYPE" val="MultipleChoice"/>
</p:tagLst>
</file>

<file path=ppt/tags/tag129.xml><?xml version="1.0" encoding="utf-8"?>
<p:tagLst xmlns:p="http://schemas.openxmlformats.org/presentationml/2006/main">
  <p:tag name="RAINPROBLEM" val="MultipleChoice"/>
  <p:tag name="PROBLEMSCORE" val="1.0"/>
</p:tagLst>
</file>

<file path=ppt/tags/tag13.xml><?xml version="1.0" encoding="utf-8"?>
<p:tagLst xmlns:p="http://schemas.openxmlformats.org/presentationml/2006/main">
  <p:tag name="RAINPROBLEMTYPE" val="ProblemTypeMarker"/>
</p:tagLst>
</file>

<file path=ppt/tags/tag130.xml><?xml version="1.0" encoding="utf-8"?>
<p:tagLst xmlns:p="http://schemas.openxmlformats.org/presentationml/2006/main">
  <p:tag name="RAINPROBLEM" val="ProblemBody"/>
</p:tagLst>
</file>

<file path=ppt/tags/tag131.xml><?xml version="1.0" encoding="utf-8"?>
<p:tagLst xmlns:p="http://schemas.openxmlformats.org/presentationml/2006/main">
  <p:tag name="RAINPROBLEM" val="ProblemItem"/>
</p:tagLst>
</file>

<file path=ppt/tags/tag132.xml><?xml version="1.0" encoding="utf-8"?>
<p:tagLst xmlns:p="http://schemas.openxmlformats.org/presentationml/2006/main">
  <p:tag name="RAINPROBLEM" val="ProblemItem"/>
</p:tagLst>
</file>

<file path=ppt/tags/tag133.xml><?xml version="1.0" encoding="utf-8"?>
<p:tagLst xmlns:p="http://schemas.openxmlformats.org/presentationml/2006/main">
  <p:tag name="RAINPROBLEM" val="ProblemItem"/>
</p:tagLst>
</file>

<file path=ppt/tags/tag134.xml><?xml version="1.0" encoding="utf-8"?>
<p:tagLst xmlns:p="http://schemas.openxmlformats.org/presentationml/2006/main">
  <p:tag name="RAINPROBLEM" val="ProblemItem"/>
</p:tagLst>
</file>

<file path=ppt/tags/tag135.xml><?xml version="1.0" encoding="utf-8"?>
<p:tagLst xmlns:p="http://schemas.openxmlformats.org/presentationml/2006/main">
  <p:tag name="RAINPROBLEM" val="ProblemBullet"/>
  <p:tag name="RAINPROBLEMTYPE" val="MultipleChoice"/>
  <p:tag name="RAINBULLET" val="Wrong"/>
</p:tagLst>
</file>

<file path=ppt/tags/tag136.xml><?xml version="1.0" encoding="utf-8"?>
<p:tagLst xmlns:p="http://schemas.openxmlformats.org/presentationml/2006/main">
  <p:tag name="RAINPROBLEM" val="ProblemBullet"/>
  <p:tag name="RAINPROBLEMTYPE" val="MultipleChoice"/>
  <p:tag name="RAINBULLET" val="Correct"/>
</p:tagLst>
</file>

<file path=ppt/tags/tag137.xml><?xml version="1.0" encoding="utf-8"?>
<p:tagLst xmlns:p="http://schemas.openxmlformats.org/presentationml/2006/main">
  <p:tag name="RAINPROBLEM" val="ProblemBullet"/>
  <p:tag name="RAINPROBLEMTYPE" val="MultipleChoice"/>
  <p:tag name="RAINBULLET" val="Wrong"/>
</p:tagLst>
</file>

<file path=ppt/tags/tag138.xml><?xml version="1.0" encoding="utf-8"?>
<p:tagLst xmlns:p="http://schemas.openxmlformats.org/presentationml/2006/main">
  <p:tag name="RAINPROBLEM" val="ProblemBullet"/>
  <p:tag name="RAINPROBLEMTYPE" val="MultipleChoice"/>
  <p:tag name="RAINBULLET" val="Wrong"/>
</p:tagLst>
</file>

<file path=ppt/tags/tag139.xml><?xml version="1.0" encoding="utf-8"?>
<p:tagLst xmlns:p="http://schemas.openxmlformats.org/presentationml/2006/main">
  <p:tag name="RAINPROBLEM" val="ProblemSubmit"/>
  <p:tag name="RAINPROBLEMTYPE" val="MultipleChoice"/>
</p:tagLst>
</file>

<file path=ppt/tags/tag14.xml><?xml version="1.0" encoding="utf-8"?>
<p:tagLst xmlns:p="http://schemas.openxmlformats.org/presentationml/2006/main">
  <p:tag name="RAINPROBLEMTYPE" val="ProblemTypeMarker"/>
</p:tagLst>
</file>

<file path=ppt/tags/tag140.xml><?xml version="1.0" encoding="utf-8"?>
<p:tagLst xmlns:p="http://schemas.openxmlformats.org/presentationml/2006/main">
  <p:tag name="RAINPROBLEMTYPE" val="ProblemTypeMarker"/>
</p:tagLst>
</file>

<file path=ppt/tags/tag141.xml><?xml version="1.0" encoding="utf-8"?>
<p:tagLst xmlns:p="http://schemas.openxmlformats.org/presentationml/2006/main">
  <p:tag name="RAINPROBLEMTYPE" val="ProblemTypeMarker"/>
</p:tagLst>
</file>

<file path=ppt/tags/tag142.xml><?xml version="1.0" encoding="utf-8"?>
<p:tagLst xmlns:p="http://schemas.openxmlformats.org/presentationml/2006/main">
  <p:tag name="RAINPROBLEMTYPE" val="ProblemTypeMarker"/>
</p:tagLst>
</file>

<file path=ppt/tags/tag143.xml><?xml version="1.0" encoding="utf-8"?>
<p:tagLst xmlns:p="http://schemas.openxmlformats.org/presentationml/2006/main">
  <p:tag name="RAINPROBLEMTYPE" val="ProblemTypeMarker"/>
</p:tagLst>
</file>

<file path=ppt/tags/tag144.xml><?xml version="1.0" encoding="utf-8"?>
<p:tagLst xmlns:p="http://schemas.openxmlformats.org/presentationml/2006/main">
  <p:tag name="RAINPROBLEMTYPE" val="ProblemTypeMarker"/>
</p:tagLst>
</file>

<file path=ppt/tags/tag145.xml><?xml version="1.0" encoding="utf-8"?>
<p:tagLst xmlns:p="http://schemas.openxmlformats.org/presentationml/2006/main">
  <p:tag name="RAINPROBLEM" val="ProblemSetting"/>
  <p:tag name="RAINPROBLEMTYPE" val="MultipleChoice"/>
</p:tagLst>
</file>

<file path=ppt/tags/tag146.xml><?xml version="1.0" encoding="utf-8"?>
<p:tagLst xmlns:p="http://schemas.openxmlformats.org/presentationml/2006/main">
  <p:tag name="RAINPROBLEM" val="MultipleChoice"/>
  <p:tag name="PROBLEMSCORE" val="1.0"/>
</p:tagLst>
</file>

<file path=ppt/tags/tag147.xml><?xml version="1.0" encoding="utf-8"?>
<p:tagLst xmlns:p="http://schemas.openxmlformats.org/presentationml/2006/main">
  <p:tag name="commondata" val="eyJoZGlkIjoiZWU5OTlmNThkYjFmNTczZGM3YWVhYmM0YTgyMGMxZGEifQ=="/>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 val="ProblemSetting"/>
  <p:tag name="RAINPROBLEMTYPE" val="ShortAnswer"/>
</p:tagLst>
</file>

<file path=ppt/tags/tag18.xml><?xml version="1.0" encoding="utf-8"?>
<p:tagLst xmlns:p="http://schemas.openxmlformats.org/presentationml/2006/main">
  <p:tag name="RAINPROBLEM" val="ShortAnswer"/>
  <p:tag name="PROBLEMSCORE" val="10.0"/>
  <p:tag name="PROBLEMVOICEALLOWED" val="False"/>
</p:tagLst>
</file>

<file path=ppt/tags/tag19.xml><?xml version="1.0" encoding="utf-8"?>
<p:tagLst xmlns:p="http://schemas.openxmlformats.org/presentationml/2006/main">
  <p:tag name="RAINPROBLEM" val="ProblemBody"/>
</p:tagLst>
</file>

<file path=ppt/tags/tag2.xml><?xml version="1.0" encoding="utf-8"?>
<p:tagLst xmlns:p="http://schemas.openxmlformats.org/presentationml/2006/main">
  <p:tag name="RAINPROBLEM" val="ProblemSubmit"/>
  <p:tag name="RAINPROBLEMTYPE" val="ShortAnswer"/>
</p:tagLst>
</file>

<file path=ppt/tags/tag20.xml><?xml version="1.0" encoding="utf-8"?>
<p:tagLst xmlns:p="http://schemas.openxmlformats.org/presentationml/2006/main">
  <p:tag name="RAINPROBLEM" val="ProblemSubmit"/>
  <p:tag name="RAINPROBLEMTYPE" val="ShortAnswer"/>
</p:tagLst>
</file>

<file path=ppt/tags/tag21.xml><?xml version="1.0" encoding="utf-8"?>
<p:tagLst xmlns:p="http://schemas.openxmlformats.org/presentationml/2006/main">
  <p:tag name="RAINPROBLEMTYPE" val="ProblemTypeMarker"/>
</p:tagLst>
</file>

<file path=ppt/tags/tag22.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TYPE" val="ProblemTypeMarker"/>
</p:tagLst>
</file>

<file path=ppt/tags/tag24.xml><?xml version="1.0" encoding="utf-8"?>
<p:tagLst xmlns:p="http://schemas.openxmlformats.org/presentationml/2006/main">
  <p:tag name="RAINPROBLEMTYPE" val="ProblemTypeMarker"/>
</p:tagLst>
</file>

<file path=ppt/tags/tag25.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Setting"/>
  <p:tag name="RAINPROBLEMTYPE" val="ShortAnswer"/>
</p:tagLst>
</file>

<file path=ppt/tags/tag27.xml><?xml version="1.0" encoding="utf-8"?>
<p:tagLst xmlns:p="http://schemas.openxmlformats.org/presentationml/2006/main">
  <p:tag name="RAINPROBLEM" val="ShortAnswer"/>
  <p:tag name="PROBLEMSCORE" val="10.0"/>
  <p:tag name="PROBLEMVOICEALLOWED" val="False"/>
</p:tagLst>
</file>

<file path=ppt/tags/tag28.xml><?xml version="1.0" encoding="utf-8"?>
<p:tagLst xmlns:p="http://schemas.openxmlformats.org/presentationml/2006/main">
  <p:tag name="RAINPROBLEM" val="ProblemBody"/>
</p:tagLst>
</file>

<file path=ppt/tags/tag2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TYPE" val="ProblemTypeMarker"/>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Item"/>
</p:tagLst>
</file>

<file path=ppt/tags/tag32.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 val="ProblemBullet"/>
  <p:tag name="RAINPROBLEMTYPE" val="MultipleChoice"/>
  <p:tag name="RAINBULLET" val="Wrong"/>
</p:tagLst>
</file>

<file path=ppt/tags/tag34.xml><?xml version="1.0" encoding="utf-8"?>
<p:tagLst xmlns:p="http://schemas.openxmlformats.org/presentationml/2006/main">
  <p:tag name="RAINPROBLEM" val="ProblemBullet"/>
  <p:tag name="RAINPROBLEMTYPE" val="MultipleChoice"/>
  <p:tag name="RAINBULLET" val="Wrong"/>
</p:tagLst>
</file>

<file path=ppt/tags/tag35.xml><?xml version="1.0" encoding="utf-8"?>
<p:tagLst xmlns:p="http://schemas.openxmlformats.org/presentationml/2006/main">
  <p:tag name="RAINPROBLEM" val="ProblemBullet"/>
  <p:tag name="RAINPROBLEMTYPE" val="MultipleChoice"/>
  <p:tag name="RAINBULLET" val="Wrong"/>
</p:tagLst>
</file>

<file path=ppt/tags/tag36.xml><?xml version="1.0" encoding="utf-8"?>
<p:tagLst xmlns:p="http://schemas.openxmlformats.org/presentationml/2006/main">
  <p:tag name="RAINPROBLEM" val="ProblemBullet"/>
  <p:tag name="RAINPROBLEMTYPE" val="MultipleChoice"/>
  <p:tag name="RAINBULLET" val="Correct"/>
</p:tagLst>
</file>

<file path=ppt/tags/tag37.xml><?xml version="1.0" encoding="utf-8"?>
<p:tagLst xmlns:p="http://schemas.openxmlformats.org/presentationml/2006/main">
  <p:tag name="RAINPROBLEM" val="ProblemSubmit"/>
  <p:tag name="RAINPROBLEMTYPE" val="MultipleChoice"/>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TYPE" val="ProblemTypeMarker"/>
</p:tagLst>
</file>

<file path=ppt/tags/tag40.xml><?xml version="1.0" encoding="utf-8"?>
<p:tagLst xmlns:p="http://schemas.openxmlformats.org/presentationml/2006/main">
  <p:tag name="RAINPROBLEMTYPE" val="ProblemTypeMarker"/>
</p:tagLst>
</file>

<file path=ppt/tags/tag41.xml><?xml version="1.0" encoding="utf-8"?>
<p:tagLst xmlns:p="http://schemas.openxmlformats.org/presentationml/2006/main">
  <p:tag name="RAINPROBLEMTYPE" val="ProblemTypeMarker"/>
</p:tagLst>
</file>

<file path=ppt/tags/tag42.xml><?xml version="1.0" encoding="utf-8"?>
<p:tagLst xmlns:p="http://schemas.openxmlformats.org/presentationml/2006/main">
  <p:tag name="RAINPROBLEMTYPE" val="ProblemTypeMarker"/>
</p:tagLst>
</file>

<file path=ppt/tags/tag43.xml><?xml version="1.0" encoding="utf-8"?>
<p:tagLst xmlns:p="http://schemas.openxmlformats.org/presentationml/2006/main">
  <p:tag name="RAINPROBLEM" val="ProblemSetting"/>
  <p:tag name="RAINPROBLEMTYPE" val="MultipleChoice"/>
</p:tagLst>
</file>

<file path=ppt/tags/tag44.xml><?xml version="1.0" encoding="utf-8"?>
<p:tagLst xmlns:p="http://schemas.openxmlformats.org/presentationml/2006/main">
  <p:tag name="RAINPROBLEM" val="MultipleChoice"/>
  <p:tag name="PROBLEMSCORE" val="1.0"/>
</p:tagLst>
</file>

<file path=ppt/tags/tag45.xml><?xml version="1.0" encoding="utf-8"?>
<p:tagLst xmlns:p="http://schemas.openxmlformats.org/presentationml/2006/main">
  <p:tag name="RAINPROBLEM" val="ProblemBody"/>
</p:tagLst>
</file>

<file path=ppt/tags/tag46.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 val="ProblemBullet"/>
  <p:tag name="RAINPROBLEMTYPE" val="MultipleChoice"/>
  <p:tag name="RAINBULLET" val="Wrong"/>
</p:tagLst>
</file>

<file path=ppt/tags/tag48.xml><?xml version="1.0" encoding="utf-8"?>
<p:tagLst xmlns:p="http://schemas.openxmlformats.org/presentationml/2006/main">
  <p:tag name="RAINPROBLEM" val="ProblemBullet"/>
  <p:tag name="RAINPROBLEMTYPE" val="MultipleChoice"/>
  <p:tag name="RAINBULLET" val="Correct"/>
</p:tagLst>
</file>

<file path=ppt/tags/tag49.xml><?xml version="1.0" encoding="utf-8"?>
<p:tagLst xmlns:p="http://schemas.openxmlformats.org/presentationml/2006/main">
  <p:tag name="RAINPROBLEM" val="ProblemBullet"/>
  <p:tag name="RAINPROBLEMTYPE" val="MultipleChoice"/>
  <p:tag name="RAINBULLET" val="Wrong"/>
</p:tagLst>
</file>

<file path=ppt/tags/tag5.xml><?xml version="1.0" encoding="utf-8"?>
<p:tagLst xmlns:p="http://schemas.openxmlformats.org/presentationml/2006/main">
  <p:tag name="RAINPROBLEMTYPE" val="ProblemTypeMarker"/>
</p:tagLst>
</file>

<file path=ppt/tags/tag50.xml><?xml version="1.0" encoding="utf-8"?>
<p:tagLst xmlns:p="http://schemas.openxmlformats.org/presentationml/2006/main">
  <p:tag name="RAINPROBLEM" val="ProblemBullet"/>
  <p:tag name="RAINPROBLEMTYPE" val="MultipleChoice"/>
  <p:tag name="RAINBULLET" val="Wrong"/>
</p:tagLst>
</file>

<file path=ppt/tags/tag51.xml><?xml version="1.0" encoding="utf-8"?>
<p:tagLst xmlns:p="http://schemas.openxmlformats.org/presentationml/2006/main">
  <p:tag name="RAINPROBLEM" val="ProblemSubmit"/>
  <p:tag name="RAINPROBLEMTYPE" val="MultipleChoice"/>
</p:tagLst>
</file>

<file path=ppt/tags/tag52.xml><?xml version="1.0" encoding="utf-8"?>
<p:tagLst xmlns:p="http://schemas.openxmlformats.org/presentationml/2006/main">
  <p:tag name="RAINPROBLEM" val="ProblemItem"/>
</p:tagLst>
</file>

<file path=ppt/tags/tag53.xml><?xml version="1.0" encoding="utf-8"?>
<p:tagLst xmlns:p="http://schemas.openxmlformats.org/presentationml/2006/main">
  <p:tag name="RAINPROBLEM" val="ProblemItem"/>
</p:tagLst>
</file>

<file path=ppt/tags/tag54.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TYPE" val="ProblemTypeMarker"/>
</p:tagLst>
</file>

<file path=ppt/tags/tag56.xml><?xml version="1.0" encoding="utf-8"?>
<p:tagLst xmlns:p="http://schemas.openxmlformats.org/presentationml/2006/main">
  <p:tag name="RAINPROBLEMTYPE" val="ProblemTypeMarker"/>
</p:tagLst>
</file>

<file path=ppt/tags/tag57.xml><?xml version="1.0" encoding="utf-8"?>
<p:tagLst xmlns:p="http://schemas.openxmlformats.org/presentationml/2006/main">
  <p:tag name="RAINPROBLEMTYPE" val="ProblemTypeMarker"/>
</p:tagLst>
</file>

<file path=ppt/tags/tag58.xml><?xml version="1.0" encoding="utf-8"?>
<p:tagLst xmlns:p="http://schemas.openxmlformats.org/presentationml/2006/main">
  <p:tag name="RAINPROBLEMTYPE" val="ProblemTypeMarker"/>
</p:tagLst>
</file>

<file path=ppt/tags/tag59.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TYPE" val="ProblemTypeMarker"/>
</p:tagLst>
</file>

<file path=ppt/tags/tag60.xml><?xml version="1.0" encoding="utf-8"?>
<p:tagLst xmlns:p="http://schemas.openxmlformats.org/presentationml/2006/main">
  <p:tag name="RAINPROBLEM" val="ProblemSetting"/>
  <p:tag name="RAINPROBLEMTYPE" val="MultipleChoice"/>
</p:tagLst>
</file>

<file path=ppt/tags/tag61.xml><?xml version="1.0" encoding="utf-8"?>
<p:tagLst xmlns:p="http://schemas.openxmlformats.org/presentationml/2006/main">
  <p:tag name="RAINPROBLEM" val="MultipleChoice"/>
  <p:tag name="PROBLEMSCORE" val="1.0"/>
</p:tagLst>
</file>

<file path=ppt/tags/tag62.xml><?xml version="1.0" encoding="utf-8"?>
<p:tagLst xmlns:p="http://schemas.openxmlformats.org/presentationml/2006/main">
  <p:tag name="RAINPROBLEM" val="ProblemBody"/>
</p:tagLst>
</file>

<file path=ppt/tags/tag63.xml><?xml version="1.0" encoding="utf-8"?>
<p:tagLst xmlns:p="http://schemas.openxmlformats.org/presentationml/2006/main">
  <p:tag name="RAINPROBLEM" val="ProblemItem"/>
</p:tagLst>
</file>

<file path=ppt/tags/tag64.xml><?xml version="1.0" encoding="utf-8"?>
<p:tagLst xmlns:p="http://schemas.openxmlformats.org/presentationml/2006/main">
  <p:tag name="RAINPROBLEM" val="ProblemItem"/>
</p:tagLst>
</file>

<file path=ppt/tags/tag65.xml><?xml version="1.0" encoding="utf-8"?>
<p:tagLst xmlns:p="http://schemas.openxmlformats.org/presentationml/2006/main">
  <p:tag name="RAINPROBLEM" val="ProblemItem"/>
</p:tagLst>
</file>

<file path=ppt/tags/tag66.xml><?xml version="1.0" encoding="utf-8"?>
<p:tagLst xmlns:p="http://schemas.openxmlformats.org/presentationml/2006/main">
  <p:tag name="RAINPROBLEM" val="ProblemItem"/>
</p:tagLst>
</file>

<file path=ppt/tags/tag67.xml><?xml version="1.0" encoding="utf-8"?>
<p:tagLst xmlns:p="http://schemas.openxmlformats.org/presentationml/2006/main">
  <p:tag name="RAINPROBLEM" val="ProblemBullet"/>
  <p:tag name="RAINPROBLEMTYPE" val="MultipleChoice"/>
  <p:tag name="RAINBULLET" val="Wrong"/>
</p:tagLst>
</file>

<file path=ppt/tags/tag68.xml><?xml version="1.0" encoding="utf-8"?>
<p:tagLst xmlns:p="http://schemas.openxmlformats.org/presentationml/2006/main">
  <p:tag name="RAINPROBLEM" val="ProblemBullet"/>
  <p:tag name="RAINPROBLEMTYPE" val="MultipleChoice"/>
  <p:tag name="RAINBULLET" val="Correct"/>
</p:tagLst>
</file>

<file path=ppt/tags/tag69.xml><?xml version="1.0" encoding="utf-8"?>
<p:tagLst xmlns:p="http://schemas.openxmlformats.org/presentationml/2006/main">
  <p:tag name="RAINPROBLEM" val="ProblemBullet"/>
  <p:tag name="RAINPROBLEMTYPE" val="MultipleChoice"/>
  <p:tag name="RAINBULLET" val="Wrong"/>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RAINPROBLEM" val="ProblemBullet"/>
  <p:tag name="RAINPROBLEMTYPE" val="MultipleChoice"/>
  <p:tag name="RAINBULLET" val="Wrong"/>
</p:tagLst>
</file>

<file path=ppt/tags/tag71.xml><?xml version="1.0" encoding="utf-8"?>
<p:tagLst xmlns:p="http://schemas.openxmlformats.org/presentationml/2006/main">
  <p:tag name="RAINPROBLEM" val="ProblemSubmit"/>
  <p:tag name="RAINPROBLEMTYPE" val="MultipleChoice"/>
</p:tagLst>
</file>

<file path=ppt/tags/tag72.xml><?xml version="1.0" encoding="utf-8"?>
<p:tagLst xmlns:p="http://schemas.openxmlformats.org/presentationml/2006/main">
  <p:tag name="RAINPROBLEMTYPE" val="ProblemTypeMarker"/>
</p:tagLst>
</file>

<file path=ppt/tags/tag73.xml><?xml version="1.0" encoding="utf-8"?>
<p:tagLst xmlns:p="http://schemas.openxmlformats.org/presentationml/2006/main">
  <p:tag name="RAINPROBLEMTYPE" val="ProblemTypeMarker"/>
</p:tagLst>
</file>

<file path=ppt/tags/tag74.xml><?xml version="1.0" encoding="utf-8"?>
<p:tagLst xmlns:p="http://schemas.openxmlformats.org/presentationml/2006/main">
  <p:tag name="RAINPROBLEMTYPE" val="ProblemTypeMarker"/>
</p:tagLst>
</file>

<file path=ppt/tags/tag75.xml><?xml version="1.0" encoding="utf-8"?>
<p:tagLst xmlns:p="http://schemas.openxmlformats.org/presentationml/2006/main">
  <p:tag name="RAINPROBLEMTYPE" val="ProblemTypeMarker"/>
</p:tagLst>
</file>

<file path=ppt/tags/tag76.xml><?xml version="1.0" encoding="utf-8"?>
<p:tagLst xmlns:p="http://schemas.openxmlformats.org/presentationml/2006/main">
  <p:tag name="RAINPROBLEMTYPE" val="ProblemTypeMarker"/>
</p:tagLst>
</file>

<file path=ppt/tags/tag77.xml><?xml version="1.0" encoding="utf-8"?>
<p:tagLst xmlns:p="http://schemas.openxmlformats.org/presentationml/2006/main">
  <p:tag name="RAINPROBLEM" val="ProblemSetting"/>
  <p:tag name="RAINPROBLEMTYPE" val="MultipleChoice"/>
</p:tagLst>
</file>

<file path=ppt/tags/tag78.xml><?xml version="1.0" encoding="utf-8"?>
<p:tagLst xmlns:p="http://schemas.openxmlformats.org/presentationml/2006/main">
  <p:tag name="RAINPROBLEM" val="MultipleChoice"/>
  <p:tag name="PROBLEMSCORE" val="1.0"/>
</p:tagLst>
</file>

<file path=ppt/tags/tag79.xml><?xml version="1.0" encoding="utf-8"?>
<p:tagLst xmlns:p="http://schemas.openxmlformats.org/presentationml/2006/main">
  <p:tag name="RAINPROBLEM" val="ProblemBody"/>
</p:tagLst>
</file>

<file path=ppt/tags/tag8.xml><?xml version="1.0" encoding="utf-8"?>
<p:tagLst xmlns:p="http://schemas.openxmlformats.org/presentationml/2006/main">
  <p:tag name="RAINPROBLEM" val="ProblemSetting"/>
  <p:tag name="RAINPROBLEMTYPE" val="ShortAnswer"/>
</p:tagLst>
</file>

<file path=ppt/tags/tag80.xml><?xml version="1.0" encoding="utf-8"?>
<p:tagLst xmlns:p="http://schemas.openxmlformats.org/presentationml/2006/main">
  <p:tag name="RAINPROBLEM" val="ProblemItem"/>
</p:tagLst>
</file>

<file path=ppt/tags/tag81.xml><?xml version="1.0" encoding="utf-8"?>
<p:tagLst xmlns:p="http://schemas.openxmlformats.org/presentationml/2006/main">
  <p:tag name="RAINPROBLEM" val="ProblemBullet"/>
  <p:tag name="RAINPROBLEMTYPE" val="MultipleChoice"/>
  <p:tag name="RAINBULLET" val="Wrong"/>
</p:tagLst>
</file>

<file path=ppt/tags/tag82.xml><?xml version="1.0" encoding="utf-8"?>
<p:tagLst xmlns:p="http://schemas.openxmlformats.org/presentationml/2006/main">
  <p:tag name="RAINPROBLEM" val="ProblemBullet"/>
  <p:tag name="RAINPROBLEMTYPE" val="MultipleChoice"/>
  <p:tag name="RAINBULLET" val="Wrong"/>
</p:tagLst>
</file>

<file path=ppt/tags/tag83.xml><?xml version="1.0" encoding="utf-8"?>
<p:tagLst xmlns:p="http://schemas.openxmlformats.org/presentationml/2006/main">
  <p:tag name="RAINPROBLEM" val="ProblemBullet"/>
  <p:tag name="RAINPROBLEMTYPE" val="MultipleChoice"/>
  <p:tag name="RAINBULLET" val="Wrong"/>
</p:tagLst>
</file>

<file path=ppt/tags/tag84.xml><?xml version="1.0" encoding="utf-8"?>
<p:tagLst xmlns:p="http://schemas.openxmlformats.org/presentationml/2006/main">
  <p:tag name="RAINPROBLEM" val="ProblemBullet"/>
  <p:tag name="RAINPROBLEMTYPE" val="MultipleChoice"/>
  <p:tag name="RAINBULLET" val="Correct"/>
</p:tagLst>
</file>

<file path=ppt/tags/tag85.xml><?xml version="1.0" encoding="utf-8"?>
<p:tagLst xmlns:p="http://schemas.openxmlformats.org/presentationml/2006/main">
  <p:tag name="RAINPROBLEM" val="ProblemItem"/>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Submit"/>
  <p:tag name="RAINPROBLEMTYPE" val="MultipleChoice"/>
</p:tagLst>
</file>

<file path=ppt/tags/tag89.xml><?xml version="1.0" encoding="utf-8"?>
<p:tagLst xmlns:p="http://schemas.openxmlformats.org/presentationml/2006/main">
  <p:tag name="RAINPROBLEMTYPE" val="ProblemTypeMarker"/>
</p:tagLst>
</file>

<file path=ppt/tags/tag9.xml><?xml version="1.0" encoding="utf-8"?>
<p:tagLst xmlns:p="http://schemas.openxmlformats.org/presentationml/2006/main">
  <p:tag name="RAINPROBLEM" val="ShortAnswer"/>
  <p:tag name="PROBLEMSCORE" val="10.0"/>
  <p:tag name="PROBLEMVOICEALLOWED" val="False"/>
</p:tagLst>
</file>

<file path=ppt/tags/tag90.xml><?xml version="1.0" encoding="utf-8"?>
<p:tagLst xmlns:p="http://schemas.openxmlformats.org/presentationml/2006/main">
  <p:tag name="RAINPROBLEMTYPE" val="ProblemTypeMarker"/>
</p:tagLst>
</file>

<file path=ppt/tags/tag91.xml><?xml version="1.0" encoding="utf-8"?>
<p:tagLst xmlns:p="http://schemas.openxmlformats.org/presentationml/2006/main">
  <p:tag name="RAINPROBLEMTYPE" val="ProblemTypeMarker"/>
</p:tagLst>
</file>

<file path=ppt/tags/tag92.xml><?xml version="1.0" encoding="utf-8"?>
<p:tagLst xmlns:p="http://schemas.openxmlformats.org/presentationml/2006/main">
  <p:tag name="RAINPROBLEMTYPE" val="ProblemTypeMarker"/>
</p:tagLst>
</file>

<file path=ppt/tags/tag93.xml><?xml version="1.0" encoding="utf-8"?>
<p:tagLst xmlns:p="http://schemas.openxmlformats.org/presentationml/2006/main">
  <p:tag name="RAINPROBLEMTYPE" val="ProblemTypeMarker"/>
</p:tagLst>
</file>

<file path=ppt/tags/tag94.xml><?xml version="1.0" encoding="utf-8"?>
<p:tagLst xmlns:p="http://schemas.openxmlformats.org/presentationml/2006/main">
  <p:tag name="RAINPROBLEM" val="ProblemSetting"/>
  <p:tag name="RAINPROBLEMTYPE" val="MultipleChoice"/>
</p:tagLst>
</file>

<file path=ppt/tags/tag95.xml><?xml version="1.0" encoding="utf-8"?>
<p:tagLst xmlns:p="http://schemas.openxmlformats.org/presentationml/2006/main">
  <p:tag name="RAINPROBLEM" val="MultipleChoice"/>
  <p:tag name="PROBLEMSCORE" val="1.0"/>
</p:tagLst>
</file>

<file path=ppt/tags/tag96.xml><?xml version="1.0" encoding="utf-8"?>
<p:tagLst xmlns:p="http://schemas.openxmlformats.org/presentationml/2006/main">
  <p:tag name="RAINPROBLEM" val="ProblemBody"/>
</p:tagLst>
</file>

<file path=ppt/tags/tag97.xml><?xml version="1.0" encoding="utf-8"?>
<p:tagLst xmlns:p="http://schemas.openxmlformats.org/presentationml/2006/main">
  <p:tag name="RAINPROBLEM" val="ProblemItem"/>
</p:tagLst>
</file>

<file path=ppt/tags/tag98.xml><?xml version="1.0" encoding="utf-8"?>
<p:tagLst xmlns:p="http://schemas.openxmlformats.org/presentationml/2006/main">
  <p:tag name="RAINPROBLEM" val="ProblemBullet"/>
  <p:tag name="RAINPROBLEMTYPE" val="MultipleChoice"/>
  <p:tag name="RAINBULLET" val="Wrong"/>
</p:tagLst>
</file>

<file path=ppt/tags/tag99.xml><?xml version="1.0" encoding="utf-8"?>
<p:tagLst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1_CS1">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8665</Words>
  <Application>WPS 演示</Application>
  <PresentationFormat>宽屏</PresentationFormat>
  <Paragraphs>1078</Paragraphs>
  <Slides>91</Slides>
  <Notes>36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55</vt:i4>
      </vt:variant>
      <vt:variant>
        <vt:lpstr>幻灯片标题</vt:lpstr>
      </vt:variant>
      <vt:variant>
        <vt:i4>91</vt:i4>
      </vt:variant>
    </vt:vector>
  </HeadingPairs>
  <TitlesOfParts>
    <vt:vector size="162" baseType="lpstr">
      <vt:lpstr>Arial</vt:lpstr>
      <vt:lpstr>宋体</vt:lpstr>
      <vt:lpstr>Wingdings</vt:lpstr>
      <vt:lpstr>Calibri</vt:lpstr>
      <vt:lpstr>Times New Roman</vt:lpstr>
      <vt:lpstr>黑体</vt:lpstr>
      <vt:lpstr>Monotype Sorts</vt:lpstr>
      <vt:lpstr>Wingdings</vt:lpstr>
      <vt:lpstr>微软雅黑</vt:lpstr>
      <vt:lpstr>Arial Unicode MS</vt:lpstr>
      <vt:lpstr>Symbol</vt:lpstr>
      <vt:lpstr>Lucida Sans Unicode</vt:lpstr>
      <vt:lpstr>楷体_GB2312</vt:lpstr>
      <vt:lpstr>新宋体</vt:lpstr>
      <vt:lpstr>等线</vt:lpstr>
      <vt:lpstr>1_CS1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Word.Picture.8</vt:lpstr>
      <vt:lpstr>Equation.3</vt:lpstr>
      <vt:lpstr>Equation.3</vt:lpstr>
      <vt:lpstr>Word.Picture.8</vt:lpstr>
      <vt:lpstr>Word.Picture.8</vt:lpstr>
      <vt:lpstr>Equation.3</vt:lpstr>
      <vt:lpstr>Word.Picture.8</vt:lpstr>
      <vt:lpstr>Equation.3</vt:lpstr>
      <vt:lpstr>Equation.3</vt:lpstr>
      <vt:lpstr>Equation.3</vt:lpstr>
      <vt:lpstr>Equation.3</vt:lpstr>
      <vt:lpstr>Equation.3</vt:lpstr>
      <vt:lpstr>Equation.3</vt:lpstr>
      <vt:lpstr>PowerPoint 演示文稿</vt:lpstr>
      <vt:lpstr>分治(Divide-and-Conquer)</vt:lpstr>
      <vt:lpstr>常用的分治方法：二分</vt:lpstr>
      <vt:lpstr>典型问题</vt:lpstr>
      <vt:lpstr>归并排序</vt:lpstr>
      <vt:lpstr>归并排序</vt:lpstr>
      <vt:lpstr>归并排序的阶段 1：二等分</vt:lpstr>
      <vt:lpstr>归并排序的阶段 1：二等分</vt:lpstr>
      <vt:lpstr>归并排序的阶段 1：二等分</vt:lpstr>
      <vt:lpstr>归并排序的阶段 1：二等分</vt:lpstr>
      <vt:lpstr>归并排序的阶段 1：二等分</vt:lpstr>
      <vt:lpstr>归并排序的阶段 1：二等分</vt:lpstr>
      <vt:lpstr>归并排序的阶段 2：合并</vt:lpstr>
      <vt:lpstr>归并排序的阶段 2：合并</vt:lpstr>
      <vt:lpstr>归并排序的阶段 2：合并</vt:lpstr>
      <vt:lpstr>归并排序的阶段 2：合并</vt:lpstr>
      <vt:lpstr>归并排序算法</vt:lpstr>
      <vt:lpstr>归并：合并两个有序表</vt:lpstr>
      <vt:lpstr>归并排序算法分析</vt:lpstr>
      <vt:lpstr>PowerPoint 演示文稿</vt:lpstr>
      <vt:lpstr>PowerPoint 演示文稿</vt:lpstr>
      <vt:lpstr>快速排序</vt:lpstr>
      <vt:lpstr>快速排序算法</vt:lpstr>
      <vt:lpstr>Hoare 分区算法</vt:lpstr>
      <vt:lpstr>Hoare 分区算法</vt:lpstr>
      <vt:lpstr>快速排序实例</vt:lpstr>
      <vt:lpstr>快速排序算法分析</vt:lpstr>
      <vt:lpstr>快速排序算法备注</vt:lpstr>
      <vt:lpstr>大整数乘法</vt:lpstr>
      <vt:lpstr>分治算法：计算 A  B</vt:lpstr>
      <vt:lpstr>优化分治算法</vt:lpstr>
      <vt:lpstr>PowerPoint 演示文稿</vt:lpstr>
      <vt:lpstr>答案：习题 5.4 2，计算 2101×1130</vt:lpstr>
      <vt:lpstr>Strassen 矩阵乘法</vt:lpstr>
      <vt:lpstr>PowerPoint 演示文稿</vt:lpstr>
      <vt:lpstr>PowerPoint 演示文稿</vt:lpstr>
      <vt:lpstr>PowerPoint 演示文稿</vt:lpstr>
      <vt:lpstr>PowerPoint 演示文稿</vt:lpstr>
      <vt:lpstr>PowerPoint 演示文稿</vt:lpstr>
      <vt:lpstr>PowerPoint 演示文稿</vt:lpstr>
      <vt:lpstr>寻找 2-D 最大点</vt:lpstr>
      <vt:lpstr>寻找 2-D 最大点</vt:lpstr>
      <vt:lpstr>寻找 2-D 最大点</vt:lpstr>
      <vt:lpstr>寻找 2-D 最大点</vt:lpstr>
      <vt:lpstr>寻找 2-D 最大点</vt:lpstr>
      <vt:lpstr>寻找 2-D 最大点</vt:lpstr>
      <vt:lpstr>分治策略-寻找 2-D 最大点</vt:lpstr>
      <vt:lpstr>分治算法-寻找 2-D 最大点</vt:lpstr>
      <vt:lpstr>分治算法-寻找 2-D 最大点</vt:lpstr>
      <vt:lpstr>最近对问题的分治求解</vt:lpstr>
      <vt:lpstr>最近点对的分治求解</vt:lpstr>
      <vt:lpstr>最近点对的分治求解</vt:lpstr>
      <vt:lpstr>最近点对的分治求解</vt:lpstr>
      <vt:lpstr>最近点对的分治求解</vt:lpstr>
      <vt:lpstr>最近点对的分治求解</vt:lpstr>
      <vt:lpstr>最近点对的分治求解</vt:lpstr>
      <vt:lpstr>最近点对的分治求解</vt:lpstr>
      <vt:lpstr>最近点对的分治求解</vt:lpstr>
      <vt:lpstr>最近点对的分治求解</vt:lpstr>
      <vt:lpstr>最近点对算法分析</vt:lpstr>
      <vt:lpstr>凸包(Convex-Hull)</vt:lpstr>
      <vt:lpstr>直接求解凸包问题</vt:lpstr>
      <vt:lpstr>凸包(Convex-Hull)</vt:lpstr>
      <vt:lpstr>PowerPoint 演示文稿</vt:lpstr>
      <vt:lpstr>凸包</vt:lpstr>
      <vt:lpstr>凸包</vt:lpstr>
      <vt:lpstr>凸包的递归划分</vt:lpstr>
      <vt:lpstr>凸包的递归划分</vt:lpstr>
      <vt:lpstr>凸包分治算法的效率分析</vt:lpstr>
      <vt:lpstr>分治法的适用条件</vt:lpstr>
      <vt:lpstr>分治法的适用条件</vt:lpstr>
      <vt:lpstr>分治法的适用条件</vt:lpstr>
      <vt:lpstr>分治法的适用条件</vt:lpstr>
      <vt:lpstr>分治算法求解步骤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棋盘覆盖</vt:lpstr>
      <vt:lpstr>棋盘覆盖</vt:lpstr>
      <vt:lpstr>棋盘覆盖</vt:lpstr>
      <vt:lpstr>棋盘覆盖</vt:lpstr>
      <vt:lpstr>棋盘覆盖</vt:lpstr>
      <vt:lpstr>棋盘覆盖</vt:lpstr>
      <vt:lpstr>棋盘覆盖</vt:lpstr>
      <vt:lpstr>棋盘覆盖</vt:lpstr>
      <vt:lpstr>棋盘覆盖</vt:lpstr>
      <vt:lpstr>棋盘覆盖分治求解思路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Cheng Huang</dc:creator>
  <cp:lastModifiedBy>黄诚</cp:lastModifiedBy>
  <cp:revision>1320</cp:revision>
  <dcterms:created xsi:type="dcterms:W3CDTF">1999-08-23T17:38:00Z</dcterms:created>
  <dcterms:modified xsi:type="dcterms:W3CDTF">2024-06-11T00:46:46Z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E3445ABD465A40538FA8E3F08A2B8CFD_12</vt:lpwstr>
  </property>
</Properties>
</file>