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98"/>
  </p:notesMasterIdLst>
  <p:handoutMasterIdLst>
    <p:handoutMasterId r:id="rId99"/>
  </p:handoutMasterIdLst>
  <p:sldIdLst>
    <p:sldId id="307" r:id="rId2"/>
    <p:sldId id="562" r:id="rId3"/>
    <p:sldId id="563" r:id="rId4"/>
    <p:sldId id="564" r:id="rId5"/>
    <p:sldId id="565" r:id="rId6"/>
    <p:sldId id="686" r:id="rId7"/>
    <p:sldId id="683" r:id="rId8"/>
    <p:sldId id="684" r:id="rId9"/>
    <p:sldId id="685" r:id="rId10"/>
    <p:sldId id="652" r:id="rId11"/>
    <p:sldId id="654" r:id="rId12"/>
    <p:sldId id="519" r:id="rId13"/>
    <p:sldId id="551" r:id="rId14"/>
    <p:sldId id="552" r:id="rId15"/>
    <p:sldId id="662" r:id="rId16"/>
    <p:sldId id="597" r:id="rId17"/>
    <p:sldId id="663" r:id="rId18"/>
    <p:sldId id="637" r:id="rId19"/>
    <p:sldId id="674" r:id="rId20"/>
    <p:sldId id="673" r:id="rId21"/>
    <p:sldId id="675" r:id="rId22"/>
    <p:sldId id="676" r:id="rId23"/>
    <p:sldId id="677" r:id="rId24"/>
    <p:sldId id="678" r:id="rId25"/>
    <p:sldId id="679" r:id="rId26"/>
    <p:sldId id="680" r:id="rId27"/>
    <p:sldId id="681" r:id="rId28"/>
    <p:sldId id="682" r:id="rId29"/>
    <p:sldId id="687" r:id="rId30"/>
    <p:sldId id="688" r:id="rId31"/>
    <p:sldId id="583" r:id="rId32"/>
    <p:sldId id="636" r:id="rId33"/>
    <p:sldId id="689" r:id="rId34"/>
    <p:sldId id="633" r:id="rId35"/>
    <p:sldId id="580" r:id="rId36"/>
    <p:sldId id="603" r:id="rId37"/>
    <p:sldId id="585" r:id="rId38"/>
    <p:sldId id="690" r:id="rId39"/>
    <p:sldId id="520" r:id="rId40"/>
    <p:sldId id="588" r:id="rId41"/>
    <p:sldId id="521" r:id="rId42"/>
    <p:sldId id="587" r:id="rId43"/>
    <p:sldId id="522" r:id="rId44"/>
    <p:sldId id="523" r:id="rId45"/>
    <p:sldId id="582" r:id="rId46"/>
    <p:sldId id="524" r:id="rId47"/>
    <p:sldId id="525" r:id="rId48"/>
    <p:sldId id="526" r:id="rId49"/>
    <p:sldId id="589" r:id="rId50"/>
    <p:sldId id="527" r:id="rId51"/>
    <p:sldId id="568" r:id="rId52"/>
    <p:sldId id="598" r:id="rId53"/>
    <p:sldId id="569" r:id="rId54"/>
    <p:sldId id="591" r:id="rId55"/>
    <p:sldId id="691" r:id="rId56"/>
    <p:sldId id="616" r:id="rId57"/>
    <p:sldId id="626" r:id="rId58"/>
    <p:sldId id="617" r:id="rId59"/>
    <p:sldId id="618" r:id="rId60"/>
    <p:sldId id="619" r:id="rId61"/>
    <p:sldId id="620" r:id="rId62"/>
    <p:sldId id="629" r:id="rId63"/>
    <p:sldId id="630" r:id="rId64"/>
    <p:sldId id="621" r:id="rId65"/>
    <p:sldId id="628" r:id="rId66"/>
    <p:sldId id="627" r:id="rId67"/>
    <p:sldId id="622" r:id="rId68"/>
    <p:sldId id="623" r:id="rId69"/>
    <p:sldId id="624" r:id="rId70"/>
    <p:sldId id="625" r:id="rId71"/>
    <p:sldId id="692" r:id="rId72"/>
    <p:sldId id="593" r:id="rId73"/>
    <p:sldId id="594" r:id="rId74"/>
    <p:sldId id="572" r:id="rId75"/>
    <p:sldId id="595" r:id="rId76"/>
    <p:sldId id="537" r:id="rId77"/>
    <p:sldId id="573" r:id="rId78"/>
    <p:sldId id="538" r:id="rId79"/>
    <p:sldId id="539" r:id="rId80"/>
    <p:sldId id="596" r:id="rId81"/>
    <p:sldId id="599" r:id="rId82"/>
    <p:sldId id="693" r:id="rId83"/>
    <p:sldId id="656" r:id="rId84"/>
    <p:sldId id="657" r:id="rId85"/>
    <p:sldId id="658" r:id="rId86"/>
    <p:sldId id="659" r:id="rId87"/>
    <p:sldId id="660" r:id="rId88"/>
    <p:sldId id="661" r:id="rId89"/>
    <p:sldId id="924" r:id="rId90"/>
    <p:sldId id="917" r:id="rId91"/>
    <p:sldId id="918" r:id="rId92"/>
    <p:sldId id="919" r:id="rId93"/>
    <p:sldId id="920" r:id="rId94"/>
    <p:sldId id="921" r:id="rId95"/>
    <p:sldId id="922" r:id="rId96"/>
    <p:sldId id="923" r:id="rId97"/>
  </p:sldIdLst>
  <p:sldSz cx="12192000" cy="6858000"/>
  <p:notesSz cx="67691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3" userDrawn="1">
          <p15:clr>
            <a:srgbClr val="A4A3A4"/>
          </p15:clr>
        </p15:guide>
        <p15:guide id="2" orient="horz" pos="1766" userDrawn="1">
          <p15:clr>
            <a:srgbClr val="A4A3A4"/>
          </p15:clr>
        </p15:guide>
        <p15:guide id="3" orient="horz" pos="1381" userDrawn="1">
          <p15:clr>
            <a:srgbClr val="A4A3A4"/>
          </p15:clr>
        </p15:guide>
        <p15:guide id="4" pos="527" userDrawn="1">
          <p15:clr>
            <a:srgbClr val="A4A3A4"/>
          </p15:clr>
        </p15:guide>
        <p15:guide id="5" pos="4345" userDrawn="1">
          <p15:clr>
            <a:srgbClr val="A4A3A4"/>
          </p15:clr>
        </p15:guide>
        <p15:guide id="6" pos="2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1">
          <p15:clr>
            <a:srgbClr val="A4A3A4"/>
          </p15:clr>
        </p15:guide>
        <p15:guide id="2" pos="287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1832"/>
    <a:srgbClr val="A5D0E3"/>
    <a:srgbClr val="FF0000"/>
    <a:srgbClr val="000099"/>
    <a:srgbClr val="990000"/>
    <a:srgbClr val="800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479" autoAdjust="0"/>
    <p:restoredTop sz="95469" autoAdjust="0"/>
  </p:normalViewPr>
  <p:slideViewPr>
    <p:cSldViewPr snapToGrid="0">
      <p:cViewPr varScale="1">
        <p:scale>
          <a:sx n="80" d="100"/>
          <a:sy n="80" d="100"/>
        </p:scale>
        <p:origin x="596" y="32"/>
      </p:cViewPr>
      <p:guideLst>
        <p:guide orient="horz" pos="1083"/>
        <p:guide orient="horz" pos="1766"/>
        <p:guide orient="horz" pos="1381"/>
        <p:guide pos="527"/>
        <p:guide pos="4345"/>
        <p:guide pos="2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3416"/>
    </p:cViewPr>
  </p:sorterViewPr>
  <p:notesViewPr>
    <p:cSldViewPr snapToGrid="0">
      <p:cViewPr>
        <p:scale>
          <a:sx n="100" d="100"/>
          <a:sy n="100" d="100"/>
        </p:scale>
        <p:origin x="-1578" y="504"/>
      </p:cViewPr>
      <p:guideLst>
        <p:guide orient="horz" pos="2161"/>
        <p:guide pos="287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>
            <a:extLst>
              <a:ext uri="{FF2B5EF4-FFF2-40B4-BE49-F238E27FC236}">
                <a16:creationId xmlns:a16="http://schemas.microsoft.com/office/drawing/2014/main" id="{81C9C5CE-20CC-4862-9337-F093F1F0E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11150"/>
            <a:ext cx="36512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4099" name="Rectangle 6">
            <a:extLst>
              <a:ext uri="{FF2B5EF4-FFF2-40B4-BE49-F238E27FC236}">
                <a16:creationId xmlns:a16="http://schemas.microsoft.com/office/drawing/2014/main" id="{144C95DE-E1F9-4434-A471-DE6426736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0" y="363538"/>
            <a:ext cx="21590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800" b="1">
                <a:solidFill>
                  <a:srgbClr val="00234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Copyright © 2001 ARM LTD. All rights reserved.</a:t>
            </a:r>
            <a:endParaRPr lang="en-US" altLang="zh-CN" sz="1400" b="1">
              <a:solidFill>
                <a:srgbClr val="00234A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100" name="Rectangle 7">
            <a:extLst>
              <a:ext uri="{FF2B5EF4-FFF2-40B4-BE49-F238E27FC236}">
                <a16:creationId xmlns:a16="http://schemas.microsoft.com/office/drawing/2014/main" id="{56E4B241-D5DA-4023-83A4-6C0754190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075" y="485775"/>
            <a:ext cx="286702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800" b="1">
                <a:solidFill>
                  <a:srgbClr val="00234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 to be reproduced by any means without prior written consent.</a:t>
            </a:r>
            <a:endParaRPr lang="en-US" altLang="zh-CN" sz="1400" b="1">
              <a:solidFill>
                <a:srgbClr val="00234A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0D39169-7C43-4AA3-B4DC-3CA799E2B1E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729163"/>
            <a:ext cx="4967287" cy="448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0" tIns="47625" rIns="95250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C99F6E0-2A56-48D9-8534-F04ABAAC6516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83188" y="195263"/>
            <a:ext cx="1227137" cy="4714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6838" tIns="47625" rIns="96838" bIns="47625" anchor="ctr"/>
          <a:lstStyle>
            <a:lvl1pPr algn="just" defTabSz="10001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10001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 defTabSz="10001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 defTabSz="10001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 defTabSz="10001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defTabSz="10001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defTabSz="10001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defTabSz="10001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defTabSz="10001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b="1">
                <a:solidFill>
                  <a:schemeClr val="bg1"/>
                </a:solidFill>
                <a:ea typeface="宋体" panose="02010600030101010101" pitchFamily="2" charset="-122"/>
              </a:rPr>
              <a:t>Notes</a:t>
            </a:r>
          </a:p>
        </p:txBody>
      </p:sp>
      <p:sp>
        <p:nvSpPr>
          <p:cNvPr id="3076" name="Line 5">
            <a:extLst>
              <a:ext uri="{FF2B5EF4-FFF2-40B4-BE49-F238E27FC236}">
                <a16:creationId xmlns:a16="http://schemas.microsoft.com/office/drawing/2014/main" id="{87D25DAD-1CAD-45F9-B492-6E06813114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913" y="774700"/>
            <a:ext cx="5973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5EC0C539-4B1F-4151-ACBA-CB0903108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" y="503238"/>
            <a:ext cx="4089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675" tIns="25400" rIns="66675" bIns="25400">
            <a:spAutoFit/>
          </a:bodyPr>
          <a:lstStyle>
            <a:lvl1pPr algn="just" defTabSz="10001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9540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 defTabSz="10001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9540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 defTabSz="10001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9540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 defTabSz="10001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9540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 defTabSz="10001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9540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defTabSz="10001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9540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defTabSz="10001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9540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defTabSz="10001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9540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defTabSz="10001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9540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b="1">
                <a:ea typeface="宋体" panose="02010600030101010101" pitchFamily="2" charset="-122"/>
              </a:rPr>
              <a:t>The ARM Architecture</a:t>
            </a: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E78EEB34-5768-461B-A5CB-F35E48161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925" y="9420225"/>
            <a:ext cx="3111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6675" tIns="25400" rIns="66675" bIns="25400">
            <a:spAutoFit/>
          </a:bodyPr>
          <a:lstStyle>
            <a:lvl1pPr defTabSz="10001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10001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10001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10001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10001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defTabSz="10001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defTabSz="10001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defTabSz="10001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defTabSz="10001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90000"/>
              </a:lnSpc>
              <a:defRPr/>
            </a:pPr>
            <a:fld id="{098D1CCD-6834-404F-BD15-7C561BD46941}" type="slidenum">
              <a:rPr lang="zh-CN" altLang="en-US" sz="1200" b="1" smtClean="0">
                <a:solidFill>
                  <a:srgbClr val="006D8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90000"/>
                </a:lnSpc>
                <a:defRPr/>
              </a:pPr>
              <a:t>‹#›</a:t>
            </a:fld>
            <a:endParaRPr lang="en-US" altLang="zh-CN" sz="1200" b="1">
              <a:solidFill>
                <a:srgbClr val="006D8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B488873C-4E5C-43D2-BA75-32497F87763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7813" y="914400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73075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47738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420813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93888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8264D438-0731-496C-99AC-9884B0B71E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855B793-F156-434A-B03C-D6EFA8070939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5820E45D-3193-4A26-BB52-2C13E3A4EC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6D835F14-9B24-4662-806C-CBB42D5C2A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56D98345-CC79-4C9E-A53B-7D28BEE2AA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42950"/>
            <a:ext cx="6610350" cy="3719513"/>
          </a:xfrm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3B564D82-345D-402C-B4EC-8D7AEB55A1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288" y="4711700"/>
            <a:ext cx="496252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F0059C2E-448B-410B-8D52-1AF0BBE423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42950"/>
            <a:ext cx="6610350" cy="3719513"/>
          </a:xfrm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FEC0B76-5E97-47E0-8B5F-99F9DB2171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288" y="4711700"/>
            <a:ext cx="496252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2C889253-905A-4C4A-B6A4-4BDA518497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42950"/>
            <a:ext cx="6610350" cy="3719513"/>
          </a:xfrm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9431650A-BC82-4D19-8869-7CD755F49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288" y="4711700"/>
            <a:ext cx="496252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5E36CC79-8AAC-4B6B-8539-625062E6D3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42950"/>
            <a:ext cx="6610350" cy="3719513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AF7E59A1-39D5-447B-B76E-CD9AD569D2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288" y="4711700"/>
            <a:ext cx="496252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F57CD12-60E4-4D87-B1C0-09DAA06930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3" y="744538"/>
            <a:ext cx="6608762" cy="3717925"/>
          </a:xfrm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86F0016-96EC-4A76-AAF4-FB19068B5C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288" y="4710113"/>
            <a:ext cx="496252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744608F-CD61-4CE8-B4B2-F9BCE9A207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42950"/>
            <a:ext cx="6610350" cy="3719513"/>
          </a:xfrm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9BFCCC6-E1B1-4B71-9151-2A4A5E6B0C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288" y="4711700"/>
            <a:ext cx="496252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4D17B1B-2165-4BAD-892A-95056F8834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42950"/>
            <a:ext cx="6610350" cy="3719513"/>
          </a:xfrm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DEF45F6A-03DD-482F-85C1-97235CED82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288" y="4711700"/>
            <a:ext cx="496252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C82D17A-9BF2-4E41-80AA-D445104F10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42950"/>
            <a:ext cx="6610350" cy="3719513"/>
          </a:xfrm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0BBBA0F-04ED-46E1-89F3-466FECC753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288" y="4711700"/>
            <a:ext cx="496252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96AA1B1-F9A9-4AD6-A4C4-8ABB7CD6E0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42950"/>
            <a:ext cx="6610350" cy="3719513"/>
          </a:xfrm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0BDCFF7-6277-4A3E-B800-A3A766D9B7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288" y="4711700"/>
            <a:ext cx="496252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C223E3D-D1E0-4B86-84FC-F7AC6C1B33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42950"/>
            <a:ext cx="6610350" cy="3719513"/>
          </a:xfrm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077D3DCE-1AAA-4391-8D3A-D4D193B37E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288" y="4711700"/>
            <a:ext cx="496252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2F1AD8D-DA04-472A-9822-BE2FA412EE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42950"/>
            <a:ext cx="6610350" cy="3719513"/>
          </a:xfrm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95B9A209-914F-412A-947E-B2BDB9A54B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288" y="4711700"/>
            <a:ext cx="496252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9689F8B-41C6-4FD4-8019-74EEA73357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42950"/>
            <a:ext cx="6610350" cy="3719513"/>
          </a:xfrm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5473ED2-DE12-4414-95E9-D32B6789CD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288" y="4711700"/>
            <a:ext cx="496252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47EE6938-1F3A-4224-A529-4EC6FEF6B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C0AC4BCC-E877-4C35-9955-FAD2E8655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AD8E8CB-FBED-479B-90F0-36C6EF56BE54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196667" y="6477000"/>
            <a:ext cx="1534584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600" b="1">
                <a:solidFill>
                  <a:schemeClr val="bg1"/>
                </a:solidFill>
                <a:ea typeface="宋体" panose="02010600030101010101" pitchFamily="2" charset="-122"/>
              </a:rPr>
              <a:t>CS-SWPU</a:t>
            </a:r>
            <a:endParaRPr kumimoji="1" lang="zh-CN" altLang="en-US" sz="16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06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7391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1EC9EF6-94EE-4A75-906E-5232CC2B5D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B4C6553-DEEF-408B-8A06-D5380CC14B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96026"/>
            <a:ext cx="3860800" cy="347663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2EE6EFC-0158-413F-89A3-51FF4C45C8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buFont typeface="Wingdings" pitchFamily="2" charset="2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195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90E2018-7841-4493-B85F-CC6618B7F8D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D64023F-4062-40BE-A6F5-83FCA433F2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44862-46A8-4C3B-9066-6D1011BD9F4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6947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4B5323-AD2A-4266-BB81-F258E008F35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C6D222F-938B-4FF3-AE58-F6D4377B9BB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83001-FDD9-4513-8B44-7F1CF379126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19857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7032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052513"/>
            <a:ext cx="5384800" cy="50784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52513"/>
            <a:ext cx="5384800" cy="50784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DC846-8799-4095-986F-0824B810ED4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195DCA-8DA9-49CA-926B-9D048D0FA88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64A7C-A7D7-4A3E-BB0B-809E0B15D5D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1021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859A98-C93D-4403-A872-EAE5CB5F0B2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6FDDA98-FE7F-4CE6-98B2-4A4096DE2C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6072E-11A1-4E50-BF25-255E4EDE3A0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9140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FFA499-C1CC-4BBE-9F9A-ABBE00D125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381A7F-B49D-4704-97D5-61759BC9F8D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695E2-A7CF-441A-AEE3-1C76AC68B3A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8043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52513"/>
            <a:ext cx="5384800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52513"/>
            <a:ext cx="5384800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4D5C05-E287-4316-A2A7-B17EB9FAADE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8E0189-0414-48FA-BF01-FFB8523F24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42878-50B3-4F17-A8AF-26271B6F4C4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3601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9C3232B-4C04-495E-A4AC-6F384C8B1CC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069AE2F-FB64-4A50-9E1B-B6039CB6720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6D3E7-43AE-4BE4-BE66-9D43355F228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6016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09E099E-CEE4-4389-B663-7E7969DD312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BBCB5A9-1B30-41A4-9527-874C044E150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FCE10-1BFE-4D3A-9BFD-A88CCC1BEE8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0638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E903934-0843-43FA-8424-D8CA782DFCE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30E7408-1B7F-4C52-929F-7B46F7608E9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982F4-ECB6-455A-8AC5-CC3F18BD12F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0614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7BB015-1D9A-4798-BB27-577E2F72FA4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74974D-0F94-4CC0-AAC5-E59ABFF674B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8F276-2E47-44F2-B333-FF18C195303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0032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BC9C37-120D-4DA8-9410-BC26395A83F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6778BE-3591-453A-A865-00A790BBFC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DE82E-D4EC-455A-AB60-80AAB2CEB40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3104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5563E7D-CBC0-40DF-A7F3-EA64D8D8B4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87929" y="204787"/>
            <a:ext cx="11100857" cy="62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769D268-1DB9-41CF-90F8-C2A958D745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87928" y="1223167"/>
            <a:ext cx="11118322" cy="490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05572" name="Rectangle 4">
            <a:extLst>
              <a:ext uri="{FF2B5EF4-FFF2-40B4-BE49-F238E27FC236}">
                <a16:creationId xmlns:a16="http://schemas.microsoft.com/office/drawing/2014/main" id="{78498F1D-2029-4570-AAEC-05D0712E98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01415" y="6381750"/>
            <a:ext cx="3860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2"/>
                </a:solidFill>
                <a:latin typeface="Garamond" pitchFamily="18" charset="0"/>
                <a:ea typeface="黑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</a:p>
        </p:txBody>
      </p:sp>
      <p:sp>
        <p:nvSpPr>
          <p:cNvPr id="1005573" name="Rectangle 5">
            <a:extLst>
              <a:ext uri="{FF2B5EF4-FFF2-40B4-BE49-F238E27FC236}">
                <a16:creationId xmlns:a16="http://schemas.microsoft.com/office/drawing/2014/main" id="{6B5CEEF3-7967-4E5D-9DCF-E59272A2C6A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6965" y="6381750"/>
            <a:ext cx="284480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DCF5EC0-133D-4787-8BBD-0758B46EC65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399E0B7B-91A4-4F64-9345-AACF5F420EBC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196667" y="6477000"/>
            <a:ext cx="1534584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600" b="1">
                <a:solidFill>
                  <a:schemeClr val="bg1"/>
                </a:solidFill>
                <a:ea typeface="宋体" panose="02010600030101010101" pitchFamily="2" charset="-122"/>
              </a:rPr>
              <a:t>CS-SWPU</a:t>
            </a:r>
            <a:endParaRPr kumimoji="1" lang="zh-CN" altLang="en-US" sz="16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E83ADD0E-DA5A-47BB-9754-B16E49057E3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3188" y="6040438"/>
            <a:ext cx="709612" cy="727075"/>
            <a:chOff x="49" y="3805"/>
            <a:chExt cx="335" cy="458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0B784D5D-9263-4B63-A115-C5A09DE2D5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148" y="3706"/>
              <a:ext cx="137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AutoShape 9">
              <a:extLst>
                <a:ext uri="{FF2B5EF4-FFF2-40B4-BE49-F238E27FC236}">
                  <a16:creationId xmlns:a16="http://schemas.microsoft.com/office/drawing/2014/main" id="{3669F6C9-27C3-4C90-87A1-F3BE362272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136" y="3869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5DA160AC-B28B-49BA-9ABB-34B74D9D2D2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136" y="4033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3" name="Rectangle 15">
            <a:extLst>
              <a:ext uri="{FF2B5EF4-FFF2-40B4-BE49-F238E27FC236}">
                <a16:creationId xmlns:a16="http://schemas.microsoft.com/office/drawing/2014/main" id="{CF2E4402-E83E-4988-A371-154F21E88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3213" y="0"/>
            <a:ext cx="304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14" name="Group 18">
            <a:extLst>
              <a:ext uri="{FF2B5EF4-FFF2-40B4-BE49-F238E27FC236}">
                <a16:creationId xmlns:a16="http://schemas.microsoft.com/office/drawing/2014/main" id="{51ECF2DF-20D0-484E-9D14-C312938E28D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3188" y="5903913"/>
            <a:ext cx="711200" cy="749300"/>
            <a:chOff x="49" y="3719"/>
            <a:chExt cx="336" cy="472"/>
          </a:xfrm>
        </p:grpSpPr>
        <p:sp>
          <p:nvSpPr>
            <p:cNvPr id="15" name="AutoShape 19">
              <a:extLst>
                <a:ext uri="{FF2B5EF4-FFF2-40B4-BE49-F238E27FC236}">
                  <a16:creationId xmlns:a16="http://schemas.microsoft.com/office/drawing/2014/main" id="{55E7B09D-8ECA-4EF4-8193-9803317796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30" y="3632"/>
              <a:ext cx="150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AutoShape 20">
              <a:extLst>
                <a:ext uri="{FF2B5EF4-FFF2-40B4-BE49-F238E27FC236}">
                  <a16:creationId xmlns:a16="http://schemas.microsoft.com/office/drawing/2014/main" id="{5B4301CB-0842-4D62-A28F-E9746491C4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41" y="3786"/>
              <a:ext cx="151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AutoShape 21">
              <a:extLst>
                <a:ext uri="{FF2B5EF4-FFF2-40B4-BE49-F238E27FC236}">
                  <a16:creationId xmlns:a16="http://schemas.microsoft.com/office/drawing/2014/main" id="{07332A38-0BA2-46C5-B7F5-D58A5A5DB4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42" y="3948"/>
              <a:ext cx="150" cy="336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8" name="Group 3">
            <a:extLst>
              <a:ext uri="{FF2B5EF4-FFF2-40B4-BE49-F238E27FC236}">
                <a16:creationId xmlns:a16="http://schemas.microsoft.com/office/drawing/2014/main" id="{BC42CBC1-E2D6-4370-91DA-F949F2BD879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106150" y="733425"/>
            <a:ext cx="960438" cy="531813"/>
            <a:chOff x="5247" y="462"/>
            <a:chExt cx="454" cy="335"/>
          </a:xfrm>
        </p:grpSpPr>
        <p:sp>
          <p:nvSpPr>
            <p:cNvPr id="19" name="AutoShape 4">
              <a:extLst>
                <a:ext uri="{FF2B5EF4-FFF2-40B4-BE49-F238E27FC236}">
                  <a16:creationId xmlns:a16="http://schemas.microsoft.com/office/drawing/2014/main" id="{8BF6B74C-DB05-403B-8B31-14C32D0C77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64" y="462"/>
              <a:ext cx="137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AutoShape 5">
              <a:extLst>
                <a:ext uri="{FF2B5EF4-FFF2-40B4-BE49-F238E27FC236}">
                  <a16:creationId xmlns:a16="http://schemas.microsoft.com/office/drawing/2014/main" id="{51FD8B90-6D87-4811-81AE-3180375C8D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407" y="462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AutoShape 6">
              <a:extLst>
                <a:ext uri="{FF2B5EF4-FFF2-40B4-BE49-F238E27FC236}">
                  <a16:creationId xmlns:a16="http://schemas.microsoft.com/office/drawing/2014/main" id="{4D5EFCB6-FD59-4333-871F-96716821F5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247" y="462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2" name="AutoShape 16">
            <a:extLst>
              <a:ext uri="{FF2B5EF4-FFF2-40B4-BE49-F238E27FC236}">
                <a16:creationId xmlns:a16="http://schemas.microsoft.com/office/drawing/2014/main" id="{3D549460-5873-4A03-814D-904D0116273D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406400" y="914400"/>
            <a:ext cx="11785600" cy="228600"/>
          </a:xfrm>
          <a:prstGeom prst="homePlate">
            <a:avLst>
              <a:gd name="adj" fmla="val 67846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786BE383-A5B5-4414-B4CD-05EA350535A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920413" y="731838"/>
            <a:ext cx="985837" cy="533400"/>
            <a:chOff x="5159" y="461"/>
            <a:chExt cx="466" cy="336"/>
          </a:xfrm>
        </p:grpSpPr>
        <p:sp>
          <p:nvSpPr>
            <p:cNvPr id="24" name="AutoShape 24">
              <a:extLst>
                <a:ext uri="{FF2B5EF4-FFF2-40B4-BE49-F238E27FC236}">
                  <a16:creationId xmlns:a16="http://schemas.microsoft.com/office/drawing/2014/main" id="{2DDA2264-B17C-4659-99B1-FF814B409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" y="462"/>
              <a:ext cx="150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AutoShape 25">
              <a:extLst>
                <a:ext uri="{FF2B5EF4-FFF2-40B4-BE49-F238E27FC236}">
                  <a16:creationId xmlns:a16="http://schemas.microsoft.com/office/drawing/2014/main" id="{315B7213-67AA-4009-B238-2FF35720E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8" y="462"/>
              <a:ext cx="151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AutoShape 26">
              <a:extLst>
                <a:ext uri="{FF2B5EF4-FFF2-40B4-BE49-F238E27FC236}">
                  <a16:creationId xmlns:a16="http://schemas.microsoft.com/office/drawing/2014/main" id="{58FE6798-DD8A-4326-9D78-0436211F0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" y="461"/>
              <a:ext cx="150" cy="336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</p:sldLayoutIdLst>
  <p:hf sldNum="0" hdr="0" dt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2pPr>
      <a:lvl3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3pPr>
      <a:lvl4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4pPr>
      <a:lvl5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ctr" rtl="0" fontAlgn="base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6pPr>
      <a:lvl7pPr marL="914400" algn="ctr" rtl="0" fontAlgn="base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7pPr>
      <a:lvl8pPr marL="1371600" algn="ctr" rtl="0" fontAlgn="base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8pPr>
      <a:lvl9pPr marL="1828800" algn="ctr" rtl="0" fontAlgn="base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lnSpc>
          <a:spcPct val="150000"/>
        </a:lnSpc>
        <a:spcBef>
          <a:spcPts val="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400">
          <a:solidFill>
            <a:srgbClr val="0000CC"/>
          </a:solidFill>
          <a:latin typeface="+mn-lt"/>
          <a:ea typeface="+mn-ea"/>
        </a:defRPr>
      </a:lvl2pPr>
      <a:lvl3pPr marL="1022350" indent="-350838" algn="l" rtl="0" eaLnBrk="0" fontAlgn="base" hangingPunct="0">
        <a:lnSpc>
          <a:spcPct val="150000"/>
        </a:lnSpc>
        <a:spcBef>
          <a:spcPts val="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rgbClr val="FF0000"/>
          </a:solidFill>
          <a:latin typeface="+mn-lt"/>
          <a:ea typeface="+mn-ea"/>
        </a:defRPr>
      </a:lvl3pPr>
      <a:lvl4pPr marL="1339850" indent="-315913" algn="l" rtl="0" eaLnBrk="0" fontAlgn="base" hangingPunct="0">
        <a:lnSpc>
          <a:spcPct val="150000"/>
        </a:lnSpc>
        <a:spcBef>
          <a:spcPts val="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lnSpc>
          <a:spcPct val="150000"/>
        </a:lnSpc>
        <a:spcBef>
          <a:spcPts val="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>
          <a:solidFill>
            <a:schemeClr val="tx2">
              <a:lumMod val="75000"/>
            </a:schemeClr>
          </a:solidFill>
          <a:latin typeface="+mn-lt"/>
          <a:ea typeface="+mn-ea"/>
        </a:defRPr>
      </a:lvl5pPr>
      <a:lvl6pPr marL="2138363" indent="-339725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7.bin"/><Relationship Id="rId18" Type="http://schemas.openxmlformats.org/officeDocument/2006/relationships/oleObject" Target="../embeddings/oleObject10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8.wmf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.wmf"/><Relationship Id="rId20" Type="http://schemas.openxmlformats.org/officeDocument/2006/relationships/oleObject" Target="../embeddings/oleObject12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1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4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oleObject" Target="../embeddings/oleObject13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1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2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3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0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1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3.w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6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7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5.png"/><Relationship Id="rId4" Type="http://schemas.openxmlformats.org/officeDocument/2006/relationships/image" Target="../media/image38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5.png"/><Relationship Id="rId4" Type="http://schemas.openxmlformats.org/officeDocument/2006/relationships/image" Target="../media/image38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1.w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2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4.emf"/><Relationship Id="rId4" Type="http://schemas.openxmlformats.org/officeDocument/2006/relationships/image" Target="../media/image43.w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5.wmf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6.wmf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444429">
            <a:extLst>
              <a:ext uri="{FF2B5EF4-FFF2-40B4-BE49-F238E27FC236}">
                <a16:creationId xmlns:a16="http://schemas.microsoft.com/office/drawing/2014/main" id="{D88DFE07-8E20-4C39-9933-339A2C0FE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975" y="2312988"/>
            <a:ext cx="434181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 typeface="Monotype Sorts" pitchFamily="2" charset="2"/>
              <a:buNone/>
              <a:defRPr/>
            </a:pPr>
            <a:r>
              <a:rPr lang="zh-CN" altLang="en-US" sz="3200" kern="0" dirty="0">
                <a:cs typeface="Times New Roman" panose="02020603050405020304" pitchFamily="18" charset="0"/>
              </a:rPr>
              <a:t>动态规划</a:t>
            </a:r>
          </a:p>
          <a:p>
            <a:pPr marL="0" indent="0" algn="ctr">
              <a:buFont typeface="Monotype Sorts" pitchFamily="2" charset="2"/>
              <a:buNone/>
              <a:defRPr/>
            </a:pPr>
            <a:r>
              <a:rPr lang="en-US" altLang="zh-CN" sz="3200" kern="0" dirty="0">
                <a:solidFill>
                  <a:srgbClr val="800000"/>
                </a:solidFill>
                <a:cs typeface="Times New Roman" panose="02020603050405020304" pitchFamily="18" charset="0"/>
              </a:rPr>
              <a:t>Dynamic Programming</a:t>
            </a:r>
            <a:endParaRPr lang="zh-CN" altLang="en-US" sz="3200" kern="0" dirty="0">
              <a:solidFill>
                <a:srgbClr val="8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5124" name="标题 444428">
            <a:extLst>
              <a:ext uri="{FF2B5EF4-FFF2-40B4-BE49-F238E27FC236}">
                <a16:creationId xmlns:a16="http://schemas.microsoft.com/office/drawing/2014/main" id="{7B243A37-F3FD-430A-AEAE-BABB15874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8763" y="1204913"/>
            <a:ext cx="37052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50000"/>
              </a:lnSpc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4800" dirty="0"/>
              <a:t>Chapter 8</a:t>
            </a:r>
            <a:endParaRPr lang="zh-CN" altLang="en-US" sz="4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25A1421-EFE6-4FD1-8FCC-57A326F7F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66" y="1272619"/>
            <a:ext cx="4237021" cy="458142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FCBFF22-5544-49D8-852C-755D3E28DEE7}"/>
              </a:ext>
            </a:extLst>
          </p:cNvPr>
          <p:cNvSpPr/>
          <p:nvPr/>
        </p:nvSpPr>
        <p:spPr>
          <a:xfrm>
            <a:off x="7045880" y="3940503"/>
            <a:ext cx="28309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最优化算法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1">
            <a:extLst>
              <a:ext uri="{FF2B5EF4-FFF2-40B4-BE49-F238E27FC236}">
                <a16:creationId xmlns:a16="http://schemas.microsoft.com/office/drawing/2014/main" id="{63C89CE4-1866-41AA-A64A-9ED3372128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1146882" name="Rectangle 2">
            <a:extLst>
              <a:ext uri="{FF2B5EF4-FFF2-40B4-BE49-F238E27FC236}">
                <a16:creationId xmlns:a16="http://schemas.microsoft.com/office/drawing/2014/main" id="{7DD90B14-8474-47FC-B284-AA6A5C1259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硬币兑换的动态规划算法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46883" name="Rectangle 3">
            <a:extLst>
              <a:ext uri="{FF2B5EF4-FFF2-40B4-BE49-F238E27FC236}">
                <a16:creationId xmlns:a16="http://schemas.microsoft.com/office/drawing/2014/main" id="{A9646D78-FD6F-49D6-A3A9-49AC8DD9182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87929" y="1282045"/>
            <a:ext cx="9719734" cy="484888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面额数组 </a:t>
            </a:r>
            <a:r>
              <a:rPr lang="en-US" altLang="zh-CN" dirty="0">
                <a:latin typeface="Times New Roman" panose="02020603050405020304" pitchFamily="18" charset="0"/>
              </a:rPr>
              <a:t>d [ 1 ]&gt;d [ 2 ]&gt;…&gt;d [ m ]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=1</a:t>
            </a:r>
            <a:r>
              <a:rPr lang="zh-CN" altLang="en-US" dirty="0">
                <a:latin typeface="Times New Roman" panose="02020603050405020304" pitchFamily="18" charset="0"/>
              </a:rPr>
              <a:t>，兑换金额 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定义最优值函数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c (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, j)</a:t>
            </a:r>
            <a:r>
              <a:rPr lang="zh-CN" altLang="en-US" dirty="0">
                <a:latin typeface="Times New Roman" panose="02020603050405020304" pitchFamily="18" charset="0"/>
              </a:rPr>
              <a:t>：最少的硬币个数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后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m-i+1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个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面额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d[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], d[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+1], …, d[m]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，兑换金额＝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j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1 </a:t>
            </a:r>
            <a:r>
              <a:rPr lang="en-US" altLang="zh-CN" sz="2800" dirty="0">
                <a:latin typeface="Times New Roman" panose="02020603050405020304" pitchFamily="18" charset="0"/>
              </a:rPr>
              <a:t>≤</a:t>
            </a:r>
            <a:r>
              <a:rPr lang="en-US" altLang="zh-CN" sz="2800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 ≤m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0 ≤j ≤n</a:t>
            </a:r>
            <a:endParaRPr lang="en-US" altLang="zh-CN" sz="28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最优值递归计算公式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d [</a:t>
            </a:r>
            <a:r>
              <a:rPr lang="en-US" altLang="zh-CN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] </a:t>
            </a:r>
            <a:r>
              <a:rPr lang="zh-CN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＞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 j</a:t>
            </a:r>
            <a:r>
              <a:rPr lang="zh-CN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c (</a:t>
            </a:r>
            <a:r>
              <a:rPr lang="en-US" altLang="zh-CN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, j) = c ( i+1,  j )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d [</a:t>
            </a:r>
            <a:r>
              <a:rPr lang="en-US" altLang="zh-CN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] ≤</a:t>
            </a:r>
            <a:r>
              <a:rPr lang="zh-CN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c (</a:t>
            </a:r>
            <a:r>
              <a:rPr lang="en-US" altLang="zh-CN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, j) = min{ c(i+1, j),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j / d [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]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 + c (i+1,  j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mod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 d[</a:t>
            </a:r>
            <a:r>
              <a:rPr lang="en-US" altLang="zh-CN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]) }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脚占位符 1">
            <a:extLst>
              <a:ext uri="{FF2B5EF4-FFF2-40B4-BE49-F238E27FC236}">
                <a16:creationId xmlns:a16="http://schemas.microsoft.com/office/drawing/2014/main" id="{E28A4536-278D-4C6C-B820-F164FC0564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1148930" name="Rectangle 2">
            <a:extLst>
              <a:ext uri="{FF2B5EF4-FFF2-40B4-BE49-F238E27FC236}">
                <a16:creationId xmlns:a16="http://schemas.microsoft.com/office/drawing/2014/main" id="{0567A28E-3A1E-49A4-9948-16E561B088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硬币兑换的动态规划算法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33571" name="Rectangle 3">
            <a:extLst>
              <a:ext uri="{FF2B5EF4-FFF2-40B4-BE49-F238E27FC236}">
                <a16:creationId xmlns:a16="http://schemas.microsoft.com/office/drawing/2014/main" id="{179A7B38-F773-4B53-8D0A-A07D213F982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128615"/>
            <a:ext cx="8229600" cy="5319319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altLang="zh-CN" sz="2400" dirty="0" err="1">
                <a:latin typeface="Times New Roman" panose="02020603050405020304" pitchFamily="18" charset="0"/>
              </a:rPr>
              <a:t>dynamicChange</a:t>
            </a:r>
            <a:r>
              <a:rPr lang="en-US" altLang="zh-CN" sz="2400" dirty="0">
                <a:latin typeface="Times New Roman" panose="02020603050405020304" pitchFamily="18" charset="0"/>
              </a:rPr>
              <a:t> ( d[1..m], n ) 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for j=0 to n  c[m, j]=j</a:t>
            </a:r>
            <a:r>
              <a:rPr lang="en-US" altLang="zh-CN" sz="2400" dirty="0">
                <a:latin typeface="Times New Roman" panose="02020603050405020304" pitchFamily="18" charset="0"/>
              </a:rPr>
              <a:t> //</a:t>
            </a:r>
            <a:r>
              <a:rPr lang="zh-CN" altLang="en-US" sz="2400" dirty="0">
                <a:latin typeface="Times New Roman" panose="02020603050405020304" pitchFamily="18" charset="0"/>
              </a:rPr>
              <a:t>初始化第 </a:t>
            </a:r>
            <a:r>
              <a:rPr lang="en-US" altLang="zh-CN" sz="2400" dirty="0">
                <a:latin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</a:rPr>
              <a:t>行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	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for </a:t>
            </a:r>
            <a:r>
              <a:rPr lang="en-US" altLang="zh-CN" sz="2400" b="1" dirty="0" err="1">
                <a:solidFill>
                  <a:srgbClr val="99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=m-1 to 1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   //</a:t>
            </a:r>
            <a:r>
              <a:rPr lang="zh-CN" altLang="en-US" sz="2400" dirty="0">
                <a:latin typeface="Times New Roman" panose="02020603050405020304" pitchFamily="18" charset="0"/>
              </a:rPr>
              <a:t>逐行向上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for j=0  to n //</a:t>
            </a:r>
            <a:r>
              <a:rPr lang="zh-CN" altLang="en-US" sz="2400" dirty="0">
                <a:latin typeface="Times New Roman" panose="02020603050405020304" pitchFamily="18" charset="0"/>
              </a:rPr>
              <a:t>逐列计算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 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if  d[</a:t>
            </a:r>
            <a:r>
              <a:rPr lang="en-US" altLang="zh-CN" sz="24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] &gt; j </a:t>
            </a:r>
            <a:r>
              <a:rPr lang="en-US" altLang="zh-CN" sz="2400" dirty="0">
                <a:latin typeface="Times New Roman" panose="02020603050405020304" pitchFamily="18" charset="0"/>
              </a:rPr>
              <a:t>    //</a:t>
            </a:r>
            <a:r>
              <a:rPr lang="zh-CN" altLang="en-US" sz="2400" dirty="0">
                <a:latin typeface="Times New Roman" panose="02020603050405020304" pitchFamily="18" charset="0"/>
              </a:rPr>
              <a:t>面额</a:t>
            </a:r>
            <a:r>
              <a:rPr lang="en-US" altLang="zh-CN" sz="2400" dirty="0">
                <a:latin typeface="Times New Roman" panose="02020603050405020304" pitchFamily="18" charset="0"/>
              </a:rPr>
              <a:t>d[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 </a:t>
            </a:r>
            <a:r>
              <a:rPr lang="zh-CN" altLang="en-US" sz="2400" dirty="0">
                <a:latin typeface="Times New Roman" panose="02020603050405020304" pitchFamily="18" charset="0"/>
              </a:rPr>
              <a:t>超过金额 </a:t>
            </a:r>
            <a:r>
              <a:rPr lang="en-US" altLang="zh-CN" sz="2400" dirty="0">
                <a:latin typeface="Times New Roman" panose="02020603050405020304" pitchFamily="18" charset="0"/>
              </a:rPr>
              <a:t>j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         c[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][j] = c[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 + 1][j]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else 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         if  c[i+1][j] &lt;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j / d[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] + c[i+1][ j % d[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]]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               c[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][j] = c[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 + 1][j]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         else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                c[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][j] =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j / d[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] + c[i+1][ j % d[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] ]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页脚占位符 3">
            <a:extLst>
              <a:ext uri="{FF2B5EF4-FFF2-40B4-BE49-F238E27FC236}">
                <a16:creationId xmlns:a16="http://schemas.microsoft.com/office/drawing/2014/main" id="{4821F49B-F50A-4B92-BCD5-8A0D14DCA8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17411" name="Rectangle 6">
            <a:extLst>
              <a:ext uri="{FF2B5EF4-FFF2-40B4-BE49-F238E27FC236}">
                <a16:creationId xmlns:a16="http://schemas.microsoft.com/office/drawing/2014/main" id="{FE89033F-93C6-42D1-8273-F95A4BDCA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动态规划基本步骤</a:t>
            </a:r>
          </a:p>
        </p:txBody>
      </p:sp>
      <p:sp>
        <p:nvSpPr>
          <p:cNvPr id="887815" name="Rectangle 7">
            <a:extLst>
              <a:ext uri="{FF2B5EF4-FFF2-40B4-BE49-F238E27FC236}">
                <a16:creationId xmlns:a16="http://schemas.microsoft.com/office/drawing/2014/main" id="{E7E57572-FEE7-4B07-B7F1-71FC9256DC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7928" y="1223167"/>
            <a:ext cx="11118322" cy="490775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⑴ 找出</a:t>
            </a:r>
            <a:r>
              <a:rPr lang="zh-CN" altLang="en-US" b="1" dirty="0">
                <a:solidFill>
                  <a:srgbClr val="000099"/>
                </a:solidFill>
              </a:rPr>
              <a:t>最优解</a:t>
            </a:r>
            <a:r>
              <a:rPr lang="zh-CN" altLang="en-US" dirty="0"/>
              <a:t>的性质，并刻划其结构特征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⑵ 定义</a:t>
            </a:r>
            <a:r>
              <a:rPr lang="zh-CN" altLang="en-US" b="1" dirty="0">
                <a:solidFill>
                  <a:srgbClr val="800000"/>
                </a:solidFill>
              </a:rPr>
              <a:t>最优值</a:t>
            </a:r>
            <a:r>
              <a:rPr lang="zh-CN" altLang="en-US" dirty="0"/>
              <a:t>的递归计算公式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⑶ (</a:t>
            </a:r>
            <a:r>
              <a:rPr lang="zh-CN" altLang="en-US" dirty="0"/>
              <a:t>自底向上递推</a:t>
            </a:r>
            <a:r>
              <a:rPr lang="en-US" altLang="zh-CN" dirty="0"/>
              <a:t>)</a:t>
            </a:r>
            <a:r>
              <a:rPr lang="zh-CN" altLang="en-US" dirty="0"/>
              <a:t>计算</a:t>
            </a:r>
            <a:r>
              <a:rPr lang="zh-CN" altLang="en-US" b="1" dirty="0">
                <a:solidFill>
                  <a:srgbClr val="800000"/>
                </a:solidFill>
              </a:rPr>
              <a:t>最优值</a:t>
            </a:r>
          </a:p>
          <a:p>
            <a:pPr lvl="1" eaLnBrk="1" hangingPunct="1"/>
            <a:r>
              <a:rPr lang="en-US" altLang="zh-CN" dirty="0"/>
              <a:t>(</a:t>
            </a:r>
            <a:r>
              <a:rPr lang="zh-CN" altLang="en-US" dirty="0"/>
              <a:t>数组</a:t>
            </a:r>
            <a:r>
              <a:rPr lang="en-US" altLang="zh-CN" dirty="0"/>
              <a:t>/</a:t>
            </a:r>
            <a:r>
              <a:rPr lang="zh-CN" altLang="en-US" dirty="0"/>
              <a:t>矩阵</a:t>
            </a:r>
            <a:r>
              <a:rPr lang="en-US" altLang="zh-CN" dirty="0"/>
              <a:t>)</a:t>
            </a:r>
            <a:r>
              <a:rPr lang="zh-CN" altLang="en-US" dirty="0"/>
              <a:t>保存子问题的</a:t>
            </a:r>
            <a:r>
              <a:rPr lang="zh-CN" altLang="en-US" b="1" dirty="0">
                <a:solidFill>
                  <a:srgbClr val="800000"/>
                </a:solidFill>
              </a:rPr>
              <a:t>最优值</a:t>
            </a:r>
            <a:r>
              <a:rPr lang="zh-CN" altLang="en-US" dirty="0"/>
              <a:t>，后面可以直接读取</a:t>
            </a:r>
          </a:p>
          <a:p>
            <a:pPr lvl="2" eaLnBrk="1" hangingPunct="1"/>
            <a:r>
              <a:rPr lang="zh-CN" altLang="en-US" dirty="0"/>
              <a:t>以空间换时间</a:t>
            </a:r>
          </a:p>
          <a:p>
            <a:pPr lvl="1" eaLnBrk="1" hangingPunct="1"/>
            <a:r>
              <a:rPr lang="zh-CN" altLang="en-US" b="1" dirty="0">
                <a:solidFill>
                  <a:schemeClr val="tx2"/>
                </a:solidFill>
              </a:rPr>
              <a:t>也可以自顶向下递归计算</a:t>
            </a:r>
            <a:r>
              <a:rPr lang="zh-CN" altLang="en-US" b="1" dirty="0">
                <a:solidFill>
                  <a:srgbClr val="800000"/>
                </a:solidFill>
              </a:rPr>
              <a:t>最优值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⑷ 利用计算</a:t>
            </a:r>
            <a:r>
              <a:rPr lang="zh-CN" altLang="en-US" b="1" dirty="0">
                <a:solidFill>
                  <a:srgbClr val="800000"/>
                </a:solidFill>
              </a:rPr>
              <a:t>最优值</a:t>
            </a:r>
            <a:r>
              <a:rPr lang="zh-CN" altLang="en-US" dirty="0"/>
              <a:t>过程中的辅助信息，构造</a:t>
            </a:r>
            <a:r>
              <a:rPr lang="zh-CN" altLang="en-US" b="1" dirty="0">
                <a:solidFill>
                  <a:srgbClr val="000099"/>
                </a:solidFill>
              </a:rPr>
              <a:t>最优解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页脚占位符 3">
            <a:extLst>
              <a:ext uri="{FF2B5EF4-FFF2-40B4-BE49-F238E27FC236}">
                <a16:creationId xmlns:a16="http://schemas.microsoft.com/office/drawing/2014/main" id="{44F2AB53-D2D1-4B4F-92E5-B40479E45F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18435" name="Rectangle 8">
            <a:extLst>
              <a:ext uri="{FF2B5EF4-FFF2-40B4-BE49-F238E27FC236}">
                <a16:creationId xmlns:a16="http://schemas.microsoft.com/office/drawing/2014/main" id="{4C14C225-8E86-494D-87CF-06749D197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0-1</a:t>
            </a:r>
            <a:r>
              <a:rPr lang="zh-CN" altLang="en-US"/>
              <a:t>背包问题</a:t>
            </a:r>
          </a:p>
        </p:txBody>
      </p:sp>
      <p:sp>
        <p:nvSpPr>
          <p:cNvPr id="6149" name="Rectangle 9">
            <a:extLst>
              <a:ext uri="{FF2B5EF4-FFF2-40B4-BE49-F238E27FC236}">
                <a16:creationId xmlns:a16="http://schemas.microsoft.com/office/drawing/2014/main" id="{3AC89BBE-F873-4386-B707-1EC862BE28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给定：</a:t>
            </a:r>
            <a:r>
              <a:rPr lang="en-US" altLang="zh-CN" b="1">
                <a:latin typeface="Times New Roman" panose="02020603050405020304" pitchFamily="18" charset="0"/>
              </a:rPr>
              <a:t>n </a:t>
            </a:r>
            <a:r>
              <a:rPr lang="zh-CN" altLang="en-US" b="1">
                <a:latin typeface="Times New Roman" panose="02020603050405020304" pitchFamily="18" charset="0"/>
              </a:rPr>
              <a:t>个物品、</a:t>
            </a:r>
            <a:r>
              <a:rPr lang="en-US" altLang="zh-CN" b="1">
                <a:latin typeface="Times New Roman" panose="02020603050405020304" pitchFamily="18" charset="0"/>
              </a:rPr>
              <a:t>1 </a:t>
            </a:r>
            <a:r>
              <a:rPr lang="zh-CN" altLang="en-US" b="1">
                <a:latin typeface="Times New Roman" panose="02020603050405020304" pitchFamily="18" charset="0"/>
              </a:rPr>
              <a:t>个背包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背包容量＝</a:t>
            </a:r>
            <a:r>
              <a:rPr lang="en-US" altLang="zh-CN" b="1" i="1">
                <a:latin typeface="Times New Roman" panose="02020603050405020304" pitchFamily="18" charset="0"/>
              </a:rPr>
              <a:t>W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物品 </a:t>
            </a:r>
            <a:r>
              <a:rPr lang="en-US" altLang="zh-CN" b="1" i="1">
                <a:latin typeface="Times New Roman" panose="02020603050405020304" pitchFamily="18" charset="0"/>
              </a:rPr>
              <a:t>i</a:t>
            </a:r>
            <a:r>
              <a:rPr lang="zh-CN" altLang="en-US" b="1">
                <a:latin typeface="Times New Roman" panose="02020603050405020304" pitchFamily="18" charset="0"/>
              </a:rPr>
              <a:t>：重量 </a:t>
            </a:r>
            <a:r>
              <a:rPr lang="en-US" altLang="zh-CN" b="1" i="1">
                <a:latin typeface="Times New Roman" panose="02020603050405020304" pitchFamily="18" charset="0"/>
              </a:rPr>
              <a:t>w</a:t>
            </a:r>
            <a:r>
              <a:rPr lang="en-US" altLang="zh-CN" b="1" baseline="-25000">
                <a:latin typeface="Times New Roman" panose="02020603050405020304" pitchFamily="18" charset="0"/>
              </a:rPr>
              <a:t>i</a:t>
            </a:r>
            <a:r>
              <a:rPr lang="zh-CN" altLang="en-US" b="1">
                <a:latin typeface="Times New Roman" panose="02020603050405020304" pitchFamily="18" charset="0"/>
              </a:rPr>
              <a:t>、价值 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</a:rPr>
              <a:t>i</a:t>
            </a:r>
          </a:p>
          <a:p>
            <a:pPr marL="1143000" lvl="2" indent="-228600" eaLnBrk="1" hangingPunct="1">
              <a:lnSpc>
                <a:spcPct val="14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约定：不同物品的重量、价值互不相同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问题：选择装包方案，使得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装包物品价值和最大</a:t>
            </a:r>
            <a:endParaRPr lang="en-US" altLang="zh-CN" b="1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装包方案向量：</a:t>
            </a:r>
            <a:r>
              <a:rPr lang="en-US" altLang="zh-CN" b="1">
                <a:latin typeface="Times New Roman" panose="02020603050405020304" pitchFamily="18" charset="0"/>
              </a:rPr>
              <a:t>(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, …,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-25000">
                <a:latin typeface="Times New Roman" panose="02020603050405020304" pitchFamily="18" charset="0"/>
              </a:rPr>
              <a:t>n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zh-CN" altLang="en-US" b="1">
                <a:latin typeface="Times New Roman" panose="02020603050405020304" pitchFamily="18" charset="0"/>
              </a:rPr>
              <a:t>，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-25000">
                <a:latin typeface="Times New Roman" panose="02020603050405020304" pitchFamily="18" charset="0"/>
              </a:rPr>
              <a:t>i</a:t>
            </a:r>
            <a:r>
              <a:rPr lang="zh-CN" altLang="en-US" b="1">
                <a:latin typeface="Times New Roman" panose="02020603050405020304" pitchFamily="18" charset="0"/>
              </a:rPr>
              <a:t>＝</a:t>
            </a:r>
            <a:r>
              <a:rPr lang="en-US" altLang="zh-CN" b="1">
                <a:latin typeface="Times New Roman" panose="02020603050405020304" pitchFamily="18" charset="0"/>
              </a:rPr>
              <a:t>0(</a:t>
            </a:r>
            <a:r>
              <a:rPr lang="zh-CN" altLang="en-US" b="1">
                <a:latin typeface="Times New Roman" panose="02020603050405020304" pitchFamily="18" charset="0"/>
              </a:rPr>
              <a:t>不装</a:t>
            </a:r>
            <a:r>
              <a:rPr lang="en-US" altLang="zh-CN" b="1">
                <a:latin typeface="Times New Roman" panose="02020603050405020304" pitchFamily="18" charset="0"/>
              </a:rPr>
              <a:t>) /</a:t>
            </a:r>
            <a:r>
              <a:rPr lang="zh-CN" altLang="en-US" b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</a:rPr>
              <a:t>1(</a:t>
            </a:r>
            <a:r>
              <a:rPr lang="zh-CN" altLang="en-US" b="1">
                <a:latin typeface="Times New Roman" panose="02020603050405020304" pitchFamily="18" charset="0"/>
              </a:rPr>
              <a:t>装包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6146" name="Object 4">
            <a:extLst>
              <a:ext uri="{FF2B5EF4-FFF2-40B4-BE49-F238E27FC236}">
                <a16:creationId xmlns:a16="http://schemas.microsoft.com/office/drawing/2014/main" id="{56DF9B0A-C15D-4026-BC83-4207C3C84D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5851" y="4621213"/>
          <a:ext cx="4475163" cy="145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公式" r:id="rId3" imgW="1916868" imgH="622030" progId="Equation.3">
                  <p:embed/>
                </p:oleObj>
              </mc:Choice>
              <mc:Fallback>
                <p:oleObj name="公式" r:id="rId3" imgW="1916868" imgH="62203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1" y="4621213"/>
                        <a:ext cx="4475163" cy="1458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0589" name="Rectangle 13">
            <a:extLst>
              <a:ext uri="{FF2B5EF4-FFF2-40B4-BE49-F238E27FC236}">
                <a16:creationId xmlns:a16="http://schemas.microsoft.com/office/drawing/2014/main" id="{54233108-B67E-4BC9-A0B5-03F2407EC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835" y="1459976"/>
            <a:ext cx="3160340" cy="2518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Ex. </a:t>
            </a:r>
            <a:r>
              <a:rPr lang="zh-CN" altLang="en-US" sz="2400" dirty="0">
                <a:latin typeface="Times New Roman" panose="02020603050405020304" pitchFamily="18" charset="0"/>
              </a:rPr>
              <a:t>背包容量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W </a:t>
            </a:r>
            <a:r>
              <a:rPr lang="en-US" altLang="zh-CN" sz="2400" b="1" dirty="0">
                <a:latin typeface="Times New Roman" panose="02020603050405020304" pitchFamily="18" charset="0"/>
              </a:rPr>
              <a:t>= 5</a:t>
            </a:r>
            <a:endParaRPr lang="en-US" altLang="zh-CN" sz="2400" b="1" u="sng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u="sng" dirty="0">
                <a:solidFill>
                  <a:srgbClr val="990000"/>
                </a:solidFill>
                <a:latin typeface="Times New Roman" panose="02020603050405020304" pitchFamily="18" charset="0"/>
              </a:rPr>
              <a:t>物品 </a:t>
            </a:r>
            <a:r>
              <a:rPr lang="en-US" altLang="zh-CN" sz="2000" i="1" u="sng" dirty="0" err="1">
                <a:solidFill>
                  <a:srgbClr val="99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u="sng" dirty="0">
                <a:solidFill>
                  <a:srgbClr val="9900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000" u="sng" dirty="0">
                <a:solidFill>
                  <a:srgbClr val="990000"/>
                </a:solidFill>
                <a:latin typeface="Times New Roman" panose="02020603050405020304" pitchFamily="18" charset="0"/>
              </a:rPr>
              <a:t>重量 </a:t>
            </a:r>
            <a:r>
              <a:rPr lang="en-US" altLang="zh-CN" sz="2000" i="1" u="sng" dirty="0" err="1">
                <a:solidFill>
                  <a:srgbClr val="99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u="sng" baseline="-25000" dirty="0" err="1">
                <a:solidFill>
                  <a:srgbClr val="99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u="sng" dirty="0">
                <a:solidFill>
                  <a:srgbClr val="990000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000" u="sng" dirty="0">
                <a:solidFill>
                  <a:srgbClr val="990000"/>
                </a:solidFill>
                <a:latin typeface="Times New Roman" panose="02020603050405020304" pitchFamily="18" charset="0"/>
              </a:rPr>
              <a:t>价值 </a:t>
            </a:r>
            <a:r>
              <a:rPr lang="en-US" altLang="zh-CN" sz="2000" i="1" u="sng" dirty="0">
                <a:solidFill>
                  <a:srgbClr val="99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u="sng" baseline="-25000" dirty="0">
                <a:solidFill>
                  <a:srgbClr val="990000"/>
                </a:solidFill>
                <a:latin typeface="Times New Roman" panose="02020603050405020304" pitchFamily="18" charset="0"/>
              </a:rPr>
              <a:t>i</a:t>
            </a:r>
            <a:endParaRPr lang="en-US" altLang="zh-CN" sz="2000" i="1" u="sng" baseline="-25000" dirty="0">
              <a:solidFill>
                <a:srgbClr val="99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1          2          $12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2          1          $10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3          3          $20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4          2          $15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058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页脚占位符 3">
            <a:extLst>
              <a:ext uri="{FF2B5EF4-FFF2-40B4-BE49-F238E27FC236}">
                <a16:creationId xmlns:a16="http://schemas.microsoft.com/office/drawing/2014/main" id="{4C481A7C-2F50-4065-BD06-3D0A7C0BE5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19459" name="Rectangle 4">
            <a:extLst>
              <a:ext uri="{FF2B5EF4-FFF2-40B4-BE49-F238E27FC236}">
                <a16:creationId xmlns:a16="http://schemas.microsoft.com/office/drawing/2014/main" id="{2817CA7F-1315-4442-A33E-9B70658BD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1150" y="3000815"/>
            <a:ext cx="309700" cy="42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3FA36D30-B8BD-49E0-B1F0-4487ACCA3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1150" y="2896040"/>
            <a:ext cx="309700" cy="42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19461" name="Rectangle 9">
            <a:extLst>
              <a:ext uri="{FF2B5EF4-FFF2-40B4-BE49-F238E27FC236}">
                <a16:creationId xmlns:a16="http://schemas.microsoft.com/office/drawing/2014/main" id="{F64E7F8F-F5BC-4F38-97CE-E74C21F27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1150" y="2986527"/>
            <a:ext cx="309700" cy="42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19462" name="Rectangle 24">
            <a:extLst>
              <a:ext uri="{FF2B5EF4-FFF2-40B4-BE49-F238E27FC236}">
                <a16:creationId xmlns:a16="http://schemas.microsoft.com/office/drawing/2014/main" id="{C2348435-9BC0-4542-9006-64B4011D6C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0-1</a:t>
            </a:r>
            <a:r>
              <a:rPr lang="zh-CN" altLang="en-US"/>
              <a:t>背包的子问题结构及最优值函数</a:t>
            </a:r>
          </a:p>
        </p:txBody>
      </p:sp>
      <p:sp>
        <p:nvSpPr>
          <p:cNvPr id="921625" name="Rectangle 25">
            <a:extLst>
              <a:ext uri="{FF2B5EF4-FFF2-40B4-BE49-F238E27FC236}">
                <a16:creationId xmlns:a16="http://schemas.microsoft.com/office/drawing/2014/main" id="{880BE535-8DDA-493E-AAD0-4E1D3C47C7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7929" y="1299377"/>
            <a:ext cx="8229600" cy="2176462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最优值函数 </a:t>
            </a:r>
            <a:r>
              <a:rPr lang="en-US" altLang="zh-CN" dirty="0">
                <a:latin typeface="Times New Roman" panose="02020603050405020304" pitchFamily="18" charset="0"/>
              </a:rPr>
              <a:t>F( </a:t>
            </a:r>
            <a:r>
              <a:rPr lang="en-US" altLang="zh-CN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b="1" dirty="0">
                <a:solidFill>
                  <a:srgbClr val="8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 )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</a:rPr>
              <a:t>子背包问题</a:t>
            </a:r>
            <a:r>
              <a:rPr lang="zh-CN" altLang="en-US" dirty="0">
                <a:latin typeface="Times New Roman" panose="02020603050405020304" pitchFamily="18" charset="0"/>
              </a:rPr>
              <a:t>的最大装包价值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</a:rPr>
              <a:t>子背包</a:t>
            </a:r>
            <a:r>
              <a:rPr lang="zh-CN" altLang="en-US" dirty="0">
                <a:latin typeface="Times New Roman" panose="02020603050405020304" pitchFamily="18" charset="0"/>
              </a:rPr>
              <a:t>容量为 </a:t>
            </a:r>
            <a:r>
              <a:rPr lang="en-US" altLang="zh-CN" sz="32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0&lt;=j&lt;=W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可选物品为 </a:t>
            </a:r>
            <a:r>
              <a:rPr lang="en-US" altLang="zh-CN" dirty="0">
                <a:latin typeface="Times New Roman" panose="02020603050405020304" pitchFamily="18" charset="0"/>
              </a:rPr>
              <a:t>1, 2, …,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1≤i ≤n (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从右到左</a:t>
            </a:r>
            <a:r>
              <a:rPr lang="zh-CN" altLang="en-US" dirty="0">
                <a:solidFill>
                  <a:srgbClr val="800000"/>
                </a:solidFill>
                <a:latin typeface="Times New Roman" panose="02020603050405020304" pitchFamily="18" charset="0"/>
              </a:rPr>
              <a:t>逐个考察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CBC1E6-44CE-467F-AE29-E20EE554A61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89977" y="3280672"/>
            <a:ext cx="7612046" cy="173457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endParaRPr lang="zh-CN" altLang="en-US" dirty="0">
              <a:noFill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92" name="Rectangle 8">
            <a:extLst>
              <a:ext uri="{FF2B5EF4-FFF2-40B4-BE49-F238E27FC236}">
                <a16:creationId xmlns:a16="http://schemas.microsoft.com/office/drawing/2014/main" id="{FB2B21BF-586D-4AB7-B958-D34D5C0AB8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初始条件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① 人为规定：</a:t>
            </a:r>
          </a:p>
          <a:p>
            <a:pPr lvl="2" eaLnBrk="1" hangingPunct="1"/>
            <a:endParaRPr lang="en-US" altLang="zh-CN">
              <a:latin typeface="Times New Roman" panose="02020603050405020304" pitchFamily="18" charset="0"/>
            </a:endParaRPr>
          </a:p>
          <a:p>
            <a:pPr lvl="2" eaLnBrk="1" hangingPunct="1"/>
            <a:endParaRPr lang="en-US" altLang="zh-CN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② 直接求解：</a:t>
            </a:r>
            <a:r>
              <a:rPr lang="en-US" altLang="zh-CN" b="1" i="1">
                <a:solidFill>
                  <a:srgbClr val="000099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</a:rPr>
              <a:t>( 1 , </a:t>
            </a:r>
            <a:r>
              <a:rPr lang="en-US" altLang="zh-CN" b="1" i="1">
                <a:solidFill>
                  <a:srgbClr val="000099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</a:rPr>
              <a:t> )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0≤</a:t>
            </a:r>
            <a:r>
              <a:rPr lang="en-US" altLang="zh-CN" i="1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</a:rPr>
              <a:t>≤</a:t>
            </a:r>
            <a:r>
              <a:rPr lang="en-US" altLang="zh-CN" i="1">
                <a:latin typeface="Times New Roman" panose="02020603050405020304" pitchFamily="18" charset="0"/>
              </a:rPr>
              <a:t>W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可选的物品只有一个：物品 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若 </a:t>
            </a:r>
            <a:r>
              <a:rPr lang="en-US" altLang="zh-CN" sz="2400" b="1" i="1">
                <a:latin typeface="Times New Roman" panose="02020603050405020304" pitchFamily="18" charset="0"/>
              </a:rPr>
              <a:t>j</a:t>
            </a:r>
            <a:r>
              <a:rPr lang="en-US" altLang="zh-CN" sz="2400" b="1">
                <a:latin typeface="Times New Roman" panose="02020603050405020304" pitchFamily="18" charset="0"/>
              </a:rPr>
              <a:t> ≥ </a:t>
            </a:r>
            <a:r>
              <a:rPr lang="en-US" altLang="zh-CN" sz="2400" b="1" i="1">
                <a:latin typeface="Times New Roman" panose="02020603050405020304" pitchFamily="18" charset="0"/>
              </a:rPr>
              <a:t>w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  <a:endParaRPr lang="en-US" altLang="zh-CN" sz="2400" b="1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  <a:sym typeface="Wingdings" panose="05000000000000000000" pitchFamily="2" charset="2"/>
              </a:rPr>
              <a:t>则</a:t>
            </a:r>
            <a:r>
              <a:rPr lang="zh-CN" altLang="en-US">
                <a:latin typeface="Times New Roman" panose="02020603050405020304" pitchFamily="18" charset="0"/>
              </a:rPr>
              <a:t>物品 </a:t>
            </a:r>
            <a:r>
              <a:rPr lang="en-US" altLang="zh-CN">
                <a:latin typeface="Times New Roman" panose="02020603050405020304" pitchFamily="18" charset="0"/>
              </a:rPr>
              <a:t>1 </a:t>
            </a:r>
            <a:r>
              <a:rPr lang="zh-CN" altLang="en-US">
                <a:latin typeface="Times New Roman" panose="02020603050405020304" pitchFamily="18" charset="0"/>
              </a:rPr>
              <a:t>应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整体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装包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最大装包价值＝</a:t>
            </a:r>
            <a:r>
              <a:rPr lang="en-US" altLang="zh-CN" sz="2400" b="1" i="1"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483" name="页脚占位符 3">
            <a:extLst>
              <a:ext uri="{FF2B5EF4-FFF2-40B4-BE49-F238E27FC236}">
                <a16:creationId xmlns:a16="http://schemas.microsoft.com/office/drawing/2014/main" id="{450FFB26-0528-466A-A284-898205A803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20484" name="Rectangle 7">
            <a:extLst>
              <a:ext uri="{FF2B5EF4-FFF2-40B4-BE49-F238E27FC236}">
                <a16:creationId xmlns:a16="http://schemas.microsoft.com/office/drawing/2014/main" id="{EB7F0C22-74FA-455F-B3B5-31A6DD2D6A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0-1</a:t>
            </a:r>
            <a:r>
              <a:rPr lang="zh-CN" altLang="en-US"/>
              <a:t>背包子问题最优值的计算</a:t>
            </a:r>
          </a:p>
        </p:txBody>
      </p:sp>
      <p:sp>
        <p:nvSpPr>
          <p:cNvPr id="8203" name="Rectangle 11">
            <a:extLst>
              <a:ext uri="{FF2B5EF4-FFF2-40B4-BE49-F238E27FC236}">
                <a16:creationId xmlns:a16="http://schemas.microsoft.com/office/drawing/2014/main" id="{DA1A108D-312F-4D1E-BD9F-C994D67C5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2663" y="1719263"/>
            <a:ext cx="41148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zh-CN" sz="2400" i="1">
                <a:solidFill>
                  <a:srgbClr val="000099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( </a:t>
            </a:r>
            <a:r>
              <a:rPr lang="en-US" altLang="zh-CN" sz="2400" i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, 0 )= 0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0≤</a:t>
            </a:r>
            <a:r>
              <a:rPr lang="en-US" altLang="zh-CN" sz="2400" i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≤n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zh-CN" sz="2400" i="1">
                <a:solidFill>
                  <a:srgbClr val="000099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( 0, </a:t>
            </a:r>
            <a:r>
              <a:rPr lang="en-US" altLang="zh-CN" sz="2400" i="1">
                <a:solidFill>
                  <a:srgbClr val="000099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 )= 0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0≤</a:t>
            </a:r>
            <a:r>
              <a:rPr lang="en-US" altLang="zh-CN" sz="2400" i="1">
                <a:solidFill>
                  <a:srgbClr val="000099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≤</a:t>
            </a:r>
            <a:r>
              <a:rPr lang="en-US" altLang="zh-CN" sz="2400" i="1">
                <a:solidFill>
                  <a:srgbClr val="000099"/>
                </a:solidFill>
                <a:latin typeface="Times New Roman" panose="02020603050405020304" pitchFamily="18" charset="0"/>
              </a:rPr>
              <a:t>W</a:t>
            </a:r>
            <a:endParaRPr lang="zh-CN" altLang="en-US" sz="2400" i="1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F1AB06-4588-4564-A0C8-47A6B78578C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18927" y="4267022"/>
            <a:ext cx="4289197" cy="144174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7" name="Rectangle 9">
            <a:extLst>
              <a:ext uri="{FF2B5EF4-FFF2-40B4-BE49-F238E27FC236}">
                <a16:creationId xmlns:a16="http://schemas.microsoft.com/office/drawing/2014/main" id="{83B3952E-1FC4-49C1-BC9F-F44E09CAA7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9655" y="1161510"/>
            <a:ext cx="8521700" cy="41576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b="1" dirty="0">
                <a:latin typeface="Times New Roman" panose="02020603050405020304" pitchFamily="18" charset="0"/>
              </a:rPr>
              <a:t>递归计算：</a:t>
            </a:r>
            <a:r>
              <a:rPr lang="en-US" altLang="zh-CN" b="1" i="1" dirty="0">
                <a:solidFill>
                  <a:srgbClr val="8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srgbClr val="8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solidFill>
                  <a:srgbClr val="8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8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rgbClr val="8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b="1" dirty="0">
                <a:solidFill>
                  <a:srgbClr val="800000"/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b="1" dirty="0">
                <a:latin typeface="Times New Roman" panose="02020603050405020304" pitchFamily="18" charset="0"/>
              </a:rPr>
              <a:t>物品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i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能否装包</a:t>
            </a:r>
            <a:r>
              <a:rPr lang="zh-CN" altLang="en-US" b="1" dirty="0">
                <a:latin typeface="Times New Roman" panose="02020603050405020304" pitchFamily="18" charset="0"/>
              </a:rPr>
              <a:t>；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装包最优值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pk.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不装包最优值</a:t>
            </a:r>
          </a:p>
          <a:p>
            <a:pPr marL="801687" lvl="1" indent="-457200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+mj-lt"/>
              <a:buAutoNum type="arabicPeriod"/>
              <a:defRPr/>
            </a:pPr>
            <a:r>
              <a:rPr lang="en-US" altLang="zh-CN" b="1" i="1" dirty="0" err="1">
                <a:latin typeface="Times New Roman" panose="02020603050405020304" pitchFamily="18" charset="0"/>
              </a:rPr>
              <a:t>j</a:t>
            </a:r>
            <a:r>
              <a:rPr lang="en-US" altLang="zh-CN" b="1" dirty="0" err="1">
                <a:latin typeface="Times New Roman" panose="02020603050405020304" pitchFamily="18" charset="0"/>
              </a:rPr>
              <a:t>≥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w</a:t>
            </a:r>
            <a:r>
              <a:rPr lang="en-US" altLang="zh-CN" b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：物品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能装包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800000"/>
                </a:solidFill>
                <a:latin typeface="Times New Roman" panose="02020603050405020304" pitchFamily="18" charset="0"/>
              </a:rPr>
              <a:t>但不一定装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</a:p>
          <a:p>
            <a:pPr marL="1128712" lvl="2" indent="-457200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+mj-ea"/>
              <a:buAutoNum type="circleNumDbPlain"/>
              <a:defRPr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装包：</a:t>
            </a:r>
            <a:r>
              <a:rPr lang="zh-CN" altLang="en-US" b="1" dirty="0">
                <a:latin typeface="Times New Roman" panose="02020603050405020304" pitchFamily="18" charset="0"/>
              </a:rPr>
              <a:t>剩余容量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000099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– </a:t>
            </a:r>
            <a:r>
              <a:rPr lang="en-US" altLang="zh-CN" sz="2400" b="1" i="1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400" b="1" baseline="-250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最优装包方案从前 </a:t>
            </a:r>
            <a:r>
              <a:rPr lang="en-US" altLang="zh-CN" b="1" dirty="0" err="1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 – 1 </a:t>
            </a:r>
            <a:r>
              <a:rPr lang="zh-CN" altLang="en-US" b="1" dirty="0">
                <a:latin typeface="Times New Roman" panose="02020603050405020304" pitchFamily="18" charset="0"/>
              </a:rPr>
              <a:t>个物品产生</a:t>
            </a:r>
          </a:p>
          <a:p>
            <a:pPr marL="1128712" lvl="2" indent="-457200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+mj-ea"/>
              <a:buAutoNum type="circleNumDbPlain"/>
              <a:defRPr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不装：</a:t>
            </a:r>
            <a:r>
              <a:rPr lang="zh-CN" altLang="en-US" b="1" dirty="0">
                <a:latin typeface="Times New Roman" panose="02020603050405020304" pitchFamily="18" charset="0"/>
              </a:rPr>
              <a:t>最优装包方案从前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 – 1 </a:t>
            </a:r>
            <a:r>
              <a:rPr lang="zh-CN" altLang="en-US" b="1" dirty="0">
                <a:latin typeface="Times New Roman" panose="02020603050405020304" pitchFamily="18" charset="0"/>
              </a:rPr>
              <a:t>个物品中产生</a:t>
            </a:r>
          </a:p>
          <a:p>
            <a:pPr marL="801687" lvl="1" indent="-457200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+mj-lt"/>
              <a:buAutoNum type="arabicPeriod"/>
              <a:defRPr/>
            </a:pPr>
            <a:r>
              <a:rPr lang="en-US" altLang="zh-CN" b="1" i="1" dirty="0">
                <a:latin typeface="Times New Roman" panose="02020603050405020304" pitchFamily="18" charset="0"/>
              </a:rPr>
              <a:t>j</a:t>
            </a:r>
            <a:r>
              <a:rPr lang="zh-CN" altLang="en-US" b="1" dirty="0">
                <a:latin typeface="Times New Roman" panose="02020603050405020304" pitchFamily="18" charset="0"/>
              </a:rPr>
              <a:t>＜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w</a:t>
            </a:r>
            <a:r>
              <a:rPr lang="en-US" altLang="zh-CN" b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：物品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不能装包，则</a:t>
            </a:r>
            <a:r>
              <a: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</a:rPr>
              <a:t>最优装包方案只能从前 </a:t>
            </a:r>
            <a:r>
              <a:rPr lang="en-US" altLang="zh-CN" b="1" dirty="0">
                <a:solidFill>
                  <a:srgbClr val="000099"/>
                </a:solidFill>
                <a:latin typeface="Times New Roman" panose="02020603050405020304" pitchFamily="18" charset="0"/>
              </a:rPr>
              <a:t>i-1</a:t>
            </a:r>
            <a:r>
              <a: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</a:rPr>
              <a:t>个物品中产生</a:t>
            </a:r>
            <a:endParaRPr lang="en-US" altLang="zh-CN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7" name="页脚占位符 3">
            <a:extLst>
              <a:ext uri="{FF2B5EF4-FFF2-40B4-BE49-F238E27FC236}">
                <a16:creationId xmlns:a16="http://schemas.microsoft.com/office/drawing/2014/main" id="{ABB4301C-1BD0-40FB-A62F-30D900FE34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21508" name="Rectangle 8">
            <a:extLst>
              <a:ext uri="{FF2B5EF4-FFF2-40B4-BE49-F238E27FC236}">
                <a16:creationId xmlns:a16="http://schemas.microsoft.com/office/drawing/2014/main" id="{B79776B1-C414-4BDF-85FD-4C8F7021B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0-1</a:t>
            </a:r>
            <a:r>
              <a:rPr lang="zh-CN" altLang="en-US"/>
              <a:t>背包子问题最优值的计算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D005CE1-A699-4691-9601-EDBC4CC98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650" y="4809514"/>
            <a:ext cx="7668695" cy="1019317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>
            <a:extLst>
              <a:ext uri="{FF2B5EF4-FFF2-40B4-BE49-F238E27FC236}">
                <a16:creationId xmlns:a16="http://schemas.microsoft.com/office/drawing/2014/main" id="{8A41D649-0869-4F4F-AD7C-6DB1EF1B1A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0-1</a:t>
            </a:r>
            <a:r>
              <a:rPr lang="zh-CN" altLang="en-US"/>
              <a:t>背包子问题最优值的计算</a:t>
            </a:r>
          </a:p>
        </p:txBody>
      </p:sp>
      <p:sp>
        <p:nvSpPr>
          <p:cNvPr id="22531" name="页脚占位符 3">
            <a:extLst>
              <a:ext uri="{FF2B5EF4-FFF2-40B4-BE49-F238E27FC236}">
                <a16:creationId xmlns:a16="http://schemas.microsoft.com/office/drawing/2014/main" id="{2BADB6E0-CE87-4A2B-AC74-9A466E83EA8B}"/>
              </a:ext>
            </a:extLst>
          </p:cNvPr>
          <p:cNvSpPr txBox="1">
            <a:spLocks noGrp="1"/>
          </p:cNvSpPr>
          <p:nvPr/>
        </p:nvSpPr>
        <p:spPr bwMode="auto">
          <a:xfrm>
            <a:off x="1874838" y="6196013"/>
            <a:ext cx="2895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grpSp>
        <p:nvGrpSpPr>
          <p:cNvPr id="85004" name="Group 12">
            <a:extLst>
              <a:ext uri="{FF2B5EF4-FFF2-40B4-BE49-F238E27FC236}">
                <a16:creationId xmlns:a16="http://schemas.microsoft.com/office/drawing/2014/main" id="{3AD7A5CD-300D-47FB-A0AB-3D20A0779286}"/>
              </a:ext>
            </a:extLst>
          </p:cNvPr>
          <p:cNvGrpSpPr>
            <a:grpSpLocks/>
          </p:cNvGrpSpPr>
          <p:nvPr/>
        </p:nvGrpSpPr>
        <p:grpSpPr bwMode="auto">
          <a:xfrm>
            <a:off x="1874838" y="2878606"/>
            <a:ext cx="8069263" cy="2598738"/>
            <a:chOff x="184" y="1672"/>
            <a:chExt cx="5083" cy="1637"/>
          </a:xfrm>
        </p:grpSpPr>
        <p:pic>
          <p:nvPicPr>
            <p:cNvPr id="22537" name="Picture 10" descr="fig08_12">
              <a:extLst>
                <a:ext uri="{FF2B5EF4-FFF2-40B4-BE49-F238E27FC236}">
                  <a16:creationId xmlns:a16="http://schemas.microsoft.com/office/drawing/2014/main" id="{A0698892-AC6D-475F-8CF1-4F1ED17FB5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75" r="6087" b="18309"/>
            <a:stretch>
              <a:fillRect/>
            </a:stretch>
          </p:blipFill>
          <p:spPr bwMode="auto">
            <a:xfrm>
              <a:off x="184" y="1672"/>
              <a:ext cx="5083" cy="1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8" name="Text Box 4">
              <a:extLst>
                <a:ext uri="{FF2B5EF4-FFF2-40B4-BE49-F238E27FC236}">
                  <a16:creationId xmlns:a16="http://schemas.microsoft.com/office/drawing/2014/main" id="{553923FD-1788-4002-A328-17684CFF7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936"/>
              <a:ext cx="536" cy="2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rgbClr val="990000"/>
                  </a:solidFill>
                  <a:latin typeface="Times New Roman" panose="02020603050405020304" pitchFamily="18" charset="0"/>
                </a:rPr>
                <a:t>目标</a:t>
              </a:r>
              <a:endParaRPr lang="el-GR" altLang="zh-CN" b="1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5021" name="Group 29">
            <a:extLst>
              <a:ext uri="{FF2B5EF4-FFF2-40B4-BE49-F238E27FC236}">
                <a16:creationId xmlns:a16="http://schemas.microsoft.com/office/drawing/2014/main" id="{3F8416C2-D465-4653-A698-298F80FA1B96}"/>
              </a:ext>
            </a:extLst>
          </p:cNvPr>
          <p:cNvGrpSpPr>
            <a:grpSpLocks/>
          </p:cNvGrpSpPr>
          <p:nvPr/>
        </p:nvGrpSpPr>
        <p:grpSpPr bwMode="auto">
          <a:xfrm>
            <a:off x="4975225" y="4135906"/>
            <a:ext cx="2724150" cy="1270000"/>
            <a:chOff x="2193" y="2376"/>
            <a:chExt cx="1716" cy="800"/>
          </a:xfrm>
        </p:grpSpPr>
        <p:sp>
          <p:nvSpPr>
            <p:cNvPr id="22535" name="Line 27">
              <a:extLst>
                <a:ext uri="{FF2B5EF4-FFF2-40B4-BE49-F238E27FC236}">
                  <a16:creationId xmlns:a16="http://schemas.microsoft.com/office/drawing/2014/main" id="{24A22623-B948-470C-8101-8962D42340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4" y="2376"/>
              <a:ext cx="0" cy="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6" name="Rectangle 11">
              <a:extLst>
                <a:ext uri="{FF2B5EF4-FFF2-40B4-BE49-F238E27FC236}">
                  <a16:creationId xmlns:a16="http://schemas.microsoft.com/office/drawing/2014/main" id="{4AD525B2-FD4C-4239-86E2-37F9F0E20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" y="2569"/>
              <a:ext cx="171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zh-CN" altLang="en-US" sz="2400" b="1" dirty="0">
                  <a:solidFill>
                    <a:srgbClr val="000099"/>
                  </a:solidFill>
                </a:rPr>
                <a:t>上面行算  下面行</a:t>
              </a: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63C95463-63BB-4D98-A6CE-622B786F5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443" y="1452094"/>
            <a:ext cx="7668695" cy="1019317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>
            <a:extLst>
              <a:ext uri="{FF2B5EF4-FFF2-40B4-BE49-F238E27FC236}">
                <a16:creationId xmlns:a16="http://schemas.microsoft.com/office/drawing/2014/main" id="{FEB9E65A-7BE2-4E0D-B3FA-7A495CF43E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415" y="1081088"/>
            <a:ext cx="8115300" cy="52705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Ex. </a:t>
            </a:r>
            <a:r>
              <a:rPr lang="zh-CN" altLang="en-US" b="1" dirty="0">
                <a:latin typeface="Times New Roman" panose="02020603050405020304" pitchFamily="18" charset="0"/>
              </a:rPr>
              <a:t>背包容量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W </a:t>
            </a:r>
            <a:r>
              <a:rPr lang="en-US" altLang="zh-CN" dirty="0">
                <a:latin typeface="Times New Roman" panose="02020603050405020304" pitchFamily="18" charset="0"/>
              </a:rPr>
              <a:t>= 5</a:t>
            </a:r>
            <a:endParaRPr lang="en-US" altLang="zh-CN" u="sng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物品 </a:t>
            </a:r>
            <a:r>
              <a:rPr lang="en-US" altLang="zh-CN" sz="2400" b="1" i="1" u="sng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重量</a:t>
            </a:r>
            <a:r>
              <a:rPr lang="en-US" altLang="zh-CN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 u="sng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400" b="1" u="sng" baseline="-250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价值 </a:t>
            </a:r>
            <a:r>
              <a:rPr lang="en-US" altLang="zh-CN" sz="2400" b="1" i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="1" u="sng" baseline="-25000" dirty="0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u="sng" dirty="0">
                <a:latin typeface="Times New Roman" panose="02020603050405020304" pitchFamily="18" charset="0"/>
              </a:rPr>
              <a:t>             </a:t>
            </a:r>
            <a:endParaRPr lang="en-US" altLang="zh-CN" i="1" u="sng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1          2          $12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2          1          $10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3          3          $20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4          2          $15</a:t>
            </a:r>
          </a:p>
        </p:txBody>
      </p:sp>
      <p:sp>
        <p:nvSpPr>
          <p:cNvPr id="23555" name="页脚占位符 3">
            <a:extLst>
              <a:ext uri="{FF2B5EF4-FFF2-40B4-BE49-F238E27FC236}">
                <a16:creationId xmlns:a16="http://schemas.microsoft.com/office/drawing/2014/main" id="{44816765-BF11-4964-AAAE-FD1258C4BC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31251ECE-8509-406B-9FD5-BBD35AB9B5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0-1</a:t>
            </a:r>
            <a:r>
              <a:rPr lang="zh-CN" altLang="en-US"/>
              <a:t>背包最优值计算</a:t>
            </a:r>
            <a:endParaRPr lang="en-US" altLang="zh-CN"/>
          </a:p>
        </p:txBody>
      </p:sp>
      <p:grpSp>
        <p:nvGrpSpPr>
          <p:cNvPr id="23557" name="Group 17">
            <a:extLst>
              <a:ext uri="{FF2B5EF4-FFF2-40B4-BE49-F238E27FC236}">
                <a16:creationId xmlns:a16="http://schemas.microsoft.com/office/drawing/2014/main" id="{1A3B2B86-21EE-4D65-9973-0067EF184BF7}"/>
              </a:ext>
            </a:extLst>
          </p:cNvPr>
          <p:cNvGrpSpPr>
            <a:grpSpLocks/>
          </p:cNvGrpSpPr>
          <p:nvPr/>
        </p:nvGrpSpPr>
        <p:grpSpPr bwMode="auto">
          <a:xfrm>
            <a:off x="5194300" y="1081088"/>
            <a:ext cx="5049838" cy="3275012"/>
            <a:chOff x="2312" y="681"/>
            <a:chExt cx="3181" cy="2063"/>
          </a:xfrm>
        </p:grpSpPr>
        <p:grpSp>
          <p:nvGrpSpPr>
            <p:cNvPr id="23564" name="Group 15">
              <a:extLst>
                <a:ext uri="{FF2B5EF4-FFF2-40B4-BE49-F238E27FC236}">
                  <a16:creationId xmlns:a16="http://schemas.microsoft.com/office/drawing/2014/main" id="{DBD2CF92-6380-4597-BCE0-B09992E7E8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" y="681"/>
              <a:ext cx="3181" cy="2063"/>
              <a:chOff x="2312" y="681"/>
              <a:chExt cx="3181" cy="2063"/>
            </a:xfrm>
          </p:grpSpPr>
          <p:pic>
            <p:nvPicPr>
              <p:cNvPr id="23566" name="Picture 13" descr="fig08_13">
                <a:extLst>
                  <a:ext uri="{FF2B5EF4-FFF2-40B4-BE49-F238E27FC236}">
                    <a16:creationId xmlns:a16="http://schemas.microsoft.com/office/drawing/2014/main" id="{671259E2-9D5D-4FBB-8FA5-3C76953E81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77" r="22798" b="29172"/>
              <a:stretch>
                <a:fillRect/>
              </a:stretch>
            </p:blipFill>
            <p:spPr bwMode="auto">
              <a:xfrm>
                <a:off x="2312" y="750"/>
                <a:ext cx="3181" cy="1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67" name="Rectangle 11">
                <a:extLst>
                  <a:ext uri="{FF2B5EF4-FFF2-40B4-BE49-F238E27FC236}">
                    <a16:creationId xmlns:a16="http://schemas.microsoft.com/office/drawing/2014/main" id="{22CC259A-0970-4BE3-A7D5-7EDB60D30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681"/>
                <a:ext cx="1027" cy="3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 b="1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容量 </a:t>
                </a:r>
                <a:r>
                  <a:rPr lang="en-US" altLang="zh-CN" sz="2400" b="1" i="1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j</a:t>
                </a:r>
              </a:p>
            </p:txBody>
          </p:sp>
        </p:grpSp>
        <p:sp>
          <p:nvSpPr>
            <p:cNvPr id="23565" name="Rectangle 16">
              <a:extLst>
                <a:ext uri="{FF2B5EF4-FFF2-40B4-BE49-F238E27FC236}">
                  <a16:creationId xmlns:a16="http://schemas.microsoft.com/office/drawing/2014/main" id="{FCF465BA-6456-43D0-AD55-0098CCF6A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" y="1320"/>
              <a:ext cx="2648" cy="1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</p:grpSp>
      <p:sp>
        <p:nvSpPr>
          <p:cNvPr id="37906" name="Rectangle 18">
            <a:extLst>
              <a:ext uri="{FF2B5EF4-FFF2-40B4-BE49-F238E27FC236}">
                <a16:creationId xmlns:a16="http://schemas.microsoft.com/office/drawing/2014/main" id="{908B066C-EFFC-42E1-8714-B2EF313F7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938" y="5218112"/>
            <a:ext cx="306546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99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990000"/>
                </a:solidFill>
                <a:latin typeface="Times New Roman" panose="02020603050405020304" pitchFamily="18" charset="0"/>
              </a:rPr>
              <a:t>( </a:t>
            </a:r>
            <a:r>
              <a:rPr lang="en-US" altLang="zh-CN" b="1" i="1">
                <a:solidFill>
                  <a:srgbClr val="99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>
                <a:solidFill>
                  <a:srgbClr val="990000"/>
                </a:solidFill>
                <a:latin typeface="Times New Roman" panose="02020603050405020304" pitchFamily="18" charset="0"/>
              </a:rPr>
              <a:t>, 0 )= 0</a:t>
            </a:r>
            <a:r>
              <a:rPr lang="zh-CN" altLang="en-US" b="1">
                <a:solidFill>
                  <a:srgbClr val="99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>
                <a:solidFill>
                  <a:srgbClr val="990000"/>
                </a:solidFill>
                <a:latin typeface="Times New Roman" panose="02020603050405020304" pitchFamily="18" charset="0"/>
              </a:rPr>
              <a:t>0≤</a:t>
            </a:r>
            <a:r>
              <a:rPr lang="en-US" altLang="zh-CN" b="1" i="1">
                <a:solidFill>
                  <a:srgbClr val="99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>
                <a:solidFill>
                  <a:srgbClr val="990000"/>
                </a:solidFill>
                <a:latin typeface="Times New Roman" panose="02020603050405020304" pitchFamily="18" charset="0"/>
              </a:rPr>
              <a:t>≤</a:t>
            </a:r>
            <a:r>
              <a:rPr lang="en-US" altLang="zh-CN" b="1" i="1">
                <a:solidFill>
                  <a:srgbClr val="990000"/>
                </a:solidFill>
                <a:latin typeface="Times New Roman" panose="02020603050405020304" pitchFamily="18" charset="0"/>
              </a:rPr>
              <a:t>n</a:t>
            </a:r>
            <a:endParaRPr lang="zh-CN" altLang="en-US" b="1" i="1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4123" name="Rectangle 11">
            <a:extLst>
              <a:ext uri="{FF2B5EF4-FFF2-40B4-BE49-F238E27FC236}">
                <a16:creationId xmlns:a16="http://schemas.microsoft.com/office/drawing/2014/main" id="{16015483-772C-4EF7-A9AE-9007FA14F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300" y="4691063"/>
            <a:ext cx="2190750" cy="49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人为规定</a:t>
            </a:r>
          </a:p>
        </p:txBody>
      </p:sp>
      <p:sp>
        <p:nvSpPr>
          <p:cNvPr id="37909" name="Rectangle 21">
            <a:extLst>
              <a:ext uri="{FF2B5EF4-FFF2-40B4-BE49-F238E27FC236}">
                <a16:creationId xmlns:a16="http://schemas.microsoft.com/office/drawing/2014/main" id="{56FBC562-E200-4CBE-97E2-F04C5D572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238" y="5776912"/>
            <a:ext cx="316706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</a:rPr>
              <a:t>( 0, 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</a:rPr>
              <a:t> )= 0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</a:rPr>
              <a:t>0≤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</a:rPr>
              <a:t>≤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37915" name="Text Box 27">
            <a:extLst>
              <a:ext uri="{FF2B5EF4-FFF2-40B4-BE49-F238E27FC236}">
                <a16:creationId xmlns:a16="http://schemas.microsoft.com/office/drawing/2014/main" id="{9A7B7B52-56C7-4D80-866A-2D602B63F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1369" y="2055813"/>
            <a:ext cx="200376" cy="22837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</p:txBody>
      </p:sp>
      <p:sp>
        <p:nvSpPr>
          <p:cNvPr id="37916" name="Text Box 28">
            <a:extLst>
              <a:ext uri="{FF2B5EF4-FFF2-40B4-BE49-F238E27FC236}">
                <a16:creationId xmlns:a16="http://schemas.microsoft.com/office/drawing/2014/main" id="{A58FD604-CBAE-452D-A650-375E24699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9" y="2055814"/>
            <a:ext cx="4332287" cy="384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0     0      0      0      0       0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C1DEAD13-F3D1-43D9-9280-C7CD40353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688" y="2884488"/>
            <a:ext cx="2190750" cy="55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/>
              <a:t>初始化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6" grpId="0"/>
      <p:bldP spid="1114123" grpId="0"/>
      <p:bldP spid="37909" grpId="0"/>
      <p:bldP spid="37915" grpId="0" animBg="1"/>
      <p:bldP spid="37916" grpId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>
            <a:extLst>
              <a:ext uri="{FF2B5EF4-FFF2-40B4-BE49-F238E27FC236}">
                <a16:creationId xmlns:a16="http://schemas.microsoft.com/office/drawing/2014/main" id="{CE953289-61D9-488E-8F9B-397D5D609E8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39812" y="952353"/>
            <a:ext cx="8115300" cy="52705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Ex. </a:t>
            </a:r>
            <a:r>
              <a:rPr lang="zh-CN" altLang="en-US" b="1" dirty="0">
                <a:latin typeface="Times New Roman" panose="02020603050405020304" pitchFamily="18" charset="0"/>
              </a:rPr>
              <a:t>背包容量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W </a:t>
            </a:r>
            <a:r>
              <a:rPr lang="en-US" altLang="zh-CN" dirty="0">
                <a:latin typeface="Times New Roman" panose="02020603050405020304" pitchFamily="18" charset="0"/>
              </a:rPr>
              <a:t>= 5</a:t>
            </a:r>
            <a:endParaRPr lang="en-US" altLang="zh-CN" u="sng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物品 </a:t>
            </a:r>
            <a:r>
              <a:rPr lang="en-US" altLang="zh-CN" sz="2400" b="1" i="1" u="sng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重量</a:t>
            </a:r>
            <a:r>
              <a:rPr lang="en-US" altLang="zh-CN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 u="sng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400" b="1" u="sng" baseline="-250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价值 </a:t>
            </a:r>
            <a:r>
              <a:rPr lang="en-US" altLang="zh-CN" sz="2400" b="1" i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="1" u="sng" baseline="-25000" dirty="0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u="sng" dirty="0">
                <a:latin typeface="Times New Roman" panose="02020603050405020304" pitchFamily="18" charset="0"/>
              </a:rPr>
              <a:t>             </a:t>
            </a:r>
            <a:endParaRPr lang="en-US" altLang="zh-CN" i="1" u="sng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1          2          $12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2          1          $10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3          3          $20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4          2          $15</a:t>
            </a:r>
          </a:p>
        </p:txBody>
      </p:sp>
      <p:sp>
        <p:nvSpPr>
          <p:cNvPr id="25603" name="页脚占位符 3">
            <a:extLst>
              <a:ext uri="{FF2B5EF4-FFF2-40B4-BE49-F238E27FC236}">
                <a16:creationId xmlns:a16="http://schemas.microsoft.com/office/drawing/2014/main" id="{9D35CBB0-07D1-4D31-9567-15290A047744}"/>
              </a:ext>
            </a:extLst>
          </p:cNvPr>
          <p:cNvSpPr txBox="1">
            <a:spLocks noGrp="1"/>
          </p:cNvSpPr>
          <p:nvPr/>
        </p:nvSpPr>
        <p:spPr bwMode="auto">
          <a:xfrm>
            <a:off x="1874838" y="6196013"/>
            <a:ext cx="2895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6376F0EB-EADD-4A50-AAD9-B30873FF28B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0-1</a:t>
            </a:r>
            <a:r>
              <a:rPr lang="zh-CN" altLang="en-US"/>
              <a:t>背包最优值计算</a:t>
            </a:r>
            <a:endParaRPr lang="en-US" altLang="zh-CN"/>
          </a:p>
        </p:txBody>
      </p:sp>
      <p:grpSp>
        <p:nvGrpSpPr>
          <p:cNvPr id="25605" name="Group 5">
            <a:extLst>
              <a:ext uri="{FF2B5EF4-FFF2-40B4-BE49-F238E27FC236}">
                <a16:creationId xmlns:a16="http://schemas.microsoft.com/office/drawing/2014/main" id="{5E862135-2DEA-4E28-B537-BED0B0AFFF1C}"/>
              </a:ext>
            </a:extLst>
          </p:cNvPr>
          <p:cNvGrpSpPr>
            <a:grpSpLocks/>
          </p:cNvGrpSpPr>
          <p:nvPr/>
        </p:nvGrpSpPr>
        <p:grpSpPr bwMode="auto">
          <a:xfrm>
            <a:off x="5194300" y="1081088"/>
            <a:ext cx="5049838" cy="3275012"/>
            <a:chOff x="2312" y="681"/>
            <a:chExt cx="3181" cy="2063"/>
          </a:xfrm>
        </p:grpSpPr>
        <p:grpSp>
          <p:nvGrpSpPr>
            <p:cNvPr id="25612" name="Group 6">
              <a:extLst>
                <a:ext uri="{FF2B5EF4-FFF2-40B4-BE49-F238E27FC236}">
                  <a16:creationId xmlns:a16="http://schemas.microsoft.com/office/drawing/2014/main" id="{2845D6B6-7ECC-4C8E-BC9D-126712CAAB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" y="681"/>
              <a:ext cx="3181" cy="2063"/>
              <a:chOff x="2312" y="681"/>
              <a:chExt cx="3181" cy="2063"/>
            </a:xfrm>
          </p:grpSpPr>
          <p:pic>
            <p:nvPicPr>
              <p:cNvPr id="25614" name="Picture 7" descr="fig08_13">
                <a:extLst>
                  <a:ext uri="{FF2B5EF4-FFF2-40B4-BE49-F238E27FC236}">
                    <a16:creationId xmlns:a16="http://schemas.microsoft.com/office/drawing/2014/main" id="{FDDCBAE8-3324-467A-A7ED-C48E348D76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77" r="22798" b="29172"/>
              <a:stretch>
                <a:fillRect/>
              </a:stretch>
            </p:blipFill>
            <p:spPr bwMode="auto">
              <a:xfrm>
                <a:off x="2312" y="750"/>
                <a:ext cx="3181" cy="1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615" name="Rectangle 11">
                <a:extLst>
                  <a:ext uri="{FF2B5EF4-FFF2-40B4-BE49-F238E27FC236}">
                    <a16:creationId xmlns:a16="http://schemas.microsoft.com/office/drawing/2014/main" id="{F74810BD-2DE1-4FBF-889B-85D5BCBB7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681"/>
                <a:ext cx="1027" cy="3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 b="1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容量 </a:t>
                </a:r>
                <a:r>
                  <a:rPr lang="en-US" altLang="zh-CN" sz="2400" b="1" i="1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j</a:t>
                </a:r>
              </a:p>
            </p:txBody>
          </p:sp>
        </p:grpSp>
        <p:sp>
          <p:nvSpPr>
            <p:cNvPr id="25613" name="Rectangle 9">
              <a:extLst>
                <a:ext uri="{FF2B5EF4-FFF2-40B4-BE49-F238E27FC236}">
                  <a16:creationId xmlns:a16="http://schemas.microsoft.com/office/drawing/2014/main" id="{31F7FCA8-38F7-4251-BA8B-30A2AEC13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" y="1320"/>
              <a:ext cx="2648" cy="1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</p:grpSp>
      <p:sp>
        <p:nvSpPr>
          <p:cNvPr id="25606" name="Rectangle 11">
            <a:extLst>
              <a:ext uri="{FF2B5EF4-FFF2-40B4-BE49-F238E27FC236}">
                <a16:creationId xmlns:a16="http://schemas.microsoft.com/office/drawing/2014/main" id="{A9F07E1C-5CFC-4D90-9078-0DC2C3579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742" y="4587724"/>
            <a:ext cx="2190750" cy="49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直接求解</a:t>
            </a:r>
          </a:p>
        </p:txBody>
      </p:sp>
      <p:sp>
        <p:nvSpPr>
          <p:cNvPr id="25607" name="Text Box 13">
            <a:extLst>
              <a:ext uri="{FF2B5EF4-FFF2-40B4-BE49-F238E27FC236}">
                <a16:creationId xmlns:a16="http://schemas.microsoft.com/office/drawing/2014/main" id="{84A37CFF-873B-409A-84CA-F89CBC16C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1369" y="2055813"/>
            <a:ext cx="200376" cy="22837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</p:txBody>
      </p:sp>
      <p:sp>
        <p:nvSpPr>
          <p:cNvPr id="25608" name="Text Box 14">
            <a:extLst>
              <a:ext uri="{FF2B5EF4-FFF2-40B4-BE49-F238E27FC236}">
                <a16:creationId xmlns:a16="http://schemas.microsoft.com/office/drawing/2014/main" id="{BE4C945B-EB1F-463C-81C3-E274955A6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9" y="2055814"/>
            <a:ext cx="4332287" cy="384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0     0      0      0      0       0</a:t>
            </a:r>
          </a:p>
        </p:txBody>
      </p:sp>
      <p:sp>
        <p:nvSpPr>
          <p:cNvPr id="104464" name="Text Box 16">
            <a:extLst>
              <a:ext uri="{FF2B5EF4-FFF2-40B4-BE49-F238E27FC236}">
                <a16:creationId xmlns:a16="http://schemas.microsoft.com/office/drawing/2014/main" id="{0C47713A-677F-4B0A-A0CB-134D19033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9" y="2525714"/>
            <a:ext cx="4332287" cy="384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0     0     12    12    12     12</a:t>
            </a:r>
          </a:p>
        </p:txBody>
      </p:sp>
      <p:sp>
        <p:nvSpPr>
          <p:cNvPr id="25610" name="Rectangle 11">
            <a:extLst>
              <a:ext uri="{FF2B5EF4-FFF2-40B4-BE49-F238E27FC236}">
                <a16:creationId xmlns:a16="http://schemas.microsoft.com/office/drawing/2014/main" id="{D9A0ABCE-4C0A-413A-BC1A-5BAC9A090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688" y="2884488"/>
            <a:ext cx="2190750" cy="55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/>
              <a:t>初始化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796AF24-15B0-4590-BB63-70507FA1A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200" y="5275819"/>
            <a:ext cx="4010585" cy="876422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6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>
            <a:extLst>
              <a:ext uri="{FF2B5EF4-FFF2-40B4-BE49-F238E27FC236}">
                <a16:creationId xmlns:a16="http://schemas.microsoft.com/office/drawing/2014/main" id="{91559518-0648-4C7B-A543-D976A1F5F7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6147" name="Rectangle 11">
            <a:extLst>
              <a:ext uri="{FF2B5EF4-FFF2-40B4-BE49-F238E27FC236}">
                <a16:creationId xmlns:a16="http://schemas.microsoft.com/office/drawing/2014/main" id="{5579DD49-1A23-4DE5-8183-B1156DC4D5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最优化问题</a:t>
            </a:r>
            <a:r>
              <a:rPr lang="en-US" altLang="zh-CN"/>
              <a:t>(Optimization Problem)</a:t>
            </a:r>
          </a:p>
        </p:txBody>
      </p:sp>
      <p:sp>
        <p:nvSpPr>
          <p:cNvPr id="931852" name="Rectangle 12">
            <a:extLst>
              <a:ext uri="{FF2B5EF4-FFF2-40B4-BE49-F238E27FC236}">
                <a16:creationId xmlns:a16="http://schemas.microsoft.com/office/drawing/2014/main" id="{874D07F8-FF26-44AC-A41D-A702B11BEC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/>
              <a:t>问题可以有多个解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/>
              <a:t>每个解对应一个值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/>
              <a:t>具有</a:t>
            </a:r>
            <a:r>
              <a:rPr lang="zh-CN" altLang="en-US">
                <a:solidFill>
                  <a:srgbClr val="0000CC"/>
                </a:solidFill>
              </a:rPr>
              <a:t>最优</a:t>
            </a:r>
            <a:r>
              <a:rPr lang="en-US" altLang="zh-CN">
                <a:solidFill>
                  <a:srgbClr val="0000CC"/>
                </a:solidFill>
              </a:rPr>
              <a:t>(</a:t>
            </a:r>
            <a:r>
              <a:rPr lang="zh-CN" altLang="en-US">
                <a:solidFill>
                  <a:srgbClr val="0000CC"/>
                </a:solidFill>
              </a:rPr>
              <a:t>大</a:t>
            </a:r>
            <a:r>
              <a:rPr lang="en-US" altLang="zh-CN">
                <a:solidFill>
                  <a:srgbClr val="0000CC"/>
                </a:solidFill>
              </a:rPr>
              <a:t>/</a:t>
            </a:r>
            <a:r>
              <a:rPr lang="zh-CN" altLang="en-US">
                <a:solidFill>
                  <a:srgbClr val="0000CC"/>
                </a:solidFill>
              </a:rPr>
              <a:t>小</a:t>
            </a:r>
            <a:r>
              <a:rPr lang="en-US" altLang="zh-CN">
                <a:solidFill>
                  <a:srgbClr val="0000CC"/>
                </a:solidFill>
              </a:rPr>
              <a:t>)</a:t>
            </a:r>
            <a:r>
              <a:rPr lang="zh-CN" altLang="en-US">
                <a:solidFill>
                  <a:srgbClr val="0000CC"/>
                </a:solidFill>
              </a:rPr>
              <a:t>值</a:t>
            </a:r>
            <a:r>
              <a:rPr lang="zh-CN" altLang="en-US"/>
              <a:t>的解是优化问题的</a:t>
            </a:r>
            <a:r>
              <a:rPr lang="zh-CN" altLang="en-US">
                <a:solidFill>
                  <a:srgbClr val="FF0000"/>
                </a:solidFill>
              </a:rPr>
              <a:t>最优解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最优解可以不只一个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extLst>
              <a:ext uri="{FF2B5EF4-FFF2-40B4-BE49-F238E27FC236}">
                <a16:creationId xmlns:a16="http://schemas.microsoft.com/office/drawing/2014/main" id="{4FECD560-CA1E-4433-AF11-57C998E378B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87929" y="986276"/>
            <a:ext cx="8115300" cy="52705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Ex. </a:t>
            </a:r>
            <a:r>
              <a:rPr lang="zh-CN" altLang="en-US" b="1" dirty="0">
                <a:latin typeface="Times New Roman" panose="02020603050405020304" pitchFamily="18" charset="0"/>
              </a:rPr>
              <a:t>背包容量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W </a:t>
            </a:r>
            <a:r>
              <a:rPr lang="en-US" altLang="zh-CN" dirty="0">
                <a:latin typeface="Times New Roman" panose="02020603050405020304" pitchFamily="18" charset="0"/>
              </a:rPr>
              <a:t>= 5</a:t>
            </a:r>
            <a:endParaRPr lang="en-US" altLang="zh-CN" u="sng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物品 </a:t>
            </a:r>
            <a:r>
              <a:rPr lang="en-US" altLang="zh-CN" sz="2400" b="1" i="1" u="sng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重量</a:t>
            </a:r>
            <a:r>
              <a:rPr lang="en-US" altLang="zh-CN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 u="sng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400" b="1" u="sng" baseline="-250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价值 </a:t>
            </a:r>
            <a:r>
              <a:rPr lang="en-US" altLang="zh-CN" sz="2400" b="1" i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="1" u="sng" baseline="-25000" dirty="0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u="sng" dirty="0">
                <a:latin typeface="Times New Roman" panose="02020603050405020304" pitchFamily="18" charset="0"/>
              </a:rPr>
              <a:t>             </a:t>
            </a:r>
            <a:endParaRPr lang="en-US" altLang="zh-CN" i="1" u="sng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1          2          $12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2          1          $10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3          3          $20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4          2          $15</a:t>
            </a:r>
          </a:p>
        </p:txBody>
      </p:sp>
      <p:sp>
        <p:nvSpPr>
          <p:cNvPr id="27651" name="页脚占位符 3">
            <a:extLst>
              <a:ext uri="{FF2B5EF4-FFF2-40B4-BE49-F238E27FC236}">
                <a16:creationId xmlns:a16="http://schemas.microsoft.com/office/drawing/2014/main" id="{04553F03-1114-4192-B9BF-B4145348B8E8}"/>
              </a:ext>
            </a:extLst>
          </p:cNvPr>
          <p:cNvSpPr txBox="1">
            <a:spLocks noGrp="1"/>
          </p:cNvSpPr>
          <p:nvPr/>
        </p:nvSpPr>
        <p:spPr bwMode="auto">
          <a:xfrm>
            <a:off x="1874838" y="6196013"/>
            <a:ext cx="2895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B1E3930D-85DA-45D8-95FA-E97ED27CE98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0-1</a:t>
            </a:r>
            <a:r>
              <a:rPr lang="zh-CN" altLang="en-US"/>
              <a:t>背包最优值计算</a:t>
            </a:r>
            <a:endParaRPr lang="en-US" altLang="zh-CN"/>
          </a:p>
        </p:txBody>
      </p:sp>
      <p:grpSp>
        <p:nvGrpSpPr>
          <p:cNvPr id="27653" name="Group 5">
            <a:extLst>
              <a:ext uri="{FF2B5EF4-FFF2-40B4-BE49-F238E27FC236}">
                <a16:creationId xmlns:a16="http://schemas.microsoft.com/office/drawing/2014/main" id="{70976799-BB6B-4095-A3F1-55B1577A7EC1}"/>
              </a:ext>
            </a:extLst>
          </p:cNvPr>
          <p:cNvGrpSpPr>
            <a:grpSpLocks/>
          </p:cNvGrpSpPr>
          <p:nvPr/>
        </p:nvGrpSpPr>
        <p:grpSpPr bwMode="auto">
          <a:xfrm>
            <a:off x="5194300" y="1081088"/>
            <a:ext cx="5049838" cy="3275012"/>
            <a:chOff x="2312" y="681"/>
            <a:chExt cx="3181" cy="2063"/>
          </a:xfrm>
        </p:grpSpPr>
        <p:grpSp>
          <p:nvGrpSpPr>
            <p:cNvPr id="27662" name="Group 6">
              <a:extLst>
                <a:ext uri="{FF2B5EF4-FFF2-40B4-BE49-F238E27FC236}">
                  <a16:creationId xmlns:a16="http://schemas.microsoft.com/office/drawing/2014/main" id="{87C2B388-BAE1-4C90-954B-A77744F508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" y="681"/>
              <a:ext cx="3181" cy="2063"/>
              <a:chOff x="2312" y="681"/>
              <a:chExt cx="3181" cy="2063"/>
            </a:xfrm>
          </p:grpSpPr>
          <p:pic>
            <p:nvPicPr>
              <p:cNvPr id="27664" name="Picture 7" descr="fig08_13">
                <a:extLst>
                  <a:ext uri="{FF2B5EF4-FFF2-40B4-BE49-F238E27FC236}">
                    <a16:creationId xmlns:a16="http://schemas.microsoft.com/office/drawing/2014/main" id="{B963B139-6D16-4C4D-B4C0-6B9FE1FB8F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77" r="22798" b="29172"/>
              <a:stretch>
                <a:fillRect/>
              </a:stretch>
            </p:blipFill>
            <p:spPr bwMode="auto">
              <a:xfrm>
                <a:off x="2312" y="750"/>
                <a:ext cx="3181" cy="1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665" name="Rectangle 11">
                <a:extLst>
                  <a:ext uri="{FF2B5EF4-FFF2-40B4-BE49-F238E27FC236}">
                    <a16:creationId xmlns:a16="http://schemas.microsoft.com/office/drawing/2014/main" id="{B2D268F3-13B4-4942-A45A-3B9FA25AE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681"/>
                <a:ext cx="1027" cy="3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 b="1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容量 </a:t>
                </a:r>
                <a:r>
                  <a:rPr lang="en-US" altLang="zh-CN" sz="2400" b="1" i="1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j</a:t>
                </a:r>
              </a:p>
            </p:txBody>
          </p:sp>
        </p:grpSp>
        <p:sp>
          <p:nvSpPr>
            <p:cNvPr id="27663" name="Rectangle 9">
              <a:extLst>
                <a:ext uri="{FF2B5EF4-FFF2-40B4-BE49-F238E27FC236}">
                  <a16:creationId xmlns:a16="http://schemas.microsoft.com/office/drawing/2014/main" id="{67E3BDA5-A3A1-460C-AFAC-EC171A23F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" y="1320"/>
              <a:ext cx="2648" cy="1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</p:grpSp>
      <p:sp>
        <p:nvSpPr>
          <p:cNvPr id="27654" name="Rectangle 11">
            <a:extLst>
              <a:ext uri="{FF2B5EF4-FFF2-40B4-BE49-F238E27FC236}">
                <a16:creationId xmlns:a16="http://schemas.microsoft.com/office/drawing/2014/main" id="{0A6E3200-AEA2-4D84-AD62-7003ADA51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429" y="4466751"/>
            <a:ext cx="2190750" cy="49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递归计算</a:t>
            </a:r>
          </a:p>
        </p:txBody>
      </p:sp>
      <p:sp>
        <p:nvSpPr>
          <p:cNvPr id="27655" name="Text Box 13">
            <a:extLst>
              <a:ext uri="{FF2B5EF4-FFF2-40B4-BE49-F238E27FC236}">
                <a16:creationId xmlns:a16="http://schemas.microsoft.com/office/drawing/2014/main" id="{761199C4-C6FC-4734-8F16-359630C4B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1369" y="2055813"/>
            <a:ext cx="200376" cy="22837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</p:txBody>
      </p:sp>
      <p:sp>
        <p:nvSpPr>
          <p:cNvPr id="27656" name="Text Box 14">
            <a:extLst>
              <a:ext uri="{FF2B5EF4-FFF2-40B4-BE49-F238E27FC236}">
                <a16:creationId xmlns:a16="http://schemas.microsoft.com/office/drawing/2014/main" id="{458C4837-9E84-42FF-9542-BA5084CDE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9" y="2055814"/>
            <a:ext cx="4332287" cy="384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0     0      0      0      0       0</a:t>
            </a:r>
          </a:p>
        </p:txBody>
      </p:sp>
      <p:grpSp>
        <p:nvGrpSpPr>
          <p:cNvPr id="102418" name="Group 18">
            <a:extLst>
              <a:ext uri="{FF2B5EF4-FFF2-40B4-BE49-F238E27FC236}">
                <a16:creationId xmlns:a16="http://schemas.microsoft.com/office/drawing/2014/main" id="{2DCB3321-CFAC-41EB-9774-BAC73A4E541D}"/>
              </a:ext>
            </a:extLst>
          </p:cNvPr>
          <p:cNvGrpSpPr>
            <a:grpSpLocks/>
          </p:cNvGrpSpPr>
          <p:nvPr/>
        </p:nvGrpSpPr>
        <p:grpSpPr bwMode="auto">
          <a:xfrm>
            <a:off x="6681788" y="3111500"/>
            <a:ext cx="2724150" cy="1270000"/>
            <a:chOff x="2193" y="2376"/>
            <a:chExt cx="1716" cy="800"/>
          </a:xfrm>
        </p:grpSpPr>
        <p:sp>
          <p:nvSpPr>
            <p:cNvPr id="27660" name="Line 19">
              <a:extLst>
                <a:ext uri="{FF2B5EF4-FFF2-40B4-BE49-F238E27FC236}">
                  <a16:creationId xmlns:a16="http://schemas.microsoft.com/office/drawing/2014/main" id="{A0D50CFB-8147-4017-A2FF-A27A73259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4" y="2376"/>
              <a:ext cx="0" cy="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1" name="Rectangle 11">
              <a:extLst>
                <a:ext uri="{FF2B5EF4-FFF2-40B4-BE49-F238E27FC236}">
                  <a16:creationId xmlns:a16="http://schemas.microsoft.com/office/drawing/2014/main" id="{A6F3CA2A-3CA4-47D1-9AFF-D567F7308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" y="2569"/>
              <a:ext cx="171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zh-CN" altLang="en-US" sz="2400" b="1">
                  <a:solidFill>
                    <a:srgbClr val="000099"/>
                  </a:solidFill>
                </a:rPr>
                <a:t>上一行算  下一行</a:t>
              </a:r>
            </a:p>
          </p:txBody>
        </p:sp>
      </p:grpSp>
      <p:sp>
        <p:nvSpPr>
          <p:cNvPr id="27658" name="Text Box 21">
            <a:extLst>
              <a:ext uri="{FF2B5EF4-FFF2-40B4-BE49-F238E27FC236}">
                <a16:creationId xmlns:a16="http://schemas.microsoft.com/office/drawing/2014/main" id="{D015664D-F0DD-4712-A410-ACDF00CDA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9" y="2525714"/>
            <a:ext cx="4332287" cy="384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0     0     12    12    12     12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457EBFF-0E6C-4F76-93A1-2C0F18AE78C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59120" y="4808247"/>
            <a:ext cx="7937369" cy="12357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>
            <a:extLst>
              <a:ext uri="{FF2B5EF4-FFF2-40B4-BE49-F238E27FC236}">
                <a16:creationId xmlns:a16="http://schemas.microsoft.com/office/drawing/2014/main" id="{F4C4B0FE-5141-47C7-B659-4C1CB947036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39812" y="1081088"/>
            <a:ext cx="8115300" cy="52705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Ex. </a:t>
            </a:r>
            <a:r>
              <a:rPr lang="zh-CN" altLang="en-US" b="1" dirty="0">
                <a:latin typeface="Times New Roman" panose="02020603050405020304" pitchFamily="18" charset="0"/>
              </a:rPr>
              <a:t>背包容量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W </a:t>
            </a:r>
            <a:r>
              <a:rPr lang="en-US" altLang="zh-CN" dirty="0">
                <a:latin typeface="Times New Roman" panose="02020603050405020304" pitchFamily="18" charset="0"/>
              </a:rPr>
              <a:t>= 5</a:t>
            </a:r>
            <a:endParaRPr lang="en-US" altLang="zh-CN" u="sng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物品 </a:t>
            </a:r>
            <a:r>
              <a:rPr lang="en-US" altLang="zh-CN" sz="2400" b="1" i="1" u="sng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重量</a:t>
            </a:r>
            <a:r>
              <a:rPr lang="en-US" altLang="zh-CN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 u="sng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400" b="1" u="sng" baseline="-250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价值 </a:t>
            </a:r>
            <a:r>
              <a:rPr lang="en-US" altLang="zh-CN" sz="2400" b="1" i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="1" u="sng" baseline="-25000" dirty="0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u="sng" dirty="0">
                <a:latin typeface="Times New Roman" panose="02020603050405020304" pitchFamily="18" charset="0"/>
              </a:rPr>
              <a:t>             </a:t>
            </a:r>
            <a:endParaRPr lang="en-US" altLang="zh-CN" i="1" u="sng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1          2          $12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2          1          $10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3          3          $20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4          2          $15</a:t>
            </a:r>
          </a:p>
        </p:txBody>
      </p:sp>
      <p:sp>
        <p:nvSpPr>
          <p:cNvPr id="29699" name="页脚占位符 3">
            <a:extLst>
              <a:ext uri="{FF2B5EF4-FFF2-40B4-BE49-F238E27FC236}">
                <a16:creationId xmlns:a16="http://schemas.microsoft.com/office/drawing/2014/main" id="{72FF8BD1-D69B-4340-A23A-7BE1B4BAA838}"/>
              </a:ext>
            </a:extLst>
          </p:cNvPr>
          <p:cNvSpPr txBox="1">
            <a:spLocks noGrp="1"/>
          </p:cNvSpPr>
          <p:nvPr/>
        </p:nvSpPr>
        <p:spPr bwMode="auto">
          <a:xfrm>
            <a:off x="1874838" y="6196013"/>
            <a:ext cx="2895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F15F1C9D-6602-41E0-AA57-66CBC788871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0-1</a:t>
            </a:r>
            <a:r>
              <a:rPr lang="zh-CN" altLang="en-US"/>
              <a:t>背包最优值计算</a:t>
            </a:r>
            <a:endParaRPr lang="en-US" altLang="zh-CN"/>
          </a:p>
        </p:txBody>
      </p:sp>
      <p:grpSp>
        <p:nvGrpSpPr>
          <p:cNvPr id="29701" name="Group 5">
            <a:extLst>
              <a:ext uri="{FF2B5EF4-FFF2-40B4-BE49-F238E27FC236}">
                <a16:creationId xmlns:a16="http://schemas.microsoft.com/office/drawing/2014/main" id="{D45826E9-B067-4FC2-BE01-A64A928E9827}"/>
              </a:ext>
            </a:extLst>
          </p:cNvPr>
          <p:cNvGrpSpPr>
            <a:grpSpLocks/>
          </p:cNvGrpSpPr>
          <p:nvPr/>
        </p:nvGrpSpPr>
        <p:grpSpPr bwMode="auto">
          <a:xfrm>
            <a:off x="5194300" y="1081088"/>
            <a:ext cx="5049838" cy="3275012"/>
            <a:chOff x="2312" y="681"/>
            <a:chExt cx="3181" cy="2063"/>
          </a:xfrm>
        </p:grpSpPr>
        <p:grpSp>
          <p:nvGrpSpPr>
            <p:cNvPr id="29708" name="Group 6">
              <a:extLst>
                <a:ext uri="{FF2B5EF4-FFF2-40B4-BE49-F238E27FC236}">
                  <a16:creationId xmlns:a16="http://schemas.microsoft.com/office/drawing/2014/main" id="{DD16C3E7-72F9-4791-9529-ADBD15398B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" y="681"/>
              <a:ext cx="3181" cy="2063"/>
              <a:chOff x="2312" y="681"/>
              <a:chExt cx="3181" cy="2063"/>
            </a:xfrm>
          </p:grpSpPr>
          <p:pic>
            <p:nvPicPr>
              <p:cNvPr id="29710" name="Picture 7" descr="fig08_13">
                <a:extLst>
                  <a:ext uri="{FF2B5EF4-FFF2-40B4-BE49-F238E27FC236}">
                    <a16:creationId xmlns:a16="http://schemas.microsoft.com/office/drawing/2014/main" id="{4115BE11-7FE5-4221-ACCD-702E78927D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77" r="22798" b="29172"/>
              <a:stretch>
                <a:fillRect/>
              </a:stretch>
            </p:blipFill>
            <p:spPr bwMode="auto">
              <a:xfrm>
                <a:off x="2312" y="750"/>
                <a:ext cx="3181" cy="1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711" name="Rectangle 11">
                <a:extLst>
                  <a:ext uri="{FF2B5EF4-FFF2-40B4-BE49-F238E27FC236}">
                    <a16:creationId xmlns:a16="http://schemas.microsoft.com/office/drawing/2014/main" id="{8A643B4F-2786-4205-B676-DECAD7CFB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681"/>
                <a:ext cx="1027" cy="3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 b="1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容量 </a:t>
                </a:r>
                <a:r>
                  <a:rPr lang="en-US" altLang="zh-CN" sz="2400" b="1" i="1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j</a:t>
                </a:r>
              </a:p>
            </p:txBody>
          </p:sp>
        </p:grpSp>
        <p:sp>
          <p:nvSpPr>
            <p:cNvPr id="29709" name="Rectangle 9">
              <a:extLst>
                <a:ext uri="{FF2B5EF4-FFF2-40B4-BE49-F238E27FC236}">
                  <a16:creationId xmlns:a16="http://schemas.microsoft.com/office/drawing/2014/main" id="{7116AD32-DCDC-45FA-8BB5-1F3FA2975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" y="1320"/>
              <a:ext cx="2648" cy="1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</p:grpSp>
      <p:sp>
        <p:nvSpPr>
          <p:cNvPr id="29702" name="Rectangle 11">
            <a:extLst>
              <a:ext uri="{FF2B5EF4-FFF2-40B4-BE49-F238E27FC236}">
                <a16:creationId xmlns:a16="http://schemas.microsoft.com/office/drawing/2014/main" id="{C6C6F0C2-5B65-43F5-A671-EC342B768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2982" y="4492972"/>
            <a:ext cx="2190750" cy="49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递归计算</a:t>
            </a:r>
          </a:p>
        </p:txBody>
      </p:sp>
      <p:sp>
        <p:nvSpPr>
          <p:cNvPr id="29703" name="Text Box 11">
            <a:extLst>
              <a:ext uri="{FF2B5EF4-FFF2-40B4-BE49-F238E27FC236}">
                <a16:creationId xmlns:a16="http://schemas.microsoft.com/office/drawing/2014/main" id="{CCBD1D07-B7FA-48EB-BF20-673DEEC64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1369" y="2055813"/>
            <a:ext cx="200376" cy="22837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</p:txBody>
      </p:sp>
      <p:sp>
        <p:nvSpPr>
          <p:cNvPr id="29704" name="Text Box 12">
            <a:extLst>
              <a:ext uri="{FF2B5EF4-FFF2-40B4-BE49-F238E27FC236}">
                <a16:creationId xmlns:a16="http://schemas.microsoft.com/office/drawing/2014/main" id="{40407623-4D34-4FCB-8462-38F9A7FAC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9" y="2055814"/>
            <a:ext cx="4332287" cy="384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0     0      0      0      0       0</a:t>
            </a:r>
          </a:p>
        </p:txBody>
      </p:sp>
      <p:sp>
        <p:nvSpPr>
          <p:cNvPr id="29705" name="Text Box 16">
            <a:extLst>
              <a:ext uri="{FF2B5EF4-FFF2-40B4-BE49-F238E27FC236}">
                <a16:creationId xmlns:a16="http://schemas.microsoft.com/office/drawing/2014/main" id="{74216C87-6357-4CD9-AED7-B44043F80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9" y="2525714"/>
            <a:ext cx="4332287" cy="384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0     0     12    12    12     12</a:t>
            </a:r>
          </a:p>
        </p:txBody>
      </p:sp>
      <p:sp>
        <p:nvSpPr>
          <p:cNvPr id="107538" name="Text Box 18">
            <a:extLst>
              <a:ext uri="{FF2B5EF4-FFF2-40B4-BE49-F238E27FC236}">
                <a16:creationId xmlns:a16="http://schemas.microsoft.com/office/drawing/2014/main" id="{8EB40041-1B0C-4741-8FB5-CA2F9E78B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9" y="2995614"/>
            <a:ext cx="4332287" cy="384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99"/>
                </a:solidFill>
              </a:rPr>
              <a:t>0    10    12    22    22     22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746898C-A8A9-42CD-91D3-80DB8AB11C7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59120" y="4808247"/>
            <a:ext cx="7937369" cy="12357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>
            <a:extLst>
              <a:ext uri="{FF2B5EF4-FFF2-40B4-BE49-F238E27FC236}">
                <a16:creationId xmlns:a16="http://schemas.microsoft.com/office/drawing/2014/main" id="{C17B7BD0-041C-473C-B07F-B12C8D5649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87929" y="1081088"/>
            <a:ext cx="8115300" cy="52705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Ex. </a:t>
            </a:r>
            <a:r>
              <a:rPr lang="zh-CN" altLang="en-US" b="1" dirty="0">
                <a:latin typeface="Times New Roman" panose="02020603050405020304" pitchFamily="18" charset="0"/>
              </a:rPr>
              <a:t>背包容量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W </a:t>
            </a:r>
            <a:r>
              <a:rPr lang="en-US" altLang="zh-CN" dirty="0">
                <a:latin typeface="Times New Roman" panose="02020603050405020304" pitchFamily="18" charset="0"/>
              </a:rPr>
              <a:t>= 5</a:t>
            </a:r>
            <a:endParaRPr lang="en-US" altLang="zh-CN" u="sng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物品 </a:t>
            </a:r>
            <a:r>
              <a:rPr lang="en-US" altLang="zh-CN" sz="2400" b="1" i="1" u="sng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重量</a:t>
            </a:r>
            <a:r>
              <a:rPr lang="en-US" altLang="zh-CN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 u="sng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400" b="1" u="sng" baseline="-250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价值 </a:t>
            </a:r>
            <a:r>
              <a:rPr lang="en-US" altLang="zh-CN" sz="2400" b="1" i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="1" u="sng" baseline="-25000" dirty="0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u="sng" dirty="0">
                <a:latin typeface="Times New Roman" panose="02020603050405020304" pitchFamily="18" charset="0"/>
              </a:rPr>
              <a:t>             </a:t>
            </a:r>
            <a:endParaRPr lang="en-US" altLang="zh-CN" i="1" u="sng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1          2          $12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2          1          $10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3          3          $20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4          2          $15</a:t>
            </a:r>
          </a:p>
        </p:txBody>
      </p:sp>
      <p:sp>
        <p:nvSpPr>
          <p:cNvPr id="31747" name="页脚占位符 3">
            <a:extLst>
              <a:ext uri="{FF2B5EF4-FFF2-40B4-BE49-F238E27FC236}">
                <a16:creationId xmlns:a16="http://schemas.microsoft.com/office/drawing/2014/main" id="{5038ECB1-2F09-4D12-B339-4FA709020D84}"/>
              </a:ext>
            </a:extLst>
          </p:cNvPr>
          <p:cNvSpPr txBox="1">
            <a:spLocks noGrp="1"/>
          </p:cNvSpPr>
          <p:nvPr/>
        </p:nvSpPr>
        <p:spPr bwMode="auto">
          <a:xfrm>
            <a:off x="1874838" y="6196013"/>
            <a:ext cx="2895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4EDBDDC1-C2C0-4A80-AAD8-5D89F7769F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0-1</a:t>
            </a:r>
            <a:r>
              <a:rPr lang="zh-CN" altLang="en-US"/>
              <a:t>背包最优值计算</a:t>
            </a:r>
            <a:endParaRPr lang="en-US" altLang="zh-CN"/>
          </a:p>
        </p:txBody>
      </p:sp>
      <p:grpSp>
        <p:nvGrpSpPr>
          <p:cNvPr id="31749" name="Group 5">
            <a:extLst>
              <a:ext uri="{FF2B5EF4-FFF2-40B4-BE49-F238E27FC236}">
                <a16:creationId xmlns:a16="http://schemas.microsoft.com/office/drawing/2014/main" id="{51D8ECC4-63D3-4496-859B-ACECBE2C7B2A}"/>
              </a:ext>
            </a:extLst>
          </p:cNvPr>
          <p:cNvGrpSpPr>
            <a:grpSpLocks/>
          </p:cNvGrpSpPr>
          <p:nvPr/>
        </p:nvGrpSpPr>
        <p:grpSpPr bwMode="auto">
          <a:xfrm>
            <a:off x="5194300" y="1081088"/>
            <a:ext cx="5049838" cy="3275012"/>
            <a:chOff x="2312" y="681"/>
            <a:chExt cx="3181" cy="2063"/>
          </a:xfrm>
        </p:grpSpPr>
        <p:grpSp>
          <p:nvGrpSpPr>
            <p:cNvPr id="31757" name="Group 6">
              <a:extLst>
                <a:ext uri="{FF2B5EF4-FFF2-40B4-BE49-F238E27FC236}">
                  <a16:creationId xmlns:a16="http://schemas.microsoft.com/office/drawing/2014/main" id="{CEF74B01-94AB-4FBF-A763-55C3F484E0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" y="681"/>
              <a:ext cx="3181" cy="2063"/>
              <a:chOff x="2312" y="681"/>
              <a:chExt cx="3181" cy="2063"/>
            </a:xfrm>
          </p:grpSpPr>
          <p:pic>
            <p:nvPicPr>
              <p:cNvPr id="31759" name="Picture 7" descr="fig08_13">
                <a:extLst>
                  <a:ext uri="{FF2B5EF4-FFF2-40B4-BE49-F238E27FC236}">
                    <a16:creationId xmlns:a16="http://schemas.microsoft.com/office/drawing/2014/main" id="{CC9F7135-4302-4E63-82BB-8D896F87E8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77" r="22798" b="29172"/>
              <a:stretch>
                <a:fillRect/>
              </a:stretch>
            </p:blipFill>
            <p:spPr bwMode="auto">
              <a:xfrm>
                <a:off x="2312" y="750"/>
                <a:ext cx="3181" cy="1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760" name="Rectangle 11">
                <a:extLst>
                  <a:ext uri="{FF2B5EF4-FFF2-40B4-BE49-F238E27FC236}">
                    <a16:creationId xmlns:a16="http://schemas.microsoft.com/office/drawing/2014/main" id="{0E51A5C3-DC26-4BB6-BB51-2391F3811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681"/>
                <a:ext cx="1027" cy="3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 b="1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容量 </a:t>
                </a:r>
                <a:r>
                  <a:rPr lang="en-US" altLang="zh-CN" sz="2400" b="1" i="1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j</a:t>
                </a:r>
              </a:p>
            </p:txBody>
          </p:sp>
        </p:grpSp>
        <p:sp>
          <p:nvSpPr>
            <p:cNvPr id="31758" name="Rectangle 9">
              <a:extLst>
                <a:ext uri="{FF2B5EF4-FFF2-40B4-BE49-F238E27FC236}">
                  <a16:creationId xmlns:a16="http://schemas.microsoft.com/office/drawing/2014/main" id="{975B7B3F-D5E4-41F6-864C-787CE0245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" y="1320"/>
              <a:ext cx="2648" cy="1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</p:grpSp>
      <p:sp>
        <p:nvSpPr>
          <p:cNvPr id="31750" name="Rectangle 11">
            <a:extLst>
              <a:ext uri="{FF2B5EF4-FFF2-40B4-BE49-F238E27FC236}">
                <a16:creationId xmlns:a16="http://schemas.microsoft.com/office/drawing/2014/main" id="{9754817F-1A6B-4E34-ACF7-074CB1DA1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4520" y="4475840"/>
            <a:ext cx="2190750" cy="49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递归计算</a:t>
            </a:r>
          </a:p>
        </p:txBody>
      </p:sp>
      <p:sp>
        <p:nvSpPr>
          <p:cNvPr id="31751" name="Text Box 11">
            <a:extLst>
              <a:ext uri="{FF2B5EF4-FFF2-40B4-BE49-F238E27FC236}">
                <a16:creationId xmlns:a16="http://schemas.microsoft.com/office/drawing/2014/main" id="{7F05BE01-2D7D-4F68-AB8F-AB9556ABD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1369" y="2055813"/>
            <a:ext cx="200376" cy="22837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</p:txBody>
      </p:sp>
      <p:sp>
        <p:nvSpPr>
          <p:cNvPr id="31752" name="Text Box 12">
            <a:extLst>
              <a:ext uri="{FF2B5EF4-FFF2-40B4-BE49-F238E27FC236}">
                <a16:creationId xmlns:a16="http://schemas.microsoft.com/office/drawing/2014/main" id="{1116CE91-788D-42DE-B76F-4EB2E5B60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9" y="2055814"/>
            <a:ext cx="4332287" cy="384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0     0      0      0      0       0</a:t>
            </a:r>
          </a:p>
        </p:txBody>
      </p:sp>
      <p:sp>
        <p:nvSpPr>
          <p:cNvPr id="31753" name="Text Box 13">
            <a:extLst>
              <a:ext uri="{FF2B5EF4-FFF2-40B4-BE49-F238E27FC236}">
                <a16:creationId xmlns:a16="http://schemas.microsoft.com/office/drawing/2014/main" id="{EDEB125A-5543-4F96-95E6-D58430E77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9" y="2525714"/>
            <a:ext cx="4332287" cy="384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0     0     12    12    12     12</a:t>
            </a:r>
          </a:p>
        </p:txBody>
      </p:sp>
      <p:sp>
        <p:nvSpPr>
          <p:cNvPr id="31754" name="Text Box 15">
            <a:extLst>
              <a:ext uri="{FF2B5EF4-FFF2-40B4-BE49-F238E27FC236}">
                <a16:creationId xmlns:a16="http://schemas.microsoft.com/office/drawing/2014/main" id="{D0F53477-2D81-4780-A09B-AEB036F79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9" y="2995614"/>
            <a:ext cx="4332287" cy="384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99"/>
                </a:solidFill>
              </a:rPr>
              <a:t>0    10    12    22    22     22</a:t>
            </a:r>
          </a:p>
        </p:txBody>
      </p:sp>
      <p:sp>
        <p:nvSpPr>
          <p:cNvPr id="109584" name="Text Box 16">
            <a:extLst>
              <a:ext uri="{FF2B5EF4-FFF2-40B4-BE49-F238E27FC236}">
                <a16:creationId xmlns:a16="http://schemas.microsoft.com/office/drawing/2014/main" id="{A6DE55ED-0E4C-416D-B2E1-C24E649B4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9" y="3465514"/>
            <a:ext cx="4332287" cy="384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99"/>
                </a:solidFill>
              </a:rPr>
              <a:t>0    10    12    22    30     32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E0E4B34-DF27-41B2-8A33-06F6AB76DD9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59120" y="4808247"/>
            <a:ext cx="7937369" cy="12357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>
            <a:extLst>
              <a:ext uri="{FF2B5EF4-FFF2-40B4-BE49-F238E27FC236}">
                <a16:creationId xmlns:a16="http://schemas.microsoft.com/office/drawing/2014/main" id="{F15650A7-C960-40FE-94AC-062B27A023B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69951" y="1190625"/>
            <a:ext cx="8115300" cy="52705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Ex. </a:t>
            </a:r>
            <a:r>
              <a:rPr lang="zh-CN" altLang="en-US" b="1" dirty="0">
                <a:latin typeface="Times New Roman" panose="02020603050405020304" pitchFamily="18" charset="0"/>
              </a:rPr>
              <a:t>背包容量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W </a:t>
            </a:r>
            <a:r>
              <a:rPr lang="en-US" altLang="zh-CN" dirty="0">
                <a:latin typeface="Times New Roman" panose="02020603050405020304" pitchFamily="18" charset="0"/>
              </a:rPr>
              <a:t>= 5</a:t>
            </a:r>
            <a:endParaRPr lang="en-US" altLang="zh-CN" u="sng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物品 </a:t>
            </a:r>
            <a:r>
              <a:rPr lang="en-US" altLang="zh-CN" sz="2400" b="1" i="1" u="sng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重量</a:t>
            </a:r>
            <a:r>
              <a:rPr lang="en-US" altLang="zh-CN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 u="sng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400" b="1" u="sng" baseline="-250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价值 </a:t>
            </a:r>
            <a:r>
              <a:rPr lang="en-US" altLang="zh-CN" sz="2400" b="1" i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="1" u="sng" baseline="-25000" dirty="0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u="sng" dirty="0">
                <a:latin typeface="Times New Roman" panose="02020603050405020304" pitchFamily="18" charset="0"/>
              </a:rPr>
              <a:t>             </a:t>
            </a:r>
            <a:endParaRPr lang="en-US" altLang="zh-CN" i="1" u="sng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1          2          $12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2          1          $10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3          3          $20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4          2          $15</a:t>
            </a:r>
          </a:p>
        </p:txBody>
      </p:sp>
      <p:sp>
        <p:nvSpPr>
          <p:cNvPr id="33795" name="页脚占位符 3">
            <a:extLst>
              <a:ext uri="{FF2B5EF4-FFF2-40B4-BE49-F238E27FC236}">
                <a16:creationId xmlns:a16="http://schemas.microsoft.com/office/drawing/2014/main" id="{9276ECB6-3704-4729-AE1E-8385F73E853D}"/>
              </a:ext>
            </a:extLst>
          </p:cNvPr>
          <p:cNvSpPr txBox="1">
            <a:spLocks noGrp="1"/>
          </p:cNvSpPr>
          <p:nvPr/>
        </p:nvSpPr>
        <p:spPr bwMode="auto">
          <a:xfrm>
            <a:off x="1874838" y="6196013"/>
            <a:ext cx="2895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2C1A60D8-A820-4636-9639-7226813094B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0-1</a:t>
            </a:r>
            <a:r>
              <a:rPr lang="zh-CN" altLang="en-US"/>
              <a:t>背包最优值计算</a:t>
            </a:r>
            <a:endParaRPr lang="en-US" altLang="zh-CN"/>
          </a:p>
        </p:txBody>
      </p:sp>
      <p:grpSp>
        <p:nvGrpSpPr>
          <p:cNvPr id="33797" name="Group 5">
            <a:extLst>
              <a:ext uri="{FF2B5EF4-FFF2-40B4-BE49-F238E27FC236}">
                <a16:creationId xmlns:a16="http://schemas.microsoft.com/office/drawing/2014/main" id="{5E6B60BD-8F5F-419F-8095-0F286240E2CD}"/>
              </a:ext>
            </a:extLst>
          </p:cNvPr>
          <p:cNvGrpSpPr>
            <a:grpSpLocks/>
          </p:cNvGrpSpPr>
          <p:nvPr/>
        </p:nvGrpSpPr>
        <p:grpSpPr bwMode="auto">
          <a:xfrm>
            <a:off x="5194300" y="1081088"/>
            <a:ext cx="5049838" cy="3275012"/>
            <a:chOff x="2312" y="681"/>
            <a:chExt cx="3181" cy="2063"/>
          </a:xfrm>
        </p:grpSpPr>
        <p:grpSp>
          <p:nvGrpSpPr>
            <p:cNvPr id="33807" name="Group 6">
              <a:extLst>
                <a:ext uri="{FF2B5EF4-FFF2-40B4-BE49-F238E27FC236}">
                  <a16:creationId xmlns:a16="http://schemas.microsoft.com/office/drawing/2014/main" id="{566B66C9-D536-44D0-89E6-669D2B69BA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" y="681"/>
              <a:ext cx="3181" cy="2063"/>
              <a:chOff x="2312" y="681"/>
              <a:chExt cx="3181" cy="2063"/>
            </a:xfrm>
          </p:grpSpPr>
          <p:pic>
            <p:nvPicPr>
              <p:cNvPr id="33809" name="Picture 7" descr="fig08_13">
                <a:extLst>
                  <a:ext uri="{FF2B5EF4-FFF2-40B4-BE49-F238E27FC236}">
                    <a16:creationId xmlns:a16="http://schemas.microsoft.com/office/drawing/2014/main" id="{25B1B90E-F2A8-4456-9BAD-24DB3EBDD4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77" r="22798" b="29172"/>
              <a:stretch>
                <a:fillRect/>
              </a:stretch>
            </p:blipFill>
            <p:spPr bwMode="auto">
              <a:xfrm>
                <a:off x="2312" y="750"/>
                <a:ext cx="3181" cy="1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810" name="Rectangle 11">
                <a:extLst>
                  <a:ext uri="{FF2B5EF4-FFF2-40B4-BE49-F238E27FC236}">
                    <a16:creationId xmlns:a16="http://schemas.microsoft.com/office/drawing/2014/main" id="{D07BC5A8-3511-433C-B971-28F525987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681"/>
                <a:ext cx="1027" cy="3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 b="1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容量 </a:t>
                </a:r>
                <a:r>
                  <a:rPr lang="en-US" altLang="zh-CN" sz="2400" b="1" i="1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j</a:t>
                </a:r>
              </a:p>
            </p:txBody>
          </p:sp>
        </p:grpSp>
        <p:sp>
          <p:nvSpPr>
            <p:cNvPr id="33808" name="Rectangle 9">
              <a:extLst>
                <a:ext uri="{FF2B5EF4-FFF2-40B4-BE49-F238E27FC236}">
                  <a16:creationId xmlns:a16="http://schemas.microsoft.com/office/drawing/2014/main" id="{C70E9B5B-36BB-474C-9FD9-C8D896CD5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" y="1320"/>
              <a:ext cx="2648" cy="1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</p:grpSp>
      <p:sp>
        <p:nvSpPr>
          <p:cNvPr id="33798" name="Rectangle 11">
            <a:extLst>
              <a:ext uri="{FF2B5EF4-FFF2-40B4-BE49-F238E27FC236}">
                <a16:creationId xmlns:a16="http://schemas.microsoft.com/office/drawing/2014/main" id="{947EC422-C4A5-415A-B700-39B22598C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9025" y="4388556"/>
            <a:ext cx="2190750" cy="49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递归计算</a:t>
            </a:r>
          </a:p>
        </p:txBody>
      </p:sp>
      <p:sp>
        <p:nvSpPr>
          <p:cNvPr id="33799" name="Text Box 11">
            <a:extLst>
              <a:ext uri="{FF2B5EF4-FFF2-40B4-BE49-F238E27FC236}">
                <a16:creationId xmlns:a16="http://schemas.microsoft.com/office/drawing/2014/main" id="{D430D330-6306-4657-99EE-DDB7B30F8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1369" y="2055813"/>
            <a:ext cx="200376" cy="22837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</p:txBody>
      </p:sp>
      <p:sp>
        <p:nvSpPr>
          <p:cNvPr id="33800" name="Text Box 12">
            <a:extLst>
              <a:ext uri="{FF2B5EF4-FFF2-40B4-BE49-F238E27FC236}">
                <a16:creationId xmlns:a16="http://schemas.microsoft.com/office/drawing/2014/main" id="{0B00FD9E-4CFA-4B0D-8C19-99D79F71F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9" y="2055814"/>
            <a:ext cx="4332287" cy="384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0     0      0      0      0       0</a:t>
            </a:r>
          </a:p>
        </p:txBody>
      </p:sp>
      <p:sp>
        <p:nvSpPr>
          <p:cNvPr id="33801" name="Text Box 13">
            <a:extLst>
              <a:ext uri="{FF2B5EF4-FFF2-40B4-BE49-F238E27FC236}">
                <a16:creationId xmlns:a16="http://schemas.microsoft.com/office/drawing/2014/main" id="{FD736B66-F300-4E9C-A653-49E2A398B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9" y="2525714"/>
            <a:ext cx="4332287" cy="384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0     0     12    12    12     12</a:t>
            </a:r>
          </a:p>
        </p:txBody>
      </p:sp>
      <p:sp>
        <p:nvSpPr>
          <p:cNvPr id="33802" name="Text Box 15">
            <a:extLst>
              <a:ext uri="{FF2B5EF4-FFF2-40B4-BE49-F238E27FC236}">
                <a16:creationId xmlns:a16="http://schemas.microsoft.com/office/drawing/2014/main" id="{67CD276C-1CD4-4A89-A5CA-692D0AFD1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9" y="3008314"/>
            <a:ext cx="4332287" cy="384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99"/>
                </a:solidFill>
              </a:rPr>
              <a:t>0    10    12    22    22     22</a:t>
            </a:r>
          </a:p>
        </p:txBody>
      </p:sp>
      <p:sp>
        <p:nvSpPr>
          <p:cNvPr id="33803" name="Text Box 16">
            <a:extLst>
              <a:ext uri="{FF2B5EF4-FFF2-40B4-BE49-F238E27FC236}">
                <a16:creationId xmlns:a16="http://schemas.microsoft.com/office/drawing/2014/main" id="{5805436F-DF68-4934-AA00-DCB61ACE5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9" y="3465514"/>
            <a:ext cx="4332287" cy="384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99"/>
                </a:solidFill>
              </a:rPr>
              <a:t>0    10    12    22    30     32</a:t>
            </a:r>
          </a:p>
        </p:txBody>
      </p:sp>
      <p:sp>
        <p:nvSpPr>
          <p:cNvPr id="111633" name="Text Box 17">
            <a:extLst>
              <a:ext uri="{FF2B5EF4-FFF2-40B4-BE49-F238E27FC236}">
                <a16:creationId xmlns:a16="http://schemas.microsoft.com/office/drawing/2014/main" id="{F58E47C3-0DF8-49C9-B444-66D1F82C4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9" y="3948114"/>
            <a:ext cx="4332287" cy="384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99"/>
                </a:solidFill>
              </a:rPr>
              <a:t>0    10    15    25    30     </a:t>
            </a:r>
            <a:r>
              <a:rPr lang="en-US" altLang="zh-CN" b="1">
                <a:solidFill>
                  <a:srgbClr val="FF0000"/>
                </a:solidFill>
              </a:rPr>
              <a:t>37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9F1C35BC-C7E4-421C-B688-733BBB6DD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788" y="4370388"/>
            <a:ext cx="2990850" cy="55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990000"/>
                </a:solidFill>
              </a:rPr>
              <a:t>最优装包方案？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E982404-7751-482B-8FB2-A54550CF201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59120" y="4808247"/>
            <a:ext cx="7937369" cy="12357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3" grpId="0" animBg="1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>
            <a:extLst>
              <a:ext uri="{FF2B5EF4-FFF2-40B4-BE49-F238E27FC236}">
                <a16:creationId xmlns:a16="http://schemas.microsoft.com/office/drawing/2014/main" id="{EDF8BA96-373F-4DD2-AA74-0E8D2952667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73113" y="1022351"/>
            <a:ext cx="8115300" cy="52705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Ex. </a:t>
            </a:r>
            <a:r>
              <a:rPr lang="zh-CN" altLang="en-US" b="1" dirty="0">
                <a:latin typeface="Times New Roman" panose="02020603050405020304" pitchFamily="18" charset="0"/>
              </a:rPr>
              <a:t>背包容量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W </a:t>
            </a:r>
            <a:r>
              <a:rPr lang="en-US" altLang="zh-CN" dirty="0">
                <a:latin typeface="Times New Roman" panose="02020603050405020304" pitchFamily="18" charset="0"/>
              </a:rPr>
              <a:t>= 5</a:t>
            </a:r>
            <a:endParaRPr lang="en-US" altLang="zh-CN" u="sng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物品 </a:t>
            </a:r>
            <a:r>
              <a:rPr lang="en-US" altLang="zh-CN" sz="2400" b="1" i="1" u="sng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重量</a:t>
            </a:r>
            <a:r>
              <a:rPr lang="en-US" altLang="zh-CN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 u="sng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400" b="1" u="sng" baseline="-250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价值 </a:t>
            </a:r>
            <a:r>
              <a:rPr lang="en-US" altLang="zh-CN" sz="2400" b="1" i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="1" u="sng" baseline="-25000" dirty="0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u="sng" dirty="0">
                <a:latin typeface="Times New Roman" panose="02020603050405020304" pitchFamily="18" charset="0"/>
              </a:rPr>
              <a:t>             </a:t>
            </a:r>
            <a:endParaRPr lang="en-US" altLang="zh-CN" i="1" u="sng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1          2          $12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2          1          $10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3          3          $20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4          2          $15</a:t>
            </a:r>
          </a:p>
        </p:txBody>
      </p:sp>
      <p:sp>
        <p:nvSpPr>
          <p:cNvPr id="35843" name="页脚占位符 3">
            <a:extLst>
              <a:ext uri="{FF2B5EF4-FFF2-40B4-BE49-F238E27FC236}">
                <a16:creationId xmlns:a16="http://schemas.microsoft.com/office/drawing/2014/main" id="{E0958AB5-19E3-4617-8147-D33FDB11AB85}"/>
              </a:ext>
            </a:extLst>
          </p:cNvPr>
          <p:cNvSpPr txBox="1">
            <a:spLocks noGrp="1"/>
          </p:cNvSpPr>
          <p:nvPr/>
        </p:nvSpPr>
        <p:spPr bwMode="auto">
          <a:xfrm>
            <a:off x="1874838" y="6196013"/>
            <a:ext cx="2895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6E171230-82D6-4BCA-B987-5CC2B77C5DA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0-1</a:t>
            </a:r>
            <a:r>
              <a:rPr lang="zh-CN" altLang="en-US"/>
              <a:t>背包最优值计算</a:t>
            </a:r>
            <a:endParaRPr lang="en-US" altLang="zh-CN"/>
          </a:p>
        </p:txBody>
      </p:sp>
      <p:grpSp>
        <p:nvGrpSpPr>
          <p:cNvPr id="35845" name="Group 5">
            <a:extLst>
              <a:ext uri="{FF2B5EF4-FFF2-40B4-BE49-F238E27FC236}">
                <a16:creationId xmlns:a16="http://schemas.microsoft.com/office/drawing/2014/main" id="{542CA478-0957-463A-A1CD-36727EF07849}"/>
              </a:ext>
            </a:extLst>
          </p:cNvPr>
          <p:cNvGrpSpPr>
            <a:grpSpLocks/>
          </p:cNvGrpSpPr>
          <p:nvPr/>
        </p:nvGrpSpPr>
        <p:grpSpPr bwMode="auto">
          <a:xfrm>
            <a:off x="5194300" y="1081088"/>
            <a:ext cx="5049838" cy="3275012"/>
            <a:chOff x="2312" y="681"/>
            <a:chExt cx="3181" cy="2063"/>
          </a:xfrm>
        </p:grpSpPr>
        <p:grpSp>
          <p:nvGrpSpPr>
            <p:cNvPr id="35858" name="Group 6">
              <a:extLst>
                <a:ext uri="{FF2B5EF4-FFF2-40B4-BE49-F238E27FC236}">
                  <a16:creationId xmlns:a16="http://schemas.microsoft.com/office/drawing/2014/main" id="{A80C11C8-4497-44D9-B7F4-615DC314AD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" y="681"/>
              <a:ext cx="3181" cy="2063"/>
              <a:chOff x="2312" y="681"/>
              <a:chExt cx="3181" cy="2063"/>
            </a:xfrm>
          </p:grpSpPr>
          <p:pic>
            <p:nvPicPr>
              <p:cNvPr id="35860" name="Picture 7" descr="fig08_13">
                <a:extLst>
                  <a:ext uri="{FF2B5EF4-FFF2-40B4-BE49-F238E27FC236}">
                    <a16:creationId xmlns:a16="http://schemas.microsoft.com/office/drawing/2014/main" id="{0781D550-B0B4-4342-BB12-80A5248057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77" r="22798" b="29172"/>
              <a:stretch>
                <a:fillRect/>
              </a:stretch>
            </p:blipFill>
            <p:spPr bwMode="auto">
              <a:xfrm>
                <a:off x="2312" y="750"/>
                <a:ext cx="3181" cy="1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861" name="Rectangle 11">
                <a:extLst>
                  <a:ext uri="{FF2B5EF4-FFF2-40B4-BE49-F238E27FC236}">
                    <a16:creationId xmlns:a16="http://schemas.microsoft.com/office/drawing/2014/main" id="{4416C6C4-7493-4C6F-9772-5D8A6D1AD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681"/>
                <a:ext cx="1027" cy="3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 b="1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容量 </a:t>
                </a:r>
                <a:r>
                  <a:rPr lang="en-US" altLang="zh-CN" sz="2400" b="1" i="1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j</a:t>
                </a:r>
              </a:p>
            </p:txBody>
          </p:sp>
        </p:grpSp>
        <p:sp>
          <p:nvSpPr>
            <p:cNvPr id="35859" name="Rectangle 9">
              <a:extLst>
                <a:ext uri="{FF2B5EF4-FFF2-40B4-BE49-F238E27FC236}">
                  <a16:creationId xmlns:a16="http://schemas.microsoft.com/office/drawing/2014/main" id="{5022346A-3E1E-4E28-82FD-0F7C95E04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" y="1320"/>
              <a:ext cx="2648" cy="1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</p:grpSp>
      <p:sp>
        <p:nvSpPr>
          <p:cNvPr id="35846" name="Text Box 11">
            <a:extLst>
              <a:ext uri="{FF2B5EF4-FFF2-40B4-BE49-F238E27FC236}">
                <a16:creationId xmlns:a16="http://schemas.microsoft.com/office/drawing/2014/main" id="{F4BFE469-D0D8-4E17-8EF1-C18D528EF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1369" y="2055813"/>
            <a:ext cx="200376" cy="22837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</p:txBody>
      </p:sp>
      <p:sp>
        <p:nvSpPr>
          <p:cNvPr id="35847" name="Text Box 12">
            <a:extLst>
              <a:ext uri="{FF2B5EF4-FFF2-40B4-BE49-F238E27FC236}">
                <a16:creationId xmlns:a16="http://schemas.microsoft.com/office/drawing/2014/main" id="{FFB2397B-7647-4F46-B98A-F7503D75F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9" y="2055814"/>
            <a:ext cx="4332287" cy="384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0     0      0      0      0       0</a:t>
            </a:r>
          </a:p>
        </p:txBody>
      </p:sp>
      <p:sp>
        <p:nvSpPr>
          <p:cNvPr id="35848" name="Text Box 13">
            <a:extLst>
              <a:ext uri="{FF2B5EF4-FFF2-40B4-BE49-F238E27FC236}">
                <a16:creationId xmlns:a16="http://schemas.microsoft.com/office/drawing/2014/main" id="{DDDBF8D1-DE74-4684-AD6D-3553B4BB6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9" y="2525714"/>
            <a:ext cx="4332287" cy="384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0     0     12    12    12     12</a:t>
            </a:r>
          </a:p>
        </p:txBody>
      </p:sp>
      <p:sp>
        <p:nvSpPr>
          <p:cNvPr id="35849" name="Text Box 15">
            <a:extLst>
              <a:ext uri="{FF2B5EF4-FFF2-40B4-BE49-F238E27FC236}">
                <a16:creationId xmlns:a16="http://schemas.microsoft.com/office/drawing/2014/main" id="{9456FF42-3AE3-4D9F-8C24-91BCC2222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9" y="3008314"/>
            <a:ext cx="4332287" cy="384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99"/>
                </a:solidFill>
              </a:rPr>
              <a:t>0    10    12    22    22     22</a:t>
            </a:r>
          </a:p>
        </p:txBody>
      </p:sp>
      <p:sp>
        <p:nvSpPr>
          <p:cNvPr id="35850" name="Text Box 16">
            <a:extLst>
              <a:ext uri="{FF2B5EF4-FFF2-40B4-BE49-F238E27FC236}">
                <a16:creationId xmlns:a16="http://schemas.microsoft.com/office/drawing/2014/main" id="{3792AA85-B898-46B7-8200-78E7E0C65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9" y="3465514"/>
            <a:ext cx="4332287" cy="384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99"/>
                </a:solidFill>
              </a:rPr>
              <a:t>0    10    12    22    30     32</a:t>
            </a:r>
          </a:p>
        </p:txBody>
      </p:sp>
      <p:sp>
        <p:nvSpPr>
          <p:cNvPr id="35851" name="Text Box 17">
            <a:extLst>
              <a:ext uri="{FF2B5EF4-FFF2-40B4-BE49-F238E27FC236}">
                <a16:creationId xmlns:a16="http://schemas.microsoft.com/office/drawing/2014/main" id="{B8DBEE4A-E23E-4D6E-9124-846ADE4C8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9" y="3948114"/>
            <a:ext cx="4332287" cy="384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99"/>
                </a:solidFill>
              </a:rPr>
              <a:t>0    10    15    25    30     </a:t>
            </a:r>
            <a:r>
              <a:rPr lang="en-US" altLang="zh-CN" b="1">
                <a:solidFill>
                  <a:srgbClr val="FF0000"/>
                </a:solidFill>
              </a:rPr>
              <a:t>37</a:t>
            </a:r>
          </a:p>
        </p:txBody>
      </p:sp>
      <p:sp>
        <p:nvSpPr>
          <p:cNvPr id="35852" name="Rectangle 11">
            <a:extLst>
              <a:ext uri="{FF2B5EF4-FFF2-40B4-BE49-F238E27FC236}">
                <a16:creationId xmlns:a16="http://schemas.microsoft.com/office/drawing/2014/main" id="{3F94E00E-AAFE-4164-93A9-119F58D04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7088" y="4395788"/>
            <a:ext cx="4337050" cy="4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990000"/>
                </a:solidFill>
                <a:latin typeface="Times New Roman" panose="02020603050405020304" pitchFamily="18" charset="0"/>
              </a:rPr>
              <a:t>最优方案向量：</a:t>
            </a:r>
            <a:r>
              <a:rPr lang="en-US" altLang="zh-CN" sz="2400" b="1">
                <a:solidFill>
                  <a:srgbClr val="990000"/>
                </a:solidFill>
                <a:latin typeface="Times New Roman" panose="02020603050405020304" pitchFamily="18" charset="0"/>
              </a:rPr>
              <a:t>( </a:t>
            </a:r>
            <a:r>
              <a:rPr lang="en-US" altLang="zh-CN" sz="2400" b="1" i="1">
                <a:solidFill>
                  <a:srgbClr val="99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solidFill>
                  <a:srgbClr val="9900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400" b="1">
                <a:solidFill>
                  <a:srgbClr val="99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>
                <a:solidFill>
                  <a:srgbClr val="99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solidFill>
                  <a:srgbClr val="990000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sz="2400" b="1">
                <a:solidFill>
                  <a:srgbClr val="99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>
                <a:solidFill>
                  <a:srgbClr val="99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solidFill>
                  <a:srgbClr val="990000"/>
                </a:solidFill>
                <a:latin typeface="Times New Roman" panose="02020603050405020304" pitchFamily="18" charset="0"/>
              </a:rPr>
              <a:t>3 </a:t>
            </a:r>
            <a:r>
              <a:rPr lang="en-US" altLang="zh-CN" sz="2400" b="1">
                <a:solidFill>
                  <a:srgbClr val="99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>
                <a:solidFill>
                  <a:srgbClr val="99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solidFill>
                  <a:srgbClr val="990000"/>
                </a:solidFill>
                <a:latin typeface="Times New Roman" panose="02020603050405020304" pitchFamily="18" charset="0"/>
              </a:rPr>
              <a:t>4 </a:t>
            </a:r>
            <a:r>
              <a:rPr lang="en-US" altLang="zh-CN" sz="2400" b="1">
                <a:solidFill>
                  <a:srgbClr val="99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48176701-9456-4C72-9253-8085F738D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919" y="5092954"/>
            <a:ext cx="61531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F(4, 5)≠F(3, 5)</a:t>
            </a:r>
            <a:r>
              <a:rPr lang="zh-CN" altLang="en-US" sz="2000" b="1" dirty="0">
                <a:latin typeface="Times New Roman" panose="02020603050405020304" pitchFamily="18" charset="0"/>
              </a:rPr>
              <a:t>：最优方案中，物品 </a:t>
            </a:r>
            <a:r>
              <a:rPr lang="en-US" altLang="zh-CN" sz="2000" b="1" dirty="0">
                <a:latin typeface="Times New Roman" panose="02020603050405020304" pitchFamily="18" charset="0"/>
              </a:rPr>
              <a:t>4 </a:t>
            </a:r>
            <a:r>
              <a:rPr lang="zh-CN" altLang="en-US" sz="2000" b="1" dirty="0">
                <a:latin typeface="Times New Roman" panose="02020603050405020304" pitchFamily="18" charset="0"/>
              </a:rPr>
              <a:t>是否在包内？</a:t>
            </a:r>
          </a:p>
        </p:txBody>
      </p:sp>
      <p:sp>
        <p:nvSpPr>
          <p:cNvPr id="113684" name="Rectangle 20">
            <a:extLst>
              <a:ext uri="{FF2B5EF4-FFF2-40B4-BE49-F238E27FC236}">
                <a16:creationId xmlns:a16="http://schemas.microsoft.com/office/drawing/2014/main" id="{09BD3618-F529-464A-BA64-BB037DFFF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6300" y="3403600"/>
            <a:ext cx="558800" cy="9652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D58DE55-06F6-4A6B-8776-23750D2AA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5419" y="5499354"/>
            <a:ext cx="53784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若物品 </a:t>
            </a:r>
            <a:r>
              <a:rPr lang="en-US" altLang="zh-CN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4 </a:t>
            </a:r>
            <a:r>
              <a:rPr lang="zh-CN" altLang="en-US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不在包内，这时应有 </a:t>
            </a:r>
            <a:r>
              <a:rPr lang="en-US" altLang="zh-CN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F(4, 5)</a:t>
            </a:r>
            <a:r>
              <a:rPr lang="zh-CN" altLang="en-US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F(3, 5)</a:t>
            </a:r>
            <a:endParaRPr lang="zh-CN" altLang="en-US" sz="2000" b="1" dirty="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2FCA831-A823-4B02-9444-02C77A10E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2419" y="5410454"/>
            <a:ext cx="1314450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CC"/>
                </a:solidFill>
                <a:latin typeface="Times New Roman" panose="02020603050405020304" pitchFamily="18" charset="0"/>
              </a:rPr>
              <a:t>∴</a:t>
            </a:r>
            <a:r>
              <a:rPr lang="en-US" altLang="zh-CN" b="1" i="1">
                <a:solidFill>
                  <a:srgbClr val="0000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baseline="-25000">
                <a:solidFill>
                  <a:srgbClr val="0000CC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</a:rPr>
              <a:t>=1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CFAA68E6-B304-4CB5-B4D5-9D9C4FAC2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1688" y="4446588"/>
            <a:ext cx="260350" cy="47192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>
            <a:extLst>
              <a:ext uri="{FF2B5EF4-FFF2-40B4-BE49-F238E27FC236}">
                <a16:creationId xmlns:a16="http://schemas.microsoft.com/office/drawing/2014/main" id="{8980A8D5-A216-4BD0-A9DB-F30CC856B44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12788" y="1078339"/>
            <a:ext cx="8115300" cy="52705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Ex. </a:t>
            </a:r>
            <a:r>
              <a:rPr lang="zh-CN" altLang="en-US" b="1" dirty="0">
                <a:latin typeface="Times New Roman" panose="02020603050405020304" pitchFamily="18" charset="0"/>
              </a:rPr>
              <a:t>背包容量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W </a:t>
            </a:r>
            <a:r>
              <a:rPr lang="en-US" altLang="zh-CN" dirty="0">
                <a:latin typeface="Times New Roman" panose="02020603050405020304" pitchFamily="18" charset="0"/>
              </a:rPr>
              <a:t>= 5</a:t>
            </a:r>
            <a:endParaRPr lang="en-US" altLang="zh-CN" u="sng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物品 </a:t>
            </a:r>
            <a:r>
              <a:rPr lang="en-US" altLang="zh-CN" sz="2400" b="1" i="1" u="sng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重量</a:t>
            </a:r>
            <a:r>
              <a:rPr lang="en-US" altLang="zh-CN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 u="sng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400" b="1" u="sng" baseline="-250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价值 </a:t>
            </a:r>
            <a:r>
              <a:rPr lang="en-US" altLang="zh-CN" sz="2400" b="1" i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="1" u="sng" baseline="-25000" dirty="0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u="sng" dirty="0">
                <a:latin typeface="Times New Roman" panose="02020603050405020304" pitchFamily="18" charset="0"/>
              </a:rPr>
              <a:t>             </a:t>
            </a:r>
            <a:endParaRPr lang="en-US" altLang="zh-CN" i="1" u="sng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1          2          $12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2          1          $10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3          3          $20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4          2          $15</a:t>
            </a:r>
          </a:p>
        </p:txBody>
      </p:sp>
      <p:sp>
        <p:nvSpPr>
          <p:cNvPr id="37891" name="页脚占位符 3">
            <a:extLst>
              <a:ext uri="{FF2B5EF4-FFF2-40B4-BE49-F238E27FC236}">
                <a16:creationId xmlns:a16="http://schemas.microsoft.com/office/drawing/2014/main" id="{9B2CB6C1-FFC6-45DD-877C-389352232FA1}"/>
              </a:ext>
            </a:extLst>
          </p:cNvPr>
          <p:cNvSpPr txBox="1">
            <a:spLocks noGrp="1"/>
          </p:cNvSpPr>
          <p:nvPr/>
        </p:nvSpPr>
        <p:spPr bwMode="auto">
          <a:xfrm>
            <a:off x="1874838" y="6196013"/>
            <a:ext cx="2895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3E4ACCAD-24AE-4229-A068-B8DA00ED8C1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0-1</a:t>
            </a:r>
            <a:r>
              <a:rPr lang="zh-CN" altLang="en-US"/>
              <a:t>背包最优值计算</a:t>
            </a:r>
            <a:endParaRPr lang="en-US" altLang="zh-CN"/>
          </a:p>
        </p:txBody>
      </p:sp>
      <p:grpSp>
        <p:nvGrpSpPr>
          <p:cNvPr id="37893" name="Group 5">
            <a:extLst>
              <a:ext uri="{FF2B5EF4-FFF2-40B4-BE49-F238E27FC236}">
                <a16:creationId xmlns:a16="http://schemas.microsoft.com/office/drawing/2014/main" id="{94BF93A1-E00D-4091-B1A5-211B9494F782}"/>
              </a:ext>
            </a:extLst>
          </p:cNvPr>
          <p:cNvGrpSpPr>
            <a:grpSpLocks/>
          </p:cNvGrpSpPr>
          <p:nvPr/>
        </p:nvGrpSpPr>
        <p:grpSpPr bwMode="auto">
          <a:xfrm>
            <a:off x="5194300" y="1081088"/>
            <a:ext cx="5049838" cy="3275012"/>
            <a:chOff x="2312" y="681"/>
            <a:chExt cx="3181" cy="2063"/>
          </a:xfrm>
        </p:grpSpPr>
        <p:grpSp>
          <p:nvGrpSpPr>
            <p:cNvPr id="37907" name="Group 6">
              <a:extLst>
                <a:ext uri="{FF2B5EF4-FFF2-40B4-BE49-F238E27FC236}">
                  <a16:creationId xmlns:a16="http://schemas.microsoft.com/office/drawing/2014/main" id="{3E6E79D7-A403-4AF8-BF13-83B5D5348C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" y="681"/>
              <a:ext cx="3181" cy="2063"/>
              <a:chOff x="2312" y="681"/>
              <a:chExt cx="3181" cy="2063"/>
            </a:xfrm>
          </p:grpSpPr>
          <p:pic>
            <p:nvPicPr>
              <p:cNvPr id="37909" name="Picture 7" descr="fig08_13">
                <a:extLst>
                  <a:ext uri="{FF2B5EF4-FFF2-40B4-BE49-F238E27FC236}">
                    <a16:creationId xmlns:a16="http://schemas.microsoft.com/office/drawing/2014/main" id="{EF29139D-D705-437B-9CE8-77734A9768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77" r="22798" b="29172"/>
              <a:stretch>
                <a:fillRect/>
              </a:stretch>
            </p:blipFill>
            <p:spPr bwMode="auto">
              <a:xfrm>
                <a:off x="2312" y="750"/>
                <a:ext cx="3181" cy="1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910" name="Rectangle 11">
                <a:extLst>
                  <a:ext uri="{FF2B5EF4-FFF2-40B4-BE49-F238E27FC236}">
                    <a16:creationId xmlns:a16="http://schemas.microsoft.com/office/drawing/2014/main" id="{869371B3-6818-431C-9516-161A15578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681"/>
                <a:ext cx="1027" cy="3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 b="1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容量 </a:t>
                </a:r>
                <a:r>
                  <a:rPr lang="en-US" altLang="zh-CN" sz="2400" b="1" i="1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j</a:t>
                </a:r>
              </a:p>
            </p:txBody>
          </p:sp>
        </p:grpSp>
        <p:sp>
          <p:nvSpPr>
            <p:cNvPr id="37908" name="Rectangle 9">
              <a:extLst>
                <a:ext uri="{FF2B5EF4-FFF2-40B4-BE49-F238E27FC236}">
                  <a16:creationId xmlns:a16="http://schemas.microsoft.com/office/drawing/2014/main" id="{A9B991A2-244B-4C61-A2CA-15670F6AD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" y="1320"/>
              <a:ext cx="2648" cy="1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</p:grpSp>
      <p:sp>
        <p:nvSpPr>
          <p:cNvPr id="37894" name="Text Box 10">
            <a:extLst>
              <a:ext uri="{FF2B5EF4-FFF2-40B4-BE49-F238E27FC236}">
                <a16:creationId xmlns:a16="http://schemas.microsoft.com/office/drawing/2014/main" id="{AEB42491-5DA8-41CD-88E2-0366076CD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1369" y="2055813"/>
            <a:ext cx="200376" cy="22837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</p:txBody>
      </p:sp>
      <p:sp>
        <p:nvSpPr>
          <p:cNvPr id="37895" name="Text Box 11">
            <a:extLst>
              <a:ext uri="{FF2B5EF4-FFF2-40B4-BE49-F238E27FC236}">
                <a16:creationId xmlns:a16="http://schemas.microsoft.com/office/drawing/2014/main" id="{9E9FFA1C-94B4-4461-A0F2-B02DFD919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9" y="2055814"/>
            <a:ext cx="4332287" cy="384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0     0      0      0      0       0</a:t>
            </a:r>
          </a:p>
        </p:txBody>
      </p:sp>
      <p:sp>
        <p:nvSpPr>
          <p:cNvPr id="37896" name="Text Box 12">
            <a:extLst>
              <a:ext uri="{FF2B5EF4-FFF2-40B4-BE49-F238E27FC236}">
                <a16:creationId xmlns:a16="http://schemas.microsoft.com/office/drawing/2014/main" id="{D6F8C474-48F9-4279-9462-B1FC4DF9F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9" y="2525714"/>
            <a:ext cx="4332287" cy="384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0     0     12    12    12     12</a:t>
            </a:r>
          </a:p>
        </p:txBody>
      </p:sp>
      <p:sp>
        <p:nvSpPr>
          <p:cNvPr id="37897" name="Text Box 13">
            <a:extLst>
              <a:ext uri="{FF2B5EF4-FFF2-40B4-BE49-F238E27FC236}">
                <a16:creationId xmlns:a16="http://schemas.microsoft.com/office/drawing/2014/main" id="{8AF436A4-1AFA-4FEE-A6F3-A0399DF4D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9" y="3008314"/>
            <a:ext cx="4332287" cy="384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99"/>
                </a:solidFill>
              </a:rPr>
              <a:t>0    10    12    22    22     22</a:t>
            </a:r>
          </a:p>
        </p:txBody>
      </p:sp>
      <p:sp>
        <p:nvSpPr>
          <p:cNvPr id="37898" name="Text Box 14">
            <a:extLst>
              <a:ext uri="{FF2B5EF4-FFF2-40B4-BE49-F238E27FC236}">
                <a16:creationId xmlns:a16="http://schemas.microsoft.com/office/drawing/2014/main" id="{49A47287-68D6-41DB-8050-A28F5D2C0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9" y="3465514"/>
            <a:ext cx="4332287" cy="384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99"/>
                </a:solidFill>
              </a:rPr>
              <a:t>0    10    12    22    30     32</a:t>
            </a:r>
          </a:p>
        </p:txBody>
      </p:sp>
      <p:sp>
        <p:nvSpPr>
          <p:cNvPr id="37899" name="Text Box 15">
            <a:extLst>
              <a:ext uri="{FF2B5EF4-FFF2-40B4-BE49-F238E27FC236}">
                <a16:creationId xmlns:a16="http://schemas.microsoft.com/office/drawing/2014/main" id="{7F57461F-5279-4011-9920-A41A6079A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9" y="3948114"/>
            <a:ext cx="4332287" cy="384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99"/>
                </a:solidFill>
              </a:rPr>
              <a:t>0    10    15    25    30     </a:t>
            </a:r>
            <a:r>
              <a:rPr lang="en-US" altLang="zh-CN" b="1">
                <a:solidFill>
                  <a:srgbClr val="FF0000"/>
                </a:solidFill>
              </a:rPr>
              <a:t>37</a:t>
            </a:r>
          </a:p>
        </p:txBody>
      </p:sp>
      <p:sp>
        <p:nvSpPr>
          <p:cNvPr id="37900" name="Rectangle 11">
            <a:extLst>
              <a:ext uri="{FF2B5EF4-FFF2-40B4-BE49-F238E27FC236}">
                <a16:creationId xmlns:a16="http://schemas.microsoft.com/office/drawing/2014/main" id="{D5AC8169-298B-4B4F-95BD-6EBEDDC1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7088" y="4395788"/>
            <a:ext cx="4337050" cy="4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990000"/>
                </a:solidFill>
                <a:latin typeface="Times New Roman" panose="02020603050405020304" pitchFamily="18" charset="0"/>
              </a:rPr>
              <a:t>最优方案向量：</a:t>
            </a:r>
            <a:r>
              <a:rPr lang="en-US" altLang="zh-CN" sz="2400" b="1">
                <a:solidFill>
                  <a:srgbClr val="990000"/>
                </a:solidFill>
                <a:latin typeface="Times New Roman" panose="02020603050405020304" pitchFamily="18" charset="0"/>
              </a:rPr>
              <a:t>( </a:t>
            </a:r>
            <a:r>
              <a:rPr lang="en-US" altLang="zh-CN" sz="2400" b="1" i="1">
                <a:solidFill>
                  <a:srgbClr val="99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solidFill>
                  <a:srgbClr val="9900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400" b="1">
                <a:solidFill>
                  <a:srgbClr val="99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>
                <a:solidFill>
                  <a:srgbClr val="99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solidFill>
                  <a:srgbClr val="990000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sz="2400" b="1">
                <a:solidFill>
                  <a:srgbClr val="99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>
                <a:solidFill>
                  <a:srgbClr val="99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solidFill>
                  <a:srgbClr val="990000"/>
                </a:solidFill>
                <a:latin typeface="Times New Roman" panose="02020603050405020304" pitchFamily="18" charset="0"/>
              </a:rPr>
              <a:t>3 </a:t>
            </a:r>
            <a:r>
              <a:rPr lang="en-US" altLang="zh-CN" sz="2400" b="1">
                <a:solidFill>
                  <a:srgbClr val="99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>
                <a:solidFill>
                  <a:srgbClr val="99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solidFill>
                  <a:srgbClr val="990000"/>
                </a:solidFill>
                <a:latin typeface="Times New Roman" panose="02020603050405020304" pitchFamily="18" charset="0"/>
              </a:rPr>
              <a:t>4 </a:t>
            </a:r>
            <a:r>
              <a:rPr lang="en-US" altLang="zh-CN" sz="2400" b="1">
                <a:solidFill>
                  <a:srgbClr val="99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DD16564E-3D76-4F29-BAEB-D338AEA7A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950" y="5105828"/>
            <a:ext cx="6153150" cy="426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物品 </a:t>
            </a:r>
            <a:r>
              <a:rPr lang="en-US" altLang="zh-CN" sz="2000" b="1" dirty="0">
                <a:latin typeface="Times New Roman" panose="02020603050405020304" pitchFamily="18" charset="0"/>
              </a:rPr>
              <a:t>4 </a:t>
            </a:r>
            <a:r>
              <a:rPr lang="zh-CN" altLang="en-US" sz="2000" b="1" dirty="0">
                <a:latin typeface="Times New Roman" panose="02020603050405020304" pitchFamily="18" charset="0"/>
              </a:rPr>
              <a:t>已在最优方案内，背包剩余容量？</a:t>
            </a:r>
          </a:p>
        </p:txBody>
      </p:sp>
      <p:sp>
        <p:nvSpPr>
          <p:cNvPr id="115730" name="Rectangle 18">
            <a:extLst>
              <a:ext uri="{FF2B5EF4-FFF2-40B4-BE49-F238E27FC236}">
                <a16:creationId xmlns:a16="http://schemas.microsoft.com/office/drawing/2014/main" id="{CB3F3DEF-E095-4743-A538-D3E3AD6D7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5300" y="2933700"/>
            <a:ext cx="558800" cy="9652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B4B3F1B-3B4D-4979-8FA6-46CB1150A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950" y="5524928"/>
            <a:ext cx="5378450" cy="426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那么，下一步应检查哪个矩阵元素？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8D608F2-5DD5-4161-B3D9-4BE135709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5461427"/>
            <a:ext cx="131445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CC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</a:rPr>
              <a:t>(3,3)</a:t>
            </a:r>
          </a:p>
        </p:txBody>
      </p:sp>
      <p:sp>
        <p:nvSpPr>
          <p:cNvPr id="37905" name="Rectangle 11">
            <a:extLst>
              <a:ext uri="{FF2B5EF4-FFF2-40B4-BE49-F238E27FC236}">
                <a16:creationId xmlns:a16="http://schemas.microsoft.com/office/drawing/2014/main" id="{A86D3435-9346-4E6B-915A-30468C67B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1688" y="4446588"/>
            <a:ext cx="260350" cy="47192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4223CA4-B55F-469C-B22A-26DB2BB73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450" y="5029628"/>
            <a:ext cx="1670050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>
                <a:solidFill>
                  <a:srgbClr val="0000CC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b="1">
                <a:solidFill>
                  <a:srgbClr val="0000CC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b="1" i="1">
                <a:solidFill>
                  <a:srgbClr val="0000CC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b="1" baseline="-25000">
                <a:solidFill>
                  <a:srgbClr val="0000CC"/>
                </a:solidFill>
                <a:latin typeface="Times New Roman" panose="02020603050405020304" pitchFamily="18" charset="0"/>
              </a:rPr>
              <a:t>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>
            <a:extLst>
              <a:ext uri="{FF2B5EF4-FFF2-40B4-BE49-F238E27FC236}">
                <a16:creationId xmlns:a16="http://schemas.microsoft.com/office/drawing/2014/main" id="{D62767DD-B9FD-4D2E-ABCF-9311F3AA34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22351"/>
            <a:ext cx="8115300" cy="52705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Ex. </a:t>
            </a:r>
            <a:r>
              <a:rPr lang="zh-CN" altLang="en-US" b="1" dirty="0">
                <a:latin typeface="Times New Roman" panose="02020603050405020304" pitchFamily="18" charset="0"/>
              </a:rPr>
              <a:t>背包容量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W </a:t>
            </a:r>
            <a:r>
              <a:rPr lang="en-US" altLang="zh-CN" dirty="0">
                <a:latin typeface="Times New Roman" panose="02020603050405020304" pitchFamily="18" charset="0"/>
              </a:rPr>
              <a:t>= 5</a:t>
            </a:r>
            <a:endParaRPr lang="en-US" altLang="zh-CN" u="sng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物品 </a:t>
            </a:r>
            <a:r>
              <a:rPr lang="en-US" altLang="zh-CN" sz="2400" b="1" i="1" u="sng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重量</a:t>
            </a:r>
            <a:r>
              <a:rPr lang="en-US" altLang="zh-CN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 u="sng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400" b="1" u="sng" baseline="-250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价值 </a:t>
            </a:r>
            <a:r>
              <a:rPr lang="en-US" altLang="zh-CN" sz="2400" b="1" i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="1" u="sng" baseline="-25000" dirty="0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u="sng" dirty="0">
                <a:latin typeface="Times New Roman" panose="02020603050405020304" pitchFamily="18" charset="0"/>
              </a:rPr>
              <a:t>             </a:t>
            </a:r>
            <a:endParaRPr lang="en-US" altLang="zh-CN" i="1" u="sng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1          2          $12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2          1          $10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3          3          $20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4          2          $15</a:t>
            </a:r>
          </a:p>
        </p:txBody>
      </p:sp>
      <p:sp>
        <p:nvSpPr>
          <p:cNvPr id="39939" name="页脚占位符 3">
            <a:extLst>
              <a:ext uri="{FF2B5EF4-FFF2-40B4-BE49-F238E27FC236}">
                <a16:creationId xmlns:a16="http://schemas.microsoft.com/office/drawing/2014/main" id="{E2DA68EA-8DAE-4C24-BCAC-C5D7C7CF852C}"/>
              </a:ext>
            </a:extLst>
          </p:cNvPr>
          <p:cNvSpPr txBox="1">
            <a:spLocks noGrp="1"/>
          </p:cNvSpPr>
          <p:nvPr/>
        </p:nvSpPr>
        <p:spPr bwMode="auto">
          <a:xfrm>
            <a:off x="1874838" y="6196013"/>
            <a:ext cx="2895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D8358B89-68F3-4E76-9970-3076FE3AA4D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0-1</a:t>
            </a:r>
            <a:r>
              <a:rPr lang="zh-CN" altLang="en-US"/>
              <a:t>背包最优值计算</a:t>
            </a:r>
            <a:endParaRPr lang="en-US" altLang="zh-CN"/>
          </a:p>
        </p:txBody>
      </p:sp>
      <p:grpSp>
        <p:nvGrpSpPr>
          <p:cNvPr id="39941" name="Group 5">
            <a:extLst>
              <a:ext uri="{FF2B5EF4-FFF2-40B4-BE49-F238E27FC236}">
                <a16:creationId xmlns:a16="http://schemas.microsoft.com/office/drawing/2014/main" id="{24860EB9-B280-489B-A58F-B03222E935BC}"/>
              </a:ext>
            </a:extLst>
          </p:cNvPr>
          <p:cNvGrpSpPr>
            <a:grpSpLocks/>
          </p:cNvGrpSpPr>
          <p:nvPr/>
        </p:nvGrpSpPr>
        <p:grpSpPr bwMode="auto">
          <a:xfrm>
            <a:off x="5194300" y="1081088"/>
            <a:ext cx="5049838" cy="3275012"/>
            <a:chOff x="2312" y="681"/>
            <a:chExt cx="3181" cy="2063"/>
          </a:xfrm>
        </p:grpSpPr>
        <p:grpSp>
          <p:nvGrpSpPr>
            <p:cNvPr id="39955" name="Group 6">
              <a:extLst>
                <a:ext uri="{FF2B5EF4-FFF2-40B4-BE49-F238E27FC236}">
                  <a16:creationId xmlns:a16="http://schemas.microsoft.com/office/drawing/2014/main" id="{914D10DE-F653-47BF-8C49-9537C1DECF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" y="681"/>
              <a:ext cx="3181" cy="2063"/>
              <a:chOff x="2312" y="681"/>
              <a:chExt cx="3181" cy="2063"/>
            </a:xfrm>
          </p:grpSpPr>
          <p:pic>
            <p:nvPicPr>
              <p:cNvPr id="39957" name="Picture 7" descr="fig08_13">
                <a:extLst>
                  <a:ext uri="{FF2B5EF4-FFF2-40B4-BE49-F238E27FC236}">
                    <a16:creationId xmlns:a16="http://schemas.microsoft.com/office/drawing/2014/main" id="{2781E939-AB44-426B-8031-915811833A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77" r="22798" b="29172"/>
              <a:stretch>
                <a:fillRect/>
              </a:stretch>
            </p:blipFill>
            <p:spPr bwMode="auto">
              <a:xfrm>
                <a:off x="2312" y="750"/>
                <a:ext cx="3181" cy="1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958" name="Rectangle 11">
                <a:extLst>
                  <a:ext uri="{FF2B5EF4-FFF2-40B4-BE49-F238E27FC236}">
                    <a16:creationId xmlns:a16="http://schemas.microsoft.com/office/drawing/2014/main" id="{E8B3133A-3CA5-4991-A25F-E6E1DFC46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681"/>
                <a:ext cx="1027" cy="3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 b="1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容量 </a:t>
                </a:r>
                <a:r>
                  <a:rPr lang="en-US" altLang="zh-CN" sz="2400" b="1" i="1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j</a:t>
                </a:r>
              </a:p>
            </p:txBody>
          </p:sp>
        </p:grpSp>
        <p:sp>
          <p:nvSpPr>
            <p:cNvPr id="39956" name="Rectangle 9">
              <a:extLst>
                <a:ext uri="{FF2B5EF4-FFF2-40B4-BE49-F238E27FC236}">
                  <a16:creationId xmlns:a16="http://schemas.microsoft.com/office/drawing/2014/main" id="{4D1B0C7D-8DD0-44BE-861A-FD86AB9B2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" y="1320"/>
              <a:ext cx="2648" cy="1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</p:grpSp>
      <p:sp>
        <p:nvSpPr>
          <p:cNvPr id="39942" name="Text Box 10">
            <a:extLst>
              <a:ext uri="{FF2B5EF4-FFF2-40B4-BE49-F238E27FC236}">
                <a16:creationId xmlns:a16="http://schemas.microsoft.com/office/drawing/2014/main" id="{B12D644B-1198-4AE8-B26A-2BDC4BEE3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1369" y="2055813"/>
            <a:ext cx="200376" cy="22837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</p:txBody>
      </p:sp>
      <p:sp>
        <p:nvSpPr>
          <p:cNvPr id="39943" name="Text Box 11">
            <a:extLst>
              <a:ext uri="{FF2B5EF4-FFF2-40B4-BE49-F238E27FC236}">
                <a16:creationId xmlns:a16="http://schemas.microsoft.com/office/drawing/2014/main" id="{264F7C73-3BF3-4497-9D6D-142B7894A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9" y="2055814"/>
            <a:ext cx="4332287" cy="384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0     0      0      0      0       0</a:t>
            </a:r>
          </a:p>
        </p:txBody>
      </p:sp>
      <p:sp>
        <p:nvSpPr>
          <p:cNvPr id="39944" name="Text Box 12">
            <a:extLst>
              <a:ext uri="{FF2B5EF4-FFF2-40B4-BE49-F238E27FC236}">
                <a16:creationId xmlns:a16="http://schemas.microsoft.com/office/drawing/2014/main" id="{0FEB0BC4-6500-4827-8D6D-D748F9A8D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9" y="2525714"/>
            <a:ext cx="4332287" cy="384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0     0     12    12    12     12</a:t>
            </a:r>
          </a:p>
        </p:txBody>
      </p:sp>
      <p:sp>
        <p:nvSpPr>
          <p:cNvPr id="39945" name="Text Box 13">
            <a:extLst>
              <a:ext uri="{FF2B5EF4-FFF2-40B4-BE49-F238E27FC236}">
                <a16:creationId xmlns:a16="http://schemas.microsoft.com/office/drawing/2014/main" id="{E222C3E3-788B-475A-B26B-4CE16B7C0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9" y="3008314"/>
            <a:ext cx="4332287" cy="384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99"/>
                </a:solidFill>
              </a:rPr>
              <a:t>0    10    12    22    22     22</a:t>
            </a:r>
          </a:p>
        </p:txBody>
      </p:sp>
      <p:sp>
        <p:nvSpPr>
          <p:cNvPr id="39946" name="Text Box 14">
            <a:extLst>
              <a:ext uri="{FF2B5EF4-FFF2-40B4-BE49-F238E27FC236}">
                <a16:creationId xmlns:a16="http://schemas.microsoft.com/office/drawing/2014/main" id="{D2D2BDCF-5088-4F66-A6BE-6FBB48A71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9" y="3465514"/>
            <a:ext cx="4332287" cy="384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99"/>
                </a:solidFill>
              </a:rPr>
              <a:t>0    10    12    22    30     32</a:t>
            </a:r>
          </a:p>
        </p:txBody>
      </p:sp>
      <p:sp>
        <p:nvSpPr>
          <p:cNvPr id="39947" name="Text Box 15">
            <a:extLst>
              <a:ext uri="{FF2B5EF4-FFF2-40B4-BE49-F238E27FC236}">
                <a16:creationId xmlns:a16="http://schemas.microsoft.com/office/drawing/2014/main" id="{A6B22D1B-1BC5-459F-8188-0ED2A6514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9" y="3948114"/>
            <a:ext cx="4332287" cy="384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99"/>
                </a:solidFill>
              </a:rPr>
              <a:t>0    10    15    25    30     </a:t>
            </a:r>
            <a:r>
              <a:rPr lang="en-US" altLang="zh-CN" b="1">
                <a:solidFill>
                  <a:srgbClr val="FF0000"/>
                </a:solidFill>
              </a:rPr>
              <a:t>37</a:t>
            </a:r>
          </a:p>
        </p:txBody>
      </p:sp>
      <p:sp>
        <p:nvSpPr>
          <p:cNvPr id="39948" name="Rectangle 11">
            <a:extLst>
              <a:ext uri="{FF2B5EF4-FFF2-40B4-BE49-F238E27FC236}">
                <a16:creationId xmlns:a16="http://schemas.microsoft.com/office/drawing/2014/main" id="{99328C81-5316-4214-A4D7-84D4AE4FF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7088" y="4395788"/>
            <a:ext cx="4337050" cy="4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990000"/>
                </a:solidFill>
                <a:latin typeface="Times New Roman" panose="02020603050405020304" pitchFamily="18" charset="0"/>
              </a:rPr>
              <a:t>最优方案向量：</a:t>
            </a:r>
            <a:r>
              <a:rPr lang="en-US" altLang="zh-CN" sz="2400" b="1">
                <a:solidFill>
                  <a:srgbClr val="990000"/>
                </a:solidFill>
                <a:latin typeface="Times New Roman" panose="02020603050405020304" pitchFamily="18" charset="0"/>
              </a:rPr>
              <a:t>( </a:t>
            </a:r>
            <a:r>
              <a:rPr lang="en-US" altLang="zh-CN" sz="2400" b="1" i="1">
                <a:solidFill>
                  <a:srgbClr val="99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solidFill>
                  <a:srgbClr val="9900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400" b="1">
                <a:solidFill>
                  <a:srgbClr val="99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>
                <a:solidFill>
                  <a:srgbClr val="99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solidFill>
                  <a:srgbClr val="990000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sz="2400" b="1">
                <a:solidFill>
                  <a:srgbClr val="99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>
                <a:solidFill>
                  <a:srgbClr val="99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solidFill>
                  <a:srgbClr val="990000"/>
                </a:solidFill>
                <a:latin typeface="Times New Roman" panose="02020603050405020304" pitchFamily="18" charset="0"/>
              </a:rPr>
              <a:t>3 </a:t>
            </a:r>
            <a:r>
              <a:rPr lang="en-US" altLang="zh-CN" sz="2400" b="1">
                <a:solidFill>
                  <a:srgbClr val="99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>
                <a:solidFill>
                  <a:srgbClr val="99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solidFill>
                  <a:srgbClr val="990000"/>
                </a:solidFill>
                <a:latin typeface="Times New Roman" panose="02020603050405020304" pitchFamily="18" charset="0"/>
              </a:rPr>
              <a:t>4 </a:t>
            </a:r>
            <a:r>
              <a:rPr lang="en-US" altLang="zh-CN" sz="2400" b="1">
                <a:solidFill>
                  <a:srgbClr val="99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7636B2CB-E757-44C4-B81A-AF342E968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1" y="5103268"/>
            <a:ext cx="61531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="1" dirty="0">
                <a:latin typeface="Times New Roman" panose="02020603050405020304" pitchFamily="18" charset="0"/>
              </a:rPr>
              <a:t>(3, 3)</a:t>
            </a:r>
            <a:r>
              <a:rPr lang="zh-CN" altLang="en-US" sz="2000" b="1" dirty="0">
                <a:latin typeface="Times New Roman" panose="02020603050405020304" pitchFamily="18" charset="0"/>
              </a:rPr>
              <a:t>＝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="1" dirty="0">
                <a:latin typeface="Times New Roman" panose="02020603050405020304" pitchFamily="18" charset="0"/>
              </a:rPr>
              <a:t>(2, 3)</a:t>
            </a:r>
            <a:r>
              <a:rPr lang="zh-CN" altLang="en-US" sz="2000" b="1" dirty="0">
                <a:latin typeface="Times New Roman" panose="02020603050405020304" pitchFamily="18" charset="0"/>
              </a:rPr>
              <a:t>：最优方案中，物品 </a:t>
            </a:r>
            <a:r>
              <a:rPr lang="en-US" altLang="zh-CN" sz="2000" b="1" dirty="0">
                <a:latin typeface="Times New Roman" panose="02020603050405020304" pitchFamily="18" charset="0"/>
              </a:rPr>
              <a:t>3 </a:t>
            </a:r>
            <a:r>
              <a:rPr lang="zh-CN" altLang="en-US" sz="2000" b="1" dirty="0">
                <a:latin typeface="Times New Roman" panose="02020603050405020304" pitchFamily="18" charset="0"/>
              </a:rPr>
              <a:t>是否在包内？</a:t>
            </a:r>
          </a:p>
        </p:txBody>
      </p:sp>
      <p:sp>
        <p:nvSpPr>
          <p:cNvPr id="39950" name="Rectangle 18">
            <a:extLst>
              <a:ext uri="{FF2B5EF4-FFF2-40B4-BE49-F238E27FC236}">
                <a16:creationId xmlns:a16="http://schemas.microsoft.com/office/drawing/2014/main" id="{65A2469A-6D41-4179-AFAA-E37E2BD62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5300" y="2933700"/>
            <a:ext cx="558800" cy="9652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39951" name="Rectangle 11">
            <a:extLst>
              <a:ext uri="{FF2B5EF4-FFF2-40B4-BE49-F238E27FC236}">
                <a16:creationId xmlns:a16="http://schemas.microsoft.com/office/drawing/2014/main" id="{24858F75-3348-4E35-98E1-B9C03CB72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1688" y="4446588"/>
            <a:ext cx="260350" cy="47192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3243851-6A5E-45DC-9E1C-BB1C5FA59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801" y="5484268"/>
            <a:ext cx="1314450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CC"/>
                </a:solidFill>
                <a:latin typeface="Times New Roman" panose="02020603050405020304" pitchFamily="18" charset="0"/>
              </a:rPr>
              <a:t>∴</a:t>
            </a:r>
            <a:r>
              <a:rPr lang="en-US" altLang="zh-CN" b="1" i="1">
                <a:solidFill>
                  <a:srgbClr val="0000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baseline="-25000">
                <a:solidFill>
                  <a:srgbClr val="0000CC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</a:rPr>
              <a:t>=0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01CEF65-5C6E-4098-BA3E-218719B38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4488" y="4433888"/>
            <a:ext cx="260350" cy="47192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D61B2F5-C248-44A4-A104-3E66CC536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1" y="5522368"/>
            <a:ext cx="44132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若在包内，应有 </a:t>
            </a:r>
            <a:r>
              <a:rPr lang="en-US" altLang="zh-CN" sz="2000" b="1">
                <a:solidFill>
                  <a:srgbClr val="800000"/>
                </a:solidFill>
                <a:latin typeface="Times New Roman" panose="02020603050405020304" pitchFamily="18" charset="0"/>
              </a:rPr>
              <a:t>F(3, 3)≠F(2, 3)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>
            <a:extLst>
              <a:ext uri="{FF2B5EF4-FFF2-40B4-BE49-F238E27FC236}">
                <a16:creationId xmlns:a16="http://schemas.microsoft.com/office/drawing/2014/main" id="{058AC62A-A7BC-4B1C-AC1E-7E5242B310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69951" y="1190625"/>
            <a:ext cx="8115300" cy="52705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Ex. </a:t>
            </a:r>
            <a:r>
              <a:rPr lang="zh-CN" altLang="en-US" b="1" dirty="0">
                <a:latin typeface="Times New Roman" panose="02020603050405020304" pitchFamily="18" charset="0"/>
              </a:rPr>
              <a:t>背包容量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W </a:t>
            </a:r>
            <a:r>
              <a:rPr lang="en-US" altLang="zh-CN" dirty="0">
                <a:latin typeface="Times New Roman" panose="02020603050405020304" pitchFamily="18" charset="0"/>
              </a:rPr>
              <a:t>= 5</a:t>
            </a:r>
            <a:endParaRPr lang="en-US" altLang="zh-CN" u="sng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物品 </a:t>
            </a:r>
            <a:r>
              <a:rPr lang="en-US" altLang="zh-CN" sz="2400" b="1" i="1" u="sng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重量</a:t>
            </a:r>
            <a:r>
              <a:rPr lang="en-US" altLang="zh-CN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 u="sng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400" b="1" u="sng" baseline="-250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价值 </a:t>
            </a:r>
            <a:r>
              <a:rPr lang="en-US" altLang="zh-CN" sz="2400" b="1" i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="1" u="sng" baseline="-25000" dirty="0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u="sng" dirty="0">
                <a:latin typeface="Times New Roman" panose="02020603050405020304" pitchFamily="18" charset="0"/>
              </a:rPr>
              <a:t>             </a:t>
            </a:r>
            <a:endParaRPr lang="en-US" altLang="zh-CN" i="1" u="sng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1          2          $12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2          1          $10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3          3          $20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4          2          $15</a:t>
            </a:r>
          </a:p>
        </p:txBody>
      </p:sp>
      <p:sp>
        <p:nvSpPr>
          <p:cNvPr id="41987" name="页脚占位符 3">
            <a:extLst>
              <a:ext uri="{FF2B5EF4-FFF2-40B4-BE49-F238E27FC236}">
                <a16:creationId xmlns:a16="http://schemas.microsoft.com/office/drawing/2014/main" id="{55537AA8-EFB0-4391-9C93-632C214DCFC8}"/>
              </a:ext>
            </a:extLst>
          </p:cNvPr>
          <p:cNvSpPr txBox="1">
            <a:spLocks noGrp="1"/>
          </p:cNvSpPr>
          <p:nvPr/>
        </p:nvSpPr>
        <p:spPr bwMode="auto">
          <a:xfrm>
            <a:off x="1874838" y="6196013"/>
            <a:ext cx="2895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AFF9D284-3837-4FD9-ACB6-0DD6FEF4685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0-1</a:t>
            </a:r>
            <a:r>
              <a:rPr lang="zh-CN" altLang="en-US"/>
              <a:t>背包最优值计算</a:t>
            </a:r>
            <a:endParaRPr lang="en-US" altLang="zh-CN"/>
          </a:p>
        </p:txBody>
      </p:sp>
      <p:grpSp>
        <p:nvGrpSpPr>
          <p:cNvPr id="41989" name="Group 5">
            <a:extLst>
              <a:ext uri="{FF2B5EF4-FFF2-40B4-BE49-F238E27FC236}">
                <a16:creationId xmlns:a16="http://schemas.microsoft.com/office/drawing/2014/main" id="{55F4CD6F-E884-4644-B426-DA10DB68D699}"/>
              </a:ext>
            </a:extLst>
          </p:cNvPr>
          <p:cNvGrpSpPr>
            <a:grpSpLocks/>
          </p:cNvGrpSpPr>
          <p:nvPr/>
        </p:nvGrpSpPr>
        <p:grpSpPr bwMode="auto">
          <a:xfrm>
            <a:off x="5194300" y="1081088"/>
            <a:ext cx="5049838" cy="3275012"/>
            <a:chOff x="2312" y="681"/>
            <a:chExt cx="3181" cy="2063"/>
          </a:xfrm>
        </p:grpSpPr>
        <p:grpSp>
          <p:nvGrpSpPr>
            <p:cNvPr id="42001" name="Group 6">
              <a:extLst>
                <a:ext uri="{FF2B5EF4-FFF2-40B4-BE49-F238E27FC236}">
                  <a16:creationId xmlns:a16="http://schemas.microsoft.com/office/drawing/2014/main" id="{2223F02A-8B90-4703-B8C8-2AA69F1FD5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" y="681"/>
              <a:ext cx="3181" cy="2063"/>
              <a:chOff x="2312" y="681"/>
              <a:chExt cx="3181" cy="2063"/>
            </a:xfrm>
          </p:grpSpPr>
          <p:pic>
            <p:nvPicPr>
              <p:cNvPr id="42003" name="Picture 7" descr="fig08_13">
                <a:extLst>
                  <a:ext uri="{FF2B5EF4-FFF2-40B4-BE49-F238E27FC236}">
                    <a16:creationId xmlns:a16="http://schemas.microsoft.com/office/drawing/2014/main" id="{A405058E-CEDC-41BA-AF7D-B925267B9F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77" r="22798" b="29172"/>
              <a:stretch>
                <a:fillRect/>
              </a:stretch>
            </p:blipFill>
            <p:spPr bwMode="auto">
              <a:xfrm>
                <a:off x="2312" y="750"/>
                <a:ext cx="3181" cy="1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004" name="Rectangle 11">
                <a:extLst>
                  <a:ext uri="{FF2B5EF4-FFF2-40B4-BE49-F238E27FC236}">
                    <a16:creationId xmlns:a16="http://schemas.microsoft.com/office/drawing/2014/main" id="{926E84A9-DDDC-47BD-B695-22CFCA1A2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681"/>
                <a:ext cx="1027" cy="3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 b="1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容量 </a:t>
                </a:r>
                <a:r>
                  <a:rPr lang="en-US" altLang="zh-CN" sz="2400" b="1" i="1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j</a:t>
                </a:r>
              </a:p>
            </p:txBody>
          </p:sp>
        </p:grpSp>
        <p:sp>
          <p:nvSpPr>
            <p:cNvPr id="42002" name="Rectangle 9">
              <a:extLst>
                <a:ext uri="{FF2B5EF4-FFF2-40B4-BE49-F238E27FC236}">
                  <a16:creationId xmlns:a16="http://schemas.microsoft.com/office/drawing/2014/main" id="{5A31D117-5957-4314-BE16-E1AA3CAC0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" y="1320"/>
              <a:ext cx="2648" cy="1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</p:grpSp>
      <p:sp>
        <p:nvSpPr>
          <p:cNvPr id="41990" name="Text Box 10">
            <a:extLst>
              <a:ext uri="{FF2B5EF4-FFF2-40B4-BE49-F238E27FC236}">
                <a16:creationId xmlns:a16="http://schemas.microsoft.com/office/drawing/2014/main" id="{CF9C7A58-2687-498A-8DA2-D3CCD5E8A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1369" y="2055813"/>
            <a:ext cx="200376" cy="22837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</p:txBody>
      </p:sp>
      <p:sp>
        <p:nvSpPr>
          <p:cNvPr id="41991" name="Text Box 11">
            <a:extLst>
              <a:ext uri="{FF2B5EF4-FFF2-40B4-BE49-F238E27FC236}">
                <a16:creationId xmlns:a16="http://schemas.microsoft.com/office/drawing/2014/main" id="{27A4A16D-D177-428C-ACF8-A52EB2BF6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9" y="2055814"/>
            <a:ext cx="4332287" cy="384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0     0      0      0      0       0</a:t>
            </a:r>
          </a:p>
        </p:txBody>
      </p:sp>
      <p:sp>
        <p:nvSpPr>
          <p:cNvPr id="41992" name="Text Box 12">
            <a:extLst>
              <a:ext uri="{FF2B5EF4-FFF2-40B4-BE49-F238E27FC236}">
                <a16:creationId xmlns:a16="http://schemas.microsoft.com/office/drawing/2014/main" id="{7011AC13-439B-4EB9-8359-13B4F512B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9" y="2525714"/>
            <a:ext cx="4332287" cy="384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0     0     12    12    12     12</a:t>
            </a:r>
          </a:p>
        </p:txBody>
      </p:sp>
      <p:sp>
        <p:nvSpPr>
          <p:cNvPr id="41993" name="Text Box 13">
            <a:extLst>
              <a:ext uri="{FF2B5EF4-FFF2-40B4-BE49-F238E27FC236}">
                <a16:creationId xmlns:a16="http://schemas.microsoft.com/office/drawing/2014/main" id="{745D0D27-C16F-4BF5-A0AB-68CD1918F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9" y="3008314"/>
            <a:ext cx="4332287" cy="384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99"/>
                </a:solidFill>
              </a:rPr>
              <a:t>0    10    12    22    22     22</a:t>
            </a:r>
          </a:p>
        </p:txBody>
      </p:sp>
      <p:sp>
        <p:nvSpPr>
          <p:cNvPr id="41994" name="Text Box 14">
            <a:extLst>
              <a:ext uri="{FF2B5EF4-FFF2-40B4-BE49-F238E27FC236}">
                <a16:creationId xmlns:a16="http://schemas.microsoft.com/office/drawing/2014/main" id="{0BF71505-CE59-402C-AFFA-DCF681D43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9" y="3465514"/>
            <a:ext cx="4332287" cy="384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99"/>
                </a:solidFill>
              </a:rPr>
              <a:t>0    10    12    22    30     32</a:t>
            </a:r>
          </a:p>
        </p:txBody>
      </p:sp>
      <p:sp>
        <p:nvSpPr>
          <p:cNvPr id="41995" name="Text Box 15">
            <a:extLst>
              <a:ext uri="{FF2B5EF4-FFF2-40B4-BE49-F238E27FC236}">
                <a16:creationId xmlns:a16="http://schemas.microsoft.com/office/drawing/2014/main" id="{990B3BE3-F28F-44C4-AB38-D6EA08FD3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9" y="3948114"/>
            <a:ext cx="4332287" cy="384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99"/>
                </a:solidFill>
              </a:rPr>
              <a:t>0    10    15    25    30     </a:t>
            </a:r>
            <a:r>
              <a:rPr lang="en-US" altLang="zh-CN" b="1">
                <a:solidFill>
                  <a:srgbClr val="FF0000"/>
                </a:solidFill>
              </a:rPr>
              <a:t>37</a:t>
            </a:r>
          </a:p>
        </p:txBody>
      </p:sp>
      <p:sp>
        <p:nvSpPr>
          <p:cNvPr id="41996" name="Rectangle 11">
            <a:extLst>
              <a:ext uri="{FF2B5EF4-FFF2-40B4-BE49-F238E27FC236}">
                <a16:creationId xmlns:a16="http://schemas.microsoft.com/office/drawing/2014/main" id="{3DB133D4-2DC0-4F56-9942-66F3A3E9F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7088" y="4395788"/>
            <a:ext cx="4337050" cy="4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990000"/>
                </a:solidFill>
                <a:latin typeface="Times New Roman" panose="02020603050405020304" pitchFamily="18" charset="0"/>
              </a:rPr>
              <a:t>最优方案向量：</a:t>
            </a:r>
            <a:r>
              <a:rPr lang="en-US" altLang="zh-CN" sz="2400" b="1">
                <a:solidFill>
                  <a:srgbClr val="990000"/>
                </a:solidFill>
                <a:latin typeface="Times New Roman" panose="02020603050405020304" pitchFamily="18" charset="0"/>
              </a:rPr>
              <a:t>( </a:t>
            </a:r>
            <a:r>
              <a:rPr lang="en-US" altLang="zh-CN" sz="2400" b="1" i="1">
                <a:solidFill>
                  <a:srgbClr val="99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solidFill>
                  <a:srgbClr val="9900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400" b="1">
                <a:solidFill>
                  <a:srgbClr val="99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>
                <a:solidFill>
                  <a:srgbClr val="99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solidFill>
                  <a:srgbClr val="990000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sz="2400" b="1">
                <a:solidFill>
                  <a:srgbClr val="99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>
                <a:solidFill>
                  <a:srgbClr val="99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solidFill>
                  <a:srgbClr val="990000"/>
                </a:solidFill>
                <a:latin typeface="Times New Roman" panose="02020603050405020304" pitchFamily="18" charset="0"/>
              </a:rPr>
              <a:t>3 </a:t>
            </a:r>
            <a:r>
              <a:rPr lang="en-US" altLang="zh-CN" sz="2400" b="1">
                <a:solidFill>
                  <a:srgbClr val="99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>
                <a:solidFill>
                  <a:srgbClr val="99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solidFill>
                  <a:srgbClr val="990000"/>
                </a:solidFill>
                <a:latin typeface="Times New Roman" panose="02020603050405020304" pitchFamily="18" charset="0"/>
              </a:rPr>
              <a:t>4 </a:t>
            </a:r>
            <a:r>
              <a:rPr lang="en-US" altLang="zh-CN" sz="2400" b="1">
                <a:solidFill>
                  <a:srgbClr val="99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1997" name="Rectangle 18">
            <a:extLst>
              <a:ext uri="{FF2B5EF4-FFF2-40B4-BE49-F238E27FC236}">
                <a16:creationId xmlns:a16="http://schemas.microsoft.com/office/drawing/2014/main" id="{7B238FCD-8032-4DA7-8202-5026D479E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5300" y="2451100"/>
            <a:ext cx="558800" cy="9652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41998" name="Rectangle 11">
            <a:extLst>
              <a:ext uri="{FF2B5EF4-FFF2-40B4-BE49-F238E27FC236}">
                <a16:creationId xmlns:a16="http://schemas.microsoft.com/office/drawing/2014/main" id="{BA6CB80F-8D0C-46B2-BE98-F59228A0F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1688" y="4446588"/>
            <a:ext cx="260350" cy="47192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1999" name="Rectangle 11">
            <a:extLst>
              <a:ext uri="{FF2B5EF4-FFF2-40B4-BE49-F238E27FC236}">
                <a16:creationId xmlns:a16="http://schemas.microsoft.com/office/drawing/2014/main" id="{6ECB9717-72A5-4411-B2B0-A575D12E0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4488" y="4433888"/>
            <a:ext cx="260350" cy="47192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D3AA573-A9F3-4491-984E-EEB0D6039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4588" y="4446588"/>
            <a:ext cx="260350" cy="47192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>
            <a:extLst>
              <a:ext uri="{FF2B5EF4-FFF2-40B4-BE49-F238E27FC236}">
                <a16:creationId xmlns:a16="http://schemas.microsoft.com/office/drawing/2014/main" id="{81C4E212-1C86-428D-BF1E-19178131F8E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79378" y="1060517"/>
            <a:ext cx="8115300" cy="52705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Ex. </a:t>
            </a:r>
            <a:r>
              <a:rPr lang="zh-CN" altLang="en-US" b="1" dirty="0">
                <a:latin typeface="Times New Roman" panose="02020603050405020304" pitchFamily="18" charset="0"/>
              </a:rPr>
              <a:t>背包容量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W </a:t>
            </a:r>
            <a:r>
              <a:rPr lang="en-US" altLang="zh-CN" dirty="0">
                <a:latin typeface="Times New Roman" panose="02020603050405020304" pitchFamily="18" charset="0"/>
              </a:rPr>
              <a:t>= 5</a:t>
            </a:r>
            <a:endParaRPr lang="en-US" altLang="zh-CN" u="sng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物品 </a:t>
            </a:r>
            <a:r>
              <a:rPr lang="en-US" altLang="zh-CN" sz="2400" b="1" i="1" u="sng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重量</a:t>
            </a:r>
            <a:r>
              <a:rPr lang="en-US" altLang="zh-CN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 u="sng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400" b="1" u="sng" baseline="-250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4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价值 </a:t>
            </a:r>
            <a:r>
              <a:rPr lang="en-US" altLang="zh-CN" sz="2400" b="1" i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="1" u="sng" baseline="-25000" dirty="0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u="sng" dirty="0">
                <a:latin typeface="Times New Roman" panose="02020603050405020304" pitchFamily="18" charset="0"/>
              </a:rPr>
              <a:t>             </a:t>
            </a:r>
            <a:endParaRPr lang="en-US" altLang="zh-CN" i="1" u="sng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1          2          $12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2          1          $10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3          3          $20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4          2          $15</a:t>
            </a:r>
          </a:p>
        </p:txBody>
      </p:sp>
      <p:sp>
        <p:nvSpPr>
          <p:cNvPr id="44035" name="页脚占位符 3">
            <a:extLst>
              <a:ext uri="{FF2B5EF4-FFF2-40B4-BE49-F238E27FC236}">
                <a16:creationId xmlns:a16="http://schemas.microsoft.com/office/drawing/2014/main" id="{A91E7A13-D051-40EA-8C7E-FD21B87E6ADA}"/>
              </a:ext>
            </a:extLst>
          </p:cNvPr>
          <p:cNvSpPr txBox="1">
            <a:spLocks noGrp="1"/>
          </p:cNvSpPr>
          <p:nvPr/>
        </p:nvSpPr>
        <p:spPr bwMode="auto">
          <a:xfrm>
            <a:off x="1874838" y="6196013"/>
            <a:ext cx="2895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3A8E449E-2F24-4FCE-99C5-90A5AD49919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0-1</a:t>
            </a:r>
            <a:r>
              <a:rPr lang="zh-CN" altLang="en-US"/>
              <a:t>背包最优值计算</a:t>
            </a:r>
            <a:endParaRPr lang="en-US" altLang="zh-CN"/>
          </a:p>
        </p:txBody>
      </p:sp>
      <p:grpSp>
        <p:nvGrpSpPr>
          <p:cNvPr id="44037" name="Group 5">
            <a:extLst>
              <a:ext uri="{FF2B5EF4-FFF2-40B4-BE49-F238E27FC236}">
                <a16:creationId xmlns:a16="http://schemas.microsoft.com/office/drawing/2014/main" id="{AADA4065-1A15-4B6E-9CA7-95177D199D4C}"/>
              </a:ext>
            </a:extLst>
          </p:cNvPr>
          <p:cNvGrpSpPr>
            <a:grpSpLocks/>
          </p:cNvGrpSpPr>
          <p:nvPr/>
        </p:nvGrpSpPr>
        <p:grpSpPr bwMode="auto">
          <a:xfrm>
            <a:off x="5194300" y="1081088"/>
            <a:ext cx="5049838" cy="3275012"/>
            <a:chOff x="2312" y="681"/>
            <a:chExt cx="3181" cy="2063"/>
          </a:xfrm>
        </p:grpSpPr>
        <p:grpSp>
          <p:nvGrpSpPr>
            <p:cNvPr id="44051" name="Group 6">
              <a:extLst>
                <a:ext uri="{FF2B5EF4-FFF2-40B4-BE49-F238E27FC236}">
                  <a16:creationId xmlns:a16="http://schemas.microsoft.com/office/drawing/2014/main" id="{62B8AFE5-58BF-4112-8F75-B90853FBB8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" y="681"/>
              <a:ext cx="3181" cy="2063"/>
              <a:chOff x="2312" y="681"/>
              <a:chExt cx="3181" cy="2063"/>
            </a:xfrm>
          </p:grpSpPr>
          <p:pic>
            <p:nvPicPr>
              <p:cNvPr id="44053" name="Picture 7" descr="fig08_13">
                <a:extLst>
                  <a:ext uri="{FF2B5EF4-FFF2-40B4-BE49-F238E27FC236}">
                    <a16:creationId xmlns:a16="http://schemas.microsoft.com/office/drawing/2014/main" id="{94CC8423-E9C0-45B3-8E07-73BBD178FD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77" r="22798" b="29172"/>
              <a:stretch>
                <a:fillRect/>
              </a:stretch>
            </p:blipFill>
            <p:spPr bwMode="auto">
              <a:xfrm>
                <a:off x="2312" y="750"/>
                <a:ext cx="3181" cy="1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054" name="Rectangle 11">
                <a:extLst>
                  <a:ext uri="{FF2B5EF4-FFF2-40B4-BE49-F238E27FC236}">
                    <a16:creationId xmlns:a16="http://schemas.microsoft.com/office/drawing/2014/main" id="{9A4BAF8B-B1E8-4AE2-89CA-4B530EEAE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681"/>
                <a:ext cx="1027" cy="3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 b="1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容量 </a:t>
                </a:r>
                <a:r>
                  <a:rPr lang="en-US" altLang="zh-CN" sz="2400" b="1" i="1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j</a:t>
                </a:r>
              </a:p>
            </p:txBody>
          </p:sp>
        </p:grpSp>
        <p:sp>
          <p:nvSpPr>
            <p:cNvPr id="44052" name="Rectangle 9">
              <a:extLst>
                <a:ext uri="{FF2B5EF4-FFF2-40B4-BE49-F238E27FC236}">
                  <a16:creationId xmlns:a16="http://schemas.microsoft.com/office/drawing/2014/main" id="{85237FB6-59DC-4EF4-A5BC-A972B533E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" y="1320"/>
              <a:ext cx="2648" cy="1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</p:grpSp>
      <p:sp>
        <p:nvSpPr>
          <p:cNvPr id="44038" name="Text Box 10">
            <a:extLst>
              <a:ext uri="{FF2B5EF4-FFF2-40B4-BE49-F238E27FC236}">
                <a16:creationId xmlns:a16="http://schemas.microsoft.com/office/drawing/2014/main" id="{E05EDACD-5F00-4004-91EB-29976AA53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1369" y="2055813"/>
            <a:ext cx="200376" cy="22837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0</a:t>
            </a:r>
          </a:p>
        </p:txBody>
      </p:sp>
      <p:sp>
        <p:nvSpPr>
          <p:cNvPr id="44039" name="Text Box 11">
            <a:extLst>
              <a:ext uri="{FF2B5EF4-FFF2-40B4-BE49-F238E27FC236}">
                <a16:creationId xmlns:a16="http://schemas.microsoft.com/office/drawing/2014/main" id="{4FAF5A8B-B936-40FE-A350-8B2D60882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9" y="2055814"/>
            <a:ext cx="4332287" cy="384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0     0      0      0      0       0</a:t>
            </a:r>
          </a:p>
        </p:txBody>
      </p:sp>
      <p:sp>
        <p:nvSpPr>
          <p:cNvPr id="44040" name="Text Box 12">
            <a:extLst>
              <a:ext uri="{FF2B5EF4-FFF2-40B4-BE49-F238E27FC236}">
                <a16:creationId xmlns:a16="http://schemas.microsoft.com/office/drawing/2014/main" id="{094FA755-4EBC-410E-96BD-9EE0CC677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9" y="2525714"/>
            <a:ext cx="4332287" cy="384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0     0     12    12    12     12</a:t>
            </a:r>
          </a:p>
        </p:txBody>
      </p:sp>
      <p:sp>
        <p:nvSpPr>
          <p:cNvPr id="44041" name="Text Box 13">
            <a:extLst>
              <a:ext uri="{FF2B5EF4-FFF2-40B4-BE49-F238E27FC236}">
                <a16:creationId xmlns:a16="http://schemas.microsoft.com/office/drawing/2014/main" id="{AB49A57A-427F-4761-8DB9-32912BD6B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9" y="3008314"/>
            <a:ext cx="4332287" cy="384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99"/>
                </a:solidFill>
              </a:rPr>
              <a:t>0    10    12    22    22     22</a:t>
            </a:r>
          </a:p>
        </p:txBody>
      </p:sp>
      <p:sp>
        <p:nvSpPr>
          <p:cNvPr id="44042" name="Text Box 14">
            <a:extLst>
              <a:ext uri="{FF2B5EF4-FFF2-40B4-BE49-F238E27FC236}">
                <a16:creationId xmlns:a16="http://schemas.microsoft.com/office/drawing/2014/main" id="{019CF250-98F6-41BC-B599-7ADDF847A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9" y="3465514"/>
            <a:ext cx="4332287" cy="384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99"/>
                </a:solidFill>
              </a:rPr>
              <a:t>0    10    12    22    30     32</a:t>
            </a:r>
          </a:p>
        </p:txBody>
      </p:sp>
      <p:sp>
        <p:nvSpPr>
          <p:cNvPr id="44043" name="Text Box 15">
            <a:extLst>
              <a:ext uri="{FF2B5EF4-FFF2-40B4-BE49-F238E27FC236}">
                <a16:creationId xmlns:a16="http://schemas.microsoft.com/office/drawing/2014/main" id="{2A5132B5-C5BC-4DB3-8BDF-FC6BE76F4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9" y="3948114"/>
            <a:ext cx="4332287" cy="384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99"/>
                </a:solidFill>
              </a:rPr>
              <a:t>0    10    15    25    30     </a:t>
            </a:r>
            <a:r>
              <a:rPr lang="en-US" altLang="zh-CN" b="1">
                <a:solidFill>
                  <a:srgbClr val="FF0000"/>
                </a:solidFill>
              </a:rPr>
              <a:t>37</a:t>
            </a:r>
          </a:p>
        </p:txBody>
      </p:sp>
      <p:sp>
        <p:nvSpPr>
          <p:cNvPr id="44044" name="Rectangle 11">
            <a:extLst>
              <a:ext uri="{FF2B5EF4-FFF2-40B4-BE49-F238E27FC236}">
                <a16:creationId xmlns:a16="http://schemas.microsoft.com/office/drawing/2014/main" id="{55427DFB-C530-464E-B7AF-084A98D93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7088" y="4395788"/>
            <a:ext cx="4337050" cy="4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990000"/>
                </a:solidFill>
                <a:latin typeface="Times New Roman" panose="02020603050405020304" pitchFamily="18" charset="0"/>
              </a:rPr>
              <a:t>最优方案向量：</a:t>
            </a:r>
            <a:r>
              <a:rPr lang="en-US" altLang="zh-CN" sz="2400" b="1">
                <a:solidFill>
                  <a:srgbClr val="990000"/>
                </a:solidFill>
                <a:latin typeface="Times New Roman" panose="02020603050405020304" pitchFamily="18" charset="0"/>
              </a:rPr>
              <a:t>( </a:t>
            </a:r>
            <a:r>
              <a:rPr lang="en-US" altLang="zh-CN" sz="2400" b="1" i="1">
                <a:solidFill>
                  <a:srgbClr val="99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solidFill>
                  <a:srgbClr val="9900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400" b="1">
                <a:solidFill>
                  <a:srgbClr val="99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>
                <a:solidFill>
                  <a:srgbClr val="99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solidFill>
                  <a:srgbClr val="990000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sz="2400" b="1">
                <a:solidFill>
                  <a:srgbClr val="99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>
                <a:solidFill>
                  <a:srgbClr val="99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solidFill>
                  <a:srgbClr val="990000"/>
                </a:solidFill>
                <a:latin typeface="Times New Roman" panose="02020603050405020304" pitchFamily="18" charset="0"/>
              </a:rPr>
              <a:t>3 </a:t>
            </a:r>
            <a:r>
              <a:rPr lang="en-US" altLang="zh-CN" sz="2400" b="1">
                <a:solidFill>
                  <a:srgbClr val="99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>
                <a:solidFill>
                  <a:srgbClr val="99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solidFill>
                  <a:srgbClr val="990000"/>
                </a:solidFill>
                <a:latin typeface="Times New Roman" panose="02020603050405020304" pitchFamily="18" charset="0"/>
              </a:rPr>
              <a:t>4 </a:t>
            </a:r>
            <a:r>
              <a:rPr lang="en-US" altLang="zh-CN" sz="2400" b="1">
                <a:solidFill>
                  <a:srgbClr val="99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4045" name="Rectangle 17">
            <a:extLst>
              <a:ext uri="{FF2B5EF4-FFF2-40B4-BE49-F238E27FC236}">
                <a16:creationId xmlns:a16="http://schemas.microsoft.com/office/drawing/2014/main" id="{3B492294-EFBB-4D9A-BFB2-B86856593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451100"/>
            <a:ext cx="558800" cy="5207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44046" name="Rectangle 11">
            <a:extLst>
              <a:ext uri="{FF2B5EF4-FFF2-40B4-BE49-F238E27FC236}">
                <a16:creationId xmlns:a16="http://schemas.microsoft.com/office/drawing/2014/main" id="{C00B2DA4-78DD-4246-9177-C4EDD3192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1688" y="4446588"/>
            <a:ext cx="260350" cy="47192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4047" name="Rectangle 11">
            <a:extLst>
              <a:ext uri="{FF2B5EF4-FFF2-40B4-BE49-F238E27FC236}">
                <a16:creationId xmlns:a16="http://schemas.microsoft.com/office/drawing/2014/main" id="{AEF2DA75-FF95-47C2-9371-1F5AAF54E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4488" y="4433888"/>
            <a:ext cx="260350" cy="47192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4048" name="Rectangle 11">
            <a:extLst>
              <a:ext uri="{FF2B5EF4-FFF2-40B4-BE49-F238E27FC236}">
                <a16:creationId xmlns:a16="http://schemas.microsoft.com/office/drawing/2014/main" id="{4523C7A5-7A9C-4B19-B6CC-771CBD5A6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4588" y="4446588"/>
            <a:ext cx="260350" cy="47192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D95358D3-9FAF-48B0-B759-7328856A6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4688" y="4446588"/>
            <a:ext cx="260350" cy="47192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093831E-9ADD-4B62-B362-5E26A2E8F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6" y="5182939"/>
            <a:ext cx="61531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b="1" i="1">
                <a:latin typeface="Times New Roman" panose="02020603050405020304" pitchFamily="18" charset="0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</a:rPr>
              <a:t>(1, 2)≠0</a:t>
            </a:r>
            <a:r>
              <a:rPr lang="zh-CN" altLang="en-US" sz="2000" b="1">
                <a:latin typeface="Times New Roman" panose="02020603050405020304" pitchFamily="18" charset="0"/>
              </a:rPr>
              <a:t>：最优方案中，物品 </a:t>
            </a:r>
            <a:r>
              <a:rPr lang="en-US" altLang="zh-CN" sz="2000" b="1">
                <a:latin typeface="Times New Roman" panose="02020603050405020304" pitchFamily="18" charset="0"/>
              </a:rPr>
              <a:t>1 </a:t>
            </a:r>
            <a:r>
              <a:rPr lang="zh-CN" altLang="en-US" sz="2000" b="1">
                <a:latin typeface="Times New Roman" panose="02020603050405020304" pitchFamily="18" charset="0"/>
              </a:rPr>
              <a:t>是否在包内？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74CC9AF9-2498-4F27-827A-71A17BB43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0-1</a:t>
            </a:r>
            <a:r>
              <a:rPr lang="zh-CN" altLang="en-US"/>
              <a:t>背包的动态规划算法</a:t>
            </a:r>
            <a:r>
              <a:rPr lang="en-US" altLang="zh-CN"/>
              <a:t>(</a:t>
            </a:r>
            <a:r>
              <a:rPr lang="zh-CN" altLang="en-US"/>
              <a:t>自底向上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6083" name="内容占位符 3">
            <a:extLst>
              <a:ext uri="{FF2B5EF4-FFF2-40B4-BE49-F238E27FC236}">
                <a16:creationId xmlns:a16="http://schemas.microsoft.com/office/drawing/2014/main" id="{6A0B2D64-3A27-4925-B16A-D5CD896D65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6948" y="1154112"/>
            <a:ext cx="9370243" cy="55514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DPKnapsack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(w[1..n], v[1..n], W)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最优值计算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0 to n do F[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0] ← 0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j ← 1 to W do F[0, j] ← 0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1 to n do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j ← 1 to W do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j −w[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≥ 0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F[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j] ← max{F[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− 1, j], v[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F[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−1, j − w[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]]}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else 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F[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j] ← F[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− 1, j]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F[0..n, 0..W]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3">
            <a:extLst>
              <a:ext uri="{FF2B5EF4-FFF2-40B4-BE49-F238E27FC236}">
                <a16:creationId xmlns:a16="http://schemas.microsoft.com/office/drawing/2014/main" id="{59285857-03BD-41CD-A09E-F5D31E6A1A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8195" name="Rectangle 10">
            <a:extLst>
              <a:ext uri="{FF2B5EF4-FFF2-40B4-BE49-F238E27FC236}">
                <a16:creationId xmlns:a16="http://schemas.microsoft.com/office/drawing/2014/main" id="{6F69F585-3E7B-4583-929F-322D775297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最优化原理</a:t>
            </a:r>
            <a:r>
              <a:rPr lang="en-US" altLang="zh-CN"/>
              <a:t>(Principle of optimality)</a:t>
            </a:r>
          </a:p>
        </p:txBody>
      </p:sp>
      <p:sp>
        <p:nvSpPr>
          <p:cNvPr id="933899" name="Rectangle 11">
            <a:extLst>
              <a:ext uri="{FF2B5EF4-FFF2-40B4-BE49-F238E27FC236}">
                <a16:creationId xmlns:a16="http://schemas.microsoft.com/office/drawing/2014/main" id="{51D1CB58-84B4-4E84-9DC2-80E8186B7F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一个决策序列是最优的，仅当得出该序列的初始决策本身是最优的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sym typeface="Symbol" panose="05050102010706020507" pitchFamily="18" charset="2"/>
              </a:rPr>
              <a:t>最优解的每一步决策，都是最优的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94BC4DA-C3CF-4133-B43E-E2C9E15E3367}"/>
              </a:ext>
            </a:extLst>
          </p:cNvPr>
          <p:cNvSpPr/>
          <p:nvPr/>
        </p:nvSpPr>
        <p:spPr>
          <a:xfrm>
            <a:off x="3645008" y="2822147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局部最优</a:t>
            </a:r>
            <a:r>
              <a:rPr lang="zh-CN" altLang="en-US" sz="3200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⊆</a:t>
            </a:r>
            <a:r>
              <a:rPr lang="zh-CN" altLang="en-US" sz="3200" dirty="0">
                <a:solidFill>
                  <a:srgbClr val="FF0000"/>
                </a:solidFill>
              </a:rPr>
              <a:t>全局最优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DDA66D12-B739-494F-8BFF-5CF17BDD0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0-1</a:t>
            </a:r>
            <a:r>
              <a:rPr lang="zh-CN" altLang="en-US"/>
              <a:t>背包的动态规划算法</a:t>
            </a:r>
          </a:p>
        </p:txBody>
      </p:sp>
      <p:sp>
        <p:nvSpPr>
          <p:cNvPr id="47107" name="内容占位符 3">
            <a:extLst>
              <a:ext uri="{FF2B5EF4-FFF2-40B4-BE49-F238E27FC236}">
                <a16:creationId xmlns:a16="http://schemas.microsoft.com/office/drawing/2014/main" id="{D7BDF5F9-D355-4ED7-AB9B-64CF738644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107" y="1052513"/>
            <a:ext cx="9477768" cy="56007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OptimalKnapsack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(w[1..n], F[0..n, 0..W])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最优解构造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1 to n do L[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 0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k ← 0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j ← W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n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downto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do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 F[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j]&gt; F[ i-1, j]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k ← k+1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L[k] ←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j ← j − w[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L[1..n]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页脚占位符 3">
            <a:extLst>
              <a:ext uri="{FF2B5EF4-FFF2-40B4-BE49-F238E27FC236}">
                <a16:creationId xmlns:a16="http://schemas.microsoft.com/office/drawing/2014/main" id="{6666B153-37A7-413A-B44E-03136D9E91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48131" name="Rectangle 21">
            <a:extLst>
              <a:ext uri="{FF2B5EF4-FFF2-40B4-BE49-F238E27FC236}">
                <a16:creationId xmlns:a16="http://schemas.microsoft.com/office/drawing/2014/main" id="{A0132E19-48F0-43E9-B1C3-52E1852B83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计算复杂性分析</a:t>
            </a:r>
          </a:p>
        </p:txBody>
      </p:sp>
      <p:sp>
        <p:nvSpPr>
          <p:cNvPr id="965654" name="Rectangle 22">
            <a:extLst>
              <a:ext uri="{FF2B5EF4-FFF2-40B4-BE49-F238E27FC236}">
                <a16:creationId xmlns:a16="http://schemas.microsoft.com/office/drawing/2014/main" id="{6C8235B3-EFC9-4E2A-8410-3B4FB4F8B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/>
              <a:t>0-1</a:t>
            </a:r>
            <a:r>
              <a:rPr lang="zh-CN" altLang="en-US"/>
              <a:t>背包问题的动态规划求解算法时间复杂性分析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/>
              <a:t>T(n) = O(n*W)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物品个数 * 背包容量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背包容量 </a:t>
            </a:r>
            <a:r>
              <a:rPr lang="en-US" altLang="zh-CN"/>
              <a:t>W </a:t>
            </a:r>
            <a:r>
              <a:rPr lang="zh-CN" altLang="en-US"/>
              <a:t>的值很大时，计算时间较多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若 </a:t>
            </a:r>
            <a:r>
              <a:rPr lang="en-US" altLang="zh-CN"/>
              <a:t>W&gt;2</a:t>
            </a:r>
            <a:r>
              <a:rPr lang="en-US" altLang="zh-CN" baseline="30000"/>
              <a:t>n</a:t>
            </a:r>
            <a:r>
              <a:rPr lang="zh-CN" altLang="en-US"/>
              <a:t>，计算时间 </a:t>
            </a:r>
            <a:r>
              <a:rPr lang="en-US" altLang="zh-CN"/>
              <a:t>&gt; </a:t>
            </a:r>
            <a:r>
              <a:rPr lang="zh-CN" altLang="zh-CN"/>
              <a:t>Ω</a:t>
            </a:r>
            <a:r>
              <a:rPr lang="en-US" altLang="zh-CN"/>
              <a:t>(n*2</a:t>
            </a:r>
            <a:r>
              <a:rPr lang="en-US" altLang="zh-CN" baseline="30000"/>
              <a:t>n</a:t>
            </a:r>
            <a:r>
              <a:rPr lang="en-US" altLang="zh-CN"/>
              <a:t>)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页脚占位符 3">
            <a:extLst>
              <a:ext uri="{FF2B5EF4-FFF2-40B4-BE49-F238E27FC236}">
                <a16:creationId xmlns:a16="http://schemas.microsoft.com/office/drawing/2014/main" id="{14BBE405-C8AC-4670-9E67-55F2233357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ACBFE1D5-DC1F-427F-AA9B-4E008CBA97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备忘录方法</a:t>
            </a:r>
          </a:p>
        </p:txBody>
      </p:sp>
      <p:sp>
        <p:nvSpPr>
          <p:cNvPr id="1113091" name="Rectangle 3">
            <a:extLst>
              <a:ext uri="{FF2B5EF4-FFF2-40B4-BE49-F238E27FC236}">
                <a16:creationId xmlns:a16="http://schemas.microsoft.com/office/drawing/2014/main" id="{19D4C48C-A0B2-4AEE-8AEA-A7B91660E0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/>
              <a:t>动态规划的备忘录算法：</a:t>
            </a:r>
            <a:r>
              <a:rPr kumimoji="1" lang="zh-CN" altLang="en-US" b="1">
                <a:solidFill>
                  <a:srgbClr val="FF0000"/>
                </a:solidFill>
              </a:rPr>
              <a:t>递归</a:t>
            </a:r>
          </a:p>
          <a:p>
            <a:pPr lvl="1" eaLnBrk="1" hangingPunct="1"/>
            <a:r>
              <a:rPr kumimoji="1" lang="zh-CN" altLang="en-US"/>
              <a:t>问题求解过程中需要的子问题递归计算</a:t>
            </a:r>
            <a:r>
              <a:rPr kumimoji="1" lang="en-US" altLang="zh-CN"/>
              <a:t>(</a:t>
            </a:r>
            <a:r>
              <a:rPr kumimoji="1" lang="zh-CN" altLang="en-US" b="1">
                <a:solidFill>
                  <a:srgbClr val="000099"/>
                </a:solidFill>
              </a:rPr>
              <a:t>避免冗余</a:t>
            </a:r>
            <a:r>
              <a:rPr kumimoji="1" lang="en-US" altLang="zh-CN"/>
              <a:t>)</a:t>
            </a:r>
          </a:p>
          <a:p>
            <a:pPr lvl="1" eaLnBrk="1" hangingPunct="1"/>
            <a:r>
              <a:rPr kumimoji="1" lang="zh-CN" altLang="en-US"/>
              <a:t>子问题解保存在矩阵中，需要时取出</a:t>
            </a:r>
            <a:r>
              <a:rPr kumimoji="1" lang="en-US" altLang="zh-CN"/>
              <a:t>(</a:t>
            </a:r>
            <a:r>
              <a:rPr kumimoji="1" lang="zh-CN" altLang="en-US" b="1">
                <a:solidFill>
                  <a:srgbClr val="990000"/>
                </a:solidFill>
              </a:rPr>
              <a:t>避免重复</a:t>
            </a:r>
            <a:r>
              <a:rPr kumimoji="1" lang="en-US" altLang="zh-CN"/>
              <a:t>)</a:t>
            </a:r>
          </a:p>
        </p:txBody>
      </p:sp>
      <p:sp>
        <p:nvSpPr>
          <p:cNvPr id="1113092" name="Text Box 4">
            <a:extLst>
              <a:ext uri="{FF2B5EF4-FFF2-40B4-BE49-F238E27FC236}">
                <a16:creationId xmlns:a16="http://schemas.microsoft.com/office/drawing/2014/main" id="{5F7E82BB-E3DD-4931-AB71-B0526FEF8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7988" y="908050"/>
            <a:ext cx="184150" cy="5794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endParaRPr lang="zh-CN" altLang="en-US" sz="32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2" charset="-122"/>
            </a:endParaRPr>
          </a:p>
        </p:txBody>
      </p:sp>
      <p:grpSp>
        <p:nvGrpSpPr>
          <p:cNvPr id="39951" name="Group 15">
            <a:extLst>
              <a:ext uri="{FF2B5EF4-FFF2-40B4-BE49-F238E27FC236}">
                <a16:creationId xmlns:a16="http://schemas.microsoft.com/office/drawing/2014/main" id="{2DA95E84-A49D-4A65-AE3E-7594F8A6B165}"/>
              </a:ext>
            </a:extLst>
          </p:cNvPr>
          <p:cNvGrpSpPr>
            <a:grpSpLocks/>
          </p:cNvGrpSpPr>
          <p:nvPr/>
        </p:nvGrpSpPr>
        <p:grpSpPr bwMode="auto">
          <a:xfrm>
            <a:off x="5303363" y="3013809"/>
            <a:ext cx="5272088" cy="3332163"/>
            <a:chOff x="2248" y="1736"/>
            <a:chExt cx="3321" cy="2099"/>
          </a:xfrm>
        </p:grpSpPr>
        <p:pic>
          <p:nvPicPr>
            <p:cNvPr id="49160" name="Picture 5" descr="fig08_14">
              <a:extLst>
                <a:ext uri="{FF2B5EF4-FFF2-40B4-BE49-F238E27FC236}">
                  <a16:creationId xmlns:a16="http://schemas.microsoft.com/office/drawing/2014/main" id="{361842AD-D714-43F1-A06E-23BCBAD4DD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83" t="8272" r="21754" b="28448"/>
            <a:stretch>
              <a:fillRect/>
            </a:stretch>
          </p:blipFill>
          <p:spPr bwMode="auto">
            <a:xfrm>
              <a:off x="2248" y="2060"/>
              <a:ext cx="3321" cy="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61" name="Rectangle 6">
              <a:extLst>
                <a:ext uri="{FF2B5EF4-FFF2-40B4-BE49-F238E27FC236}">
                  <a16:creationId xmlns:a16="http://schemas.microsoft.com/office/drawing/2014/main" id="{8DC53687-226F-4347-ACD5-6B32EDE08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4" y="1736"/>
              <a:ext cx="1190" cy="3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zh-CN" altLang="en-US" sz="2400" b="1">
                  <a:solidFill>
                    <a:srgbClr val="99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容量 </a:t>
              </a:r>
              <a:r>
                <a:rPr lang="en-US" altLang="zh-CN" sz="2400" b="1" i="1">
                  <a:solidFill>
                    <a:srgbClr val="99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endParaRPr lang="zh-CN" altLang="en-US" sz="2400" b="1" i="1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9949" name="Rectangle 3">
            <a:extLst>
              <a:ext uri="{FF2B5EF4-FFF2-40B4-BE49-F238E27FC236}">
                <a16:creationId xmlns:a16="http://schemas.microsoft.com/office/drawing/2014/main" id="{47928E4B-9C87-4580-AB31-CCDB5ADAB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263" y="3102708"/>
            <a:ext cx="34163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Ex.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背包容量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W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 5</a:t>
            </a:r>
            <a:endParaRPr lang="en-US" altLang="zh-CN" sz="2400" u="sng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u="sng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物品 </a:t>
            </a:r>
            <a:r>
              <a:rPr lang="en-US" altLang="zh-CN" sz="2000" b="1" u="sng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u="sng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000" b="1" u="sng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重量</a:t>
            </a:r>
            <a:r>
              <a:rPr lang="en-US" altLang="zh-CN" sz="2000" b="1" u="sng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u="sng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000" b="1" u="sng" baseline="-2500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u="sng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000" b="1" u="sng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价值 </a:t>
            </a:r>
            <a:r>
              <a:rPr lang="en-US" altLang="zh-CN" sz="2000" b="1" u="sng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000" b="1" u="sng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u="sng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endParaRPr lang="en-US" altLang="zh-CN" sz="2400" i="1" u="sng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1          2          $12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2          1          $10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3          3          $20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4          2          $15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>
            <a:extLst>
              <a:ext uri="{FF2B5EF4-FFF2-40B4-BE49-F238E27FC236}">
                <a16:creationId xmlns:a16="http://schemas.microsoft.com/office/drawing/2014/main" id="{5B562171-EB31-4108-9C27-5A039E898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0-1</a:t>
            </a:r>
            <a:r>
              <a:rPr lang="zh-CN" altLang="en-US"/>
              <a:t>背包的动态规划</a:t>
            </a:r>
            <a:r>
              <a:rPr lang="zh-CN" altLang="en-US">
                <a:solidFill>
                  <a:srgbClr val="FF0000"/>
                </a:solidFill>
              </a:rPr>
              <a:t>备忘录</a:t>
            </a:r>
            <a:r>
              <a:rPr lang="zh-CN" altLang="en-US"/>
              <a:t>算法</a:t>
            </a:r>
            <a:r>
              <a:rPr lang="en-US" altLang="zh-CN"/>
              <a:t>(</a:t>
            </a:r>
            <a:r>
              <a:rPr lang="zh-CN" altLang="en-US"/>
              <a:t>自顶向下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50179" name="内容占位符 4">
            <a:extLst>
              <a:ext uri="{FF2B5EF4-FFF2-40B4-BE49-F238E27FC236}">
                <a16:creationId xmlns:a16="http://schemas.microsoft.com/office/drawing/2014/main" id="{789A3DDC-FA94-4CE1-86A0-D2F5D280BD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973" y="981075"/>
            <a:ext cx="10539167" cy="380774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MFKnapsack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j)//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最优值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递归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  F[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 ]&lt; 0   //F[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j]=-1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，表示没有计算过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if j &lt; w[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value ←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MFKnapsack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− 1, j)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else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value ← max(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MFKnapsack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− 1, j),  v[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]+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MFKnapsack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− 1, j − w[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]))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F[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 ]← value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F[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j]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5AD8680-D835-4DE7-931C-1DEEA8B1D57F}"/>
              </a:ext>
            </a:extLst>
          </p:cNvPr>
          <p:cNvSpPr/>
          <p:nvPr/>
        </p:nvSpPr>
        <p:spPr>
          <a:xfrm>
            <a:off x="4047242" y="4120050"/>
            <a:ext cx="6642754" cy="234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算法的调用：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0 to n do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for j ← 1 to W do  F[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j] ← -1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for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0 to n do F[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0] ← 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for j ← 1 to W do F[0, j] ← 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MFKnapsack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(n, W)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页脚占位符 3">
            <a:extLst>
              <a:ext uri="{FF2B5EF4-FFF2-40B4-BE49-F238E27FC236}">
                <a16:creationId xmlns:a16="http://schemas.microsoft.com/office/drawing/2014/main" id="{17591270-3FA1-4696-A6B7-30DF34FF1D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0630F324-F25A-4063-B0B4-DAAACD5F1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动态规划算法的基本要素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FF3A5A47-66C4-4FA9-B985-970F11D67D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zh-CN" altLang="en-US" dirty="0"/>
              <a:t>最优子结构性质</a:t>
            </a:r>
          </a:p>
          <a:p>
            <a:pPr marL="801688" lvl="1" indent="-457200" eaLnBrk="1" hangingPunct="1"/>
            <a:r>
              <a:rPr kumimoji="1" lang="zh-CN" altLang="en-US" dirty="0">
                <a:solidFill>
                  <a:srgbClr val="FF0000"/>
                </a:solidFill>
              </a:rPr>
              <a:t>原问题的最优解包含着其子问题的最优解</a:t>
            </a:r>
            <a:endParaRPr lang="zh-CN" altLang="en-US" dirty="0">
              <a:solidFill>
                <a:srgbClr val="FF0000"/>
              </a:solidFill>
            </a:endParaRPr>
          </a:p>
          <a:p>
            <a:pPr marL="801688" lvl="1" indent="-457200" eaLnBrk="1" hangingPunct="1"/>
            <a:r>
              <a:rPr lang="zh-CN" altLang="en-US" dirty="0">
                <a:solidFill>
                  <a:srgbClr val="0000CC"/>
                </a:solidFill>
              </a:rPr>
              <a:t>最优子结构是动态规划算法求解前提</a:t>
            </a:r>
          </a:p>
          <a:p>
            <a:pPr marL="533400" indent="-533400" eaLnBrk="1" hangingPunct="1">
              <a:buSzTx/>
              <a:buFont typeface="Wingdings" panose="05000000000000000000" pitchFamily="2" charset="2"/>
              <a:buAutoNum type="arabicPeriod" startAt="2"/>
            </a:pPr>
            <a:r>
              <a:rPr lang="zh-CN" altLang="en-US" dirty="0"/>
              <a:t>重复子问题</a:t>
            </a:r>
          </a:p>
          <a:p>
            <a:pPr marL="801688" lvl="1" indent="-457200" eaLnBrk="1" hangingPunct="1"/>
            <a:r>
              <a:rPr lang="zh-CN" altLang="en-US" dirty="0"/>
              <a:t>递归求解过程中出现的子问题中有些</a:t>
            </a:r>
            <a:r>
              <a:rPr lang="zh-CN" altLang="en-US" dirty="0">
                <a:solidFill>
                  <a:srgbClr val="FF0000"/>
                </a:solidFill>
              </a:rPr>
              <a:t>是反复的</a:t>
            </a:r>
            <a:endParaRPr lang="zh-CN" altLang="en-US" dirty="0"/>
          </a:p>
          <a:p>
            <a:pPr marL="1052513" lvl="2" indent="-381000" eaLnBrk="1" hangingPunct="1"/>
            <a:r>
              <a:rPr kumimoji="1" lang="zh-CN" altLang="en-US" dirty="0">
                <a:latin typeface="黑体" panose="02010609060101010101" pitchFamily="49" charset="-122"/>
              </a:rPr>
              <a:t>动态规划对每个子问题只解一次，结果保存在表格</a:t>
            </a:r>
            <a:r>
              <a:rPr kumimoji="1" lang="en-US" altLang="zh-CN" dirty="0">
                <a:latin typeface="黑体" panose="02010609060101010101" pitchFamily="49" charset="-122"/>
              </a:rPr>
              <a:t>(</a:t>
            </a:r>
            <a:r>
              <a:rPr kumimoji="1" lang="zh-CN" altLang="en-US" dirty="0">
                <a:latin typeface="黑体" panose="02010609060101010101" pitchFamily="49" charset="-122"/>
              </a:rPr>
              <a:t>或矩阵</a:t>
            </a:r>
            <a:r>
              <a:rPr kumimoji="1" lang="en-US" altLang="zh-CN" dirty="0">
                <a:latin typeface="黑体" panose="02010609060101010101" pitchFamily="49" charset="-122"/>
              </a:rPr>
              <a:t>)</a:t>
            </a:r>
            <a:r>
              <a:rPr kumimoji="1" lang="zh-CN" altLang="en-US" dirty="0">
                <a:latin typeface="黑体" panose="02010609060101010101" pitchFamily="49" charset="-122"/>
              </a:rPr>
              <a:t>中</a:t>
            </a:r>
          </a:p>
          <a:p>
            <a:pPr marL="1052513" lvl="2" indent="-381000" eaLnBrk="1" hangingPunct="1"/>
            <a:r>
              <a:rPr kumimoji="1" lang="zh-CN" altLang="en-US" dirty="0"/>
              <a:t>当再次出现该子问题时，从表格</a:t>
            </a:r>
            <a:r>
              <a:rPr kumimoji="1" lang="en-US" altLang="zh-CN" dirty="0"/>
              <a:t>(</a:t>
            </a:r>
            <a:r>
              <a:rPr kumimoji="1" lang="zh-CN" altLang="en-US" dirty="0"/>
              <a:t>或矩阵</a:t>
            </a:r>
            <a:r>
              <a:rPr kumimoji="1" lang="en-US" altLang="zh-CN" dirty="0"/>
              <a:t>)</a:t>
            </a:r>
            <a:r>
              <a:rPr kumimoji="1" lang="zh-CN" altLang="en-US" dirty="0"/>
              <a:t>中直接读取结果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页脚占位符 3">
            <a:extLst>
              <a:ext uri="{FF2B5EF4-FFF2-40B4-BE49-F238E27FC236}">
                <a16:creationId xmlns:a16="http://schemas.microsoft.com/office/drawing/2014/main" id="{9EBD44AE-0E65-4101-81F2-3D19397720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7BF727B1-72C4-4888-B9A2-323D2DD95C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动态规划策略总结</a:t>
            </a:r>
          </a:p>
        </p:txBody>
      </p:sp>
      <p:sp>
        <p:nvSpPr>
          <p:cNvPr id="960515" name="Rectangle 3">
            <a:extLst>
              <a:ext uri="{FF2B5EF4-FFF2-40B4-BE49-F238E27FC236}">
                <a16:creationId xmlns:a16="http://schemas.microsoft.com/office/drawing/2014/main" id="{4F30FC58-C4FE-4CB9-9EB2-BEA77377ED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/>
              <a:t>基本思想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分治</a:t>
            </a:r>
            <a:r>
              <a:rPr lang="zh-CN" altLang="en-US"/>
              <a:t>求解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/>
              <a:t>系统化地进行子问题的组合、比较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保存</a:t>
            </a:r>
            <a:r>
              <a:rPr lang="zh-CN" altLang="en-US"/>
              <a:t>重复子问题解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/>
              <a:t>利用辅助矩阵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页脚占位符 3">
            <a:extLst>
              <a:ext uri="{FF2B5EF4-FFF2-40B4-BE49-F238E27FC236}">
                <a16:creationId xmlns:a16="http://schemas.microsoft.com/office/drawing/2014/main" id="{D64BA510-D11F-426B-8D6C-D330C128A6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2459BF84-BEA3-4544-A0CB-D84D67B52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动态规划策略总结</a:t>
            </a:r>
          </a:p>
        </p:txBody>
      </p:sp>
      <p:sp>
        <p:nvSpPr>
          <p:cNvPr id="1074179" name="Rectangle 3">
            <a:extLst>
              <a:ext uri="{FF2B5EF4-FFF2-40B4-BE49-F238E27FC236}">
                <a16:creationId xmlns:a16="http://schemas.microsoft.com/office/drawing/2014/main" id="{305511B7-053F-4A12-902E-7942047954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/>
              <a:t>基本要素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>
                <a:solidFill>
                  <a:srgbClr val="0000CC"/>
                </a:solidFill>
              </a:rPr>
              <a:t>最优子解结构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/>
              <a:t>整体最优包含局部最优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>
                <a:solidFill>
                  <a:srgbClr val="0000CC"/>
                </a:solidFill>
              </a:rPr>
              <a:t>重复子问题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/>
              <a:t>矩阵保存，只算一次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页脚占位符 3">
            <a:extLst>
              <a:ext uri="{FF2B5EF4-FFF2-40B4-BE49-F238E27FC236}">
                <a16:creationId xmlns:a16="http://schemas.microsoft.com/office/drawing/2014/main" id="{C528745A-8FE2-44B0-869B-A8EB547BA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A27E7614-8D70-4AA4-A0C0-D0445EFC69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动态规划策略总结</a:t>
            </a:r>
          </a:p>
        </p:txBody>
      </p:sp>
      <p:sp>
        <p:nvSpPr>
          <p:cNvPr id="967683" name="Rectangle 3">
            <a:extLst>
              <a:ext uri="{FF2B5EF4-FFF2-40B4-BE49-F238E27FC236}">
                <a16:creationId xmlns:a16="http://schemas.microsoft.com/office/drawing/2014/main" id="{FA609340-E14E-4160-84F2-A93FC3052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415" y="1050925"/>
            <a:ext cx="9382411" cy="52387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基本方法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描述最优解结构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定义最优值递归式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计算最优值（同时保存最优解信息）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/>
              <a:t>自底向上：递推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/>
              <a:t>自顶向下递归：备忘录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0000CC"/>
                </a:solidFill>
              </a:rPr>
              <a:t>构造最优解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50CD6CDF-8AF9-44E4-8485-638608E11E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动态规划算法的其它典型应用（自学）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1D196AA8-B0DB-4F91-A908-3E5CB77779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SzPct val="100000"/>
              <a:buFont typeface="黑体" panose="02010609060101010101" pitchFamily="49" charset="-122"/>
              <a:buAutoNum type="circleNumDbPlain"/>
            </a:pPr>
            <a:r>
              <a:rPr lang="zh-CN" altLang="en-US">
                <a:solidFill>
                  <a:srgbClr val="FF0000"/>
                </a:solidFill>
              </a:rPr>
              <a:t>矩阵连乘积</a:t>
            </a:r>
            <a:endParaRPr lang="en-US" altLang="zh-CN">
              <a:solidFill>
                <a:srgbClr val="FF0000"/>
              </a:solidFill>
            </a:endParaRPr>
          </a:p>
          <a:p>
            <a:pPr marL="514350" indent="-514350">
              <a:buSzPct val="100000"/>
              <a:buFont typeface="黑体" panose="02010609060101010101" pitchFamily="49" charset="-122"/>
              <a:buAutoNum type="circleNumDbPlain"/>
            </a:pPr>
            <a:r>
              <a:rPr lang="en-US" altLang="zh-CN"/>
              <a:t>Floyd </a:t>
            </a:r>
            <a:r>
              <a:rPr lang="zh-CN" altLang="en-US"/>
              <a:t>算法：求所有顶点对之间的最短路径</a:t>
            </a:r>
            <a:endParaRPr lang="en-US" altLang="zh-CN"/>
          </a:p>
          <a:p>
            <a:pPr marL="514350" indent="-514350">
              <a:buSzPct val="100000"/>
              <a:buFont typeface="黑体" panose="02010609060101010101" pitchFamily="49" charset="-122"/>
              <a:buAutoNum type="circleNumDbPlain"/>
            </a:pPr>
            <a:r>
              <a:rPr lang="zh-CN" altLang="en-US"/>
              <a:t>凸多边形的最优三角剖分</a:t>
            </a:r>
            <a:endParaRPr lang="en-US" altLang="zh-CN"/>
          </a:p>
          <a:p>
            <a:pPr marL="514350" indent="-514350">
              <a:buSzPct val="100000"/>
              <a:buFont typeface="黑体" panose="02010609060101010101" pitchFamily="49" charset="-122"/>
              <a:buAutoNum type="circleNumDbPlain"/>
            </a:pPr>
            <a:r>
              <a:rPr lang="zh-CN" altLang="en-US"/>
              <a:t>加权的单会场活动安排</a:t>
            </a:r>
            <a:endParaRPr lang="en-US" altLang="zh-CN"/>
          </a:p>
          <a:p>
            <a:pPr marL="514350" indent="-514350">
              <a:buSzPct val="100000"/>
              <a:buFont typeface="黑体" panose="02010609060101010101" pitchFamily="49" charset="-122"/>
              <a:buAutoNum type="circleNumDbPlain"/>
            </a:pPr>
            <a:r>
              <a:rPr lang="zh-CN" altLang="en-US"/>
              <a:t>最长公共子序列</a:t>
            </a:r>
            <a:endParaRPr lang="en-US" altLang="zh-CN"/>
          </a:p>
          <a:p>
            <a:pPr marL="514350" indent="-514350">
              <a:buSzPct val="100000"/>
              <a:buFont typeface="黑体" panose="02010609060101010101" pitchFamily="49" charset="-122"/>
              <a:buAutoNum type="circleNumDbPlain"/>
            </a:pPr>
            <a:endParaRPr lang="zh-CN" altLang="en-US"/>
          </a:p>
        </p:txBody>
      </p:sp>
      <p:sp>
        <p:nvSpPr>
          <p:cNvPr id="55300" name="页脚占位符 3">
            <a:extLst>
              <a:ext uri="{FF2B5EF4-FFF2-40B4-BE49-F238E27FC236}">
                <a16:creationId xmlns:a16="http://schemas.microsoft.com/office/drawing/2014/main" id="{2FB18A3F-D574-497C-A94B-40FB9FC193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页脚占位符 3">
            <a:extLst>
              <a:ext uri="{FF2B5EF4-FFF2-40B4-BE49-F238E27FC236}">
                <a16:creationId xmlns:a16="http://schemas.microsoft.com/office/drawing/2014/main" id="{78355A38-00C0-45AC-B984-04BC4D8ADCF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56323" name="Rectangle 30">
            <a:extLst>
              <a:ext uri="{FF2B5EF4-FFF2-40B4-BE49-F238E27FC236}">
                <a16:creationId xmlns:a16="http://schemas.microsoft.com/office/drawing/2014/main" id="{F54CD628-9CF3-4AFC-A536-C0E1172570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完全加括号的矩阵连乘积</a:t>
            </a:r>
          </a:p>
        </p:txBody>
      </p:sp>
      <p:sp>
        <p:nvSpPr>
          <p:cNvPr id="56324" name="Rectangle 31">
            <a:extLst>
              <a:ext uri="{FF2B5EF4-FFF2-40B4-BE49-F238E27FC236}">
                <a16:creationId xmlns:a16="http://schemas.microsoft.com/office/drawing/2014/main" id="{112758FB-6AD9-4489-B75C-5DA88CCB57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完全加括号的矩阵连乘积可递归地定义</a:t>
            </a:r>
          </a:p>
          <a:p>
            <a:pPr lvl="1"/>
            <a:r>
              <a:rPr lang="zh-CN" altLang="en-US" dirty="0"/>
              <a:t>单个矩阵是完全加括号的</a:t>
            </a:r>
          </a:p>
          <a:p>
            <a:pPr lvl="1"/>
            <a:r>
              <a:rPr lang="zh-CN" altLang="en-US" dirty="0"/>
              <a:t>矩阵连乘积是完全加括号的，则可表示为</a:t>
            </a:r>
            <a:r>
              <a:rPr lang="en-US" altLang="zh-CN" dirty="0"/>
              <a:t>2</a:t>
            </a:r>
            <a:r>
              <a:rPr lang="zh-CN" altLang="en-US" dirty="0"/>
              <a:t>个完全加括号的矩阵连乘积的乘积并加括号</a:t>
            </a:r>
          </a:p>
          <a:p>
            <a:r>
              <a:rPr lang="en-US" altLang="zh-CN" dirty="0"/>
              <a:t>EX. </a:t>
            </a:r>
            <a:r>
              <a:rPr lang="zh-CN" altLang="en-US" dirty="0"/>
              <a:t>矩阵连乘积 </a:t>
            </a:r>
            <a:r>
              <a:rPr lang="en-US" altLang="zh-CN" dirty="0"/>
              <a:t>ABCD, </a:t>
            </a:r>
            <a:r>
              <a:rPr lang="zh-CN" altLang="en-US" dirty="0"/>
              <a:t>有五种完全加括号方式</a:t>
            </a:r>
          </a:p>
          <a:p>
            <a:pPr lvl="1"/>
            <a:r>
              <a:rPr lang="en-US" altLang="zh-CN" dirty="0"/>
              <a:t>(((AB)C)D) , ((A(BC))D) , (A((BC)D)) , ((AB)(CD)) , (A(B(CD)))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2">
            <a:extLst>
              <a:ext uri="{FF2B5EF4-FFF2-40B4-BE49-F238E27FC236}">
                <a16:creationId xmlns:a16="http://schemas.microsoft.com/office/drawing/2014/main" id="{120CD1F8-4D77-472A-9460-011F4C7969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F2F66ABF-372E-4EFD-A54E-D44E7E19B2F5}"/>
              </a:ext>
            </a:extLst>
          </p:cNvPr>
          <p:cNvGrpSpPr>
            <a:grpSpLocks/>
          </p:cNvGrpSpPr>
          <p:nvPr/>
        </p:nvGrpSpPr>
        <p:grpSpPr bwMode="auto">
          <a:xfrm>
            <a:off x="901415" y="1463119"/>
            <a:ext cx="5753909" cy="3881879"/>
            <a:chOff x="1152" y="1872"/>
            <a:chExt cx="3056" cy="2087"/>
          </a:xfrm>
        </p:grpSpPr>
        <p:grpSp>
          <p:nvGrpSpPr>
            <p:cNvPr id="9222" name="Group 4">
              <a:extLst>
                <a:ext uri="{FF2B5EF4-FFF2-40B4-BE49-F238E27FC236}">
                  <a16:creationId xmlns:a16="http://schemas.microsoft.com/office/drawing/2014/main" id="{FE94EBDF-E1EE-457E-A044-C7D40DF86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1872"/>
              <a:ext cx="2976" cy="2064"/>
              <a:chOff x="3473" y="6548"/>
              <a:chExt cx="5527" cy="3206"/>
            </a:xfrm>
          </p:grpSpPr>
          <p:sp>
            <p:nvSpPr>
              <p:cNvPr id="9238" name="Text Box 5">
                <a:extLst>
                  <a:ext uri="{FF2B5EF4-FFF2-40B4-BE49-F238E27FC236}">
                    <a16:creationId xmlns:a16="http://schemas.microsoft.com/office/drawing/2014/main" id="{3885625A-A1A8-4C18-B99E-F5EE358075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96" y="6548"/>
                <a:ext cx="555" cy="33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2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39" name="Line 6">
                <a:extLst>
                  <a:ext uri="{FF2B5EF4-FFF2-40B4-BE49-F238E27FC236}">
                    <a16:creationId xmlns:a16="http://schemas.microsoft.com/office/drawing/2014/main" id="{C4DD1076-E4F5-480C-B16D-C7D85E6543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13" y="6925"/>
                <a:ext cx="54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0" name="Line 7">
                <a:extLst>
                  <a:ext uri="{FF2B5EF4-FFF2-40B4-BE49-F238E27FC236}">
                    <a16:creationId xmlns:a16="http://schemas.microsoft.com/office/drawing/2014/main" id="{BFC97D27-6A32-4EF2-A0F9-319FB1EA39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79" y="6908"/>
                <a:ext cx="54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1" name="Text Box 8">
                <a:extLst>
                  <a:ext uri="{FF2B5EF4-FFF2-40B4-BE49-F238E27FC236}">
                    <a16:creationId xmlns:a16="http://schemas.microsoft.com/office/drawing/2014/main" id="{3430A69A-49B3-4A8B-A453-AD4B86D460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9" y="7343"/>
                <a:ext cx="555" cy="33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2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42" name="Text Box 9">
                <a:extLst>
                  <a:ext uri="{FF2B5EF4-FFF2-40B4-BE49-F238E27FC236}">
                    <a16:creationId xmlns:a16="http://schemas.microsoft.com/office/drawing/2014/main" id="{9C154C0F-BEF4-46D5-A050-784A3DF5BD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26" y="7347"/>
                <a:ext cx="535" cy="33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2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43" name="Line 10">
                <a:extLst>
                  <a:ext uri="{FF2B5EF4-FFF2-40B4-BE49-F238E27FC236}">
                    <a16:creationId xmlns:a16="http://schemas.microsoft.com/office/drawing/2014/main" id="{AC479DE3-2F13-43D9-B7D9-0BD6C77D49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74" y="7655"/>
                <a:ext cx="54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4" name="Line 11">
                <a:extLst>
                  <a:ext uri="{FF2B5EF4-FFF2-40B4-BE49-F238E27FC236}">
                    <a16:creationId xmlns:a16="http://schemas.microsoft.com/office/drawing/2014/main" id="{136A3A83-649C-4B76-BB3D-FA5002BA1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8" y="7662"/>
                <a:ext cx="54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5" name="Text Box 12">
                <a:extLst>
                  <a:ext uri="{FF2B5EF4-FFF2-40B4-BE49-F238E27FC236}">
                    <a16:creationId xmlns:a16="http://schemas.microsoft.com/office/drawing/2014/main" id="{CFA974D1-369E-4D61-91EF-7350BA04FF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1" y="8047"/>
                <a:ext cx="535" cy="33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2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46" name="Text Box 13">
                <a:extLst>
                  <a:ext uri="{FF2B5EF4-FFF2-40B4-BE49-F238E27FC236}">
                    <a16:creationId xmlns:a16="http://schemas.microsoft.com/office/drawing/2014/main" id="{8E059B22-4294-428D-BD67-ECAF05A796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66" y="8081"/>
                <a:ext cx="555" cy="33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2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47" name="Text Box 14">
                <a:extLst>
                  <a:ext uri="{FF2B5EF4-FFF2-40B4-BE49-F238E27FC236}">
                    <a16:creationId xmlns:a16="http://schemas.microsoft.com/office/drawing/2014/main" id="{33C471B1-B6CF-44EC-8A76-DF071E7016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0" y="8719"/>
                <a:ext cx="555" cy="33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2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48" name="Line 15">
                <a:extLst>
                  <a:ext uri="{FF2B5EF4-FFF2-40B4-BE49-F238E27FC236}">
                    <a16:creationId xmlns:a16="http://schemas.microsoft.com/office/drawing/2014/main" id="{78F86E57-53F6-4B8F-93D2-FDB6F5D5C1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95" y="8365"/>
                <a:ext cx="54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9" name="Line 16">
                <a:extLst>
                  <a:ext uri="{FF2B5EF4-FFF2-40B4-BE49-F238E27FC236}">
                    <a16:creationId xmlns:a16="http://schemas.microsoft.com/office/drawing/2014/main" id="{EF396BF2-129D-435B-A73E-6AE24B517C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5" y="8375"/>
                <a:ext cx="54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0" name="Line 17">
                <a:extLst>
                  <a:ext uri="{FF2B5EF4-FFF2-40B4-BE49-F238E27FC236}">
                    <a16:creationId xmlns:a16="http://schemas.microsoft.com/office/drawing/2014/main" id="{23263769-7EDB-40C6-B323-F72429738F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35" y="8416"/>
                <a:ext cx="54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1" name="Line 18">
                <a:extLst>
                  <a:ext uri="{FF2B5EF4-FFF2-40B4-BE49-F238E27FC236}">
                    <a16:creationId xmlns:a16="http://schemas.microsoft.com/office/drawing/2014/main" id="{CCAE3410-E808-4BB0-BDED-2A5D5E3A8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546" y="7730"/>
                <a:ext cx="54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2" name="Text Box 19">
                <a:extLst>
                  <a:ext uri="{FF2B5EF4-FFF2-40B4-BE49-F238E27FC236}">
                    <a16:creationId xmlns:a16="http://schemas.microsoft.com/office/drawing/2014/main" id="{A6FF3BE8-D68D-4E47-955A-F7523EF82B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77" y="8750"/>
                <a:ext cx="514" cy="33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2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53" name="Line 20">
                <a:extLst>
                  <a:ext uri="{FF2B5EF4-FFF2-40B4-BE49-F238E27FC236}">
                    <a16:creationId xmlns:a16="http://schemas.microsoft.com/office/drawing/2014/main" id="{153FA2CD-0E0C-4BE5-9E46-6B7F6840BA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12" y="8416"/>
                <a:ext cx="54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4" name="Text Box 21">
                <a:extLst>
                  <a:ext uri="{FF2B5EF4-FFF2-40B4-BE49-F238E27FC236}">
                    <a16:creationId xmlns:a16="http://schemas.microsoft.com/office/drawing/2014/main" id="{D84CE292-FFDE-4391-9796-CC2455CCC7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33" y="8784"/>
                <a:ext cx="514" cy="33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2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55" name="Text Box 22">
                <a:extLst>
                  <a:ext uri="{FF2B5EF4-FFF2-40B4-BE49-F238E27FC236}">
                    <a16:creationId xmlns:a16="http://schemas.microsoft.com/office/drawing/2014/main" id="{AFDAD0FD-F754-491D-BA44-DBFD2E25C3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43" y="8784"/>
                <a:ext cx="555" cy="33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2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56" name="Text Box 23">
                <a:extLst>
                  <a:ext uri="{FF2B5EF4-FFF2-40B4-BE49-F238E27FC236}">
                    <a16:creationId xmlns:a16="http://schemas.microsoft.com/office/drawing/2014/main" id="{5768BAB5-2B00-4DD6-8377-6C25C9858B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53" y="8108"/>
                <a:ext cx="555" cy="33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2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57" name="Line 24">
                <a:extLst>
                  <a:ext uri="{FF2B5EF4-FFF2-40B4-BE49-F238E27FC236}">
                    <a16:creationId xmlns:a16="http://schemas.microsoft.com/office/drawing/2014/main" id="{4CF44BE5-3B1D-4985-B6F4-AB19CA2D69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07" y="8443"/>
                <a:ext cx="54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8" name="Line 25">
                <a:extLst>
                  <a:ext uri="{FF2B5EF4-FFF2-40B4-BE49-F238E27FC236}">
                    <a16:creationId xmlns:a16="http://schemas.microsoft.com/office/drawing/2014/main" id="{41C70B2B-1D49-4FAC-9167-B88AA32C9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57" y="8435"/>
                <a:ext cx="54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9" name="Line 26">
                <a:extLst>
                  <a:ext uri="{FF2B5EF4-FFF2-40B4-BE49-F238E27FC236}">
                    <a16:creationId xmlns:a16="http://schemas.microsoft.com/office/drawing/2014/main" id="{B0F9F13A-EFE4-4867-AA81-E8BCAEBB8D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7" y="9034"/>
                <a:ext cx="54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0" name="Line 27">
                <a:extLst>
                  <a:ext uri="{FF2B5EF4-FFF2-40B4-BE49-F238E27FC236}">
                    <a16:creationId xmlns:a16="http://schemas.microsoft.com/office/drawing/2014/main" id="{68108031-6B8C-41A0-9FAB-1ABAE59432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4" y="9007"/>
                <a:ext cx="54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1" name="Line 28">
                <a:extLst>
                  <a:ext uri="{FF2B5EF4-FFF2-40B4-BE49-F238E27FC236}">
                    <a16:creationId xmlns:a16="http://schemas.microsoft.com/office/drawing/2014/main" id="{3D502C82-E5AD-432E-A9D9-B8FE5F0880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1" y="7757"/>
                <a:ext cx="54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2" name="Text Box 29">
                <a:extLst>
                  <a:ext uri="{FF2B5EF4-FFF2-40B4-BE49-F238E27FC236}">
                    <a16:creationId xmlns:a16="http://schemas.microsoft.com/office/drawing/2014/main" id="{CF08D214-9323-44E1-8657-878623CA82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86" y="8178"/>
                <a:ext cx="514" cy="33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2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63" name="Text Box 30">
                <a:extLst>
                  <a:ext uri="{FF2B5EF4-FFF2-40B4-BE49-F238E27FC236}">
                    <a16:creationId xmlns:a16="http://schemas.microsoft.com/office/drawing/2014/main" id="{E3A98A39-1C59-406C-848F-BBB45F3FBD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6" y="8828"/>
                <a:ext cx="514" cy="33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2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64" name="Text Box 31">
                <a:extLst>
                  <a:ext uri="{FF2B5EF4-FFF2-40B4-BE49-F238E27FC236}">
                    <a16:creationId xmlns:a16="http://schemas.microsoft.com/office/drawing/2014/main" id="{003C747F-4F27-4355-B893-078F868E4A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83" y="8811"/>
                <a:ext cx="555" cy="33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2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65" name="Text Box 32">
                <a:extLst>
                  <a:ext uri="{FF2B5EF4-FFF2-40B4-BE49-F238E27FC236}">
                    <a16:creationId xmlns:a16="http://schemas.microsoft.com/office/drawing/2014/main" id="{F6C944A3-4967-4927-92F1-E808D2C48B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3" y="9402"/>
                <a:ext cx="514" cy="33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2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66" name="Text Box 33">
                <a:extLst>
                  <a:ext uri="{FF2B5EF4-FFF2-40B4-BE49-F238E27FC236}">
                    <a16:creationId xmlns:a16="http://schemas.microsoft.com/office/drawing/2014/main" id="{125AA952-B005-4E4F-9985-B0E81B3D3C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36" y="9419"/>
                <a:ext cx="555" cy="33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2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9223" name="Object 34">
              <a:extLst>
                <a:ext uri="{FF2B5EF4-FFF2-40B4-BE49-F238E27FC236}">
                  <a16:creationId xmlns:a16="http://schemas.microsoft.com/office/drawing/2014/main" id="{53B1913D-8A29-41CD-8D3D-0744C9212C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4" y="1888"/>
            <a:ext cx="396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22" r:id="rId3" imgW="342751" imgH="203112" progId="Equation.3">
                    <p:embed/>
                  </p:oleObj>
                </mc:Choice>
                <mc:Fallback>
                  <p:oleObj r:id="rId3" imgW="342751" imgH="203112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888"/>
                          <a:ext cx="396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4" name="Object 35">
              <a:extLst>
                <a:ext uri="{FF2B5EF4-FFF2-40B4-BE49-F238E27FC236}">
                  <a16:creationId xmlns:a16="http://schemas.microsoft.com/office/drawing/2014/main" id="{9A951BB4-F2ED-484F-A6C6-3EB3885FD8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2400"/>
            <a:ext cx="38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23" name="Equation" r:id="rId5" imgW="342751" imgH="203112" progId="Equation.3">
                    <p:embed/>
                  </p:oleObj>
                </mc:Choice>
                <mc:Fallback>
                  <p:oleObj name="Equation" r:id="rId5" imgW="342751" imgH="203112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2400"/>
                          <a:ext cx="38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5" name="Object 36">
              <a:extLst>
                <a:ext uri="{FF2B5EF4-FFF2-40B4-BE49-F238E27FC236}">
                  <a16:creationId xmlns:a16="http://schemas.microsoft.com/office/drawing/2014/main" id="{6F5D7560-07CE-42F6-A00E-0FEF3B00E3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48" y="2400"/>
            <a:ext cx="384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24" r:id="rId7" imgW="330057" imgH="203112" progId="Equation.3">
                    <p:embed/>
                  </p:oleObj>
                </mc:Choice>
                <mc:Fallback>
                  <p:oleObj r:id="rId7" imgW="330057" imgH="203112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8" y="2400"/>
                          <a:ext cx="384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6" name="Object 37">
              <a:extLst>
                <a:ext uri="{FF2B5EF4-FFF2-40B4-BE49-F238E27FC236}">
                  <a16:creationId xmlns:a16="http://schemas.microsoft.com/office/drawing/2014/main" id="{816005BF-FC5A-4DF4-B89B-F67691A6CC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2864"/>
            <a:ext cx="384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25" r:id="rId9" imgW="330057" imgH="203112" progId="Equation.3">
                    <p:embed/>
                  </p:oleObj>
                </mc:Choice>
                <mc:Fallback>
                  <p:oleObj r:id="rId9" imgW="330057" imgH="203112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864"/>
                          <a:ext cx="384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7" name="Object 38">
              <a:extLst>
                <a:ext uri="{FF2B5EF4-FFF2-40B4-BE49-F238E27FC236}">
                  <a16:creationId xmlns:a16="http://schemas.microsoft.com/office/drawing/2014/main" id="{4DDACEA4-9CF6-4A82-832F-F3EE6F781B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64" y="2880"/>
            <a:ext cx="432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26" name="Equation" r:id="rId10" imgW="342751" imgH="203112" progId="Equation.3">
                    <p:embed/>
                  </p:oleObj>
                </mc:Choice>
                <mc:Fallback>
                  <p:oleObj name="Equation" r:id="rId10" imgW="342751" imgH="203112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4" y="2880"/>
                          <a:ext cx="432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8" name="Object 39">
              <a:extLst>
                <a:ext uri="{FF2B5EF4-FFF2-40B4-BE49-F238E27FC236}">
                  <a16:creationId xmlns:a16="http://schemas.microsoft.com/office/drawing/2014/main" id="{0F44C5CA-5947-442F-A8CD-43233058B8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48" y="2896"/>
            <a:ext cx="38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27" name="Equation" r:id="rId12" imgW="342751" imgH="203112" progId="Equation.3">
                    <p:embed/>
                  </p:oleObj>
                </mc:Choice>
                <mc:Fallback>
                  <p:oleObj name="Equation" r:id="rId12" imgW="342751" imgH="203112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8" y="2896"/>
                          <a:ext cx="38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9" name="Object 40">
              <a:extLst>
                <a:ext uri="{FF2B5EF4-FFF2-40B4-BE49-F238E27FC236}">
                  <a16:creationId xmlns:a16="http://schemas.microsoft.com/office/drawing/2014/main" id="{B38219CD-6996-4C09-B1D2-E53423B789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2" y="2928"/>
            <a:ext cx="336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28" r:id="rId13" imgW="317225" imgH="203024" progId="Equation.3">
                    <p:embed/>
                  </p:oleObj>
                </mc:Choice>
                <mc:Fallback>
                  <p:oleObj r:id="rId13" imgW="317225" imgH="203024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2" y="2928"/>
                          <a:ext cx="336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0" name="Object 41">
              <a:extLst>
                <a:ext uri="{FF2B5EF4-FFF2-40B4-BE49-F238E27FC236}">
                  <a16:creationId xmlns:a16="http://schemas.microsoft.com/office/drawing/2014/main" id="{CD6F010E-797C-4FE9-A0BA-95B256569B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3280"/>
            <a:ext cx="38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29" r:id="rId15" imgW="342751" imgH="203112" progId="Equation.3">
                    <p:embed/>
                  </p:oleObj>
                </mc:Choice>
                <mc:Fallback>
                  <p:oleObj r:id="rId15" imgW="342751" imgH="203112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280"/>
                          <a:ext cx="38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1" name="Object 42">
              <a:extLst>
                <a:ext uri="{FF2B5EF4-FFF2-40B4-BE49-F238E27FC236}">
                  <a16:creationId xmlns:a16="http://schemas.microsoft.com/office/drawing/2014/main" id="{B7080FE4-7C26-49EC-AD3A-A1CFDAD068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6" y="3312"/>
            <a:ext cx="336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30" r:id="rId17" imgW="317225" imgH="203024" progId="Equation.3">
                    <p:embed/>
                  </p:oleObj>
                </mc:Choice>
                <mc:Fallback>
                  <p:oleObj r:id="rId17" imgW="317225" imgH="203024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6" y="3312"/>
                          <a:ext cx="336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2" name="Object 43">
              <a:extLst>
                <a:ext uri="{FF2B5EF4-FFF2-40B4-BE49-F238E27FC236}">
                  <a16:creationId xmlns:a16="http://schemas.microsoft.com/office/drawing/2014/main" id="{522BEAC1-D33C-43C6-A860-315BCC61D3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36" y="3312"/>
            <a:ext cx="336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31" r:id="rId18" imgW="317225" imgH="203024" progId="Equation.3">
                    <p:embed/>
                  </p:oleObj>
                </mc:Choice>
                <mc:Fallback>
                  <p:oleObj r:id="rId18" imgW="317225" imgH="203024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3312"/>
                          <a:ext cx="336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3" name="Object 44">
              <a:extLst>
                <a:ext uri="{FF2B5EF4-FFF2-40B4-BE49-F238E27FC236}">
                  <a16:creationId xmlns:a16="http://schemas.microsoft.com/office/drawing/2014/main" id="{7D7DAD3D-078C-47DD-AFCB-83924BD9DC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96" y="3328"/>
            <a:ext cx="336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32" r:id="rId19" imgW="317225" imgH="203024" progId="Equation.3">
                    <p:embed/>
                  </p:oleObj>
                </mc:Choice>
                <mc:Fallback>
                  <p:oleObj r:id="rId19" imgW="317225" imgH="203024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6" y="3328"/>
                          <a:ext cx="336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4" name="Object 45">
              <a:extLst>
                <a:ext uri="{FF2B5EF4-FFF2-40B4-BE49-F238E27FC236}">
                  <a16:creationId xmlns:a16="http://schemas.microsoft.com/office/drawing/2014/main" id="{A7619243-F982-4CCF-B6A9-36C9B51F845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3245277"/>
                </p:ext>
              </p:extLst>
            </p:nvPr>
          </p:nvGraphicFramePr>
          <p:xfrm>
            <a:off x="2746" y="3312"/>
            <a:ext cx="396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33" r:id="rId20" imgW="342751" imgH="203112" progId="Equation.3">
                    <p:embed/>
                  </p:oleObj>
                </mc:Choice>
                <mc:Fallback>
                  <p:oleObj r:id="rId20" imgW="342751" imgH="203112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6" y="3312"/>
                          <a:ext cx="396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5" name="Object 46">
              <a:extLst>
                <a:ext uri="{FF2B5EF4-FFF2-40B4-BE49-F238E27FC236}">
                  <a16:creationId xmlns:a16="http://schemas.microsoft.com/office/drawing/2014/main" id="{03D92FFD-286C-44C8-B6F6-8D39ADC321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76" y="3328"/>
            <a:ext cx="396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34" r:id="rId22" imgW="342751" imgH="203112" progId="Equation.3">
                    <p:embed/>
                  </p:oleObj>
                </mc:Choice>
                <mc:Fallback>
                  <p:oleObj r:id="rId22" imgW="342751" imgH="203112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6" y="3328"/>
                          <a:ext cx="396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6" name="Object 47">
              <a:extLst>
                <a:ext uri="{FF2B5EF4-FFF2-40B4-BE49-F238E27FC236}">
                  <a16:creationId xmlns:a16="http://schemas.microsoft.com/office/drawing/2014/main" id="{E4D7588D-5EA1-4E91-B1E8-78F660BABA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12" y="3728"/>
            <a:ext cx="396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35" r:id="rId23" imgW="342751" imgH="203112" progId="Equation.3">
                    <p:embed/>
                  </p:oleObj>
                </mc:Choice>
                <mc:Fallback>
                  <p:oleObj r:id="rId23" imgW="342751" imgH="203112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2" y="3728"/>
                          <a:ext cx="396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7" name="Object 48">
              <a:extLst>
                <a:ext uri="{FF2B5EF4-FFF2-40B4-BE49-F238E27FC236}">
                  <a16:creationId xmlns:a16="http://schemas.microsoft.com/office/drawing/2014/main" id="{2BE328BF-DF5C-4A51-A664-22C0EC129C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3696"/>
            <a:ext cx="38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36" r:id="rId24" imgW="317225" imgH="203024" progId="Equation.3">
                    <p:embed/>
                  </p:oleObj>
                </mc:Choice>
                <mc:Fallback>
                  <p:oleObj r:id="rId24" imgW="317225" imgH="203024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696"/>
                          <a:ext cx="384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0" name="Rectangle 52">
            <a:extLst>
              <a:ext uri="{FF2B5EF4-FFF2-40B4-BE49-F238E27FC236}">
                <a16:creationId xmlns:a16="http://schemas.microsoft.com/office/drawing/2014/main" id="{D267683F-742C-492B-88FC-256163CBA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Fibonnaci </a:t>
            </a:r>
            <a:r>
              <a:rPr lang="zh-CN" altLang="en-US"/>
              <a:t>数的计算</a:t>
            </a:r>
          </a:p>
        </p:txBody>
      </p:sp>
      <p:sp>
        <p:nvSpPr>
          <p:cNvPr id="934968" name="Text Box 56">
            <a:extLst>
              <a:ext uri="{FF2B5EF4-FFF2-40B4-BE49-F238E27FC236}">
                <a16:creationId xmlns:a16="http://schemas.microsoft.com/office/drawing/2014/main" id="{AFBADEC6-5605-49CC-8566-91ABE3BA5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7685" y="3057472"/>
            <a:ext cx="42402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 (n)=F(n+1)≤(1/2+√5/2)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n+2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 (n)=O(1.618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n+2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6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页脚占位符 3">
            <a:extLst>
              <a:ext uri="{FF2B5EF4-FFF2-40B4-BE49-F238E27FC236}">
                <a16:creationId xmlns:a16="http://schemas.microsoft.com/office/drawing/2014/main" id="{8E226CB5-8E55-4A63-995A-BB32113C8A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8E7C517D-3156-4093-AE40-E5423F59A7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完全加括号的矩阵连乘积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3C6A4B45-E7B9-45BE-925B-D44935C63F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设四个矩阵 </a:t>
            </a:r>
            <a:r>
              <a:rPr lang="en-US" altLang="zh-CN" dirty="0"/>
              <a:t>A, B, C, D </a:t>
            </a:r>
            <a:r>
              <a:rPr lang="zh-CN" altLang="en-US" dirty="0"/>
              <a:t>的维数分别是</a:t>
            </a:r>
          </a:p>
          <a:p>
            <a:pPr lvl="1"/>
            <a:r>
              <a:rPr lang="en-US" altLang="zh-CN" dirty="0"/>
              <a:t>A = 50×10, B = 10×40, C = 40×30, D = 30×5</a:t>
            </a:r>
          </a:p>
          <a:p>
            <a:r>
              <a:rPr lang="zh-CN" altLang="en-US" dirty="0"/>
              <a:t>五种完全加括号方式</a:t>
            </a:r>
          </a:p>
          <a:p>
            <a:pPr lvl="1"/>
            <a:r>
              <a:rPr lang="en-US" altLang="zh-CN" dirty="0"/>
              <a:t>(((AB)C)D)          ((A(BC))D)              (A((BC)D))</a:t>
            </a:r>
          </a:p>
          <a:p>
            <a:pPr lvl="1"/>
            <a:r>
              <a:rPr lang="en-US" altLang="zh-CN" dirty="0"/>
              <a:t>((AB)(CD))          (A(B(CD)))</a:t>
            </a:r>
          </a:p>
          <a:p>
            <a:r>
              <a:rPr lang="zh-CN" altLang="en-US" dirty="0"/>
              <a:t>所需乘法次数</a:t>
            </a: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页脚占位符 3">
            <a:extLst>
              <a:ext uri="{FF2B5EF4-FFF2-40B4-BE49-F238E27FC236}">
                <a16:creationId xmlns:a16="http://schemas.microsoft.com/office/drawing/2014/main" id="{7E576A49-9D3A-407E-B975-1E31B8F7E4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58371" name="Rectangle 14">
            <a:extLst>
              <a:ext uri="{FF2B5EF4-FFF2-40B4-BE49-F238E27FC236}">
                <a16:creationId xmlns:a16="http://schemas.microsoft.com/office/drawing/2014/main" id="{523C26FC-EA7C-4785-B08C-CBF49C9715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矩阵连乘问题</a:t>
            </a:r>
          </a:p>
        </p:txBody>
      </p:sp>
      <p:sp>
        <p:nvSpPr>
          <p:cNvPr id="58372" name="Rectangle 15">
            <a:extLst>
              <a:ext uri="{FF2B5EF4-FFF2-40B4-BE49-F238E27FC236}">
                <a16:creationId xmlns:a16="http://schemas.microsoft.com/office/drawing/2014/main" id="{7FADA579-444E-4E4B-BE6D-D87865BFA3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给定</a:t>
            </a:r>
            <a:r>
              <a:rPr lang="en-US" altLang="zh-CN" dirty="0"/>
              <a:t>n</a:t>
            </a:r>
            <a:r>
              <a:rPr lang="zh-CN" altLang="en-US" dirty="0"/>
              <a:t>个矩阵</a:t>
            </a:r>
            <a:r>
              <a:rPr lang="en-US" altLang="zh-CN" dirty="0"/>
              <a:t>{ A</a:t>
            </a:r>
            <a:r>
              <a:rPr lang="en-US" altLang="zh-CN" baseline="-25000" dirty="0"/>
              <a:t>1</a:t>
            </a:r>
            <a:r>
              <a:rPr lang="en-US" altLang="zh-CN" dirty="0"/>
              <a:t>, A</a:t>
            </a:r>
            <a:r>
              <a:rPr lang="en-US" altLang="zh-CN" baseline="-25000" dirty="0"/>
              <a:t>2</a:t>
            </a:r>
            <a:r>
              <a:rPr lang="en-US" altLang="zh-CN" dirty="0"/>
              <a:t>,……, A</a:t>
            </a:r>
            <a:r>
              <a:rPr lang="en-US" altLang="zh-CN" baseline="-25000" dirty="0"/>
              <a:t>n</a:t>
            </a:r>
            <a:r>
              <a:rPr lang="en-US" altLang="zh-CN" dirty="0"/>
              <a:t>}, </a:t>
            </a:r>
            <a:r>
              <a:rPr lang="zh-CN" altLang="en-US" dirty="0"/>
              <a:t>其中 </a:t>
            </a:r>
            <a:r>
              <a:rPr lang="en-US" altLang="zh-CN" dirty="0"/>
              <a:t>A</a:t>
            </a:r>
            <a:r>
              <a:rPr lang="en-US" altLang="zh-CN" baseline="-25000" dirty="0"/>
              <a:t>i</a:t>
            </a:r>
            <a:r>
              <a:rPr lang="en-US" altLang="zh-CN" dirty="0"/>
              <a:t> </a:t>
            </a:r>
            <a:r>
              <a:rPr lang="zh-CN" altLang="en-US" dirty="0"/>
              <a:t>与 </a:t>
            </a:r>
            <a:r>
              <a:rPr lang="en-US" altLang="zh-CN" dirty="0"/>
              <a:t>A</a:t>
            </a:r>
            <a:r>
              <a:rPr lang="en-US" altLang="zh-CN" baseline="-25000" dirty="0"/>
              <a:t>i+1</a:t>
            </a:r>
            <a:r>
              <a:rPr lang="en-US" altLang="zh-CN" dirty="0"/>
              <a:t> </a:t>
            </a:r>
            <a:r>
              <a:rPr lang="zh-CN" altLang="en-US" dirty="0"/>
              <a:t>是可乘的。考察这</a:t>
            </a:r>
            <a:r>
              <a:rPr lang="en-US" altLang="zh-CN" dirty="0"/>
              <a:t>n</a:t>
            </a:r>
            <a:r>
              <a:rPr lang="zh-CN" altLang="en-US" dirty="0"/>
              <a:t>个矩阵的连乘积</a:t>
            </a:r>
          </a:p>
          <a:p>
            <a:pPr lvl="1"/>
            <a:r>
              <a:rPr lang="zh-CN" altLang="en-US" dirty="0"/>
              <a:t>矩阵乘法满足结合律，所以计算矩阵的连乘可以有许多不同的计算次序</a:t>
            </a:r>
          </a:p>
          <a:p>
            <a:pPr lvl="1"/>
            <a:r>
              <a:rPr lang="zh-CN" altLang="en-US" dirty="0"/>
              <a:t>这种计算次序可以用加括号的方式来确定</a:t>
            </a:r>
          </a:p>
          <a:p>
            <a:pPr lvl="1"/>
            <a:r>
              <a:rPr lang="zh-CN" altLang="en-US" dirty="0"/>
              <a:t>若一个矩阵连乘积的计算次序完全确定，也就是说该连乘积已完全加括号，则依此次序反复调用 </a:t>
            </a:r>
            <a:r>
              <a:rPr lang="en-US" altLang="zh-CN" dirty="0"/>
              <a:t>2 </a:t>
            </a:r>
            <a:r>
              <a:rPr lang="zh-CN" altLang="en-US" dirty="0"/>
              <a:t>个矩阵相乘的标准算法计算出矩阵连乘积</a:t>
            </a:r>
          </a:p>
        </p:txBody>
      </p:sp>
      <p:graphicFrame>
        <p:nvGraphicFramePr>
          <p:cNvPr id="58373" name="Object 8">
            <a:extLst>
              <a:ext uri="{FF2B5EF4-FFF2-40B4-BE49-F238E27FC236}">
                <a16:creationId xmlns:a16="http://schemas.microsoft.com/office/drawing/2014/main" id="{3F5B1268-9323-49ED-B7E7-DB9908B075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35876" y="1743076"/>
          <a:ext cx="13700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1" name="数式" r:id="rId3" imgW="583947" imgH="228501" progId="Equation.3">
                  <p:embed/>
                </p:oleObj>
              </mc:Choice>
              <mc:Fallback>
                <p:oleObj name="数式" r:id="rId3" imgW="583947" imgH="22850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76" y="1743076"/>
                        <a:ext cx="137001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页脚占位符 3">
            <a:extLst>
              <a:ext uri="{FF2B5EF4-FFF2-40B4-BE49-F238E27FC236}">
                <a16:creationId xmlns:a16="http://schemas.microsoft.com/office/drawing/2014/main" id="{2A465AAE-4636-433B-9678-92B579A2FE0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59396" name="Rectangle 10">
            <a:extLst>
              <a:ext uri="{FF2B5EF4-FFF2-40B4-BE49-F238E27FC236}">
                <a16:creationId xmlns:a16="http://schemas.microsoft.com/office/drawing/2014/main" id="{F99EF56F-21AA-44C3-A7B3-162D95C6B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矩阵连乘问题</a:t>
            </a:r>
          </a:p>
        </p:txBody>
      </p:sp>
      <p:sp>
        <p:nvSpPr>
          <p:cNvPr id="59397" name="Rectangle 11">
            <a:extLst>
              <a:ext uri="{FF2B5EF4-FFF2-40B4-BE49-F238E27FC236}">
                <a16:creationId xmlns:a16="http://schemas.microsoft.com/office/drawing/2014/main" id="{082936C3-D3FE-46AC-AE6F-BC70DF3350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/>
              <a:t>给定</a:t>
            </a:r>
            <a:r>
              <a:rPr lang="en-US" altLang="zh-CN"/>
              <a:t>n</a:t>
            </a:r>
            <a:r>
              <a:rPr lang="zh-CN" altLang="en-US"/>
              <a:t>个矩阵 </a:t>
            </a:r>
            <a:r>
              <a:rPr lang="en-US" altLang="zh-CN"/>
              <a:t>{ A</a:t>
            </a:r>
            <a:r>
              <a:rPr lang="en-US" altLang="zh-CN" baseline="-25000"/>
              <a:t>1</a:t>
            </a:r>
            <a:r>
              <a:rPr lang="en-US" altLang="zh-CN"/>
              <a:t>,A</a:t>
            </a:r>
            <a:r>
              <a:rPr lang="en-US" altLang="zh-CN" baseline="-25000"/>
              <a:t>2</a:t>
            </a:r>
            <a:r>
              <a:rPr lang="en-US" altLang="zh-CN"/>
              <a:t>,…,A</a:t>
            </a:r>
            <a:r>
              <a:rPr lang="en-US" altLang="zh-CN" baseline="-25000"/>
              <a:t>n </a:t>
            </a:r>
            <a:r>
              <a:rPr lang="en-US" altLang="zh-CN"/>
              <a:t>}, A</a:t>
            </a:r>
            <a:r>
              <a:rPr lang="en-US" altLang="zh-CN" baseline="-25000"/>
              <a:t>i</a:t>
            </a:r>
            <a:r>
              <a:rPr lang="zh-CN" altLang="en-US"/>
              <a:t>与</a:t>
            </a:r>
            <a:r>
              <a:rPr lang="en-US" altLang="zh-CN"/>
              <a:t>A</a:t>
            </a:r>
            <a:r>
              <a:rPr lang="en-US" altLang="zh-CN" baseline="-25000"/>
              <a:t>i+1</a:t>
            </a:r>
            <a:r>
              <a:rPr lang="zh-CN" altLang="en-US"/>
              <a:t>是可乘的，如何确定计算矩阵连乘积的计算次序，使得依此次序计算矩阵连乘积需要的数乘次数最少？</a:t>
            </a:r>
          </a:p>
          <a:p>
            <a:pPr>
              <a:lnSpc>
                <a:spcPct val="130000"/>
              </a:lnSpc>
            </a:pPr>
            <a:r>
              <a:rPr lang="zh-CN" altLang="en-US">
                <a:latin typeface="黑体" panose="02010609060101010101" pitchFamily="49" charset="-122"/>
                <a:sym typeface="Wingdings" panose="05000000000000000000" pitchFamily="2" charset="2"/>
              </a:rPr>
              <a:t>穷举法</a:t>
            </a:r>
          </a:p>
          <a:p>
            <a:pPr lvl="1">
              <a:lnSpc>
                <a:spcPct val="130000"/>
              </a:lnSpc>
            </a:pPr>
            <a:r>
              <a:rPr lang="zh-CN" altLang="en-US">
                <a:latin typeface="黑体" panose="02010609060101010101" pitchFamily="49" charset="-122"/>
                <a:sym typeface="Wingdings" panose="05000000000000000000" pitchFamily="2" charset="2"/>
              </a:rPr>
              <a:t>列出所有可能计算次序</a:t>
            </a:r>
          </a:p>
          <a:p>
            <a:pPr lvl="1">
              <a:lnSpc>
                <a:spcPct val="130000"/>
              </a:lnSpc>
            </a:pPr>
            <a:r>
              <a:rPr lang="zh-CN" altLang="en-US">
                <a:latin typeface="黑体" panose="02010609060101010101" pitchFamily="49" charset="-122"/>
                <a:sym typeface="Wingdings" panose="05000000000000000000" pitchFamily="2" charset="2"/>
              </a:rPr>
              <a:t>算出每种计算次序需要的数乘次数</a:t>
            </a:r>
          </a:p>
          <a:p>
            <a:pPr lvl="1">
              <a:lnSpc>
                <a:spcPct val="130000"/>
              </a:lnSpc>
            </a:pPr>
            <a:r>
              <a:rPr lang="zh-CN" altLang="en-US">
                <a:latin typeface="黑体" panose="02010609060101010101" pitchFamily="49" charset="-122"/>
                <a:sym typeface="Wingdings" panose="05000000000000000000" pitchFamily="2" charset="2"/>
              </a:rPr>
              <a:t>从中找出一种数乘次数最少的计算次序</a:t>
            </a:r>
            <a:endParaRPr lang="zh-CN" altLang="en-US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2" name="Rectangle 16">
            <a:extLst>
              <a:ext uri="{FF2B5EF4-FFF2-40B4-BE49-F238E27FC236}">
                <a16:creationId xmlns:a16="http://schemas.microsoft.com/office/drawing/2014/main" id="{7B6E1294-E917-445F-BA28-F5323491D6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穷举法的计算复杂性</a:t>
            </a:r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n</a:t>
            </a:r>
            <a:r>
              <a:rPr lang="zh-CN" altLang="en-US" dirty="0"/>
              <a:t>个矩阵的连乘积，设其有不同的计算次序个数</a:t>
            </a:r>
            <a:r>
              <a:rPr lang="en-US" altLang="zh-CN" dirty="0"/>
              <a:t>=P(n)</a:t>
            </a:r>
            <a:endParaRPr lang="zh-CN" altLang="en-US" dirty="0"/>
          </a:p>
          <a:p>
            <a:pPr lvl="1"/>
            <a:r>
              <a:rPr lang="zh-CN" altLang="en-US" dirty="0"/>
              <a:t>每种计算次序可分解为两个子矩阵的加括号问题</a:t>
            </a:r>
            <a:r>
              <a:rPr lang="en-US" altLang="zh-CN" dirty="0"/>
              <a:t>(A</a:t>
            </a:r>
            <a:r>
              <a:rPr lang="en-US" altLang="zh-CN" baseline="-25000" dirty="0"/>
              <a:t>1</a:t>
            </a:r>
            <a:r>
              <a:rPr lang="en-US" altLang="zh-CN" dirty="0"/>
              <a:t>...A</a:t>
            </a:r>
            <a:r>
              <a:rPr lang="en-US" altLang="zh-CN" baseline="-25000" dirty="0"/>
              <a:t>k</a:t>
            </a:r>
            <a:r>
              <a:rPr lang="en-US" altLang="zh-CN" dirty="0"/>
              <a:t>)(A</a:t>
            </a:r>
            <a:r>
              <a:rPr lang="en-US" altLang="zh-CN" baseline="-25000" dirty="0"/>
              <a:t>k+1</a:t>
            </a:r>
            <a:r>
              <a:rPr lang="en-US" altLang="zh-CN" dirty="0"/>
              <a:t>…A</a:t>
            </a:r>
            <a:r>
              <a:rPr lang="en-US" altLang="zh-CN" baseline="-25000" dirty="0"/>
              <a:t>n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则 </a:t>
            </a:r>
            <a:r>
              <a:rPr lang="en-US" altLang="zh-CN" dirty="0"/>
              <a:t>P(n) </a:t>
            </a:r>
            <a:r>
              <a:rPr lang="zh-CN" altLang="en-US" dirty="0"/>
              <a:t>计算公式为：</a:t>
            </a:r>
          </a:p>
          <a:p>
            <a:pPr lvl="1"/>
            <a:endParaRPr lang="zh-CN" altLang="en-US" dirty="0"/>
          </a:p>
          <a:p>
            <a:pPr lvl="2"/>
            <a:endParaRPr lang="zh-CN" altLang="en-US" dirty="0"/>
          </a:p>
          <a:p>
            <a:pPr lvl="2"/>
            <a:r>
              <a:rPr lang="zh-CN" altLang="en-US" dirty="0"/>
              <a:t>计算结果值为</a:t>
            </a:r>
            <a:r>
              <a:rPr lang="en-US" altLang="zh-CN" dirty="0"/>
              <a:t>Catalan</a:t>
            </a:r>
            <a:r>
              <a:rPr lang="zh-CN" altLang="en-US" dirty="0"/>
              <a:t>数</a:t>
            </a:r>
          </a:p>
        </p:txBody>
      </p:sp>
      <p:sp>
        <p:nvSpPr>
          <p:cNvPr id="60418" name="页脚占位符 3">
            <a:extLst>
              <a:ext uri="{FF2B5EF4-FFF2-40B4-BE49-F238E27FC236}">
                <a16:creationId xmlns:a16="http://schemas.microsoft.com/office/drawing/2014/main" id="{933705A8-E734-4CB8-910F-E57A435EB0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60419" name="Rectangle 5">
            <a:extLst>
              <a:ext uri="{FF2B5EF4-FFF2-40B4-BE49-F238E27FC236}">
                <a16:creationId xmlns:a16="http://schemas.microsoft.com/office/drawing/2014/main" id="{69878275-4D2D-4332-AD0B-DB2C1C907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1150" y="-213873"/>
            <a:ext cx="309700" cy="427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graphicFrame>
        <p:nvGraphicFramePr>
          <p:cNvPr id="60420" name="Object 9">
            <a:extLst>
              <a:ext uri="{FF2B5EF4-FFF2-40B4-BE49-F238E27FC236}">
                <a16:creationId xmlns:a16="http://schemas.microsoft.com/office/drawing/2014/main" id="{A2F69BC8-5930-4E46-B908-972A095620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681140"/>
              </p:ext>
            </p:extLst>
          </p:nvPr>
        </p:nvGraphicFramePr>
        <p:xfrm>
          <a:off x="4762215" y="3189644"/>
          <a:ext cx="3810000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8" name="公式" r:id="rId3" imgW="4508500" imgH="685800" progId="Equation.3">
                  <p:embed/>
                </p:oleObj>
              </mc:Choice>
              <mc:Fallback>
                <p:oleObj name="公式" r:id="rId3" imgW="4508500" imgH="685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8333"/>
                      <a:stretch>
                        <a:fillRect/>
                      </a:stretch>
                    </p:blipFill>
                    <p:spPr bwMode="auto">
                      <a:xfrm>
                        <a:off x="4762215" y="3189644"/>
                        <a:ext cx="3810000" cy="139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Rectangle 15">
            <a:extLst>
              <a:ext uri="{FF2B5EF4-FFF2-40B4-BE49-F238E27FC236}">
                <a16:creationId xmlns:a16="http://schemas.microsoft.com/office/drawing/2014/main" id="{ABC94420-0AC7-4CB1-AA96-9A6A63EBDD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矩阵连乘问题</a:t>
            </a:r>
          </a:p>
        </p:txBody>
      </p:sp>
      <p:graphicFrame>
        <p:nvGraphicFramePr>
          <p:cNvPr id="60423" name="Object 19">
            <a:extLst>
              <a:ext uri="{FF2B5EF4-FFF2-40B4-BE49-F238E27FC236}">
                <a16:creationId xmlns:a16="http://schemas.microsoft.com/office/drawing/2014/main" id="{D8B883B4-AB73-4E35-A668-3E3FBD542939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467771426"/>
              </p:ext>
            </p:extLst>
          </p:nvPr>
        </p:nvGraphicFramePr>
        <p:xfrm>
          <a:off x="4762215" y="5020549"/>
          <a:ext cx="1771650" cy="148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9" name="公式" r:id="rId5" imgW="4508500" imgH="685800" progId="Equation.3">
                  <p:embed/>
                </p:oleObj>
              </mc:Choice>
              <mc:Fallback>
                <p:oleObj name="公式" r:id="rId5" imgW="4508500" imgH="685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9681" r="2191"/>
                      <a:stretch>
                        <a:fillRect/>
                      </a:stretch>
                    </p:blipFill>
                    <p:spPr bwMode="auto">
                      <a:xfrm>
                        <a:off x="4762215" y="5020549"/>
                        <a:ext cx="1771650" cy="1487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页脚占位符 3">
            <a:extLst>
              <a:ext uri="{FF2B5EF4-FFF2-40B4-BE49-F238E27FC236}">
                <a16:creationId xmlns:a16="http://schemas.microsoft.com/office/drawing/2014/main" id="{2407FA7B-46D2-49FE-8A01-4BD907867FD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61443" name="Rectangle 17">
            <a:extLst>
              <a:ext uri="{FF2B5EF4-FFF2-40B4-BE49-F238E27FC236}">
                <a16:creationId xmlns:a16="http://schemas.microsoft.com/office/drawing/2014/main" id="{0ACB02FB-1C14-46BD-8494-172BAF4EFB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矩阵连乘问题</a:t>
            </a:r>
          </a:p>
        </p:txBody>
      </p:sp>
      <p:sp>
        <p:nvSpPr>
          <p:cNvPr id="61444" name="Rectangle 18">
            <a:extLst>
              <a:ext uri="{FF2B5EF4-FFF2-40B4-BE49-F238E27FC236}">
                <a16:creationId xmlns:a16="http://schemas.microsoft.com/office/drawing/2014/main" id="{3F7926B3-1957-46BB-BA97-FC7C2C615E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Wingdings" panose="05000000000000000000" pitchFamily="2" charset="2"/>
              </a:rPr>
              <a:t>穷举法</a:t>
            </a:r>
            <a:endParaRPr lang="en-US" altLang="zh-CN">
              <a:sym typeface="Wingdings" panose="05000000000000000000" pitchFamily="2" charset="2"/>
            </a:endParaRPr>
          </a:p>
          <a:p>
            <a:r>
              <a:rPr lang="zh-CN" altLang="en-US">
                <a:sym typeface="Wingdings" panose="05000000000000000000" pitchFamily="2" charset="2"/>
              </a:rPr>
              <a:t>分治法（二分）</a:t>
            </a:r>
          </a:p>
          <a:p>
            <a:pPr lvl="1"/>
            <a:r>
              <a:rPr lang="zh-CN" altLang="en-US">
                <a:latin typeface="黑体" panose="02010609060101010101" pitchFamily="49" charset="-122"/>
                <a:sym typeface="Wingdings" panose="05000000000000000000" pitchFamily="2" charset="2"/>
              </a:rPr>
              <a:t>平衡划分，直到只有</a:t>
            </a:r>
            <a:r>
              <a:rPr lang="en-US" altLang="zh-CN">
                <a:latin typeface="黑体" panose="02010609060101010101" pitchFamily="49" charset="-122"/>
                <a:sym typeface="Wingdings" panose="05000000000000000000" pitchFamily="2" charset="2"/>
              </a:rPr>
              <a:t>2</a:t>
            </a:r>
            <a:r>
              <a:rPr lang="zh-CN" altLang="en-US">
                <a:latin typeface="黑体" panose="02010609060101010101" pitchFamily="49" charset="-122"/>
                <a:sym typeface="Wingdings" panose="05000000000000000000" pitchFamily="2" charset="2"/>
              </a:rPr>
              <a:t>个矩阵为止</a:t>
            </a:r>
          </a:p>
          <a:p>
            <a:pPr lvl="2"/>
            <a:r>
              <a:rPr lang="zh-CN" altLang="en-US">
                <a:latin typeface="黑体" panose="02010609060101010101" pitchFamily="49" charset="-122"/>
                <a:sym typeface="Wingdings" panose="05000000000000000000" pitchFamily="2" charset="2"/>
              </a:rPr>
              <a:t>已有平凡解：最优次序 </a:t>
            </a:r>
            <a:r>
              <a:rPr lang="en-US" altLang="zh-CN">
                <a:latin typeface="黑体" panose="02010609060101010101" pitchFamily="49" charset="-122"/>
                <a:sym typeface="Wingdings" panose="05000000000000000000" pitchFamily="2" charset="2"/>
              </a:rPr>
              <a:t>= </a:t>
            </a:r>
            <a:r>
              <a:rPr lang="zh-CN" altLang="en-US">
                <a:latin typeface="黑体" panose="02010609060101010101" pitchFamily="49" charset="-122"/>
                <a:sym typeface="Wingdings" panose="05000000000000000000" pitchFamily="2" charset="2"/>
              </a:rPr>
              <a:t>直接相乘</a:t>
            </a:r>
          </a:p>
          <a:p>
            <a:pPr lvl="1"/>
            <a:r>
              <a:rPr lang="zh-CN" altLang="en-US">
                <a:sym typeface="Wingdings" panose="05000000000000000000" pitchFamily="2" charset="2"/>
              </a:rPr>
              <a:t>合并</a:t>
            </a:r>
          </a:p>
          <a:p>
            <a:pPr lvl="2"/>
            <a:r>
              <a:rPr lang="zh-CN" altLang="en-US">
                <a:latin typeface="黑体" panose="02010609060101010101" pitchFamily="49" charset="-122"/>
                <a:sym typeface="Wingdings" panose="05000000000000000000" pitchFamily="2" charset="2"/>
              </a:rPr>
              <a:t>直接合并：难以证明最优划断位置 </a:t>
            </a:r>
            <a:r>
              <a:rPr lang="en-US" altLang="zh-CN">
                <a:latin typeface="黑体" panose="02010609060101010101" pitchFamily="49" charset="-122"/>
                <a:sym typeface="Wingdings" panose="05000000000000000000" pitchFamily="2" charset="2"/>
              </a:rPr>
              <a:t>= </a:t>
            </a:r>
            <a:r>
              <a:rPr lang="zh-CN" altLang="en-US">
                <a:latin typeface="黑体" panose="02010609060101010101" pitchFamily="49" charset="-122"/>
                <a:sym typeface="Wingdings" panose="05000000000000000000" pitchFamily="2" charset="2"/>
              </a:rPr>
              <a:t>直接合并处</a:t>
            </a:r>
          </a:p>
          <a:p>
            <a:pPr lvl="2"/>
            <a:r>
              <a:rPr lang="zh-CN" altLang="en-US">
                <a:latin typeface="黑体" panose="02010609060101010101" pitchFamily="49" charset="-122"/>
                <a:sym typeface="Wingdings" panose="05000000000000000000" pitchFamily="2" charset="2"/>
              </a:rPr>
              <a:t>重新考察 </a:t>
            </a:r>
            <a:r>
              <a:rPr lang="en-US" altLang="zh-CN">
                <a:latin typeface="黑体" panose="02010609060101010101" pitchFamily="49" charset="-122"/>
                <a:sym typeface="Wingdings" panose="05000000000000000000" pitchFamily="2" charset="2"/>
              </a:rPr>
              <a:t>= </a:t>
            </a:r>
            <a:r>
              <a:rPr lang="zh-CN" altLang="en-US">
                <a:latin typeface="黑体" panose="02010609060101010101" pitchFamily="49" charset="-122"/>
                <a:sym typeface="Wingdings" panose="05000000000000000000" pitchFamily="2" charset="2"/>
              </a:rPr>
              <a:t>穷举</a:t>
            </a: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页脚占位符 2">
            <a:extLst>
              <a:ext uri="{FF2B5EF4-FFF2-40B4-BE49-F238E27FC236}">
                <a16:creationId xmlns:a16="http://schemas.microsoft.com/office/drawing/2014/main" id="{9268FA47-DD88-432C-A638-85B1C05BCC9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963587" name="Text Box 3">
            <a:extLst>
              <a:ext uri="{FF2B5EF4-FFF2-40B4-BE49-F238E27FC236}">
                <a16:creationId xmlns:a16="http://schemas.microsoft.com/office/drawing/2014/main" id="{4B8D2F0C-35E4-4847-ADB3-1D6E929EA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929" y="1195387"/>
            <a:ext cx="9390348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anose="05000000000000000000" pitchFamily="2" charset="2"/>
              </a:rPr>
              <a:t>  穷举法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sym typeface="Wingdings" panose="05000000000000000000" pitchFamily="2" charset="2"/>
            </a:endParaRPr>
          </a:p>
          <a:p>
            <a:pPr eaLnBrk="1" hangingPunct="1">
              <a:lnSpc>
                <a:spcPct val="12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ym typeface="Wingdings" panose="05000000000000000000" pitchFamily="2" charset="2"/>
              </a:rPr>
              <a:t>  二分法</a:t>
            </a:r>
          </a:p>
          <a:p>
            <a:pPr eaLnBrk="1" hangingPunct="1">
              <a:lnSpc>
                <a:spcPct val="12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ym typeface="Wingdings" panose="05000000000000000000" pitchFamily="2" charset="2"/>
              </a:rPr>
              <a:t>  动态规划</a:t>
            </a:r>
            <a:endParaRPr lang="en-US" altLang="zh-CN" sz="2800" b="1" dirty="0">
              <a:sym typeface="Wingdings" panose="05000000000000000000" pitchFamily="2" charset="2"/>
            </a:endParaRPr>
          </a:p>
        </p:txBody>
      </p:sp>
      <p:sp>
        <p:nvSpPr>
          <p:cNvPr id="62468" name="Text Box 4">
            <a:extLst>
              <a:ext uri="{FF2B5EF4-FFF2-40B4-BE49-F238E27FC236}">
                <a16:creationId xmlns:a16="http://schemas.microsoft.com/office/drawing/2014/main" id="{6B0716F3-10E6-45F2-9E09-EA7F30C41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8759" y="2344983"/>
            <a:ext cx="780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黑体" panose="02010609060101010101" pitchFamily="49" charset="-122"/>
              </a:rPr>
              <a:t>将矩阵连乘积               简记为</a:t>
            </a:r>
            <a:r>
              <a:rPr kumimoji="1" lang="en-US" altLang="zh-CN" sz="2400" dirty="0">
                <a:latin typeface="黑体" panose="02010609060101010101" pitchFamily="49" charset="-122"/>
              </a:rPr>
              <a:t>A[</a:t>
            </a:r>
            <a:r>
              <a:rPr kumimoji="1" lang="en-US" altLang="zh-CN" sz="2400" dirty="0" err="1">
                <a:latin typeface="黑体" panose="02010609060101010101" pitchFamily="49" charset="-122"/>
              </a:rPr>
              <a:t>i:j</a:t>
            </a:r>
            <a:r>
              <a:rPr kumimoji="1" lang="en-US" altLang="zh-CN" sz="2400" dirty="0">
                <a:latin typeface="黑体" panose="02010609060101010101" pitchFamily="49" charset="-122"/>
              </a:rPr>
              <a:t>] </a:t>
            </a:r>
            <a:r>
              <a:rPr kumimoji="1" lang="zh-CN" altLang="en-US" sz="2400" dirty="0">
                <a:latin typeface="黑体" panose="02010609060101010101" pitchFamily="49" charset="-122"/>
              </a:rPr>
              <a:t>，这里</a:t>
            </a:r>
            <a:r>
              <a:rPr kumimoji="1" lang="en-US" altLang="zh-CN" sz="2400" dirty="0" err="1">
                <a:latin typeface="黑体" panose="02010609060101010101" pitchFamily="49" charset="-122"/>
              </a:rPr>
              <a:t>i</a:t>
            </a:r>
            <a:r>
              <a:rPr lang="en-US" altLang="zh-CN" sz="2400" dirty="0" err="1">
                <a:latin typeface="黑体" panose="02010609060101010101" pitchFamily="49" charset="-122"/>
              </a:rPr>
              <a:t>≤</a:t>
            </a:r>
            <a:r>
              <a:rPr kumimoji="1" lang="en-US" altLang="zh-CN" sz="2400" dirty="0" err="1">
                <a:latin typeface="黑体" panose="02010609060101010101" pitchFamily="49" charset="-122"/>
              </a:rPr>
              <a:t>j</a:t>
            </a:r>
            <a:endParaRPr kumimoji="1" lang="en-US" altLang="ja-JP" sz="2400" dirty="0">
              <a:latin typeface="黑体" panose="02010609060101010101" pitchFamily="49" charset="-122"/>
            </a:endParaRPr>
          </a:p>
        </p:txBody>
      </p:sp>
      <p:graphicFrame>
        <p:nvGraphicFramePr>
          <p:cNvPr id="62469" name="Object 5">
            <a:extLst>
              <a:ext uri="{FF2B5EF4-FFF2-40B4-BE49-F238E27FC236}">
                <a16:creationId xmlns:a16="http://schemas.microsoft.com/office/drawing/2014/main" id="{8491A4F9-4C96-40B5-B7A5-139A3F1BDB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824614"/>
              </p:ext>
            </p:extLst>
          </p:nvPr>
        </p:nvGraphicFramePr>
        <p:xfrm>
          <a:off x="5272071" y="2308472"/>
          <a:ext cx="1538288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0" name="公式" r:id="rId3" imgW="647700" imgH="241300" progId="Equation.3">
                  <p:embed/>
                </p:oleObj>
              </mc:Choice>
              <mc:Fallback>
                <p:oleObj name="公式" r:id="rId3" imgW="6477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071" y="2308472"/>
                        <a:ext cx="1538288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0" name="Text Box 6">
            <a:extLst>
              <a:ext uri="{FF2B5EF4-FFF2-40B4-BE49-F238E27FC236}">
                <a16:creationId xmlns:a16="http://schemas.microsoft.com/office/drawing/2014/main" id="{427997C8-DC55-4236-B4E8-692B4D6FA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8760" y="2968872"/>
            <a:ext cx="7553671" cy="1682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/>
              <a:t>考察计算</a:t>
            </a:r>
            <a:r>
              <a:rPr kumimoji="1" lang="en-US" altLang="zh-CN" sz="2400" dirty="0"/>
              <a:t>A[</a:t>
            </a:r>
            <a:r>
              <a:rPr kumimoji="1" lang="en-US" altLang="zh-CN" sz="2400" dirty="0" err="1"/>
              <a:t>i:j</a:t>
            </a:r>
            <a:r>
              <a:rPr kumimoji="1" lang="en-US" altLang="zh-CN" sz="2400" dirty="0"/>
              <a:t>]</a:t>
            </a:r>
            <a:r>
              <a:rPr kumimoji="1" lang="zh-CN" altLang="en-US" sz="2400" dirty="0"/>
              <a:t>的最优计算次序。设这个计算次序在矩阵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/>
              <a:t>A</a:t>
            </a:r>
            <a:r>
              <a:rPr kumimoji="1" lang="en-US" altLang="zh-CN" sz="2400" baseline="-25000" dirty="0"/>
              <a:t>k</a:t>
            </a:r>
            <a:r>
              <a:rPr kumimoji="1" lang="zh-CN" altLang="en-US" sz="2400" dirty="0"/>
              <a:t>和</a:t>
            </a:r>
            <a:r>
              <a:rPr kumimoji="1" lang="en-US" altLang="zh-CN" sz="2400" dirty="0"/>
              <a:t>A</a:t>
            </a:r>
            <a:r>
              <a:rPr kumimoji="1" lang="en-US" altLang="zh-CN" sz="2400" baseline="-25000" dirty="0"/>
              <a:t>k+1</a:t>
            </a:r>
            <a:r>
              <a:rPr kumimoji="1" lang="zh-CN" altLang="en-US" sz="2400" dirty="0"/>
              <a:t>之间将矩阵链断开，</a:t>
            </a:r>
            <a:r>
              <a:rPr kumimoji="1" lang="en-US" altLang="zh-CN" sz="2400" dirty="0" err="1"/>
              <a:t>i</a:t>
            </a:r>
            <a:r>
              <a:rPr lang="en-US" altLang="zh-CN" sz="2400" dirty="0" err="1"/>
              <a:t>≤k</a:t>
            </a:r>
            <a:r>
              <a:rPr lang="en-US" altLang="zh-CN" sz="2400" dirty="0"/>
              <a:t>&lt;j</a:t>
            </a:r>
            <a:r>
              <a:rPr kumimoji="1" lang="zh-CN" altLang="en-US" sz="2400" dirty="0"/>
              <a:t>，则其相应完全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/>
              <a:t>加括号方式为</a:t>
            </a:r>
            <a:endParaRPr kumimoji="1" lang="ja-JP" altLang="en-US" sz="2400" dirty="0"/>
          </a:p>
        </p:txBody>
      </p:sp>
      <p:graphicFrame>
        <p:nvGraphicFramePr>
          <p:cNvPr id="62471" name="Object 7">
            <a:extLst>
              <a:ext uri="{FF2B5EF4-FFF2-40B4-BE49-F238E27FC236}">
                <a16:creationId xmlns:a16="http://schemas.microsoft.com/office/drawing/2014/main" id="{EB895535-EA7F-4BB2-A214-C0E60CC747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763755"/>
              </p:ext>
            </p:extLst>
          </p:nvPr>
        </p:nvGraphicFramePr>
        <p:xfrm>
          <a:off x="4864877" y="4175271"/>
          <a:ext cx="38909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1" name="公式" r:id="rId5" imgW="1638300" imgH="241300" progId="Equation.3">
                  <p:embed/>
                </p:oleObj>
              </mc:Choice>
              <mc:Fallback>
                <p:oleObj name="公式" r:id="rId5" imgW="16383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877" y="4175271"/>
                        <a:ext cx="3890963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2" name="Text Box 8">
            <a:extLst>
              <a:ext uri="{FF2B5EF4-FFF2-40B4-BE49-F238E27FC236}">
                <a16:creationId xmlns:a16="http://schemas.microsoft.com/office/drawing/2014/main" id="{CDD8A476-1DA6-42C3-948F-9B349B0E3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9186" y="5036993"/>
            <a:ext cx="7441461" cy="1128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/>
              <a:t>计算量：</a:t>
            </a:r>
            <a:r>
              <a:rPr kumimoji="1" lang="en-US" altLang="zh-CN" sz="2400" dirty="0"/>
              <a:t>A[</a:t>
            </a:r>
            <a:r>
              <a:rPr kumimoji="1" lang="en-US" altLang="zh-CN" sz="2400" dirty="0" err="1"/>
              <a:t>i:k</a:t>
            </a:r>
            <a:r>
              <a:rPr kumimoji="1" lang="en-US" altLang="zh-CN" sz="2400" dirty="0"/>
              <a:t>]</a:t>
            </a:r>
            <a:r>
              <a:rPr kumimoji="1" lang="zh-CN" altLang="en-US" sz="2400" dirty="0"/>
              <a:t>的计算量加上</a:t>
            </a:r>
            <a:r>
              <a:rPr kumimoji="1" lang="en-US" altLang="zh-CN" sz="2400" dirty="0"/>
              <a:t>A[k+1:j]</a:t>
            </a:r>
            <a:r>
              <a:rPr kumimoji="1" lang="zh-CN" altLang="en-US" sz="2400" dirty="0"/>
              <a:t>的计算量，再加上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/>
              <a:t>A[</a:t>
            </a:r>
            <a:r>
              <a:rPr kumimoji="1" lang="en-US" altLang="zh-CN" sz="2400" dirty="0" err="1"/>
              <a:t>i:k</a:t>
            </a:r>
            <a:r>
              <a:rPr kumimoji="1" lang="en-US" altLang="zh-CN" sz="2400" dirty="0"/>
              <a:t>]</a:t>
            </a:r>
            <a:r>
              <a:rPr kumimoji="1" lang="zh-CN" altLang="en-US" sz="2400" dirty="0"/>
              <a:t>和</a:t>
            </a:r>
            <a:r>
              <a:rPr kumimoji="1" lang="en-US" altLang="zh-CN" sz="2400" dirty="0"/>
              <a:t>A[k+1:j]</a:t>
            </a:r>
            <a:r>
              <a:rPr kumimoji="1" lang="zh-CN" altLang="en-US" sz="2400" dirty="0"/>
              <a:t>相乘的计算量</a:t>
            </a:r>
            <a:endParaRPr kumimoji="1" lang="ja-JP" altLang="en-US" sz="2400" dirty="0"/>
          </a:p>
        </p:txBody>
      </p:sp>
      <p:sp>
        <p:nvSpPr>
          <p:cNvPr id="62473" name="Rectangle 12">
            <a:extLst>
              <a:ext uri="{FF2B5EF4-FFF2-40B4-BE49-F238E27FC236}">
                <a16:creationId xmlns:a16="http://schemas.microsoft.com/office/drawing/2014/main" id="{D1A65841-788C-4173-8FD6-9A60BDFB8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矩阵连乘问题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页脚占位符 3">
            <a:extLst>
              <a:ext uri="{FF2B5EF4-FFF2-40B4-BE49-F238E27FC236}">
                <a16:creationId xmlns:a16="http://schemas.microsoft.com/office/drawing/2014/main" id="{0217FDEF-4C4C-4BD6-AEBD-348F73DC5F7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63491" name="Rectangle 6">
            <a:extLst>
              <a:ext uri="{FF2B5EF4-FFF2-40B4-BE49-F238E27FC236}">
                <a16:creationId xmlns:a16="http://schemas.microsoft.com/office/drawing/2014/main" id="{A3F33DFD-C9C5-471B-91F5-ED69AC741D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分析最优解的结构特征</a:t>
            </a:r>
          </a:p>
        </p:txBody>
      </p:sp>
      <p:sp>
        <p:nvSpPr>
          <p:cNvPr id="63492" name="Rectangle 7">
            <a:extLst>
              <a:ext uri="{FF2B5EF4-FFF2-40B4-BE49-F238E27FC236}">
                <a16:creationId xmlns:a16="http://schemas.microsoft.com/office/drawing/2014/main" id="{1E468DCB-D318-4EB1-9798-30E74CD18C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计算</a:t>
            </a:r>
            <a:r>
              <a:rPr lang="en-US" altLang="zh-CN"/>
              <a:t>A[i:j]</a:t>
            </a:r>
            <a:r>
              <a:rPr lang="zh-CN" altLang="en-US"/>
              <a:t>的最优次序所包含的计算矩阵子链 </a:t>
            </a:r>
            <a:r>
              <a:rPr lang="en-US" altLang="zh-CN"/>
              <a:t>A[i:k]</a:t>
            </a:r>
            <a:r>
              <a:rPr lang="zh-CN" altLang="en-US"/>
              <a:t>和</a:t>
            </a:r>
            <a:r>
              <a:rPr lang="en-US" altLang="zh-CN"/>
              <a:t>A[k+1:j]</a:t>
            </a:r>
            <a:r>
              <a:rPr lang="zh-CN" altLang="en-US"/>
              <a:t>的次序也是最优的。</a:t>
            </a:r>
          </a:p>
          <a:p>
            <a:pPr lvl="1"/>
            <a:r>
              <a:rPr lang="zh-CN" altLang="en-US"/>
              <a:t>最优子结构性质</a:t>
            </a:r>
          </a:p>
          <a:p>
            <a:pPr lvl="2"/>
            <a:r>
              <a:rPr lang="zh-CN" altLang="en-US"/>
              <a:t>矩阵连乘计算次序问题的最优解包含着其子问题的最优解</a:t>
            </a:r>
          </a:p>
          <a:p>
            <a:pPr lvl="1"/>
            <a:r>
              <a:rPr lang="zh-CN" altLang="en-US"/>
              <a:t>问题有最优子结构性质动态规划算法求解的条件之一</a:t>
            </a:r>
          </a:p>
        </p:txBody>
      </p:sp>
      <p:sp>
        <p:nvSpPr>
          <p:cNvPr id="892933" name="Rectangle 5">
            <a:extLst>
              <a:ext uri="{FF2B5EF4-FFF2-40B4-BE49-F238E27FC236}">
                <a16:creationId xmlns:a16="http://schemas.microsoft.com/office/drawing/2014/main" id="{3C6D7FCD-DFCA-46BD-9AFF-DE8B33867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189" y="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lnSpc>
                <a:spcPct val="110000"/>
              </a:lnSpc>
              <a:spcBef>
                <a:spcPct val="0"/>
              </a:spcBef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lnSpc>
                <a:spcPct val="110000"/>
              </a:lnSpc>
              <a:spcBef>
                <a:spcPct val="0"/>
              </a:spcBef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lnSpc>
                <a:spcPct val="110000"/>
              </a:lnSpc>
              <a:spcBef>
                <a:spcPct val="0"/>
              </a:spcBef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lnSpc>
                <a:spcPct val="110000"/>
              </a:lnSpc>
              <a:spcBef>
                <a:spcPct val="0"/>
              </a:spcBef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lnSpc>
                <a:spcPct val="110000"/>
              </a:lnSpc>
              <a:spcBef>
                <a:spcPct val="0"/>
              </a:spcBef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ja-JP" altLang="en-US" sz="2800"/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页脚占位符 2">
            <a:extLst>
              <a:ext uri="{FF2B5EF4-FFF2-40B4-BE49-F238E27FC236}">
                <a16:creationId xmlns:a16="http://schemas.microsoft.com/office/drawing/2014/main" id="{AE73FC4A-1796-484F-BD6E-D50AD0F31E0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64515" name="Rectangle 22">
            <a:extLst>
              <a:ext uri="{FF2B5EF4-FFF2-40B4-BE49-F238E27FC236}">
                <a16:creationId xmlns:a16="http://schemas.microsoft.com/office/drawing/2014/main" id="{F6C1A206-6193-45EF-982E-DF2E4C3FCE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建立递归关系</a:t>
            </a:r>
          </a:p>
        </p:txBody>
      </p:sp>
      <p:sp>
        <p:nvSpPr>
          <p:cNvPr id="893955" name="Rectangle 3">
            <a:extLst>
              <a:ext uri="{FF2B5EF4-FFF2-40B4-BE49-F238E27FC236}">
                <a16:creationId xmlns:a16="http://schemas.microsoft.com/office/drawing/2014/main" id="{8F411901-D06E-4BD0-B9C5-66A10F07D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22" y="1196975"/>
            <a:ext cx="902452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lnSpc>
                <a:spcPct val="110000"/>
              </a:lnSpc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 algn="l">
              <a:lnSpc>
                <a:spcPct val="110000"/>
              </a:lnSpc>
              <a:buClr>
                <a:schemeClr val="accent2"/>
              </a:buClr>
              <a:buSzPct val="60000"/>
              <a:buChar char="q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 algn="l"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 algn="l">
              <a:buClr>
                <a:schemeClr val="accent2"/>
              </a:buClr>
              <a:buSzPct val="70000"/>
              <a:buChar char="q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 algn="l">
              <a:buSzPct val="75000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sz="2000" dirty="0"/>
              <a:t>设计算</a:t>
            </a:r>
            <a:r>
              <a:rPr lang="en-US" altLang="zh-CN" sz="2000" dirty="0"/>
              <a:t>A[</a:t>
            </a:r>
            <a:r>
              <a:rPr lang="en-US" altLang="zh-CN" sz="2000" dirty="0" err="1"/>
              <a:t>i:j</a:t>
            </a:r>
            <a:r>
              <a:rPr lang="en-US" altLang="zh-CN" sz="2000" dirty="0"/>
              <a:t>]</a:t>
            </a:r>
            <a:r>
              <a:rPr lang="zh-CN" altLang="en-US" sz="2000" dirty="0"/>
              <a:t>，</a:t>
            </a:r>
            <a:r>
              <a:rPr lang="en-US" altLang="zh-CN" sz="2000" dirty="0"/>
              <a:t>1≤i≤j≤n</a:t>
            </a:r>
            <a:r>
              <a:rPr lang="zh-CN" altLang="en-US" sz="2000" dirty="0"/>
              <a:t>，所需要的最少数乘次数</a:t>
            </a:r>
            <a:r>
              <a:rPr lang="en-US" altLang="zh-CN" sz="2000" dirty="0"/>
              <a:t>m[</a:t>
            </a:r>
            <a:r>
              <a:rPr lang="en-US" altLang="zh-CN" sz="2000" dirty="0" err="1"/>
              <a:t>i,j</a:t>
            </a:r>
            <a:r>
              <a:rPr lang="en-US" altLang="zh-CN" sz="2000" dirty="0"/>
              <a:t>]</a:t>
            </a:r>
            <a:r>
              <a:rPr lang="zh-CN" altLang="en-US" sz="2000" dirty="0"/>
              <a:t>，则原问题的最优值为</a:t>
            </a:r>
            <a:r>
              <a:rPr lang="en-US" altLang="zh-CN" sz="2000" dirty="0"/>
              <a:t>m[1,n]         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sz="2000" dirty="0"/>
              <a:t>当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=j</a:t>
            </a:r>
            <a:r>
              <a:rPr lang="zh-CN" altLang="en-US" sz="2000" dirty="0"/>
              <a:t>时，</a:t>
            </a:r>
            <a:r>
              <a:rPr lang="en-US" altLang="zh-CN" sz="2000" dirty="0"/>
              <a:t>A[</a:t>
            </a:r>
            <a:r>
              <a:rPr lang="en-US" altLang="zh-CN" sz="2000" dirty="0" err="1"/>
              <a:t>i:j</a:t>
            </a:r>
            <a:r>
              <a:rPr lang="en-US" altLang="zh-CN" sz="2000" dirty="0"/>
              <a:t>]=A</a:t>
            </a:r>
            <a:r>
              <a:rPr lang="en-US" altLang="zh-CN" sz="2000" baseline="-25000" dirty="0"/>
              <a:t>i</a:t>
            </a:r>
            <a:r>
              <a:rPr lang="zh-CN" altLang="en-US" sz="2000" dirty="0"/>
              <a:t>，因此，</a:t>
            </a:r>
            <a:r>
              <a:rPr lang="en-US" altLang="zh-CN" sz="2000" dirty="0"/>
              <a:t>m[</a:t>
            </a:r>
            <a:r>
              <a:rPr lang="en-US" altLang="zh-CN" sz="2000" dirty="0" err="1"/>
              <a:t>i,i</a:t>
            </a:r>
            <a:r>
              <a:rPr lang="en-US" altLang="zh-CN" sz="2000" dirty="0"/>
              <a:t>]=0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=1,2,…,n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sz="2000" dirty="0"/>
              <a:t>当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&lt;j</a:t>
            </a:r>
            <a:r>
              <a:rPr lang="zh-CN" altLang="en-US" sz="2000" dirty="0"/>
              <a:t>时，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/>
            </a:pPr>
            <a:endParaRPr lang="zh-CN" altLang="en-US" sz="2000" dirty="0"/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/>
            </a:pPr>
            <a:endParaRPr lang="zh-CN" altLang="en-US" sz="2000" dirty="0"/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sz="2000" dirty="0"/>
              <a:t>可以递归地定义</a:t>
            </a:r>
            <a:r>
              <a:rPr lang="en-US" altLang="zh-CN" sz="2000" dirty="0"/>
              <a:t>m[</a:t>
            </a:r>
            <a:r>
              <a:rPr lang="en-US" altLang="zh-CN" sz="2000" dirty="0" err="1"/>
              <a:t>i,j</a:t>
            </a:r>
            <a:r>
              <a:rPr lang="en-US" altLang="zh-CN" sz="2000" dirty="0"/>
              <a:t>]</a:t>
            </a:r>
            <a:r>
              <a:rPr lang="zh-CN" altLang="en-US" sz="2000" dirty="0"/>
              <a:t>为：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/>
            </a:pPr>
            <a:endParaRPr lang="ja-JP" altLang="en-US" sz="2000" dirty="0"/>
          </a:p>
        </p:txBody>
      </p:sp>
      <p:graphicFrame>
        <p:nvGraphicFramePr>
          <p:cNvPr id="64517" name="Object 4">
            <a:extLst>
              <a:ext uri="{FF2B5EF4-FFF2-40B4-BE49-F238E27FC236}">
                <a16:creationId xmlns:a16="http://schemas.microsoft.com/office/drawing/2014/main" id="{79C5266E-A775-4F8C-87E3-E406DD4CDB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395536"/>
              </p:ext>
            </p:extLst>
          </p:nvPr>
        </p:nvGraphicFramePr>
        <p:xfrm>
          <a:off x="2700338" y="2568710"/>
          <a:ext cx="49815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73" name="公式" r:id="rId3" imgW="2324100" imgH="241300" progId="Equation.3">
                  <p:embed/>
                </p:oleObj>
              </mc:Choice>
              <mc:Fallback>
                <p:oleObj name="公式" r:id="rId3" imgW="23241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568710"/>
                        <a:ext cx="498157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8" name="Text Box 6">
            <a:extLst>
              <a:ext uri="{FF2B5EF4-FFF2-40B4-BE49-F238E27FC236}">
                <a16:creationId xmlns:a16="http://schemas.microsoft.com/office/drawing/2014/main" id="{F48139BF-138C-4FCE-BEC8-DD9ADAC9A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2665" y="3182956"/>
            <a:ext cx="323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dirty="0">
                <a:latin typeface="黑体" panose="02010609060101010101" pitchFamily="49" charset="-122"/>
              </a:rPr>
              <a:t>这里   的维数为         </a:t>
            </a:r>
            <a:endParaRPr kumimoji="1" lang="ja-JP" altLang="en-US" sz="2000" dirty="0">
              <a:latin typeface="黑体" panose="02010609060101010101" pitchFamily="49" charset="-122"/>
            </a:endParaRPr>
          </a:p>
        </p:txBody>
      </p:sp>
      <p:graphicFrame>
        <p:nvGraphicFramePr>
          <p:cNvPr id="64519" name="Object 7">
            <a:extLst>
              <a:ext uri="{FF2B5EF4-FFF2-40B4-BE49-F238E27FC236}">
                <a16:creationId xmlns:a16="http://schemas.microsoft.com/office/drawing/2014/main" id="{D104F88D-9733-4341-BBE3-0B09E21FAA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353575"/>
              </p:ext>
            </p:extLst>
          </p:nvPr>
        </p:nvGraphicFramePr>
        <p:xfrm>
          <a:off x="3252429" y="3152794"/>
          <a:ext cx="3190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74" name="数式" r:id="rId5" imgW="165028" imgH="228501" progId="Equation.3">
                  <p:embed/>
                </p:oleObj>
              </mc:Choice>
              <mc:Fallback>
                <p:oleObj name="数式" r:id="rId5" imgW="165028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429" y="3152794"/>
                        <a:ext cx="31908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0" name="Object 8">
            <a:extLst>
              <a:ext uri="{FF2B5EF4-FFF2-40B4-BE49-F238E27FC236}">
                <a16:creationId xmlns:a16="http://schemas.microsoft.com/office/drawing/2014/main" id="{D08B104D-7C74-4096-9E94-4CE0BDE7BE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437083"/>
              </p:ext>
            </p:extLst>
          </p:nvPr>
        </p:nvGraphicFramePr>
        <p:xfrm>
          <a:off x="4616090" y="3143269"/>
          <a:ext cx="10112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75" name="公式" r:id="rId7" imgW="495085" imgH="228501" progId="Equation.3">
                  <p:embed/>
                </p:oleObj>
              </mc:Choice>
              <mc:Fallback>
                <p:oleObj name="公式" r:id="rId7" imgW="495085" imgH="22850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090" y="3143269"/>
                        <a:ext cx="101123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523" name="Group 17">
            <a:extLst>
              <a:ext uri="{FF2B5EF4-FFF2-40B4-BE49-F238E27FC236}">
                <a16:creationId xmlns:a16="http://schemas.microsoft.com/office/drawing/2014/main" id="{C1139A74-B4E2-4838-8238-BC088186108A}"/>
              </a:ext>
            </a:extLst>
          </p:cNvPr>
          <p:cNvGrpSpPr>
            <a:grpSpLocks/>
          </p:cNvGrpSpPr>
          <p:nvPr/>
        </p:nvGrpSpPr>
        <p:grpSpPr bwMode="auto">
          <a:xfrm>
            <a:off x="3100102" y="4181475"/>
            <a:ext cx="6777037" cy="1144587"/>
            <a:chOff x="827" y="2991"/>
            <a:chExt cx="4269" cy="721"/>
          </a:xfrm>
        </p:grpSpPr>
        <p:grpSp>
          <p:nvGrpSpPr>
            <p:cNvPr id="64527" name="Group 15">
              <a:extLst>
                <a:ext uri="{FF2B5EF4-FFF2-40B4-BE49-F238E27FC236}">
                  <a16:creationId xmlns:a16="http://schemas.microsoft.com/office/drawing/2014/main" id="{B1CCD7D8-4A5F-4C1B-9D6F-13E948936D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" y="2991"/>
              <a:ext cx="4269" cy="721"/>
              <a:chOff x="827" y="2991"/>
              <a:chExt cx="4269" cy="721"/>
            </a:xfrm>
          </p:grpSpPr>
          <p:graphicFrame>
            <p:nvGraphicFramePr>
              <p:cNvPr id="64529" name="Object 9">
                <a:extLst>
                  <a:ext uri="{FF2B5EF4-FFF2-40B4-BE49-F238E27FC236}">
                    <a16:creationId xmlns:a16="http://schemas.microsoft.com/office/drawing/2014/main" id="{6CEABF71-B983-448E-B64B-40C8F8A3424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56831651"/>
                  </p:ext>
                </p:extLst>
              </p:nvPr>
            </p:nvGraphicFramePr>
            <p:xfrm>
              <a:off x="827" y="2991"/>
              <a:ext cx="4269" cy="7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876" name="公式" r:id="rId9" imgW="3162300" imgH="533400" progId="Equation.3">
                      <p:embed/>
                    </p:oleObj>
                  </mc:Choice>
                  <mc:Fallback>
                    <p:oleObj name="公式" r:id="rId9" imgW="3162300" imgH="53340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7" y="2991"/>
                            <a:ext cx="4269" cy="72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4530" name="Line 14">
                <a:extLst>
                  <a:ext uri="{FF2B5EF4-FFF2-40B4-BE49-F238E27FC236}">
                    <a16:creationId xmlns:a16="http://schemas.microsoft.com/office/drawing/2014/main" id="{75B441A3-574D-430D-94D0-5D1826F701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4" y="3528"/>
                <a:ext cx="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64528" name="AutoShape 16">
              <a:extLst>
                <a:ext uri="{FF2B5EF4-FFF2-40B4-BE49-F238E27FC236}">
                  <a16:creationId xmlns:a16="http://schemas.microsoft.com/office/drawing/2014/main" id="{5360E0F2-B050-418E-A7E0-158565BA4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2" y="3136"/>
              <a:ext cx="96" cy="344"/>
            </a:xfrm>
            <a:prstGeom prst="leftBrace">
              <a:avLst>
                <a:gd name="adj1" fmla="val 2986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BE4182A2-300A-401D-BFDD-7DB016B9873E}"/>
              </a:ext>
            </a:extLst>
          </p:cNvPr>
          <p:cNvGrpSpPr/>
          <p:nvPr/>
        </p:nvGrpSpPr>
        <p:grpSpPr>
          <a:xfrm>
            <a:off x="4341282" y="5527675"/>
            <a:ext cx="3994150" cy="485775"/>
            <a:chOff x="2765140" y="5565812"/>
            <a:chExt cx="3994150" cy="485775"/>
          </a:xfrm>
        </p:grpSpPr>
        <p:sp>
          <p:nvSpPr>
            <p:cNvPr id="64521" name="Text Box 11">
              <a:extLst>
                <a:ext uri="{FF2B5EF4-FFF2-40B4-BE49-F238E27FC236}">
                  <a16:creationId xmlns:a16="http://schemas.microsoft.com/office/drawing/2014/main" id="{580CFFEB-0D49-4365-8D99-898B9A433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5140" y="5565812"/>
              <a:ext cx="3994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ja-JP" altLang="en-US" sz="2400">
                  <a:latin typeface="黑体" panose="02010609060101010101" pitchFamily="49" charset="-122"/>
                </a:rPr>
                <a:t>   </a:t>
              </a:r>
              <a:r>
                <a:rPr kumimoji="1" lang="zh-CN" altLang="en-US" sz="2400">
                  <a:latin typeface="黑体" panose="02010609060101010101" pitchFamily="49" charset="-122"/>
                </a:rPr>
                <a:t>的位置只有      种可能</a:t>
              </a:r>
              <a:endParaRPr kumimoji="1" lang="ja-JP" altLang="en-US" sz="2400">
                <a:latin typeface="黑体" panose="02010609060101010101" pitchFamily="49" charset="-122"/>
              </a:endParaRPr>
            </a:p>
          </p:txBody>
        </p:sp>
        <p:graphicFrame>
          <p:nvGraphicFramePr>
            <p:cNvPr id="64522" name="Object 12">
              <a:extLst>
                <a:ext uri="{FF2B5EF4-FFF2-40B4-BE49-F238E27FC236}">
                  <a16:creationId xmlns:a16="http://schemas.microsoft.com/office/drawing/2014/main" id="{D2524940-EBE5-4D2F-A5D6-A642EEE3703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7985625"/>
                </p:ext>
              </p:extLst>
            </p:nvPr>
          </p:nvGraphicFramePr>
          <p:xfrm>
            <a:off x="2841340" y="5608674"/>
            <a:ext cx="258762" cy="363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77" name="数式" r:id="rId11" imgW="126725" imgH="177415" progId="Equation.3">
                    <p:embed/>
                  </p:oleObj>
                </mc:Choice>
                <mc:Fallback>
                  <p:oleObj name="数式" r:id="rId11" imgW="126725" imgH="177415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1340" y="5608674"/>
                          <a:ext cx="258762" cy="363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4524" name="Group 19">
              <a:extLst>
                <a:ext uri="{FF2B5EF4-FFF2-40B4-BE49-F238E27FC236}">
                  <a16:creationId xmlns:a16="http://schemas.microsoft.com/office/drawing/2014/main" id="{CC43AA22-E4FE-4E91-BE0C-B97F59AB8C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0803" y="5624549"/>
              <a:ext cx="682625" cy="427038"/>
              <a:chOff x="1944" y="3752"/>
              <a:chExt cx="430" cy="269"/>
            </a:xfrm>
          </p:grpSpPr>
          <p:graphicFrame>
            <p:nvGraphicFramePr>
              <p:cNvPr id="64525" name="Object 13">
                <a:extLst>
                  <a:ext uri="{FF2B5EF4-FFF2-40B4-BE49-F238E27FC236}">
                    <a16:creationId xmlns:a16="http://schemas.microsoft.com/office/drawing/2014/main" id="{27F01B69-2F27-427A-A4BF-DC6885718A1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44" y="3752"/>
              <a:ext cx="430" cy="2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878" name="公式" r:id="rId13" imgW="304668" imgH="190417" progId="Equation.3">
                      <p:embed/>
                    </p:oleObj>
                  </mc:Choice>
                  <mc:Fallback>
                    <p:oleObj name="公式" r:id="rId13" imgW="304668" imgH="190417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44" y="3752"/>
                            <a:ext cx="430" cy="2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4526" name="Line 18">
                <a:extLst>
                  <a:ext uri="{FF2B5EF4-FFF2-40B4-BE49-F238E27FC236}">
                    <a16:creationId xmlns:a16="http://schemas.microsoft.com/office/drawing/2014/main" id="{8EFB1620-C06E-42A4-A516-CBFD1FBFEB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0" y="3888"/>
                <a:ext cx="13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页脚占位符 3">
            <a:extLst>
              <a:ext uri="{FF2B5EF4-FFF2-40B4-BE49-F238E27FC236}">
                <a16:creationId xmlns:a16="http://schemas.microsoft.com/office/drawing/2014/main" id="{5E960682-500A-4601-B508-7972E64926C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65539" name="Rectangle 12">
            <a:extLst>
              <a:ext uri="{FF2B5EF4-FFF2-40B4-BE49-F238E27FC236}">
                <a16:creationId xmlns:a16="http://schemas.microsoft.com/office/drawing/2014/main" id="{3A6AC3C3-9A40-4BF5-B837-E69E008820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计算最优值</a:t>
            </a:r>
          </a:p>
        </p:txBody>
      </p:sp>
      <p:sp>
        <p:nvSpPr>
          <p:cNvPr id="65540" name="Rectangle 13">
            <a:extLst>
              <a:ext uri="{FF2B5EF4-FFF2-40B4-BE49-F238E27FC236}">
                <a16:creationId xmlns:a16="http://schemas.microsoft.com/office/drawing/2014/main" id="{7F1D3A80-9B3B-4288-9EF8-E0A0EBF321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不同子问题个数</a:t>
            </a:r>
          </a:p>
          <a:p>
            <a:pPr lvl="1"/>
            <a:r>
              <a:rPr lang="zh-CN" altLang="en-US" dirty="0"/>
              <a:t>对于</a:t>
            </a:r>
            <a:r>
              <a:rPr lang="en-US" altLang="zh-CN" dirty="0"/>
              <a:t>1≤i≤j≤n</a:t>
            </a:r>
            <a:r>
              <a:rPr lang="zh-CN" altLang="en-US" dirty="0"/>
              <a:t>不同的有序对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对应于不同的子问题</a:t>
            </a:r>
          </a:p>
          <a:p>
            <a:pPr lvl="1"/>
            <a:r>
              <a:rPr lang="zh-CN" altLang="en-US" dirty="0"/>
              <a:t>子问题最多只有</a:t>
            </a:r>
          </a:p>
          <a:p>
            <a:endParaRPr lang="zh-CN" altLang="en-US" dirty="0"/>
          </a:p>
          <a:p>
            <a:r>
              <a:rPr lang="zh-CN" altLang="en-US" dirty="0"/>
              <a:t>在递归计算时，许多子问题被重复计算多次</a:t>
            </a:r>
          </a:p>
          <a:p>
            <a:pPr lvl="1"/>
            <a:r>
              <a:rPr lang="zh-CN" altLang="en-US" dirty="0"/>
              <a:t>使用动态规划算法求解的条件之二</a:t>
            </a:r>
          </a:p>
        </p:txBody>
      </p:sp>
      <p:grpSp>
        <p:nvGrpSpPr>
          <p:cNvPr id="65541" name="Group 8">
            <a:extLst>
              <a:ext uri="{FF2B5EF4-FFF2-40B4-BE49-F238E27FC236}">
                <a16:creationId xmlns:a16="http://schemas.microsoft.com/office/drawing/2014/main" id="{9D0EACB6-BB8F-4A7D-873E-1E416912457C}"/>
              </a:ext>
            </a:extLst>
          </p:cNvPr>
          <p:cNvGrpSpPr>
            <a:grpSpLocks/>
          </p:cNvGrpSpPr>
          <p:nvPr/>
        </p:nvGrpSpPr>
        <p:grpSpPr bwMode="auto">
          <a:xfrm>
            <a:off x="3987800" y="2600375"/>
            <a:ext cx="4534031" cy="1066652"/>
            <a:chOff x="1126" y="3116"/>
            <a:chExt cx="3486" cy="907"/>
          </a:xfrm>
        </p:grpSpPr>
        <p:graphicFrame>
          <p:nvGraphicFramePr>
            <p:cNvPr id="65542" name="Object 5">
              <a:extLst>
                <a:ext uri="{FF2B5EF4-FFF2-40B4-BE49-F238E27FC236}">
                  <a16:creationId xmlns:a16="http://schemas.microsoft.com/office/drawing/2014/main" id="{5F004C0D-5AE9-4819-B643-0B62EDEDE9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26" y="3116"/>
            <a:ext cx="3486" cy="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01" name="公式" r:id="rId3" imgW="1562100" imgH="406400" progId="Equation.3">
                    <p:embed/>
                  </p:oleObj>
                </mc:Choice>
                <mc:Fallback>
                  <p:oleObj name="公式" r:id="rId3" imgW="1562100" imgH="4064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6" y="3116"/>
                          <a:ext cx="3486" cy="9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3" name="Line 7">
              <a:extLst>
                <a:ext uri="{FF2B5EF4-FFF2-40B4-BE49-F238E27FC236}">
                  <a16:creationId xmlns:a16="http://schemas.microsoft.com/office/drawing/2014/main" id="{26E6A909-15A0-468F-B8FC-1CA041FF0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6" y="3384"/>
              <a:ext cx="2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页脚占位符 3">
            <a:extLst>
              <a:ext uri="{FF2B5EF4-FFF2-40B4-BE49-F238E27FC236}">
                <a16:creationId xmlns:a16="http://schemas.microsoft.com/office/drawing/2014/main" id="{1C3B9930-7B0A-45E1-ABA4-CA5CEB3EBD1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66563" name="Rectangle 10">
            <a:extLst>
              <a:ext uri="{FF2B5EF4-FFF2-40B4-BE49-F238E27FC236}">
                <a16:creationId xmlns:a16="http://schemas.microsoft.com/office/drawing/2014/main" id="{B9EC263F-02D8-4149-BE4F-1BF551EFB4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计算最优值</a:t>
            </a:r>
          </a:p>
        </p:txBody>
      </p:sp>
      <p:sp>
        <p:nvSpPr>
          <p:cNvPr id="66564" name="Rectangle 11">
            <a:extLst>
              <a:ext uri="{FF2B5EF4-FFF2-40B4-BE49-F238E27FC236}">
                <a16:creationId xmlns:a16="http://schemas.microsoft.com/office/drawing/2014/main" id="{E779FB17-387C-4016-B80B-8A7D1DF197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依据其递归式自底向上进行计算</a:t>
            </a:r>
          </a:p>
          <a:p>
            <a:r>
              <a:rPr lang="zh-CN" altLang="en-US" dirty="0"/>
              <a:t>在计算过程中，保存已解决的子问题答案</a:t>
            </a:r>
          </a:p>
          <a:p>
            <a:pPr lvl="1"/>
            <a:r>
              <a:rPr lang="zh-CN" altLang="en-US" dirty="0"/>
              <a:t>保存在矩阵</a:t>
            </a:r>
            <a:r>
              <a:rPr lang="en-US" altLang="zh-CN" dirty="0"/>
              <a:t>(</a:t>
            </a:r>
            <a:r>
              <a:rPr lang="zh-CN" altLang="en-US" dirty="0"/>
              <a:t>表</a:t>
            </a:r>
            <a:r>
              <a:rPr lang="en-US" altLang="zh-CN" dirty="0"/>
              <a:t>)</a:t>
            </a:r>
            <a:r>
              <a:rPr lang="zh-CN" altLang="en-US" dirty="0"/>
              <a:t>中</a:t>
            </a:r>
          </a:p>
          <a:p>
            <a:pPr lvl="1"/>
            <a:r>
              <a:rPr lang="zh-CN" altLang="en-US" dirty="0"/>
              <a:t>每个子问题只计算一次</a:t>
            </a:r>
          </a:p>
          <a:p>
            <a:r>
              <a:rPr lang="zh-CN" altLang="en-US" dirty="0"/>
              <a:t>后面需要时只要查表</a:t>
            </a:r>
          </a:p>
          <a:p>
            <a:pPr lvl="1"/>
            <a:r>
              <a:rPr lang="zh-CN" altLang="en-US" dirty="0"/>
              <a:t>避免了大量的重复计算</a:t>
            </a:r>
          </a:p>
          <a:p>
            <a:pPr lvl="1"/>
            <a:r>
              <a:rPr lang="zh-CN" altLang="en-US" dirty="0"/>
              <a:t>算法时间计算复杂性为多项式时间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脚占位符 2">
            <a:extLst>
              <a:ext uri="{FF2B5EF4-FFF2-40B4-BE49-F238E27FC236}">
                <a16:creationId xmlns:a16="http://schemas.microsoft.com/office/drawing/2014/main" id="{ECD30B79-D196-4A16-ADF7-44DB7433A6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935940" name="Text Box 4">
            <a:extLst>
              <a:ext uri="{FF2B5EF4-FFF2-40B4-BE49-F238E27FC236}">
                <a16:creationId xmlns:a16="http://schemas.microsoft.com/office/drawing/2014/main" id="{D7A4F5B4-B20E-4C5C-9648-6EEAFECDE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8526" y="1312864"/>
            <a:ext cx="4100513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前面算出的值保存在数组中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可在线性时间内计算 </a:t>
            </a:r>
            <a:r>
              <a:rPr lang="en-US" altLang="zh-CN" sz="2400"/>
              <a:t>F(n)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    时间复杂性：</a:t>
            </a:r>
            <a:r>
              <a:rPr lang="en-US" altLang="zh-CN" sz="2400"/>
              <a:t>T (n) = Θ(n)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    空间复杂性：</a:t>
            </a:r>
            <a:r>
              <a:rPr lang="en-US" altLang="zh-CN" sz="2400"/>
              <a:t>S (n) = Θ(n)</a:t>
            </a:r>
          </a:p>
        </p:txBody>
      </p:sp>
      <p:grpSp>
        <p:nvGrpSpPr>
          <p:cNvPr id="10244" name="Group 19">
            <a:extLst>
              <a:ext uri="{FF2B5EF4-FFF2-40B4-BE49-F238E27FC236}">
                <a16:creationId xmlns:a16="http://schemas.microsoft.com/office/drawing/2014/main" id="{4C8AE3E4-2348-4ADE-AE9F-B68370C533F3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374965"/>
            <a:ext cx="3733800" cy="2286000"/>
            <a:chOff x="1440" y="2352"/>
            <a:chExt cx="2352" cy="1440"/>
          </a:xfrm>
        </p:grpSpPr>
        <p:sp>
          <p:nvSpPr>
            <p:cNvPr id="10259" name="Text Box 5">
              <a:extLst>
                <a:ext uri="{FF2B5EF4-FFF2-40B4-BE49-F238E27FC236}">
                  <a16:creationId xmlns:a16="http://schemas.microsoft.com/office/drawing/2014/main" id="{053C3136-1AEF-46CA-BE0B-20932095F0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352"/>
              <a:ext cx="2165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F [0] = 0 ;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F [1] = 1 ;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For (i = 2 ; i &lt; n ; i ++ )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    F [i] = F [i-1] + F [i-2] ;</a:t>
              </a:r>
            </a:p>
          </p:txBody>
        </p:sp>
        <p:sp>
          <p:nvSpPr>
            <p:cNvPr id="10260" name="Rectangle 6">
              <a:extLst>
                <a:ext uri="{FF2B5EF4-FFF2-40B4-BE49-F238E27FC236}">
                  <a16:creationId xmlns:a16="http://schemas.microsoft.com/office/drawing/2014/main" id="{665E815A-FB0E-4D48-9834-8B59AA6ED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352"/>
              <a:ext cx="2352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</p:grpSp>
      <p:grpSp>
        <p:nvGrpSpPr>
          <p:cNvPr id="3" name="Group 18">
            <a:extLst>
              <a:ext uri="{FF2B5EF4-FFF2-40B4-BE49-F238E27FC236}">
                <a16:creationId xmlns:a16="http://schemas.microsoft.com/office/drawing/2014/main" id="{B6DE6FAF-DF75-47E2-920F-4A52D55FC670}"/>
              </a:ext>
            </a:extLst>
          </p:cNvPr>
          <p:cNvGrpSpPr>
            <a:grpSpLocks/>
          </p:cNvGrpSpPr>
          <p:nvPr/>
        </p:nvGrpSpPr>
        <p:grpSpPr bwMode="auto">
          <a:xfrm>
            <a:off x="1597025" y="3983038"/>
            <a:ext cx="2825750" cy="1079500"/>
            <a:chOff x="720" y="1392"/>
            <a:chExt cx="1780" cy="680"/>
          </a:xfrm>
        </p:grpSpPr>
        <p:sp>
          <p:nvSpPr>
            <p:cNvPr id="10248" name="Text Box 3">
              <a:extLst>
                <a:ext uri="{FF2B5EF4-FFF2-40B4-BE49-F238E27FC236}">
                  <a16:creationId xmlns:a16="http://schemas.microsoft.com/office/drawing/2014/main" id="{4238A2E3-4038-4CEA-8F07-0D0AF0C0AD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392"/>
              <a:ext cx="17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200">
                  <a:latin typeface="Times New Roman" panose="02020603050405020304" pitchFamily="18" charset="0"/>
                  <a:ea typeface="宋体" panose="02010600030101010101" pitchFamily="2" charset="-122"/>
                </a:rPr>
                <a:t>0 1 1 2 3 5 8 . . .</a:t>
              </a:r>
            </a:p>
          </p:txBody>
        </p:sp>
        <p:sp>
          <p:nvSpPr>
            <p:cNvPr id="10249" name="Freeform 7">
              <a:extLst>
                <a:ext uri="{FF2B5EF4-FFF2-40B4-BE49-F238E27FC236}">
                  <a16:creationId xmlns:a16="http://schemas.microsoft.com/office/drawing/2014/main" id="{8763FEF9-C223-4844-A0E8-3C1CED117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1728"/>
              <a:ext cx="192" cy="96"/>
            </a:xfrm>
            <a:custGeom>
              <a:avLst/>
              <a:gdLst>
                <a:gd name="T0" fmla="*/ 0 w 192"/>
                <a:gd name="T1" fmla="*/ 0 h 96"/>
                <a:gd name="T2" fmla="*/ 96 w 192"/>
                <a:gd name="T3" fmla="*/ 96 h 96"/>
                <a:gd name="T4" fmla="*/ 192 w 192"/>
                <a:gd name="T5" fmla="*/ 0 h 96"/>
                <a:gd name="T6" fmla="*/ 0 60000 65536"/>
                <a:gd name="T7" fmla="*/ 0 60000 65536"/>
                <a:gd name="T8" fmla="*/ 0 60000 65536"/>
                <a:gd name="T9" fmla="*/ 0 w 192"/>
                <a:gd name="T10" fmla="*/ 0 h 96"/>
                <a:gd name="T11" fmla="*/ 192 w 192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96">
                  <a:moveTo>
                    <a:pt x="0" y="0"/>
                  </a:moveTo>
                  <a:cubicBezTo>
                    <a:pt x="32" y="48"/>
                    <a:pt x="64" y="96"/>
                    <a:pt x="96" y="96"/>
                  </a:cubicBezTo>
                  <a:cubicBezTo>
                    <a:pt x="128" y="96"/>
                    <a:pt x="176" y="16"/>
                    <a:pt x="192" y="0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0" name="Freeform 8">
              <a:extLst>
                <a:ext uri="{FF2B5EF4-FFF2-40B4-BE49-F238E27FC236}">
                  <a16:creationId xmlns:a16="http://schemas.microsoft.com/office/drawing/2014/main" id="{8FCA4E5D-372D-4EFE-B84E-73A1E2521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1728"/>
              <a:ext cx="192" cy="96"/>
            </a:xfrm>
            <a:custGeom>
              <a:avLst/>
              <a:gdLst>
                <a:gd name="T0" fmla="*/ 0 w 192"/>
                <a:gd name="T1" fmla="*/ 0 h 96"/>
                <a:gd name="T2" fmla="*/ 96 w 192"/>
                <a:gd name="T3" fmla="*/ 96 h 96"/>
                <a:gd name="T4" fmla="*/ 192 w 192"/>
                <a:gd name="T5" fmla="*/ 0 h 96"/>
                <a:gd name="T6" fmla="*/ 0 60000 65536"/>
                <a:gd name="T7" fmla="*/ 0 60000 65536"/>
                <a:gd name="T8" fmla="*/ 0 60000 65536"/>
                <a:gd name="T9" fmla="*/ 0 w 192"/>
                <a:gd name="T10" fmla="*/ 0 h 96"/>
                <a:gd name="T11" fmla="*/ 192 w 192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96">
                  <a:moveTo>
                    <a:pt x="0" y="0"/>
                  </a:moveTo>
                  <a:cubicBezTo>
                    <a:pt x="32" y="48"/>
                    <a:pt x="64" y="96"/>
                    <a:pt x="96" y="96"/>
                  </a:cubicBezTo>
                  <a:cubicBezTo>
                    <a:pt x="128" y="96"/>
                    <a:pt x="176" y="16"/>
                    <a:pt x="192" y="0"/>
                  </a:cubicBezTo>
                </a:path>
              </a:pathLst>
            </a:custGeom>
            <a:noFill/>
            <a:ln w="952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1" name="Freeform 9">
              <a:extLst>
                <a:ext uri="{FF2B5EF4-FFF2-40B4-BE49-F238E27FC236}">
                  <a16:creationId xmlns:a16="http://schemas.microsoft.com/office/drawing/2014/main" id="{40775302-3014-4B89-B59B-7CDEFD472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728"/>
              <a:ext cx="192" cy="96"/>
            </a:xfrm>
            <a:custGeom>
              <a:avLst/>
              <a:gdLst>
                <a:gd name="T0" fmla="*/ 0 w 192"/>
                <a:gd name="T1" fmla="*/ 0 h 96"/>
                <a:gd name="T2" fmla="*/ 96 w 192"/>
                <a:gd name="T3" fmla="*/ 96 h 96"/>
                <a:gd name="T4" fmla="*/ 192 w 192"/>
                <a:gd name="T5" fmla="*/ 0 h 96"/>
                <a:gd name="T6" fmla="*/ 0 60000 65536"/>
                <a:gd name="T7" fmla="*/ 0 60000 65536"/>
                <a:gd name="T8" fmla="*/ 0 60000 65536"/>
                <a:gd name="T9" fmla="*/ 0 w 192"/>
                <a:gd name="T10" fmla="*/ 0 h 96"/>
                <a:gd name="T11" fmla="*/ 192 w 192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96">
                  <a:moveTo>
                    <a:pt x="0" y="0"/>
                  </a:moveTo>
                  <a:cubicBezTo>
                    <a:pt x="32" y="48"/>
                    <a:pt x="64" y="96"/>
                    <a:pt x="96" y="96"/>
                  </a:cubicBezTo>
                  <a:cubicBezTo>
                    <a:pt x="128" y="96"/>
                    <a:pt x="176" y="16"/>
                    <a:pt x="192" y="0"/>
                  </a:cubicBezTo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2" name="Freeform 10">
              <a:extLst>
                <a:ext uri="{FF2B5EF4-FFF2-40B4-BE49-F238E27FC236}">
                  <a16:creationId xmlns:a16="http://schemas.microsoft.com/office/drawing/2014/main" id="{B8F25E1B-1E2E-4F34-A218-628CD27C8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" y="1680"/>
              <a:ext cx="336" cy="392"/>
            </a:xfrm>
            <a:custGeom>
              <a:avLst/>
              <a:gdLst>
                <a:gd name="T0" fmla="*/ 24 w 336"/>
                <a:gd name="T1" fmla="*/ 144 h 392"/>
                <a:gd name="T2" fmla="*/ 24 w 336"/>
                <a:gd name="T3" fmla="*/ 288 h 392"/>
                <a:gd name="T4" fmla="*/ 168 w 336"/>
                <a:gd name="T5" fmla="*/ 384 h 392"/>
                <a:gd name="T6" fmla="*/ 312 w 336"/>
                <a:gd name="T7" fmla="*/ 240 h 392"/>
                <a:gd name="T8" fmla="*/ 312 w 336"/>
                <a:gd name="T9" fmla="*/ 0 h 3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392"/>
                <a:gd name="T17" fmla="*/ 336 w 336"/>
                <a:gd name="T18" fmla="*/ 392 h 3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392">
                  <a:moveTo>
                    <a:pt x="24" y="144"/>
                  </a:moveTo>
                  <a:cubicBezTo>
                    <a:pt x="12" y="196"/>
                    <a:pt x="0" y="248"/>
                    <a:pt x="24" y="288"/>
                  </a:cubicBezTo>
                  <a:cubicBezTo>
                    <a:pt x="48" y="328"/>
                    <a:pt x="120" y="392"/>
                    <a:pt x="168" y="384"/>
                  </a:cubicBezTo>
                  <a:cubicBezTo>
                    <a:pt x="216" y="376"/>
                    <a:pt x="288" y="304"/>
                    <a:pt x="312" y="240"/>
                  </a:cubicBezTo>
                  <a:cubicBezTo>
                    <a:pt x="336" y="176"/>
                    <a:pt x="324" y="88"/>
                    <a:pt x="312" y="0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" name="Freeform 11">
              <a:extLst>
                <a:ext uri="{FF2B5EF4-FFF2-40B4-BE49-F238E27FC236}">
                  <a16:creationId xmlns:a16="http://schemas.microsoft.com/office/drawing/2014/main" id="{960F791C-5F9F-47BA-8F25-83C7F3078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" y="1680"/>
              <a:ext cx="336" cy="392"/>
            </a:xfrm>
            <a:custGeom>
              <a:avLst/>
              <a:gdLst>
                <a:gd name="T0" fmla="*/ 24 w 336"/>
                <a:gd name="T1" fmla="*/ 144 h 392"/>
                <a:gd name="T2" fmla="*/ 24 w 336"/>
                <a:gd name="T3" fmla="*/ 288 h 392"/>
                <a:gd name="T4" fmla="*/ 168 w 336"/>
                <a:gd name="T5" fmla="*/ 384 h 392"/>
                <a:gd name="T6" fmla="*/ 312 w 336"/>
                <a:gd name="T7" fmla="*/ 240 h 392"/>
                <a:gd name="T8" fmla="*/ 312 w 336"/>
                <a:gd name="T9" fmla="*/ 0 h 3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392"/>
                <a:gd name="T17" fmla="*/ 336 w 336"/>
                <a:gd name="T18" fmla="*/ 392 h 3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392">
                  <a:moveTo>
                    <a:pt x="24" y="144"/>
                  </a:moveTo>
                  <a:cubicBezTo>
                    <a:pt x="12" y="196"/>
                    <a:pt x="0" y="248"/>
                    <a:pt x="24" y="288"/>
                  </a:cubicBezTo>
                  <a:cubicBezTo>
                    <a:pt x="48" y="328"/>
                    <a:pt x="120" y="392"/>
                    <a:pt x="168" y="384"/>
                  </a:cubicBezTo>
                  <a:cubicBezTo>
                    <a:pt x="216" y="376"/>
                    <a:pt x="288" y="304"/>
                    <a:pt x="312" y="240"/>
                  </a:cubicBezTo>
                  <a:cubicBezTo>
                    <a:pt x="336" y="176"/>
                    <a:pt x="324" y="88"/>
                    <a:pt x="312" y="0"/>
                  </a:cubicBezTo>
                </a:path>
              </a:pathLst>
            </a:cu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" name="Freeform 12">
              <a:extLst>
                <a:ext uri="{FF2B5EF4-FFF2-40B4-BE49-F238E27FC236}">
                  <a16:creationId xmlns:a16="http://schemas.microsoft.com/office/drawing/2014/main" id="{B672D9DA-29E6-41A8-BE4C-EE7A476DC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1680"/>
              <a:ext cx="336" cy="392"/>
            </a:xfrm>
            <a:custGeom>
              <a:avLst/>
              <a:gdLst>
                <a:gd name="T0" fmla="*/ 24 w 336"/>
                <a:gd name="T1" fmla="*/ 144 h 392"/>
                <a:gd name="T2" fmla="*/ 24 w 336"/>
                <a:gd name="T3" fmla="*/ 288 h 392"/>
                <a:gd name="T4" fmla="*/ 168 w 336"/>
                <a:gd name="T5" fmla="*/ 384 h 392"/>
                <a:gd name="T6" fmla="*/ 312 w 336"/>
                <a:gd name="T7" fmla="*/ 240 h 392"/>
                <a:gd name="T8" fmla="*/ 312 w 336"/>
                <a:gd name="T9" fmla="*/ 0 h 3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392"/>
                <a:gd name="T17" fmla="*/ 336 w 336"/>
                <a:gd name="T18" fmla="*/ 392 h 3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392">
                  <a:moveTo>
                    <a:pt x="24" y="144"/>
                  </a:moveTo>
                  <a:cubicBezTo>
                    <a:pt x="12" y="196"/>
                    <a:pt x="0" y="248"/>
                    <a:pt x="24" y="288"/>
                  </a:cubicBezTo>
                  <a:cubicBezTo>
                    <a:pt x="48" y="328"/>
                    <a:pt x="120" y="392"/>
                    <a:pt x="168" y="384"/>
                  </a:cubicBezTo>
                  <a:cubicBezTo>
                    <a:pt x="216" y="376"/>
                    <a:pt x="288" y="304"/>
                    <a:pt x="312" y="240"/>
                  </a:cubicBezTo>
                  <a:cubicBezTo>
                    <a:pt x="336" y="176"/>
                    <a:pt x="324" y="88"/>
                    <a:pt x="312" y="0"/>
                  </a:cubicBezTo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Freeform 13">
              <a:extLst>
                <a:ext uri="{FF2B5EF4-FFF2-40B4-BE49-F238E27FC236}">
                  <a16:creationId xmlns:a16="http://schemas.microsoft.com/office/drawing/2014/main" id="{BCB13A7C-44A8-4687-A647-67E93EC85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1728"/>
              <a:ext cx="192" cy="96"/>
            </a:xfrm>
            <a:custGeom>
              <a:avLst/>
              <a:gdLst>
                <a:gd name="T0" fmla="*/ 0 w 192"/>
                <a:gd name="T1" fmla="*/ 0 h 96"/>
                <a:gd name="T2" fmla="*/ 96 w 192"/>
                <a:gd name="T3" fmla="*/ 96 h 96"/>
                <a:gd name="T4" fmla="*/ 192 w 192"/>
                <a:gd name="T5" fmla="*/ 0 h 96"/>
                <a:gd name="T6" fmla="*/ 0 60000 65536"/>
                <a:gd name="T7" fmla="*/ 0 60000 65536"/>
                <a:gd name="T8" fmla="*/ 0 60000 65536"/>
                <a:gd name="T9" fmla="*/ 0 w 192"/>
                <a:gd name="T10" fmla="*/ 0 h 96"/>
                <a:gd name="T11" fmla="*/ 192 w 192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96">
                  <a:moveTo>
                    <a:pt x="0" y="0"/>
                  </a:moveTo>
                  <a:cubicBezTo>
                    <a:pt x="32" y="48"/>
                    <a:pt x="64" y="96"/>
                    <a:pt x="96" y="96"/>
                  </a:cubicBezTo>
                  <a:cubicBezTo>
                    <a:pt x="128" y="96"/>
                    <a:pt x="176" y="16"/>
                    <a:pt x="192" y="0"/>
                  </a:cubicBezTo>
                </a:path>
              </a:pathLst>
            </a:custGeom>
            <a:noFill/>
            <a:ln w="9525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Freeform 14">
              <a:extLst>
                <a:ext uri="{FF2B5EF4-FFF2-40B4-BE49-F238E27FC236}">
                  <a16:creationId xmlns:a16="http://schemas.microsoft.com/office/drawing/2014/main" id="{2F8D62B0-C679-4036-892F-A0F147CD8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" y="1728"/>
              <a:ext cx="192" cy="96"/>
            </a:xfrm>
            <a:custGeom>
              <a:avLst/>
              <a:gdLst>
                <a:gd name="T0" fmla="*/ 0 w 192"/>
                <a:gd name="T1" fmla="*/ 0 h 96"/>
                <a:gd name="T2" fmla="*/ 96 w 192"/>
                <a:gd name="T3" fmla="*/ 96 h 96"/>
                <a:gd name="T4" fmla="*/ 192 w 192"/>
                <a:gd name="T5" fmla="*/ 0 h 96"/>
                <a:gd name="T6" fmla="*/ 0 60000 65536"/>
                <a:gd name="T7" fmla="*/ 0 60000 65536"/>
                <a:gd name="T8" fmla="*/ 0 60000 65536"/>
                <a:gd name="T9" fmla="*/ 0 w 192"/>
                <a:gd name="T10" fmla="*/ 0 h 96"/>
                <a:gd name="T11" fmla="*/ 192 w 192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96">
                  <a:moveTo>
                    <a:pt x="0" y="0"/>
                  </a:moveTo>
                  <a:cubicBezTo>
                    <a:pt x="32" y="48"/>
                    <a:pt x="64" y="96"/>
                    <a:pt x="96" y="96"/>
                  </a:cubicBezTo>
                  <a:cubicBezTo>
                    <a:pt x="128" y="96"/>
                    <a:pt x="176" y="16"/>
                    <a:pt x="192" y="0"/>
                  </a:cubicBezTo>
                </a:path>
              </a:pathLst>
            </a:cu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" name="Freeform 15">
              <a:extLst>
                <a:ext uri="{FF2B5EF4-FFF2-40B4-BE49-F238E27FC236}">
                  <a16:creationId xmlns:a16="http://schemas.microsoft.com/office/drawing/2014/main" id="{FC1D4E46-22F0-4B13-85DA-3A070408B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1680"/>
              <a:ext cx="336" cy="392"/>
            </a:xfrm>
            <a:custGeom>
              <a:avLst/>
              <a:gdLst>
                <a:gd name="T0" fmla="*/ 24 w 336"/>
                <a:gd name="T1" fmla="*/ 144 h 392"/>
                <a:gd name="T2" fmla="*/ 24 w 336"/>
                <a:gd name="T3" fmla="*/ 288 h 392"/>
                <a:gd name="T4" fmla="*/ 168 w 336"/>
                <a:gd name="T5" fmla="*/ 384 h 392"/>
                <a:gd name="T6" fmla="*/ 312 w 336"/>
                <a:gd name="T7" fmla="*/ 240 h 392"/>
                <a:gd name="T8" fmla="*/ 312 w 336"/>
                <a:gd name="T9" fmla="*/ 0 h 3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392"/>
                <a:gd name="T17" fmla="*/ 336 w 336"/>
                <a:gd name="T18" fmla="*/ 392 h 3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392">
                  <a:moveTo>
                    <a:pt x="24" y="144"/>
                  </a:moveTo>
                  <a:cubicBezTo>
                    <a:pt x="12" y="196"/>
                    <a:pt x="0" y="248"/>
                    <a:pt x="24" y="288"/>
                  </a:cubicBezTo>
                  <a:cubicBezTo>
                    <a:pt x="48" y="328"/>
                    <a:pt x="120" y="392"/>
                    <a:pt x="168" y="384"/>
                  </a:cubicBezTo>
                  <a:cubicBezTo>
                    <a:pt x="216" y="376"/>
                    <a:pt x="288" y="304"/>
                    <a:pt x="312" y="240"/>
                  </a:cubicBezTo>
                  <a:cubicBezTo>
                    <a:pt x="336" y="176"/>
                    <a:pt x="324" y="88"/>
                    <a:pt x="312" y="0"/>
                  </a:cubicBezTo>
                </a:path>
              </a:pathLst>
            </a:custGeom>
            <a:noFill/>
            <a:ln w="9525">
              <a:solidFill>
                <a:srgbClr val="FF99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8" name="Freeform 16">
              <a:extLst>
                <a:ext uri="{FF2B5EF4-FFF2-40B4-BE49-F238E27FC236}">
                  <a16:creationId xmlns:a16="http://schemas.microsoft.com/office/drawing/2014/main" id="{85CA69C7-8319-4470-BCAC-645C43FF0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1680"/>
              <a:ext cx="336" cy="392"/>
            </a:xfrm>
            <a:custGeom>
              <a:avLst/>
              <a:gdLst>
                <a:gd name="T0" fmla="*/ 24 w 336"/>
                <a:gd name="T1" fmla="*/ 144 h 392"/>
                <a:gd name="T2" fmla="*/ 24 w 336"/>
                <a:gd name="T3" fmla="*/ 288 h 392"/>
                <a:gd name="T4" fmla="*/ 168 w 336"/>
                <a:gd name="T5" fmla="*/ 384 h 392"/>
                <a:gd name="T6" fmla="*/ 312 w 336"/>
                <a:gd name="T7" fmla="*/ 240 h 392"/>
                <a:gd name="T8" fmla="*/ 312 w 336"/>
                <a:gd name="T9" fmla="*/ 0 h 3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392"/>
                <a:gd name="T17" fmla="*/ 336 w 336"/>
                <a:gd name="T18" fmla="*/ 392 h 3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392">
                  <a:moveTo>
                    <a:pt x="24" y="144"/>
                  </a:moveTo>
                  <a:cubicBezTo>
                    <a:pt x="12" y="196"/>
                    <a:pt x="0" y="248"/>
                    <a:pt x="24" y="288"/>
                  </a:cubicBezTo>
                  <a:cubicBezTo>
                    <a:pt x="48" y="328"/>
                    <a:pt x="120" y="392"/>
                    <a:pt x="168" y="384"/>
                  </a:cubicBezTo>
                  <a:cubicBezTo>
                    <a:pt x="216" y="376"/>
                    <a:pt x="288" y="304"/>
                    <a:pt x="312" y="240"/>
                  </a:cubicBezTo>
                  <a:cubicBezTo>
                    <a:pt x="336" y="176"/>
                    <a:pt x="324" y="88"/>
                    <a:pt x="312" y="0"/>
                  </a:cubicBezTo>
                </a:path>
              </a:pathLst>
            </a:custGeom>
            <a:noFill/>
            <a:ln w="9525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35957" name="Text Box 21">
            <a:extLst>
              <a:ext uri="{FF2B5EF4-FFF2-40B4-BE49-F238E27FC236}">
                <a16:creationId xmlns:a16="http://schemas.microsoft.com/office/drawing/2014/main" id="{CBAFB5A2-9FE8-46BD-8E25-9756F833A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6825" y="4141788"/>
            <a:ext cx="29860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FF0000"/>
                </a:solidFill>
                <a:latin typeface="Times New Roman" panose="02020603050405020304" pitchFamily="18" charset="0"/>
              </a:rPr>
              <a:t>动态规划！</a:t>
            </a:r>
          </a:p>
        </p:txBody>
      </p:sp>
      <p:sp>
        <p:nvSpPr>
          <p:cNvPr id="10247" name="Rectangle 24">
            <a:extLst>
              <a:ext uri="{FF2B5EF4-FFF2-40B4-BE49-F238E27FC236}">
                <a16:creationId xmlns:a16="http://schemas.microsoft.com/office/drawing/2014/main" id="{C1AD288A-F71B-420F-8F75-40303276F1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Fibonnaci </a:t>
            </a:r>
            <a:r>
              <a:rPr lang="zh-CN" altLang="en-US"/>
              <a:t>数的计算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595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3">
            <a:extLst>
              <a:ext uri="{FF2B5EF4-FFF2-40B4-BE49-F238E27FC236}">
                <a16:creationId xmlns:a16="http://schemas.microsoft.com/office/drawing/2014/main" id="{3DA9D4BC-415F-460B-A4C1-0CB2351BD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用动态规划法求最优解</a:t>
            </a:r>
          </a:p>
        </p:txBody>
      </p:sp>
      <p:sp>
        <p:nvSpPr>
          <p:cNvPr id="896003" name="Rectangle 3">
            <a:extLst>
              <a:ext uri="{FF2B5EF4-FFF2-40B4-BE49-F238E27FC236}">
                <a16:creationId xmlns:a16="http://schemas.microsoft.com/office/drawing/2014/main" id="{0FEC1669-B628-4D55-A602-C62EF1147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4" y="0"/>
            <a:ext cx="5634037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lnSpc>
                <a:spcPct val="110000"/>
              </a:lnSpc>
              <a:spcBef>
                <a:spcPct val="0"/>
              </a:spcBef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lnSpc>
                <a:spcPct val="110000"/>
              </a:lnSpc>
              <a:spcBef>
                <a:spcPct val="0"/>
              </a:spcBef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lnSpc>
                <a:spcPct val="110000"/>
              </a:lnSpc>
              <a:spcBef>
                <a:spcPct val="0"/>
              </a:spcBef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lnSpc>
                <a:spcPct val="110000"/>
              </a:lnSpc>
              <a:spcBef>
                <a:spcPct val="0"/>
              </a:spcBef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lnSpc>
                <a:spcPct val="110000"/>
              </a:lnSpc>
              <a:spcBef>
                <a:spcPct val="0"/>
              </a:spcBef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ja-JP" altLang="en-US" sz="2400"/>
          </a:p>
        </p:txBody>
      </p:sp>
      <p:sp>
        <p:nvSpPr>
          <p:cNvPr id="67589" name="Rectangle 4">
            <a:extLst>
              <a:ext uri="{FF2B5EF4-FFF2-40B4-BE49-F238E27FC236}">
                <a16:creationId xmlns:a16="http://schemas.microsoft.com/office/drawing/2014/main" id="{1FDDCAC0-BFDC-4C30-9C9D-E384C9D85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138" y="1232330"/>
            <a:ext cx="8424863" cy="535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ea typeface="楷体_GB2312"/>
                <a:cs typeface="楷体_GB2312"/>
              </a:rPr>
              <a:t>void </a:t>
            </a:r>
            <a:r>
              <a:rPr lang="en-US" altLang="zh-CN" sz="1800" b="1" dirty="0" err="1">
                <a:ea typeface="楷体_GB2312"/>
                <a:cs typeface="楷体_GB2312"/>
              </a:rPr>
              <a:t>matrixChain</a:t>
            </a:r>
            <a:r>
              <a:rPr lang="en-US" altLang="zh-CN" sz="1800" b="1" dirty="0">
                <a:ea typeface="楷体_GB2312"/>
                <a:cs typeface="楷体_GB2312"/>
              </a:rPr>
              <a:t>(int p[ ], int m[ ][ ], int s[ ][ ])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ea typeface="楷体_GB2312"/>
                <a:cs typeface="楷体_GB2312"/>
              </a:rPr>
              <a:t>{     int n=p.length-1;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ea typeface="楷体_GB2312"/>
                <a:cs typeface="楷体_GB2312"/>
              </a:rPr>
              <a:t>      for (int </a:t>
            </a:r>
            <a:r>
              <a:rPr lang="en-US" altLang="zh-CN" sz="1800" b="1" dirty="0" err="1">
                <a:ea typeface="楷体_GB2312"/>
                <a:cs typeface="楷体_GB2312"/>
              </a:rPr>
              <a:t>i</a:t>
            </a:r>
            <a:r>
              <a:rPr lang="en-US" altLang="zh-CN" sz="1800" b="1" dirty="0">
                <a:ea typeface="楷体_GB2312"/>
                <a:cs typeface="楷体_GB2312"/>
              </a:rPr>
              <a:t> = 1; </a:t>
            </a:r>
            <a:r>
              <a:rPr lang="en-US" altLang="zh-CN" sz="1800" b="1" dirty="0" err="1">
                <a:ea typeface="楷体_GB2312"/>
                <a:cs typeface="楷体_GB2312"/>
              </a:rPr>
              <a:t>i</a:t>
            </a:r>
            <a:r>
              <a:rPr lang="en-US" altLang="zh-CN" sz="1800" b="1" dirty="0">
                <a:ea typeface="楷体_GB2312"/>
                <a:cs typeface="楷体_GB2312"/>
              </a:rPr>
              <a:t> &lt;= n; </a:t>
            </a:r>
            <a:r>
              <a:rPr lang="en-US" altLang="zh-CN" sz="1800" b="1" dirty="0" err="1">
                <a:ea typeface="楷体_GB2312"/>
                <a:cs typeface="楷体_GB2312"/>
              </a:rPr>
              <a:t>i</a:t>
            </a:r>
            <a:r>
              <a:rPr lang="en-US" altLang="zh-CN" sz="1800" b="1" dirty="0">
                <a:ea typeface="楷体_GB2312"/>
                <a:cs typeface="楷体_GB2312"/>
              </a:rPr>
              <a:t>++) m[</a:t>
            </a:r>
            <a:r>
              <a:rPr lang="en-US" altLang="zh-CN" sz="1800" b="1" dirty="0" err="1">
                <a:ea typeface="楷体_GB2312"/>
                <a:cs typeface="楷体_GB2312"/>
              </a:rPr>
              <a:t>i</a:t>
            </a:r>
            <a:r>
              <a:rPr lang="en-US" altLang="zh-CN" sz="1800" b="1" dirty="0">
                <a:ea typeface="楷体_GB2312"/>
                <a:cs typeface="楷体_GB2312"/>
              </a:rPr>
              <a:t>][</a:t>
            </a:r>
            <a:r>
              <a:rPr lang="en-US" altLang="zh-CN" sz="1800" b="1" dirty="0" err="1">
                <a:ea typeface="楷体_GB2312"/>
                <a:cs typeface="楷体_GB2312"/>
              </a:rPr>
              <a:t>i</a:t>
            </a:r>
            <a:r>
              <a:rPr lang="en-US" altLang="zh-CN" sz="1800" b="1" dirty="0">
                <a:ea typeface="楷体_GB2312"/>
                <a:cs typeface="楷体_GB2312"/>
              </a:rPr>
              <a:t>] = 0;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ea typeface="楷体_GB2312"/>
                <a:cs typeface="楷体_GB2312"/>
              </a:rPr>
              <a:t>      for (int r = 2; r &lt;= n; r++)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ea typeface="楷体_GB2312"/>
                <a:cs typeface="楷体_GB2312"/>
              </a:rPr>
              <a:t>         for (int </a:t>
            </a:r>
            <a:r>
              <a:rPr lang="en-US" altLang="zh-CN" sz="1800" b="1" dirty="0" err="1">
                <a:ea typeface="楷体_GB2312"/>
                <a:cs typeface="楷体_GB2312"/>
              </a:rPr>
              <a:t>i</a:t>
            </a:r>
            <a:r>
              <a:rPr lang="en-US" altLang="zh-CN" sz="1800" b="1" dirty="0">
                <a:ea typeface="楷体_GB2312"/>
                <a:cs typeface="楷体_GB2312"/>
              </a:rPr>
              <a:t> = 1; </a:t>
            </a:r>
            <a:r>
              <a:rPr lang="en-US" altLang="zh-CN" sz="1800" b="1" dirty="0" err="1">
                <a:ea typeface="楷体_GB2312"/>
                <a:cs typeface="楷体_GB2312"/>
              </a:rPr>
              <a:t>i</a:t>
            </a:r>
            <a:r>
              <a:rPr lang="en-US" altLang="zh-CN" sz="1800" b="1" dirty="0">
                <a:ea typeface="楷体_GB2312"/>
                <a:cs typeface="楷体_GB2312"/>
              </a:rPr>
              <a:t> &lt;= n - r+1; </a:t>
            </a:r>
            <a:r>
              <a:rPr lang="en-US" altLang="zh-CN" sz="1800" b="1" dirty="0" err="1">
                <a:ea typeface="楷体_GB2312"/>
                <a:cs typeface="楷体_GB2312"/>
              </a:rPr>
              <a:t>i</a:t>
            </a:r>
            <a:r>
              <a:rPr lang="en-US" altLang="zh-CN" sz="1800" b="1" dirty="0">
                <a:ea typeface="楷体_GB2312"/>
                <a:cs typeface="楷体_GB2312"/>
              </a:rPr>
              <a:t>++) {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ea typeface="楷体_GB2312"/>
                <a:cs typeface="楷体_GB2312"/>
              </a:rPr>
              <a:t>         {   int j=i+r-1;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ea typeface="楷体_GB2312"/>
                <a:cs typeface="楷体_GB2312"/>
              </a:rPr>
              <a:t>             m[</a:t>
            </a:r>
            <a:r>
              <a:rPr lang="en-US" altLang="zh-CN" sz="1800" b="1" dirty="0" err="1">
                <a:ea typeface="楷体_GB2312"/>
                <a:cs typeface="楷体_GB2312"/>
              </a:rPr>
              <a:t>i</a:t>
            </a:r>
            <a:r>
              <a:rPr lang="en-US" altLang="zh-CN" sz="1800" b="1" dirty="0">
                <a:ea typeface="楷体_GB2312"/>
                <a:cs typeface="楷体_GB2312"/>
              </a:rPr>
              <a:t>][j] = m[i+1][j]+ p[i-1]*p[</a:t>
            </a:r>
            <a:r>
              <a:rPr lang="en-US" altLang="zh-CN" sz="1800" b="1" dirty="0" err="1">
                <a:ea typeface="楷体_GB2312"/>
                <a:cs typeface="楷体_GB2312"/>
              </a:rPr>
              <a:t>i</a:t>
            </a:r>
            <a:r>
              <a:rPr lang="en-US" altLang="zh-CN" sz="1800" b="1" dirty="0">
                <a:ea typeface="楷体_GB2312"/>
                <a:cs typeface="楷体_GB2312"/>
              </a:rPr>
              <a:t>]*p[j];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ea typeface="楷体_GB2312"/>
                <a:cs typeface="楷体_GB2312"/>
              </a:rPr>
              <a:t>             </a:t>
            </a:r>
            <a:r>
              <a:rPr lang="en-US" altLang="zh-CN" sz="1800" b="1" dirty="0">
                <a:solidFill>
                  <a:srgbClr val="FF0000"/>
                </a:solidFill>
                <a:ea typeface="楷体_GB2312"/>
                <a:cs typeface="楷体_GB2312"/>
              </a:rPr>
              <a:t>s[</a:t>
            </a:r>
            <a:r>
              <a:rPr lang="en-US" altLang="zh-CN" sz="1800" b="1" dirty="0" err="1">
                <a:solidFill>
                  <a:srgbClr val="FF0000"/>
                </a:solidFill>
                <a:ea typeface="楷体_GB2312"/>
                <a:cs typeface="楷体_GB2312"/>
              </a:rPr>
              <a:t>i</a:t>
            </a:r>
            <a:r>
              <a:rPr lang="en-US" altLang="zh-CN" sz="1800" b="1" dirty="0">
                <a:solidFill>
                  <a:srgbClr val="FF0000"/>
                </a:solidFill>
                <a:ea typeface="楷体_GB2312"/>
                <a:cs typeface="楷体_GB2312"/>
              </a:rPr>
              <a:t>][j] = </a:t>
            </a:r>
            <a:r>
              <a:rPr lang="en-US" altLang="zh-CN" sz="1800" b="1" dirty="0" err="1">
                <a:solidFill>
                  <a:srgbClr val="FF0000"/>
                </a:solidFill>
                <a:ea typeface="楷体_GB2312"/>
                <a:cs typeface="楷体_GB2312"/>
              </a:rPr>
              <a:t>i</a:t>
            </a:r>
            <a:r>
              <a:rPr lang="en-US" altLang="zh-CN" sz="1800" b="1" dirty="0">
                <a:solidFill>
                  <a:srgbClr val="FF0000"/>
                </a:solidFill>
                <a:ea typeface="楷体_GB2312"/>
                <a:cs typeface="楷体_GB2312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ea typeface="楷体_GB2312"/>
                <a:cs typeface="楷体_GB2312"/>
              </a:rPr>
              <a:t>             for (int k = i+1; k &lt; j; k++)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ea typeface="楷体_GB2312"/>
                <a:cs typeface="楷体_GB2312"/>
              </a:rPr>
              <a:t>             {   int t = m[</a:t>
            </a:r>
            <a:r>
              <a:rPr lang="en-US" altLang="zh-CN" sz="1800" b="1" dirty="0" err="1">
                <a:ea typeface="楷体_GB2312"/>
                <a:cs typeface="楷体_GB2312"/>
              </a:rPr>
              <a:t>i</a:t>
            </a:r>
            <a:r>
              <a:rPr lang="en-US" altLang="zh-CN" sz="1800" b="1" dirty="0">
                <a:ea typeface="楷体_GB2312"/>
                <a:cs typeface="楷体_GB2312"/>
              </a:rPr>
              <a:t>][k] + m[k+1][j] + p[i-1]*p[k]*p[j];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ea typeface="楷体_GB2312"/>
                <a:cs typeface="楷体_GB2312"/>
              </a:rPr>
              <a:t>               if (t &lt; m[</a:t>
            </a:r>
            <a:r>
              <a:rPr lang="en-US" altLang="zh-CN" sz="1800" b="1" dirty="0" err="1">
                <a:ea typeface="楷体_GB2312"/>
                <a:cs typeface="楷体_GB2312"/>
              </a:rPr>
              <a:t>i</a:t>
            </a:r>
            <a:r>
              <a:rPr lang="en-US" altLang="zh-CN" sz="1800" b="1" dirty="0">
                <a:ea typeface="楷体_GB2312"/>
                <a:cs typeface="楷体_GB2312"/>
              </a:rPr>
              <a:t>][j])  { m[</a:t>
            </a:r>
            <a:r>
              <a:rPr lang="en-US" altLang="zh-CN" sz="1800" b="1" dirty="0" err="1">
                <a:ea typeface="楷体_GB2312"/>
                <a:cs typeface="楷体_GB2312"/>
              </a:rPr>
              <a:t>i</a:t>
            </a:r>
            <a:r>
              <a:rPr lang="en-US" altLang="zh-CN" sz="1800" b="1" dirty="0">
                <a:ea typeface="楷体_GB2312"/>
                <a:cs typeface="楷体_GB2312"/>
              </a:rPr>
              <a:t>][j] = t;   </a:t>
            </a:r>
            <a:r>
              <a:rPr lang="en-US" altLang="zh-CN" sz="1800" b="1" dirty="0">
                <a:solidFill>
                  <a:srgbClr val="FF0000"/>
                </a:solidFill>
                <a:ea typeface="楷体_GB2312"/>
                <a:cs typeface="楷体_GB2312"/>
              </a:rPr>
              <a:t>s[</a:t>
            </a:r>
            <a:r>
              <a:rPr lang="en-US" altLang="zh-CN" sz="1800" b="1" dirty="0" err="1">
                <a:solidFill>
                  <a:srgbClr val="FF0000"/>
                </a:solidFill>
                <a:ea typeface="楷体_GB2312"/>
                <a:cs typeface="楷体_GB2312"/>
              </a:rPr>
              <a:t>i</a:t>
            </a:r>
            <a:r>
              <a:rPr lang="en-US" altLang="zh-CN" sz="1800" b="1" dirty="0">
                <a:solidFill>
                  <a:srgbClr val="FF0000"/>
                </a:solidFill>
                <a:ea typeface="楷体_GB2312"/>
                <a:cs typeface="楷体_GB2312"/>
              </a:rPr>
              <a:t>][j] = k; 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ea typeface="楷体_GB2312"/>
                <a:cs typeface="楷体_GB2312"/>
              </a:rPr>
              <a:t>             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ea typeface="楷体_GB2312"/>
                <a:cs typeface="楷体_GB2312"/>
              </a:rPr>
              <a:t>         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ea typeface="楷体_GB2312"/>
                <a:cs typeface="楷体_GB2312"/>
              </a:rPr>
              <a:t>}</a:t>
            </a:r>
          </a:p>
        </p:txBody>
      </p:sp>
      <p:pic>
        <p:nvPicPr>
          <p:cNvPr id="67590" name="Picture 28" descr="t31">
            <a:extLst>
              <a:ext uri="{FF2B5EF4-FFF2-40B4-BE49-F238E27FC236}">
                <a16:creationId xmlns:a16="http://schemas.microsoft.com/office/drawing/2014/main" id="{82D8FDF1-CFCB-4D4A-95A5-350DA6EB1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02" b="22397"/>
          <a:stretch>
            <a:fillRect/>
          </a:stretch>
        </p:blipFill>
        <p:spPr bwMode="auto">
          <a:xfrm>
            <a:off x="7246824" y="1239282"/>
            <a:ext cx="3305175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1" name="Rectangle 29">
            <a:extLst>
              <a:ext uri="{FF2B5EF4-FFF2-40B4-BE49-F238E27FC236}">
                <a16:creationId xmlns:a16="http://schemas.microsoft.com/office/drawing/2014/main" id="{7B0CAE31-4730-4314-BF13-DC68F7E4C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1150" y="2857940"/>
            <a:ext cx="309700" cy="427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页脚占位符 3">
            <a:extLst>
              <a:ext uri="{FF2B5EF4-FFF2-40B4-BE49-F238E27FC236}">
                <a16:creationId xmlns:a16="http://schemas.microsoft.com/office/drawing/2014/main" id="{DD39C69A-021D-4B5D-85BA-0B68DB3CD5B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68611" name="Rectangle 35">
            <a:extLst>
              <a:ext uri="{FF2B5EF4-FFF2-40B4-BE49-F238E27FC236}">
                <a16:creationId xmlns:a16="http://schemas.microsoft.com/office/drawing/2014/main" id="{B8D897A8-1064-46DD-85BB-9FF3DA2027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用动态规划法求最优解</a:t>
            </a:r>
          </a:p>
        </p:txBody>
      </p:sp>
      <p:sp>
        <p:nvSpPr>
          <p:cNvPr id="68612" name="Rectangle 36">
            <a:extLst>
              <a:ext uri="{FF2B5EF4-FFF2-40B4-BE49-F238E27FC236}">
                <a16:creationId xmlns:a16="http://schemas.microsoft.com/office/drawing/2014/main" id="{E1A93D29-47BD-4F5C-A948-FC035213A6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计算实例</a:t>
            </a:r>
          </a:p>
        </p:txBody>
      </p:sp>
      <p:sp>
        <p:nvSpPr>
          <p:cNvPr id="945155" name="Rectangle 3">
            <a:extLst>
              <a:ext uri="{FF2B5EF4-FFF2-40B4-BE49-F238E27FC236}">
                <a16:creationId xmlns:a16="http://schemas.microsoft.com/office/drawing/2014/main" id="{27A90D16-2CE8-4941-A730-7078CEBD4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4" y="0"/>
            <a:ext cx="5634037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lnSpc>
                <a:spcPct val="110000"/>
              </a:lnSpc>
              <a:spcBef>
                <a:spcPct val="0"/>
              </a:spcBef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lnSpc>
                <a:spcPct val="110000"/>
              </a:lnSpc>
              <a:spcBef>
                <a:spcPct val="0"/>
              </a:spcBef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lnSpc>
                <a:spcPct val="110000"/>
              </a:lnSpc>
              <a:spcBef>
                <a:spcPct val="0"/>
              </a:spcBef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lnSpc>
                <a:spcPct val="110000"/>
              </a:lnSpc>
              <a:spcBef>
                <a:spcPct val="0"/>
              </a:spcBef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lnSpc>
                <a:spcPct val="110000"/>
              </a:lnSpc>
              <a:spcBef>
                <a:spcPct val="0"/>
              </a:spcBef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ja-JP" altLang="en-US" sz="2400"/>
          </a:p>
        </p:txBody>
      </p:sp>
      <p:graphicFrame>
        <p:nvGraphicFramePr>
          <p:cNvPr id="945157" name="Group 5">
            <a:extLst>
              <a:ext uri="{FF2B5EF4-FFF2-40B4-BE49-F238E27FC236}">
                <a16:creationId xmlns:a16="http://schemas.microsoft.com/office/drawing/2014/main" id="{CB0C0709-3F75-469D-B9D9-44229A7B1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98883"/>
              </p:ext>
            </p:extLst>
          </p:nvPr>
        </p:nvGraphicFramePr>
        <p:xfrm>
          <a:off x="1561307" y="1540671"/>
          <a:ext cx="8223250" cy="1100137"/>
        </p:xfrm>
        <a:graphic>
          <a:graphicData uri="http://schemas.openxmlformats.org/drawingml/2006/table">
            <a:tbl>
              <a:tblPr/>
              <a:tblGrid>
                <a:gridCol w="1390650">
                  <a:extLst>
                    <a:ext uri="{9D8B030D-6E8A-4147-A177-3AD203B41FA5}">
                      <a16:colId xmlns:a16="http://schemas.microsoft.com/office/drawing/2014/main" val="2509813072"/>
                    </a:ext>
                  </a:extLst>
                </a:gridCol>
                <a:gridCol w="1389063">
                  <a:extLst>
                    <a:ext uri="{9D8B030D-6E8A-4147-A177-3AD203B41FA5}">
                      <a16:colId xmlns:a16="http://schemas.microsoft.com/office/drawing/2014/main" val="509718523"/>
                    </a:ext>
                  </a:extLst>
                </a:gridCol>
                <a:gridCol w="1177925">
                  <a:extLst>
                    <a:ext uri="{9D8B030D-6E8A-4147-A177-3AD203B41FA5}">
                      <a16:colId xmlns:a16="http://schemas.microsoft.com/office/drawing/2014/main" val="387009051"/>
                    </a:ext>
                  </a:extLst>
                </a:gridCol>
                <a:gridCol w="1177925">
                  <a:extLst>
                    <a:ext uri="{9D8B030D-6E8A-4147-A177-3AD203B41FA5}">
                      <a16:colId xmlns:a16="http://schemas.microsoft.com/office/drawing/2014/main" val="1378958280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1391440602"/>
                    </a:ext>
                  </a:extLst>
                </a:gridCol>
                <a:gridCol w="1697037">
                  <a:extLst>
                    <a:ext uri="{9D8B030D-6E8A-4147-A177-3AD203B41FA5}">
                      <a16:colId xmlns:a16="http://schemas.microsoft.com/office/drawing/2014/main" val="2545865123"/>
                    </a:ext>
                  </a:extLst>
                </a:gridCol>
              </a:tblGrid>
              <a:tr h="538163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-112713"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indent="-242888"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indent="-347663" algn="l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indent="-487363" algn="l">
                        <a:buSzPct val="75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indent="-487363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indent="-487363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indent="-487363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indent="-487363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-112713"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indent="-242888"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indent="-347663" algn="l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indent="-487363" algn="l">
                        <a:buSzPct val="75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indent="-487363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indent="-487363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indent="-487363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indent="-487363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-112713"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indent="-242888"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indent="-347663" algn="l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indent="-487363" algn="l">
                        <a:buSzPct val="75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indent="-487363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indent="-487363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indent="-487363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indent="-487363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-112713"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indent="-242888"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indent="-347663" algn="l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indent="-487363" algn="l">
                        <a:buSzPct val="75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indent="-487363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indent="-487363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indent="-487363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indent="-487363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-112713"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indent="-242888"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indent="-347663" algn="l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indent="-487363" algn="l">
                        <a:buSzPct val="75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indent="-487363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indent="-487363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indent="-487363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indent="-487363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-112713"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indent="-242888"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indent="-347663" algn="l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indent="-487363" algn="l">
                        <a:buSzPct val="75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indent="-487363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indent="-487363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indent="-487363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indent="-487363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175083"/>
                  </a:ext>
                </a:extLst>
              </a:tr>
              <a:tr h="561974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-112713"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indent="-242888"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indent="-347663" algn="l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indent="-487363" algn="l">
                        <a:buSzPct val="75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indent="-487363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indent="-487363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indent="-487363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indent="-487363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35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-112713"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indent="-242888"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indent="-347663" algn="l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indent="-487363" algn="l">
                        <a:buSzPct val="75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indent="-487363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indent="-487363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indent="-487363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indent="-487363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35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-112713"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indent="-242888"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indent="-347663" algn="l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indent="-487363" algn="l">
                        <a:buSzPct val="75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indent="-487363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indent="-487363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indent="-487363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indent="-487363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-112713"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indent="-242888"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indent="-347663" algn="l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indent="-487363" algn="l">
                        <a:buSzPct val="75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indent="-487363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indent="-487363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indent="-487363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indent="-487363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-112713"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indent="-242888"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indent="-347663" algn="l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indent="-487363" algn="l">
                        <a:buSzPct val="75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indent="-487363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indent="-487363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indent="-487363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indent="-487363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-112713"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indent="-242888"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indent="-347663" algn="l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indent="-487363" algn="l">
                        <a:buSzPct val="75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indent="-487363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indent="-487363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indent="-487363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indent="-487363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9519721"/>
                  </a:ext>
                </a:extLst>
              </a:tr>
            </a:tbl>
          </a:graphicData>
        </a:graphic>
      </p:graphicFrame>
      <p:grpSp>
        <p:nvGrpSpPr>
          <p:cNvPr id="68637" name="Group 33">
            <a:extLst>
              <a:ext uri="{FF2B5EF4-FFF2-40B4-BE49-F238E27FC236}">
                <a16:creationId xmlns:a16="http://schemas.microsoft.com/office/drawing/2014/main" id="{EE881636-7E5C-4424-B355-5709E3838D88}"/>
              </a:ext>
            </a:extLst>
          </p:cNvPr>
          <p:cNvGrpSpPr>
            <a:grpSpLocks/>
          </p:cNvGrpSpPr>
          <p:nvPr/>
        </p:nvGrpSpPr>
        <p:grpSpPr bwMode="auto">
          <a:xfrm>
            <a:off x="1698626" y="3435351"/>
            <a:ext cx="8405813" cy="1350963"/>
            <a:chOff x="110" y="1420"/>
            <a:chExt cx="5295" cy="851"/>
          </a:xfrm>
        </p:grpSpPr>
        <p:graphicFrame>
          <p:nvGraphicFramePr>
            <p:cNvPr id="68638" name="Object 30">
              <a:extLst>
                <a:ext uri="{FF2B5EF4-FFF2-40B4-BE49-F238E27FC236}">
                  <a16:creationId xmlns:a16="http://schemas.microsoft.com/office/drawing/2014/main" id="{DA234E0F-99C1-430C-A102-B4D3777F97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" y="1420"/>
            <a:ext cx="5295" cy="8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97" name="公式" r:id="rId3" imgW="4597400" imgH="736600" progId="Equation.3">
                    <p:embed/>
                  </p:oleObj>
                </mc:Choice>
                <mc:Fallback>
                  <p:oleObj name="公式" r:id="rId3" imgW="4597400" imgH="7366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" y="1420"/>
                          <a:ext cx="5295" cy="8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39" name="AutoShape 32">
              <a:extLst>
                <a:ext uri="{FF2B5EF4-FFF2-40B4-BE49-F238E27FC236}">
                  <a16:creationId xmlns:a16="http://schemas.microsoft.com/office/drawing/2014/main" id="{B6B6FDF9-C411-4764-A220-0F111012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6" y="1600"/>
              <a:ext cx="56" cy="512"/>
            </a:xfrm>
            <a:prstGeom prst="leftBrace">
              <a:avLst>
                <a:gd name="adj1" fmla="val 7619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</p:grp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页脚占位符 3">
            <a:extLst>
              <a:ext uri="{FF2B5EF4-FFF2-40B4-BE49-F238E27FC236}">
                <a16:creationId xmlns:a16="http://schemas.microsoft.com/office/drawing/2014/main" id="{4FE928BF-0C9E-41F4-9459-90D66AEBAA3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7DB96019-DF50-421C-A67E-C6E071F7B6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用动态规划法求最优解</a:t>
            </a:r>
          </a:p>
        </p:txBody>
      </p:sp>
      <p:sp>
        <p:nvSpPr>
          <p:cNvPr id="69636" name="Rectangle 33">
            <a:extLst>
              <a:ext uri="{FF2B5EF4-FFF2-40B4-BE49-F238E27FC236}">
                <a16:creationId xmlns:a16="http://schemas.microsoft.com/office/drawing/2014/main" id="{52EAE40E-4F73-49F3-B564-A82F175C09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最优值矩阵</a:t>
            </a:r>
            <a:r>
              <a:rPr lang="en-US" altLang="zh-CN"/>
              <a:t>M</a:t>
            </a:r>
          </a:p>
          <a:p>
            <a:pPr lvl="1"/>
            <a:r>
              <a:rPr lang="zh-CN" altLang="en-US"/>
              <a:t>最少乘法次数</a:t>
            </a:r>
          </a:p>
          <a:p>
            <a:pPr lvl="2"/>
            <a:r>
              <a:rPr lang="en-US" altLang="zh-CN"/>
              <a:t>m[i][j]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最优解矩阵</a:t>
            </a:r>
            <a:r>
              <a:rPr lang="en-US" altLang="zh-CN"/>
              <a:t>S</a:t>
            </a:r>
          </a:p>
          <a:p>
            <a:pPr lvl="1"/>
            <a:r>
              <a:rPr lang="zh-CN" altLang="en-US"/>
              <a:t>最优划分位置</a:t>
            </a:r>
          </a:p>
          <a:p>
            <a:pPr lvl="2"/>
            <a:r>
              <a:rPr lang="en-US" altLang="zh-CN"/>
              <a:t>s[i]j]</a:t>
            </a:r>
          </a:p>
        </p:txBody>
      </p:sp>
      <p:sp>
        <p:nvSpPr>
          <p:cNvPr id="1058819" name="Rectangle 3">
            <a:extLst>
              <a:ext uri="{FF2B5EF4-FFF2-40B4-BE49-F238E27FC236}">
                <a16:creationId xmlns:a16="http://schemas.microsoft.com/office/drawing/2014/main" id="{F6A3AF7D-4714-4043-B286-1908AF782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4" y="0"/>
            <a:ext cx="5634037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lnSpc>
                <a:spcPct val="110000"/>
              </a:lnSpc>
              <a:spcBef>
                <a:spcPct val="0"/>
              </a:spcBef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lnSpc>
                <a:spcPct val="110000"/>
              </a:lnSpc>
              <a:spcBef>
                <a:spcPct val="0"/>
              </a:spcBef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lnSpc>
                <a:spcPct val="110000"/>
              </a:lnSpc>
              <a:spcBef>
                <a:spcPct val="0"/>
              </a:spcBef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lnSpc>
                <a:spcPct val="110000"/>
              </a:lnSpc>
              <a:spcBef>
                <a:spcPct val="0"/>
              </a:spcBef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lnSpc>
                <a:spcPct val="110000"/>
              </a:lnSpc>
              <a:spcBef>
                <a:spcPct val="0"/>
              </a:spcBef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ja-JP" altLang="en-US" sz="2400"/>
          </a:p>
        </p:txBody>
      </p:sp>
      <p:pic>
        <p:nvPicPr>
          <p:cNvPr id="69638" name="Picture 27" descr="t31">
            <a:extLst>
              <a:ext uri="{FF2B5EF4-FFF2-40B4-BE49-F238E27FC236}">
                <a16:creationId xmlns:a16="http://schemas.microsoft.com/office/drawing/2014/main" id="{CB2D5C1D-8FC2-43CC-958E-AF0641231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7" t="3319" r="1463" b="21577"/>
          <a:stretch>
            <a:fillRect/>
          </a:stretch>
        </p:blipFill>
        <p:spPr bwMode="auto">
          <a:xfrm>
            <a:off x="5053014" y="3778866"/>
            <a:ext cx="3805237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9" name="Rectangle 28">
            <a:extLst>
              <a:ext uri="{FF2B5EF4-FFF2-40B4-BE49-F238E27FC236}">
                <a16:creationId xmlns:a16="http://schemas.microsoft.com/office/drawing/2014/main" id="{2336AE77-4C1A-4C87-B341-72689E7B1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1150" y="2857940"/>
            <a:ext cx="309700" cy="427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pic>
        <p:nvPicPr>
          <p:cNvPr id="69640" name="Picture 32" descr="t31">
            <a:extLst>
              <a:ext uri="{FF2B5EF4-FFF2-40B4-BE49-F238E27FC236}">
                <a16:creationId xmlns:a16="http://schemas.microsoft.com/office/drawing/2014/main" id="{377C68AB-378E-4A47-82A3-A9B4CE372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67" t="2905" r="35223" b="20332"/>
          <a:stretch>
            <a:fillRect/>
          </a:stretch>
        </p:blipFill>
        <p:spPr bwMode="auto">
          <a:xfrm>
            <a:off x="5053014" y="1223167"/>
            <a:ext cx="4267200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页脚占位符 3">
            <a:extLst>
              <a:ext uri="{FF2B5EF4-FFF2-40B4-BE49-F238E27FC236}">
                <a16:creationId xmlns:a16="http://schemas.microsoft.com/office/drawing/2014/main" id="{932BBC96-3671-404E-8512-AF8F0C04947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70659" name="Rectangle 6">
            <a:extLst>
              <a:ext uri="{FF2B5EF4-FFF2-40B4-BE49-F238E27FC236}">
                <a16:creationId xmlns:a16="http://schemas.microsoft.com/office/drawing/2014/main" id="{F990920C-383D-4B30-B705-0172AEAF3E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算法复杂度分析</a:t>
            </a:r>
          </a:p>
        </p:txBody>
      </p:sp>
      <p:sp>
        <p:nvSpPr>
          <p:cNvPr id="70660" name="Rectangle 7">
            <a:extLst>
              <a:ext uri="{FF2B5EF4-FFF2-40B4-BE49-F238E27FC236}">
                <a16:creationId xmlns:a16="http://schemas.microsoft.com/office/drawing/2014/main" id="{666F9BAB-062C-41E2-BEFC-1668F14901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 err="1"/>
              <a:t>matrixChain</a:t>
            </a:r>
            <a:r>
              <a:rPr lang="zh-CN" altLang="en-US" dirty="0"/>
              <a:t>的主要计算量</a:t>
            </a:r>
          </a:p>
          <a:p>
            <a:pPr lvl="1"/>
            <a:r>
              <a:rPr lang="en-US" altLang="zh-CN" dirty="0"/>
              <a:t>r, </a:t>
            </a:r>
            <a:r>
              <a:rPr lang="en-US" altLang="zh-CN" dirty="0" err="1"/>
              <a:t>i</a:t>
            </a:r>
            <a:r>
              <a:rPr lang="en-US" altLang="zh-CN" dirty="0"/>
              <a:t>, k </a:t>
            </a:r>
            <a:r>
              <a:rPr lang="zh-CN" altLang="en-US" dirty="0"/>
              <a:t>的 </a:t>
            </a:r>
            <a:r>
              <a:rPr lang="en-US" altLang="zh-CN" dirty="0"/>
              <a:t>3 </a:t>
            </a:r>
            <a:r>
              <a:rPr lang="zh-CN" altLang="en-US" dirty="0"/>
              <a:t>重循环</a:t>
            </a:r>
          </a:p>
          <a:p>
            <a:pPr lvl="2"/>
            <a:r>
              <a:rPr lang="zh-CN" altLang="en-US" dirty="0"/>
              <a:t>循环体内计算量 </a:t>
            </a:r>
            <a:r>
              <a:rPr lang="en-US" altLang="zh-CN" dirty="0"/>
              <a:t>O(1)</a:t>
            </a:r>
          </a:p>
          <a:p>
            <a:pPr lvl="2"/>
            <a:r>
              <a:rPr lang="en-US" altLang="zh-CN" dirty="0"/>
              <a:t>3 </a:t>
            </a:r>
            <a:r>
              <a:rPr lang="zh-CN" altLang="en-US" dirty="0"/>
              <a:t>重循环的总次数为</a:t>
            </a:r>
            <a:r>
              <a:rPr lang="en-US" altLang="zh-CN" dirty="0"/>
              <a:t>O(n</a:t>
            </a:r>
            <a:r>
              <a:rPr lang="en-US" altLang="zh-CN" baseline="30000" dirty="0"/>
              <a:t>3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时间复杂性  </a:t>
            </a:r>
            <a:r>
              <a:rPr lang="en-US" altLang="zh-CN" dirty="0"/>
              <a:t>O(n</a:t>
            </a:r>
            <a:r>
              <a:rPr lang="en-US" altLang="zh-CN" baseline="30000" dirty="0"/>
              <a:t>3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空间复杂性  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0661" name="Rectangle 8">
            <a:extLst>
              <a:ext uri="{FF2B5EF4-FFF2-40B4-BE49-F238E27FC236}">
                <a16:creationId xmlns:a16="http://schemas.microsoft.com/office/drawing/2014/main" id="{9CE40ACB-5CA1-4B94-BD36-FF07929B5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638" y="1924050"/>
            <a:ext cx="3890962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ea typeface="楷体_GB2312"/>
                <a:cs typeface="楷体_GB2312"/>
              </a:rPr>
              <a:t>for (int r = 2; r &lt;= n; r++)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ea typeface="楷体_GB2312"/>
                <a:cs typeface="楷体_GB2312"/>
              </a:rPr>
              <a:t>         for (int </a:t>
            </a:r>
            <a:r>
              <a:rPr lang="en-US" altLang="zh-CN" sz="1800" b="1" dirty="0" err="1">
                <a:ea typeface="楷体_GB2312"/>
                <a:cs typeface="楷体_GB2312"/>
              </a:rPr>
              <a:t>i</a:t>
            </a:r>
            <a:r>
              <a:rPr lang="en-US" altLang="zh-CN" sz="1800" b="1" dirty="0">
                <a:ea typeface="楷体_GB2312"/>
                <a:cs typeface="楷体_GB2312"/>
              </a:rPr>
              <a:t> = 1; </a:t>
            </a:r>
            <a:r>
              <a:rPr lang="en-US" altLang="zh-CN" sz="1800" b="1" dirty="0" err="1">
                <a:ea typeface="楷体_GB2312"/>
                <a:cs typeface="楷体_GB2312"/>
              </a:rPr>
              <a:t>i</a:t>
            </a:r>
            <a:r>
              <a:rPr lang="en-US" altLang="zh-CN" sz="1800" b="1" dirty="0">
                <a:ea typeface="楷体_GB2312"/>
                <a:cs typeface="楷体_GB2312"/>
              </a:rPr>
              <a:t> &lt;= n - r+1; </a:t>
            </a:r>
            <a:r>
              <a:rPr lang="en-US" altLang="zh-CN" sz="1800" b="1" dirty="0" err="1">
                <a:ea typeface="楷体_GB2312"/>
                <a:cs typeface="楷体_GB2312"/>
              </a:rPr>
              <a:t>i</a:t>
            </a:r>
            <a:r>
              <a:rPr lang="en-US" altLang="zh-CN" sz="1800" b="1" dirty="0">
                <a:ea typeface="楷体_GB2312"/>
                <a:cs typeface="楷体_GB2312"/>
              </a:rPr>
              <a:t>++)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ea typeface="楷体_GB2312"/>
                <a:cs typeface="楷体_GB2312"/>
              </a:rPr>
              <a:t>         {       ……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ea typeface="楷体_GB2312"/>
                <a:cs typeface="楷体_GB2312"/>
              </a:rPr>
              <a:t>                 for (int k = i+1; k &lt; j; k++)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ea typeface="楷体_GB2312"/>
                <a:cs typeface="楷体_GB2312"/>
              </a:rPr>
              <a:t>                 {   ……</a:t>
            </a:r>
            <a:endParaRPr lang="en-US" altLang="zh-CN" sz="1800" b="1" dirty="0">
              <a:solidFill>
                <a:srgbClr val="FF0000"/>
              </a:solidFill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ea typeface="楷体_GB2312"/>
                <a:cs typeface="楷体_GB2312"/>
              </a:rPr>
              <a:t>                 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ea typeface="楷体_GB2312"/>
                <a:cs typeface="楷体_GB2312"/>
              </a:rPr>
              <a:t>         }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>
            <a:extLst>
              <a:ext uri="{FF2B5EF4-FFF2-40B4-BE49-F238E27FC236}">
                <a16:creationId xmlns:a16="http://schemas.microsoft.com/office/drawing/2014/main" id="{EC5A73F8-1E9C-4EBD-BD3F-11F3683ED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矩阵连乘积的备忘录动态规划算法</a:t>
            </a:r>
          </a:p>
        </p:txBody>
      </p:sp>
      <p:sp>
        <p:nvSpPr>
          <p:cNvPr id="71684" name="Rectangle 6">
            <a:extLst>
              <a:ext uri="{FF2B5EF4-FFF2-40B4-BE49-F238E27FC236}">
                <a16:creationId xmlns:a16="http://schemas.microsoft.com/office/drawing/2014/main" id="{5B9E1CB5-43E1-410E-BBCF-E2427DAE43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7928" y="1223167"/>
            <a:ext cx="11118322" cy="5328462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lookupChain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 j)   {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if (m[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&gt; 0) return m[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][j];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if (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j) return 0;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int u = 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lookupChain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(i+1,j) + p[i-1]*p[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]*p[j];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s[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= 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 (int k = i+1; k &lt; j; k++) {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int t = </a:t>
            </a:r>
            <a:r>
              <a:rPr kumimoji="1"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lookupChain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i,k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lookupChain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(k+1,j) + p[i-1]*p[k]*p[j];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if (t &lt; u) { u = t ;  s[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= k;  }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m[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= u;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u;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1171" name="Text Box 3">
            <a:extLst>
              <a:ext uri="{FF2B5EF4-FFF2-40B4-BE49-F238E27FC236}">
                <a16:creationId xmlns:a16="http://schemas.microsoft.com/office/drawing/2014/main" id="{654C4F9B-7608-4D65-91E7-2DBC1C74C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7988" y="90805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endParaRPr lang="zh-CN" altLang="en-US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B45F1773-81FA-4766-9768-13D2040A8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动态规划算法的典型应用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D98DF478-688C-4140-93F7-5AFDB65C1A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SzPct val="100000"/>
              <a:buFont typeface="黑体" panose="02010609060101010101" pitchFamily="49" charset="-122"/>
              <a:buAutoNum type="circleNumDbPlain"/>
            </a:pPr>
            <a:r>
              <a:rPr lang="zh-CN" altLang="en-US"/>
              <a:t>矩阵连乘积</a:t>
            </a:r>
            <a:endParaRPr lang="en-US" altLang="zh-CN"/>
          </a:p>
          <a:p>
            <a:pPr marL="514350" indent="-514350">
              <a:buSzPct val="100000"/>
              <a:buFont typeface="黑体" panose="02010609060101010101" pitchFamily="49" charset="-122"/>
              <a:buAutoNum type="circleNumDbPlain"/>
            </a:pPr>
            <a:r>
              <a:rPr lang="en-US" altLang="zh-CN">
                <a:solidFill>
                  <a:srgbClr val="FF0000"/>
                </a:solidFill>
              </a:rPr>
              <a:t>Floyd </a:t>
            </a:r>
            <a:r>
              <a:rPr lang="zh-CN" altLang="en-US">
                <a:solidFill>
                  <a:srgbClr val="FF0000"/>
                </a:solidFill>
              </a:rPr>
              <a:t>算法：求所有顶点对之间的最短路径</a:t>
            </a:r>
            <a:endParaRPr lang="en-US" altLang="zh-CN">
              <a:solidFill>
                <a:srgbClr val="FF0000"/>
              </a:solidFill>
            </a:endParaRPr>
          </a:p>
          <a:p>
            <a:pPr marL="514350" indent="-514350">
              <a:buSzPct val="100000"/>
              <a:buFont typeface="黑体" panose="02010609060101010101" pitchFamily="49" charset="-122"/>
              <a:buAutoNum type="circleNumDbPlain"/>
            </a:pPr>
            <a:r>
              <a:rPr lang="zh-CN" altLang="en-US"/>
              <a:t>凸多边形的最优三角剖分</a:t>
            </a:r>
            <a:endParaRPr lang="en-US" altLang="zh-CN"/>
          </a:p>
          <a:p>
            <a:pPr marL="514350" indent="-514350">
              <a:buSzPct val="100000"/>
              <a:buFont typeface="黑体" panose="02010609060101010101" pitchFamily="49" charset="-122"/>
              <a:buAutoNum type="circleNumDbPlain"/>
            </a:pPr>
            <a:r>
              <a:rPr lang="zh-CN" altLang="en-US"/>
              <a:t>加权的单会场活动安排</a:t>
            </a:r>
            <a:endParaRPr lang="en-US" altLang="zh-CN"/>
          </a:p>
          <a:p>
            <a:pPr marL="514350" indent="-514350">
              <a:buSzPct val="100000"/>
              <a:buFont typeface="黑体" panose="02010609060101010101" pitchFamily="49" charset="-122"/>
              <a:buAutoNum type="circleNumDbPlain"/>
            </a:pPr>
            <a:r>
              <a:rPr lang="zh-CN" altLang="en-US"/>
              <a:t>最长公共子序列</a:t>
            </a:r>
            <a:endParaRPr lang="en-US" altLang="zh-CN"/>
          </a:p>
          <a:p>
            <a:pPr marL="514350" indent="-514350">
              <a:buSzPct val="100000"/>
              <a:buFont typeface="黑体" panose="02010609060101010101" pitchFamily="49" charset="-122"/>
              <a:buAutoNum type="circleNumDbPlain"/>
            </a:pPr>
            <a:endParaRPr lang="zh-CN" altLang="en-US"/>
          </a:p>
        </p:txBody>
      </p:sp>
      <p:sp>
        <p:nvSpPr>
          <p:cNvPr id="72708" name="页脚占位符 3">
            <a:extLst>
              <a:ext uri="{FF2B5EF4-FFF2-40B4-BE49-F238E27FC236}">
                <a16:creationId xmlns:a16="http://schemas.microsoft.com/office/drawing/2014/main" id="{3399D74E-0656-4707-BDBF-17038F2E4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页脚占位符 3">
            <a:extLst>
              <a:ext uri="{FF2B5EF4-FFF2-40B4-BE49-F238E27FC236}">
                <a16:creationId xmlns:a16="http://schemas.microsoft.com/office/drawing/2014/main" id="{7B92C25F-4ACF-412E-85A3-313E2D3604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271B7DDF-6DCD-47E3-917C-F26AEC025D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Floyd </a:t>
            </a:r>
            <a:r>
              <a:rPr lang="zh-CN" altLang="en-US"/>
              <a:t>算法（求所有顶点对间最短路径）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2EC74E05-356C-437D-B460-151F891C9C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>
                <a:latin typeface="黑体" panose="02010609060101010101" pitchFamily="49" charset="-122"/>
              </a:rPr>
              <a:t>带权连通图 </a:t>
            </a:r>
            <a:r>
              <a:rPr lang="en-US" altLang="zh-CN" sz="2400">
                <a:latin typeface="黑体" panose="02010609060101010101" pitchFamily="49" charset="-122"/>
              </a:rPr>
              <a:t>G=(V</a:t>
            </a:r>
            <a:r>
              <a:rPr lang="zh-CN" altLang="en-US" sz="2400">
                <a:latin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</a:rPr>
              <a:t>E) </a:t>
            </a:r>
            <a:r>
              <a:rPr lang="zh-CN" altLang="en-US" sz="2400">
                <a:latin typeface="黑体" panose="02010609060101010101" pitchFamily="49" charset="-122"/>
              </a:rPr>
              <a:t>任意的 </a:t>
            </a:r>
            <a:r>
              <a:rPr lang="en-US" altLang="zh-CN" sz="2400">
                <a:latin typeface="黑体" panose="02010609060101010101" pitchFamily="49" charset="-122"/>
              </a:rPr>
              <a:t>&lt;u</a:t>
            </a:r>
            <a:r>
              <a:rPr lang="zh-CN" altLang="en-US" sz="2400">
                <a:latin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</a:rPr>
              <a:t>v&gt;∈E </a:t>
            </a:r>
            <a:r>
              <a:rPr lang="zh-CN" altLang="en-US" sz="2400">
                <a:latin typeface="黑体" panose="02010609060101010101" pitchFamily="49" charset="-122"/>
              </a:rPr>
              <a:t>有 </a:t>
            </a:r>
            <a:r>
              <a:rPr lang="en-US" altLang="zh-CN" sz="2400">
                <a:latin typeface="黑体" panose="02010609060101010101" pitchFamily="49" charset="-122"/>
              </a:rPr>
              <a:t>w(u</a:t>
            </a:r>
            <a:r>
              <a:rPr lang="zh-CN" altLang="en-US" sz="2400">
                <a:latin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</a:rPr>
              <a:t>v)≥0</a:t>
            </a:r>
          </a:p>
          <a:p>
            <a:pPr eaLnBrk="1" hangingPunct="1"/>
            <a:r>
              <a:rPr lang="zh-CN" altLang="en-US" sz="2400">
                <a:latin typeface="黑体" panose="02010609060101010101" pitchFamily="49" charset="-122"/>
              </a:rPr>
              <a:t>问题：对任意顶点对</a:t>
            </a:r>
            <a:r>
              <a:rPr lang="en-US" altLang="zh-CN" sz="2400">
                <a:latin typeface="黑体" panose="02010609060101010101" pitchFamily="49" charset="-122"/>
              </a:rPr>
              <a:t>&lt;u</a:t>
            </a:r>
            <a:r>
              <a:rPr lang="zh-CN" altLang="en-US" sz="2400">
                <a:latin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</a:rPr>
              <a:t>v&gt;</a:t>
            </a:r>
            <a:r>
              <a:rPr lang="zh-CN" altLang="en-US" sz="2400">
                <a:latin typeface="黑体" panose="02010609060101010101" pitchFamily="49" charset="-122"/>
              </a:rPr>
              <a:t>，求从 </a:t>
            </a:r>
            <a:r>
              <a:rPr lang="en-US" altLang="zh-CN" sz="2400">
                <a:latin typeface="黑体" panose="02010609060101010101" pitchFamily="49" charset="-122"/>
              </a:rPr>
              <a:t>u </a:t>
            </a:r>
            <a:r>
              <a:rPr lang="zh-CN" altLang="en-US" sz="2400">
                <a:latin typeface="黑体" panose="02010609060101010101" pitchFamily="49" charset="-122"/>
              </a:rPr>
              <a:t>到 </a:t>
            </a:r>
            <a:r>
              <a:rPr lang="en-US" altLang="zh-CN" sz="2400">
                <a:latin typeface="黑体" panose="02010609060101010101" pitchFamily="49" charset="-122"/>
              </a:rPr>
              <a:t>v </a:t>
            </a:r>
            <a:r>
              <a:rPr lang="zh-CN" altLang="en-US" sz="2400">
                <a:latin typeface="黑体" panose="02010609060101010101" pitchFamily="49" charset="-122"/>
              </a:rPr>
              <a:t>的最短路径及其长度</a:t>
            </a:r>
          </a:p>
          <a:p>
            <a:pPr eaLnBrk="1" hangingPunct="1"/>
            <a:r>
              <a:rPr lang="zh-CN" altLang="en-US" sz="2400">
                <a:latin typeface="黑体" panose="02010609060101010101" pitchFamily="49" charset="-122"/>
              </a:rPr>
              <a:t>已知：</a:t>
            </a:r>
            <a:r>
              <a:rPr lang="en-US" altLang="zh-CN" sz="2400">
                <a:latin typeface="黑体" panose="02010609060101010101" pitchFamily="49" charset="-122"/>
              </a:rPr>
              <a:t>G </a:t>
            </a:r>
            <a:r>
              <a:rPr lang="zh-CN" altLang="en-US" sz="2400">
                <a:latin typeface="黑体" panose="02010609060101010101" pitchFamily="49" charset="-122"/>
              </a:rPr>
              <a:t>的邻接矩阵 </a:t>
            </a:r>
            <a:r>
              <a:rPr lang="en-US" altLang="zh-CN" sz="2400">
                <a:latin typeface="黑体" panose="02010609060101010101" pitchFamily="49" charset="-122"/>
              </a:rPr>
              <a:t>W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黑体" panose="02010609060101010101" pitchFamily="49" charset="-122"/>
              </a:rPr>
              <a:t>w</a:t>
            </a:r>
            <a:r>
              <a:rPr lang="en-US" altLang="zh-CN" sz="2800" i="1" baseline="-25000">
                <a:latin typeface="黑体" panose="02010609060101010101" pitchFamily="49" charset="-122"/>
              </a:rPr>
              <a:t>ij</a:t>
            </a:r>
            <a:r>
              <a:rPr lang="en-US" altLang="zh-CN" sz="2800">
                <a:latin typeface="黑体" panose="02010609060101010101" pitchFamily="49" charset="-122"/>
              </a:rPr>
              <a:t> = 0</a:t>
            </a:r>
            <a:r>
              <a:rPr lang="zh-CN" altLang="en-US" sz="2800">
                <a:latin typeface="黑体" panose="02010609060101010101" pitchFamily="49" charset="-122"/>
              </a:rPr>
              <a:t>，</a:t>
            </a:r>
            <a:r>
              <a:rPr lang="en-US" altLang="zh-CN" sz="2800" i="1">
                <a:latin typeface="黑体" panose="02010609060101010101" pitchFamily="49" charset="-122"/>
              </a:rPr>
              <a:t>i</a:t>
            </a:r>
            <a:r>
              <a:rPr lang="en-US" altLang="zh-CN" sz="2800">
                <a:latin typeface="黑体" panose="02010609060101010101" pitchFamily="49" charset="-122"/>
              </a:rPr>
              <a:t> = </a:t>
            </a:r>
            <a:r>
              <a:rPr lang="en-US" altLang="zh-CN" sz="2800" i="1">
                <a:latin typeface="黑体" panose="02010609060101010101" pitchFamily="49" charset="-122"/>
              </a:rPr>
              <a:t>j</a:t>
            </a:r>
            <a:endParaRPr lang="en-US" altLang="zh-CN" sz="2800">
              <a:latin typeface="黑体" panose="02010609060101010101" pitchFamily="49" charset="-122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黑体" panose="02010609060101010101" pitchFamily="49" charset="-122"/>
              </a:rPr>
              <a:t>w</a:t>
            </a:r>
            <a:r>
              <a:rPr lang="en-US" altLang="zh-CN" sz="2800" i="1" baseline="-25000">
                <a:latin typeface="黑体" panose="02010609060101010101" pitchFamily="49" charset="-122"/>
              </a:rPr>
              <a:t>ij</a:t>
            </a:r>
            <a:r>
              <a:rPr lang="en-US" altLang="zh-CN" sz="2800">
                <a:latin typeface="黑体" panose="02010609060101010101" pitchFamily="49" charset="-122"/>
              </a:rPr>
              <a:t> &gt; 0</a:t>
            </a:r>
            <a:r>
              <a:rPr lang="zh-CN" altLang="en-US" sz="2800">
                <a:latin typeface="黑体" panose="02010609060101010101" pitchFamily="49" charset="-122"/>
              </a:rPr>
              <a:t>，</a:t>
            </a:r>
            <a:r>
              <a:rPr lang="en-US" altLang="zh-CN" sz="2800">
                <a:latin typeface="黑体" panose="02010609060101010101" pitchFamily="49" charset="-122"/>
              </a:rPr>
              <a:t>&lt; </a:t>
            </a:r>
            <a:r>
              <a:rPr lang="en-US" altLang="zh-CN" sz="2800" i="1">
                <a:latin typeface="黑体" panose="02010609060101010101" pitchFamily="49" charset="-122"/>
              </a:rPr>
              <a:t>i</a:t>
            </a:r>
            <a:r>
              <a:rPr lang="en-US" altLang="zh-CN" sz="2800">
                <a:latin typeface="黑体" panose="02010609060101010101" pitchFamily="49" charset="-122"/>
              </a:rPr>
              <a:t>, </a:t>
            </a:r>
            <a:r>
              <a:rPr lang="en-US" altLang="zh-CN" sz="2800" i="1">
                <a:latin typeface="黑体" panose="02010609060101010101" pitchFamily="49" charset="-122"/>
              </a:rPr>
              <a:t>j</a:t>
            </a:r>
            <a:r>
              <a:rPr lang="en-US" altLang="zh-CN" sz="2800">
                <a:latin typeface="黑体" panose="02010609060101010101" pitchFamily="49" charset="-122"/>
              </a:rPr>
              <a:t> &gt; </a:t>
            </a:r>
            <a:r>
              <a:rPr lang="en-US" altLang="zh-CN" sz="2800">
                <a:latin typeface="黑体" panose="02010609060101010101" pitchFamily="49" charset="-122"/>
                <a:sym typeface="Symbol" panose="05050102010706020507" pitchFamily="18" charset="2"/>
              </a:rPr>
              <a:t> </a:t>
            </a:r>
            <a:r>
              <a:rPr lang="en-US" altLang="zh-CN" sz="2800" i="1">
                <a:latin typeface="黑体" panose="02010609060101010101" pitchFamily="49" charset="-122"/>
                <a:sym typeface="Symbol" panose="05050102010706020507" pitchFamily="18" charset="2"/>
              </a:rPr>
              <a:t>E</a:t>
            </a:r>
            <a:endParaRPr lang="en-US" altLang="zh-CN" sz="2800">
              <a:latin typeface="黑体" panose="02010609060101010101" pitchFamily="49" charset="-122"/>
              <a:sym typeface="Symbol" panose="05050102010706020507" pitchFamily="18" charset="2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黑体" panose="02010609060101010101" pitchFamily="49" charset="-122"/>
              </a:rPr>
              <a:t>w</a:t>
            </a:r>
            <a:r>
              <a:rPr lang="en-US" altLang="zh-CN" sz="2800" i="1" baseline="-25000">
                <a:latin typeface="黑体" panose="02010609060101010101" pitchFamily="49" charset="-122"/>
              </a:rPr>
              <a:t>ij</a:t>
            </a:r>
            <a:r>
              <a:rPr lang="en-US" altLang="zh-CN" sz="2800" i="1">
                <a:latin typeface="黑体" panose="02010609060101010101" pitchFamily="49" charset="-122"/>
              </a:rPr>
              <a:t> =∞</a:t>
            </a:r>
            <a:r>
              <a:rPr lang="zh-CN" altLang="en-US" sz="2800" i="1">
                <a:latin typeface="黑体" panose="02010609060101010101" pitchFamily="49" charset="-122"/>
              </a:rPr>
              <a:t>，</a:t>
            </a:r>
            <a:r>
              <a:rPr lang="en-US" altLang="zh-CN" sz="2800">
                <a:latin typeface="黑体" panose="02010609060101010101" pitchFamily="49" charset="-122"/>
              </a:rPr>
              <a:t>&lt; </a:t>
            </a:r>
            <a:r>
              <a:rPr lang="en-US" altLang="zh-CN" sz="2800" i="1">
                <a:latin typeface="黑体" panose="02010609060101010101" pitchFamily="49" charset="-122"/>
              </a:rPr>
              <a:t>i</a:t>
            </a:r>
            <a:r>
              <a:rPr lang="en-US" altLang="zh-CN" sz="2800">
                <a:latin typeface="黑体" panose="02010609060101010101" pitchFamily="49" charset="-122"/>
              </a:rPr>
              <a:t>, </a:t>
            </a:r>
            <a:r>
              <a:rPr lang="en-US" altLang="zh-CN" sz="2800" i="1">
                <a:latin typeface="黑体" panose="02010609060101010101" pitchFamily="49" charset="-122"/>
              </a:rPr>
              <a:t>j</a:t>
            </a:r>
            <a:r>
              <a:rPr lang="en-US" altLang="zh-CN" sz="2800">
                <a:latin typeface="黑体" panose="02010609060101010101" pitchFamily="49" charset="-122"/>
              </a:rPr>
              <a:t> &gt; </a:t>
            </a:r>
            <a:r>
              <a:rPr lang="en-US" altLang="zh-CN" sz="2800">
                <a:latin typeface="黑体" panose="02010609060101010101" pitchFamily="49" charset="-122"/>
                <a:sym typeface="Symbol" panose="05050102010706020507" pitchFamily="18" charset="2"/>
              </a:rPr>
              <a:t> </a:t>
            </a:r>
            <a:r>
              <a:rPr lang="en-US" altLang="zh-CN" sz="2800" i="1">
                <a:latin typeface="黑体" panose="02010609060101010101" pitchFamily="49" charset="-122"/>
                <a:sym typeface="Symbol" panose="05050102010706020507" pitchFamily="18" charset="2"/>
              </a:rPr>
              <a:t>E</a:t>
            </a:r>
            <a:endParaRPr lang="zh-CN" altLang="en-US" sz="2800">
              <a:latin typeface="黑体" panose="02010609060101010101" pitchFamily="49" charset="-122"/>
            </a:endParaRPr>
          </a:p>
        </p:txBody>
      </p:sp>
      <p:sp>
        <p:nvSpPr>
          <p:cNvPr id="73733" name="AutoShape 4">
            <a:extLst>
              <a:ext uri="{FF2B5EF4-FFF2-40B4-BE49-F238E27FC236}">
                <a16:creationId xmlns:a16="http://schemas.microsoft.com/office/drawing/2014/main" id="{892FA3FE-D4CE-4CB7-BA81-3C57C8F52F2A}"/>
              </a:ext>
            </a:extLst>
          </p:cNvPr>
          <p:cNvSpPr>
            <a:spLocks/>
          </p:cNvSpPr>
          <p:nvPr/>
        </p:nvSpPr>
        <p:spPr bwMode="auto">
          <a:xfrm>
            <a:off x="2870200" y="46101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73734" name="AutoShape 5">
            <a:extLst>
              <a:ext uri="{FF2B5EF4-FFF2-40B4-BE49-F238E27FC236}">
                <a16:creationId xmlns:a16="http://schemas.microsoft.com/office/drawing/2014/main" id="{84202087-8BA8-49EF-9AC7-2031D2715DC8}"/>
              </a:ext>
            </a:extLst>
          </p:cNvPr>
          <p:cNvSpPr>
            <a:spLocks/>
          </p:cNvSpPr>
          <p:nvPr/>
        </p:nvSpPr>
        <p:spPr bwMode="auto">
          <a:xfrm>
            <a:off x="1051481" y="3314700"/>
            <a:ext cx="304800" cy="1295400"/>
          </a:xfrm>
          <a:prstGeom prst="leftBrace">
            <a:avLst>
              <a:gd name="adj1" fmla="val 354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页脚占位符 3">
            <a:extLst>
              <a:ext uri="{FF2B5EF4-FFF2-40B4-BE49-F238E27FC236}">
                <a16:creationId xmlns:a16="http://schemas.microsoft.com/office/drawing/2014/main" id="{1EF50768-817C-4996-91F4-669B64719A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7B6D0AA1-62D8-4153-9C77-4FAEA0FA7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Floyd </a:t>
            </a:r>
            <a:r>
              <a:rPr lang="zh-CN" altLang="en-US"/>
              <a:t>算法（求所有顶点对间最短路径）</a:t>
            </a: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0FDDAA73-EE3A-4189-89EB-1DC3D96551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>
                <a:latin typeface="黑体" panose="02010609060101010101" pitchFamily="49" charset="-122"/>
              </a:rPr>
              <a:t>带权连通图 </a:t>
            </a:r>
            <a:r>
              <a:rPr lang="en-US" altLang="zh-CN" sz="2400">
                <a:latin typeface="黑体" panose="02010609060101010101" pitchFamily="49" charset="-122"/>
              </a:rPr>
              <a:t>G=(V</a:t>
            </a:r>
            <a:r>
              <a:rPr lang="zh-CN" altLang="en-US" sz="2400">
                <a:latin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</a:rPr>
              <a:t>E) </a:t>
            </a:r>
            <a:r>
              <a:rPr lang="zh-CN" altLang="en-US" sz="2400">
                <a:latin typeface="黑体" panose="02010609060101010101" pitchFamily="49" charset="-122"/>
              </a:rPr>
              <a:t>的邻接矩阵 </a:t>
            </a:r>
            <a:r>
              <a:rPr lang="en-US" altLang="zh-CN" sz="2400">
                <a:latin typeface="黑体" panose="02010609060101010101" pitchFamily="49" charset="-122"/>
              </a:rPr>
              <a:t>W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黑体" panose="02010609060101010101" pitchFamily="49" charset="-122"/>
              </a:rPr>
              <a:t>w</a:t>
            </a:r>
            <a:r>
              <a:rPr lang="en-US" altLang="zh-CN" sz="2800" i="1" baseline="-25000">
                <a:latin typeface="黑体" panose="02010609060101010101" pitchFamily="49" charset="-122"/>
              </a:rPr>
              <a:t>ij</a:t>
            </a:r>
            <a:r>
              <a:rPr lang="en-US" altLang="zh-CN" sz="2800">
                <a:latin typeface="黑体" panose="02010609060101010101" pitchFamily="49" charset="-122"/>
              </a:rPr>
              <a:t> = 0</a:t>
            </a:r>
            <a:r>
              <a:rPr lang="zh-CN" altLang="en-US" sz="2800">
                <a:latin typeface="黑体" panose="02010609060101010101" pitchFamily="49" charset="-122"/>
              </a:rPr>
              <a:t>，</a:t>
            </a:r>
            <a:r>
              <a:rPr lang="en-US" altLang="zh-CN" sz="2800" i="1">
                <a:latin typeface="黑体" panose="02010609060101010101" pitchFamily="49" charset="-122"/>
              </a:rPr>
              <a:t>i</a:t>
            </a:r>
            <a:r>
              <a:rPr lang="en-US" altLang="zh-CN" sz="2800">
                <a:latin typeface="黑体" panose="02010609060101010101" pitchFamily="49" charset="-122"/>
              </a:rPr>
              <a:t> = </a:t>
            </a:r>
            <a:r>
              <a:rPr lang="en-US" altLang="zh-CN" sz="2800" i="1">
                <a:latin typeface="黑体" panose="02010609060101010101" pitchFamily="49" charset="-122"/>
              </a:rPr>
              <a:t>j</a:t>
            </a:r>
            <a:endParaRPr lang="en-US" altLang="zh-CN" sz="2800">
              <a:latin typeface="黑体" panose="02010609060101010101" pitchFamily="49" charset="-122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黑体" panose="02010609060101010101" pitchFamily="49" charset="-122"/>
              </a:rPr>
              <a:t>w</a:t>
            </a:r>
            <a:r>
              <a:rPr lang="en-US" altLang="zh-CN" sz="2800" i="1" baseline="-25000">
                <a:latin typeface="黑体" panose="02010609060101010101" pitchFamily="49" charset="-122"/>
              </a:rPr>
              <a:t>ij</a:t>
            </a:r>
            <a:r>
              <a:rPr lang="en-US" altLang="zh-CN" sz="2800">
                <a:latin typeface="黑体" panose="02010609060101010101" pitchFamily="49" charset="-122"/>
              </a:rPr>
              <a:t> &gt; 0</a:t>
            </a:r>
            <a:r>
              <a:rPr lang="zh-CN" altLang="en-US" sz="2800">
                <a:latin typeface="黑体" panose="02010609060101010101" pitchFamily="49" charset="-122"/>
              </a:rPr>
              <a:t>，</a:t>
            </a:r>
            <a:r>
              <a:rPr lang="en-US" altLang="zh-CN" sz="2800">
                <a:latin typeface="黑体" panose="02010609060101010101" pitchFamily="49" charset="-122"/>
              </a:rPr>
              <a:t>&lt; </a:t>
            </a:r>
            <a:r>
              <a:rPr lang="en-US" altLang="zh-CN" sz="2800" i="1">
                <a:latin typeface="黑体" panose="02010609060101010101" pitchFamily="49" charset="-122"/>
              </a:rPr>
              <a:t>i</a:t>
            </a:r>
            <a:r>
              <a:rPr lang="en-US" altLang="zh-CN" sz="2800">
                <a:latin typeface="黑体" panose="02010609060101010101" pitchFamily="49" charset="-122"/>
              </a:rPr>
              <a:t>, </a:t>
            </a:r>
            <a:r>
              <a:rPr lang="en-US" altLang="zh-CN" sz="2800" i="1">
                <a:latin typeface="黑体" panose="02010609060101010101" pitchFamily="49" charset="-122"/>
              </a:rPr>
              <a:t>j</a:t>
            </a:r>
            <a:r>
              <a:rPr lang="en-US" altLang="zh-CN" sz="2800">
                <a:latin typeface="黑体" panose="02010609060101010101" pitchFamily="49" charset="-122"/>
              </a:rPr>
              <a:t> &gt; </a:t>
            </a:r>
            <a:r>
              <a:rPr lang="en-US" altLang="zh-CN" sz="2800">
                <a:latin typeface="黑体" panose="02010609060101010101" pitchFamily="49" charset="-122"/>
                <a:sym typeface="Symbol" panose="05050102010706020507" pitchFamily="18" charset="2"/>
              </a:rPr>
              <a:t> </a:t>
            </a:r>
            <a:r>
              <a:rPr lang="en-US" altLang="zh-CN" sz="2800" i="1">
                <a:latin typeface="黑体" panose="02010609060101010101" pitchFamily="49" charset="-122"/>
                <a:sym typeface="Symbol" panose="05050102010706020507" pitchFamily="18" charset="2"/>
              </a:rPr>
              <a:t>E</a:t>
            </a:r>
            <a:endParaRPr lang="en-US" altLang="zh-CN" sz="2800">
              <a:latin typeface="黑体" panose="02010609060101010101" pitchFamily="49" charset="-122"/>
              <a:sym typeface="Symbol" panose="05050102010706020507" pitchFamily="18" charset="2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黑体" panose="02010609060101010101" pitchFamily="49" charset="-122"/>
              </a:rPr>
              <a:t>w</a:t>
            </a:r>
            <a:r>
              <a:rPr lang="en-US" altLang="zh-CN" sz="2800" i="1" baseline="-25000">
                <a:latin typeface="黑体" panose="02010609060101010101" pitchFamily="49" charset="-122"/>
              </a:rPr>
              <a:t>ij</a:t>
            </a:r>
            <a:r>
              <a:rPr lang="en-US" altLang="zh-CN" sz="2800" i="1">
                <a:latin typeface="黑体" panose="02010609060101010101" pitchFamily="49" charset="-122"/>
              </a:rPr>
              <a:t> =∞</a:t>
            </a:r>
            <a:r>
              <a:rPr lang="zh-CN" altLang="en-US" sz="2800" i="1">
                <a:latin typeface="黑体" panose="02010609060101010101" pitchFamily="49" charset="-122"/>
              </a:rPr>
              <a:t>，</a:t>
            </a:r>
            <a:r>
              <a:rPr lang="en-US" altLang="zh-CN" sz="2800">
                <a:latin typeface="黑体" panose="02010609060101010101" pitchFamily="49" charset="-122"/>
              </a:rPr>
              <a:t>&lt; </a:t>
            </a:r>
            <a:r>
              <a:rPr lang="en-US" altLang="zh-CN" sz="2800" i="1">
                <a:latin typeface="黑体" panose="02010609060101010101" pitchFamily="49" charset="-122"/>
              </a:rPr>
              <a:t>i</a:t>
            </a:r>
            <a:r>
              <a:rPr lang="en-US" altLang="zh-CN" sz="2800">
                <a:latin typeface="黑体" panose="02010609060101010101" pitchFamily="49" charset="-122"/>
              </a:rPr>
              <a:t>, </a:t>
            </a:r>
            <a:r>
              <a:rPr lang="en-US" altLang="zh-CN" sz="2800" i="1">
                <a:latin typeface="黑体" panose="02010609060101010101" pitchFamily="49" charset="-122"/>
              </a:rPr>
              <a:t>j</a:t>
            </a:r>
            <a:r>
              <a:rPr lang="en-US" altLang="zh-CN" sz="2800">
                <a:latin typeface="黑体" panose="02010609060101010101" pitchFamily="49" charset="-122"/>
              </a:rPr>
              <a:t> &gt; </a:t>
            </a:r>
            <a:r>
              <a:rPr lang="en-US" altLang="zh-CN" sz="2800">
                <a:latin typeface="黑体" panose="02010609060101010101" pitchFamily="49" charset="-122"/>
                <a:sym typeface="Symbol" panose="05050102010706020507" pitchFamily="18" charset="2"/>
              </a:rPr>
              <a:t> </a:t>
            </a:r>
            <a:r>
              <a:rPr lang="en-US" altLang="zh-CN" sz="2800" i="1">
                <a:latin typeface="黑体" panose="02010609060101010101" pitchFamily="49" charset="-122"/>
                <a:sym typeface="Symbol" panose="05050102010706020507" pitchFamily="18" charset="2"/>
              </a:rPr>
              <a:t>E</a:t>
            </a:r>
            <a:endParaRPr lang="zh-CN" altLang="en-US" sz="2800">
              <a:latin typeface="黑体" panose="02010609060101010101" pitchFamily="49" charset="-122"/>
            </a:endParaRPr>
          </a:p>
        </p:txBody>
      </p:sp>
      <p:sp>
        <p:nvSpPr>
          <p:cNvPr id="74757" name="AutoShape 4">
            <a:extLst>
              <a:ext uri="{FF2B5EF4-FFF2-40B4-BE49-F238E27FC236}">
                <a16:creationId xmlns:a16="http://schemas.microsoft.com/office/drawing/2014/main" id="{CB63D9E5-4207-4386-A98A-477CC3290CCE}"/>
              </a:ext>
            </a:extLst>
          </p:cNvPr>
          <p:cNvSpPr>
            <a:spLocks/>
          </p:cNvSpPr>
          <p:nvPr/>
        </p:nvSpPr>
        <p:spPr bwMode="auto">
          <a:xfrm>
            <a:off x="2870200" y="46101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74758" name="AutoShape 5">
            <a:extLst>
              <a:ext uri="{FF2B5EF4-FFF2-40B4-BE49-F238E27FC236}">
                <a16:creationId xmlns:a16="http://schemas.microsoft.com/office/drawing/2014/main" id="{1807FBBE-EF4F-4250-9823-02716E76CEE6}"/>
              </a:ext>
            </a:extLst>
          </p:cNvPr>
          <p:cNvSpPr>
            <a:spLocks/>
          </p:cNvSpPr>
          <p:nvPr/>
        </p:nvSpPr>
        <p:spPr bwMode="auto">
          <a:xfrm>
            <a:off x="1035901" y="2211388"/>
            <a:ext cx="304800" cy="1295400"/>
          </a:xfrm>
          <a:prstGeom prst="leftBrace">
            <a:avLst>
              <a:gd name="adj1" fmla="val 354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pic>
        <p:nvPicPr>
          <p:cNvPr id="74759" name="Picture 6" descr="fig08_05">
            <a:extLst>
              <a:ext uri="{FF2B5EF4-FFF2-40B4-BE49-F238E27FC236}">
                <a16:creationId xmlns:a16="http://schemas.microsoft.com/office/drawing/2014/main" id="{C665F568-52DB-4739-BA46-99251371D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7" r="72699" b="39920"/>
          <a:stretch>
            <a:fillRect/>
          </a:stretch>
        </p:blipFill>
        <p:spPr bwMode="auto">
          <a:xfrm>
            <a:off x="2462721" y="3863632"/>
            <a:ext cx="2898775" cy="255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0" name="Picture 7" descr="fig08_05">
            <a:extLst>
              <a:ext uri="{FF2B5EF4-FFF2-40B4-BE49-F238E27FC236}">
                <a16:creationId xmlns:a16="http://schemas.microsoft.com/office/drawing/2014/main" id="{E58F6DFF-2490-47E9-A1D3-9CC85AF81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5" r="34940" b="38855"/>
          <a:stretch>
            <a:fillRect/>
          </a:stretch>
        </p:blipFill>
        <p:spPr bwMode="auto">
          <a:xfrm>
            <a:off x="6188403" y="3643313"/>
            <a:ext cx="4270375" cy="248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页脚占位符 3">
            <a:extLst>
              <a:ext uri="{FF2B5EF4-FFF2-40B4-BE49-F238E27FC236}">
                <a16:creationId xmlns:a16="http://schemas.microsoft.com/office/drawing/2014/main" id="{8BEBE47C-AC4C-494F-8054-A647768C8F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207E9D1B-61A7-4FEB-B356-13F6F1E6F5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7772400" cy="609600"/>
          </a:xfrm>
        </p:spPr>
        <p:txBody>
          <a:bodyPr/>
          <a:lstStyle/>
          <a:p>
            <a:pPr eaLnBrk="1" hangingPunct="1"/>
            <a:r>
              <a:rPr lang="zh-CN" altLang="en-US"/>
              <a:t>所有点对间最短路径的结构分析</a:t>
            </a:r>
            <a:endParaRPr lang="en-US" altLang="zh-CN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B3481C41-5F87-432D-AEAA-F09ED16051C7}"/>
              </a:ext>
            </a:extLst>
          </p:cNvPr>
          <p:cNvGrpSpPr>
            <a:grpSpLocks/>
          </p:cNvGrpSpPr>
          <p:nvPr/>
        </p:nvGrpSpPr>
        <p:grpSpPr bwMode="auto">
          <a:xfrm>
            <a:off x="3055938" y="1212849"/>
            <a:ext cx="6178550" cy="2138363"/>
            <a:chOff x="1216" y="912"/>
            <a:chExt cx="3892" cy="1347"/>
          </a:xfrm>
        </p:grpSpPr>
        <p:pic>
          <p:nvPicPr>
            <p:cNvPr id="75788" name="Picture 4" descr="fig25-3">
              <a:extLst>
                <a:ext uri="{FF2B5EF4-FFF2-40B4-BE49-F238E27FC236}">
                  <a16:creationId xmlns:a16="http://schemas.microsoft.com/office/drawing/2014/main" id="{B06F0E41-94E5-4A40-9A8C-A98810798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84" t="17560" r="21681" b="45653"/>
            <a:stretch>
              <a:fillRect/>
            </a:stretch>
          </p:blipFill>
          <p:spPr bwMode="auto">
            <a:xfrm>
              <a:off x="1216" y="1176"/>
              <a:ext cx="3240" cy="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789" name="Text Box 5">
              <a:extLst>
                <a:ext uri="{FF2B5EF4-FFF2-40B4-BE49-F238E27FC236}">
                  <a16:creationId xmlns:a16="http://schemas.microsoft.com/office/drawing/2014/main" id="{FFE7FFCB-A06D-4DA7-93E7-AE7177A57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" y="2009"/>
              <a:ext cx="352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中间结点∈</a:t>
              </a:r>
              <a:r>
                <a:rPr lang="en-US" altLang="zh-CN" sz="2000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{ 1, 2, …, k - 1 },  </a:t>
              </a:r>
              <a:r>
                <a:rPr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最短路径</a:t>
              </a:r>
              <a:r>
                <a:rPr lang="zh-CN" altLang="en-US" sz="20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不过结点 </a:t>
              </a:r>
              <a:r>
                <a:rPr lang="en-US" altLang="zh-CN" sz="20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75790" name="Rectangle 6">
              <a:extLst>
                <a:ext uri="{FF2B5EF4-FFF2-40B4-BE49-F238E27FC236}">
                  <a16:creationId xmlns:a16="http://schemas.microsoft.com/office/drawing/2014/main" id="{A81293ED-452C-4865-A6C9-F875B9D95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8" y="1192"/>
              <a:ext cx="344" cy="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pic>
          <p:nvPicPr>
            <p:cNvPr id="75791" name="Picture 7" descr="fig25-3">
              <a:extLst>
                <a:ext uri="{FF2B5EF4-FFF2-40B4-BE49-F238E27FC236}">
                  <a16:creationId xmlns:a16="http://schemas.microsoft.com/office/drawing/2014/main" id="{7E45DF04-9097-4734-AE15-4929CF9217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378" t="17911" r="47639" b="71991"/>
            <a:stretch>
              <a:fillRect/>
            </a:stretch>
          </p:blipFill>
          <p:spPr bwMode="auto">
            <a:xfrm>
              <a:off x="3216" y="912"/>
              <a:ext cx="2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792" name="Rectangle 8">
              <a:extLst>
                <a:ext uri="{FF2B5EF4-FFF2-40B4-BE49-F238E27FC236}">
                  <a16:creationId xmlns:a16="http://schemas.microsoft.com/office/drawing/2014/main" id="{75FAEFC3-F236-4A3A-9602-023A089B7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" y="1240"/>
              <a:ext cx="144" cy="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75793" name="Rectangle 9">
              <a:extLst>
                <a:ext uri="{FF2B5EF4-FFF2-40B4-BE49-F238E27FC236}">
                  <a16:creationId xmlns:a16="http://schemas.microsoft.com/office/drawing/2014/main" id="{084C583D-8018-424D-A4FB-C40D25561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1176"/>
              <a:ext cx="144" cy="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75794" name="Freeform 10">
              <a:extLst>
                <a:ext uri="{FF2B5EF4-FFF2-40B4-BE49-F238E27FC236}">
                  <a16:creationId xmlns:a16="http://schemas.microsoft.com/office/drawing/2014/main" id="{4F539F62-388A-4AA0-AFDB-2867E0175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2" y="1256"/>
              <a:ext cx="360" cy="56"/>
            </a:xfrm>
            <a:custGeom>
              <a:avLst/>
              <a:gdLst>
                <a:gd name="T0" fmla="*/ 0 w 360"/>
                <a:gd name="T1" fmla="*/ 56 h 56"/>
                <a:gd name="T2" fmla="*/ 208 w 360"/>
                <a:gd name="T3" fmla="*/ 0 h 56"/>
                <a:gd name="T4" fmla="*/ 360 w 360"/>
                <a:gd name="T5" fmla="*/ 56 h 56"/>
                <a:gd name="T6" fmla="*/ 0 60000 65536"/>
                <a:gd name="T7" fmla="*/ 0 60000 65536"/>
                <a:gd name="T8" fmla="*/ 0 60000 65536"/>
                <a:gd name="T9" fmla="*/ 0 w 360"/>
                <a:gd name="T10" fmla="*/ 0 h 56"/>
                <a:gd name="T11" fmla="*/ 360 w 360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0" h="56">
                  <a:moveTo>
                    <a:pt x="0" y="56"/>
                  </a:moveTo>
                  <a:cubicBezTo>
                    <a:pt x="74" y="28"/>
                    <a:pt x="148" y="0"/>
                    <a:pt x="208" y="0"/>
                  </a:cubicBezTo>
                  <a:cubicBezTo>
                    <a:pt x="268" y="0"/>
                    <a:pt x="314" y="28"/>
                    <a:pt x="360" y="5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5795" name="Text Box 11">
              <a:extLst>
                <a:ext uri="{FF2B5EF4-FFF2-40B4-BE49-F238E27FC236}">
                  <a16:creationId xmlns:a16="http://schemas.microsoft.com/office/drawing/2014/main" id="{137E7E2B-228D-4CCB-BA6B-193DB5CD4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8" y="122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zh-CN" altLang="en-US" sz="20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A2D36A92-6F88-4603-ABED-9E48E3AF2AF3}"/>
              </a:ext>
            </a:extLst>
          </p:cNvPr>
          <p:cNvGrpSpPr>
            <a:grpSpLocks/>
          </p:cNvGrpSpPr>
          <p:nvPr/>
        </p:nvGrpSpPr>
        <p:grpSpPr bwMode="auto">
          <a:xfrm>
            <a:off x="2828925" y="3990974"/>
            <a:ext cx="6534150" cy="2365375"/>
            <a:chOff x="790" y="2561"/>
            <a:chExt cx="4116" cy="1490"/>
          </a:xfrm>
        </p:grpSpPr>
        <p:pic>
          <p:nvPicPr>
            <p:cNvPr id="75784" name="Picture 13" descr="fig25-3">
              <a:extLst>
                <a:ext uri="{FF2B5EF4-FFF2-40B4-BE49-F238E27FC236}">
                  <a16:creationId xmlns:a16="http://schemas.microsoft.com/office/drawing/2014/main" id="{E4378D9B-B8C8-4ED1-949D-6B335B70E8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32" t="10185" r="21533" b="47058"/>
            <a:stretch>
              <a:fillRect/>
            </a:stretch>
          </p:blipFill>
          <p:spPr bwMode="auto">
            <a:xfrm>
              <a:off x="1056" y="2800"/>
              <a:ext cx="3240" cy="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785" name="Text Box 14">
              <a:extLst>
                <a:ext uri="{FF2B5EF4-FFF2-40B4-BE49-F238E27FC236}">
                  <a16:creationId xmlns:a16="http://schemas.microsoft.com/office/drawing/2014/main" id="{45C2F8A1-46E7-482F-BDDF-BB66C754EE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2" y="3801"/>
              <a:ext cx="360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中间结点∈</a:t>
              </a:r>
              <a:r>
                <a:rPr lang="en-US" altLang="zh-CN" sz="2000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{1, 2, …, k}, </a:t>
              </a:r>
              <a:r>
                <a:rPr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最短路径一定</a:t>
              </a:r>
              <a:r>
                <a:rPr lang="zh-CN" altLang="en-US" sz="20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过结点 </a:t>
              </a:r>
              <a:r>
                <a:rPr lang="en-US" altLang="zh-CN" sz="20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75786" name="Text Box 15">
              <a:extLst>
                <a:ext uri="{FF2B5EF4-FFF2-40B4-BE49-F238E27FC236}">
                  <a16:creationId xmlns:a16="http://schemas.microsoft.com/office/drawing/2014/main" id="{CE37F89C-8BED-4E9A-B179-09C4A9DB7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" y="2569"/>
              <a:ext cx="2081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中间结点∈</a:t>
              </a:r>
              <a:r>
                <a:rPr lang="en-US" altLang="zh-CN" sz="2000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{ 1, 2, …, k-1 }</a:t>
              </a:r>
              <a:endParaRPr lang="zh-CN" altLang="en-US" sz="2000" b="1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787" name="Text Box 16">
              <a:extLst>
                <a:ext uri="{FF2B5EF4-FFF2-40B4-BE49-F238E27FC236}">
                  <a16:creationId xmlns:a16="http://schemas.microsoft.com/office/drawing/2014/main" id="{BC1F0566-44A7-4BB4-B486-1305E6D14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8" y="2561"/>
              <a:ext cx="1909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000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中间结点∈</a:t>
              </a:r>
              <a:r>
                <a:rPr lang="en-US" altLang="zh-CN" sz="2000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{ 1, 2, …, k-1 }</a:t>
              </a:r>
              <a:endParaRPr lang="zh-CN" altLang="en-US" sz="2000" b="1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88529" name="Text Box 17">
            <a:extLst>
              <a:ext uri="{FF2B5EF4-FFF2-40B4-BE49-F238E27FC236}">
                <a16:creationId xmlns:a16="http://schemas.microsoft.com/office/drawing/2014/main" id="{64429D8D-DE19-44E2-9E40-73B8FA524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464" y="1190623"/>
            <a:ext cx="1255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情况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1088530" name="Text Box 18">
            <a:extLst>
              <a:ext uri="{FF2B5EF4-FFF2-40B4-BE49-F238E27FC236}">
                <a16:creationId xmlns:a16="http://schemas.microsoft.com/office/drawing/2014/main" id="{A1955EDE-2303-433A-BA7D-94C83328C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6" y="3763960"/>
            <a:ext cx="1255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情况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8529" grpId="0"/>
      <p:bldP spid="108853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页脚占位符 3">
            <a:extLst>
              <a:ext uri="{FF2B5EF4-FFF2-40B4-BE49-F238E27FC236}">
                <a16:creationId xmlns:a16="http://schemas.microsoft.com/office/drawing/2014/main" id="{449B9E8D-2BC1-44DC-9A48-5C0A34FDA2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EA22CAD9-310D-42A0-9205-39D3A2DCD3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7772400" cy="6096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所有点对间最短路径计算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89539" name="Text Box 3">
            <a:extLst>
              <a:ext uri="{FF2B5EF4-FFF2-40B4-BE49-F238E27FC236}">
                <a16:creationId xmlns:a16="http://schemas.microsoft.com/office/drawing/2014/main" id="{8DD39AF2-CE6D-4064-A657-F96147F07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646" y="1330323"/>
            <a:ext cx="10945010" cy="656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 dirty="0" err="1">
                <a:latin typeface="Times New Roman" panose="02020603050405020304" pitchFamily="18" charset="0"/>
              </a:rPr>
              <a:t>d</a:t>
            </a:r>
            <a:r>
              <a:rPr kumimoji="1" lang="en-US" altLang="zh-CN" b="1" baseline="-25000" dirty="0" err="1">
                <a:latin typeface="Times New Roman" panose="02020603050405020304" pitchFamily="18" charset="0"/>
              </a:rPr>
              <a:t>ij</a:t>
            </a:r>
            <a:r>
              <a:rPr kumimoji="1" lang="en-US" altLang="zh-CN" b="1" baseline="30000" dirty="0">
                <a:latin typeface="Times New Roman" panose="02020603050405020304" pitchFamily="18" charset="0"/>
              </a:rPr>
              <a:t>(k)</a:t>
            </a:r>
            <a:r>
              <a:rPr kumimoji="1" lang="zh-CN" altLang="en-US" b="1" dirty="0">
                <a:latin typeface="Times New Roman" panose="02020603050405020304" pitchFamily="18" charset="0"/>
              </a:rPr>
              <a:t>：从 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b="1" dirty="0">
                <a:latin typeface="Times New Roman" panose="02020603050405020304" pitchFamily="18" charset="0"/>
              </a:rPr>
              <a:t>到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j </a:t>
            </a:r>
            <a:r>
              <a:rPr kumimoji="1" lang="zh-CN" altLang="en-US" b="1" dirty="0">
                <a:latin typeface="Times New Roman" panose="02020603050405020304" pitchFamily="18" charset="0"/>
              </a:rPr>
              <a:t>的，中间结点都在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{1, 2, …, </a:t>
            </a:r>
            <a:r>
              <a:rPr kumimoji="1" lang="en-US" altLang="zh-CN" b="1" i="1" dirty="0">
                <a:latin typeface="Times New Roman" panose="02020603050405020304" pitchFamily="18" charset="0"/>
              </a:rPr>
              <a:t>k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} </a:t>
            </a:r>
            <a:r>
              <a:rPr kumimoji="1" lang="zh-CN" altLang="en-US" b="1" dirty="0">
                <a:latin typeface="Times New Roman" panose="02020603050405020304" pitchFamily="18" charset="0"/>
              </a:rPr>
              <a:t>中的，最短路径的长度</a:t>
            </a:r>
            <a:endParaRPr kumimoji="1"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7B338651-3027-4055-BD6A-18932CC577D9}"/>
              </a:ext>
            </a:extLst>
          </p:cNvPr>
          <p:cNvGrpSpPr>
            <a:grpSpLocks/>
          </p:cNvGrpSpPr>
          <p:nvPr/>
        </p:nvGrpSpPr>
        <p:grpSpPr bwMode="auto">
          <a:xfrm>
            <a:off x="2381251" y="2174876"/>
            <a:ext cx="7123113" cy="1412876"/>
            <a:chOff x="492" y="698"/>
            <a:chExt cx="4487" cy="890"/>
          </a:xfrm>
        </p:grpSpPr>
        <p:grpSp>
          <p:nvGrpSpPr>
            <p:cNvPr id="76807" name="Group 5">
              <a:extLst>
                <a:ext uri="{FF2B5EF4-FFF2-40B4-BE49-F238E27FC236}">
                  <a16:creationId xmlns:a16="http://schemas.microsoft.com/office/drawing/2014/main" id="{97662214-ACC0-4DD8-A3E9-58D3A34416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" y="698"/>
              <a:ext cx="4487" cy="883"/>
              <a:chOff x="492" y="698"/>
              <a:chExt cx="4487" cy="883"/>
            </a:xfrm>
          </p:grpSpPr>
          <p:graphicFrame>
            <p:nvGraphicFramePr>
              <p:cNvPr id="76809" name="Object 6">
                <a:extLst>
                  <a:ext uri="{FF2B5EF4-FFF2-40B4-BE49-F238E27FC236}">
                    <a16:creationId xmlns:a16="http://schemas.microsoft.com/office/drawing/2014/main" id="{77DF5651-06C8-4418-813B-0A25895AD01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42708649"/>
                  </p:ext>
                </p:extLst>
              </p:nvPr>
            </p:nvGraphicFramePr>
            <p:xfrm>
              <a:off x="492" y="698"/>
              <a:ext cx="4487" cy="8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870" name="公式" r:id="rId3" imgW="2451100" imgH="482600" progId="Equation.3">
                      <p:embed/>
                    </p:oleObj>
                  </mc:Choice>
                  <mc:Fallback>
                    <p:oleObj name="公式" r:id="rId3" imgW="2451100" imgH="48260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2" y="698"/>
                            <a:ext cx="4487" cy="8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6810" name="Line 7">
                <a:extLst>
                  <a:ext uri="{FF2B5EF4-FFF2-40B4-BE49-F238E27FC236}">
                    <a16:creationId xmlns:a16="http://schemas.microsoft.com/office/drawing/2014/main" id="{6885A27E-E2F3-45DC-A5FF-3906A9FE5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6" y="1448"/>
                <a:ext cx="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11" name="Line 8">
                <a:extLst>
                  <a:ext uri="{FF2B5EF4-FFF2-40B4-BE49-F238E27FC236}">
                    <a16:creationId xmlns:a16="http://schemas.microsoft.com/office/drawing/2014/main" id="{161D0823-86C2-4B91-81AF-844FA98E31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434"/>
                <a:ext cx="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12" name="Line 9">
                <a:extLst>
                  <a:ext uri="{FF2B5EF4-FFF2-40B4-BE49-F238E27FC236}">
                    <a16:creationId xmlns:a16="http://schemas.microsoft.com/office/drawing/2014/main" id="{7CAEC553-D64C-483A-BDFE-2D23CC9A58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0" y="1450"/>
                <a:ext cx="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6808" name="AutoShape 10">
              <a:extLst>
                <a:ext uri="{FF2B5EF4-FFF2-40B4-BE49-F238E27FC236}">
                  <a16:creationId xmlns:a16="http://schemas.microsoft.com/office/drawing/2014/main" id="{56EA930A-4C94-40C1-B295-BA113A0C5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" y="1103"/>
              <a:ext cx="96" cy="485"/>
            </a:xfrm>
            <a:prstGeom prst="leftBrace">
              <a:avLst>
                <a:gd name="adj1" fmla="val 42101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</p:grpSp>
      <p:sp>
        <p:nvSpPr>
          <p:cNvPr id="1089547" name="Text Box 11">
            <a:extLst>
              <a:ext uri="{FF2B5EF4-FFF2-40B4-BE49-F238E27FC236}">
                <a16:creationId xmlns:a16="http://schemas.microsoft.com/office/drawing/2014/main" id="{C9A0A28A-14E8-498D-AC83-972223FCE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860800"/>
            <a:ext cx="8794030" cy="22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990000"/>
                </a:solidFill>
                <a:latin typeface="Times New Roman" panose="02020603050405020304" pitchFamily="18" charset="0"/>
              </a:rPr>
              <a:t>定义距离矩阵：</a:t>
            </a:r>
            <a:r>
              <a:rPr kumimoji="1" lang="en-US" altLang="zh-CN" b="1" dirty="0">
                <a:solidFill>
                  <a:srgbClr val="990000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b="1" baseline="30000" dirty="0">
                <a:solidFill>
                  <a:srgbClr val="990000"/>
                </a:solidFill>
                <a:latin typeface="Times New Roman" panose="02020603050405020304" pitchFamily="18" charset="0"/>
              </a:rPr>
              <a:t>(k) </a:t>
            </a:r>
            <a:r>
              <a:rPr kumimoji="1" lang="en-US" altLang="zh-CN" b="1" dirty="0">
                <a:solidFill>
                  <a:srgbClr val="990000"/>
                </a:solidFill>
                <a:latin typeface="Times New Roman" panose="02020603050405020304" pitchFamily="18" charset="0"/>
              </a:rPr>
              <a:t>= [ </a:t>
            </a:r>
            <a:r>
              <a:rPr kumimoji="1" lang="en-US" altLang="zh-CN" b="1" dirty="0" err="1">
                <a:solidFill>
                  <a:srgbClr val="990000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b="1" baseline="-25000" dirty="0" err="1">
                <a:solidFill>
                  <a:srgbClr val="990000"/>
                </a:solidFill>
                <a:latin typeface="Times New Roman" panose="02020603050405020304" pitchFamily="18" charset="0"/>
              </a:rPr>
              <a:t>ij</a:t>
            </a:r>
            <a:r>
              <a:rPr kumimoji="1" lang="en-US" altLang="zh-CN" b="1" baseline="30000" dirty="0">
                <a:solidFill>
                  <a:srgbClr val="990000"/>
                </a:solidFill>
                <a:latin typeface="Times New Roman" panose="02020603050405020304" pitchFamily="18" charset="0"/>
              </a:rPr>
              <a:t>(k) </a:t>
            </a:r>
            <a:r>
              <a:rPr kumimoji="1" lang="en-US" altLang="zh-CN" b="1" dirty="0">
                <a:solidFill>
                  <a:srgbClr val="990000"/>
                </a:solidFill>
                <a:latin typeface="Times New Roman" panose="02020603050405020304" pitchFamily="18" charset="0"/>
              </a:rPr>
              <a:t>]</a:t>
            </a:r>
            <a:r>
              <a:rPr kumimoji="1" lang="zh-CN" altLang="en-US" b="1" dirty="0">
                <a:solidFill>
                  <a:srgbClr val="99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b="1" dirty="0" err="1">
                <a:solidFill>
                  <a:srgbClr val="99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b="1" dirty="0">
                <a:solidFill>
                  <a:srgbClr val="990000"/>
                </a:solidFill>
                <a:latin typeface="Times New Roman" panose="02020603050405020304" pitchFamily="18" charset="0"/>
              </a:rPr>
              <a:t> , </a:t>
            </a:r>
            <a:r>
              <a:rPr kumimoji="1" lang="en-US" altLang="zh-CN" b="1" dirty="0" err="1">
                <a:solidFill>
                  <a:srgbClr val="990000"/>
                </a:solidFill>
                <a:latin typeface="Times New Roman" panose="02020603050405020304" pitchFamily="18" charset="0"/>
              </a:rPr>
              <a:t>j∈V</a:t>
            </a:r>
            <a:endParaRPr kumimoji="1" lang="en-US" altLang="zh-CN" b="1" dirty="0">
              <a:solidFill>
                <a:srgbClr val="99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990000"/>
                </a:solidFill>
                <a:latin typeface="Times New Roman" panose="02020603050405020304" pitchFamily="18" charset="0"/>
              </a:rPr>
              <a:t>则 </a:t>
            </a:r>
            <a:r>
              <a:rPr kumimoji="1" lang="en-US" altLang="zh-CN" b="1" dirty="0">
                <a:solidFill>
                  <a:srgbClr val="990000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b="1" baseline="30000" dirty="0">
                <a:solidFill>
                  <a:srgbClr val="990000"/>
                </a:solidFill>
                <a:latin typeface="Times New Roman" panose="02020603050405020304" pitchFamily="18" charset="0"/>
              </a:rPr>
              <a:t>(n)</a:t>
            </a:r>
            <a:r>
              <a:rPr kumimoji="1" lang="en-US" altLang="zh-CN" b="1" dirty="0">
                <a:solidFill>
                  <a:srgbClr val="990000"/>
                </a:solidFill>
                <a:latin typeface="Times New Roman" panose="02020603050405020304" pitchFamily="18" charset="0"/>
              </a:rPr>
              <a:t> = [ </a:t>
            </a:r>
            <a:r>
              <a:rPr kumimoji="1" lang="en-US" altLang="zh-CN" b="1" dirty="0" err="1">
                <a:solidFill>
                  <a:srgbClr val="990000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b="1" baseline="-25000" dirty="0" err="1">
                <a:solidFill>
                  <a:srgbClr val="990000"/>
                </a:solidFill>
                <a:latin typeface="Times New Roman" panose="02020603050405020304" pitchFamily="18" charset="0"/>
              </a:rPr>
              <a:t>ij</a:t>
            </a:r>
            <a:r>
              <a:rPr kumimoji="1" lang="en-US" altLang="zh-CN" b="1" baseline="30000" dirty="0">
                <a:solidFill>
                  <a:srgbClr val="990000"/>
                </a:solidFill>
                <a:latin typeface="Times New Roman" panose="02020603050405020304" pitchFamily="18" charset="0"/>
              </a:rPr>
              <a:t>(n)</a:t>
            </a:r>
            <a:r>
              <a:rPr kumimoji="1" lang="en-US" altLang="zh-CN" b="1" dirty="0">
                <a:solidFill>
                  <a:srgbClr val="990000"/>
                </a:solidFill>
                <a:latin typeface="Times New Roman" panose="02020603050405020304" pitchFamily="18" charset="0"/>
              </a:rPr>
              <a:t> ]</a:t>
            </a:r>
            <a:r>
              <a:rPr kumimoji="1" lang="zh-CN" altLang="en-US" b="1" dirty="0">
                <a:solidFill>
                  <a:srgbClr val="99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b="1" dirty="0" err="1">
                <a:solidFill>
                  <a:srgbClr val="990000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b="1" baseline="-25000" dirty="0" err="1">
                <a:solidFill>
                  <a:srgbClr val="990000"/>
                </a:solidFill>
                <a:latin typeface="Times New Roman" panose="02020603050405020304" pitchFamily="18" charset="0"/>
              </a:rPr>
              <a:t>ij</a:t>
            </a:r>
            <a:r>
              <a:rPr kumimoji="1" lang="en-US" altLang="zh-CN" b="1" baseline="30000" dirty="0">
                <a:solidFill>
                  <a:srgbClr val="990000"/>
                </a:solidFill>
                <a:latin typeface="Times New Roman" panose="02020603050405020304" pitchFamily="18" charset="0"/>
              </a:rPr>
              <a:t>(n)</a:t>
            </a:r>
            <a:r>
              <a:rPr kumimoji="1" lang="zh-CN" altLang="en-US" b="1" dirty="0">
                <a:solidFill>
                  <a:srgbClr val="990000"/>
                </a:solidFill>
                <a:latin typeface="Times New Roman" panose="02020603050405020304" pitchFamily="18" charset="0"/>
              </a:rPr>
              <a:t>是从 </a:t>
            </a:r>
            <a:r>
              <a:rPr kumimoji="1" lang="en-US" altLang="zh-CN" b="1" dirty="0" err="1">
                <a:solidFill>
                  <a:srgbClr val="99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b="1" dirty="0">
                <a:solidFill>
                  <a:srgbClr val="99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rgbClr val="990000"/>
                </a:solidFill>
                <a:latin typeface="Times New Roman" panose="02020603050405020304" pitchFamily="18" charset="0"/>
              </a:rPr>
              <a:t>到 </a:t>
            </a:r>
            <a:r>
              <a:rPr kumimoji="1" lang="en-US" altLang="zh-CN" b="1" dirty="0">
                <a:solidFill>
                  <a:srgbClr val="990000"/>
                </a:solidFill>
                <a:latin typeface="Times New Roman" panose="02020603050405020304" pitchFamily="18" charset="0"/>
              </a:rPr>
              <a:t>j </a:t>
            </a:r>
            <a:r>
              <a:rPr kumimoji="1" lang="zh-CN" altLang="en-US" b="1" dirty="0">
                <a:solidFill>
                  <a:srgbClr val="990000"/>
                </a:solidFill>
                <a:latin typeface="Times New Roman" panose="02020603050405020304" pitchFamily="18" charset="0"/>
              </a:rPr>
              <a:t>的最短路径长度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990000"/>
                </a:solidFill>
                <a:latin typeface="Times New Roman" panose="02020603050405020304" pitchFamily="18" charset="0"/>
              </a:rPr>
              <a:t>                               其中间结点∈</a:t>
            </a:r>
            <a:r>
              <a:rPr kumimoji="1" lang="en-US" altLang="zh-CN" b="1" dirty="0">
                <a:solidFill>
                  <a:srgbClr val="990000"/>
                </a:solidFill>
                <a:latin typeface="Times New Roman" panose="02020603050405020304" pitchFamily="18" charset="0"/>
              </a:rPr>
              <a:t>{1</a:t>
            </a:r>
            <a:r>
              <a:rPr kumimoji="1" lang="zh-CN" altLang="en-US" b="1" dirty="0">
                <a:solidFill>
                  <a:srgbClr val="99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b="1" dirty="0">
                <a:solidFill>
                  <a:srgbClr val="99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 dirty="0">
                <a:solidFill>
                  <a:srgbClr val="99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b="1" dirty="0">
                <a:solidFill>
                  <a:srgbClr val="990000"/>
                </a:solidFill>
                <a:latin typeface="Times New Roman" panose="02020603050405020304" pitchFamily="18" charset="0"/>
              </a:rPr>
              <a:t>……</a:t>
            </a:r>
            <a:r>
              <a:rPr kumimoji="1" lang="zh-CN" altLang="en-US" b="1" dirty="0">
                <a:solidFill>
                  <a:srgbClr val="99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b="1" dirty="0">
                <a:solidFill>
                  <a:srgbClr val="990000"/>
                </a:solidFill>
                <a:latin typeface="Times New Roman" panose="02020603050405020304" pitchFamily="18" charset="0"/>
              </a:rPr>
              <a:t>n}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脚占位符 2">
            <a:extLst>
              <a:ext uri="{FF2B5EF4-FFF2-40B4-BE49-F238E27FC236}">
                <a16:creationId xmlns:a16="http://schemas.microsoft.com/office/drawing/2014/main" id="{784A1403-074E-41B2-A855-BD8A1C4344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935940" name="Text Box 4">
            <a:extLst>
              <a:ext uri="{FF2B5EF4-FFF2-40B4-BE49-F238E27FC236}">
                <a16:creationId xmlns:a16="http://schemas.microsoft.com/office/drawing/2014/main" id="{F6175EED-2D89-461D-B466-4102E8FCD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8357" y="1677447"/>
            <a:ext cx="5465304" cy="223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只保存前后 </a:t>
            </a:r>
            <a:r>
              <a:rPr lang="en-US" altLang="zh-CN" sz="2400" dirty="0"/>
              <a:t>2 </a:t>
            </a:r>
            <a:r>
              <a:rPr lang="zh-CN" altLang="en-US" sz="2400" dirty="0"/>
              <a:t>个值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仍可在线性时间内计算 </a:t>
            </a:r>
            <a:r>
              <a:rPr lang="en-US" altLang="zh-CN" sz="2400" dirty="0"/>
              <a:t>F(n)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    时间复杂度：</a:t>
            </a:r>
            <a:r>
              <a:rPr lang="en-US" altLang="zh-CN" sz="2400" dirty="0"/>
              <a:t>T (n) = Θ(n)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且有更好的空间复杂度：</a:t>
            </a:r>
            <a:r>
              <a:rPr lang="en-US" altLang="zh-CN" sz="2400" dirty="0"/>
              <a:t>S (n) = Θ(1)</a:t>
            </a:r>
          </a:p>
        </p:txBody>
      </p:sp>
      <p:sp>
        <p:nvSpPr>
          <p:cNvPr id="11268" name="Rectangle 24">
            <a:extLst>
              <a:ext uri="{FF2B5EF4-FFF2-40B4-BE49-F238E27FC236}">
                <a16:creationId xmlns:a16="http://schemas.microsoft.com/office/drawing/2014/main" id="{4046F8AD-59C8-4797-B5E8-18ACC51DF8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Fibonnaci </a:t>
            </a:r>
            <a:r>
              <a:rPr lang="zh-CN" altLang="en-US"/>
              <a:t>数的计算</a:t>
            </a:r>
          </a:p>
        </p:txBody>
      </p:sp>
      <p:grpSp>
        <p:nvGrpSpPr>
          <p:cNvPr id="11269" name="组合 3">
            <a:extLst>
              <a:ext uri="{FF2B5EF4-FFF2-40B4-BE49-F238E27FC236}">
                <a16:creationId xmlns:a16="http://schemas.microsoft.com/office/drawing/2014/main" id="{031E1D5A-C0CB-4725-A9F6-41A5D4ECEF4B}"/>
              </a:ext>
            </a:extLst>
          </p:cNvPr>
          <p:cNvGrpSpPr>
            <a:grpSpLocks/>
          </p:cNvGrpSpPr>
          <p:nvPr/>
        </p:nvGrpSpPr>
        <p:grpSpPr bwMode="auto">
          <a:xfrm>
            <a:off x="787929" y="1367575"/>
            <a:ext cx="4672433" cy="3572070"/>
            <a:chOff x="327383" y="1228410"/>
            <a:chExt cx="3511371" cy="2719734"/>
          </a:xfrm>
        </p:grpSpPr>
        <p:pic>
          <p:nvPicPr>
            <p:cNvPr id="11270" name="图片 1">
              <a:extLst>
                <a:ext uri="{FF2B5EF4-FFF2-40B4-BE49-F238E27FC236}">
                  <a16:creationId xmlns:a16="http://schemas.microsoft.com/office/drawing/2014/main" id="{A77ABB99-5642-4E3D-BD3E-C09CF5CB6A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903" r="62491"/>
            <a:stretch>
              <a:fillRect/>
            </a:stretch>
          </p:blipFill>
          <p:spPr bwMode="auto">
            <a:xfrm>
              <a:off x="583593" y="1820087"/>
              <a:ext cx="3255161" cy="2128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1" name="图片 21">
              <a:extLst>
                <a:ext uri="{FF2B5EF4-FFF2-40B4-BE49-F238E27FC236}">
                  <a16:creationId xmlns:a16="http://schemas.microsoft.com/office/drawing/2014/main" id="{A66B4F0C-7490-4637-BAE8-AD72FA4C99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4" r="62601" b="86896"/>
            <a:stretch>
              <a:fillRect/>
            </a:stretch>
          </p:blipFill>
          <p:spPr bwMode="auto">
            <a:xfrm>
              <a:off x="327383" y="1228410"/>
              <a:ext cx="2895600" cy="471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>
            <a:extLst>
              <a:ext uri="{FF2B5EF4-FFF2-40B4-BE49-F238E27FC236}">
                <a16:creationId xmlns:a16="http://schemas.microsoft.com/office/drawing/2014/main" id="{63D36775-D513-40B1-929F-DD16BB9C17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Floyd </a:t>
            </a:r>
            <a:r>
              <a:rPr lang="zh-CN" altLang="en-US"/>
              <a:t>算法</a:t>
            </a:r>
            <a:endParaRPr lang="en-US" altLang="zh-CN"/>
          </a:p>
        </p:txBody>
      </p:sp>
      <p:sp>
        <p:nvSpPr>
          <p:cNvPr id="1090563" name="Rectangle 3">
            <a:extLst>
              <a:ext uri="{FF2B5EF4-FFF2-40B4-BE49-F238E27FC236}">
                <a16:creationId xmlns:a16="http://schemas.microsoft.com/office/drawing/2014/main" id="{B3F0C11B-B5AF-43A4-9985-65612CDAB8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4897" y="1143000"/>
            <a:ext cx="8351838" cy="523875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Floyd ( D , w ) {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for ( </a:t>
            </a:r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= 0 ; </a:t>
            </a:r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&lt; n ; </a:t>
            </a:r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++ ) //</a:t>
            </a:r>
            <a:r>
              <a:rPr lang="zh-CN" altLang="en-US" dirty="0">
                <a:latin typeface="Times New Roman" panose="02020603050405020304" pitchFamily="18" charset="0"/>
              </a:rPr>
              <a:t>初始化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for ( j = 0 ; j &lt; n ; j ++ )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  D[</a:t>
            </a:r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][j] = 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w[</a:t>
            </a:r>
            <a:r>
              <a:rPr lang="en-US" altLang="zh-CN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][j]</a:t>
            </a:r>
            <a:r>
              <a:rPr lang="en-US" altLang="zh-CN" dirty="0">
                <a:latin typeface="Times New Roman" panose="02020603050405020304" pitchFamily="18" charset="0"/>
              </a:rPr>
              <a:t> ;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r>
              <a:rPr lang="en-US" altLang="zh-CN" dirty="0">
                <a:solidFill>
                  <a:srgbClr val="80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rgbClr val="800000"/>
                </a:solidFill>
                <a:latin typeface="Times New Roman" panose="02020603050405020304" pitchFamily="18" charset="0"/>
              </a:rPr>
              <a:t>所有顶点逐一加入，作为中间顶点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for ( k = 0 ; k &lt; n ; k ++ )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for ( </a:t>
            </a:r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= 0 ; </a:t>
            </a:r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&lt; n ; </a:t>
            </a:r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++ )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  for ( j = 0 ; j &lt; n ; j ++ ) 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       D[</a:t>
            </a:r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][j] =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min { D[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][j] , D[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][k] + D[k][j] }</a:t>
            </a:r>
            <a:r>
              <a:rPr lang="en-US" altLang="zh-CN" dirty="0">
                <a:latin typeface="Times New Roman" panose="02020603050405020304" pitchFamily="18" charset="0"/>
              </a:rPr>
              <a:t> ;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090564" name="Text Box 4">
            <a:extLst>
              <a:ext uri="{FF2B5EF4-FFF2-40B4-BE49-F238E27FC236}">
                <a16:creationId xmlns:a16="http://schemas.microsoft.com/office/drawing/2014/main" id="{DE43A255-48C3-4BFE-9843-8C1C729BA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7599" y="4209723"/>
            <a:ext cx="2451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 (V) = O(V</a:t>
            </a:r>
            <a:r>
              <a:rPr kumimoji="1" lang="en-US" altLang="zh-CN" sz="3200" b="1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56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页脚占位符 3">
            <a:extLst>
              <a:ext uri="{FF2B5EF4-FFF2-40B4-BE49-F238E27FC236}">
                <a16:creationId xmlns:a16="http://schemas.microsoft.com/office/drawing/2014/main" id="{9DF2B9EE-A177-4F6E-B595-D28B9EE53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0F5A03DB-3828-445C-84FB-1462796446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6015" y="144357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dirty="0"/>
              <a:t>构造最短路径</a:t>
            </a:r>
            <a:endParaRPr lang="en-US" altLang="zh-CN" dirty="0"/>
          </a:p>
        </p:txBody>
      </p:sp>
      <p:graphicFrame>
        <p:nvGraphicFramePr>
          <p:cNvPr id="1091588" name="Object 4">
            <a:extLst>
              <a:ext uri="{FF2B5EF4-FFF2-40B4-BE49-F238E27FC236}">
                <a16:creationId xmlns:a16="http://schemas.microsoft.com/office/drawing/2014/main" id="{99730F88-F1D3-409A-9D3C-276117436E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3664" y="2806701"/>
          <a:ext cx="6124575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4" name="公式" r:id="rId3" imgW="2108200" imgH="482600" progId="Equation.3">
                  <p:embed/>
                </p:oleObj>
              </mc:Choice>
              <mc:Fallback>
                <p:oleObj name="公式" r:id="rId3" imgW="21082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664" y="2806701"/>
                        <a:ext cx="6124575" cy="140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3" name="Text Box 21">
            <a:extLst>
              <a:ext uri="{FF2B5EF4-FFF2-40B4-BE49-F238E27FC236}">
                <a16:creationId xmlns:a16="http://schemas.microsoft.com/office/drawing/2014/main" id="{A30835F8-7140-403A-BAAF-A96614E45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344" y="1211796"/>
            <a:ext cx="8543925" cy="69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600" b="1" i="1" dirty="0"/>
              <a:t>π</a:t>
            </a:r>
            <a:r>
              <a:rPr lang="en-US" altLang="zh-CN" sz="3600" b="1" i="1" baseline="-25000" dirty="0" err="1"/>
              <a:t>ij</a:t>
            </a:r>
            <a:r>
              <a:rPr lang="zh-CN" altLang="en-US" sz="3600" b="1" dirty="0"/>
              <a:t>：</a:t>
            </a:r>
            <a:r>
              <a:rPr lang="en-US" altLang="zh-CN" sz="3600" b="1" dirty="0" err="1"/>
              <a:t>i</a:t>
            </a:r>
            <a:r>
              <a:rPr lang="en-US" altLang="zh-CN" sz="3600" b="1" dirty="0"/>
              <a:t> </a:t>
            </a:r>
            <a:r>
              <a:rPr lang="zh-CN" altLang="en-US" sz="3600" b="1" dirty="0"/>
              <a:t>到 </a:t>
            </a:r>
            <a:r>
              <a:rPr lang="en-US" altLang="zh-CN" sz="3600" b="1" dirty="0"/>
              <a:t>j </a:t>
            </a:r>
            <a:r>
              <a:rPr lang="zh-CN" altLang="en-US" sz="3600" b="1" dirty="0"/>
              <a:t>的最短路径上的最优分隔顶点</a:t>
            </a:r>
          </a:p>
        </p:txBody>
      </p:sp>
      <p:sp>
        <p:nvSpPr>
          <p:cNvPr id="1091606" name="Rectangle 22">
            <a:extLst>
              <a:ext uri="{FF2B5EF4-FFF2-40B4-BE49-F238E27FC236}">
                <a16:creationId xmlns:a16="http://schemas.microsoft.com/office/drawing/2014/main" id="{7B308176-0BD7-4A84-B199-F45669056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2100" y="3467100"/>
            <a:ext cx="4699000" cy="6223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1091607" name="Rectangle 23">
            <a:extLst>
              <a:ext uri="{FF2B5EF4-FFF2-40B4-BE49-F238E27FC236}">
                <a16:creationId xmlns:a16="http://schemas.microsoft.com/office/drawing/2014/main" id="{611B1759-703E-4C55-ADAF-5038A8FEA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033" y="2008030"/>
            <a:ext cx="3357563" cy="693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3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初始：</a:t>
            </a:r>
            <a:r>
              <a:rPr lang="en-US" altLang="zh-CN" sz="36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3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 = 0</a:t>
            </a:r>
          </a:p>
        </p:txBody>
      </p:sp>
      <p:sp>
        <p:nvSpPr>
          <p:cNvPr id="1091608" name="Rectangle 24">
            <a:extLst>
              <a:ext uri="{FF2B5EF4-FFF2-40B4-BE49-F238E27FC236}">
                <a16:creationId xmlns:a16="http://schemas.microsoft.com/office/drawing/2014/main" id="{314B2B86-2017-4246-A141-7CAACAD39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401" y="4086225"/>
            <a:ext cx="2690813" cy="55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00000"/>
                </a:solidFill>
              </a:rPr>
              <a:t>i </a:t>
            </a:r>
            <a:r>
              <a:rPr lang="zh-CN" altLang="en-US" b="1">
                <a:solidFill>
                  <a:srgbClr val="800000"/>
                </a:solidFill>
              </a:rPr>
              <a:t>到 </a:t>
            </a:r>
            <a:r>
              <a:rPr lang="en-US" altLang="zh-CN" b="1">
                <a:solidFill>
                  <a:srgbClr val="800000"/>
                </a:solidFill>
              </a:rPr>
              <a:t>j </a:t>
            </a:r>
            <a:r>
              <a:rPr lang="zh-CN" altLang="en-US" b="1">
                <a:solidFill>
                  <a:srgbClr val="800000"/>
                </a:solidFill>
              </a:rPr>
              <a:t>有边连接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9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1606" grpId="0" animBg="1"/>
      <p:bldP spid="1091607" grpId="0"/>
      <p:bldP spid="109160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页脚占位符 3">
            <a:extLst>
              <a:ext uri="{FF2B5EF4-FFF2-40B4-BE49-F238E27FC236}">
                <a16:creationId xmlns:a16="http://schemas.microsoft.com/office/drawing/2014/main" id="{6E389F75-0E45-46D3-B3A4-C658D82ED5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27BCBCA0-76D6-45FA-905E-828A2C120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6015" y="121176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dirty="0"/>
              <a:t>构造最短路径</a:t>
            </a:r>
            <a:endParaRPr lang="en-US" altLang="zh-CN" dirty="0"/>
          </a:p>
        </p:txBody>
      </p:sp>
      <p:graphicFrame>
        <p:nvGraphicFramePr>
          <p:cNvPr id="1102856" name="Object 8">
            <a:extLst>
              <a:ext uri="{FF2B5EF4-FFF2-40B4-BE49-F238E27FC236}">
                <a16:creationId xmlns:a16="http://schemas.microsoft.com/office/drawing/2014/main" id="{40B09B1D-031E-4CE5-9A51-548BE1231F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1263" y="2946400"/>
          <a:ext cx="7270750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6" name="公式" r:id="rId3" imgW="2501900" imgH="508000" progId="Equation.3">
                  <p:embed/>
                </p:oleObj>
              </mc:Choice>
              <mc:Fallback>
                <p:oleObj name="公式" r:id="rId3" imgW="2501900" imgH="508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3" y="2946400"/>
                        <a:ext cx="7270750" cy="147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7" name="Text Box 18">
            <a:extLst>
              <a:ext uri="{FF2B5EF4-FFF2-40B4-BE49-F238E27FC236}">
                <a16:creationId xmlns:a16="http://schemas.microsoft.com/office/drawing/2014/main" id="{44974552-4C8A-4DEC-91E5-E2F33DFB1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505" y="1223439"/>
            <a:ext cx="8273419" cy="69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600" b="1" i="1" dirty="0"/>
              <a:t>π</a:t>
            </a:r>
            <a:r>
              <a:rPr lang="en-US" altLang="zh-CN" sz="3600" b="1" i="1" baseline="-25000" dirty="0" err="1"/>
              <a:t>ij</a:t>
            </a:r>
            <a:r>
              <a:rPr lang="zh-CN" altLang="en-US" sz="3600" b="1" dirty="0"/>
              <a:t>：</a:t>
            </a:r>
            <a:r>
              <a:rPr lang="en-US" altLang="zh-CN" sz="3600" b="1" dirty="0" err="1"/>
              <a:t>i</a:t>
            </a:r>
            <a:r>
              <a:rPr lang="en-US" altLang="zh-CN" sz="3600" b="1" dirty="0"/>
              <a:t> </a:t>
            </a:r>
            <a:r>
              <a:rPr lang="zh-CN" altLang="en-US" sz="3600" b="1" dirty="0"/>
              <a:t>到 </a:t>
            </a:r>
            <a:r>
              <a:rPr lang="en-US" altLang="zh-CN" sz="3600" b="1" dirty="0"/>
              <a:t>j </a:t>
            </a:r>
            <a:r>
              <a:rPr lang="zh-CN" altLang="en-US" sz="3600" b="1" dirty="0"/>
              <a:t>的最短路径上的最优分隔顶点</a:t>
            </a:r>
          </a:p>
        </p:txBody>
      </p:sp>
      <p:sp>
        <p:nvSpPr>
          <p:cNvPr id="1102867" name="Rectangle 19">
            <a:extLst>
              <a:ext uri="{FF2B5EF4-FFF2-40B4-BE49-F238E27FC236}">
                <a16:creationId xmlns:a16="http://schemas.microsoft.com/office/drawing/2014/main" id="{FE2BA63A-781A-49A6-A6BB-A7DC7B9F0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1" y="2060789"/>
            <a:ext cx="3987800" cy="693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3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迭代：</a:t>
            </a:r>
            <a:r>
              <a:rPr lang="en-US" altLang="zh-CN" sz="36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3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 ≥ 1</a:t>
            </a:r>
          </a:p>
        </p:txBody>
      </p:sp>
      <p:sp>
        <p:nvSpPr>
          <p:cNvPr id="1102868" name="Rectangle 20">
            <a:extLst>
              <a:ext uri="{FF2B5EF4-FFF2-40B4-BE49-F238E27FC236}">
                <a16:creationId xmlns:a16="http://schemas.microsoft.com/office/drawing/2014/main" id="{4CAFD8EE-8005-41BB-B01C-6D54D0712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700" y="3009900"/>
            <a:ext cx="6007100" cy="6223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grpSp>
        <p:nvGrpSpPr>
          <p:cNvPr id="2" name="Group 39">
            <a:extLst>
              <a:ext uri="{FF2B5EF4-FFF2-40B4-BE49-F238E27FC236}">
                <a16:creationId xmlns:a16="http://schemas.microsoft.com/office/drawing/2014/main" id="{A72ABFDC-C3D5-4D82-9089-EC9C4F938701}"/>
              </a:ext>
            </a:extLst>
          </p:cNvPr>
          <p:cNvGrpSpPr>
            <a:grpSpLocks/>
          </p:cNvGrpSpPr>
          <p:nvPr/>
        </p:nvGrpSpPr>
        <p:grpSpPr bwMode="auto">
          <a:xfrm>
            <a:off x="2460626" y="4483101"/>
            <a:ext cx="6124575" cy="1508125"/>
            <a:chOff x="590" y="2824"/>
            <a:chExt cx="3858" cy="950"/>
          </a:xfrm>
        </p:grpSpPr>
        <p:pic>
          <p:nvPicPr>
            <p:cNvPr id="79881" name="Picture 30" descr="fig25-3">
              <a:extLst>
                <a:ext uri="{FF2B5EF4-FFF2-40B4-BE49-F238E27FC236}">
                  <a16:creationId xmlns:a16="http://schemas.microsoft.com/office/drawing/2014/main" id="{D5F81723-ACC0-4917-9DF5-B868A05614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84" t="17560" r="21681" b="45653"/>
            <a:stretch>
              <a:fillRect/>
            </a:stretch>
          </p:blipFill>
          <p:spPr bwMode="auto">
            <a:xfrm>
              <a:off x="1208" y="2936"/>
              <a:ext cx="3240" cy="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882" name="Rectangle 32">
              <a:extLst>
                <a:ext uri="{FF2B5EF4-FFF2-40B4-BE49-F238E27FC236}">
                  <a16:creationId xmlns:a16="http://schemas.microsoft.com/office/drawing/2014/main" id="{56BD1BE3-D5E0-4938-9EC1-6FC979EA6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2952"/>
              <a:ext cx="344" cy="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pic>
          <p:nvPicPr>
            <p:cNvPr id="79883" name="Picture 33" descr="fig25-3">
              <a:extLst>
                <a:ext uri="{FF2B5EF4-FFF2-40B4-BE49-F238E27FC236}">
                  <a16:creationId xmlns:a16="http://schemas.microsoft.com/office/drawing/2014/main" id="{F44ADE0F-42BA-4309-BC8F-DA270F43E0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378" t="17911" r="47639" b="71991"/>
            <a:stretch>
              <a:fillRect/>
            </a:stretch>
          </p:blipFill>
          <p:spPr bwMode="auto">
            <a:xfrm>
              <a:off x="3208" y="2824"/>
              <a:ext cx="2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884" name="Rectangle 34">
              <a:extLst>
                <a:ext uri="{FF2B5EF4-FFF2-40B4-BE49-F238E27FC236}">
                  <a16:creationId xmlns:a16="http://schemas.microsoft.com/office/drawing/2014/main" id="{342D2689-3611-4715-BB87-4E4147B4B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000"/>
              <a:ext cx="144" cy="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79885" name="Rectangle 35">
              <a:extLst>
                <a:ext uri="{FF2B5EF4-FFF2-40B4-BE49-F238E27FC236}">
                  <a16:creationId xmlns:a16="http://schemas.microsoft.com/office/drawing/2014/main" id="{C63C878E-201A-4614-9596-25C98F29E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" y="2936"/>
              <a:ext cx="144" cy="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79886" name="Freeform 36">
              <a:extLst>
                <a:ext uri="{FF2B5EF4-FFF2-40B4-BE49-F238E27FC236}">
                  <a16:creationId xmlns:a16="http://schemas.microsoft.com/office/drawing/2014/main" id="{CD9B5BDE-7E96-4041-A063-DDCC5203B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016"/>
              <a:ext cx="360" cy="56"/>
            </a:xfrm>
            <a:custGeom>
              <a:avLst/>
              <a:gdLst>
                <a:gd name="T0" fmla="*/ 0 w 360"/>
                <a:gd name="T1" fmla="*/ 56 h 56"/>
                <a:gd name="T2" fmla="*/ 208 w 360"/>
                <a:gd name="T3" fmla="*/ 0 h 56"/>
                <a:gd name="T4" fmla="*/ 360 w 360"/>
                <a:gd name="T5" fmla="*/ 56 h 56"/>
                <a:gd name="T6" fmla="*/ 0 60000 65536"/>
                <a:gd name="T7" fmla="*/ 0 60000 65536"/>
                <a:gd name="T8" fmla="*/ 0 60000 65536"/>
                <a:gd name="T9" fmla="*/ 0 w 360"/>
                <a:gd name="T10" fmla="*/ 0 h 56"/>
                <a:gd name="T11" fmla="*/ 360 w 360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0" h="56">
                  <a:moveTo>
                    <a:pt x="0" y="56"/>
                  </a:moveTo>
                  <a:cubicBezTo>
                    <a:pt x="74" y="28"/>
                    <a:pt x="148" y="0"/>
                    <a:pt x="208" y="0"/>
                  </a:cubicBezTo>
                  <a:cubicBezTo>
                    <a:pt x="268" y="0"/>
                    <a:pt x="314" y="28"/>
                    <a:pt x="360" y="5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9887" name="Text Box 37">
              <a:extLst>
                <a:ext uri="{FF2B5EF4-FFF2-40B4-BE49-F238E27FC236}">
                  <a16:creationId xmlns:a16="http://schemas.microsoft.com/office/drawing/2014/main" id="{54C90A96-9B7A-4969-B993-4AF3178BF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0" y="298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zh-CN" altLang="en-US" sz="20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9888" name="Text Box 38">
              <a:extLst>
                <a:ext uri="{FF2B5EF4-FFF2-40B4-BE49-F238E27FC236}">
                  <a16:creationId xmlns:a16="http://schemas.microsoft.com/office/drawing/2014/main" id="{5811CD07-9A2C-4914-BBE5-888B7A7E2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" y="2906"/>
              <a:ext cx="7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情况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0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2867" grpId="0"/>
      <p:bldP spid="110286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页脚占位符 3">
            <a:extLst>
              <a:ext uri="{FF2B5EF4-FFF2-40B4-BE49-F238E27FC236}">
                <a16:creationId xmlns:a16="http://schemas.microsoft.com/office/drawing/2014/main" id="{0527E90E-A80D-47CC-BE6A-DCBC513932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2147EB09-DF8E-49E2-BABE-A813508AAF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9792" y="152400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dirty="0"/>
              <a:t>构造最短路径</a:t>
            </a:r>
            <a:endParaRPr lang="en-US" altLang="zh-CN" dirty="0"/>
          </a:p>
        </p:txBody>
      </p:sp>
      <p:graphicFrame>
        <p:nvGraphicFramePr>
          <p:cNvPr id="80900" name="Object 3">
            <a:extLst>
              <a:ext uri="{FF2B5EF4-FFF2-40B4-BE49-F238E27FC236}">
                <a16:creationId xmlns:a16="http://schemas.microsoft.com/office/drawing/2014/main" id="{48DDCED7-79C9-4993-B800-B287975F66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1263" y="2946400"/>
          <a:ext cx="7270750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4" name="公式" r:id="rId3" imgW="2501900" imgH="508000" progId="Equation.3">
                  <p:embed/>
                </p:oleObj>
              </mc:Choice>
              <mc:Fallback>
                <p:oleObj name="公式" r:id="rId3" imgW="2501900" imgH="508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3" y="2946400"/>
                        <a:ext cx="7270750" cy="147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1" name="Text Box 4">
            <a:extLst>
              <a:ext uri="{FF2B5EF4-FFF2-40B4-BE49-F238E27FC236}">
                <a16:creationId xmlns:a16="http://schemas.microsoft.com/office/drawing/2014/main" id="{42BF5DF9-E55F-4C33-B962-26BF42E8E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082" y="1275032"/>
            <a:ext cx="8273419" cy="69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600" b="1" i="1" dirty="0"/>
              <a:t>π</a:t>
            </a:r>
            <a:r>
              <a:rPr lang="en-US" altLang="zh-CN" sz="3600" b="1" i="1" baseline="-25000" dirty="0" err="1"/>
              <a:t>ij</a:t>
            </a:r>
            <a:r>
              <a:rPr lang="zh-CN" altLang="en-US" sz="3600" b="1" dirty="0"/>
              <a:t>：</a:t>
            </a:r>
            <a:r>
              <a:rPr lang="en-US" altLang="zh-CN" sz="3600" b="1" dirty="0" err="1"/>
              <a:t>i</a:t>
            </a:r>
            <a:r>
              <a:rPr lang="en-US" altLang="zh-CN" sz="3600" b="1" dirty="0"/>
              <a:t> </a:t>
            </a:r>
            <a:r>
              <a:rPr lang="zh-CN" altLang="en-US" sz="3600" b="1" dirty="0"/>
              <a:t>到 </a:t>
            </a:r>
            <a:r>
              <a:rPr lang="en-US" altLang="zh-CN" sz="3600" b="1" dirty="0"/>
              <a:t>j </a:t>
            </a:r>
            <a:r>
              <a:rPr lang="zh-CN" altLang="en-US" sz="3600" b="1" dirty="0"/>
              <a:t>的最短路径上的最优分隔顶点</a:t>
            </a:r>
          </a:p>
        </p:txBody>
      </p:sp>
      <p:sp>
        <p:nvSpPr>
          <p:cNvPr id="80902" name="Rectangle 5">
            <a:extLst>
              <a:ext uri="{FF2B5EF4-FFF2-40B4-BE49-F238E27FC236}">
                <a16:creationId xmlns:a16="http://schemas.microsoft.com/office/drawing/2014/main" id="{24F6F21A-53A3-428C-847E-CAE01AE32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615" y="2109498"/>
            <a:ext cx="3454400" cy="693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3600" b="1">
                <a:solidFill>
                  <a:srgbClr val="0000CC"/>
                </a:solidFill>
                <a:latin typeface="Times New Roman" panose="02020603050405020304" pitchFamily="18" charset="0"/>
              </a:rPr>
              <a:t>迭代：</a:t>
            </a:r>
            <a:r>
              <a:rPr lang="en-US" altLang="zh-CN" sz="3600" b="1" i="1">
                <a:solidFill>
                  <a:srgbClr val="0000CC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3600" b="1">
                <a:solidFill>
                  <a:srgbClr val="0000CC"/>
                </a:solidFill>
                <a:latin typeface="Times New Roman" panose="02020603050405020304" pitchFamily="18" charset="0"/>
              </a:rPr>
              <a:t> ≥ 1</a:t>
            </a:r>
          </a:p>
        </p:txBody>
      </p:sp>
      <p:sp>
        <p:nvSpPr>
          <p:cNvPr id="80903" name="Rectangle 6">
            <a:extLst>
              <a:ext uri="{FF2B5EF4-FFF2-40B4-BE49-F238E27FC236}">
                <a16:creationId xmlns:a16="http://schemas.microsoft.com/office/drawing/2014/main" id="{8D902638-F4EC-40F3-A21D-F7AF7E641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700" y="3683000"/>
            <a:ext cx="6007100" cy="6223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grpSp>
        <p:nvGrpSpPr>
          <p:cNvPr id="2" name="Group 22">
            <a:extLst>
              <a:ext uri="{FF2B5EF4-FFF2-40B4-BE49-F238E27FC236}">
                <a16:creationId xmlns:a16="http://schemas.microsoft.com/office/drawing/2014/main" id="{025B469F-64B8-4BCD-A527-67482D3F0EA5}"/>
              </a:ext>
            </a:extLst>
          </p:cNvPr>
          <p:cNvGrpSpPr>
            <a:grpSpLocks/>
          </p:cNvGrpSpPr>
          <p:nvPr/>
        </p:nvGrpSpPr>
        <p:grpSpPr bwMode="auto">
          <a:xfrm>
            <a:off x="2778126" y="4508501"/>
            <a:ext cx="6302375" cy="1546225"/>
            <a:chOff x="766" y="2984"/>
            <a:chExt cx="3970" cy="974"/>
          </a:xfrm>
        </p:grpSpPr>
        <p:pic>
          <p:nvPicPr>
            <p:cNvPr id="80905" name="Picture 17" descr="fig25-3">
              <a:extLst>
                <a:ext uri="{FF2B5EF4-FFF2-40B4-BE49-F238E27FC236}">
                  <a16:creationId xmlns:a16="http://schemas.microsoft.com/office/drawing/2014/main" id="{F081D813-3421-4675-8D53-C93903042A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32" t="10185" r="21533" b="47058"/>
            <a:stretch>
              <a:fillRect/>
            </a:stretch>
          </p:blipFill>
          <p:spPr bwMode="auto">
            <a:xfrm>
              <a:off x="1496" y="2984"/>
              <a:ext cx="3240" cy="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06" name="Text Box 21">
              <a:extLst>
                <a:ext uri="{FF2B5EF4-FFF2-40B4-BE49-F238E27FC236}">
                  <a16:creationId xmlns:a16="http://schemas.microsoft.com/office/drawing/2014/main" id="{98CA84D5-2736-4A49-AF21-D419D996D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" y="3202"/>
              <a:ext cx="7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情况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：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页脚占位符 3">
            <a:extLst>
              <a:ext uri="{FF2B5EF4-FFF2-40B4-BE49-F238E27FC236}">
                <a16:creationId xmlns:a16="http://schemas.microsoft.com/office/drawing/2014/main" id="{9C7AAA2F-5170-4D83-9C0F-CFFD23F675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5F35477A-EF1F-4EEB-86DE-CFDCAD11F9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2277" y="152400"/>
            <a:ext cx="8229600" cy="544513"/>
          </a:xfrm>
        </p:spPr>
        <p:txBody>
          <a:bodyPr/>
          <a:lstStyle/>
          <a:p>
            <a:pPr eaLnBrk="1" hangingPunct="1"/>
            <a:r>
              <a:rPr lang="zh-CN" altLang="en-US" dirty="0"/>
              <a:t>最短路径计算及构造</a:t>
            </a:r>
          </a:p>
        </p:txBody>
      </p:sp>
      <p:sp>
        <p:nvSpPr>
          <p:cNvPr id="1092611" name="Rectangle 3">
            <a:extLst>
              <a:ext uri="{FF2B5EF4-FFF2-40B4-BE49-F238E27FC236}">
                <a16:creationId xmlns:a16="http://schemas.microsoft.com/office/drawing/2014/main" id="{77015B9A-9BB2-49FD-A839-5BE95A6525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80401" y="696913"/>
            <a:ext cx="8389937" cy="5213350"/>
          </a:xfrm>
          <a:noFill/>
        </p:spPr>
        <p:txBody>
          <a:bodyPr anchor="ctr"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Shortest ( D , w ) {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    for ( </a:t>
            </a:r>
            <a:r>
              <a:rPr lang="en-US" altLang="zh-CN" sz="3200" dirty="0" err="1">
                <a:latin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</a:rPr>
              <a:t> = 0 ; </a:t>
            </a:r>
            <a:r>
              <a:rPr lang="en-US" altLang="zh-CN" sz="3200" dirty="0" err="1">
                <a:latin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</a:rPr>
              <a:t> &lt; n ; </a:t>
            </a:r>
            <a:r>
              <a:rPr lang="en-US" altLang="zh-CN" sz="3200" dirty="0" err="1">
                <a:latin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</a:rPr>
              <a:t> ++ ) </a:t>
            </a:r>
            <a:r>
              <a:rPr lang="en-US" altLang="zh-CN" dirty="0">
                <a:latin typeface="Times New Roman" panose="02020603050405020304" pitchFamily="18" charset="0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</a:rPr>
              <a:t>初始化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       for ( j = 0 ; j &lt; n ; j ++ ) {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          D[</a:t>
            </a:r>
            <a:r>
              <a:rPr lang="en-US" altLang="zh-CN" sz="3200" dirty="0" err="1">
                <a:latin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</a:rPr>
              <a:t>][j] = w[</a:t>
            </a:r>
            <a:r>
              <a:rPr lang="en-US" altLang="zh-CN" sz="3200" dirty="0" err="1">
                <a:latin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</a:rPr>
              <a:t>][j] ;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          </a:t>
            </a:r>
            <a:r>
              <a:rPr lang="en-US" altLang="zh-CN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P[</a:t>
            </a:r>
            <a:r>
              <a:rPr lang="en-US" altLang="zh-CN" sz="32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][j] = NIL ;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          if ( </a:t>
            </a:r>
            <a:r>
              <a:rPr lang="en-US" altLang="zh-CN" sz="32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 != j &amp;&amp; w[</a:t>
            </a:r>
            <a:r>
              <a:rPr lang="en-US" altLang="zh-CN" sz="32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][j] &lt; ∞ ) P[</a:t>
            </a:r>
            <a:r>
              <a:rPr lang="en-US" altLang="zh-CN" sz="32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][j] = </a:t>
            </a:r>
            <a:r>
              <a:rPr lang="en-US" altLang="zh-CN" sz="32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       }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……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页脚占位符 3">
            <a:extLst>
              <a:ext uri="{FF2B5EF4-FFF2-40B4-BE49-F238E27FC236}">
                <a16:creationId xmlns:a16="http://schemas.microsoft.com/office/drawing/2014/main" id="{6C897C5E-FA68-481D-9E0A-FDD12D8EF9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5DE3F776-AF9F-4BCD-BD0E-7CEFC6E852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6862" y="171450"/>
            <a:ext cx="8229600" cy="608013"/>
          </a:xfrm>
        </p:spPr>
        <p:txBody>
          <a:bodyPr/>
          <a:lstStyle/>
          <a:p>
            <a:pPr eaLnBrk="1" hangingPunct="1"/>
            <a:r>
              <a:rPr lang="zh-CN" altLang="en-US" dirty="0"/>
              <a:t>最短路径计算及构造</a:t>
            </a:r>
          </a:p>
        </p:txBody>
      </p:sp>
      <p:sp>
        <p:nvSpPr>
          <p:cNvPr id="1101827" name="Rectangle 3">
            <a:extLst>
              <a:ext uri="{FF2B5EF4-FFF2-40B4-BE49-F238E27FC236}">
                <a16:creationId xmlns:a16="http://schemas.microsoft.com/office/drawing/2014/main" id="{B61A101F-D53D-4199-858D-A888C06147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75484" y="1181951"/>
            <a:ext cx="8389937" cy="5199799"/>
          </a:xfrm>
          <a:noFill/>
        </p:spPr>
        <p:txBody>
          <a:bodyPr anchor="ctr"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Shortest ( D , w ) {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……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    for ( k = 0 ; k &lt; n ; k ++ ) //</a:t>
            </a:r>
            <a:r>
              <a:rPr lang="zh-CN" altLang="en-US" sz="3200" dirty="0">
                <a:latin typeface="Times New Roman" panose="02020603050405020304" pitchFamily="18" charset="0"/>
              </a:rPr>
              <a:t>顶点逐一加入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       for ( </a:t>
            </a:r>
            <a:r>
              <a:rPr lang="en-US" altLang="zh-CN" sz="3200" dirty="0" err="1">
                <a:latin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</a:rPr>
              <a:t> = 0 ; </a:t>
            </a:r>
            <a:r>
              <a:rPr lang="en-US" altLang="zh-CN" sz="3200" dirty="0" err="1">
                <a:latin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</a:rPr>
              <a:t> &lt; n ; </a:t>
            </a:r>
            <a:r>
              <a:rPr lang="en-US" altLang="zh-CN" sz="3200" dirty="0" err="1">
                <a:latin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</a:rPr>
              <a:t> ++ )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          for ( j = 0 ; j &lt; n ; j ++ )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             if (D[</a:t>
            </a:r>
            <a:r>
              <a:rPr lang="en-US" altLang="zh-CN" sz="32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][k] + D[k][j] &lt; D[</a:t>
            </a:r>
            <a:r>
              <a:rPr lang="en-US" altLang="zh-CN" sz="32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][j]) { 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                  D[</a:t>
            </a:r>
            <a:r>
              <a:rPr lang="en-US" altLang="zh-CN" sz="32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][j] = D[</a:t>
            </a:r>
            <a:r>
              <a:rPr lang="en-US" altLang="zh-CN" sz="32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][k] + D[k][j] ;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P[</a:t>
            </a:r>
            <a:r>
              <a:rPr lang="en-US" altLang="zh-CN" sz="32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][j] = k ;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跟踪最优分隔顶点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             }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页脚占位符 2">
            <a:extLst>
              <a:ext uri="{FF2B5EF4-FFF2-40B4-BE49-F238E27FC236}">
                <a16:creationId xmlns:a16="http://schemas.microsoft.com/office/drawing/2014/main" id="{C861359A-94A8-4DC2-9727-AEAAAADAA1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2B392A6F-6155-4174-9A3B-86D2FA7D11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最短路径计算及构造</a:t>
            </a:r>
          </a:p>
        </p:txBody>
      </p:sp>
      <p:sp>
        <p:nvSpPr>
          <p:cNvPr id="1099780" name="Rectangle 4">
            <a:extLst>
              <a:ext uri="{FF2B5EF4-FFF2-40B4-BE49-F238E27FC236}">
                <a16:creationId xmlns:a16="http://schemas.microsoft.com/office/drawing/2014/main" id="{B15179CA-502D-4545-8EFE-8BF96CA11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714" y="1104900"/>
            <a:ext cx="8078787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//</a:t>
            </a:r>
            <a:r>
              <a:rPr lang="zh-CN" altLang="en-US">
                <a:latin typeface="Times New Roman" panose="02020603050405020304" pitchFamily="18" charset="0"/>
              </a:rPr>
              <a:t>输出顶点 </a:t>
            </a:r>
            <a:r>
              <a:rPr lang="en-US" altLang="zh-CN">
                <a:latin typeface="Times New Roman" panose="02020603050405020304" pitchFamily="18" charset="0"/>
              </a:rPr>
              <a:t>i </a:t>
            </a:r>
            <a:r>
              <a:rPr lang="zh-CN" altLang="en-US">
                <a:latin typeface="Times New Roman" panose="02020603050405020304" pitchFamily="18" charset="0"/>
              </a:rPr>
              <a:t>到顶点 </a:t>
            </a:r>
            <a:r>
              <a:rPr lang="en-US" altLang="zh-CN">
                <a:latin typeface="Times New Roman" panose="02020603050405020304" pitchFamily="18" charset="0"/>
              </a:rPr>
              <a:t>j </a:t>
            </a:r>
            <a:r>
              <a:rPr lang="zh-CN" altLang="en-US">
                <a:latin typeface="Times New Roman" panose="02020603050405020304" pitchFamily="18" charset="0"/>
              </a:rPr>
              <a:t>的最短路径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Path ( i , j ) {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     k = P[i][j] ;  //i 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</a:rPr>
              <a:t>到 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j 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</a:rPr>
              <a:t>最短路径的最优分隔点 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k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if ( k = NIL ) return 1;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800000"/>
                </a:solidFill>
                <a:latin typeface="Times New Roman" panose="02020603050405020304" pitchFamily="18" charset="0"/>
              </a:rPr>
              <a:t>     Path ( i , k ) ; //</a:t>
            </a:r>
            <a:r>
              <a:rPr lang="zh-CN" altLang="en-US">
                <a:solidFill>
                  <a:srgbClr val="800000"/>
                </a:solidFill>
                <a:latin typeface="Times New Roman" panose="02020603050405020304" pitchFamily="18" charset="0"/>
              </a:rPr>
              <a:t>递归输出前半部分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print ( k ) 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800000"/>
                </a:solidFill>
                <a:latin typeface="Times New Roman" panose="02020603050405020304" pitchFamily="18" charset="0"/>
              </a:rPr>
              <a:t>     Path ( k , j ) ; //</a:t>
            </a:r>
            <a:r>
              <a:rPr lang="zh-CN" altLang="en-US">
                <a:solidFill>
                  <a:srgbClr val="800000"/>
                </a:solidFill>
                <a:latin typeface="Times New Roman" panose="02020603050405020304" pitchFamily="18" charset="0"/>
              </a:rPr>
              <a:t>递归输出后办部分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页脚占位符 3">
            <a:extLst>
              <a:ext uri="{FF2B5EF4-FFF2-40B4-BE49-F238E27FC236}">
                <a16:creationId xmlns:a16="http://schemas.microsoft.com/office/drawing/2014/main" id="{3FEA4D7D-2675-4C69-AEB9-DB95DF3EDA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B53A02CE-1B7D-4B6D-B290-AB24B66776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Floyd </a:t>
            </a:r>
            <a:r>
              <a:rPr lang="zh-CN" altLang="en-US"/>
              <a:t>算法的应用</a:t>
            </a:r>
            <a:r>
              <a:rPr lang="en-US" altLang="zh-CN"/>
              <a:t>-</a:t>
            </a:r>
            <a:r>
              <a:rPr lang="zh-CN" altLang="en-US"/>
              <a:t>套汇</a:t>
            </a:r>
          </a:p>
        </p:txBody>
      </p:sp>
      <p:sp>
        <p:nvSpPr>
          <p:cNvPr id="1093635" name="Rectangle 3">
            <a:extLst>
              <a:ext uri="{FF2B5EF4-FFF2-40B4-BE49-F238E27FC236}">
                <a16:creationId xmlns:a16="http://schemas.microsoft.com/office/drawing/2014/main" id="{AAF992C1-6736-41E8-84CE-24DC5FDC29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利用汇率差异将 </a:t>
            </a:r>
            <a:r>
              <a:rPr lang="en-US" altLang="zh-CN" dirty="0"/>
              <a:t>1 </a:t>
            </a:r>
            <a:r>
              <a:rPr lang="zh-CN" altLang="en-US" dirty="0"/>
              <a:t>个单位的某货币转换为＞</a:t>
            </a:r>
            <a:r>
              <a:rPr lang="en-US" altLang="zh-CN" dirty="0"/>
              <a:t>1 </a:t>
            </a:r>
            <a:r>
              <a:rPr lang="zh-CN" altLang="en-US" dirty="0"/>
              <a:t>个单位的同种货币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已知：货币</a:t>
            </a:r>
            <a:r>
              <a:rPr lang="en-US" altLang="zh-CN" dirty="0"/>
              <a:t>c</a:t>
            </a:r>
            <a:r>
              <a:rPr lang="en-US" altLang="zh-CN" baseline="-25000" dirty="0"/>
              <a:t>1</a:t>
            </a:r>
            <a:r>
              <a:rPr lang="en-US" altLang="zh-CN" dirty="0"/>
              <a:t>,c</a:t>
            </a:r>
            <a:r>
              <a:rPr lang="en-US" altLang="zh-CN" baseline="-25000" dirty="0"/>
              <a:t>2</a:t>
            </a:r>
            <a:r>
              <a:rPr lang="en-US" altLang="zh-CN" dirty="0"/>
              <a:t>,…</a:t>
            </a:r>
            <a:r>
              <a:rPr lang="en-US" altLang="zh-CN" dirty="0" err="1"/>
              <a:t>c</a:t>
            </a:r>
            <a:r>
              <a:rPr lang="en-US" altLang="zh-CN" baseline="-25000" dirty="0" err="1"/>
              <a:t>n</a:t>
            </a:r>
            <a:r>
              <a:rPr lang="zh-CN" altLang="en-US" dirty="0"/>
              <a:t>、兑换率矩阵 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n×n</a:t>
            </a:r>
            <a:endParaRPr lang="en-US" altLang="zh-CN" baseline="-25000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 err="1"/>
              <a:t>R</a:t>
            </a:r>
            <a:r>
              <a:rPr lang="en-US" altLang="zh-CN" baseline="-25000" dirty="0" err="1"/>
              <a:t>ij</a:t>
            </a:r>
            <a:r>
              <a:rPr lang="zh-CN" altLang="en-US" baseline="-25000" dirty="0"/>
              <a:t>：</a:t>
            </a:r>
            <a:r>
              <a:rPr lang="zh-CN" altLang="en-US" dirty="0"/>
              <a:t>一个单位货币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可以买到的货币 </a:t>
            </a:r>
            <a:r>
              <a:rPr lang="en-US" altLang="zh-CN" dirty="0"/>
              <a:t>j </a:t>
            </a:r>
            <a:r>
              <a:rPr lang="zh-CN" altLang="en-US" dirty="0"/>
              <a:t>的单位数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/>
              <a:t>约定 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ii</a:t>
            </a:r>
            <a:r>
              <a:rPr lang="en-US" altLang="zh-CN" dirty="0"/>
              <a:t> = 1</a:t>
            </a:r>
            <a:r>
              <a:rPr lang="zh-CN" altLang="en-US" dirty="0"/>
              <a:t>，允许 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ij</a:t>
            </a:r>
            <a:r>
              <a:rPr lang="en-US" altLang="zh-CN" dirty="0" err="1"/>
              <a:t>≠R</a:t>
            </a:r>
            <a:r>
              <a:rPr lang="en-US" altLang="zh-CN" baseline="-25000" dirty="0" err="1"/>
              <a:t>ji</a:t>
            </a:r>
            <a:r>
              <a:rPr lang="zh-CN" altLang="en-US" dirty="0"/>
              <a:t>，若货币 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j </a:t>
            </a:r>
            <a:r>
              <a:rPr lang="zh-CN" altLang="en-US" dirty="0"/>
              <a:t>不能兑换，则 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ij</a:t>
            </a:r>
            <a:r>
              <a:rPr lang="en-US" altLang="zh-CN" baseline="-25000" dirty="0"/>
              <a:t> </a:t>
            </a:r>
            <a:r>
              <a:rPr lang="en-US" altLang="zh-CN" dirty="0"/>
              <a:t>= ∞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问题：是否存在一货币序列 </a:t>
            </a:r>
            <a:r>
              <a:rPr lang="en-US" altLang="zh-CN" dirty="0"/>
              <a:t>c</a:t>
            </a:r>
            <a:r>
              <a:rPr lang="en-US" altLang="zh-CN" baseline="-25000" dirty="0"/>
              <a:t>i1</a:t>
            </a:r>
            <a:r>
              <a:rPr lang="en-US" altLang="zh-CN" dirty="0"/>
              <a:t>,c</a:t>
            </a:r>
            <a:r>
              <a:rPr lang="en-US" altLang="zh-CN" baseline="-25000" dirty="0"/>
              <a:t>i2</a:t>
            </a:r>
            <a:r>
              <a:rPr lang="en-US" altLang="zh-CN" dirty="0"/>
              <a:t>,…</a:t>
            </a:r>
            <a:r>
              <a:rPr lang="en-US" altLang="zh-CN" dirty="0" err="1"/>
              <a:t>c</a:t>
            </a:r>
            <a:r>
              <a:rPr lang="en-US" altLang="zh-CN" baseline="-25000" dirty="0" err="1"/>
              <a:t>ik</a:t>
            </a:r>
            <a:endParaRPr lang="zh-CN" altLang="en-US" baseline="-25000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 err="1"/>
              <a:t>s.t.</a:t>
            </a:r>
            <a:r>
              <a:rPr lang="en-US" altLang="zh-CN" dirty="0"/>
              <a:t> R</a:t>
            </a:r>
            <a:r>
              <a:rPr lang="en-US" altLang="zh-CN" baseline="-25000" dirty="0"/>
              <a:t>i1i2</a:t>
            </a:r>
            <a:r>
              <a:rPr lang="en-US" altLang="zh-CN" dirty="0"/>
              <a:t>*R</a:t>
            </a:r>
            <a:r>
              <a:rPr lang="en-US" altLang="zh-CN" baseline="-25000" dirty="0"/>
              <a:t>i2i3</a:t>
            </a:r>
            <a:r>
              <a:rPr lang="en-US" altLang="zh-CN" dirty="0"/>
              <a:t>*…*R</a:t>
            </a:r>
            <a:r>
              <a:rPr lang="en-US" altLang="zh-CN" baseline="-25000" dirty="0"/>
              <a:t>iki1</a:t>
            </a:r>
            <a:r>
              <a:rPr lang="en-US" altLang="zh-CN" dirty="0"/>
              <a:t> &gt; 1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页脚占位符 4">
            <a:extLst>
              <a:ext uri="{FF2B5EF4-FFF2-40B4-BE49-F238E27FC236}">
                <a16:creationId xmlns:a16="http://schemas.microsoft.com/office/drawing/2014/main" id="{41D1A0DA-9B69-4431-9B7B-64218306FD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DB81B99C-4058-4E2D-AD84-6A4233924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Floyd </a:t>
            </a:r>
            <a:r>
              <a:rPr lang="zh-CN" altLang="en-US"/>
              <a:t>算法的应用</a:t>
            </a:r>
            <a:r>
              <a:rPr lang="en-US" altLang="zh-CN"/>
              <a:t>-</a:t>
            </a:r>
            <a:r>
              <a:rPr lang="zh-CN" altLang="en-US"/>
              <a:t>套汇</a:t>
            </a:r>
          </a:p>
        </p:txBody>
      </p:sp>
      <p:sp>
        <p:nvSpPr>
          <p:cNvPr id="1094659" name="Rectangle 3">
            <a:extLst>
              <a:ext uri="{FF2B5EF4-FFF2-40B4-BE49-F238E27FC236}">
                <a16:creationId xmlns:a16="http://schemas.microsoft.com/office/drawing/2014/main" id="{6090B7BB-8DF0-4BEB-8B01-4C3EC5EF797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04508" y="1320464"/>
            <a:ext cx="10103962" cy="4693837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加权有向图 </a:t>
            </a:r>
            <a:r>
              <a:rPr lang="en-US" altLang="zh-CN" sz="3200" dirty="0"/>
              <a:t>G = (V , E)</a:t>
            </a:r>
          </a:p>
          <a:p>
            <a:pPr lvl="1" eaLnBrk="1" hangingPunct="1"/>
            <a:r>
              <a:rPr lang="zh-CN" altLang="en-US" sz="2800" dirty="0"/>
              <a:t>顶点 </a:t>
            </a:r>
            <a:r>
              <a:rPr lang="en-US" altLang="zh-CN" sz="2800" dirty="0"/>
              <a:t>v</a:t>
            </a:r>
            <a:r>
              <a:rPr lang="zh-CN" altLang="en-US" sz="2800" dirty="0"/>
              <a:t>：货币 </a:t>
            </a:r>
            <a:r>
              <a:rPr lang="en-US" altLang="zh-CN" sz="2800" dirty="0"/>
              <a:t>v</a:t>
            </a:r>
          </a:p>
          <a:p>
            <a:pPr lvl="1" eaLnBrk="1" hangingPunct="1"/>
            <a:r>
              <a:rPr lang="zh-CN" altLang="en-US" sz="2800" dirty="0"/>
              <a:t>边 </a:t>
            </a:r>
            <a:r>
              <a:rPr lang="en-US" altLang="zh-CN" sz="2800" dirty="0"/>
              <a:t>&lt;</a:t>
            </a:r>
            <a:r>
              <a:rPr lang="en-US" altLang="zh-CN" sz="2800" dirty="0" err="1"/>
              <a:t>i,j</a:t>
            </a:r>
            <a:r>
              <a:rPr lang="en-US" altLang="zh-CN" sz="2800" dirty="0"/>
              <a:t>&gt;</a:t>
            </a:r>
            <a:r>
              <a:rPr lang="zh-CN" altLang="en-US" sz="2800" dirty="0"/>
              <a:t>：货币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可兑换为货币 </a:t>
            </a:r>
            <a:r>
              <a:rPr lang="en-US" altLang="zh-CN" sz="2800" dirty="0"/>
              <a:t>j</a:t>
            </a:r>
          </a:p>
          <a:p>
            <a:pPr lvl="2" eaLnBrk="1" hangingPunct="1"/>
            <a:r>
              <a:rPr lang="zh-CN" altLang="en-US" sz="2400" dirty="0">
                <a:solidFill>
                  <a:srgbClr val="0000CC"/>
                </a:solidFill>
              </a:rPr>
              <a:t>货币 </a:t>
            </a:r>
            <a:r>
              <a:rPr lang="en-US" altLang="zh-CN" sz="2400" dirty="0" err="1">
                <a:solidFill>
                  <a:srgbClr val="0000CC"/>
                </a:solidFill>
              </a:rPr>
              <a:t>i</a:t>
            </a:r>
            <a:r>
              <a:rPr lang="en-US" altLang="zh-CN" sz="2400" dirty="0">
                <a:solidFill>
                  <a:srgbClr val="0000CC"/>
                </a:solidFill>
              </a:rPr>
              <a:t> </a:t>
            </a:r>
            <a:r>
              <a:rPr lang="zh-CN" altLang="en-US" sz="2400" dirty="0">
                <a:solidFill>
                  <a:srgbClr val="0000CC"/>
                </a:solidFill>
              </a:rPr>
              <a:t>不可兑换为货币 </a:t>
            </a:r>
            <a:r>
              <a:rPr lang="en-US" altLang="zh-CN" sz="2400" dirty="0">
                <a:solidFill>
                  <a:srgbClr val="0000CC"/>
                </a:solidFill>
              </a:rPr>
              <a:t>j</a:t>
            </a:r>
            <a:r>
              <a:rPr lang="zh-CN" altLang="en-US" sz="2400" dirty="0">
                <a:solidFill>
                  <a:srgbClr val="0000CC"/>
                </a:solidFill>
                <a:sym typeface="Wingdings" panose="05000000000000000000" pitchFamily="2" charset="2"/>
              </a:rPr>
              <a:t>：顶点 </a:t>
            </a:r>
            <a:r>
              <a:rPr lang="en-US" altLang="zh-CN" sz="2400" dirty="0" err="1">
                <a:solidFill>
                  <a:srgbClr val="0000CC"/>
                </a:solidFill>
              </a:rPr>
              <a:t>i</a:t>
            </a:r>
            <a:r>
              <a:rPr lang="en-US" altLang="zh-CN" sz="2400" dirty="0">
                <a:solidFill>
                  <a:srgbClr val="0000CC"/>
                </a:solidFill>
              </a:rPr>
              <a:t> </a:t>
            </a:r>
            <a:r>
              <a:rPr lang="zh-CN" altLang="en-US" sz="2400" dirty="0">
                <a:solidFill>
                  <a:srgbClr val="0000CC"/>
                </a:solidFill>
              </a:rPr>
              <a:t>到顶点 </a:t>
            </a:r>
            <a:r>
              <a:rPr lang="en-US" altLang="zh-CN" sz="2400" dirty="0">
                <a:solidFill>
                  <a:srgbClr val="0000CC"/>
                </a:solidFill>
              </a:rPr>
              <a:t>j </a:t>
            </a:r>
            <a:r>
              <a:rPr lang="zh-CN" altLang="en-US" sz="2400" dirty="0">
                <a:solidFill>
                  <a:srgbClr val="0000CC"/>
                </a:solidFill>
              </a:rPr>
              <a:t>无边连接</a:t>
            </a:r>
          </a:p>
          <a:p>
            <a:pPr lvl="1" eaLnBrk="1" hangingPunct="1"/>
            <a:r>
              <a:rPr lang="zh-CN" altLang="en-US" sz="2800" dirty="0">
                <a:solidFill>
                  <a:srgbClr val="FF0000"/>
                </a:solidFill>
              </a:rPr>
              <a:t>边的权值 </a:t>
            </a:r>
            <a:r>
              <a:rPr lang="en-US" altLang="zh-CN" sz="2800" dirty="0">
                <a:solidFill>
                  <a:srgbClr val="FF0000"/>
                </a:solidFill>
              </a:rPr>
              <a:t>w(</a:t>
            </a:r>
            <a:r>
              <a:rPr lang="en-US" altLang="zh-CN" sz="2800" dirty="0" err="1">
                <a:solidFill>
                  <a:srgbClr val="FF0000"/>
                </a:solidFill>
              </a:rPr>
              <a:t>i,j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r>
              <a:rPr lang="zh-CN" altLang="en-US" sz="2800" dirty="0">
                <a:solidFill>
                  <a:srgbClr val="FF0000"/>
                </a:solidFill>
              </a:rPr>
              <a:t>：兑换率 </a:t>
            </a:r>
            <a:r>
              <a:rPr lang="en-US" altLang="zh-CN" sz="2800" dirty="0" err="1">
                <a:solidFill>
                  <a:srgbClr val="FF0000"/>
                </a:solidFill>
              </a:rPr>
              <a:t>R</a:t>
            </a:r>
            <a:r>
              <a:rPr lang="en-US" altLang="zh-CN" sz="2800" baseline="-25000" dirty="0" err="1">
                <a:solidFill>
                  <a:srgbClr val="FF0000"/>
                </a:solidFill>
              </a:rPr>
              <a:t>ij</a:t>
            </a:r>
            <a:endParaRPr lang="en-US" altLang="zh-CN" sz="2800" baseline="-25000" dirty="0">
              <a:solidFill>
                <a:srgbClr val="FF0000"/>
              </a:solidFill>
            </a:endParaRPr>
          </a:p>
          <a:p>
            <a:pPr lvl="2" eaLnBrk="1" hangingPunct="1"/>
            <a:r>
              <a:rPr lang="en-US" altLang="zh-CN" sz="2400" dirty="0"/>
              <a:t>w(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) = ∞</a:t>
            </a:r>
            <a:r>
              <a:rPr lang="zh-CN" altLang="en-US" sz="2400" dirty="0"/>
              <a:t>：货币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不可兑换为货币 </a:t>
            </a:r>
            <a:r>
              <a:rPr lang="en-US" altLang="zh-CN" sz="2400" dirty="0"/>
              <a:t>j</a:t>
            </a:r>
            <a:endParaRPr lang="zh-CN" altLang="en-US" sz="2400" dirty="0"/>
          </a:p>
          <a:p>
            <a:pPr eaLnBrk="1" hangingPunct="1"/>
            <a:r>
              <a:rPr lang="zh-CN" altLang="en-US" sz="3200" dirty="0">
                <a:solidFill>
                  <a:srgbClr val="A50021"/>
                </a:solidFill>
              </a:rPr>
              <a:t>是否存在一条简单回路，其权总乘积 </a:t>
            </a:r>
            <a:r>
              <a:rPr lang="en-US" altLang="zh-CN" sz="3200" dirty="0">
                <a:solidFill>
                  <a:srgbClr val="A50021"/>
                </a:solidFill>
              </a:rPr>
              <a:t>&gt;1</a:t>
            </a:r>
            <a:r>
              <a:rPr lang="zh-CN" altLang="en-US" sz="3200" dirty="0">
                <a:solidFill>
                  <a:srgbClr val="A50021"/>
                </a:solidFill>
              </a:rPr>
              <a:t>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页脚占位符 4">
            <a:extLst>
              <a:ext uri="{FF2B5EF4-FFF2-40B4-BE49-F238E27FC236}">
                <a16:creationId xmlns:a16="http://schemas.microsoft.com/office/drawing/2014/main" id="{D1C6C954-9A79-4012-945C-9DCA32441A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5EF24EF4-90C0-48FD-9DB8-91F5DB9086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Floyd </a:t>
            </a:r>
            <a:r>
              <a:rPr lang="zh-CN" altLang="en-US"/>
              <a:t>算法的应用</a:t>
            </a:r>
            <a:r>
              <a:rPr lang="en-US" altLang="zh-CN"/>
              <a:t>-</a:t>
            </a:r>
            <a:r>
              <a:rPr lang="zh-CN" altLang="en-US"/>
              <a:t>套汇</a:t>
            </a:r>
          </a:p>
        </p:txBody>
      </p:sp>
      <p:sp>
        <p:nvSpPr>
          <p:cNvPr id="1095683" name="Rectangle 3">
            <a:extLst>
              <a:ext uri="{FF2B5EF4-FFF2-40B4-BE49-F238E27FC236}">
                <a16:creationId xmlns:a16="http://schemas.microsoft.com/office/drawing/2014/main" id="{E9FFF4CD-1717-4B35-875E-36C4245386D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23362" y="1303338"/>
            <a:ext cx="8080375" cy="5078412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solidFill>
                  <a:srgbClr val="A50021"/>
                </a:solidFill>
              </a:rPr>
              <a:t>是否存在一条简单回路，其权总乘积</a:t>
            </a:r>
            <a:r>
              <a:rPr lang="en-US" altLang="zh-CN" sz="3200" dirty="0">
                <a:solidFill>
                  <a:srgbClr val="A50021"/>
                </a:solidFill>
              </a:rPr>
              <a:t>&gt;1</a:t>
            </a:r>
            <a:r>
              <a:rPr lang="zh-CN" altLang="en-US" sz="3200" dirty="0">
                <a:solidFill>
                  <a:srgbClr val="A50021"/>
                </a:solidFill>
              </a:rPr>
              <a:t>？</a:t>
            </a:r>
          </a:p>
          <a:p>
            <a:pPr lvl="1" eaLnBrk="1" hangingPunct="1"/>
            <a:r>
              <a:rPr lang="zh-CN" altLang="en-US" sz="2800" dirty="0">
                <a:solidFill>
                  <a:srgbClr val="0000CC"/>
                </a:solidFill>
              </a:rPr>
              <a:t>找出所有点对之间的最大路径</a:t>
            </a:r>
          </a:p>
          <a:p>
            <a:pPr lvl="2" eaLnBrk="1" hangingPunct="1"/>
            <a:r>
              <a:rPr lang="zh-CN" altLang="en-US" sz="2400" dirty="0"/>
              <a:t>最大路径：路径上所有边的权的总乘积最大</a:t>
            </a:r>
          </a:p>
          <a:p>
            <a:pPr lvl="1" eaLnBrk="1" hangingPunct="1"/>
            <a:r>
              <a:rPr lang="zh-CN" altLang="en-US" sz="2800" dirty="0"/>
              <a:t>在所有最大回路中，找出总乘积</a:t>
            </a:r>
            <a:r>
              <a:rPr lang="en-US" altLang="zh-CN" sz="2800" dirty="0"/>
              <a:t>&gt;1</a:t>
            </a:r>
            <a:r>
              <a:rPr lang="zh-CN" altLang="en-US" sz="2800" dirty="0"/>
              <a:t>的回路</a:t>
            </a:r>
          </a:p>
          <a:p>
            <a:pPr lvl="2" eaLnBrk="1" hangingPunct="1"/>
            <a:r>
              <a:rPr lang="zh-CN" altLang="en-US" sz="2400" dirty="0"/>
              <a:t>回路：起点 </a:t>
            </a:r>
            <a:r>
              <a:rPr lang="en-US" altLang="zh-CN" sz="2400" dirty="0"/>
              <a:t>= </a:t>
            </a:r>
            <a:r>
              <a:rPr lang="zh-CN" altLang="en-US" sz="2400" dirty="0"/>
              <a:t>终点，</a:t>
            </a:r>
            <a:r>
              <a:rPr lang="en-US" altLang="zh-CN" sz="2400" dirty="0"/>
              <a:t>D[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]&gt;1</a:t>
            </a:r>
          </a:p>
          <a:p>
            <a:pPr lvl="1" eaLnBrk="1" hangingPunct="1"/>
            <a:r>
              <a:rPr lang="zh-CN" altLang="en-US" sz="2800" dirty="0"/>
              <a:t>输出上述回路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1">
            <a:extLst>
              <a:ext uri="{FF2B5EF4-FFF2-40B4-BE49-F238E27FC236}">
                <a16:creationId xmlns:a16="http://schemas.microsoft.com/office/drawing/2014/main" id="{08A027FD-0034-42FE-B806-55563DC99B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1146882" name="Rectangle 2">
            <a:extLst>
              <a:ext uri="{FF2B5EF4-FFF2-40B4-BE49-F238E27FC236}">
                <a16:creationId xmlns:a16="http://schemas.microsoft.com/office/drawing/2014/main" id="{AE931BEF-08FA-4269-96B7-E4E2DD9DC7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硬币兑换的动态规划算法</a:t>
            </a:r>
          </a:p>
        </p:txBody>
      </p:sp>
      <p:sp>
        <p:nvSpPr>
          <p:cNvPr id="1146883" name="Rectangle 3">
            <a:extLst>
              <a:ext uri="{FF2B5EF4-FFF2-40B4-BE49-F238E27FC236}">
                <a16:creationId xmlns:a16="http://schemas.microsoft.com/office/drawing/2014/main" id="{B2D920DA-7B5B-4832-8ED3-CC0ED549E0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约定：面额数组 </a:t>
            </a:r>
            <a:r>
              <a:rPr lang="en-US" altLang="zh-CN">
                <a:latin typeface="Times New Roman" panose="02020603050405020304" pitchFamily="18" charset="0"/>
              </a:rPr>
              <a:t>1=D[1]&lt;D[2]&lt;…&lt;D[m]</a:t>
            </a:r>
            <a:endParaRPr lang="en-US" altLang="zh-CN" sz="36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约定：兑换金额＝</a:t>
            </a:r>
            <a:r>
              <a:rPr lang="en-US" altLang="zh-CN"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最优值函数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</a:rPr>
              <a:t>F (n)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金额＝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 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时，最少的硬币兑换数量</a:t>
            </a:r>
            <a:endParaRPr lang="en-US" altLang="zh-CN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最优值递归计算公式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  <a:sym typeface="Wingdings" panose="05000000000000000000" pitchFamily="2" charset="2"/>
              </a:rPr>
              <a:t>n=0</a:t>
            </a:r>
            <a:r>
              <a:rPr lang="zh-CN" altLang="en-US">
                <a:latin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en-US" altLang="zh-CN">
                <a:latin typeface="Times New Roman" panose="02020603050405020304" pitchFamily="18" charset="0"/>
                <a:sym typeface="Wingdings" panose="05000000000000000000" pitchFamily="2" charset="2"/>
              </a:rPr>
              <a:t>F (n) = 0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  <a:sym typeface="Wingdings" panose="05000000000000000000" pitchFamily="2" charset="2"/>
              </a:rPr>
              <a:t>n&gt;0</a:t>
            </a:r>
            <a:r>
              <a:rPr lang="zh-CN" altLang="en-US">
                <a:latin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en-US" altLang="zh-CN">
                <a:latin typeface="Times New Roman" panose="02020603050405020304" pitchFamily="18" charset="0"/>
                <a:sym typeface="Wingdings" panose="05000000000000000000" pitchFamily="2" charset="2"/>
              </a:rPr>
              <a:t>F (n) = min{ F(n-d</a:t>
            </a:r>
            <a:r>
              <a:rPr lang="en-US" altLang="zh-CN" baseline="-25000">
                <a:latin typeface="Times New Roman" panose="02020603050405020304" pitchFamily="18" charset="0"/>
                <a:sym typeface="Wingdings" panose="05000000000000000000" pitchFamily="2" charset="2"/>
              </a:rPr>
              <a:t>j</a:t>
            </a:r>
            <a:r>
              <a:rPr lang="en-US" altLang="zh-CN">
                <a:latin typeface="Times New Roman" panose="02020603050405020304" pitchFamily="18" charset="0"/>
                <a:sym typeface="Wingdings" panose="05000000000000000000" pitchFamily="2" charset="2"/>
              </a:rPr>
              <a:t> })+1</a:t>
            </a:r>
            <a:r>
              <a:rPr lang="zh-CN" altLang="en-US">
                <a:latin typeface="Times New Roman" panose="02020603050405020304" pitchFamily="18" charset="0"/>
                <a:sym typeface="Wingdings" panose="05000000000000000000" pitchFamily="2" charset="2"/>
              </a:rPr>
              <a:t>，其中 </a:t>
            </a:r>
            <a:r>
              <a:rPr lang="en-US" altLang="zh-CN">
                <a:latin typeface="Times New Roman" panose="02020603050405020304" pitchFamily="18" charset="0"/>
                <a:sym typeface="Wingdings" panose="05000000000000000000" pitchFamily="2" charset="2"/>
              </a:rPr>
              <a:t>j </a:t>
            </a:r>
            <a:r>
              <a:rPr lang="zh-CN" altLang="en-US">
                <a:latin typeface="Times New Roman" panose="02020603050405020304" pitchFamily="18" charset="0"/>
                <a:sym typeface="Wingdings" panose="05000000000000000000" pitchFamily="2" charset="2"/>
              </a:rPr>
              <a:t>满足</a:t>
            </a:r>
            <a:r>
              <a:rPr lang="en-US" altLang="zh-CN">
                <a:latin typeface="Times New Roman" panose="02020603050405020304" pitchFamily="18" charset="0"/>
                <a:sym typeface="Wingdings" panose="05000000000000000000" pitchFamily="2" charset="2"/>
              </a:rPr>
              <a:t>n &gt;= d</a:t>
            </a:r>
            <a:r>
              <a:rPr lang="en-US" altLang="zh-CN" baseline="-25000">
                <a:latin typeface="Times New Roman" panose="02020603050405020304" pitchFamily="18" charset="0"/>
                <a:sym typeface="Wingdings" panose="05000000000000000000" pitchFamily="2" charset="2"/>
              </a:rPr>
              <a:t>j</a:t>
            </a:r>
            <a:endParaRPr lang="zh-CN" altLang="en-US" baseline="-25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>
            <a:extLst>
              <a:ext uri="{FF2B5EF4-FFF2-40B4-BE49-F238E27FC236}">
                <a16:creationId xmlns:a16="http://schemas.microsoft.com/office/drawing/2014/main" id="{D0DCB897-C893-41AA-BE68-2E87DDA2B6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Floyd </a:t>
            </a:r>
            <a:r>
              <a:rPr lang="zh-CN" altLang="en-US"/>
              <a:t>算法的应用</a:t>
            </a:r>
            <a:r>
              <a:rPr lang="en-US" altLang="zh-CN"/>
              <a:t>-</a:t>
            </a:r>
            <a:r>
              <a:rPr lang="zh-CN" altLang="en-US"/>
              <a:t>套汇</a:t>
            </a:r>
            <a:endParaRPr lang="en-US" altLang="zh-CN"/>
          </a:p>
        </p:txBody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1A427D58-3079-42EB-9FE8-3198D1023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884" y="1155700"/>
            <a:ext cx="4897437" cy="549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dirty="0" err="1">
                <a:ea typeface="宋体" panose="02010600030101010101" pitchFamily="2" charset="-122"/>
              </a:rPr>
              <a:t>ArbitrageExchange</a:t>
            </a:r>
            <a:r>
              <a:rPr lang="en-US" altLang="zh-CN" sz="2000" dirty="0">
                <a:ea typeface="宋体" panose="02010600030101010101" pitchFamily="2" charset="-122"/>
              </a:rPr>
              <a:t> ( D , r ) {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for ( </a:t>
            </a:r>
            <a:r>
              <a:rPr lang="en-US" altLang="zh-CN" sz="2000" dirty="0" err="1"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= 0 ; </a:t>
            </a:r>
            <a:r>
              <a:rPr lang="en-US" altLang="zh-CN" sz="2000" dirty="0" err="1"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&lt; n ; </a:t>
            </a:r>
            <a:r>
              <a:rPr lang="en-US" altLang="zh-CN" sz="2000" dirty="0" err="1"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++ )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   for ( j = 0 ; j &lt; n ; j ++ ) {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      D[</a:t>
            </a:r>
            <a:r>
              <a:rPr lang="en-US" altLang="zh-CN" sz="2000" dirty="0" err="1"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][j] = r[</a:t>
            </a:r>
            <a:r>
              <a:rPr lang="en-US" altLang="zh-CN" sz="2000" dirty="0" err="1"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][j] ;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      P[</a:t>
            </a:r>
            <a:r>
              <a:rPr lang="en-US" altLang="zh-CN" sz="2000" dirty="0" err="1"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][j] = NIL ;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      if ( </a:t>
            </a:r>
            <a:r>
              <a:rPr lang="en-US" altLang="zh-CN" sz="2000" dirty="0" err="1"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!= j &amp;&amp; r[</a:t>
            </a:r>
            <a:r>
              <a:rPr lang="en-US" altLang="zh-CN" sz="2000" dirty="0" err="1"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][j] &lt; ∞ ) P[</a:t>
            </a:r>
            <a:r>
              <a:rPr lang="en-US" altLang="zh-CN" sz="2000" dirty="0" err="1"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][j] = </a:t>
            </a:r>
            <a:r>
              <a:rPr lang="en-US" altLang="zh-CN" sz="2000" dirty="0" err="1"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;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   }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for ( k = 0 ; k &lt; n ; k ++ )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   for ( </a:t>
            </a:r>
            <a:r>
              <a:rPr lang="en-US" altLang="zh-CN" sz="2000" dirty="0" err="1"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= 0 ; </a:t>
            </a:r>
            <a:r>
              <a:rPr lang="en-US" altLang="zh-CN" sz="2000" dirty="0" err="1"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&lt; n ; </a:t>
            </a:r>
            <a:r>
              <a:rPr lang="en-US" altLang="zh-CN" sz="2000" dirty="0" err="1"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++ )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      for ( j = 0 ; j &lt; n ; j ++ )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         if (D[</a:t>
            </a:r>
            <a:r>
              <a:rPr lang="en-US" altLang="zh-CN" sz="2000" dirty="0" err="1"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][k] * D[k][j] &gt; D[</a:t>
            </a:r>
            <a:r>
              <a:rPr lang="en-US" altLang="zh-CN" sz="2000" dirty="0" err="1"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][j]) {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             D[</a:t>
            </a:r>
            <a:r>
              <a:rPr lang="en-US" altLang="zh-CN" sz="2000" dirty="0" err="1"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][j] = D[</a:t>
            </a:r>
            <a:r>
              <a:rPr lang="en-US" altLang="zh-CN" sz="2000" dirty="0" err="1"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][k] * D[k][j] ;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             P[</a:t>
            </a:r>
            <a:r>
              <a:rPr lang="en-US" altLang="zh-CN" sz="2000" dirty="0" err="1"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][j] = k ;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         }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//</a:t>
            </a:r>
            <a:r>
              <a:rPr lang="zh-CN" altLang="en-US" sz="2000" dirty="0">
                <a:ea typeface="宋体" panose="02010600030101010101" pitchFamily="2" charset="-122"/>
              </a:rPr>
              <a:t>后续见左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096708" name="Rectangle 4">
            <a:extLst>
              <a:ext uri="{FF2B5EF4-FFF2-40B4-BE49-F238E27FC236}">
                <a16:creationId xmlns:a16="http://schemas.microsoft.com/office/drawing/2014/main" id="{CC4F0F97-CB73-411C-B4F2-E9C7876FB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7407" y="1155700"/>
            <a:ext cx="3424237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for ( </a:t>
            </a:r>
            <a:r>
              <a:rPr lang="en-US" altLang="zh-CN" sz="2000" dirty="0" err="1"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= 0 ; </a:t>
            </a:r>
            <a:r>
              <a:rPr lang="en-US" altLang="zh-CN" sz="2000" dirty="0" err="1"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&lt; n ; </a:t>
            </a:r>
            <a:r>
              <a:rPr lang="en-US" altLang="zh-CN" sz="2000" dirty="0" err="1"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++ 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   if ( D[</a:t>
            </a:r>
            <a:r>
              <a:rPr lang="en-US" altLang="zh-CN" sz="2000" dirty="0" err="1"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][</a:t>
            </a:r>
            <a:r>
              <a:rPr lang="en-US" altLang="zh-CN" sz="2000" dirty="0" err="1"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] &gt; 1 )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       print ( D[</a:t>
            </a:r>
            <a:r>
              <a:rPr lang="en-US" altLang="zh-CN" sz="2000" dirty="0" err="1"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][</a:t>
            </a:r>
            <a:r>
              <a:rPr lang="en-US" altLang="zh-CN" sz="2000" dirty="0" err="1"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] 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       Path ( </a:t>
            </a:r>
            <a:r>
              <a:rPr lang="en-US" altLang="zh-CN" sz="2000" dirty="0" err="1"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, </a:t>
            </a:r>
            <a:r>
              <a:rPr lang="en-US" altLang="zh-CN" sz="2000" dirty="0" err="1"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 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70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4A9ED99B-39D1-4C97-AFB6-037DF3CF41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动态规划算法的典型应用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A9A71BAE-D90B-426A-B735-D83CF528D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SzPct val="100000"/>
              <a:buFont typeface="黑体" panose="02010609060101010101" pitchFamily="49" charset="-122"/>
              <a:buAutoNum type="circleNumDbPlain"/>
            </a:pPr>
            <a:r>
              <a:rPr lang="zh-CN" altLang="en-US"/>
              <a:t>矩阵连乘积</a:t>
            </a:r>
            <a:endParaRPr lang="en-US" altLang="zh-CN"/>
          </a:p>
          <a:p>
            <a:pPr marL="514350" indent="-514350">
              <a:buSzPct val="100000"/>
              <a:buFont typeface="黑体" panose="02010609060101010101" pitchFamily="49" charset="-122"/>
              <a:buAutoNum type="circleNumDbPlain"/>
            </a:pPr>
            <a:r>
              <a:rPr lang="en-US" altLang="zh-CN"/>
              <a:t>Floyd </a:t>
            </a:r>
            <a:r>
              <a:rPr lang="zh-CN" altLang="en-US"/>
              <a:t>算法：求所有顶点对之间的最短路径</a:t>
            </a:r>
            <a:endParaRPr lang="en-US" altLang="zh-CN"/>
          </a:p>
          <a:p>
            <a:pPr marL="514350" indent="-514350">
              <a:buSzPct val="100000"/>
              <a:buFont typeface="黑体" panose="02010609060101010101" pitchFamily="49" charset="-122"/>
              <a:buAutoNum type="circleNumDbPlain"/>
            </a:pPr>
            <a:r>
              <a:rPr lang="zh-CN" altLang="en-US">
                <a:solidFill>
                  <a:srgbClr val="FF0000"/>
                </a:solidFill>
              </a:rPr>
              <a:t>凸多边形的最优三角剖分</a:t>
            </a:r>
            <a:endParaRPr lang="en-US" altLang="zh-CN">
              <a:solidFill>
                <a:srgbClr val="FF0000"/>
              </a:solidFill>
            </a:endParaRPr>
          </a:p>
          <a:p>
            <a:pPr marL="514350" indent="-514350">
              <a:buSzPct val="100000"/>
              <a:buFont typeface="黑体" panose="02010609060101010101" pitchFamily="49" charset="-122"/>
              <a:buAutoNum type="circleNumDbPlain"/>
            </a:pPr>
            <a:r>
              <a:rPr lang="zh-CN" altLang="en-US"/>
              <a:t>加权的单会场活动安排</a:t>
            </a:r>
            <a:endParaRPr lang="en-US" altLang="zh-CN"/>
          </a:p>
          <a:p>
            <a:pPr marL="514350" indent="-514350">
              <a:buSzPct val="100000"/>
              <a:buFont typeface="黑体" panose="02010609060101010101" pitchFamily="49" charset="-122"/>
              <a:buAutoNum type="circleNumDbPlain"/>
            </a:pPr>
            <a:r>
              <a:rPr lang="zh-CN" altLang="en-US"/>
              <a:t>最长公共子序列</a:t>
            </a:r>
            <a:endParaRPr lang="en-US" altLang="zh-CN"/>
          </a:p>
          <a:p>
            <a:pPr marL="514350" indent="-514350">
              <a:buSzPct val="100000"/>
              <a:buFont typeface="黑体" panose="02010609060101010101" pitchFamily="49" charset="-122"/>
              <a:buAutoNum type="circleNumDbPlain"/>
            </a:pPr>
            <a:endParaRPr lang="zh-CN" altLang="en-US"/>
          </a:p>
        </p:txBody>
      </p:sp>
      <p:sp>
        <p:nvSpPr>
          <p:cNvPr id="89092" name="页脚占位符 3">
            <a:extLst>
              <a:ext uri="{FF2B5EF4-FFF2-40B4-BE49-F238E27FC236}">
                <a16:creationId xmlns:a16="http://schemas.microsoft.com/office/drawing/2014/main" id="{206D184C-9372-4BED-9C3A-01E320D209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</p:spTree>
  </p:cSld>
  <p:clrMapOvr>
    <a:masterClrMapping/>
  </p:clrMapOvr>
  <p:transition spd="slow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页脚占位符 3">
            <a:extLst>
              <a:ext uri="{FF2B5EF4-FFF2-40B4-BE49-F238E27FC236}">
                <a16:creationId xmlns:a16="http://schemas.microsoft.com/office/drawing/2014/main" id="{38BF11CF-16F7-45BD-AD53-0916AF23015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9C9EC220-088D-4D11-A77E-194651BDAF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凸多边形最优三角剖分</a:t>
            </a:r>
          </a:p>
        </p:txBody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6E82CB6E-7DD0-4777-96CC-DE81924FA2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凸多边形表示</a:t>
            </a:r>
          </a:p>
          <a:p>
            <a:pPr lvl="1"/>
            <a:r>
              <a:rPr lang="zh-CN" altLang="en-US"/>
              <a:t>顶点逆时针序列 </a:t>
            </a:r>
            <a:r>
              <a:rPr lang="en-US" altLang="zh-CN"/>
              <a:t>P</a:t>
            </a:r>
          </a:p>
          <a:p>
            <a:pPr lvl="1"/>
            <a:r>
              <a:rPr lang="en-US" altLang="zh-CN"/>
              <a:t>EX. </a:t>
            </a:r>
            <a:r>
              <a:rPr lang="zh-CN" altLang="en-US"/>
              <a:t>凸 </a:t>
            </a:r>
            <a:r>
              <a:rPr lang="en-US" altLang="zh-CN"/>
              <a:t>7 </a:t>
            </a:r>
            <a:r>
              <a:rPr lang="zh-CN" altLang="en-US"/>
              <a:t>多边形表示 </a:t>
            </a:r>
            <a:r>
              <a:rPr lang="en-US" altLang="zh-CN"/>
              <a:t>P = {v</a:t>
            </a:r>
            <a:r>
              <a:rPr lang="en-US" altLang="zh-CN" baseline="-25000"/>
              <a:t>0</a:t>
            </a:r>
            <a:r>
              <a:rPr lang="en-US" altLang="zh-CN"/>
              <a:t>,v</a:t>
            </a:r>
            <a:r>
              <a:rPr lang="en-US" altLang="zh-CN" baseline="-25000"/>
              <a:t>1</a:t>
            </a:r>
            <a:r>
              <a:rPr lang="en-US" altLang="zh-CN"/>
              <a:t>,…,v</a:t>
            </a:r>
            <a:r>
              <a:rPr lang="en-US" altLang="zh-CN" baseline="-25000"/>
              <a:t>6</a:t>
            </a:r>
            <a:r>
              <a:rPr lang="en-US" altLang="zh-CN"/>
              <a:t>}</a:t>
            </a:r>
            <a:endParaRPr lang="zh-CN" altLang="en-US"/>
          </a:p>
        </p:txBody>
      </p:sp>
      <p:grpSp>
        <p:nvGrpSpPr>
          <p:cNvPr id="90117" name="Group 10">
            <a:extLst>
              <a:ext uri="{FF2B5EF4-FFF2-40B4-BE49-F238E27FC236}">
                <a16:creationId xmlns:a16="http://schemas.microsoft.com/office/drawing/2014/main" id="{1FB1BD63-AD97-425E-BD26-4709490D8E29}"/>
              </a:ext>
            </a:extLst>
          </p:cNvPr>
          <p:cNvGrpSpPr>
            <a:grpSpLocks/>
          </p:cNvGrpSpPr>
          <p:nvPr/>
        </p:nvGrpSpPr>
        <p:grpSpPr bwMode="auto">
          <a:xfrm>
            <a:off x="3971131" y="3085586"/>
            <a:ext cx="4249738" cy="3265488"/>
            <a:chOff x="2396" y="1150"/>
            <a:chExt cx="2453" cy="1921"/>
          </a:xfrm>
        </p:grpSpPr>
        <p:pic>
          <p:nvPicPr>
            <p:cNvPr id="90119" name="Picture 4" descr="t33">
              <a:extLst>
                <a:ext uri="{FF2B5EF4-FFF2-40B4-BE49-F238E27FC236}">
                  <a16:creationId xmlns:a16="http://schemas.microsoft.com/office/drawing/2014/main" id="{5D3A9E71-7477-4764-9257-4981675894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6" t="4938" r="52338" b="3328"/>
            <a:stretch>
              <a:fillRect/>
            </a:stretch>
          </p:blipFill>
          <p:spPr bwMode="auto">
            <a:xfrm>
              <a:off x="2396" y="1150"/>
              <a:ext cx="2453" cy="1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20" name="Line 6">
              <a:extLst>
                <a:ext uri="{FF2B5EF4-FFF2-40B4-BE49-F238E27FC236}">
                  <a16:creationId xmlns:a16="http://schemas.microsoft.com/office/drawing/2014/main" id="{AB63A796-6D6A-41C9-87D1-6B5FD31206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1520"/>
              <a:ext cx="168" cy="1313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21" name="Line 7">
              <a:extLst>
                <a:ext uri="{FF2B5EF4-FFF2-40B4-BE49-F238E27FC236}">
                  <a16:creationId xmlns:a16="http://schemas.microsoft.com/office/drawing/2014/main" id="{346CB758-C5A3-41EB-B18F-A3A5FB1A17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92" y="1368"/>
              <a:ext cx="608" cy="145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22" name="Line 8">
              <a:extLst>
                <a:ext uri="{FF2B5EF4-FFF2-40B4-BE49-F238E27FC236}">
                  <a16:creationId xmlns:a16="http://schemas.microsoft.com/office/drawing/2014/main" id="{F39B6599-34B8-4A47-9A58-718A20887B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8" y="1608"/>
              <a:ext cx="1216" cy="1232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23" name="Line 9">
              <a:extLst>
                <a:ext uri="{FF2B5EF4-FFF2-40B4-BE49-F238E27FC236}">
                  <a16:creationId xmlns:a16="http://schemas.microsoft.com/office/drawing/2014/main" id="{87860E53-B1F9-40F4-AECF-8FFF03649F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56" y="1624"/>
              <a:ext cx="168" cy="112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0118" name="Freeform 11">
            <a:extLst>
              <a:ext uri="{FF2B5EF4-FFF2-40B4-BE49-F238E27FC236}">
                <a16:creationId xmlns:a16="http://schemas.microsoft.com/office/drawing/2014/main" id="{47F5A13E-0E09-4E01-9989-63FD8D4C89E9}"/>
              </a:ext>
            </a:extLst>
          </p:cNvPr>
          <p:cNvSpPr>
            <a:spLocks/>
          </p:cNvSpPr>
          <p:nvPr/>
        </p:nvSpPr>
        <p:spPr bwMode="auto">
          <a:xfrm>
            <a:off x="5171281" y="3888861"/>
            <a:ext cx="1409700" cy="1595438"/>
          </a:xfrm>
          <a:custGeom>
            <a:avLst/>
            <a:gdLst>
              <a:gd name="T0" fmla="*/ 2147483646 w 888"/>
              <a:gd name="T1" fmla="*/ 0 h 1005"/>
              <a:gd name="T2" fmla="*/ 2147483646 w 888"/>
              <a:gd name="T3" fmla="*/ 2147483646 h 1005"/>
              <a:gd name="T4" fmla="*/ 2147483646 w 888"/>
              <a:gd name="T5" fmla="*/ 2147483646 h 1005"/>
              <a:gd name="T6" fmla="*/ 2147483646 w 888"/>
              <a:gd name="T7" fmla="*/ 2147483646 h 1005"/>
              <a:gd name="T8" fmla="*/ 2147483646 w 888"/>
              <a:gd name="T9" fmla="*/ 2147483646 h 10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8" h="1005">
                <a:moveTo>
                  <a:pt x="528" y="0"/>
                </a:moveTo>
                <a:cubicBezTo>
                  <a:pt x="364" y="46"/>
                  <a:pt x="200" y="92"/>
                  <a:pt x="120" y="200"/>
                </a:cubicBezTo>
                <a:cubicBezTo>
                  <a:pt x="40" y="308"/>
                  <a:pt x="0" y="521"/>
                  <a:pt x="48" y="648"/>
                </a:cubicBezTo>
                <a:cubicBezTo>
                  <a:pt x="96" y="775"/>
                  <a:pt x="268" y="915"/>
                  <a:pt x="408" y="960"/>
                </a:cubicBezTo>
                <a:cubicBezTo>
                  <a:pt x="548" y="1005"/>
                  <a:pt x="718" y="962"/>
                  <a:pt x="888" y="92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页脚占位符 3">
            <a:extLst>
              <a:ext uri="{FF2B5EF4-FFF2-40B4-BE49-F238E27FC236}">
                <a16:creationId xmlns:a16="http://schemas.microsoft.com/office/drawing/2014/main" id="{A21642C5-84A5-479F-A1F6-2C1458AD8CE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50EE0CD9-338D-47B3-9FD1-33CB65B4D6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凸多边形最优三角剖分</a:t>
            </a:r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D14791D8-10C7-48CA-9A37-8C2D10E50F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弦</a:t>
            </a:r>
          </a:p>
          <a:p>
            <a:pPr lvl="2"/>
            <a:r>
              <a:rPr lang="en-US" altLang="zh-CN"/>
              <a:t>v</a:t>
            </a:r>
            <a:r>
              <a:rPr lang="en-US" altLang="zh-CN" baseline="-25000"/>
              <a:t>i </a:t>
            </a:r>
            <a:r>
              <a:rPr lang="zh-CN" altLang="en-US"/>
              <a:t>与 </a:t>
            </a:r>
            <a:r>
              <a:rPr lang="en-US" altLang="zh-CN"/>
              <a:t>v</a:t>
            </a:r>
            <a:r>
              <a:rPr lang="en-US" altLang="zh-CN" baseline="-25000"/>
              <a:t>j </a:t>
            </a:r>
            <a:r>
              <a:rPr lang="zh-CN" altLang="en-US"/>
              <a:t>是多边形上不相邻 </a:t>
            </a:r>
            <a:r>
              <a:rPr lang="en-US" altLang="zh-CN"/>
              <a:t>2 </a:t>
            </a:r>
            <a:r>
              <a:rPr lang="zh-CN" altLang="en-US"/>
              <a:t>个顶点，线段 </a:t>
            </a:r>
            <a:r>
              <a:rPr lang="en-US" altLang="zh-CN"/>
              <a:t>v</a:t>
            </a:r>
            <a:r>
              <a:rPr lang="en-US" altLang="zh-CN" baseline="-25000"/>
              <a:t>i</a:t>
            </a:r>
            <a:r>
              <a:rPr lang="en-US" altLang="zh-CN"/>
              <a:t>v</a:t>
            </a:r>
            <a:r>
              <a:rPr lang="en-US" altLang="zh-CN" baseline="-25000"/>
              <a:t>j </a:t>
            </a:r>
            <a:r>
              <a:rPr lang="zh-CN" altLang="en-US"/>
              <a:t>是多边形的弦</a:t>
            </a:r>
          </a:p>
          <a:p>
            <a:pPr lvl="2"/>
            <a:r>
              <a:rPr lang="zh-CN" altLang="en-US"/>
              <a:t>弦将多边形分割成 </a:t>
            </a:r>
            <a:r>
              <a:rPr lang="en-US" altLang="zh-CN"/>
              <a:t>2 </a:t>
            </a:r>
            <a:r>
              <a:rPr lang="zh-CN" altLang="en-US"/>
              <a:t>个多边形 </a:t>
            </a:r>
            <a:r>
              <a:rPr lang="en-US" altLang="zh-CN"/>
              <a:t>{ v</a:t>
            </a:r>
            <a:r>
              <a:rPr lang="en-US" altLang="zh-CN" baseline="-25000"/>
              <a:t>i</a:t>
            </a:r>
            <a:r>
              <a:rPr lang="en-US" altLang="zh-CN"/>
              <a:t>,v</a:t>
            </a:r>
            <a:r>
              <a:rPr lang="en-US" altLang="zh-CN" baseline="-25000"/>
              <a:t>i+1</a:t>
            </a:r>
            <a:r>
              <a:rPr lang="en-US" altLang="zh-CN"/>
              <a:t>,</a:t>
            </a:r>
            <a:r>
              <a:rPr lang="en-US" altLang="zh-CN">
                <a:latin typeface="宋体" panose="02010600030101010101" pitchFamily="2" charset="-122"/>
              </a:rPr>
              <a:t>…</a:t>
            </a:r>
            <a:r>
              <a:rPr lang="en-US" altLang="zh-CN"/>
              <a:t>,v</a:t>
            </a:r>
            <a:r>
              <a:rPr lang="en-US" altLang="zh-CN" baseline="-25000"/>
              <a:t>j </a:t>
            </a:r>
            <a:r>
              <a:rPr lang="en-US" altLang="zh-CN"/>
              <a:t>} , { v</a:t>
            </a:r>
            <a:r>
              <a:rPr lang="en-US" altLang="zh-CN" baseline="-25000"/>
              <a:t>j</a:t>
            </a:r>
            <a:r>
              <a:rPr lang="en-US" altLang="zh-CN"/>
              <a:t>,v</a:t>
            </a:r>
            <a:r>
              <a:rPr lang="en-US" altLang="zh-CN" baseline="-25000"/>
              <a:t>j+1</a:t>
            </a:r>
            <a:r>
              <a:rPr lang="en-US" altLang="zh-CN"/>
              <a:t>,</a:t>
            </a:r>
            <a:r>
              <a:rPr lang="en-US" altLang="zh-CN">
                <a:latin typeface="宋体" panose="02010600030101010101" pitchFamily="2" charset="-122"/>
              </a:rPr>
              <a:t>…</a:t>
            </a:r>
            <a:r>
              <a:rPr lang="en-US" altLang="zh-CN"/>
              <a:t>v</a:t>
            </a:r>
            <a:r>
              <a:rPr lang="en-US" altLang="zh-CN" baseline="-25000"/>
              <a:t>i </a:t>
            </a:r>
            <a:r>
              <a:rPr lang="en-US" altLang="zh-CN"/>
              <a:t>}</a:t>
            </a:r>
          </a:p>
          <a:p>
            <a:pPr lvl="2"/>
            <a:r>
              <a:rPr lang="en-US" altLang="zh-CN"/>
              <a:t>Ex. </a:t>
            </a:r>
            <a:r>
              <a:rPr lang="zh-CN" altLang="en-US"/>
              <a:t>弦 </a:t>
            </a:r>
            <a:r>
              <a:rPr lang="en-US" altLang="zh-CN"/>
              <a:t>v</a:t>
            </a:r>
            <a:r>
              <a:rPr lang="en-US" altLang="zh-CN" baseline="-25000"/>
              <a:t>0</a:t>
            </a:r>
            <a:r>
              <a:rPr lang="en-US" altLang="zh-CN"/>
              <a:t>v</a:t>
            </a:r>
            <a:r>
              <a:rPr lang="en-US" altLang="zh-CN" baseline="-25000"/>
              <a:t>3</a:t>
            </a:r>
            <a:r>
              <a:rPr lang="en-US" altLang="zh-CN"/>
              <a:t> </a:t>
            </a:r>
            <a:r>
              <a:rPr lang="zh-CN" altLang="en-US"/>
              <a:t>将多边形分割为 </a:t>
            </a:r>
            <a:r>
              <a:rPr lang="en-US" altLang="zh-CN"/>
              <a:t>{ v</a:t>
            </a:r>
            <a:r>
              <a:rPr lang="en-US" altLang="zh-CN" baseline="-25000"/>
              <a:t>0</a:t>
            </a:r>
            <a:r>
              <a:rPr lang="en-US" altLang="zh-CN"/>
              <a:t>v</a:t>
            </a:r>
            <a:r>
              <a:rPr lang="en-US" altLang="zh-CN" baseline="-25000"/>
              <a:t>1</a:t>
            </a:r>
            <a:r>
              <a:rPr lang="en-US" altLang="zh-CN"/>
              <a:t>v</a:t>
            </a:r>
            <a:r>
              <a:rPr lang="en-US" altLang="zh-CN" baseline="-25000"/>
              <a:t>2</a:t>
            </a:r>
            <a:r>
              <a:rPr lang="en-US" altLang="zh-CN"/>
              <a:t>v</a:t>
            </a:r>
            <a:r>
              <a:rPr lang="en-US" altLang="zh-CN" baseline="-25000"/>
              <a:t>3</a:t>
            </a:r>
            <a:r>
              <a:rPr lang="en-US" altLang="zh-CN"/>
              <a:t> } { v</a:t>
            </a:r>
            <a:r>
              <a:rPr lang="en-US" altLang="zh-CN" baseline="-25000"/>
              <a:t>3</a:t>
            </a:r>
            <a:r>
              <a:rPr lang="en-US" altLang="zh-CN"/>
              <a:t>v</a:t>
            </a:r>
            <a:r>
              <a:rPr lang="en-US" altLang="zh-CN" baseline="-25000"/>
              <a:t>4</a:t>
            </a:r>
            <a:r>
              <a:rPr lang="en-US" altLang="zh-CN"/>
              <a:t>v</a:t>
            </a:r>
            <a:r>
              <a:rPr lang="en-US" altLang="zh-CN" baseline="-25000"/>
              <a:t>5</a:t>
            </a:r>
            <a:r>
              <a:rPr lang="en-US" altLang="zh-CN"/>
              <a:t>v</a:t>
            </a:r>
            <a:r>
              <a:rPr lang="en-US" altLang="zh-CN" baseline="-25000"/>
              <a:t>6</a:t>
            </a:r>
            <a:r>
              <a:rPr lang="en-US" altLang="zh-CN"/>
              <a:t>v</a:t>
            </a:r>
            <a:r>
              <a:rPr lang="en-US" altLang="zh-CN" baseline="-25000"/>
              <a:t>1</a:t>
            </a:r>
            <a:r>
              <a:rPr lang="en-US" altLang="zh-CN"/>
              <a:t>}</a:t>
            </a:r>
          </a:p>
        </p:txBody>
      </p:sp>
      <p:grpSp>
        <p:nvGrpSpPr>
          <p:cNvPr id="91141" name="Group 11">
            <a:extLst>
              <a:ext uri="{FF2B5EF4-FFF2-40B4-BE49-F238E27FC236}">
                <a16:creationId xmlns:a16="http://schemas.microsoft.com/office/drawing/2014/main" id="{D9F1FF5C-7810-4EB5-BCBD-97C8DEB156B1}"/>
              </a:ext>
            </a:extLst>
          </p:cNvPr>
          <p:cNvGrpSpPr>
            <a:grpSpLocks/>
          </p:cNvGrpSpPr>
          <p:nvPr/>
        </p:nvGrpSpPr>
        <p:grpSpPr bwMode="auto">
          <a:xfrm>
            <a:off x="3879850" y="2955925"/>
            <a:ext cx="4249738" cy="3176588"/>
            <a:chOff x="1628" y="1622"/>
            <a:chExt cx="2453" cy="1921"/>
          </a:xfrm>
        </p:grpSpPr>
        <p:pic>
          <p:nvPicPr>
            <p:cNvPr id="91142" name="Picture 6" descr="t33">
              <a:extLst>
                <a:ext uri="{FF2B5EF4-FFF2-40B4-BE49-F238E27FC236}">
                  <a16:creationId xmlns:a16="http://schemas.microsoft.com/office/drawing/2014/main" id="{32059924-B4D1-42E1-8830-E920AE4F30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6" t="4938" r="52338" b="3328"/>
            <a:stretch>
              <a:fillRect/>
            </a:stretch>
          </p:blipFill>
          <p:spPr bwMode="auto">
            <a:xfrm>
              <a:off x="1628" y="1622"/>
              <a:ext cx="2453" cy="1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143" name="Line 7">
              <a:extLst>
                <a:ext uri="{FF2B5EF4-FFF2-40B4-BE49-F238E27FC236}">
                  <a16:creationId xmlns:a16="http://schemas.microsoft.com/office/drawing/2014/main" id="{2D5ADFCB-64D7-40B4-BCEA-138714820D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8" y="1992"/>
              <a:ext cx="168" cy="1313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44" name="Line 9">
              <a:extLst>
                <a:ext uri="{FF2B5EF4-FFF2-40B4-BE49-F238E27FC236}">
                  <a16:creationId xmlns:a16="http://schemas.microsoft.com/office/drawing/2014/main" id="{A628AE85-D78A-4C3C-AE60-976685CBD9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0" y="2080"/>
              <a:ext cx="1216" cy="1232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45" name="Line 10">
              <a:extLst>
                <a:ext uri="{FF2B5EF4-FFF2-40B4-BE49-F238E27FC236}">
                  <a16:creationId xmlns:a16="http://schemas.microsoft.com/office/drawing/2014/main" id="{23F82FBF-1408-4FAC-BF9B-8C749166E0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8" y="2096"/>
              <a:ext cx="168" cy="112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页脚占位符 3">
            <a:extLst>
              <a:ext uri="{FF2B5EF4-FFF2-40B4-BE49-F238E27FC236}">
                <a16:creationId xmlns:a16="http://schemas.microsoft.com/office/drawing/2014/main" id="{7F7E0FCA-8CCB-44A5-86BE-01BC076985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92163" name="Rectangle 9">
            <a:extLst>
              <a:ext uri="{FF2B5EF4-FFF2-40B4-BE49-F238E27FC236}">
                <a16:creationId xmlns:a16="http://schemas.microsoft.com/office/drawing/2014/main" id="{B9DE3B83-A9FE-416A-954B-9CCDE1D386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凸多边形最优三角剖分</a:t>
            </a:r>
          </a:p>
        </p:txBody>
      </p:sp>
      <p:sp>
        <p:nvSpPr>
          <p:cNvPr id="92164" name="Rectangle 10">
            <a:extLst>
              <a:ext uri="{FF2B5EF4-FFF2-40B4-BE49-F238E27FC236}">
                <a16:creationId xmlns:a16="http://schemas.microsoft.com/office/drawing/2014/main" id="{408030A6-28E1-4385-8D21-1B2BE04496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凸多边形三角剖分</a:t>
            </a:r>
          </a:p>
          <a:p>
            <a:pPr lvl="1"/>
            <a:r>
              <a:rPr lang="zh-CN" altLang="en-US"/>
              <a:t>将凸多边形分割成互不相交的三角形的弦的集合 </a:t>
            </a:r>
            <a:r>
              <a:rPr lang="en-US" altLang="zh-CN"/>
              <a:t>T</a:t>
            </a:r>
            <a:endParaRPr lang="zh-CN" altLang="en-US"/>
          </a:p>
        </p:txBody>
      </p:sp>
      <p:sp>
        <p:nvSpPr>
          <p:cNvPr id="950275" name="Rectangle 3">
            <a:extLst>
              <a:ext uri="{FF2B5EF4-FFF2-40B4-BE49-F238E27FC236}">
                <a16:creationId xmlns:a16="http://schemas.microsoft.com/office/drawing/2014/main" id="{86274960-D364-4997-8F9C-CBEE0EF44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0"/>
            <a:ext cx="6408738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lnSpc>
                <a:spcPct val="110000"/>
              </a:lnSpc>
              <a:spcBef>
                <a:spcPct val="0"/>
              </a:spcBef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lnSpc>
                <a:spcPct val="110000"/>
              </a:lnSpc>
              <a:spcBef>
                <a:spcPct val="0"/>
              </a:spcBef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lnSpc>
                <a:spcPct val="110000"/>
              </a:lnSpc>
              <a:spcBef>
                <a:spcPct val="0"/>
              </a:spcBef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lnSpc>
                <a:spcPct val="110000"/>
              </a:lnSpc>
              <a:spcBef>
                <a:spcPct val="0"/>
              </a:spcBef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lnSpc>
                <a:spcPct val="110000"/>
              </a:lnSpc>
              <a:spcBef>
                <a:spcPct val="0"/>
              </a:spcBef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ja-JP" altLang="en-US" sz="2800"/>
          </a:p>
        </p:txBody>
      </p:sp>
      <p:pic>
        <p:nvPicPr>
          <p:cNvPr id="92166" name="Picture 5" descr="t33">
            <a:extLst>
              <a:ext uri="{FF2B5EF4-FFF2-40B4-BE49-F238E27FC236}">
                <a16:creationId xmlns:a16="http://schemas.microsoft.com/office/drawing/2014/main" id="{5D5142E4-F814-412A-8E76-F3D7D5919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7" y="2803786"/>
            <a:ext cx="8094663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页脚占位符 3">
            <a:extLst>
              <a:ext uri="{FF2B5EF4-FFF2-40B4-BE49-F238E27FC236}">
                <a16:creationId xmlns:a16="http://schemas.microsoft.com/office/drawing/2014/main" id="{4AC311C1-3C38-44EC-89C6-7AD27620518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902A5AC1-73B7-4B91-91C5-47D063394E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凸多边形最优三角剖分</a:t>
            </a:r>
          </a:p>
        </p:txBody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0506BE28-0028-4F3F-AC47-EB5502F516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凸多边形最优三角剖分</a:t>
            </a:r>
          </a:p>
          <a:p>
            <a:pPr lvl="1"/>
            <a:r>
              <a:rPr lang="zh-CN" altLang="en-US"/>
              <a:t>给定凸多边形</a:t>
            </a:r>
            <a:r>
              <a:rPr lang="en-US" altLang="zh-CN"/>
              <a:t>P</a:t>
            </a:r>
            <a:r>
              <a:rPr lang="zh-CN" altLang="en-US"/>
              <a:t>，及定义在由边和弦组成的三角形上的权函数</a:t>
            </a:r>
            <a:r>
              <a:rPr lang="en-US" altLang="zh-CN"/>
              <a:t>w</a:t>
            </a:r>
          </a:p>
          <a:p>
            <a:pPr lvl="1"/>
            <a:r>
              <a:rPr lang="zh-CN" altLang="en-US"/>
              <a:t>要求确定该凸多边形的三角剖分，使得即该三角剖分中诸三角形上权之和为最小</a:t>
            </a:r>
          </a:p>
        </p:txBody>
      </p:sp>
      <p:sp>
        <p:nvSpPr>
          <p:cNvPr id="1041412" name="Rectangle 4">
            <a:extLst>
              <a:ext uri="{FF2B5EF4-FFF2-40B4-BE49-F238E27FC236}">
                <a16:creationId xmlns:a16="http://schemas.microsoft.com/office/drawing/2014/main" id="{A6BC4851-A485-41F3-8A4B-2E78C93A6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0"/>
            <a:ext cx="6408738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lnSpc>
                <a:spcPct val="110000"/>
              </a:lnSpc>
              <a:spcBef>
                <a:spcPct val="0"/>
              </a:spcBef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lnSpc>
                <a:spcPct val="110000"/>
              </a:lnSpc>
              <a:spcBef>
                <a:spcPct val="0"/>
              </a:spcBef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lnSpc>
                <a:spcPct val="110000"/>
              </a:lnSpc>
              <a:spcBef>
                <a:spcPct val="0"/>
              </a:spcBef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lnSpc>
                <a:spcPct val="110000"/>
              </a:lnSpc>
              <a:spcBef>
                <a:spcPct val="0"/>
              </a:spcBef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lnSpc>
                <a:spcPct val="110000"/>
              </a:lnSpc>
              <a:spcBef>
                <a:spcPct val="0"/>
              </a:spcBef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ja-JP" altLang="en-US" sz="2800"/>
          </a:p>
        </p:txBody>
      </p:sp>
    </p:spTree>
  </p:cSld>
  <p:clrMapOvr>
    <a:masterClrMapping/>
  </p:clrMapOvr>
  <p:transition spd="slow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页脚占位符 3">
            <a:extLst>
              <a:ext uri="{FF2B5EF4-FFF2-40B4-BE49-F238E27FC236}">
                <a16:creationId xmlns:a16="http://schemas.microsoft.com/office/drawing/2014/main" id="{A4824E32-2FEF-49C3-9E6F-8419638B069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94211" name="Rectangle 6">
            <a:extLst>
              <a:ext uri="{FF2B5EF4-FFF2-40B4-BE49-F238E27FC236}">
                <a16:creationId xmlns:a16="http://schemas.microsoft.com/office/drawing/2014/main" id="{6485AFB4-A5D3-4116-BF7C-976E126F3D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三角剖分的结构及其相关问题</a:t>
            </a:r>
          </a:p>
        </p:txBody>
      </p:sp>
      <p:sp>
        <p:nvSpPr>
          <p:cNvPr id="94212" name="Rectangle 7">
            <a:extLst>
              <a:ext uri="{FF2B5EF4-FFF2-40B4-BE49-F238E27FC236}">
                <a16:creationId xmlns:a16="http://schemas.microsoft.com/office/drawing/2014/main" id="{4AB9D116-9919-4CC1-A6D0-C5ECC7549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表达式的完全加括号方式相应于一棵完全二叉树，称为表达式的语法树</a:t>
            </a:r>
          </a:p>
          <a:p>
            <a:pPr lvl="1"/>
            <a:r>
              <a:rPr lang="en-US" altLang="zh-CN"/>
              <a:t>Ex. </a:t>
            </a:r>
            <a:r>
              <a:rPr lang="zh-CN" altLang="en-US"/>
              <a:t>矩阵连乘积</a:t>
            </a:r>
            <a:r>
              <a:rPr lang="en-US" altLang="zh-CN"/>
              <a:t>((A</a:t>
            </a:r>
            <a:r>
              <a:rPr lang="en-US" altLang="zh-CN" baseline="-25000"/>
              <a:t>1</a:t>
            </a:r>
            <a:r>
              <a:rPr lang="en-US" altLang="zh-CN"/>
              <a:t>(A</a:t>
            </a:r>
            <a:r>
              <a:rPr lang="en-US" altLang="zh-CN" baseline="-25000"/>
              <a:t>2</a:t>
            </a:r>
            <a:r>
              <a:rPr lang="en-US" altLang="zh-CN"/>
              <a:t>A</a:t>
            </a:r>
            <a:r>
              <a:rPr lang="en-US" altLang="zh-CN" baseline="-25000"/>
              <a:t>3</a:t>
            </a:r>
            <a:r>
              <a:rPr lang="en-US" altLang="zh-CN"/>
              <a:t>))(A</a:t>
            </a:r>
            <a:r>
              <a:rPr lang="en-US" altLang="zh-CN" baseline="-25000"/>
              <a:t>4</a:t>
            </a:r>
            <a:r>
              <a:rPr lang="en-US" altLang="zh-CN"/>
              <a:t>(A</a:t>
            </a:r>
            <a:r>
              <a:rPr lang="en-US" altLang="zh-CN" baseline="-25000"/>
              <a:t>5</a:t>
            </a:r>
            <a:r>
              <a:rPr lang="en-US" altLang="zh-CN"/>
              <a:t>A</a:t>
            </a:r>
            <a:r>
              <a:rPr lang="en-US" altLang="zh-CN" baseline="-25000"/>
              <a:t>6</a:t>
            </a:r>
            <a:r>
              <a:rPr lang="en-US" altLang="zh-CN"/>
              <a:t>))) </a:t>
            </a:r>
            <a:r>
              <a:rPr lang="zh-CN" altLang="en-US"/>
              <a:t>对应语法树</a:t>
            </a:r>
          </a:p>
          <a:p>
            <a:endParaRPr lang="zh-CN" altLang="en-US"/>
          </a:p>
        </p:txBody>
      </p:sp>
      <p:pic>
        <p:nvPicPr>
          <p:cNvPr id="94213" name="Picture 3" descr="t34">
            <a:extLst>
              <a:ext uri="{FF2B5EF4-FFF2-40B4-BE49-F238E27FC236}">
                <a16:creationId xmlns:a16="http://schemas.microsoft.com/office/drawing/2014/main" id="{945A4756-AE54-40B6-88EA-5FF507D32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74" r="49667" b="19975"/>
          <a:stretch>
            <a:fillRect/>
          </a:stretch>
        </p:blipFill>
        <p:spPr bwMode="auto">
          <a:xfrm>
            <a:off x="4083115" y="3429000"/>
            <a:ext cx="4948238" cy="267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页脚占位符 3">
            <a:extLst>
              <a:ext uri="{FF2B5EF4-FFF2-40B4-BE49-F238E27FC236}">
                <a16:creationId xmlns:a16="http://schemas.microsoft.com/office/drawing/2014/main" id="{5B4BAECD-A446-4B11-9C70-E98802EE896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4BAAB5B5-73F7-4037-B4D8-83819FA1FF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三角剖分的语法树表示</a:t>
            </a:r>
          </a:p>
        </p:txBody>
      </p:sp>
      <p:sp>
        <p:nvSpPr>
          <p:cNvPr id="95236" name="Rectangle 6">
            <a:extLst>
              <a:ext uri="{FF2B5EF4-FFF2-40B4-BE49-F238E27FC236}">
                <a16:creationId xmlns:a16="http://schemas.microsoft.com/office/drawing/2014/main" id="{A7608F12-FDFF-424A-B45A-2914E5FAC7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/>
              <a:t>三角剖分与矩阵连乘积的同构关系</a:t>
            </a:r>
          </a:p>
          <a:p>
            <a:pPr lvl="1">
              <a:lnSpc>
                <a:spcPct val="130000"/>
              </a:lnSpc>
            </a:pPr>
            <a:r>
              <a:rPr lang="zh-CN" altLang="en-US"/>
              <a:t>三角剖分中的弦 </a:t>
            </a:r>
            <a:r>
              <a:rPr lang="en-US" altLang="zh-CN"/>
              <a:t>v</a:t>
            </a:r>
            <a:r>
              <a:rPr lang="en-US" altLang="zh-CN" baseline="-25000"/>
              <a:t>i</a:t>
            </a:r>
            <a:r>
              <a:rPr lang="en-US" altLang="zh-CN"/>
              <a:t>v</a:t>
            </a:r>
            <a:r>
              <a:rPr lang="en-US" altLang="zh-CN" baseline="-25000"/>
              <a:t>j</a:t>
            </a:r>
            <a:r>
              <a:rPr lang="en-US" altLang="zh-CN"/>
              <a:t>(i&lt;j) </a:t>
            </a:r>
            <a:r>
              <a:rPr lang="zh-CN" altLang="en-US"/>
              <a:t>对应于矩阵连乘积 </a:t>
            </a:r>
            <a:r>
              <a:rPr lang="en-US" altLang="zh-CN"/>
              <a:t>A[i+1:j]</a:t>
            </a:r>
            <a:endParaRPr lang="zh-CN" altLang="en-US"/>
          </a:p>
          <a:p>
            <a:pPr lvl="1">
              <a:lnSpc>
                <a:spcPct val="130000"/>
              </a:lnSpc>
            </a:pPr>
            <a:r>
              <a:rPr lang="zh-CN" altLang="en-US"/>
              <a:t>每个矩阵 </a:t>
            </a:r>
            <a:r>
              <a:rPr lang="en-US" altLang="zh-CN"/>
              <a:t>A</a:t>
            </a:r>
            <a:r>
              <a:rPr lang="en-US" altLang="zh-CN" baseline="-25000"/>
              <a:t>i </a:t>
            </a:r>
            <a:r>
              <a:rPr lang="zh-CN" altLang="en-US"/>
              <a:t>对应于凸</a:t>
            </a:r>
            <a:r>
              <a:rPr lang="en-US" altLang="zh-CN"/>
              <a:t>(n+1)</a:t>
            </a:r>
            <a:r>
              <a:rPr lang="zh-CN" altLang="en-US"/>
              <a:t>边形中的一条边 </a:t>
            </a:r>
            <a:r>
              <a:rPr lang="en-US" altLang="zh-CN"/>
              <a:t>v</a:t>
            </a:r>
            <a:r>
              <a:rPr lang="en-US" altLang="zh-CN" baseline="-25000"/>
              <a:t>i-1</a:t>
            </a:r>
            <a:r>
              <a:rPr lang="en-US" altLang="zh-CN"/>
              <a:t>v</a:t>
            </a:r>
            <a:r>
              <a:rPr lang="en-US" altLang="zh-CN" baseline="-25000"/>
              <a:t>i</a:t>
            </a:r>
          </a:p>
          <a:p>
            <a:pPr lvl="1">
              <a:lnSpc>
                <a:spcPct val="130000"/>
              </a:lnSpc>
            </a:pPr>
            <a:r>
              <a:rPr lang="en-US" altLang="zh-CN"/>
              <a:t>Ex.  (a) </a:t>
            </a:r>
            <a:r>
              <a:rPr lang="zh-CN" altLang="en-US"/>
              <a:t>凸多边形三角剖分        </a:t>
            </a:r>
            <a:r>
              <a:rPr lang="en-US" altLang="zh-CN"/>
              <a:t> (b)  </a:t>
            </a:r>
            <a:r>
              <a:rPr lang="zh-CN" altLang="en-US"/>
              <a:t>对应语法树表示</a:t>
            </a:r>
          </a:p>
        </p:txBody>
      </p:sp>
      <p:pic>
        <p:nvPicPr>
          <p:cNvPr id="95237" name="Picture 3" descr="t34">
            <a:extLst>
              <a:ext uri="{FF2B5EF4-FFF2-40B4-BE49-F238E27FC236}">
                <a16:creationId xmlns:a16="http://schemas.microsoft.com/office/drawing/2014/main" id="{6D1BEDB3-5674-4892-831F-B165C4E23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74" t="5493" r="3249" b="16086"/>
          <a:stretch>
            <a:fillRect/>
          </a:stretch>
        </p:blipFill>
        <p:spPr bwMode="auto">
          <a:xfrm>
            <a:off x="2540001" y="3235326"/>
            <a:ext cx="358457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8" name="Picture 7" descr="t34">
            <a:extLst>
              <a:ext uri="{FF2B5EF4-FFF2-40B4-BE49-F238E27FC236}">
                <a16:creationId xmlns:a16="http://schemas.microsoft.com/office/drawing/2014/main" id="{C9C40EFD-9822-4DA5-B548-444E5C0E5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" t="21230" r="49734" b="21681"/>
          <a:stretch>
            <a:fillRect/>
          </a:stretch>
        </p:blipFill>
        <p:spPr bwMode="auto">
          <a:xfrm>
            <a:off x="6604001" y="3476626"/>
            <a:ext cx="382587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页脚占位符 3">
            <a:extLst>
              <a:ext uri="{FF2B5EF4-FFF2-40B4-BE49-F238E27FC236}">
                <a16:creationId xmlns:a16="http://schemas.microsoft.com/office/drawing/2014/main" id="{69E80F30-8BD2-4608-85FD-E8DBAE97084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96259" name="Rectangle 5">
            <a:extLst>
              <a:ext uri="{FF2B5EF4-FFF2-40B4-BE49-F238E27FC236}">
                <a16:creationId xmlns:a16="http://schemas.microsoft.com/office/drawing/2014/main" id="{C5E78A6C-DD6F-42F0-BE6E-18118BC44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三角剖分问题的最优子结构性质</a:t>
            </a:r>
          </a:p>
        </p:txBody>
      </p:sp>
      <p:sp>
        <p:nvSpPr>
          <p:cNvPr id="96260" name="Rectangle 6">
            <a:extLst>
              <a:ext uri="{FF2B5EF4-FFF2-40B4-BE49-F238E27FC236}">
                <a16:creationId xmlns:a16="http://schemas.microsoft.com/office/drawing/2014/main" id="{5F963BD4-9DA0-4751-84A2-2AFBE816F4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若凸</a:t>
            </a:r>
            <a:r>
              <a:rPr lang="en-US" altLang="zh-CN" dirty="0"/>
              <a:t>(n+1)</a:t>
            </a:r>
            <a:r>
              <a:rPr lang="zh-CN" altLang="en-US" dirty="0"/>
              <a:t>边形 </a:t>
            </a:r>
            <a:r>
              <a:rPr lang="en-US" altLang="zh-CN" dirty="0"/>
              <a:t>P = {v</a:t>
            </a:r>
            <a:r>
              <a:rPr lang="en-US" altLang="zh-CN" baseline="-25000" dirty="0"/>
              <a:t>0</a:t>
            </a:r>
            <a:r>
              <a:rPr lang="en-US" altLang="zh-CN" dirty="0"/>
              <a:t>,v</a:t>
            </a:r>
            <a:r>
              <a:rPr lang="en-US" altLang="zh-CN" baseline="-25000" dirty="0"/>
              <a:t>1</a:t>
            </a:r>
            <a:r>
              <a:rPr lang="en-US" altLang="zh-CN" dirty="0"/>
              <a:t>,…,v</a:t>
            </a:r>
            <a:r>
              <a:rPr lang="en-US" altLang="zh-CN" baseline="-25000" dirty="0"/>
              <a:t>n-1</a:t>
            </a:r>
            <a:r>
              <a:rPr lang="en-US" altLang="zh-CN" dirty="0"/>
              <a:t>}</a:t>
            </a:r>
            <a:r>
              <a:rPr lang="zh-CN" altLang="en-US" dirty="0"/>
              <a:t>的最优三角剖分为</a:t>
            </a:r>
            <a:r>
              <a:rPr lang="en-US" altLang="zh-CN" dirty="0"/>
              <a:t>T</a:t>
            </a:r>
          </a:p>
          <a:p>
            <a:pPr lvl="1"/>
            <a:r>
              <a:rPr lang="en-US" altLang="zh-CN" dirty="0"/>
              <a:t>T </a:t>
            </a:r>
            <a:r>
              <a:rPr lang="zh-CN" altLang="en-US" dirty="0"/>
              <a:t>含</a:t>
            </a:r>
            <a:r>
              <a:rPr lang="en-US" altLang="zh-CN" dirty="0"/>
              <a:t>△</a:t>
            </a:r>
            <a:r>
              <a:rPr lang="zh-CN" altLang="en-US" dirty="0"/>
              <a:t> </a:t>
            </a:r>
            <a:r>
              <a:rPr lang="en-US" altLang="zh-CN" dirty="0"/>
              <a:t>v</a:t>
            </a:r>
            <a:r>
              <a:rPr lang="en-US" altLang="zh-CN" baseline="-25000" dirty="0"/>
              <a:t>0</a:t>
            </a:r>
            <a:r>
              <a:rPr lang="en-US" altLang="zh-CN" dirty="0"/>
              <a:t>v</a:t>
            </a:r>
            <a:r>
              <a:rPr lang="en-US" altLang="zh-CN" baseline="-25000" dirty="0"/>
              <a:t>k</a:t>
            </a:r>
            <a:r>
              <a:rPr lang="en-US" altLang="zh-CN" dirty="0"/>
              <a:t>v</a:t>
            </a:r>
            <a:r>
              <a:rPr lang="en-US" altLang="zh-CN" baseline="-25000" dirty="0"/>
              <a:t>n</a:t>
            </a:r>
            <a:r>
              <a:rPr lang="en-US" altLang="zh-CN" dirty="0"/>
              <a:t> (1≤k≤n-1)</a:t>
            </a:r>
            <a:endParaRPr lang="zh-CN" altLang="en-US" dirty="0"/>
          </a:p>
          <a:p>
            <a:pPr lvl="1"/>
            <a:r>
              <a:rPr lang="en-US" altLang="zh-CN" sz="2000" dirty="0"/>
              <a:t>T</a:t>
            </a:r>
            <a:r>
              <a:rPr lang="zh-CN" altLang="en-US" sz="2000" dirty="0"/>
              <a:t>的权 </a:t>
            </a:r>
            <a:r>
              <a:rPr lang="en-US" altLang="zh-CN" sz="2000" dirty="0"/>
              <a:t>= △v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k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n</a:t>
            </a:r>
            <a:r>
              <a:rPr lang="zh-CN" altLang="en-US" sz="2000" dirty="0"/>
              <a:t>的权 </a:t>
            </a:r>
            <a:r>
              <a:rPr lang="en-US" altLang="zh-CN" sz="2000" dirty="0"/>
              <a:t>+</a:t>
            </a:r>
            <a:r>
              <a:rPr lang="zh-CN" altLang="en-US" sz="2000" dirty="0"/>
              <a:t>　</a:t>
            </a:r>
            <a:r>
              <a:rPr lang="en-US" altLang="zh-CN" sz="2000" dirty="0"/>
              <a:t>{v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,v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,…,</a:t>
            </a:r>
            <a:r>
              <a:rPr lang="en-US" altLang="zh-CN" sz="2000" dirty="0" err="1"/>
              <a:t>v</a:t>
            </a:r>
            <a:r>
              <a:rPr lang="en-US" altLang="zh-CN" sz="2000" baseline="-25000" dirty="0" err="1"/>
              <a:t>k</a:t>
            </a:r>
            <a:r>
              <a:rPr lang="en-US" altLang="zh-CN" sz="2000" dirty="0"/>
              <a:t>}</a:t>
            </a:r>
            <a:r>
              <a:rPr lang="zh-CN" altLang="en-US" sz="2000" dirty="0"/>
              <a:t>的权 </a:t>
            </a:r>
            <a:r>
              <a:rPr lang="en-US" altLang="zh-CN" sz="2000" dirty="0"/>
              <a:t>+ {v</a:t>
            </a:r>
            <a:r>
              <a:rPr lang="en-US" altLang="zh-CN" sz="2000" baseline="-25000" dirty="0"/>
              <a:t>k</a:t>
            </a:r>
            <a:r>
              <a:rPr lang="en-US" altLang="zh-CN" sz="2000" dirty="0"/>
              <a:t>,v</a:t>
            </a:r>
            <a:r>
              <a:rPr lang="en-US" altLang="zh-CN" sz="2000" baseline="-25000" dirty="0"/>
              <a:t>k+1</a:t>
            </a:r>
            <a:r>
              <a:rPr lang="en-US" altLang="zh-CN" sz="2000" dirty="0"/>
              <a:t>,…,</a:t>
            </a:r>
            <a:r>
              <a:rPr lang="en-US" altLang="zh-CN" sz="2000" dirty="0" err="1"/>
              <a:t>v</a:t>
            </a:r>
            <a:r>
              <a:rPr lang="en-US" altLang="zh-CN" sz="2000" baseline="-25000" dirty="0" err="1"/>
              <a:t>n</a:t>
            </a:r>
            <a:r>
              <a:rPr lang="en-US" altLang="zh-CN" sz="2000" dirty="0"/>
              <a:t>}</a:t>
            </a:r>
            <a:r>
              <a:rPr lang="zh-CN" altLang="en-US" sz="2000" dirty="0"/>
              <a:t>的权</a:t>
            </a:r>
          </a:p>
          <a:p>
            <a:r>
              <a:rPr lang="zh-CN" altLang="en-US" dirty="0"/>
              <a:t>则 </a:t>
            </a:r>
            <a:r>
              <a:rPr lang="en-US" altLang="zh-CN" dirty="0"/>
              <a:t>T </a:t>
            </a:r>
            <a:r>
              <a:rPr lang="zh-CN" altLang="en-US" dirty="0"/>
              <a:t>的 </a:t>
            </a:r>
            <a:r>
              <a:rPr lang="en-US" altLang="zh-CN" dirty="0"/>
              <a:t>2 </a:t>
            </a:r>
            <a:r>
              <a:rPr lang="zh-CN" altLang="en-US" dirty="0"/>
              <a:t>个子多边形的三角剖分也是最优</a:t>
            </a:r>
          </a:p>
          <a:p>
            <a:pPr lvl="1"/>
            <a:r>
              <a:rPr lang="zh-CN" altLang="en-US" dirty="0"/>
              <a:t>因为若</a:t>
            </a:r>
            <a:r>
              <a:rPr lang="en-US" altLang="zh-CN" dirty="0"/>
              <a:t>{v</a:t>
            </a:r>
            <a:r>
              <a:rPr lang="en-US" altLang="zh-CN" baseline="-25000" dirty="0"/>
              <a:t>0</a:t>
            </a:r>
            <a:r>
              <a:rPr lang="en-US" altLang="zh-CN" dirty="0"/>
              <a:t>,v</a:t>
            </a:r>
            <a:r>
              <a:rPr lang="en-US" altLang="zh-CN" baseline="-25000" dirty="0"/>
              <a:t>1</a:t>
            </a:r>
            <a:r>
              <a:rPr lang="en-US" altLang="zh-CN" dirty="0"/>
              <a:t>,…,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k</a:t>
            </a:r>
            <a:r>
              <a:rPr lang="en-US" altLang="zh-CN" dirty="0"/>
              <a:t>}</a:t>
            </a:r>
            <a:r>
              <a:rPr lang="zh-CN" altLang="en-US" dirty="0"/>
              <a:t>或</a:t>
            </a:r>
            <a:r>
              <a:rPr lang="en-US" altLang="zh-CN" dirty="0"/>
              <a:t>{v</a:t>
            </a:r>
            <a:r>
              <a:rPr lang="en-US" altLang="zh-CN" baseline="-25000" dirty="0"/>
              <a:t>k</a:t>
            </a:r>
            <a:r>
              <a:rPr lang="en-US" altLang="zh-CN" dirty="0"/>
              <a:t>,v</a:t>
            </a:r>
            <a:r>
              <a:rPr lang="en-US" altLang="zh-CN" baseline="-25000" dirty="0"/>
              <a:t>k+1</a:t>
            </a:r>
            <a:r>
              <a:rPr lang="en-US" altLang="zh-CN" dirty="0"/>
              <a:t>,…,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n</a:t>
            </a:r>
            <a:r>
              <a:rPr lang="en-US" altLang="zh-CN" dirty="0"/>
              <a:t>}</a:t>
            </a:r>
            <a:r>
              <a:rPr lang="zh-CN" altLang="en-US" dirty="0"/>
              <a:t>有更小权和的三角剖分，将导致 </a:t>
            </a:r>
            <a:r>
              <a:rPr lang="en-US" altLang="zh-CN" dirty="0"/>
              <a:t>T </a:t>
            </a:r>
            <a:r>
              <a:rPr lang="zh-CN" altLang="en-US" dirty="0"/>
              <a:t>不是最优三角剖分</a:t>
            </a:r>
          </a:p>
        </p:txBody>
      </p:sp>
    </p:spTree>
  </p:cSld>
  <p:clrMapOvr>
    <a:masterClrMapping/>
  </p:clrMapOvr>
  <p:transition spd="slow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页脚占位符 3">
            <a:extLst>
              <a:ext uri="{FF2B5EF4-FFF2-40B4-BE49-F238E27FC236}">
                <a16:creationId xmlns:a16="http://schemas.microsoft.com/office/drawing/2014/main" id="{0567C5AA-3BE0-4E02-8BDF-D9D30243F54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97283" name="Rectangle 9">
            <a:extLst>
              <a:ext uri="{FF2B5EF4-FFF2-40B4-BE49-F238E27FC236}">
                <a16:creationId xmlns:a16="http://schemas.microsoft.com/office/drawing/2014/main" id="{29081D58-136E-42F1-806B-4DDC8F030B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最优三角剖分的递归结构</a:t>
            </a:r>
          </a:p>
        </p:txBody>
      </p:sp>
      <p:sp>
        <p:nvSpPr>
          <p:cNvPr id="97284" name="Rectangle 10">
            <a:extLst>
              <a:ext uri="{FF2B5EF4-FFF2-40B4-BE49-F238E27FC236}">
                <a16:creationId xmlns:a16="http://schemas.microsoft.com/office/drawing/2014/main" id="{C11CB7C1-47A0-45FC-8694-0B503C9636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t[</a:t>
            </a:r>
            <a:r>
              <a:rPr lang="en-US" altLang="zh-CN" dirty="0" err="1"/>
              <a:t>i</a:t>
            </a:r>
            <a:r>
              <a:rPr lang="en-US" altLang="zh-CN" dirty="0"/>
              <a:t>][j](1≤i&lt;</a:t>
            </a:r>
            <a:r>
              <a:rPr lang="en-US" altLang="zh-CN" dirty="0" err="1"/>
              <a:t>j≤n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凸子多边形 </a:t>
            </a:r>
            <a:r>
              <a:rPr lang="en-US" altLang="zh-CN" dirty="0"/>
              <a:t>{v</a:t>
            </a:r>
            <a:r>
              <a:rPr lang="en-US" altLang="zh-CN" baseline="-25000" dirty="0"/>
              <a:t>i-1</a:t>
            </a:r>
            <a:r>
              <a:rPr lang="en-US" altLang="zh-CN" dirty="0"/>
              <a:t>,v</a:t>
            </a:r>
            <a:r>
              <a:rPr lang="en-US" altLang="zh-CN" baseline="-25000" dirty="0"/>
              <a:t>i</a:t>
            </a:r>
            <a:r>
              <a:rPr lang="en-US" altLang="zh-CN" dirty="0"/>
              <a:t>,…,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j</a:t>
            </a:r>
            <a:r>
              <a:rPr lang="en-US" altLang="zh-CN" dirty="0"/>
              <a:t>} </a:t>
            </a:r>
            <a:r>
              <a:rPr lang="zh-CN" altLang="en-US" dirty="0"/>
              <a:t>的最优三角剖分对应权函数值，即最优值</a:t>
            </a:r>
          </a:p>
          <a:p>
            <a:pPr lvl="2"/>
            <a:r>
              <a:rPr lang="zh-CN" altLang="en-US" dirty="0"/>
              <a:t>设退化多边形</a:t>
            </a:r>
            <a:r>
              <a:rPr lang="en-US" altLang="zh-CN" dirty="0"/>
              <a:t>{v</a:t>
            </a:r>
            <a:r>
              <a:rPr lang="en-US" altLang="zh-CN" baseline="-25000" dirty="0"/>
              <a:t>i-1</a:t>
            </a:r>
            <a:r>
              <a:rPr lang="en-US" altLang="zh-CN" dirty="0"/>
              <a:t>,v</a:t>
            </a:r>
            <a:r>
              <a:rPr lang="en-US" altLang="zh-CN" baseline="-25000" dirty="0"/>
              <a:t>i</a:t>
            </a:r>
            <a:r>
              <a:rPr lang="en-US" altLang="zh-CN" dirty="0"/>
              <a:t>} </a:t>
            </a:r>
            <a:r>
              <a:rPr lang="zh-CN" altLang="en-US" dirty="0"/>
              <a:t>权值 </a:t>
            </a:r>
            <a:r>
              <a:rPr lang="en-US" altLang="zh-CN" dirty="0"/>
              <a:t>= 0</a:t>
            </a:r>
          </a:p>
          <a:p>
            <a:pPr lvl="1"/>
            <a:r>
              <a:rPr lang="zh-CN" altLang="en-US" dirty="0"/>
              <a:t>凸</a:t>
            </a:r>
            <a:r>
              <a:rPr lang="en-US" altLang="zh-CN" dirty="0"/>
              <a:t>(n+1)</a:t>
            </a:r>
            <a:r>
              <a:rPr lang="zh-CN" altLang="en-US" dirty="0"/>
              <a:t>边形</a:t>
            </a:r>
            <a:r>
              <a:rPr lang="en-US" altLang="zh-CN" dirty="0"/>
              <a:t>P</a:t>
            </a:r>
            <a:r>
              <a:rPr lang="zh-CN" altLang="en-US" dirty="0"/>
              <a:t>的最优权值为</a:t>
            </a:r>
            <a:r>
              <a:rPr lang="en-US" altLang="zh-CN" dirty="0"/>
              <a:t>t[1][n]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1">
            <a:extLst>
              <a:ext uri="{FF2B5EF4-FFF2-40B4-BE49-F238E27FC236}">
                <a16:creationId xmlns:a16="http://schemas.microsoft.com/office/drawing/2014/main" id="{8CB24606-54AA-44F3-A734-216C7998C0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1148930" name="Rectangle 2">
            <a:extLst>
              <a:ext uri="{FF2B5EF4-FFF2-40B4-BE49-F238E27FC236}">
                <a16:creationId xmlns:a16="http://schemas.microsoft.com/office/drawing/2014/main" id="{654134F8-9BC5-4D88-B365-0BEB871E2C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硬币兑换的动态规划算法</a:t>
            </a:r>
          </a:p>
        </p:txBody>
      </p:sp>
      <p:pic>
        <p:nvPicPr>
          <p:cNvPr id="13316" name="图片 1">
            <a:extLst>
              <a:ext uri="{FF2B5EF4-FFF2-40B4-BE49-F238E27FC236}">
                <a16:creationId xmlns:a16="http://schemas.microsoft.com/office/drawing/2014/main" id="{8113B2F3-FD2A-4A3B-BD7B-0A8D229E5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29" y="1232180"/>
            <a:ext cx="10729160" cy="47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页脚占位符 3">
            <a:extLst>
              <a:ext uri="{FF2B5EF4-FFF2-40B4-BE49-F238E27FC236}">
                <a16:creationId xmlns:a16="http://schemas.microsoft.com/office/drawing/2014/main" id="{E23564F7-AFB2-482C-B9A1-99FF674BD56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2EAD6046-91CA-4E81-84A7-3BEB5195F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最优三角剖分的递归结构</a:t>
            </a:r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ED51F85F-7513-4A75-9225-1A50166653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t[</a:t>
            </a:r>
            <a:r>
              <a:rPr lang="en-US" altLang="zh-CN" dirty="0" err="1"/>
              <a:t>i</a:t>
            </a:r>
            <a:r>
              <a:rPr lang="en-US" altLang="zh-CN" dirty="0"/>
              <a:t>][j] </a:t>
            </a:r>
            <a:r>
              <a:rPr lang="zh-CN" altLang="en-US" dirty="0"/>
              <a:t>值计算</a:t>
            </a:r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j-i≥1</a:t>
            </a:r>
            <a:r>
              <a:rPr lang="zh-CN" altLang="en-US" dirty="0"/>
              <a:t>时，凸子多边形至少有</a:t>
            </a:r>
            <a:r>
              <a:rPr lang="en-US" altLang="zh-CN" dirty="0"/>
              <a:t>3</a:t>
            </a:r>
            <a:r>
              <a:rPr lang="zh-CN" altLang="en-US" dirty="0"/>
              <a:t>个顶点</a:t>
            </a:r>
          </a:p>
          <a:p>
            <a:pPr lvl="1"/>
            <a:r>
              <a:rPr lang="zh-CN" altLang="en-US" dirty="0"/>
              <a:t>由最优子结构性质</a:t>
            </a:r>
          </a:p>
          <a:p>
            <a:pPr lvl="2"/>
            <a:r>
              <a:rPr lang="en-US" altLang="zh-CN" dirty="0"/>
              <a:t>t[</a:t>
            </a:r>
            <a:r>
              <a:rPr lang="en-US" altLang="zh-CN" dirty="0" err="1"/>
              <a:t>i</a:t>
            </a:r>
            <a:r>
              <a:rPr lang="en-US" altLang="zh-CN" dirty="0"/>
              <a:t>][j]  = t[</a:t>
            </a:r>
            <a:r>
              <a:rPr lang="en-US" altLang="zh-CN" dirty="0" err="1"/>
              <a:t>i</a:t>
            </a:r>
            <a:r>
              <a:rPr lang="en-US" altLang="zh-CN" dirty="0"/>
              <a:t>][k] + [k+1][j] + △v</a:t>
            </a:r>
            <a:r>
              <a:rPr lang="en-US" altLang="zh-CN" baseline="-25000" dirty="0"/>
              <a:t>i-1</a:t>
            </a:r>
            <a:r>
              <a:rPr lang="en-US" altLang="zh-CN" dirty="0"/>
              <a:t>v</a:t>
            </a:r>
            <a:r>
              <a:rPr lang="en-US" altLang="zh-CN" baseline="-25000" dirty="0"/>
              <a:t>k</a:t>
            </a:r>
            <a:r>
              <a:rPr lang="en-US" altLang="zh-CN" dirty="0"/>
              <a:t>v</a:t>
            </a:r>
            <a:r>
              <a:rPr lang="en-US" altLang="zh-CN" baseline="-25000" dirty="0"/>
              <a:t>j</a:t>
            </a:r>
            <a:r>
              <a:rPr lang="zh-CN" altLang="en-US" dirty="0"/>
              <a:t>权值</a:t>
            </a:r>
            <a:r>
              <a:rPr lang="en-US" altLang="zh-CN" dirty="0"/>
              <a:t>(i≤k≤j-1)</a:t>
            </a:r>
          </a:p>
          <a:p>
            <a:pPr lvl="2"/>
            <a:r>
              <a:rPr lang="zh-CN" altLang="en-US" dirty="0"/>
              <a:t>由于计算时不知道 </a:t>
            </a:r>
            <a:r>
              <a:rPr lang="en-US" altLang="zh-CN" dirty="0"/>
              <a:t>k </a:t>
            </a:r>
            <a:r>
              <a:rPr lang="zh-CN" altLang="en-US" dirty="0"/>
              <a:t>确切位置，而 </a:t>
            </a:r>
            <a:r>
              <a:rPr lang="en-US" altLang="zh-CN" dirty="0"/>
              <a:t>k </a:t>
            </a:r>
            <a:r>
              <a:rPr lang="zh-CN" altLang="en-US" dirty="0"/>
              <a:t>的可能位置只有 </a:t>
            </a:r>
            <a:r>
              <a:rPr lang="en-US" altLang="zh-CN" dirty="0"/>
              <a:t>j - </a:t>
            </a:r>
            <a:r>
              <a:rPr lang="en-US" altLang="zh-CN" dirty="0" err="1"/>
              <a:t>i</a:t>
            </a:r>
            <a:r>
              <a:rPr lang="zh-CN" altLang="en-US" dirty="0"/>
              <a:t>个</a:t>
            </a:r>
          </a:p>
          <a:p>
            <a:pPr lvl="2"/>
            <a:r>
              <a:rPr lang="zh-CN" altLang="en-US" dirty="0"/>
              <a:t>因此可在这 </a:t>
            </a:r>
            <a:r>
              <a:rPr lang="en-US" altLang="zh-CN" dirty="0"/>
              <a:t>j </a:t>
            </a:r>
            <a:r>
              <a:rPr lang="en-US" altLang="zh-CN" dirty="0">
                <a:latin typeface="宋体" panose="02010600030101010101" pitchFamily="2" charset="-122"/>
              </a:rPr>
              <a:t>–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个位置中选出使 </a:t>
            </a:r>
            <a:r>
              <a:rPr lang="en-US" altLang="zh-CN" dirty="0"/>
              <a:t>t[</a:t>
            </a:r>
            <a:r>
              <a:rPr lang="en-US" altLang="zh-CN" dirty="0" err="1"/>
              <a:t>i</a:t>
            </a:r>
            <a:r>
              <a:rPr lang="en-US" altLang="zh-CN" dirty="0"/>
              <a:t>][j] </a:t>
            </a:r>
            <a:r>
              <a:rPr lang="zh-CN" altLang="en-US" dirty="0"/>
              <a:t>值达到最小的位置</a:t>
            </a:r>
          </a:p>
        </p:txBody>
      </p:sp>
      <p:grpSp>
        <p:nvGrpSpPr>
          <p:cNvPr id="98309" name="Group 4">
            <a:extLst>
              <a:ext uri="{FF2B5EF4-FFF2-40B4-BE49-F238E27FC236}">
                <a16:creationId xmlns:a16="http://schemas.microsoft.com/office/drawing/2014/main" id="{FD64C892-E615-4DC9-B6DF-6DFBC67BCE8F}"/>
              </a:ext>
            </a:extLst>
          </p:cNvPr>
          <p:cNvGrpSpPr>
            <a:grpSpLocks/>
          </p:cNvGrpSpPr>
          <p:nvPr/>
        </p:nvGrpSpPr>
        <p:grpSpPr bwMode="auto">
          <a:xfrm>
            <a:off x="2341465" y="4539456"/>
            <a:ext cx="7243762" cy="1144588"/>
            <a:chOff x="525" y="3022"/>
            <a:chExt cx="4755" cy="793"/>
          </a:xfrm>
        </p:grpSpPr>
        <p:graphicFrame>
          <p:nvGraphicFramePr>
            <p:cNvPr id="98310" name="Object 5">
              <a:extLst>
                <a:ext uri="{FF2B5EF4-FFF2-40B4-BE49-F238E27FC236}">
                  <a16:creationId xmlns:a16="http://schemas.microsoft.com/office/drawing/2014/main" id="{551EE2C6-2A7E-422A-AAC4-4FFDFBA7B8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5" y="3022"/>
            <a:ext cx="4755" cy="7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70" name="公式" r:id="rId3" imgW="3200400" imgH="533400" progId="Equation.3">
                    <p:embed/>
                  </p:oleObj>
                </mc:Choice>
                <mc:Fallback>
                  <p:oleObj name="公式" r:id="rId3" imgW="3200400" imgH="5334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" y="3022"/>
                          <a:ext cx="4755" cy="7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11" name="Line 6">
              <a:extLst>
                <a:ext uri="{FF2B5EF4-FFF2-40B4-BE49-F238E27FC236}">
                  <a16:creationId xmlns:a16="http://schemas.microsoft.com/office/drawing/2014/main" id="{E49237EA-2EE2-4D93-BB0D-00D064208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6" y="3616"/>
              <a:ext cx="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8312" name="AutoShape 7">
              <a:extLst>
                <a:ext uri="{FF2B5EF4-FFF2-40B4-BE49-F238E27FC236}">
                  <a16:creationId xmlns:a16="http://schemas.microsoft.com/office/drawing/2014/main" id="{B493407D-38E5-498E-94D8-E89A070FE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" y="3216"/>
              <a:ext cx="56" cy="376"/>
            </a:xfrm>
            <a:prstGeom prst="leftBrace">
              <a:avLst>
                <a:gd name="adj1" fmla="val 559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</p:grpSp>
    </p:spTree>
  </p:cSld>
  <p:clrMapOvr>
    <a:masterClrMapping/>
  </p:clrMapOvr>
  <p:transition spd="slow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页脚占位符 2">
            <a:extLst>
              <a:ext uri="{FF2B5EF4-FFF2-40B4-BE49-F238E27FC236}">
                <a16:creationId xmlns:a16="http://schemas.microsoft.com/office/drawing/2014/main" id="{08DAD48E-55E8-43D3-BE50-F99CB0593CE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D5E42A3A-FC7F-4E59-AA72-FBA9A1C132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矩阵连乘积最优序与凸多边形最优三角剖分</a:t>
            </a:r>
          </a:p>
        </p:txBody>
      </p:sp>
      <p:pic>
        <p:nvPicPr>
          <p:cNvPr id="99332" name="Picture 4" descr="t33">
            <a:extLst>
              <a:ext uri="{FF2B5EF4-FFF2-40B4-BE49-F238E27FC236}">
                <a16:creationId xmlns:a16="http://schemas.microsoft.com/office/drawing/2014/main" id="{714C62A3-844F-4897-BE6D-9DE19A17E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47"/>
          <a:stretch>
            <a:fillRect/>
          </a:stretch>
        </p:blipFill>
        <p:spPr bwMode="auto">
          <a:xfrm>
            <a:off x="7429501" y="1631567"/>
            <a:ext cx="2855912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3" name="Picture 5" descr="t34">
            <a:extLst>
              <a:ext uri="{FF2B5EF4-FFF2-40B4-BE49-F238E27FC236}">
                <a16:creationId xmlns:a16="http://schemas.microsoft.com/office/drawing/2014/main" id="{D68779CA-FED8-4FBD-8AE9-DBBDC470F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74" r="49667" b="19975"/>
          <a:stretch>
            <a:fillRect/>
          </a:stretch>
        </p:blipFill>
        <p:spPr bwMode="auto">
          <a:xfrm>
            <a:off x="3949700" y="3527834"/>
            <a:ext cx="3538538" cy="191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4" name="Text Box 6">
            <a:extLst>
              <a:ext uri="{FF2B5EF4-FFF2-40B4-BE49-F238E27FC236}">
                <a16:creationId xmlns:a16="http://schemas.microsoft.com/office/drawing/2014/main" id="{24D2CA7A-3A60-435F-BAD3-640E55C1B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5998" y="2451509"/>
            <a:ext cx="2460930" cy="427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(A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(A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A</a:t>
            </a:r>
            <a:r>
              <a:rPr lang="en-US" altLang="zh-CN" sz="2000" baseline="-25000" dirty="0"/>
              <a:t>3</a:t>
            </a:r>
            <a:r>
              <a:rPr lang="en-US" altLang="zh-CN" sz="2000" dirty="0"/>
              <a:t>))(A</a:t>
            </a:r>
            <a:r>
              <a:rPr lang="en-US" altLang="zh-CN" sz="2000" baseline="-25000" dirty="0"/>
              <a:t>4</a:t>
            </a:r>
            <a:r>
              <a:rPr lang="en-US" altLang="zh-CN" sz="2000" dirty="0"/>
              <a:t>(A</a:t>
            </a:r>
            <a:r>
              <a:rPr lang="en-US" altLang="zh-CN" sz="2000" baseline="-25000" dirty="0"/>
              <a:t>5</a:t>
            </a:r>
            <a:r>
              <a:rPr lang="en-US" altLang="zh-CN" sz="2000" dirty="0"/>
              <a:t>A</a:t>
            </a:r>
            <a:r>
              <a:rPr lang="en-US" altLang="zh-CN" sz="2000" baseline="-25000" dirty="0"/>
              <a:t>6</a:t>
            </a:r>
            <a:r>
              <a:rPr lang="en-US" altLang="zh-CN" sz="2000" dirty="0"/>
              <a:t>))</a:t>
            </a:r>
            <a:endParaRPr lang="zh-CN" altLang="en-US" sz="2000" dirty="0"/>
          </a:p>
        </p:txBody>
      </p:sp>
      <p:sp>
        <p:nvSpPr>
          <p:cNvPr id="99335" name="Line 7">
            <a:extLst>
              <a:ext uri="{FF2B5EF4-FFF2-40B4-BE49-F238E27FC236}">
                <a16:creationId xmlns:a16="http://schemas.microsoft.com/office/drawing/2014/main" id="{4323FBAF-CEE2-48A7-A848-71CC56D2D1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048409"/>
            <a:ext cx="787400" cy="9271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36" name="Line 8">
            <a:extLst>
              <a:ext uri="{FF2B5EF4-FFF2-40B4-BE49-F238E27FC236}">
                <a16:creationId xmlns:a16="http://schemas.microsoft.com/office/drawing/2014/main" id="{2BE26C6C-F312-4248-883F-2A624C3B79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1600" y="2984909"/>
            <a:ext cx="1054100" cy="8763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37" name="Text Box 9">
            <a:extLst>
              <a:ext uri="{FF2B5EF4-FFF2-40B4-BE49-F238E27FC236}">
                <a16:creationId xmlns:a16="http://schemas.microsoft.com/office/drawing/2014/main" id="{E6C7E39B-3029-40DF-B688-AA298D302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929" y="1352548"/>
            <a:ext cx="4480714" cy="55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dirty="0"/>
              <a:t>共同的描述形式：语法树</a:t>
            </a:r>
          </a:p>
        </p:txBody>
      </p:sp>
    </p:spTree>
  </p:cSld>
  <p:clrMapOvr>
    <a:masterClrMapping/>
  </p:clrMapOvr>
  <p:transition spd="slow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4B731053-ED19-4CB0-92A4-378DAB25F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动态规划算法的典型应用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3D0E5E11-0353-4465-A076-82F30C8EBB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SzPct val="100000"/>
              <a:buFont typeface="黑体" panose="02010609060101010101" pitchFamily="49" charset="-122"/>
              <a:buAutoNum type="circleNumDbPlain"/>
            </a:pPr>
            <a:r>
              <a:rPr lang="zh-CN" altLang="en-US"/>
              <a:t>矩阵连乘积</a:t>
            </a:r>
            <a:endParaRPr lang="en-US" altLang="zh-CN"/>
          </a:p>
          <a:p>
            <a:pPr marL="514350" indent="-514350">
              <a:buSzPct val="100000"/>
              <a:buFont typeface="黑体" panose="02010609060101010101" pitchFamily="49" charset="-122"/>
              <a:buAutoNum type="circleNumDbPlain"/>
            </a:pPr>
            <a:r>
              <a:rPr lang="en-US" altLang="zh-CN"/>
              <a:t>Floyd </a:t>
            </a:r>
            <a:r>
              <a:rPr lang="zh-CN" altLang="en-US"/>
              <a:t>算法：求所有顶点对之间的最短路径</a:t>
            </a:r>
            <a:endParaRPr lang="en-US" altLang="zh-CN"/>
          </a:p>
          <a:p>
            <a:pPr marL="514350" indent="-514350">
              <a:buSzPct val="100000"/>
              <a:buFont typeface="黑体" panose="02010609060101010101" pitchFamily="49" charset="-122"/>
              <a:buAutoNum type="circleNumDbPlain"/>
            </a:pPr>
            <a:r>
              <a:rPr lang="zh-CN" altLang="en-US"/>
              <a:t>凸多边形的最优三角剖分</a:t>
            </a:r>
            <a:endParaRPr lang="en-US" altLang="zh-CN"/>
          </a:p>
          <a:p>
            <a:pPr marL="514350" indent="-514350">
              <a:buSzPct val="100000"/>
              <a:buFont typeface="黑体" panose="02010609060101010101" pitchFamily="49" charset="-122"/>
              <a:buAutoNum type="circleNumDbPlain"/>
            </a:pPr>
            <a:r>
              <a:rPr lang="zh-CN" altLang="en-US">
                <a:solidFill>
                  <a:srgbClr val="FF0000"/>
                </a:solidFill>
              </a:rPr>
              <a:t>加权的单会场活动安排</a:t>
            </a:r>
            <a:endParaRPr lang="en-US" altLang="zh-CN">
              <a:solidFill>
                <a:srgbClr val="FF0000"/>
              </a:solidFill>
            </a:endParaRPr>
          </a:p>
          <a:p>
            <a:pPr marL="514350" indent="-514350">
              <a:buSzPct val="100000"/>
              <a:buFont typeface="黑体" panose="02010609060101010101" pitchFamily="49" charset="-122"/>
              <a:buAutoNum type="circleNumDbPlain"/>
            </a:pPr>
            <a:r>
              <a:rPr lang="zh-CN" altLang="en-US"/>
              <a:t>最长公共子序列</a:t>
            </a:r>
            <a:endParaRPr lang="en-US" altLang="zh-CN"/>
          </a:p>
        </p:txBody>
      </p:sp>
      <p:sp>
        <p:nvSpPr>
          <p:cNvPr id="100356" name="页脚占位符 3">
            <a:extLst>
              <a:ext uri="{FF2B5EF4-FFF2-40B4-BE49-F238E27FC236}">
                <a16:creationId xmlns:a16="http://schemas.microsoft.com/office/drawing/2014/main" id="{15F3DB5C-95DB-43F5-A9E5-824CAD9B73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</p:spTree>
  </p:cSld>
  <p:clrMapOvr>
    <a:masterClrMapping/>
  </p:clrMapOvr>
  <p:transition spd="slow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页脚占位符 3">
            <a:extLst>
              <a:ext uri="{FF2B5EF4-FFF2-40B4-BE49-F238E27FC236}">
                <a16:creationId xmlns:a16="http://schemas.microsoft.com/office/drawing/2014/main" id="{A5C3E6DC-B34B-42EB-AA0A-2EDCE2B5FD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13DCB211-C2E2-4D01-920C-D4462B8ECD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加权的单会场活动安排的动态规划求解</a:t>
            </a:r>
          </a:p>
        </p:txBody>
      </p:sp>
      <p:sp>
        <p:nvSpPr>
          <p:cNvPr id="1135619" name="Rectangle 3">
            <a:extLst>
              <a:ext uri="{FF2B5EF4-FFF2-40B4-BE49-F238E27FC236}">
                <a16:creationId xmlns:a16="http://schemas.microsoft.com/office/drawing/2014/main" id="{8210015A-CD5B-43ED-B5B9-35384AA736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活动集合 </a:t>
            </a:r>
            <a:r>
              <a:rPr lang="en-US" altLang="zh-CN"/>
              <a:t>E={1, 2, …, n }(</a:t>
            </a:r>
            <a:r>
              <a:rPr lang="zh-CN" altLang="en-US">
                <a:solidFill>
                  <a:srgbClr val="0000CC"/>
                </a:solidFill>
              </a:rPr>
              <a:t>结束时间递增排列</a:t>
            </a:r>
            <a:r>
              <a:rPr lang="en-US" altLang="zh-CN"/>
              <a:t>)</a:t>
            </a:r>
          </a:p>
          <a:p>
            <a:pPr lvl="1" eaLnBrk="1" hangingPunct="1"/>
            <a:r>
              <a:rPr lang="zh-CN" altLang="en-US"/>
              <a:t>活动 </a:t>
            </a:r>
            <a:r>
              <a:rPr lang="en-US" altLang="zh-CN"/>
              <a:t>j</a:t>
            </a:r>
            <a:r>
              <a:rPr lang="zh-CN" altLang="en-US"/>
              <a:t>：开始时间 </a:t>
            </a:r>
            <a:r>
              <a:rPr lang="en-US" altLang="zh-CN"/>
              <a:t>s</a:t>
            </a:r>
            <a:r>
              <a:rPr lang="en-US" altLang="zh-CN" baseline="-25000"/>
              <a:t>j</a:t>
            </a:r>
            <a:r>
              <a:rPr lang="zh-CN" altLang="en-US"/>
              <a:t>、结束时间 </a:t>
            </a:r>
            <a:r>
              <a:rPr lang="en-US" altLang="zh-CN"/>
              <a:t>f</a:t>
            </a:r>
            <a:r>
              <a:rPr lang="en-US" altLang="zh-CN" baseline="-25000"/>
              <a:t>j</a:t>
            </a:r>
            <a:r>
              <a:rPr lang="zh-CN" altLang="en-US"/>
              <a:t>、权值 </a:t>
            </a:r>
            <a:r>
              <a:rPr lang="en-US" altLang="zh-CN"/>
              <a:t>v</a:t>
            </a:r>
            <a:r>
              <a:rPr lang="en-US" altLang="zh-CN" baseline="-25000"/>
              <a:t>j</a:t>
            </a:r>
          </a:p>
          <a:p>
            <a:pPr lvl="1" eaLnBrk="1" hangingPunct="1"/>
            <a:r>
              <a:rPr lang="en-US" altLang="zh-CN" b="1">
                <a:solidFill>
                  <a:srgbClr val="FF0000"/>
                </a:solidFill>
              </a:rPr>
              <a:t>p(j)=i</a:t>
            </a:r>
            <a:r>
              <a:rPr lang="zh-CN" altLang="en-US"/>
              <a:t>：</a:t>
            </a:r>
            <a:r>
              <a:rPr lang="zh-CN" altLang="en-US">
                <a:solidFill>
                  <a:srgbClr val="0000CC"/>
                </a:solidFill>
              </a:rPr>
              <a:t>活动 </a:t>
            </a:r>
            <a:r>
              <a:rPr lang="en-US" altLang="zh-CN">
                <a:solidFill>
                  <a:srgbClr val="0000CC"/>
                </a:solidFill>
              </a:rPr>
              <a:t>j </a:t>
            </a:r>
            <a:r>
              <a:rPr lang="zh-CN" altLang="en-US">
                <a:solidFill>
                  <a:srgbClr val="0000CC"/>
                </a:solidFill>
              </a:rPr>
              <a:t>开始前最晚结束的并与 </a:t>
            </a:r>
            <a:r>
              <a:rPr lang="en-US" altLang="zh-CN">
                <a:solidFill>
                  <a:srgbClr val="0000CC"/>
                </a:solidFill>
              </a:rPr>
              <a:t>j </a:t>
            </a:r>
            <a:r>
              <a:rPr lang="zh-CN" altLang="en-US">
                <a:solidFill>
                  <a:srgbClr val="0000CC"/>
                </a:solidFill>
              </a:rPr>
              <a:t>相容的活动 </a:t>
            </a:r>
            <a:r>
              <a:rPr lang="en-US" altLang="zh-CN">
                <a:solidFill>
                  <a:srgbClr val="0000CC"/>
                </a:solidFill>
              </a:rPr>
              <a:t>i</a:t>
            </a:r>
          </a:p>
          <a:p>
            <a:pPr lvl="2" eaLnBrk="1" hangingPunct="1"/>
            <a:r>
              <a:rPr lang="zh-CN" altLang="en-US" b="1">
                <a:solidFill>
                  <a:schemeClr val="accent2"/>
                </a:solidFill>
              </a:rPr>
              <a:t>若 </a:t>
            </a:r>
            <a:r>
              <a:rPr lang="en-US" altLang="zh-CN" b="1">
                <a:solidFill>
                  <a:schemeClr val="accent2"/>
                </a:solidFill>
              </a:rPr>
              <a:t>i </a:t>
            </a:r>
            <a:r>
              <a:rPr lang="zh-CN" altLang="en-US" b="1">
                <a:solidFill>
                  <a:schemeClr val="accent2"/>
                </a:solidFill>
              </a:rPr>
              <a:t>不存在，则令 </a:t>
            </a:r>
            <a:r>
              <a:rPr lang="en-US" altLang="zh-CN" b="1">
                <a:solidFill>
                  <a:schemeClr val="accent2"/>
                </a:solidFill>
              </a:rPr>
              <a:t>p (j)=0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AE795094-3473-46FA-8869-C207F262C901}"/>
              </a:ext>
            </a:extLst>
          </p:cNvPr>
          <p:cNvGrpSpPr>
            <a:grpSpLocks/>
          </p:cNvGrpSpPr>
          <p:nvPr/>
        </p:nvGrpSpPr>
        <p:grpSpPr bwMode="auto">
          <a:xfrm>
            <a:off x="1935164" y="3344864"/>
            <a:ext cx="6994525" cy="2624137"/>
            <a:chOff x="259" y="2107"/>
            <a:chExt cx="4406" cy="1653"/>
          </a:xfrm>
        </p:grpSpPr>
        <p:sp>
          <p:nvSpPr>
            <p:cNvPr id="101388" name="Line 5">
              <a:extLst>
                <a:ext uri="{FF2B5EF4-FFF2-40B4-BE49-F238E27FC236}">
                  <a16:creationId xmlns:a16="http://schemas.microsoft.com/office/drawing/2014/main" id="{F236ED81-AD31-4B6A-9501-0EB49F32E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" y="3760"/>
              <a:ext cx="440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89" name="Line 6">
              <a:extLst>
                <a:ext uri="{FF2B5EF4-FFF2-40B4-BE49-F238E27FC236}">
                  <a16:creationId xmlns:a16="http://schemas.microsoft.com/office/drawing/2014/main" id="{89F1434C-E966-491E-831F-1A238F5810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" y="2358"/>
              <a:ext cx="1283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90" name="Line 7">
              <a:extLst>
                <a:ext uri="{FF2B5EF4-FFF2-40B4-BE49-F238E27FC236}">
                  <a16:creationId xmlns:a16="http://schemas.microsoft.com/office/drawing/2014/main" id="{54653FA2-605C-4E67-829E-9B80F5328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7" y="3080"/>
              <a:ext cx="267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91" name="Line 8">
              <a:extLst>
                <a:ext uri="{FF2B5EF4-FFF2-40B4-BE49-F238E27FC236}">
                  <a16:creationId xmlns:a16="http://schemas.microsoft.com/office/drawing/2014/main" id="{186AF4EE-001B-4415-9315-77AFDA620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807"/>
              <a:ext cx="925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92" name="Line 9">
              <a:extLst>
                <a:ext uri="{FF2B5EF4-FFF2-40B4-BE49-F238E27FC236}">
                  <a16:creationId xmlns:a16="http://schemas.microsoft.com/office/drawing/2014/main" id="{B2A4D16E-FCD3-41EB-B2E2-5B97AB7ECD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3" y="2589"/>
              <a:ext cx="161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93" name="Line 10">
              <a:extLst>
                <a:ext uri="{FF2B5EF4-FFF2-40B4-BE49-F238E27FC236}">
                  <a16:creationId xmlns:a16="http://schemas.microsoft.com/office/drawing/2014/main" id="{C3564ED8-A30A-4D17-AB3E-744C88B0E6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5" y="3338"/>
              <a:ext cx="62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94" name="Line 11">
              <a:extLst>
                <a:ext uri="{FF2B5EF4-FFF2-40B4-BE49-F238E27FC236}">
                  <a16:creationId xmlns:a16="http://schemas.microsoft.com/office/drawing/2014/main" id="{120DFFEA-B25B-4FF2-A4B7-397BFBBC00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1" y="3563"/>
              <a:ext cx="78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95" name="Rectangle 12">
              <a:extLst>
                <a:ext uri="{FF2B5EF4-FFF2-40B4-BE49-F238E27FC236}">
                  <a16:creationId xmlns:a16="http://schemas.microsoft.com/office/drawing/2014/main" id="{4C1BB01B-F815-4289-B4D4-60C2FE49A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2107"/>
              <a:ext cx="42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000" baseline="-250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0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=2</a:t>
              </a:r>
              <a:endParaRPr lang="zh-CN" altLang="en-US" sz="200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396" name="Rectangle 13">
              <a:extLst>
                <a:ext uri="{FF2B5EF4-FFF2-40B4-BE49-F238E27FC236}">
                  <a16:creationId xmlns:a16="http://schemas.microsoft.com/office/drawing/2014/main" id="{404116ED-D8A8-4DD6-8EEC-6E7560228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" y="2342"/>
              <a:ext cx="42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000" baseline="-250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0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=4</a:t>
              </a:r>
              <a:endParaRPr lang="zh-CN" altLang="en-US" sz="200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397" name="Rectangle 14">
              <a:extLst>
                <a:ext uri="{FF2B5EF4-FFF2-40B4-BE49-F238E27FC236}">
                  <a16:creationId xmlns:a16="http://schemas.microsoft.com/office/drawing/2014/main" id="{30ACDE54-7466-40C8-B02D-A11E7FC96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" y="2567"/>
              <a:ext cx="42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000" baseline="-250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sz="20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=4</a:t>
              </a:r>
              <a:endParaRPr lang="zh-CN" altLang="en-US" sz="200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398" name="Rectangle 15">
              <a:extLst>
                <a:ext uri="{FF2B5EF4-FFF2-40B4-BE49-F238E27FC236}">
                  <a16:creationId xmlns:a16="http://schemas.microsoft.com/office/drawing/2014/main" id="{C066E357-56B0-4271-8BDC-0C0D31358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4" y="2848"/>
              <a:ext cx="42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000" baseline="-250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en-US" altLang="zh-CN" sz="20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=7</a:t>
              </a:r>
              <a:endParaRPr lang="zh-CN" altLang="en-US" sz="200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399" name="Rectangle 16">
              <a:extLst>
                <a:ext uri="{FF2B5EF4-FFF2-40B4-BE49-F238E27FC236}">
                  <a16:creationId xmlns:a16="http://schemas.microsoft.com/office/drawing/2014/main" id="{9904A78B-F5E2-4E98-8336-379E65279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095"/>
              <a:ext cx="42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000" baseline="-250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lang="en-US" altLang="zh-CN" sz="20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=2</a:t>
              </a:r>
              <a:endParaRPr lang="zh-CN" altLang="en-US" sz="200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00" name="Rectangle 17">
              <a:extLst>
                <a:ext uri="{FF2B5EF4-FFF2-40B4-BE49-F238E27FC236}">
                  <a16:creationId xmlns:a16="http://schemas.microsoft.com/office/drawing/2014/main" id="{33212ABF-A89D-49FB-8A3E-7A685438E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1" y="3314"/>
              <a:ext cx="42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000" baseline="-250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r>
                <a:rPr lang="en-US" altLang="zh-CN" sz="20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=1</a:t>
              </a:r>
              <a:endParaRPr lang="zh-CN" altLang="en-US" sz="200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35634" name="Rectangle 18">
            <a:extLst>
              <a:ext uri="{FF2B5EF4-FFF2-40B4-BE49-F238E27FC236}">
                <a16:creationId xmlns:a16="http://schemas.microsoft.com/office/drawing/2014/main" id="{20D28C06-3030-4C5F-9093-83A414302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7038" y="3368675"/>
            <a:ext cx="6864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000" b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endParaRPr lang="zh-CN" altLang="en-US" sz="2000" b="1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5635" name="Rectangle 19">
            <a:extLst>
              <a:ext uri="{FF2B5EF4-FFF2-40B4-BE49-F238E27FC236}">
                <a16:creationId xmlns:a16="http://schemas.microsoft.com/office/drawing/2014/main" id="{0E3F45BF-7FAE-4DF0-8C4E-8720A410B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0825" y="3695700"/>
            <a:ext cx="6864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000" b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endParaRPr lang="zh-CN" altLang="en-US" sz="2000" b="1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5636" name="Rectangle 20">
            <a:extLst>
              <a:ext uri="{FF2B5EF4-FFF2-40B4-BE49-F238E27FC236}">
                <a16:creationId xmlns:a16="http://schemas.microsoft.com/office/drawing/2014/main" id="{837D406E-A187-4EC6-B48B-12A82BECF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213" y="3998913"/>
            <a:ext cx="6864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000" b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endParaRPr lang="zh-CN" altLang="en-US" sz="2000" b="1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5637" name="Rectangle 21">
            <a:extLst>
              <a:ext uri="{FF2B5EF4-FFF2-40B4-BE49-F238E27FC236}">
                <a16:creationId xmlns:a16="http://schemas.microsoft.com/office/drawing/2014/main" id="{C1FC6320-E149-481C-9889-97A272CED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2488" y="4432300"/>
            <a:ext cx="6864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000" b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endParaRPr lang="zh-CN" altLang="en-US" sz="2000" b="1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5638" name="Rectangle 22">
            <a:extLst>
              <a:ext uri="{FF2B5EF4-FFF2-40B4-BE49-F238E27FC236}">
                <a16:creationId xmlns:a16="http://schemas.microsoft.com/office/drawing/2014/main" id="{C7598E87-17F0-40A6-8F72-7606235F3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875" y="4802188"/>
            <a:ext cx="6864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000" b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=3</a:t>
            </a:r>
            <a:endParaRPr lang="zh-CN" altLang="en-US" sz="2000" b="1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5639" name="Rectangle 23">
            <a:extLst>
              <a:ext uri="{FF2B5EF4-FFF2-40B4-BE49-F238E27FC236}">
                <a16:creationId xmlns:a16="http://schemas.microsoft.com/office/drawing/2014/main" id="{32F151A0-B67D-4EB0-87D4-0E415771F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5663" y="5246688"/>
            <a:ext cx="6864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000" b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=3</a:t>
            </a:r>
            <a:endParaRPr lang="zh-CN" altLang="en-US" sz="2000" b="1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634" grpId="0"/>
      <p:bldP spid="1135635" grpId="0"/>
      <p:bldP spid="1135636" grpId="0"/>
      <p:bldP spid="1135637" grpId="0"/>
      <p:bldP spid="1135638" grpId="0"/>
      <p:bldP spid="1135639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页脚占位符 3">
            <a:extLst>
              <a:ext uri="{FF2B5EF4-FFF2-40B4-BE49-F238E27FC236}">
                <a16:creationId xmlns:a16="http://schemas.microsoft.com/office/drawing/2014/main" id="{519FF519-D0F8-4CB1-8AE3-86D6F14708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25DD0205-9DC3-4E49-8059-76F7B2047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加权的单会场活动安排的动态规划求解</a:t>
            </a:r>
          </a:p>
        </p:txBody>
      </p:sp>
      <p:sp>
        <p:nvSpPr>
          <p:cNvPr id="1136643" name="Rectangle 3">
            <a:extLst>
              <a:ext uri="{FF2B5EF4-FFF2-40B4-BE49-F238E27FC236}">
                <a16:creationId xmlns:a16="http://schemas.microsoft.com/office/drawing/2014/main" id="{5C2E46C6-234D-4DA8-B619-70B7615A14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活动集合 </a:t>
            </a:r>
            <a:r>
              <a:rPr lang="en-US" altLang="zh-CN">
                <a:latin typeface="Times New Roman" panose="02020603050405020304" pitchFamily="18" charset="0"/>
              </a:rPr>
              <a:t>E={1, 2, …, n }(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</a:rPr>
              <a:t>结束时间递增排列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活动 </a:t>
            </a:r>
            <a:r>
              <a:rPr lang="en-US" altLang="zh-CN">
                <a:latin typeface="Times New Roman" panose="02020603050405020304" pitchFamily="18" charset="0"/>
              </a:rPr>
              <a:t>j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</a:rPr>
              <a:t>j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</a:rPr>
              <a:t>j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j</a:t>
            </a:r>
            <a:r>
              <a:rPr lang="zh-CN" altLang="en-US">
                <a:latin typeface="Times New Roman" panose="02020603050405020304" pitchFamily="18" charset="0"/>
              </a:rPr>
              <a:t>；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p(j)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最优值</a:t>
            </a:r>
          </a:p>
          <a:p>
            <a:pPr lvl="1" eaLnBrk="1" hangingPunct="1"/>
            <a:r>
              <a:rPr lang="en-US" altLang="zh-CN">
                <a:latin typeface="Times New Roman" panose="02020603050405020304" pitchFamily="18" charset="0"/>
              </a:rPr>
              <a:t>M(j)</a:t>
            </a:r>
            <a:r>
              <a:rPr lang="zh-CN" altLang="en-US">
                <a:latin typeface="Times New Roman" panose="02020603050405020304" pitchFamily="18" charset="0"/>
              </a:rPr>
              <a:t>＝子集 </a:t>
            </a:r>
            <a:r>
              <a:rPr lang="en-US" altLang="zh-CN">
                <a:latin typeface="Times New Roman" panose="02020603050405020304" pitchFamily="18" charset="0"/>
              </a:rPr>
              <a:t>{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1, …, j</a:t>
            </a:r>
            <a:r>
              <a:rPr lang="en-US" altLang="zh-CN">
                <a:latin typeface="Times New Roman" panose="02020603050405020304" pitchFamily="18" charset="0"/>
              </a:rPr>
              <a:t> } </a:t>
            </a:r>
            <a:r>
              <a:rPr lang="zh-CN" altLang="en-US">
                <a:latin typeface="Times New Roman" panose="02020603050405020304" pitchFamily="18" charset="0"/>
              </a:rPr>
              <a:t>上相容活动最大总权值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规定：</a:t>
            </a:r>
            <a:r>
              <a:rPr lang="en-US" altLang="zh-CN">
                <a:latin typeface="Times New Roman" panose="02020603050405020304" pitchFamily="18" charset="0"/>
              </a:rPr>
              <a:t>M(0)=0</a:t>
            </a:r>
          </a:p>
        </p:txBody>
      </p:sp>
      <p:sp>
        <p:nvSpPr>
          <p:cNvPr id="1136644" name="Rectangle 4">
            <a:extLst>
              <a:ext uri="{FF2B5EF4-FFF2-40B4-BE49-F238E27FC236}">
                <a16:creationId xmlns:a16="http://schemas.microsoft.com/office/drawing/2014/main" id="{418EDE74-B503-4CCE-B2CB-6D10E16CC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215" y="2114946"/>
            <a:ext cx="412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j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开始前最晚结束并</a:t>
            </a:r>
            <a:r>
              <a:rPr lang="zh-CN" altLang="en-US" sz="2000" dirty="0">
                <a:ea typeface="宋体" panose="02010600030101010101" pitchFamily="2" charset="-122"/>
              </a:rPr>
              <a:t>与之相容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的活动</a:t>
            </a:r>
          </a:p>
        </p:txBody>
      </p:sp>
      <p:graphicFrame>
        <p:nvGraphicFramePr>
          <p:cNvPr id="1136645" name="Object 2">
            <a:extLst>
              <a:ext uri="{FF2B5EF4-FFF2-40B4-BE49-F238E27FC236}">
                <a16:creationId xmlns:a16="http://schemas.microsoft.com/office/drawing/2014/main" id="{2FE3AF88-34AE-4951-8470-3695AFAC2B69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847439103"/>
              </p:ext>
            </p:extLst>
          </p:nvPr>
        </p:nvGraphicFramePr>
        <p:xfrm>
          <a:off x="2326965" y="4168120"/>
          <a:ext cx="699135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4" name="公式" r:id="rId3" imgW="2489200" imgH="393700" progId="Equation.3">
                  <p:embed/>
                </p:oleObj>
              </mc:Choice>
              <mc:Fallback>
                <p:oleObj name="公式" r:id="rId3" imgW="24892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6965" y="4168120"/>
                        <a:ext cx="6991350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4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页脚占位符 3">
            <a:extLst>
              <a:ext uri="{FF2B5EF4-FFF2-40B4-BE49-F238E27FC236}">
                <a16:creationId xmlns:a16="http://schemas.microsoft.com/office/drawing/2014/main" id="{66E13BC9-0C85-4169-A724-D875F033F5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4C0ECFA4-80D8-4291-83B1-A93D789394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加权的单会场活动安排的动态规划求解</a:t>
            </a:r>
          </a:p>
        </p:txBody>
      </p:sp>
      <p:sp>
        <p:nvSpPr>
          <p:cNvPr id="1137667" name="Rectangle 3">
            <a:extLst>
              <a:ext uri="{FF2B5EF4-FFF2-40B4-BE49-F238E27FC236}">
                <a16:creationId xmlns:a16="http://schemas.microsoft.com/office/drawing/2014/main" id="{71F5097A-51F4-49C9-B4BF-BA1DC8AE6A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最优值：</a:t>
            </a:r>
            <a:r>
              <a:rPr lang="en-US" altLang="zh-CN"/>
              <a:t>M(j)={</a:t>
            </a:r>
            <a:r>
              <a:rPr lang="en-US" altLang="zh-CN" b="1">
                <a:solidFill>
                  <a:srgbClr val="FF0000"/>
                </a:solidFill>
              </a:rPr>
              <a:t>1, …, j</a:t>
            </a:r>
            <a:r>
              <a:rPr lang="en-US" altLang="zh-CN"/>
              <a:t> }</a:t>
            </a:r>
            <a:r>
              <a:rPr lang="zh-CN" altLang="en-US"/>
              <a:t>上相容活动最大总权值</a:t>
            </a:r>
          </a:p>
          <a:p>
            <a:pPr eaLnBrk="1" hangingPunct="1"/>
            <a:r>
              <a:rPr lang="zh-CN" altLang="en-US"/>
              <a:t>最优解</a:t>
            </a:r>
          </a:p>
          <a:p>
            <a:pPr lvl="1" eaLnBrk="1" hangingPunct="1"/>
            <a:r>
              <a:rPr lang="en-US" altLang="zh-CN"/>
              <a:t>j </a:t>
            </a:r>
            <a:r>
              <a:rPr lang="zh-CN" altLang="en-US"/>
              <a:t>属于 </a:t>
            </a:r>
            <a:r>
              <a:rPr lang="en-US" altLang="zh-CN"/>
              <a:t>{1, …, j} </a:t>
            </a:r>
            <a:r>
              <a:rPr lang="zh-CN" altLang="en-US"/>
              <a:t>上最优解 </a:t>
            </a:r>
            <a:r>
              <a:rPr lang="en-US" altLang="zh-CN"/>
              <a:t>iff. </a:t>
            </a:r>
          </a:p>
        </p:txBody>
      </p:sp>
      <p:graphicFrame>
        <p:nvGraphicFramePr>
          <p:cNvPr id="1137669" name="Object 2">
            <a:extLst>
              <a:ext uri="{FF2B5EF4-FFF2-40B4-BE49-F238E27FC236}">
                <a16:creationId xmlns:a16="http://schemas.microsoft.com/office/drawing/2014/main" id="{30EF2517-A1B9-4DDD-B703-8F611618ABD2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991369313"/>
              </p:ext>
            </p:extLst>
          </p:nvPr>
        </p:nvGraphicFramePr>
        <p:xfrm>
          <a:off x="5347765" y="2638356"/>
          <a:ext cx="329088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8" name="公式" r:id="rId3" imgW="1256755" imgH="215806" progId="Equation.3">
                  <p:embed/>
                </p:oleObj>
              </mc:Choice>
              <mc:Fallback>
                <p:oleObj name="公式" r:id="rId3" imgW="1256755" imgH="21580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7765" y="2638356"/>
                        <a:ext cx="3290887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430" name="Picture 6">
            <a:extLst>
              <a:ext uri="{FF2B5EF4-FFF2-40B4-BE49-F238E27FC236}">
                <a16:creationId xmlns:a16="http://schemas.microsoft.com/office/drawing/2014/main" id="{96E1DA54-044D-4A0F-A2F7-3CF5FE9D6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885" y="3677046"/>
            <a:ext cx="6992937" cy="110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页脚占位符 3">
            <a:extLst>
              <a:ext uri="{FF2B5EF4-FFF2-40B4-BE49-F238E27FC236}">
                <a16:creationId xmlns:a16="http://schemas.microsoft.com/office/drawing/2014/main" id="{EEB82583-624F-4B2C-9AED-DDB59BA31B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4E4E7CD1-A55F-41DF-AC09-DCF6F42B3A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加权的单会场活动安排的动态规划求解</a:t>
            </a:r>
          </a:p>
        </p:txBody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1F4E7B21-B699-4E40-BDA4-DE0F9FE169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415" y="1084081"/>
            <a:ext cx="9566561" cy="4856343"/>
          </a:xfrm>
        </p:spPr>
        <p:txBody>
          <a:bodyPr/>
          <a:lstStyle/>
          <a:p>
            <a:pPr eaLnBrk="1" hangingPunct="1"/>
            <a:r>
              <a:rPr lang="zh-CN" altLang="en-US" dirty="0"/>
              <a:t>最优值 </a:t>
            </a:r>
            <a:r>
              <a:rPr lang="en-US" altLang="zh-CN" dirty="0"/>
              <a:t>M(j) </a:t>
            </a:r>
            <a:r>
              <a:rPr lang="zh-CN" altLang="en-US" dirty="0"/>
              <a:t>的计算</a:t>
            </a:r>
          </a:p>
        </p:txBody>
      </p:sp>
      <p:sp>
        <p:nvSpPr>
          <p:cNvPr id="1138692" name="Rectangle 3">
            <a:extLst>
              <a:ext uri="{FF2B5EF4-FFF2-40B4-BE49-F238E27FC236}">
                <a16:creationId xmlns:a16="http://schemas.microsoft.com/office/drawing/2014/main" id="{5D33B15E-58F3-4E38-ABFF-6749B9D23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898" y="1956471"/>
            <a:ext cx="578485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000CC"/>
                </a:solidFill>
              </a:rPr>
              <a:t>Itera_Selector</a:t>
            </a:r>
            <a:r>
              <a:rPr lang="en-US" altLang="zh-CN" sz="2000" b="1" dirty="0"/>
              <a:t> ( j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M [ 0 ]=0</a:t>
            </a:r>
            <a:endParaRPr lang="zh-CN" altLang="en-US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for j</a:t>
            </a:r>
            <a:r>
              <a:rPr lang="zh-CN" altLang="en-US" sz="2000" b="1" dirty="0"/>
              <a:t>＝</a:t>
            </a:r>
            <a:r>
              <a:rPr lang="en-US" altLang="zh-CN" sz="2000" b="1" dirty="0"/>
              <a:t>1, 2, …, 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          </a:t>
            </a:r>
            <a:r>
              <a:rPr lang="en-US" altLang="zh-CN" sz="2000" b="1" dirty="0"/>
              <a:t>M [ j ]</a:t>
            </a:r>
            <a:r>
              <a:rPr lang="zh-CN" altLang="en-US" sz="2000" b="1" dirty="0"/>
              <a:t>＝</a:t>
            </a:r>
            <a:r>
              <a:rPr lang="en-US" altLang="zh-CN" sz="2000" b="1" dirty="0"/>
              <a:t>max ( </a:t>
            </a:r>
            <a:r>
              <a:rPr lang="en-US" altLang="zh-CN" sz="2000" b="1" dirty="0" err="1"/>
              <a:t>v</a:t>
            </a:r>
            <a:r>
              <a:rPr lang="en-US" altLang="zh-CN" sz="2000" b="1" baseline="-25000" dirty="0" err="1"/>
              <a:t>j</a:t>
            </a:r>
            <a:r>
              <a:rPr lang="en-US" altLang="zh-CN" sz="2000" b="1" dirty="0"/>
              <a:t> + M [ p (j) ],  M [ j</a:t>
            </a:r>
            <a:r>
              <a:rPr lang="zh-CN" altLang="en-US" sz="2000" b="1" dirty="0"/>
              <a:t>－</a:t>
            </a:r>
            <a:r>
              <a:rPr lang="en-US" altLang="zh-CN" sz="2000" b="1" dirty="0"/>
              <a:t>1] )</a:t>
            </a:r>
          </a:p>
        </p:txBody>
      </p:sp>
      <p:sp>
        <p:nvSpPr>
          <p:cNvPr id="1138693" name="Rectangle 3">
            <a:extLst>
              <a:ext uri="{FF2B5EF4-FFF2-40B4-BE49-F238E27FC236}">
                <a16:creationId xmlns:a16="http://schemas.microsoft.com/office/drawing/2014/main" id="{3A19FFB7-893F-44C3-BBA7-0E7178A75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898" y="3695242"/>
            <a:ext cx="8720137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A50021"/>
                </a:solidFill>
              </a:rPr>
              <a:t>Recur_Selector</a:t>
            </a:r>
            <a:r>
              <a:rPr lang="en-US" altLang="zh-CN" sz="2000" b="1" dirty="0"/>
              <a:t> ( j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if j</a:t>
            </a:r>
            <a:r>
              <a:rPr lang="zh-CN" altLang="en-US" sz="2000" b="1" dirty="0"/>
              <a:t>＝</a:t>
            </a:r>
            <a:r>
              <a:rPr lang="en-US" altLang="zh-CN" sz="2000" b="1" dirty="0"/>
              <a:t>0 then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     return 0</a:t>
            </a:r>
            <a:endParaRPr lang="zh-CN" altLang="en-US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else if M [ j ]</a:t>
            </a:r>
            <a:r>
              <a:rPr lang="zh-CN" altLang="en-US" sz="2000" b="1" dirty="0"/>
              <a:t>＞</a:t>
            </a:r>
            <a:r>
              <a:rPr lang="en-US" altLang="zh-CN" sz="2000" b="1" dirty="0"/>
              <a:t>0 then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return M [ j 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else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          </a:t>
            </a:r>
            <a:r>
              <a:rPr lang="en-US" altLang="zh-CN" sz="2000" b="1" dirty="0"/>
              <a:t>M [ j ]</a:t>
            </a:r>
            <a:r>
              <a:rPr lang="zh-CN" altLang="en-US" sz="2000" b="1" dirty="0"/>
              <a:t>＝</a:t>
            </a:r>
            <a:r>
              <a:rPr lang="en-US" altLang="zh-CN" sz="2000" b="1" dirty="0"/>
              <a:t>max ( </a:t>
            </a:r>
            <a:r>
              <a:rPr lang="en-US" altLang="zh-CN" sz="2000" b="1" dirty="0" err="1"/>
              <a:t>v</a:t>
            </a:r>
            <a:r>
              <a:rPr lang="en-US" altLang="zh-CN" sz="2000" b="1" baseline="-25000" dirty="0" err="1"/>
              <a:t>j</a:t>
            </a:r>
            <a:r>
              <a:rPr lang="en-US" altLang="zh-CN" sz="2000" b="1" dirty="0"/>
              <a:t> + </a:t>
            </a:r>
            <a:r>
              <a:rPr lang="en-US" altLang="zh-CN" sz="2000" b="1" dirty="0" err="1">
                <a:solidFill>
                  <a:srgbClr val="A50021"/>
                </a:solidFill>
              </a:rPr>
              <a:t>Recur_Selector</a:t>
            </a:r>
            <a:r>
              <a:rPr lang="en-US" altLang="zh-CN" sz="2000" b="1" dirty="0"/>
              <a:t> ( p (j) ), </a:t>
            </a:r>
            <a:r>
              <a:rPr lang="en-US" altLang="zh-CN" sz="2000" b="1" dirty="0" err="1">
                <a:solidFill>
                  <a:srgbClr val="A50021"/>
                </a:solidFill>
              </a:rPr>
              <a:t>Recur_Selector</a:t>
            </a:r>
            <a:r>
              <a:rPr lang="en-US" altLang="zh-CN" sz="2000" b="1" dirty="0"/>
              <a:t> ( j</a:t>
            </a:r>
            <a:r>
              <a:rPr lang="zh-CN" altLang="en-US" sz="2000" b="1" dirty="0"/>
              <a:t>－</a:t>
            </a:r>
            <a:r>
              <a:rPr lang="en-US" altLang="zh-CN" sz="2000" b="1" dirty="0"/>
              <a:t>1 )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return M [ j ]</a:t>
            </a:r>
          </a:p>
        </p:txBody>
      </p:sp>
      <p:sp>
        <p:nvSpPr>
          <p:cNvPr id="1138694" name="Rectangle 6">
            <a:extLst>
              <a:ext uri="{FF2B5EF4-FFF2-40B4-BE49-F238E27FC236}">
                <a16:creationId xmlns:a16="http://schemas.microsoft.com/office/drawing/2014/main" id="{46F04FD4-30CE-41E3-A075-B4E1B23EB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447" y="1906131"/>
            <a:ext cx="996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0000CC"/>
                </a:solidFill>
                <a:ea typeface="宋体" panose="02010600030101010101" pitchFamily="2" charset="-122"/>
              </a:rPr>
              <a:t>迭代</a:t>
            </a:r>
          </a:p>
        </p:txBody>
      </p:sp>
      <p:sp>
        <p:nvSpPr>
          <p:cNvPr id="1138695" name="Rectangle 7">
            <a:extLst>
              <a:ext uri="{FF2B5EF4-FFF2-40B4-BE49-F238E27FC236}">
                <a16:creationId xmlns:a16="http://schemas.microsoft.com/office/drawing/2014/main" id="{5177B524-9319-4A3F-B01E-BE45B85BC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0797" y="3641267"/>
            <a:ext cx="996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rgbClr val="A50021"/>
                </a:solidFill>
                <a:ea typeface="宋体" panose="02010600030101010101" pitchFamily="2" charset="-122"/>
              </a:rPr>
              <a:t>递归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8692" grpId="0"/>
      <p:bldP spid="1138693" grpId="0"/>
      <p:bldP spid="1138694" grpId="0"/>
      <p:bldP spid="113869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页脚占位符 3">
            <a:extLst>
              <a:ext uri="{FF2B5EF4-FFF2-40B4-BE49-F238E27FC236}">
                <a16:creationId xmlns:a16="http://schemas.microsoft.com/office/drawing/2014/main" id="{720EDE96-5CE4-413E-8C42-B732FB1410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DBD3B651-B1DB-404C-9D6F-686783E90D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加权的单会场活动安排的动态规划求解</a:t>
            </a:r>
          </a:p>
        </p:txBody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272950A3-C304-449C-89CE-0B5A880DC6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最优解答的构造</a:t>
            </a:r>
          </a:p>
          <a:p>
            <a:pPr lvl="1" eaLnBrk="1" hangingPunct="1"/>
            <a:r>
              <a:rPr lang="en-US" altLang="zh-CN"/>
              <a:t>j </a:t>
            </a:r>
            <a:r>
              <a:rPr lang="zh-CN" altLang="en-US"/>
              <a:t>属于 </a:t>
            </a:r>
            <a:r>
              <a:rPr lang="en-US" altLang="zh-CN"/>
              <a:t>{1, …, j} </a:t>
            </a:r>
            <a:r>
              <a:rPr lang="zh-CN" altLang="en-US"/>
              <a:t>上最优解 </a:t>
            </a:r>
            <a:r>
              <a:rPr lang="en-US" altLang="zh-CN"/>
              <a:t>iff. </a:t>
            </a:r>
            <a:endParaRPr lang="zh-CN" altLang="en-US"/>
          </a:p>
        </p:txBody>
      </p:sp>
      <p:sp>
        <p:nvSpPr>
          <p:cNvPr id="1139716" name="Rectangle 3">
            <a:extLst>
              <a:ext uri="{FF2B5EF4-FFF2-40B4-BE49-F238E27FC236}">
                <a16:creationId xmlns:a16="http://schemas.microsoft.com/office/drawing/2014/main" id="{F8A4B269-9A06-40E0-9F5F-5BAB89E16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347" y="2784475"/>
            <a:ext cx="711835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A50021"/>
                </a:solidFill>
                <a:latin typeface="Times New Roman" panose="02020603050405020304" pitchFamily="18" charset="0"/>
              </a:rPr>
              <a:t>Find_Solution</a:t>
            </a:r>
            <a:r>
              <a:rPr lang="en-US" altLang="zh-CN" sz="2400">
                <a:latin typeface="Times New Roman" panose="02020603050405020304" pitchFamily="18" charset="0"/>
              </a:rPr>
              <a:t> ( j )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 if j</a:t>
            </a:r>
            <a:r>
              <a:rPr lang="zh-CN" altLang="en-US" sz="2400">
                <a:latin typeface="Times New Roman" panose="02020603050405020304" pitchFamily="18" charset="0"/>
              </a:rPr>
              <a:t>＝</a:t>
            </a:r>
            <a:r>
              <a:rPr lang="en-US" altLang="zh-CN" sz="2400">
                <a:latin typeface="Times New Roman" panose="02020603050405020304" pitchFamily="18" charset="0"/>
              </a:rPr>
              <a:t>0 then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      无动作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 else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      if v</a:t>
            </a:r>
            <a:r>
              <a:rPr lang="en-US" altLang="zh-CN" sz="2400" baseline="-25000">
                <a:latin typeface="Times New Roman" panose="02020603050405020304" pitchFamily="18" charset="0"/>
              </a:rPr>
              <a:t>j</a:t>
            </a:r>
            <a:r>
              <a:rPr lang="en-US" altLang="zh-CN" sz="2400">
                <a:latin typeface="Times New Roman" panose="02020603050405020304" pitchFamily="18" charset="0"/>
              </a:rPr>
              <a:t> + M [ p (j) ] ≥ M [ j</a:t>
            </a:r>
            <a:r>
              <a:rPr lang="zh-CN" altLang="en-US" sz="2400">
                <a:latin typeface="Times New Roman" panose="02020603050405020304" pitchFamily="18" charset="0"/>
              </a:rPr>
              <a:t>－</a:t>
            </a:r>
            <a:r>
              <a:rPr lang="en-US" altLang="zh-CN" sz="2400">
                <a:latin typeface="Times New Roman" panose="02020603050405020304" pitchFamily="18" charset="0"/>
              </a:rPr>
              <a:t>1 ] then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           </a:t>
            </a:r>
            <a:r>
              <a:rPr lang="zh-CN" altLang="en-US" sz="2400">
                <a:latin typeface="Times New Roman" panose="02020603050405020304" pitchFamily="18" charset="0"/>
              </a:rPr>
              <a:t>输出</a:t>
            </a:r>
            <a:r>
              <a:rPr lang="en-US" altLang="zh-CN" sz="2400">
                <a:latin typeface="Times New Roman" panose="02020603050405020304" pitchFamily="18" charset="0"/>
              </a:rPr>
              <a:t> j </a:t>
            </a:r>
            <a:r>
              <a:rPr lang="zh-CN" altLang="en-US" sz="2400">
                <a:latin typeface="Times New Roman" panose="02020603050405020304" pitchFamily="18" charset="0"/>
              </a:rPr>
              <a:t>和 </a:t>
            </a:r>
            <a:r>
              <a:rPr lang="en-US" altLang="zh-CN" sz="2400">
                <a:solidFill>
                  <a:srgbClr val="A50021"/>
                </a:solidFill>
                <a:latin typeface="Times New Roman" panose="02020603050405020304" pitchFamily="18" charset="0"/>
              </a:rPr>
              <a:t>Find_Solution</a:t>
            </a:r>
            <a:r>
              <a:rPr lang="en-US" altLang="zh-CN" sz="2400">
                <a:latin typeface="Times New Roman" panose="02020603050405020304" pitchFamily="18" charset="0"/>
              </a:rPr>
              <a:t> ( j</a:t>
            </a:r>
            <a:r>
              <a:rPr lang="zh-CN" altLang="en-US" sz="2400">
                <a:latin typeface="Times New Roman" panose="02020603050405020304" pitchFamily="18" charset="0"/>
              </a:rPr>
              <a:t>－</a:t>
            </a:r>
            <a:r>
              <a:rPr lang="en-US" altLang="zh-CN" sz="2400">
                <a:latin typeface="Times New Roman" panose="02020603050405020304" pitchFamily="18" charset="0"/>
              </a:rPr>
              <a:t>1 ) </a:t>
            </a:r>
            <a:r>
              <a:rPr lang="zh-CN" altLang="en-US" sz="2400">
                <a:latin typeface="Times New Roman" panose="02020603050405020304" pitchFamily="18" charset="0"/>
              </a:rPr>
              <a:t>的结果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      else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           </a:t>
            </a:r>
            <a:r>
              <a:rPr lang="zh-CN" altLang="en-US" sz="2400">
                <a:latin typeface="Times New Roman" panose="02020603050405020304" pitchFamily="18" charset="0"/>
              </a:rPr>
              <a:t>输出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A50021"/>
                </a:solidFill>
                <a:latin typeface="Times New Roman" panose="02020603050405020304" pitchFamily="18" charset="0"/>
              </a:rPr>
              <a:t>Find_Solution</a:t>
            </a:r>
            <a:r>
              <a:rPr lang="en-US" altLang="zh-CN" sz="2400">
                <a:latin typeface="Times New Roman" panose="02020603050405020304" pitchFamily="18" charset="0"/>
              </a:rPr>
              <a:t> ( j</a:t>
            </a:r>
            <a:r>
              <a:rPr lang="zh-CN" altLang="en-US" sz="2400">
                <a:latin typeface="Times New Roman" panose="02020603050405020304" pitchFamily="18" charset="0"/>
              </a:rPr>
              <a:t>－</a:t>
            </a:r>
            <a:r>
              <a:rPr lang="en-US" altLang="zh-CN" sz="2400">
                <a:latin typeface="Times New Roman" panose="02020603050405020304" pitchFamily="18" charset="0"/>
              </a:rPr>
              <a:t>1 ) </a:t>
            </a:r>
            <a:r>
              <a:rPr lang="zh-CN" altLang="en-US" sz="2400">
                <a:latin typeface="Times New Roman" panose="02020603050405020304" pitchFamily="18" charset="0"/>
              </a:rPr>
              <a:t>的结果</a:t>
            </a:r>
          </a:p>
        </p:txBody>
      </p:sp>
      <p:sp>
        <p:nvSpPr>
          <p:cNvPr id="1139717" name="Rectangle 5">
            <a:extLst>
              <a:ext uri="{FF2B5EF4-FFF2-40B4-BE49-F238E27FC236}">
                <a16:creationId xmlns:a16="http://schemas.microsoft.com/office/drawing/2014/main" id="{713FFFA6-F7E3-4CA2-85DC-B73975CB7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910" y="2728914"/>
            <a:ext cx="1816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rgbClr val="0000CC"/>
                </a:solidFill>
                <a:ea typeface="宋体" panose="02010600030101010101" pitchFamily="2" charset="-122"/>
              </a:rPr>
              <a:t>递归构造</a:t>
            </a:r>
          </a:p>
        </p:txBody>
      </p:sp>
      <p:graphicFrame>
        <p:nvGraphicFramePr>
          <p:cNvPr id="105479" name="Object 2">
            <a:extLst>
              <a:ext uri="{FF2B5EF4-FFF2-40B4-BE49-F238E27FC236}">
                <a16:creationId xmlns:a16="http://schemas.microsoft.com/office/drawing/2014/main" id="{2831390A-28F1-4161-996A-FB29C231A4A0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157124320"/>
              </p:ext>
            </p:extLst>
          </p:nvPr>
        </p:nvGraphicFramePr>
        <p:xfrm>
          <a:off x="5272155" y="1957177"/>
          <a:ext cx="33369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7" name="公式" r:id="rId3" imgW="1256755" imgH="215806" progId="Equation.3">
                  <p:embed/>
                </p:oleObj>
              </mc:Choice>
              <mc:Fallback>
                <p:oleObj name="公式" r:id="rId3" imgW="1256755" imgH="21580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155" y="1957177"/>
                        <a:ext cx="333692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9716" grpId="0"/>
      <p:bldP spid="1139717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页脚占位符 3">
            <a:extLst>
              <a:ext uri="{FF2B5EF4-FFF2-40B4-BE49-F238E27FC236}">
                <a16:creationId xmlns:a16="http://schemas.microsoft.com/office/drawing/2014/main" id="{8D3D3494-A1C9-41C5-BF2C-13FB749E20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9EB05AD4-53EA-4303-9481-5257168DFE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加权的单会场活动安排问题</a:t>
            </a:r>
          </a:p>
        </p:txBody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05213B87-1AD2-4DF1-AA0F-E0EC1B3FA1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动态规划求解实例</a:t>
            </a:r>
          </a:p>
        </p:txBody>
      </p:sp>
      <p:grpSp>
        <p:nvGrpSpPr>
          <p:cNvPr id="106501" name="Group 4">
            <a:extLst>
              <a:ext uri="{FF2B5EF4-FFF2-40B4-BE49-F238E27FC236}">
                <a16:creationId xmlns:a16="http://schemas.microsoft.com/office/drawing/2014/main" id="{393EB002-C8A1-4C1E-B97A-C6C5DA99C51A}"/>
              </a:ext>
            </a:extLst>
          </p:cNvPr>
          <p:cNvGrpSpPr>
            <a:grpSpLocks/>
          </p:cNvGrpSpPr>
          <p:nvPr/>
        </p:nvGrpSpPr>
        <p:grpSpPr bwMode="auto">
          <a:xfrm>
            <a:off x="2325688" y="1866900"/>
            <a:ext cx="7226300" cy="2624138"/>
            <a:chOff x="395" y="2243"/>
            <a:chExt cx="4552" cy="1653"/>
          </a:xfrm>
        </p:grpSpPr>
        <p:grpSp>
          <p:nvGrpSpPr>
            <p:cNvPr id="106531" name="Group 5">
              <a:extLst>
                <a:ext uri="{FF2B5EF4-FFF2-40B4-BE49-F238E27FC236}">
                  <a16:creationId xmlns:a16="http://schemas.microsoft.com/office/drawing/2014/main" id="{0481B4BA-D684-43EB-A3B2-B79BB309E8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" y="2243"/>
              <a:ext cx="4406" cy="1653"/>
              <a:chOff x="259" y="2107"/>
              <a:chExt cx="4406" cy="1653"/>
            </a:xfrm>
          </p:grpSpPr>
          <p:sp>
            <p:nvSpPr>
              <p:cNvPr id="106538" name="Line 6">
                <a:extLst>
                  <a:ext uri="{FF2B5EF4-FFF2-40B4-BE49-F238E27FC236}">
                    <a16:creationId xmlns:a16="http://schemas.microsoft.com/office/drawing/2014/main" id="{0B03A4A4-88A2-43E5-9CE7-B838A21AB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" y="3760"/>
                <a:ext cx="440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39" name="Line 7">
                <a:extLst>
                  <a:ext uri="{FF2B5EF4-FFF2-40B4-BE49-F238E27FC236}">
                    <a16:creationId xmlns:a16="http://schemas.microsoft.com/office/drawing/2014/main" id="{F3332D18-D627-42F5-A1CE-8AE6F27F36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" y="2358"/>
                <a:ext cx="1283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diamond" w="med" len="med"/>
                <a:tailEnd type="diamond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40" name="Line 8">
                <a:extLst>
                  <a:ext uri="{FF2B5EF4-FFF2-40B4-BE49-F238E27FC236}">
                    <a16:creationId xmlns:a16="http://schemas.microsoft.com/office/drawing/2014/main" id="{21C3BCC7-E40D-42EF-A4AC-D4F90DFEEE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7" y="3080"/>
                <a:ext cx="2677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diamond" w="med" len="med"/>
                <a:tailEnd type="diamond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41" name="Line 9">
                <a:extLst>
                  <a:ext uri="{FF2B5EF4-FFF2-40B4-BE49-F238E27FC236}">
                    <a16:creationId xmlns:a16="http://schemas.microsoft.com/office/drawing/2014/main" id="{F3CB613C-E76E-4D3C-BB6A-9A8E2BCB61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2" y="2807"/>
                <a:ext cx="925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diamond" w="med" len="med"/>
                <a:tailEnd type="diamond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42" name="Line 10">
                <a:extLst>
                  <a:ext uri="{FF2B5EF4-FFF2-40B4-BE49-F238E27FC236}">
                    <a16:creationId xmlns:a16="http://schemas.microsoft.com/office/drawing/2014/main" id="{63E89CA0-B9A2-491E-9EAB-FE8E2D850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" y="2589"/>
                <a:ext cx="161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diamond" w="med" len="med"/>
                <a:tailEnd type="diamond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43" name="Line 11">
                <a:extLst>
                  <a:ext uri="{FF2B5EF4-FFF2-40B4-BE49-F238E27FC236}">
                    <a16:creationId xmlns:a16="http://schemas.microsoft.com/office/drawing/2014/main" id="{D97B1182-54EF-41E5-85EA-0817893FCE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5" y="3338"/>
                <a:ext cx="622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diamond" w="med" len="med"/>
                <a:tailEnd type="diamond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44" name="Line 12">
                <a:extLst>
                  <a:ext uri="{FF2B5EF4-FFF2-40B4-BE49-F238E27FC236}">
                    <a16:creationId xmlns:a16="http://schemas.microsoft.com/office/drawing/2014/main" id="{8490F33A-3AB0-4F03-927F-37D7676AF0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1" y="3563"/>
                <a:ext cx="784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diamond" w="med" len="med"/>
                <a:tailEnd type="diamond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45" name="Rectangle 13">
                <a:extLst>
                  <a:ext uri="{FF2B5EF4-FFF2-40B4-BE49-F238E27FC236}">
                    <a16:creationId xmlns:a16="http://schemas.microsoft.com/office/drawing/2014/main" id="{06EB7F39-C7F4-4A22-A641-7AD625469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4" y="2107"/>
                <a:ext cx="42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lang="en-US" altLang="zh-CN" sz="2000" baseline="-25000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2000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=2</a:t>
                </a:r>
                <a:endParaRPr lang="zh-CN" altLang="en-US" sz="20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6546" name="Rectangle 14">
                <a:extLst>
                  <a:ext uri="{FF2B5EF4-FFF2-40B4-BE49-F238E27FC236}">
                    <a16:creationId xmlns:a16="http://schemas.microsoft.com/office/drawing/2014/main" id="{E275E98A-CF09-41E8-AE6B-0EF644780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9" y="2342"/>
                <a:ext cx="42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lang="en-US" altLang="zh-CN" sz="2000" baseline="-25000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2000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=4</a:t>
                </a:r>
                <a:endParaRPr lang="zh-CN" altLang="en-US" sz="20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6547" name="Rectangle 15">
                <a:extLst>
                  <a:ext uri="{FF2B5EF4-FFF2-40B4-BE49-F238E27FC236}">
                    <a16:creationId xmlns:a16="http://schemas.microsoft.com/office/drawing/2014/main" id="{0045EEC7-778F-4BBD-AB7B-8A058FF58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3" y="2567"/>
                <a:ext cx="42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lang="en-US" altLang="zh-CN" sz="2000" baseline="-25000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r>
                  <a:rPr lang="en-US" altLang="zh-CN" sz="2000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=4</a:t>
                </a:r>
                <a:endParaRPr lang="zh-CN" altLang="en-US" sz="20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6548" name="Rectangle 16">
                <a:extLst>
                  <a:ext uri="{FF2B5EF4-FFF2-40B4-BE49-F238E27FC236}">
                    <a16:creationId xmlns:a16="http://schemas.microsoft.com/office/drawing/2014/main" id="{0DAD2139-21FB-418E-A111-E5EEAD7D3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4" y="2848"/>
                <a:ext cx="42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lang="en-US" altLang="zh-CN" sz="2000" baseline="-25000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r>
                  <a:rPr lang="en-US" altLang="zh-CN" sz="2000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=7</a:t>
                </a:r>
                <a:endParaRPr lang="zh-CN" altLang="en-US" sz="20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6549" name="Rectangle 17">
                <a:extLst>
                  <a:ext uri="{FF2B5EF4-FFF2-40B4-BE49-F238E27FC236}">
                    <a16:creationId xmlns:a16="http://schemas.microsoft.com/office/drawing/2014/main" id="{39A9CA2C-3DF9-44BE-986A-22478192A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095"/>
                <a:ext cx="42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lang="en-US" altLang="zh-CN" sz="2000" baseline="-25000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r>
                  <a:rPr lang="en-US" altLang="zh-CN" sz="2000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=2</a:t>
                </a:r>
                <a:endParaRPr lang="zh-CN" altLang="en-US" sz="20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6550" name="Rectangle 18">
                <a:extLst>
                  <a:ext uri="{FF2B5EF4-FFF2-40B4-BE49-F238E27FC236}">
                    <a16:creationId xmlns:a16="http://schemas.microsoft.com/office/drawing/2014/main" id="{4EC4E892-BB63-46EB-8C43-94E32977D6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1" y="3314"/>
                <a:ext cx="42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lang="en-US" altLang="zh-CN" sz="2000" baseline="-25000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  <a:r>
                  <a:rPr lang="en-US" altLang="zh-CN" sz="2000">
                    <a:solidFill>
                      <a:srgbClr val="A5002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=1</a:t>
                </a:r>
                <a:endParaRPr lang="zh-CN" altLang="en-US" sz="20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6532" name="Rectangle 19">
              <a:extLst>
                <a:ext uri="{FF2B5EF4-FFF2-40B4-BE49-F238E27FC236}">
                  <a16:creationId xmlns:a16="http://schemas.microsoft.com/office/drawing/2014/main" id="{378D10AC-2712-4DB1-BC90-690D6CF3E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" y="2258"/>
              <a:ext cx="4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000" b="1" baseline="-25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000" b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=0</a:t>
              </a:r>
              <a:endParaRPr lang="zh-CN" altLang="en-US" sz="20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33" name="Rectangle 20">
              <a:extLst>
                <a:ext uri="{FF2B5EF4-FFF2-40B4-BE49-F238E27FC236}">
                  <a16:creationId xmlns:a16="http://schemas.microsoft.com/office/drawing/2014/main" id="{19D01029-7100-4F70-8031-F8AEDC060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4" y="2464"/>
              <a:ext cx="4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000" b="1" baseline="-25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000" b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=0</a:t>
              </a:r>
              <a:endParaRPr lang="zh-CN" altLang="en-US" sz="20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34" name="Rectangle 21">
              <a:extLst>
                <a:ext uri="{FF2B5EF4-FFF2-40B4-BE49-F238E27FC236}">
                  <a16:creationId xmlns:a16="http://schemas.microsoft.com/office/drawing/2014/main" id="{D6EA75F0-2F8D-4871-87F6-9FE51D39C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" y="2655"/>
              <a:ext cx="4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000" b="1" baseline="-25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sz="2000" b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=1</a:t>
              </a:r>
              <a:endParaRPr lang="zh-CN" altLang="en-US" sz="20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35" name="Rectangle 22">
              <a:extLst>
                <a:ext uri="{FF2B5EF4-FFF2-40B4-BE49-F238E27FC236}">
                  <a16:creationId xmlns:a16="http://schemas.microsoft.com/office/drawing/2014/main" id="{AC632749-3261-4AC2-AA8F-1017DA6E4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3" y="2928"/>
              <a:ext cx="4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000" b="1" baseline="-25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en-US" altLang="zh-CN" sz="2000" b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=0</a:t>
              </a:r>
              <a:endParaRPr lang="zh-CN" altLang="en-US" sz="20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36" name="Rectangle 23">
              <a:extLst>
                <a:ext uri="{FF2B5EF4-FFF2-40B4-BE49-F238E27FC236}">
                  <a16:creationId xmlns:a16="http://schemas.microsoft.com/office/drawing/2014/main" id="{FD873806-D77A-41FF-91EB-41811B446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3161"/>
              <a:ext cx="4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000" b="1" baseline="-25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lang="en-US" altLang="zh-CN" sz="2000" b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=3</a:t>
              </a:r>
              <a:endParaRPr lang="zh-CN" altLang="en-US" sz="20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37" name="Rectangle 24">
              <a:extLst>
                <a:ext uri="{FF2B5EF4-FFF2-40B4-BE49-F238E27FC236}">
                  <a16:creationId xmlns:a16="http://schemas.microsoft.com/office/drawing/2014/main" id="{158C95B2-38AB-4535-BD99-ED66F1C79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5" y="3441"/>
              <a:ext cx="4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000" b="1" baseline="-25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r>
                <a:rPr lang="en-US" altLang="zh-CN" sz="2000" b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=3</a:t>
              </a:r>
              <a:endParaRPr lang="zh-CN" altLang="en-US" sz="20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140761" name="Group 25">
            <a:extLst>
              <a:ext uri="{FF2B5EF4-FFF2-40B4-BE49-F238E27FC236}">
                <a16:creationId xmlns:a16="http://schemas.microsoft.com/office/drawing/2014/main" id="{15A56F77-88DE-4B04-8B5B-E04E10302302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3057526" y="4943475"/>
          <a:ext cx="5268913" cy="725488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316721856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2027985025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595249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476712573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971721595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303156901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937343435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76528287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531261394"/>
                    </a:ext>
                  </a:extLst>
                </a:gridCol>
              </a:tblGrid>
              <a:tr h="373063"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 eaLnBrk="0" hangingPunct="0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 eaLnBrk="0" hangingPunct="0"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 eaLnBrk="0" hangingPunct="0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 eaLnBrk="0" hangingPunct="0"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 eaLnBrk="0" hangingPunct="0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 eaLnBrk="0" hangingPunct="0"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 eaLnBrk="0" hangingPunct="0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 eaLnBrk="0" hangingPunct="0"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 eaLnBrk="0" hangingPunct="0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 eaLnBrk="0" hangingPunct="0"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 eaLnBrk="0" hangingPunct="0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 eaLnBrk="0" hangingPunct="0"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 eaLnBrk="0" hangingPunct="0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 eaLnBrk="0" hangingPunct="0"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 eaLnBrk="0" hangingPunct="0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 eaLnBrk="0" hangingPunct="0"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 eaLnBrk="0" hangingPunct="0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 eaLnBrk="0" hangingPunct="0"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099300"/>
                  </a:ext>
                </a:extLst>
              </a:tr>
              <a:tr h="352425"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 eaLnBrk="0" hangingPunct="0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 eaLnBrk="0" hangingPunct="0"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 eaLnBrk="0" hangingPunct="0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 eaLnBrk="0" hangingPunct="0"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＝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 eaLnBrk="0" hangingPunct="0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 eaLnBrk="0" hangingPunct="0"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 eaLnBrk="0" hangingPunct="0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 eaLnBrk="0" hangingPunct="0"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 eaLnBrk="0" hangingPunct="0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 eaLnBrk="0" hangingPunct="0"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 eaLnBrk="0" hangingPunct="0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 eaLnBrk="0" hangingPunct="0"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 eaLnBrk="0" hangingPunct="0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 eaLnBrk="0" hangingPunct="0"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 eaLnBrk="0" hangingPunct="0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 eaLnBrk="0" hangingPunct="0"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 eaLnBrk="0" hangingPunct="0">
                        <a:buClr>
                          <a:schemeClr val="accent2"/>
                        </a:buClr>
                        <a:buSzPct val="7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 eaLnBrk="0" hangingPunct="0">
                        <a:buSzPct val="75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5024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C76567B2-FBD8-456F-A901-C7F6455024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动态规划算法的典型应用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8AE07030-C218-4290-B8EB-05BE46AE67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SzPct val="100000"/>
              <a:buFont typeface="黑体" panose="02010609060101010101" pitchFamily="49" charset="-122"/>
              <a:buAutoNum type="circleNumDbPlain"/>
            </a:pPr>
            <a:r>
              <a:rPr lang="zh-CN" altLang="en-US"/>
              <a:t>矩阵连乘积</a:t>
            </a:r>
            <a:endParaRPr lang="en-US" altLang="zh-CN"/>
          </a:p>
          <a:p>
            <a:pPr marL="514350" indent="-514350">
              <a:buSzPct val="100000"/>
              <a:buFont typeface="黑体" panose="02010609060101010101" pitchFamily="49" charset="-122"/>
              <a:buAutoNum type="circleNumDbPlain"/>
            </a:pPr>
            <a:r>
              <a:rPr lang="en-US" altLang="zh-CN"/>
              <a:t>Floyd </a:t>
            </a:r>
            <a:r>
              <a:rPr lang="zh-CN" altLang="en-US"/>
              <a:t>算法：求所有顶点对之间的最短路径</a:t>
            </a:r>
            <a:endParaRPr lang="en-US" altLang="zh-CN"/>
          </a:p>
          <a:p>
            <a:pPr marL="514350" indent="-514350">
              <a:buSzPct val="100000"/>
              <a:buFont typeface="黑体" panose="02010609060101010101" pitchFamily="49" charset="-122"/>
              <a:buAutoNum type="circleNumDbPlain"/>
            </a:pPr>
            <a:r>
              <a:rPr lang="zh-CN" altLang="en-US"/>
              <a:t>凸多边形的最优三角剖分</a:t>
            </a:r>
            <a:endParaRPr lang="en-US" altLang="zh-CN"/>
          </a:p>
          <a:p>
            <a:pPr marL="514350" indent="-514350">
              <a:buSzPct val="100000"/>
              <a:buFont typeface="黑体" panose="02010609060101010101" pitchFamily="49" charset="-122"/>
              <a:buAutoNum type="circleNumDbPlain"/>
            </a:pPr>
            <a:r>
              <a:rPr lang="zh-CN" altLang="en-US"/>
              <a:t>加权的单会场活动安排</a:t>
            </a:r>
            <a:endParaRPr lang="en-US" altLang="zh-CN"/>
          </a:p>
          <a:p>
            <a:pPr marL="514350" indent="-514350">
              <a:buSzPct val="100000"/>
              <a:buFont typeface="黑体" panose="02010609060101010101" pitchFamily="49" charset="-122"/>
              <a:buAutoNum type="circleNumDbPlain"/>
            </a:pPr>
            <a:r>
              <a:rPr lang="zh-CN" altLang="en-US">
                <a:solidFill>
                  <a:srgbClr val="FF0000"/>
                </a:solidFill>
              </a:rPr>
              <a:t>最长公共子序列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7524" name="页脚占位符 3">
            <a:extLst>
              <a:ext uri="{FF2B5EF4-FFF2-40B4-BE49-F238E27FC236}">
                <a16:creationId xmlns:a16="http://schemas.microsoft.com/office/drawing/2014/main" id="{FC800BB2-AA58-40CB-B10A-06AFE83561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Picture 2">
            <a:extLst>
              <a:ext uri="{FF2B5EF4-FFF2-40B4-BE49-F238E27FC236}">
                <a16:creationId xmlns:a16="http://schemas.microsoft.com/office/drawing/2014/main" id="{BCB25A43-8438-45BB-BC0D-2D80D8309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4" t="1019" r="11093" b="14549"/>
          <a:stretch>
            <a:fillRect/>
          </a:stretch>
        </p:blipFill>
        <p:spPr bwMode="auto">
          <a:xfrm>
            <a:off x="3607836" y="1494495"/>
            <a:ext cx="5932090" cy="5095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8" name="页脚占位符 1">
            <a:extLst>
              <a:ext uri="{FF2B5EF4-FFF2-40B4-BE49-F238E27FC236}">
                <a16:creationId xmlns:a16="http://schemas.microsoft.com/office/drawing/2014/main" id="{0301DABB-8523-42F7-A3F2-76E2CE859F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  <p:sp>
        <p:nvSpPr>
          <p:cNvPr id="1149954" name="Rectangle 2">
            <a:extLst>
              <a:ext uri="{FF2B5EF4-FFF2-40B4-BE49-F238E27FC236}">
                <a16:creationId xmlns:a16="http://schemas.microsoft.com/office/drawing/2014/main" id="{6C87CA96-A50B-474B-86DF-E7D76F6C176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硬币兑换动态规划算法实例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58C05BD3-0DF2-4061-97DC-219CF3C87D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87929" y="1142946"/>
            <a:ext cx="8229600" cy="485775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D[1]=1, D[2]=3, D[3]=4</a:t>
            </a:r>
            <a:r>
              <a:rPr lang="zh-CN" altLang="en-US" sz="2400" dirty="0"/>
              <a:t>，</a:t>
            </a:r>
            <a:r>
              <a:rPr lang="en-US" altLang="zh-CN" sz="2400" dirty="0"/>
              <a:t>n=6</a:t>
            </a:r>
            <a:endParaRPr lang="zh-CN" altLang="en-US" sz="2400" dirty="0"/>
          </a:p>
        </p:txBody>
      </p:sp>
    </p:spTree>
  </p:cSld>
  <p:clrMapOvr>
    <a:masterClrMapping/>
  </p:clrMapOvr>
  <p:transition spd="slow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34D0B3E2-38F8-4BC7-A05A-A371E5380F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最长公共子序列（</a:t>
            </a:r>
            <a:r>
              <a:rPr lang="en-US" altLang="zh-CN"/>
              <a:t>LCS</a:t>
            </a:r>
            <a:r>
              <a:rPr lang="zh-CN" altLang="en-US"/>
              <a:t>）</a:t>
            </a:r>
          </a:p>
        </p:txBody>
      </p:sp>
      <p:sp>
        <p:nvSpPr>
          <p:cNvPr id="343044" name="Text Box 4">
            <a:extLst>
              <a:ext uri="{FF2B5EF4-FFF2-40B4-BE49-F238E27FC236}">
                <a16:creationId xmlns:a16="http://schemas.microsoft.com/office/drawing/2014/main" id="{6790F881-F237-46C3-9E78-17B1276BE94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给定序列 </a:t>
            </a:r>
            <a:r>
              <a:rPr lang="en-US" altLang="zh-CN" dirty="0"/>
              <a:t>X={ x</a:t>
            </a:r>
            <a:r>
              <a:rPr lang="en-US" altLang="zh-CN" baseline="-25000" dirty="0"/>
              <a:t>1</a:t>
            </a:r>
            <a:r>
              <a:rPr lang="en-US" altLang="zh-CN" dirty="0"/>
              <a:t>,x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m</a:t>
            </a:r>
            <a:r>
              <a:rPr lang="en-US" altLang="zh-CN" baseline="-25000" dirty="0"/>
              <a:t> </a:t>
            </a:r>
            <a:r>
              <a:rPr lang="en-US" altLang="zh-CN" dirty="0"/>
              <a:t>}</a:t>
            </a:r>
            <a:r>
              <a:rPr lang="zh-CN" altLang="en-US" dirty="0"/>
              <a:t>，设序列 </a:t>
            </a:r>
            <a:r>
              <a:rPr lang="en-US" altLang="zh-CN" dirty="0"/>
              <a:t>Z={ z</a:t>
            </a:r>
            <a:r>
              <a:rPr lang="en-US" altLang="zh-CN" baseline="-25000" dirty="0"/>
              <a:t>1</a:t>
            </a:r>
            <a:r>
              <a:rPr lang="en-US" altLang="zh-CN" dirty="0"/>
              <a:t>,z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dirty="0" err="1"/>
              <a:t>z</a:t>
            </a:r>
            <a:r>
              <a:rPr lang="en-US" altLang="zh-CN" baseline="-25000" dirty="0" err="1"/>
              <a:t>k</a:t>
            </a:r>
            <a:r>
              <a:rPr lang="en-US" altLang="zh-CN" baseline="-25000" dirty="0"/>
              <a:t> </a:t>
            </a:r>
            <a:r>
              <a:rPr lang="en-US" altLang="zh-CN" dirty="0"/>
              <a:t>}</a:t>
            </a:r>
            <a:r>
              <a:rPr lang="zh-CN" altLang="en-US" dirty="0"/>
              <a:t> 是 </a:t>
            </a:r>
            <a:r>
              <a:rPr lang="en-US" altLang="zh-CN" dirty="0"/>
              <a:t>X </a:t>
            </a:r>
            <a:r>
              <a:rPr lang="zh-CN" altLang="en-US" dirty="0"/>
              <a:t>的子序列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存在一个严格递增下标序列 </a:t>
            </a:r>
            <a:r>
              <a:rPr lang="en-US" altLang="zh-CN" dirty="0"/>
              <a:t>{ i</a:t>
            </a:r>
            <a:r>
              <a:rPr lang="en-US" altLang="zh-CN" baseline="-25000" dirty="0"/>
              <a:t>1</a:t>
            </a:r>
            <a:r>
              <a:rPr lang="en-US" altLang="zh-CN" dirty="0"/>
              <a:t>,i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dirty="0" err="1"/>
              <a:t>i</a:t>
            </a:r>
            <a:r>
              <a:rPr lang="en-US" altLang="zh-CN" baseline="-25000" dirty="0" err="1"/>
              <a:t>k</a:t>
            </a:r>
            <a:r>
              <a:rPr lang="en-US" altLang="zh-CN" baseline="-25000" dirty="0"/>
              <a:t> </a:t>
            </a:r>
            <a:r>
              <a:rPr lang="en-US" altLang="zh-CN" dirty="0"/>
              <a:t>} </a:t>
            </a:r>
            <a:r>
              <a:rPr lang="zh-CN" altLang="en-US" dirty="0"/>
              <a:t>使得对于所有 </a:t>
            </a:r>
            <a:r>
              <a:rPr lang="en-US" altLang="zh-CN" dirty="0"/>
              <a:t>j = 1,2,…,k </a:t>
            </a:r>
            <a:r>
              <a:rPr lang="zh-CN" altLang="en-US" dirty="0"/>
              <a:t>有 </a:t>
            </a:r>
            <a:r>
              <a:rPr lang="en-US" altLang="zh-CN" dirty="0" err="1"/>
              <a:t>z</a:t>
            </a:r>
            <a:r>
              <a:rPr lang="en-US" altLang="zh-CN" baseline="-25000" dirty="0" err="1"/>
              <a:t>j</a:t>
            </a:r>
            <a:r>
              <a:rPr lang="en-US" altLang="zh-CN" dirty="0"/>
              <a:t>=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ij</a:t>
            </a:r>
            <a:endParaRPr lang="en-US" altLang="zh-CN" baseline="-25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Ex.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Z={ 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zh-CN" altLang="en-US" dirty="0"/>
              <a:t>，</a:t>
            </a:r>
            <a:r>
              <a:rPr lang="en-US" altLang="zh-CN" dirty="0"/>
              <a:t>B } </a:t>
            </a:r>
            <a:r>
              <a:rPr lang="zh-CN" altLang="en-US" dirty="0"/>
              <a:t>是 </a:t>
            </a:r>
            <a:r>
              <a:rPr lang="en-US" altLang="zh-CN" dirty="0"/>
              <a:t>X={ 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 } </a:t>
            </a:r>
            <a:r>
              <a:rPr lang="zh-CN" altLang="en-US" dirty="0"/>
              <a:t>的子序列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Z </a:t>
            </a:r>
            <a:r>
              <a:rPr lang="zh-CN" altLang="en-US" dirty="0"/>
              <a:t>对应的递增下标序列 </a:t>
            </a:r>
            <a:r>
              <a:rPr lang="en-US" altLang="zh-CN" dirty="0"/>
              <a:t>= { 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7}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4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4A284745-86F6-442B-B0A7-1449D13EF13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最长公共子序列（</a:t>
            </a:r>
            <a:r>
              <a:rPr lang="en-US" altLang="zh-CN"/>
              <a:t>LCS</a:t>
            </a:r>
            <a:r>
              <a:rPr lang="zh-CN" altLang="en-US"/>
              <a:t>）</a:t>
            </a:r>
          </a:p>
        </p:txBody>
      </p:sp>
      <p:sp>
        <p:nvSpPr>
          <p:cNvPr id="343044" name="Text Box 4">
            <a:extLst>
              <a:ext uri="{FF2B5EF4-FFF2-40B4-BE49-F238E27FC236}">
                <a16:creationId xmlns:a16="http://schemas.microsoft.com/office/drawing/2014/main" id="{FD30A1C0-70DA-4E3F-8CFE-081B029FABA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给定 </a:t>
            </a:r>
            <a:r>
              <a:rPr lang="en-US" altLang="zh-CN"/>
              <a:t>2 </a:t>
            </a:r>
            <a:r>
              <a:rPr lang="zh-CN" altLang="en-US"/>
              <a:t>个序列 </a:t>
            </a:r>
            <a:r>
              <a:rPr lang="en-US" altLang="zh-CN"/>
              <a:t>X </a:t>
            </a:r>
            <a:r>
              <a:rPr lang="zh-CN" altLang="en-US"/>
              <a:t>和 </a:t>
            </a:r>
            <a:r>
              <a:rPr lang="en-US" altLang="zh-CN"/>
              <a:t>Y</a:t>
            </a:r>
            <a:r>
              <a:rPr lang="zh-CN" altLang="en-US"/>
              <a:t>，当另一序列 </a:t>
            </a:r>
            <a:r>
              <a:rPr lang="en-US" altLang="zh-CN"/>
              <a:t>Z </a:t>
            </a:r>
            <a:r>
              <a:rPr lang="zh-CN" altLang="en-US"/>
              <a:t>既是 </a:t>
            </a:r>
            <a:r>
              <a:rPr lang="en-US" altLang="zh-CN"/>
              <a:t>X </a:t>
            </a:r>
            <a:r>
              <a:rPr lang="zh-CN" altLang="en-US"/>
              <a:t>的子序列又是 </a:t>
            </a:r>
            <a:r>
              <a:rPr lang="en-US" altLang="zh-CN"/>
              <a:t>Y </a:t>
            </a:r>
            <a:r>
              <a:rPr lang="zh-CN" altLang="en-US"/>
              <a:t>的子序列时，称 </a:t>
            </a:r>
            <a:r>
              <a:rPr lang="en-US" altLang="zh-CN"/>
              <a:t>Z </a:t>
            </a:r>
            <a:r>
              <a:rPr lang="zh-CN" altLang="en-US"/>
              <a:t>是序列 </a:t>
            </a:r>
            <a:r>
              <a:rPr lang="en-US" altLang="zh-CN"/>
              <a:t>X </a:t>
            </a:r>
            <a:r>
              <a:rPr lang="zh-CN" altLang="en-US"/>
              <a:t>和 </a:t>
            </a:r>
            <a:r>
              <a:rPr lang="en-US" altLang="zh-CN"/>
              <a:t>Y </a:t>
            </a:r>
            <a:r>
              <a:rPr lang="zh-CN" altLang="en-US"/>
              <a:t>的公共子序列</a:t>
            </a:r>
          </a:p>
          <a:p>
            <a:pPr eaLnBrk="1" hangingPunct="1"/>
            <a:r>
              <a:rPr lang="zh-CN" altLang="en-US"/>
              <a:t>问题</a:t>
            </a:r>
            <a:endParaRPr lang="en-US" altLang="zh-CN"/>
          </a:p>
          <a:p>
            <a:pPr lvl="1" eaLnBrk="1" hangingPunct="1"/>
            <a:r>
              <a:rPr lang="zh-CN" altLang="en-US"/>
              <a:t>给定 </a:t>
            </a:r>
            <a:r>
              <a:rPr lang="en-US" altLang="zh-CN"/>
              <a:t>2 </a:t>
            </a:r>
            <a:r>
              <a:rPr lang="zh-CN" altLang="en-US"/>
              <a:t>个序列 </a:t>
            </a:r>
            <a:r>
              <a:rPr lang="en-US" altLang="zh-CN"/>
              <a:t>X={ x</a:t>
            </a:r>
            <a:r>
              <a:rPr lang="en-US" altLang="zh-CN" baseline="-25000"/>
              <a:t>1</a:t>
            </a:r>
            <a:r>
              <a:rPr lang="en-US" altLang="zh-CN"/>
              <a:t>,x</a:t>
            </a:r>
            <a:r>
              <a:rPr lang="en-US" altLang="zh-CN" baseline="-25000"/>
              <a:t>2</a:t>
            </a:r>
            <a:r>
              <a:rPr lang="en-US" altLang="zh-CN"/>
              <a:t>,…,x</a:t>
            </a:r>
            <a:r>
              <a:rPr lang="en-US" altLang="zh-CN" baseline="-25000"/>
              <a:t>m </a:t>
            </a:r>
            <a:r>
              <a:rPr lang="en-US" altLang="zh-CN"/>
              <a:t>} </a:t>
            </a:r>
            <a:r>
              <a:rPr lang="zh-CN" altLang="en-US"/>
              <a:t>和 </a:t>
            </a:r>
            <a:r>
              <a:rPr lang="en-US" altLang="zh-CN"/>
              <a:t>Y={ y</a:t>
            </a:r>
            <a:r>
              <a:rPr lang="en-US" altLang="zh-CN" baseline="-25000"/>
              <a:t>1</a:t>
            </a:r>
            <a:r>
              <a:rPr lang="en-US" altLang="zh-CN"/>
              <a:t>,y</a:t>
            </a:r>
            <a:r>
              <a:rPr lang="en-US" altLang="zh-CN" baseline="-25000"/>
              <a:t>2</a:t>
            </a:r>
            <a:r>
              <a:rPr lang="en-US" altLang="zh-CN"/>
              <a:t>,…,y</a:t>
            </a:r>
            <a:r>
              <a:rPr lang="en-US" altLang="zh-CN" baseline="-25000"/>
              <a:t>n </a:t>
            </a:r>
            <a:r>
              <a:rPr lang="en-US" altLang="zh-CN"/>
              <a:t>}</a:t>
            </a:r>
          </a:p>
          <a:p>
            <a:pPr lvl="1" eaLnBrk="1" hangingPunct="1"/>
            <a:r>
              <a:rPr lang="zh-CN" altLang="en-US"/>
              <a:t>找出 </a:t>
            </a:r>
            <a:r>
              <a:rPr lang="en-US" altLang="zh-CN"/>
              <a:t>X </a:t>
            </a:r>
            <a:r>
              <a:rPr lang="zh-CN" altLang="en-US"/>
              <a:t>和 </a:t>
            </a:r>
            <a:r>
              <a:rPr lang="en-US" altLang="zh-CN"/>
              <a:t>Y </a:t>
            </a:r>
            <a:r>
              <a:rPr lang="zh-CN" altLang="en-US"/>
              <a:t>的最长公共子序列</a:t>
            </a:r>
            <a:endParaRPr lang="en-US" altLang="zh-CN"/>
          </a:p>
          <a:p>
            <a:pPr lvl="2" eaLnBrk="1" hangingPunct="1"/>
            <a:r>
              <a:rPr lang="en-US" altLang="zh-CN" b="1">
                <a:solidFill>
                  <a:srgbClr val="C00000"/>
                </a:solidFill>
              </a:rPr>
              <a:t>LCS, Longest Common Subsequence</a:t>
            </a:r>
            <a:endParaRPr lang="zh-CN" altLang="en-US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4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452D3FE8-120D-40BA-BA3D-D2000752A5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最长公共子序列（</a:t>
            </a:r>
            <a:r>
              <a:rPr lang="en-US" altLang="zh-CN"/>
              <a:t>LCS</a:t>
            </a:r>
            <a:r>
              <a:rPr lang="zh-CN" altLang="en-US"/>
              <a:t>）的结构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F9E40BF-49EA-4215-AABC-8AF0DBC5A5B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假设序列 </a:t>
            </a:r>
            <a:r>
              <a:rPr lang="en-US" altLang="zh-CN" dirty="0"/>
              <a:t>X={ x</a:t>
            </a:r>
            <a:r>
              <a:rPr lang="en-US" altLang="zh-CN" baseline="-25000" dirty="0"/>
              <a:t>1</a:t>
            </a:r>
            <a:r>
              <a:rPr lang="en-US" altLang="zh-CN" dirty="0"/>
              <a:t>,x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m</a:t>
            </a:r>
            <a:r>
              <a:rPr lang="en-US" altLang="zh-CN" baseline="-25000" dirty="0"/>
              <a:t> </a:t>
            </a:r>
            <a:r>
              <a:rPr lang="en-US" altLang="zh-CN" dirty="0"/>
              <a:t>} </a:t>
            </a:r>
            <a:r>
              <a:rPr lang="zh-CN" altLang="en-US" dirty="0"/>
              <a:t>和 </a:t>
            </a:r>
            <a:r>
              <a:rPr lang="en-US" altLang="zh-CN" dirty="0"/>
              <a:t>Y={ y</a:t>
            </a:r>
            <a:r>
              <a:rPr lang="en-US" altLang="zh-CN" baseline="-25000" dirty="0"/>
              <a:t>1</a:t>
            </a:r>
            <a:r>
              <a:rPr lang="en-US" altLang="zh-CN" dirty="0"/>
              <a:t>,y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n</a:t>
            </a:r>
            <a:r>
              <a:rPr lang="en-US" altLang="zh-CN" baseline="-25000" dirty="0"/>
              <a:t> </a:t>
            </a:r>
            <a:r>
              <a:rPr lang="en-US" altLang="zh-CN" dirty="0"/>
              <a:t>}</a:t>
            </a:r>
            <a:r>
              <a:rPr lang="zh-CN" altLang="en-US" dirty="0"/>
              <a:t>的最长公共子序列</a:t>
            </a:r>
            <a:r>
              <a:rPr lang="en-US" altLang="zh-CN" dirty="0"/>
              <a:t>(LCS) </a:t>
            </a:r>
            <a:r>
              <a:rPr lang="zh-CN" altLang="en-US" dirty="0"/>
              <a:t>是 </a:t>
            </a:r>
            <a:r>
              <a:rPr lang="en-US" altLang="zh-CN" dirty="0"/>
              <a:t>Z={ z</a:t>
            </a:r>
            <a:r>
              <a:rPr lang="en-US" altLang="zh-CN" baseline="-25000" dirty="0"/>
              <a:t>1</a:t>
            </a:r>
            <a:r>
              <a:rPr lang="en-US" altLang="zh-CN" dirty="0"/>
              <a:t>,z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dirty="0" err="1"/>
              <a:t>z</a:t>
            </a:r>
            <a:r>
              <a:rPr lang="en-US" altLang="zh-CN" baseline="-25000" dirty="0" err="1"/>
              <a:t>k</a:t>
            </a:r>
            <a:r>
              <a:rPr lang="en-US" altLang="zh-CN" baseline="-25000" dirty="0"/>
              <a:t> </a:t>
            </a:r>
            <a:r>
              <a:rPr lang="en-US" altLang="zh-CN" dirty="0"/>
              <a:t>} </a:t>
            </a:r>
            <a:r>
              <a:rPr lang="zh-CN" altLang="en-US" dirty="0"/>
              <a:t>，则</a:t>
            </a:r>
          </a:p>
          <a:p>
            <a:pPr lvl="1" eaLnBrk="1" hangingPunct="1"/>
            <a:r>
              <a:rPr lang="en-US" altLang="zh-CN" dirty="0" err="1"/>
              <a:t>x</a:t>
            </a:r>
            <a:r>
              <a:rPr lang="en-US" altLang="zh-CN" baseline="-25000" dirty="0" err="1"/>
              <a:t>m</a:t>
            </a:r>
            <a:r>
              <a:rPr lang="en-US" altLang="zh-CN" dirty="0"/>
              <a:t>=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n</a:t>
            </a:r>
            <a:r>
              <a:rPr lang="zh-CN" altLang="en-US" dirty="0"/>
              <a:t>：则一定有 </a:t>
            </a:r>
            <a:r>
              <a:rPr lang="en-US" altLang="zh-CN" dirty="0" err="1"/>
              <a:t>z</a:t>
            </a:r>
            <a:r>
              <a:rPr lang="en-US" altLang="zh-CN" baseline="-25000" dirty="0" err="1"/>
              <a:t>k</a:t>
            </a:r>
            <a:r>
              <a:rPr lang="en-US" altLang="zh-CN" dirty="0"/>
              <a:t>=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m</a:t>
            </a:r>
            <a:r>
              <a:rPr lang="en-US" altLang="zh-CN" dirty="0"/>
              <a:t>=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n</a:t>
            </a:r>
            <a:r>
              <a:rPr lang="zh-CN" altLang="en-US" dirty="0"/>
              <a:t>，且 </a:t>
            </a:r>
            <a:r>
              <a:rPr lang="en-US" altLang="zh-CN" dirty="0"/>
              <a:t>z</a:t>
            </a:r>
            <a:r>
              <a:rPr lang="en-US" altLang="zh-CN" baseline="-25000" dirty="0"/>
              <a:t>k-1</a:t>
            </a:r>
            <a:r>
              <a:rPr lang="zh-CN" altLang="en-US" dirty="0"/>
              <a:t>是</a:t>
            </a:r>
            <a:r>
              <a:rPr lang="en-US" altLang="zh-CN" dirty="0"/>
              <a:t>X</a:t>
            </a:r>
            <a:r>
              <a:rPr lang="en-US" altLang="zh-CN" baseline="-25000" dirty="0"/>
              <a:t>m-1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en-US" altLang="zh-CN" baseline="-25000" dirty="0"/>
              <a:t>n-1 </a:t>
            </a:r>
            <a:r>
              <a:rPr lang="zh-CN" altLang="en-US" dirty="0"/>
              <a:t>的</a:t>
            </a:r>
            <a:r>
              <a:rPr lang="en-US" altLang="zh-CN" dirty="0"/>
              <a:t>LCS</a:t>
            </a:r>
            <a:endParaRPr lang="zh-CN" altLang="en-US" dirty="0"/>
          </a:p>
          <a:p>
            <a:pPr lvl="1" eaLnBrk="1" hangingPunct="1"/>
            <a:r>
              <a:rPr lang="en-US" altLang="zh-CN" dirty="0" err="1"/>
              <a:t>x</a:t>
            </a:r>
            <a:r>
              <a:rPr lang="en-US" altLang="zh-CN" baseline="-25000" dirty="0" err="1"/>
              <a:t>m</a:t>
            </a:r>
            <a:r>
              <a:rPr lang="en-US" altLang="zh-CN" dirty="0" err="1"/>
              <a:t>≠y</a:t>
            </a:r>
            <a:r>
              <a:rPr lang="en-US" altLang="zh-CN" baseline="-25000" dirty="0" err="1"/>
              <a:t>n</a:t>
            </a:r>
            <a:r>
              <a:rPr lang="en-US" altLang="zh-CN" baseline="-25000" dirty="0"/>
              <a:t> 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若 </a:t>
            </a:r>
            <a:r>
              <a:rPr lang="en-US" altLang="zh-CN" dirty="0" err="1"/>
              <a:t>z</a:t>
            </a:r>
            <a:r>
              <a:rPr lang="en-US" altLang="zh-CN" baseline="-25000" dirty="0" err="1"/>
              <a:t>k</a:t>
            </a:r>
            <a:r>
              <a:rPr lang="en-US" altLang="zh-CN" dirty="0" err="1"/>
              <a:t>≠x</a:t>
            </a:r>
            <a:r>
              <a:rPr lang="en-US" altLang="zh-CN" baseline="-25000" dirty="0" err="1"/>
              <a:t>m</a:t>
            </a:r>
            <a:r>
              <a:rPr lang="zh-CN" altLang="en-US" dirty="0"/>
              <a:t>：则 </a:t>
            </a:r>
            <a:r>
              <a:rPr lang="en-US" altLang="zh-CN" dirty="0"/>
              <a:t>Z </a:t>
            </a:r>
            <a:r>
              <a:rPr lang="zh-CN" altLang="en-US" dirty="0"/>
              <a:t>一定是 </a:t>
            </a:r>
            <a:r>
              <a:rPr lang="en-US" altLang="zh-CN" dirty="0"/>
              <a:t>X</a:t>
            </a:r>
            <a:r>
              <a:rPr lang="en-US" altLang="zh-CN" baseline="-25000" dirty="0"/>
              <a:t>m-1</a:t>
            </a:r>
            <a:r>
              <a:rPr lang="zh-CN" altLang="en-US" dirty="0"/>
              <a:t>和 </a:t>
            </a:r>
            <a:r>
              <a:rPr lang="en-US" altLang="zh-CN" dirty="0"/>
              <a:t>Y </a:t>
            </a:r>
            <a:r>
              <a:rPr lang="zh-CN" altLang="en-US" dirty="0"/>
              <a:t>的</a:t>
            </a:r>
            <a:r>
              <a:rPr lang="en-US" altLang="zh-CN" dirty="0"/>
              <a:t>LCS</a:t>
            </a:r>
          </a:p>
          <a:p>
            <a:pPr lvl="2" eaLnBrk="1" hangingPunct="1"/>
            <a:r>
              <a:rPr lang="zh-CN" altLang="en-US" dirty="0"/>
              <a:t>若 </a:t>
            </a:r>
            <a:r>
              <a:rPr lang="en-US" altLang="zh-CN" dirty="0" err="1"/>
              <a:t>z</a:t>
            </a:r>
            <a:r>
              <a:rPr lang="en-US" altLang="zh-CN" baseline="-25000" dirty="0" err="1"/>
              <a:t>k</a:t>
            </a:r>
            <a:r>
              <a:rPr lang="en-US" altLang="zh-CN" dirty="0" err="1"/>
              <a:t>≠y</a:t>
            </a:r>
            <a:r>
              <a:rPr lang="en-US" altLang="zh-CN" baseline="-25000" dirty="0" err="1"/>
              <a:t>n</a:t>
            </a:r>
            <a:r>
              <a:rPr lang="zh-CN" altLang="en-US" dirty="0"/>
              <a:t>：则 </a:t>
            </a:r>
            <a:r>
              <a:rPr lang="en-US" altLang="zh-CN" dirty="0"/>
              <a:t>Z </a:t>
            </a:r>
            <a:r>
              <a:rPr lang="zh-CN" altLang="en-US" dirty="0"/>
              <a:t>一定是 </a:t>
            </a:r>
            <a:r>
              <a:rPr lang="en-US" altLang="zh-CN" dirty="0"/>
              <a:t>X </a:t>
            </a:r>
            <a:r>
              <a:rPr lang="zh-CN" altLang="en-US" dirty="0"/>
              <a:t>和 </a:t>
            </a:r>
            <a:r>
              <a:rPr lang="en-US" altLang="zh-CN" dirty="0"/>
              <a:t>Y</a:t>
            </a:r>
            <a:r>
              <a:rPr lang="en-US" altLang="zh-CN" baseline="-25000" dirty="0"/>
              <a:t>n-1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US" altLang="zh-CN" dirty="0"/>
              <a:t>LCS</a:t>
            </a:r>
            <a:endParaRPr lang="zh-CN" altLang="en-US" dirty="0"/>
          </a:p>
        </p:txBody>
      </p:sp>
      <p:sp>
        <p:nvSpPr>
          <p:cNvPr id="110596" name="灯片编号占位符 5">
            <a:extLst>
              <a:ext uri="{FF2B5EF4-FFF2-40B4-BE49-F238E27FC236}">
                <a16:creationId xmlns:a16="http://schemas.microsoft.com/office/drawing/2014/main" id="{EF66CC9B-8653-4595-924E-12CDE8A95BF2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381750"/>
            <a:ext cx="213360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B044540-9CA2-4CD4-859D-72BC54CEEBFF}" type="slidenum"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92</a:t>
            </a:fld>
            <a:endParaRPr lang="en-US" altLang="zh-CN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44071" name="Rectangle 7">
            <a:extLst>
              <a:ext uri="{FF2B5EF4-FFF2-40B4-BE49-F238E27FC236}">
                <a16:creationId xmlns:a16="http://schemas.microsoft.com/office/drawing/2014/main" id="{6AEE94F1-BD72-4478-B02F-300CC9ACF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085" y="4795916"/>
            <a:ext cx="10812544" cy="1131079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41FF"/>
                </a:solidFill>
                <a:ea typeface="楷体_GB2312"/>
                <a:cs typeface="楷体_GB2312"/>
              </a:rPr>
              <a:t>两个序列的最长公共子序列（</a:t>
            </a:r>
            <a:r>
              <a:rPr kumimoji="1" lang="en-US" altLang="zh-CN" sz="2400" b="1">
                <a:solidFill>
                  <a:srgbClr val="0041FF"/>
                </a:solidFill>
                <a:ea typeface="楷体_GB2312"/>
                <a:cs typeface="楷体_GB2312"/>
              </a:rPr>
              <a:t>LCS</a:t>
            </a:r>
            <a:r>
              <a:rPr kumimoji="1" lang="zh-CN" altLang="en-US" sz="2400" b="1">
                <a:solidFill>
                  <a:srgbClr val="0041FF"/>
                </a:solidFill>
                <a:ea typeface="楷体_GB2312"/>
                <a:cs typeface="楷体_GB2312"/>
              </a:rPr>
              <a:t>）包含了这两个序列的前缀的最长公共子序列。因此，最长公共子序列问题具有</a:t>
            </a:r>
            <a:r>
              <a:rPr kumimoji="1" lang="zh-CN" altLang="en-US" sz="2400" b="1">
                <a:solidFill>
                  <a:srgbClr val="C00000"/>
                </a:solidFill>
              </a:rPr>
              <a:t>“全局最右包含局部最优”的性质</a:t>
            </a:r>
            <a:r>
              <a:rPr kumimoji="1" lang="zh-CN" altLang="en-US" sz="2400" b="1">
                <a:solidFill>
                  <a:srgbClr val="C00000"/>
                </a:solidFill>
                <a:ea typeface="楷体_GB2312"/>
                <a:cs typeface="楷体_GB2312"/>
              </a:rPr>
              <a:t>。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344071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9E1D4C13-45FE-4C09-B149-1A6F551302F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LCS</a:t>
            </a:r>
            <a:r>
              <a:rPr lang="zh-CN" altLang="en-US"/>
              <a:t>子问题的递归结构</a:t>
            </a:r>
          </a:p>
        </p:txBody>
      </p:sp>
      <p:sp>
        <p:nvSpPr>
          <p:cNvPr id="25" name="内容占位符 24">
            <a:extLst>
              <a:ext uri="{FF2B5EF4-FFF2-40B4-BE49-F238E27FC236}">
                <a16:creationId xmlns:a16="http://schemas.microsoft.com/office/drawing/2014/main" id="{F5659CAD-53B0-469D-B32D-75A9710CE65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c[i][j]</a:t>
            </a:r>
            <a:r>
              <a:rPr lang="zh-CN" altLang="en-US"/>
              <a:t>：</a:t>
            </a:r>
            <a:r>
              <a:rPr lang="en-US" altLang="zh-CN"/>
              <a:t>X</a:t>
            </a:r>
            <a:r>
              <a:rPr lang="en-US" altLang="zh-CN" baseline="-25000"/>
              <a:t>i</a:t>
            </a:r>
            <a:r>
              <a:rPr lang="en-US" altLang="zh-CN"/>
              <a:t> </a:t>
            </a:r>
            <a:r>
              <a:rPr lang="zh-CN" altLang="en-US"/>
              <a:t>与 </a:t>
            </a:r>
            <a:r>
              <a:rPr lang="en-US" altLang="zh-CN"/>
              <a:t>Y</a:t>
            </a:r>
            <a:r>
              <a:rPr lang="en-US" altLang="zh-CN" baseline="-25000"/>
              <a:t>j</a:t>
            </a:r>
            <a:r>
              <a:rPr lang="en-US" altLang="zh-CN"/>
              <a:t> </a:t>
            </a:r>
            <a:r>
              <a:rPr lang="zh-CN" altLang="en-US"/>
              <a:t>的最长公共子序列（</a:t>
            </a:r>
            <a:r>
              <a:rPr lang="en-US" altLang="zh-CN"/>
              <a:t>LCS</a:t>
            </a:r>
            <a:r>
              <a:rPr lang="zh-CN" altLang="en-US"/>
              <a:t>）的长度</a:t>
            </a:r>
            <a:endParaRPr lang="en-US" altLang="zh-CN"/>
          </a:p>
          <a:p>
            <a:pPr lvl="1" eaLnBrk="1" hangingPunct="1"/>
            <a:r>
              <a:rPr lang="en-US" altLang="zh-CN" b="1">
                <a:solidFill>
                  <a:srgbClr val="C00000"/>
                </a:solidFill>
              </a:rPr>
              <a:t>X</a:t>
            </a:r>
            <a:r>
              <a:rPr lang="en-US" altLang="zh-CN" b="1" baseline="-25000">
                <a:solidFill>
                  <a:srgbClr val="C00000"/>
                </a:solidFill>
              </a:rPr>
              <a:t>i</a:t>
            </a:r>
            <a:r>
              <a:rPr lang="en-US" altLang="zh-CN" b="1">
                <a:solidFill>
                  <a:srgbClr val="C00000"/>
                </a:solidFill>
              </a:rPr>
              <a:t>={ x</a:t>
            </a:r>
            <a:r>
              <a:rPr lang="en-US" altLang="zh-CN" b="1" baseline="-25000">
                <a:solidFill>
                  <a:srgbClr val="C00000"/>
                </a:solidFill>
              </a:rPr>
              <a:t>1</a:t>
            </a:r>
            <a:r>
              <a:rPr lang="en-US" altLang="zh-CN" b="1">
                <a:solidFill>
                  <a:srgbClr val="C00000"/>
                </a:solidFill>
              </a:rPr>
              <a:t>,x</a:t>
            </a:r>
            <a:r>
              <a:rPr lang="en-US" altLang="zh-CN" b="1" baseline="-25000">
                <a:solidFill>
                  <a:srgbClr val="C00000"/>
                </a:solidFill>
              </a:rPr>
              <a:t>2</a:t>
            </a:r>
            <a:r>
              <a:rPr lang="en-US" altLang="zh-CN" b="1">
                <a:solidFill>
                  <a:srgbClr val="C00000"/>
                </a:solidFill>
              </a:rPr>
              <a:t>,…,x</a:t>
            </a:r>
            <a:r>
              <a:rPr lang="en-US" altLang="zh-CN" b="1" baseline="-25000">
                <a:solidFill>
                  <a:srgbClr val="C00000"/>
                </a:solidFill>
              </a:rPr>
              <a:t>i </a:t>
            </a:r>
            <a:r>
              <a:rPr lang="en-US" altLang="zh-CN" b="1">
                <a:solidFill>
                  <a:srgbClr val="C00000"/>
                </a:solidFill>
              </a:rPr>
              <a:t>}</a:t>
            </a:r>
            <a:r>
              <a:rPr lang="zh-CN" altLang="en-US" b="1">
                <a:solidFill>
                  <a:srgbClr val="C00000"/>
                </a:solidFill>
              </a:rPr>
              <a:t>，</a:t>
            </a:r>
            <a:r>
              <a:rPr lang="en-US" altLang="zh-CN" b="1">
                <a:solidFill>
                  <a:srgbClr val="C00000"/>
                </a:solidFill>
              </a:rPr>
              <a:t>Y</a:t>
            </a:r>
            <a:r>
              <a:rPr lang="en-US" altLang="zh-CN" b="1" baseline="-25000">
                <a:solidFill>
                  <a:srgbClr val="C00000"/>
                </a:solidFill>
              </a:rPr>
              <a:t>j</a:t>
            </a:r>
            <a:r>
              <a:rPr lang="en-US" altLang="zh-CN" b="1">
                <a:solidFill>
                  <a:srgbClr val="C00000"/>
                </a:solidFill>
              </a:rPr>
              <a:t>={ y</a:t>
            </a:r>
            <a:r>
              <a:rPr lang="en-US" altLang="zh-CN" b="1" baseline="-25000">
                <a:solidFill>
                  <a:srgbClr val="C00000"/>
                </a:solidFill>
              </a:rPr>
              <a:t>1</a:t>
            </a:r>
            <a:r>
              <a:rPr lang="en-US" altLang="zh-CN" b="1">
                <a:solidFill>
                  <a:srgbClr val="C00000"/>
                </a:solidFill>
              </a:rPr>
              <a:t>,y</a:t>
            </a:r>
            <a:r>
              <a:rPr lang="en-US" altLang="zh-CN" b="1" baseline="-25000">
                <a:solidFill>
                  <a:srgbClr val="C00000"/>
                </a:solidFill>
              </a:rPr>
              <a:t>2</a:t>
            </a:r>
            <a:r>
              <a:rPr lang="en-US" altLang="zh-CN" b="1">
                <a:solidFill>
                  <a:srgbClr val="C00000"/>
                </a:solidFill>
              </a:rPr>
              <a:t>,…,y</a:t>
            </a:r>
            <a:r>
              <a:rPr lang="en-US" altLang="zh-CN" b="1" baseline="-25000">
                <a:solidFill>
                  <a:srgbClr val="C00000"/>
                </a:solidFill>
              </a:rPr>
              <a:t>j </a:t>
            </a:r>
            <a:r>
              <a:rPr lang="en-US" altLang="zh-CN" b="1">
                <a:solidFill>
                  <a:srgbClr val="C00000"/>
                </a:solidFill>
              </a:rPr>
              <a:t>}</a:t>
            </a:r>
          </a:p>
          <a:p>
            <a:pPr lvl="1" eaLnBrk="1" hangingPunct="1"/>
            <a:r>
              <a:rPr lang="en-US" altLang="zh-CN"/>
              <a:t>i=0 </a:t>
            </a:r>
            <a:r>
              <a:rPr lang="zh-CN" altLang="en-US"/>
              <a:t>或 </a:t>
            </a:r>
            <a:r>
              <a:rPr lang="en-US" altLang="zh-CN"/>
              <a:t>j=0</a:t>
            </a:r>
            <a:r>
              <a:rPr lang="zh-CN" altLang="en-US"/>
              <a:t>：空序列是 </a:t>
            </a:r>
            <a:r>
              <a:rPr lang="en-US" altLang="zh-CN"/>
              <a:t>X</a:t>
            </a:r>
            <a:r>
              <a:rPr lang="en-US" altLang="zh-CN" baseline="-25000"/>
              <a:t>i</a:t>
            </a:r>
            <a:r>
              <a:rPr lang="en-US" altLang="zh-CN"/>
              <a:t> </a:t>
            </a:r>
            <a:r>
              <a:rPr lang="zh-CN" altLang="en-US"/>
              <a:t>和 </a:t>
            </a:r>
            <a:r>
              <a:rPr lang="en-US" altLang="zh-CN"/>
              <a:t>Y</a:t>
            </a:r>
            <a:r>
              <a:rPr lang="en-US" altLang="zh-CN" baseline="-25000"/>
              <a:t>j</a:t>
            </a:r>
            <a:r>
              <a:rPr lang="en-US" altLang="zh-CN"/>
              <a:t> </a:t>
            </a:r>
            <a:r>
              <a:rPr lang="zh-CN" altLang="en-US"/>
              <a:t>的</a:t>
            </a:r>
            <a:r>
              <a:rPr lang="en-US" altLang="zh-CN"/>
              <a:t>LCS</a:t>
            </a:r>
            <a:r>
              <a:rPr lang="zh-CN" altLang="en-US"/>
              <a:t>，故 </a:t>
            </a:r>
            <a:r>
              <a:rPr lang="en-US" altLang="zh-CN"/>
              <a:t>C[i][j] = 0</a:t>
            </a:r>
          </a:p>
          <a:p>
            <a:pPr lvl="1" eaLnBrk="1" hangingPunct="1"/>
            <a:r>
              <a:rPr lang="zh-CN" altLang="en-US"/>
              <a:t>其他情况：由最优子结构性质得递归关系：</a:t>
            </a:r>
          </a:p>
        </p:txBody>
      </p:sp>
      <p:graphicFrame>
        <p:nvGraphicFramePr>
          <p:cNvPr id="345093" name="Object 2">
            <a:extLst>
              <a:ext uri="{FF2B5EF4-FFF2-40B4-BE49-F238E27FC236}">
                <a16:creationId xmlns:a16="http://schemas.microsoft.com/office/drawing/2014/main" id="{72D0470F-1D18-4BB4-AD7D-3B7FEA117F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987961"/>
              </p:ext>
            </p:extLst>
          </p:nvPr>
        </p:nvGraphicFramePr>
        <p:xfrm>
          <a:off x="1770817" y="3785550"/>
          <a:ext cx="8027987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79" name="公式" r:id="rId3" imgW="3390900" imgH="736600" progId="Equation.3">
                  <p:embed/>
                </p:oleObj>
              </mc:Choice>
              <mc:Fallback>
                <p:oleObj name="公式" r:id="rId3" imgW="3390900" imgH="736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817" y="3785550"/>
                        <a:ext cx="8027987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3843CE73-52D5-4740-80F3-35E3CECA1E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计算最优值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86F8B5A3-A12F-4D48-AB10-54DE567DD9D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004348" y="1120863"/>
            <a:ext cx="10183303" cy="55323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300" b="1" dirty="0"/>
              <a:t>int </a:t>
            </a:r>
            <a:r>
              <a:rPr lang="en-US" altLang="zh-CN" sz="2300" b="1" dirty="0" err="1"/>
              <a:t>lcsLength</a:t>
            </a:r>
            <a:r>
              <a:rPr lang="en-US" altLang="zh-CN" sz="2300" b="1" dirty="0"/>
              <a:t> (char *x, int m, char *y, int n) 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300" b="1" dirty="0">
                <a:solidFill>
                  <a:srgbClr val="0041FF"/>
                </a:solidFill>
              </a:rPr>
              <a:t>    </a:t>
            </a:r>
            <a:r>
              <a:rPr lang="en-US" altLang="zh-CN" sz="2300" b="1" dirty="0">
                <a:solidFill>
                  <a:srgbClr val="C00000"/>
                </a:solidFill>
              </a:rPr>
              <a:t>for (int </a:t>
            </a:r>
            <a:r>
              <a:rPr lang="en-US" altLang="zh-CN" sz="2300" b="1" dirty="0" err="1">
                <a:solidFill>
                  <a:srgbClr val="C00000"/>
                </a:solidFill>
              </a:rPr>
              <a:t>i</a:t>
            </a:r>
            <a:r>
              <a:rPr lang="en-US" altLang="zh-CN" sz="2300" b="1" dirty="0">
                <a:solidFill>
                  <a:srgbClr val="C00000"/>
                </a:solidFill>
              </a:rPr>
              <a:t> =0; </a:t>
            </a:r>
            <a:r>
              <a:rPr lang="en-US" altLang="zh-CN" sz="2300" b="1" dirty="0" err="1">
                <a:solidFill>
                  <a:srgbClr val="C00000"/>
                </a:solidFill>
              </a:rPr>
              <a:t>i</a:t>
            </a:r>
            <a:r>
              <a:rPr lang="en-US" altLang="zh-CN" sz="2300" b="1" dirty="0">
                <a:solidFill>
                  <a:srgbClr val="C00000"/>
                </a:solidFill>
              </a:rPr>
              <a:t>&lt;m; </a:t>
            </a:r>
            <a:r>
              <a:rPr lang="en-US" altLang="zh-CN" sz="2300" b="1" dirty="0" err="1">
                <a:solidFill>
                  <a:srgbClr val="C00000"/>
                </a:solidFill>
              </a:rPr>
              <a:t>i</a:t>
            </a:r>
            <a:r>
              <a:rPr lang="en-US" altLang="zh-CN" sz="2300" b="1" dirty="0">
                <a:solidFill>
                  <a:srgbClr val="C00000"/>
                </a:solidFill>
              </a:rPr>
              <a:t>++) c[</a:t>
            </a:r>
            <a:r>
              <a:rPr lang="en-US" altLang="zh-CN" sz="2300" b="1" dirty="0" err="1">
                <a:solidFill>
                  <a:srgbClr val="C00000"/>
                </a:solidFill>
              </a:rPr>
              <a:t>i</a:t>
            </a:r>
            <a:r>
              <a:rPr lang="en-US" altLang="zh-CN" sz="2300" b="1" dirty="0">
                <a:solidFill>
                  <a:srgbClr val="C00000"/>
                </a:solidFill>
              </a:rPr>
              <a:t>][0]=0; //X</a:t>
            </a:r>
            <a:r>
              <a:rPr lang="en-US" altLang="zh-CN" sz="2300" b="1" baseline="-25000" dirty="0">
                <a:solidFill>
                  <a:srgbClr val="C00000"/>
                </a:solidFill>
              </a:rPr>
              <a:t>i</a:t>
            </a:r>
            <a:r>
              <a:rPr lang="en-US" altLang="zh-CN" sz="2300" b="1" dirty="0">
                <a:solidFill>
                  <a:srgbClr val="C00000"/>
                </a:solidFill>
              </a:rPr>
              <a:t> </a:t>
            </a:r>
            <a:r>
              <a:rPr lang="zh-CN" altLang="en-US" sz="2300" b="1" dirty="0">
                <a:solidFill>
                  <a:srgbClr val="C00000"/>
                </a:solidFill>
              </a:rPr>
              <a:t>与空串的 </a:t>
            </a:r>
            <a:r>
              <a:rPr lang="en-US" altLang="zh-CN" sz="2300" b="1" dirty="0">
                <a:solidFill>
                  <a:srgbClr val="C00000"/>
                </a:solidFill>
              </a:rPr>
              <a:t>LCS </a:t>
            </a:r>
            <a:r>
              <a:rPr lang="zh-CN" altLang="en-US" sz="2300" b="1" dirty="0">
                <a:solidFill>
                  <a:srgbClr val="C00000"/>
                </a:solidFill>
              </a:rPr>
              <a:t>长度</a:t>
            </a:r>
            <a:r>
              <a:rPr lang="en-US" altLang="zh-CN" sz="2300" b="1" dirty="0">
                <a:solidFill>
                  <a:srgbClr val="C00000"/>
                </a:solidFill>
              </a:rPr>
              <a:t>=0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300" b="1" dirty="0">
                <a:solidFill>
                  <a:srgbClr val="0041FF"/>
                </a:solidFill>
              </a:rPr>
              <a:t>    </a:t>
            </a:r>
            <a:r>
              <a:rPr lang="en-US" altLang="zh-CN" sz="2300" b="1" dirty="0"/>
              <a:t>for (int j =0; j&lt;n;  </a:t>
            </a:r>
            <a:r>
              <a:rPr lang="en-US" altLang="zh-CN" sz="2300" b="1" dirty="0" err="1"/>
              <a:t>j++</a:t>
            </a:r>
            <a:r>
              <a:rPr lang="en-US" altLang="zh-CN" sz="2300" b="1" dirty="0"/>
              <a:t>) c[0][j]=0; //</a:t>
            </a:r>
            <a:r>
              <a:rPr lang="zh-CN" altLang="en-US" sz="2300" b="1" dirty="0"/>
              <a:t>空串与 </a:t>
            </a:r>
            <a:r>
              <a:rPr lang="en-US" altLang="zh-CN" sz="2300" b="1" dirty="0" err="1"/>
              <a:t>Y</a:t>
            </a:r>
            <a:r>
              <a:rPr lang="en-US" altLang="zh-CN" sz="2300" b="1" baseline="-25000" dirty="0" err="1"/>
              <a:t>j</a:t>
            </a:r>
            <a:r>
              <a:rPr lang="en-US" altLang="zh-CN" sz="2300" b="1" dirty="0"/>
              <a:t> </a:t>
            </a:r>
            <a:r>
              <a:rPr lang="zh-CN" altLang="en-US" sz="2300" b="1" dirty="0"/>
              <a:t>的 </a:t>
            </a:r>
            <a:r>
              <a:rPr lang="en-US" altLang="zh-CN" sz="2300" b="1" dirty="0"/>
              <a:t>LCS </a:t>
            </a:r>
            <a:r>
              <a:rPr lang="zh-CN" altLang="en-US" sz="2300" b="1" dirty="0"/>
              <a:t>长度</a:t>
            </a:r>
            <a:r>
              <a:rPr lang="en-US" altLang="zh-CN" sz="2300" b="1" dirty="0"/>
              <a:t>=0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300" dirty="0"/>
              <a:t>    </a:t>
            </a:r>
            <a:r>
              <a:rPr lang="en-US" altLang="zh-CN" sz="2300" b="1" dirty="0">
                <a:solidFill>
                  <a:srgbClr val="C00000"/>
                </a:solidFill>
              </a:rPr>
              <a:t>for (</a:t>
            </a:r>
            <a:r>
              <a:rPr lang="en-US" altLang="zh-CN" sz="2300" b="1" dirty="0" err="1">
                <a:solidFill>
                  <a:srgbClr val="C00000"/>
                </a:solidFill>
              </a:rPr>
              <a:t>i</a:t>
            </a:r>
            <a:r>
              <a:rPr lang="en-US" altLang="zh-CN" sz="2300" b="1" dirty="0">
                <a:solidFill>
                  <a:srgbClr val="C00000"/>
                </a:solidFill>
              </a:rPr>
              <a:t> = 0; </a:t>
            </a:r>
            <a:r>
              <a:rPr lang="en-US" altLang="zh-CN" sz="2300" b="1" dirty="0" err="1">
                <a:solidFill>
                  <a:srgbClr val="C00000"/>
                </a:solidFill>
              </a:rPr>
              <a:t>i</a:t>
            </a:r>
            <a:r>
              <a:rPr lang="en-US" altLang="zh-CN" sz="2300" b="1" dirty="0">
                <a:solidFill>
                  <a:srgbClr val="C00000"/>
                </a:solidFill>
              </a:rPr>
              <a:t> &lt; m; </a:t>
            </a:r>
            <a:r>
              <a:rPr lang="en-US" altLang="zh-CN" sz="2300" b="1" dirty="0" err="1">
                <a:solidFill>
                  <a:srgbClr val="C00000"/>
                </a:solidFill>
              </a:rPr>
              <a:t>i</a:t>
            </a:r>
            <a:r>
              <a:rPr lang="en-US" altLang="zh-CN" sz="2300" b="1" dirty="0">
                <a:solidFill>
                  <a:srgbClr val="C00000"/>
                </a:solidFill>
              </a:rPr>
              <a:t>++)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300" b="1" dirty="0">
                <a:solidFill>
                  <a:srgbClr val="C00000"/>
                </a:solidFill>
              </a:rPr>
              <a:t>       for (j = 0; j &lt; n; </a:t>
            </a:r>
            <a:r>
              <a:rPr lang="en-US" altLang="zh-CN" sz="2300" b="1" dirty="0" err="1">
                <a:solidFill>
                  <a:srgbClr val="C00000"/>
                </a:solidFill>
              </a:rPr>
              <a:t>j++</a:t>
            </a:r>
            <a:r>
              <a:rPr lang="en-US" altLang="zh-CN" sz="2300" b="1" dirty="0">
                <a:solidFill>
                  <a:srgbClr val="C00000"/>
                </a:solidFill>
              </a:rPr>
              <a:t>)  // </a:t>
            </a:r>
            <a:r>
              <a:rPr lang="zh-CN" altLang="en-US" sz="2300" b="1" dirty="0">
                <a:solidFill>
                  <a:srgbClr val="C00000"/>
                </a:solidFill>
              </a:rPr>
              <a:t>逐个比较 </a:t>
            </a:r>
            <a:r>
              <a:rPr lang="en-US" altLang="zh-CN" sz="2300" b="1" dirty="0">
                <a:solidFill>
                  <a:srgbClr val="C00000"/>
                </a:solidFill>
              </a:rPr>
              <a:t>x </a:t>
            </a:r>
            <a:r>
              <a:rPr lang="zh-CN" altLang="en-US" sz="2300" b="1" dirty="0">
                <a:solidFill>
                  <a:srgbClr val="C00000"/>
                </a:solidFill>
              </a:rPr>
              <a:t>与 </a:t>
            </a:r>
            <a:r>
              <a:rPr lang="en-US" altLang="zh-CN" sz="2300" b="1" dirty="0">
                <a:solidFill>
                  <a:srgbClr val="C00000"/>
                </a:solidFill>
              </a:rPr>
              <a:t>y </a:t>
            </a:r>
            <a:r>
              <a:rPr lang="zh-CN" altLang="en-US" sz="2300" b="1" dirty="0">
                <a:solidFill>
                  <a:srgbClr val="C00000"/>
                </a:solidFill>
              </a:rPr>
              <a:t>的每个字符</a:t>
            </a:r>
            <a:endParaRPr lang="en-US" altLang="zh-CN" sz="2300" b="1" dirty="0">
              <a:solidFill>
                <a:srgbClr val="C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300" dirty="0"/>
              <a:t>          </a:t>
            </a:r>
            <a:r>
              <a:rPr lang="en-US" altLang="zh-CN" sz="2300" b="1" dirty="0"/>
              <a:t>if (x[</a:t>
            </a:r>
            <a:r>
              <a:rPr lang="en-US" altLang="zh-CN" sz="2300" b="1" dirty="0" err="1"/>
              <a:t>i</a:t>
            </a:r>
            <a:r>
              <a:rPr lang="en-US" altLang="zh-CN" sz="2300" b="1" dirty="0"/>
              <a:t>] == y[j])  {  // x</a:t>
            </a:r>
            <a:r>
              <a:rPr lang="en-US" altLang="zh-CN" sz="2300" b="1" baseline="-25000" dirty="0"/>
              <a:t>i</a:t>
            </a:r>
            <a:r>
              <a:rPr lang="en-US" altLang="zh-CN" sz="2300" b="1" dirty="0"/>
              <a:t> </a:t>
            </a:r>
            <a:r>
              <a:rPr lang="zh-CN" altLang="en-US" sz="2300" b="1" dirty="0"/>
              <a:t>与 </a:t>
            </a:r>
            <a:r>
              <a:rPr lang="en-US" altLang="zh-CN" sz="2300" b="1" dirty="0" err="1"/>
              <a:t>y</a:t>
            </a:r>
            <a:r>
              <a:rPr lang="en-US" altLang="zh-CN" sz="2300" b="1" baseline="-25000" dirty="0" err="1"/>
              <a:t>j</a:t>
            </a:r>
            <a:r>
              <a:rPr lang="zh-CN" altLang="en-US" sz="2300" b="1" dirty="0"/>
              <a:t>相等</a:t>
            </a:r>
            <a:endParaRPr lang="en-US" altLang="zh-CN" sz="23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300" b="1" dirty="0">
                <a:solidFill>
                  <a:srgbClr val="C00000"/>
                </a:solidFill>
              </a:rPr>
              <a:t>              //</a:t>
            </a:r>
            <a:r>
              <a:rPr lang="zh-CN" altLang="en-US" sz="2300" b="1" dirty="0">
                <a:solidFill>
                  <a:srgbClr val="C00000"/>
                </a:solidFill>
              </a:rPr>
              <a:t> </a:t>
            </a:r>
            <a:r>
              <a:rPr lang="en-US" altLang="zh-CN" sz="2300" b="1" dirty="0">
                <a:solidFill>
                  <a:srgbClr val="C00000"/>
                </a:solidFill>
              </a:rPr>
              <a:t>X</a:t>
            </a:r>
            <a:r>
              <a:rPr lang="en-US" altLang="zh-CN" sz="2300" b="1" baseline="-25000" dirty="0">
                <a:solidFill>
                  <a:srgbClr val="C00000"/>
                </a:solidFill>
              </a:rPr>
              <a:t>i</a:t>
            </a:r>
            <a:r>
              <a:rPr lang="en-US" altLang="zh-CN" sz="2300" b="1" dirty="0">
                <a:solidFill>
                  <a:srgbClr val="C00000"/>
                </a:solidFill>
              </a:rPr>
              <a:t> </a:t>
            </a:r>
            <a:r>
              <a:rPr lang="zh-CN" altLang="en-US" sz="2300" b="1" dirty="0">
                <a:solidFill>
                  <a:srgbClr val="C00000"/>
                </a:solidFill>
              </a:rPr>
              <a:t>与 </a:t>
            </a:r>
            <a:r>
              <a:rPr lang="en-US" altLang="zh-CN" sz="2300" b="1" dirty="0" err="1">
                <a:solidFill>
                  <a:srgbClr val="C00000"/>
                </a:solidFill>
              </a:rPr>
              <a:t>Y</a:t>
            </a:r>
            <a:r>
              <a:rPr lang="en-US" altLang="zh-CN" sz="2300" b="1" baseline="-25000" dirty="0" err="1">
                <a:solidFill>
                  <a:srgbClr val="C00000"/>
                </a:solidFill>
              </a:rPr>
              <a:t>j</a:t>
            </a:r>
            <a:r>
              <a:rPr lang="en-US" altLang="zh-CN" sz="2300" b="1" dirty="0">
                <a:solidFill>
                  <a:srgbClr val="C00000"/>
                </a:solidFill>
              </a:rPr>
              <a:t> </a:t>
            </a:r>
            <a:r>
              <a:rPr lang="zh-CN" altLang="en-US" sz="2300" b="1" dirty="0">
                <a:solidFill>
                  <a:srgbClr val="C00000"/>
                </a:solidFill>
              </a:rPr>
              <a:t>的</a:t>
            </a:r>
            <a:r>
              <a:rPr lang="en-US" altLang="zh-CN" sz="2300" b="1" dirty="0">
                <a:solidFill>
                  <a:srgbClr val="C00000"/>
                </a:solidFill>
              </a:rPr>
              <a:t>LCS </a:t>
            </a:r>
            <a:r>
              <a:rPr lang="zh-CN" altLang="en-US" sz="2300" b="1" dirty="0">
                <a:solidFill>
                  <a:srgbClr val="C00000"/>
                </a:solidFill>
              </a:rPr>
              <a:t>长度</a:t>
            </a:r>
            <a:r>
              <a:rPr lang="en-US" altLang="zh-CN" sz="2300" b="1" dirty="0">
                <a:solidFill>
                  <a:srgbClr val="C00000"/>
                </a:solidFill>
              </a:rPr>
              <a:t>= X</a:t>
            </a:r>
            <a:r>
              <a:rPr lang="en-US" altLang="zh-CN" sz="2300" b="1" baseline="-25000" dirty="0">
                <a:solidFill>
                  <a:srgbClr val="C00000"/>
                </a:solidFill>
              </a:rPr>
              <a:t>i-1</a:t>
            </a:r>
            <a:r>
              <a:rPr lang="en-US" altLang="zh-CN" sz="2300" b="1" dirty="0">
                <a:solidFill>
                  <a:srgbClr val="C00000"/>
                </a:solidFill>
              </a:rPr>
              <a:t> </a:t>
            </a:r>
            <a:r>
              <a:rPr lang="zh-CN" altLang="en-US" sz="2300" b="1" dirty="0">
                <a:solidFill>
                  <a:srgbClr val="C00000"/>
                </a:solidFill>
              </a:rPr>
              <a:t>与 </a:t>
            </a:r>
            <a:r>
              <a:rPr lang="en-US" altLang="zh-CN" sz="2300" b="1" dirty="0">
                <a:solidFill>
                  <a:srgbClr val="C00000"/>
                </a:solidFill>
              </a:rPr>
              <a:t>Y</a:t>
            </a:r>
            <a:r>
              <a:rPr lang="en-US" altLang="zh-CN" sz="2300" b="1" baseline="-25000" dirty="0">
                <a:solidFill>
                  <a:srgbClr val="C00000"/>
                </a:solidFill>
              </a:rPr>
              <a:t>j-1</a:t>
            </a:r>
            <a:r>
              <a:rPr lang="en-US" altLang="zh-CN" sz="2300" b="1" dirty="0">
                <a:solidFill>
                  <a:srgbClr val="C00000"/>
                </a:solidFill>
              </a:rPr>
              <a:t> </a:t>
            </a:r>
            <a:r>
              <a:rPr lang="zh-CN" altLang="en-US" sz="2300" b="1" dirty="0">
                <a:solidFill>
                  <a:srgbClr val="C00000"/>
                </a:solidFill>
              </a:rPr>
              <a:t>的</a:t>
            </a:r>
            <a:r>
              <a:rPr lang="en-US" altLang="zh-CN" sz="2300" b="1" dirty="0">
                <a:solidFill>
                  <a:srgbClr val="C00000"/>
                </a:solidFill>
              </a:rPr>
              <a:t>LCS</a:t>
            </a:r>
            <a:r>
              <a:rPr lang="zh-CN" altLang="en-US" sz="2300" b="1" dirty="0">
                <a:solidFill>
                  <a:srgbClr val="C00000"/>
                </a:solidFill>
              </a:rPr>
              <a:t>长度 </a:t>
            </a:r>
            <a:r>
              <a:rPr lang="en-US" altLang="zh-CN" sz="2300" b="1" dirty="0">
                <a:solidFill>
                  <a:srgbClr val="C00000"/>
                </a:solidFill>
              </a:rPr>
              <a:t>+1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300" b="1" dirty="0">
                <a:solidFill>
                  <a:srgbClr val="C00000"/>
                </a:solidFill>
              </a:rPr>
              <a:t>              </a:t>
            </a:r>
            <a:r>
              <a:rPr lang="en-US" altLang="zh-CN" sz="2300" b="1" dirty="0"/>
              <a:t>c[</a:t>
            </a:r>
            <a:r>
              <a:rPr lang="en-US" altLang="zh-CN" sz="2300" b="1" dirty="0" err="1"/>
              <a:t>i</a:t>
            </a:r>
            <a:r>
              <a:rPr lang="en-US" altLang="zh-CN" sz="2300" b="1" dirty="0"/>
              <a:t>][j]=c[i-1][j-1]+1;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300" b="1" dirty="0">
                <a:solidFill>
                  <a:srgbClr val="C00000"/>
                </a:solidFill>
              </a:rPr>
              <a:t>             </a:t>
            </a:r>
            <a:r>
              <a:rPr lang="en-US" altLang="zh-CN" sz="2300" b="1" dirty="0"/>
              <a:t> </a:t>
            </a:r>
            <a:r>
              <a:rPr lang="en-US" altLang="zh-CN" sz="2300" b="1" dirty="0">
                <a:solidFill>
                  <a:srgbClr val="C00000"/>
                </a:solidFill>
              </a:rPr>
              <a:t>//</a:t>
            </a:r>
            <a:r>
              <a:rPr lang="zh-CN" altLang="en-US" sz="2300" b="1" dirty="0">
                <a:solidFill>
                  <a:srgbClr val="C00000"/>
                </a:solidFill>
              </a:rPr>
              <a:t>且，</a:t>
            </a:r>
            <a:r>
              <a:rPr lang="en-US" altLang="zh-CN" sz="2300" b="1" dirty="0">
                <a:solidFill>
                  <a:srgbClr val="C00000"/>
                </a:solidFill>
              </a:rPr>
              <a:t>x</a:t>
            </a:r>
            <a:r>
              <a:rPr lang="en-US" altLang="zh-CN" sz="2300" b="1" baseline="-25000" dirty="0">
                <a:solidFill>
                  <a:srgbClr val="C00000"/>
                </a:solidFill>
              </a:rPr>
              <a:t>i</a:t>
            </a:r>
            <a:r>
              <a:rPr lang="en-US" altLang="zh-CN" sz="2300" b="1" dirty="0">
                <a:solidFill>
                  <a:srgbClr val="C00000"/>
                </a:solidFill>
              </a:rPr>
              <a:t> </a:t>
            </a:r>
            <a:r>
              <a:rPr lang="zh-CN" altLang="en-US" sz="2300" b="1" dirty="0">
                <a:solidFill>
                  <a:srgbClr val="C00000"/>
                </a:solidFill>
              </a:rPr>
              <a:t>或 </a:t>
            </a:r>
            <a:r>
              <a:rPr lang="en-US" altLang="zh-CN" sz="2300" b="1" dirty="0" err="1">
                <a:solidFill>
                  <a:srgbClr val="C00000"/>
                </a:solidFill>
              </a:rPr>
              <a:t>y</a:t>
            </a:r>
            <a:r>
              <a:rPr lang="en-US" altLang="zh-CN" sz="2300" b="1" baseline="-25000" dirty="0" err="1">
                <a:solidFill>
                  <a:srgbClr val="C00000"/>
                </a:solidFill>
              </a:rPr>
              <a:t>j</a:t>
            </a:r>
            <a:r>
              <a:rPr lang="en-US" altLang="zh-CN" sz="2300" b="1" dirty="0">
                <a:solidFill>
                  <a:srgbClr val="C00000"/>
                </a:solidFill>
              </a:rPr>
              <a:t> </a:t>
            </a:r>
            <a:r>
              <a:rPr lang="zh-CN" altLang="en-US" sz="2300" b="1" dirty="0">
                <a:solidFill>
                  <a:srgbClr val="C00000"/>
                </a:solidFill>
              </a:rPr>
              <a:t>是 </a:t>
            </a:r>
            <a:r>
              <a:rPr lang="en-US" altLang="zh-CN" sz="2300" b="1" dirty="0">
                <a:solidFill>
                  <a:srgbClr val="C00000"/>
                </a:solidFill>
              </a:rPr>
              <a:t>X</a:t>
            </a:r>
            <a:r>
              <a:rPr lang="en-US" altLang="zh-CN" sz="2300" b="1" baseline="-25000" dirty="0">
                <a:solidFill>
                  <a:srgbClr val="C00000"/>
                </a:solidFill>
              </a:rPr>
              <a:t>i</a:t>
            </a:r>
            <a:r>
              <a:rPr lang="en-US" altLang="zh-CN" sz="2300" b="1" dirty="0">
                <a:solidFill>
                  <a:srgbClr val="C00000"/>
                </a:solidFill>
              </a:rPr>
              <a:t> </a:t>
            </a:r>
            <a:r>
              <a:rPr lang="zh-CN" altLang="en-US" sz="2300" b="1" dirty="0">
                <a:solidFill>
                  <a:srgbClr val="C00000"/>
                </a:solidFill>
              </a:rPr>
              <a:t>与 </a:t>
            </a:r>
            <a:r>
              <a:rPr lang="en-US" altLang="zh-CN" sz="2300" b="1" dirty="0" err="1">
                <a:solidFill>
                  <a:srgbClr val="C00000"/>
                </a:solidFill>
              </a:rPr>
              <a:t>Y</a:t>
            </a:r>
            <a:r>
              <a:rPr lang="en-US" altLang="zh-CN" sz="2300" b="1" baseline="-25000" dirty="0" err="1">
                <a:solidFill>
                  <a:srgbClr val="C00000"/>
                </a:solidFill>
              </a:rPr>
              <a:t>j</a:t>
            </a:r>
            <a:r>
              <a:rPr lang="en-US" altLang="zh-CN" sz="2300" b="1" dirty="0">
                <a:solidFill>
                  <a:srgbClr val="C00000"/>
                </a:solidFill>
              </a:rPr>
              <a:t> </a:t>
            </a:r>
            <a:r>
              <a:rPr lang="zh-CN" altLang="en-US" sz="2300" b="1" dirty="0">
                <a:solidFill>
                  <a:srgbClr val="C00000"/>
                </a:solidFill>
              </a:rPr>
              <a:t>的</a:t>
            </a:r>
            <a:r>
              <a:rPr lang="en-US" altLang="zh-CN" sz="2300" b="1" dirty="0">
                <a:solidFill>
                  <a:srgbClr val="C00000"/>
                </a:solidFill>
              </a:rPr>
              <a:t>LCS</a:t>
            </a:r>
            <a:r>
              <a:rPr lang="zh-CN" altLang="en-US" sz="2300" b="1" dirty="0">
                <a:solidFill>
                  <a:srgbClr val="C00000"/>
                </a:solidFill>
              </a:rPr>
              <a:t>的尾字符</a:t>
            </a:r>
            <a:endParaRPr lang="en-US" altLang="zh-CN" sz="2300" b="1" dirty="0">
              <a:solidFill>
                <a:srgbClr val="C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300" b="1" dirty="0"/>
              <a:t>              b[</a:t>
            </a:r>
            <a:r>
              <a:rPr lang="en-US" altLang="zh-CN" sz="2300" b="1" dirty="0" err="1"/>
              <a:t>i</a:t>
            </a:r>
            <a:r>
              <a:rPr lang="en-US" altLang="zh-CN" sz="2300" b="1" dirty="0"/>
              <a:t>][j]=1;  //</a:t>
            </a:r>
            <a:r>
              <a:rPr lang="en-US" altLang="zh-CN" sz="2300" b="1" dirty="0">
                <a:solidFill>
                  <a:srgbClr val="0041FF"/>
                </a:solidFill>
              </a:rPr>
              <a:t>…..</a:t>
            </a:r>
            <a:r>
              <a:rPr lang="zh-CN" altLang="en-US" sz="2300" b="1" dirty="0">
                <a:solidFill>
                  <a:srgbClr val="0041FF"/>
                </a:solidFill>
              </a:rPr>
              <a:t>（下页续）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8BE6F46A-5EF7-4100-8A12-74EE55062E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87929" y="204787"/>
            <a:ext cx="11100857" cy="629446"/>
          </a:xfrm>
        </p:spPr>
        <p:txBody>
          <a:bodyPr/>
          <a:lstStyle/>
          <a:p>
            <a:pPr eaLnBrk="1" hangingPunct="1"/>
            <a:r>
              <a:rPr lang="zh-CN" altLang="en-US" dirty="0"/>
              <a:t>计算最优值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812806C5-9648-4EFF-90AC-2C838D12D6B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942680" y="989404"/>
            <a:ext cx="9484020" cy="5766996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300" b="1" dirty="0">
                <a:solidFill>
                  <a:srgbClr val="0041FF"/>
                </a:solidFill>
              </a:rPr>
              <a:t>……</a:t>
            </a:r>
            <a:r>
              <a:rPr lang="zh-CN" altLang="en-US" sz="2300" b="1" dirty="0">
                <a:solidFill>
                  <a:srgbClr val="0041FF"/>
                </a:solidFill>
              </a:rPr>
              <a:t>（接上页）</a:t>
            </a:r>
            <a:r>
              <a:rPr lang="en-US" altLang="zh-CN" sz="2300" b="1" dirty="0">
                <a:solidFill>
                  <a:srgbClr val="C00000"/>
                </a:solidFill>
              </a:rPr>
              <a:t>//x</a:t>
            </a:r>
            <a:r>
              <a:rPr lang="en-US" altLang="zh-CN" sz="2300" b="1" baseline="-25000" dirty="0">
                <a:solidFill>
                  <a:srgbClr val="C00000"/>
                </a:solidFill>
              </a:rPr>
              <a:t>i</a:t>
            </a:r>
            <a:r>
              <a:rPr lang="en-US" altLang="zh-CN" sz="2300" b="1" dirty="0">
                <a:solidFill>
                  <a:srgbClr val="C00000"/>
                </a:solidFill>
              </a:rPr>
              <a:t> </a:t>
            </a:r>
            <a:r>
              <a:rPr lang="zh-CN" altLang="en-US" sz="2300" b="1" dirty="0">
                <a:solidFill>
                  <a:srgbClr val="C00000"/>
                </a:solidFill>
              </a:rPr>
              <a:t>与 </a:t>
            </a:r>
            <a:r>
              <a:rPr lang="en-US" altLang="zh-CN" sz="2300" b="1" dirty="0" err="1">
                <a:solidFill>
                  <a:srgbClr val="C00000"/>
                </a:solidFill>
              </a:rPr>
              <a:t>y</a:t>
            </a:r>
            <a:r>
              <a:rPr lang="en-US" altLang="zh-CN" sz="2300" b="1" baseline="-25000" dirty="0" err="1">
                <a:solidFill>
                  <a:srgbClr val="C00000"/>
                </a:solidFill>
              </a:rPr>
              <a:t>j</a:t>
            </a:r>
            <a:r>
              <a:rPr lang="zh-CN" altLang="en-US" sz="2300" b="1" dirty="0">
                <a:solidFill>
                  <a:srgbClr val="C00000"/>
                </a:solidFill>
              </a:rPr>
              <a:t> 不相等</a:t>
            </a:r>
            <a:endParaRPr lang="en-US" altLang="zh-CN" sz="2300" b="1" dirty="0">
              <a:solidFill>
                <a:srgbClr val="C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300" b="1" dirty="0"/>
              <a:t>        // </a:t>
            </a:r>
            <a:r>
              <a:rPr lang="en-US" altLang="zh-CN" sz="2300" b="1" dirty="0">
                <a:solidFill>
                  <a:srgbClr val="FF0000"/>
                </a:solidFill>
              </a:rPr>
              <a:t>c (i-1, j)</a:t>
            </a:r>
            <a:r>
              <a:rPr lang="en-US" altLang="zh-CN" sz="2300" b="1" dirty="0"/>
              <a:t> </a:t>
            </a:r>
            <a:r>
              <a:rPr lang="zh-CN" altLang="en-US" sz="2300" b="1" dirty="0"/>
              <a:t>是 </a:t>
            </a:r>
            <a:r>
              <a:rPr lang="en-US" altLang="zh-CN" sz="2300" b="1" dirty="0">
                <a:solidFill>
                  <a:srgbClr val="001832"/>
                </a:solidFill>
              </a:rPr>
              <a:t>X</a:t>
            </a:r>
            <a:r>
              <a:rPr lang="en-US" altLang="zh-CN" sz="2300" b="1" baseline="-25000" dirty="0">
                <a:solidFill>
                  <a:srgbClr val="001832"/>
                </a:solidFill>
              </a:rPr>
              <a:t>i-1</a:t>
            </a:r>
            <a:r>
              <a:rPr lang="en-US" altLang="zh-CN" sz="2300" b="1" dirty="0">
                <a:solidFill>
                  <a:srgbClr val="001832"/>
                </a:solidFill>
              </a:rPr>
              <a:t> </a:t>
            </a:r>
            <a:r>
              <a:rPr lang="zh-CN" altLang="en-US" sz="2300" b="1" dirty="0">
                <a:solidFill>
                  <a:srgbClr val="001832"/>
                </a:solidFill>
              </a:rPr>
              <a:t>与 </a:t>
            </a:r>
            <a:r>
              <a:rPr lang="en-US" altLang="zh-CN" sz="2300" b="1" dirty="0">
                <a:solidFill>
                  <a:srgbClr val="001832"/>
                </a:solidFill>
              </a:rPr>
              <a:t>Y </a:t>
            </a:r>
            <a:r>
              <a:rPr lang="zh-CN" altLang="en-US" sz="2300" b="1" dirty="0">
                <a:solidFill>
                  <a:srgbClr val="001832"/>
                </a:solidFill>
              </a:rPr>
              <a:t>的 </a:t>
            </a:r>
            <a:r>
              <a:rPr lang="en-US" altLang="zh-CN" sz="2300" b="1" dirty="0">
                <a:solidFill>
                  <a:srgbClr val="001832"/>
                </a:solidFill>
              </a:rPr>
              <a:t>LCS </a:t>
            </a:r>
            <a:r>
              <a:rPr lang="zh-CN" altLang="en-US" sz="2300" b="1" dirty="0">
                <a:solidFill>
                  <a:srgbClr val="001832"/>
                </a:solidFill>
              </a:rPr>
              <a:t>长度</a:t>
            </a:r>
            <a:endParaRPr lang="en-US" altLang="zh-CN" sz="2300" b="1" dirty="0">
              <a:solidFill>
                <a:srgbClr val="00183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300" b="1" dirty="0">
                <a:solidFill>
                  <a:srgbClr val="001832"/>
                </a:solidFill>
              </a:rPr>
              <a:t>        //</a:t>
            </a:r>
            <a:r>
              <a:rPr lang="en-US" altLang="zh-CN" sz="2300" b="1" dirty="0"/>
              <a:t> </a:t>
            </a:r>
            <a:r>
              <a:rPr lang="en-US" altLang="zh-CN" sz="2300" b="1" dirty="0">
                <a:solidFill>
                  <a:srgbClr val="0041FF"/>
                </a:solidFill>
              </a:rPr>
              <a:t>c (</a:t>
            </a:r>
            <a:r>
              <a:rPr lang="en-US" altLang="zh-CN" sz="2300" b="1" dirty="0" err="1">
                <a:solidFill>
                  <a:srgbClr val="0041FF"/>
                </a:solidFill>
              </a:rPr>
              <a:t>i</a:t>
            </a:r>
            <a:r>
              <a:rPr lang="en-US" altLang="zh-CN" sz="2300" b="1" dirty="0">
                <a:solidFill>
                  <a:srgbClr val="0041FF"/>
                </a:solidFill>
              </a:rPr>
              <a:t>, j-1) </a:t>
            </a:r>
            <a:r>
              <a:rPr lang="zh-CN" altLang="en-US" sz="2300" b="1" dirty="0"/>
              <a:t>是 </a:t>
            </a:r>
            <a:r>
              <a:rPr lang="en-US" altLang="zh-CN" sz="2300" b="1" dirty="0">
                <a:solidFill>
                  <a:srgbClr val="001832"/>
                </a:solidFill>
              </a:rPr>
              <a:t>X </a:t>
            </a:r>
            <a:r>
              <a:rPr lang="zh-CN" altLang="en-US" sz="2300" b="1" dirty="0">
                <a:solidFill>
                  <a:srgbClr val="001832"/>
                </a:solidFill>
              </a:rPr>
              <a:t>与 </a:t>
            </a:r>
            <a:r>
              <a:rPr lang="en-US" altLang="zh-CN" sz="2300" b="1" dirty="0">
                <a:solidFill>
                  <a:srgbClr val="001832"/>
                </a:solidFill>
              </a:rPr>
              <a:t>Y</a:t>
            </a:r>
            <a:r>
              <a:rPr lang="en-US" altLang="zh-CN" sz="2300" b="1" baseline="-25000" dirty="0">
                <a:solidFill>
                  <a:srgbClr val="001832"/>
                </a:solidFill>
              </a:rPr>
              <a:t>j-1</a:t>
            </a:r>
            <a:r>
              <a:rPr lang="en-US" altLang="zh-CN" sz="2300" b="1" dirty="0">
                <a:solidFill>
                  <a:srgbClr val="001832"/>
                </a:solidFill>
              </a:rPr>
              <a:t> </a:t>
            </a:r>
            <a:r>
              <a:rPr lang="zh-CN" altLang="en-US" sz="2300" b="1" dirty="0">
                <a:solidFill>
                  <a:srgbClr val="001832"/>
                </a:solidFill>
              </a:rPr>
              <a:t>的 </a:t>
            </a:r>
            <a:r>
              <a:rPr lang="en-US" altLang="zh-CN" sz="2300" b="1" dirty="0">
                <a:solidFill>
                  <a:srgbClr val="001832"/>
                </a:solidFill>
              </a:rPr>
              <a:t>LCS </a:t>
            </a:r>
            <a:r>
              <a:rPr lang="zh-CN" altLang="en-US" sz="2300" b="1" dirty="0">
                <a:solidFill>
                  <a:srgbClr val="001832"/>
                </a:solidFill>
              </a:rPr>
              <a:t>长度</a:t>
            </a:r>
            <a:endParaRPr lang="en-US" altLang="zh-CN" sz="23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300" b="1" dirty="0"/>
              <a:t>        } else if ( </a:t>
            </a:r>
            <a:r>
              <a:rPr lang="en-US" altLang="zh-CN" sz="2300" b="1" dirty="0">
                <a:solidFill>
                  <a:srgbClr val="FF0000"/>
                </a:solidFill>
              </a:rPr>
              <a:t>c[i-1][j] </a:t>
            </a:r>
            <a:r>
              <a:rPr lang="en-US" altLang="zh-CN" sz="2300" b="1" dirty="0"/>
              <a:t>&gt;= </a:t>
            </a:r>
            <a:r>
              <a:rPr lang="en-US" altLang="zh-CN" sz="2300" b="1" dirty="0">
                <a:solidFill>
                  <a:srgbClr val="0041FF"/>
                </a:solidFill>
              </a:rPr>
              <a:t>c[</a:t>
            </a:r>
            <a:r>
              <a:rPr lang="en-US" altLang="zh-CN" sz="2300" b="1" dirty="0" err="1">
                <a:solidFill>
                  <a:srgbClr val="0041FF"/>
                </a:solidFill>
              </a:rPr>
              <a:t>i</a:t>
            </a:r>
            <a:r>
              <a:rPr lang="en-US" altLang="zh-CN" sz="2300" b="1" dirty="0">
                <a:solidFill>
                  <a:srgbClr val="0041FF"/>
                </a:solidFill>
              </a:rPr>
              <a:t>][j-1]</a:t>
            </a:r>
            <a:r>
              <a:rPr lang="en-US" altLang="zh-CN" sz="2300" b="1" dirty="0"/>
              <a:t> ) { </a:t>
            </a:r>
            <a:r>
              <a:rPr lang="en-US" altLang="zh-CN" sz="2300" b="1" dirty="0">
                <a:solidFill>
                  <a:srgbClr val="FF0000"/>
                </a:solidFill>
              </a:rPr>
              <a:t>// X</a:t>
            </a:r>
            <a:r>
              <a:rPr lang="en-US" altLang="zh-CN" sz="2300" b="1" baseline="-25000" dirty="0">
                <a:solidFill>
                  <a:srgbClr val="FF0000"/>
                </a:solidFill>
              </a:rPr>
              <a:t>i-1</a:t>
            </a:r>
            <a:r>
              <a:rPr lang="en-US" altLang="zh-CN" sz="2300" b="1" dirty="0">
                <a:solidFill>
                  <a:srgbClr val="FF0000"/>
                </a:solidFill>
              </a:rPr>
              <a:t> </a:t>
            </a:r>
            <a:r>
              <a:rPr lang="zh-CN" altLang="en-US" sz="2300" b="1" dirty="0">
                <a:solidFill>
                  <a:srgbClr val="FF0000"/>
                </a:solidFill>
              </a:rPr>
              <a:t>与 </a:t>
            </a:r>
            <a:r>
              <a:rPr lang="en-US" altLang="zh-CN" sz="2300" b="1" dirty="0">
                <a:solidFill>
                  <a:srgbClr val="FF0000"/>
                </a:solidFill>
              </a:rPr>
              <a:t>Y </a:t>
            </a:r>
            <a:r>
              <a:rPr lang="zh-CN" altLang="en-US" sz="2300" b="1" dirty="0">
                <a:solidFill>
                  <a:srgbClr val="FF0000"/>
                </a:solidFill>
              </a:rPr>
              <a:t>的 </a:t>
            </a:r>
            <a:r>
              <a:rPr lang="en-US" altLang="zh-CN" sz="2300" b="1" dirty="0">
                <a:solidFill>
                  <a:srgbClr val="FF0000"/>
                </a:solidFill>
              </a:rPr>
              <a:t>LCS </a:t>
            </a:r>
            <a:r>
              <a:rPr lang="zh-CN" altLang="en-US" sz="2300" b="1" dirty="0">
                <a:solidFill>
                  <a:srgbClr val="FF0000"/>
                </a:solidFill>
              </a:rPr>
              <a:t>更长</a:t>
            </a:r>
            <a:endParaRPr lang="en-US" altLang="zh-CN" sz="2300" b="1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300" b="1" dirty="0"/>
              <a:t>              c[</a:t>
            </a:r>
            <a:r>
              <a:rPr lang="en-US" altLang="zh-CN" sz="2300" b="1" dirty="0" err="1"/>
              <a:t>i</a:t>
            </a:r>
            <a:r>
              <a:rPr lang="en-US" altLang="zh-CN" sz="2300" b="1" dirty="0"/>
              <a:t>][j] = c[i-1][j];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300" b="1" dirty="0">
                <a:solidFill>
                  <a:srgbClr val="001832"/>
                </a:solidFill>
              </a:rPr>
              <a:t>              b[</a:t>
            </a:r>
            <a:r>
              <a:rPr lang="en-US" altLang="zh-CN" sz="2300" b="1" dirty="0" err="1">
                <a:solidFill>
                  <a:srgbClr val="001832"/>
                </a:solidFill>
              </a:rPr>
              <a:t>i</a:t>
            </a:r>
            <a:r>
              <a:rPr lang="en-US" altLang="zh-CN" sz="2300" b="1" dirty="0">
                <a:solidFill>
                  <a:srgbClr val="001832"/>
                </a:solidFill>
              </a:rPr>
              <a:t>][j] = 2; // LCS </a:t>
            </a:r>
            <a:r>
              <a:rPr lang="zh-CN" altLang="en-US" sz="2300" b="1" dirty="0">
                <a:solidFill>
                  <a:srgbClr val="001832"/>
                </a:solidFill>
              </a:rPr>
              <a:t>在 </a:t>
            </a:r>
            <a:r>
              <a:rPr lang="en-US" altLang="zh-CN" sz="2300" b="1" dirty="0">
                <a:solidFill>
                  <a:srgbClr val="001832"/>
                </a:solidFill>
              </a:rPr>
              <a:t>X</a:t>
            </a:r>
            <a:r>
              <a:rPr lang="en-US" altLang="zh-CN" sz="2300" b="1" baseline="-25000" dirty="0">
                <a:solidFill>
                  <a:srgbClr val="001832"/>
                </a:solidFill>
              </a:rPr>
              <a:t>i-1</a:t>
            </a:r>
            <a:r>
              <a:rPr lang="en-US" altLang="zh-CN" sz="2300" b="1" dirty="0">
                <a:solidFill>
                  <a:srgbClr val="001832"/>
                </a:solidFill>
              </a:rPr>
              <a:t> </a:t>
            </a:r>
            <a:r>
              <a:rPr lang="zh-CN" altLang="en-US" sz="2300" b="1" dirty="0">
                <a:solidFill>
                  <a:srgbClr val="001832"/>
                </a:solidFill>
              </a:rPr>
              <a:t>与 </a:t>
            </a:r>
            <a:r>
              <a:rPr lang="en-US" altLang="zh-CN" sz="2300" b="1" dirty="0">
                <a:solidFill>
                  <a:srgbClr val="001832"/>
                </a:solidFill>
              </a:rPr>
              <a:t>Y </a:t>
            </a:r>
            <a:r>
              <a:rPr lang="zh-CN" altLang="en-US" sz="2300" b="1" dirty="0">
                <a:solidFill>
                  <a:srgbClr val="001832"/>
                </a:solidFill>
              </a:rPr>
              <a:t>中</a:t>
            </a:r>
            <a:endParaRPr lang="en-US" altLang="zh-CN" sz="2300" b="1" dirty="0">
              <a:solidFill>
                <a:srgbClr val="00183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300" b="1" dirty="0">
                <a:solidFill>
                  <a:srgbClr val="C00000"/>
                </a:solidFill>
              </a:rPr>
              <a:t>        </a:t>
            </a:r>
            <a:r>
              <a:rPr lang="en-US" altLang="zh-CN" sz="2300" b="1" dirty="0"/>
              <a:t>}  else  {  </a:t>
            </a:r>
            <a:r>
              <a:rPr lang="en-US" altLang="zh-CN" sz="2300" b="1" dirty="0">
                <a:solidFill>
                  <a:srgbClr val="FF0000"/>
                </a:solidFill>
              </a:rPr>
              <a:t>//X </a:t>
            </a:r>
            <a:r>
              <a:rPr lang="zh-CN" altLang="en-US" sz="2300" b="1" dirty="0">
                <a:solidFill>
                  <a:srgbClr val="FF0000"/>
                </a:solidFill>
              </a:rPr>
              <a:t>与 </a:t>
            </a:r>
            <a:r>
              <a:rPr lang="en-US" altLang="zh-CN" sz="2300" b="1" dirty="0">
                <a:solidFill>
                  <a:srgbClr val="FF0000"/>
                </a:solidFill>
              </a:rPr>
              <a:t>Y</a:t>
            </a:r>
            <a:r>
              <a:rPr lang="en-US" altLang="zh-CN" sz="2300" b="1" baseline="-25000" dirty="0">
                <a:solidFill>
                  <a:srgbClr val="FF0000"/>
                </a:solidFill>
              </a:rPr>
              <a:t>j-1</a:t>
            </a:r>
            <a:r>
              <a:rPr lang="en-US" altLang="zh-CN" sz="2300" b="1" dirty="0">
                <a:solidFill>
                  <a:srgbClr val="FF0000"/>
                </a:solidFill>
              </a:rPr>
              <a:t> </a:t>
            </a:r>
            <a:r>
              <a:rPr lang="zh-CN" altLang="en-US" sz="2300" b="1" dirty="0">
                <a:solidFill>
                  <a:srgbClr val="FF0000"/>
                </a:solidFill>
              </a:rPr>
              <a:t>的 </a:t>
            </a:r>
            <a:r>
              <a:rPr lang="en-US" altLang="zh-CN" sz="2300" b="1" dirty="0">
                <a:solidFill>
                  <a:srgbClr val="FF0000"/>
                </a:solidFill>
              </a:rPr>
              <a:t>LCS </a:t>
            </a:r>
            <a:r>
              <a:rPr lang="zh-CN" altLang="en-US" sz="2300" b="1" dirty="0">
                <a:solidFill>
                  <a:srgbClr val="FF0000"/>
                </a:solidFill>
              </a:rPr>
              <a:t>更长</a:t>
            </a:r>
            <a:endParaRPr lang="en-US" altLang="zh-CN" sz="2300" b="1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300" b="1" dirty="0">
                <a:solidFill>
                  <a:srgbClr val="C00000"/>
                </a:solidFill>
              </a:rPr>
              <a:t>              c[</a:t>
            </a:r>
            <a:r>
              <a:rPr lang="en-US" altLang="zh-CN" sz="2300" b="1" dirty="0" err="1">
                <a:solidFill>
                  <a:srgbClr val="C00000"/>
                </a:solidFill>
              </a:rPr>
              <a:t>i</a:t>
            </a:r>
            <a:r>
              <a:rPr lang="en-US" altLang="zh-CN" sz="2300" b="1" dirty="0">
                <a:solidFill>
                  <a:srgbClr val="C00000"/>
                </a:solidFill>
              </a:rPr>
              <a:t>][j] = c[</a:t>
            </a:r>
            <a:r>
              <a:rPr lang="en-US" altLang="zh-CN" sz="2300" b="1" dirty="0" err="1">
                <a:solidFill>
                  <a:srgbClr val="C00000"/>
                </a:solidFill>
              </a:rPr>
              <a:t>i</a:t>
            </a:r>
            <a:r>
              <a:rPr lang="en-US" altLang="zh-CN" sz="2300" b="1" dirty="0">
                <a:solidFill>
                  <a:srgbClr val="C00000"/>
                </a:solidFill>
              </a:rPr>
              <a:t>][j-1];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300" b="1" dirty="0">
                <a:solidFill>
                  <a:srgbClr val="C00000"/>
                </a:solidFill>
              </a:rPr>
              <a:t>              b[</a:t>
            </a:r>
            <a:r>
              <a:rPr lang="en-US" altLang="zh-CN" sz="2300" b="1" dirty="0" err="1">
                <a:solidFill>
                  <a:srgbClr val="C00000"/>
                </a:solidFill>
              </a:rPr>
              <a:t>i</a:t>
            </a:r>
            <a:r>
              <a:rPr lang="en-US" altLang="zh-CN" sz="2300" b="1" dirty="0">
                <a:solidFill>
                  <a:srgbClr val="C00000"/>
                </a:solidFill>
              </a:rPr>
              <a:t>][j] = 3; // LCS </a:t>
            </a:r>
            <a:r>
              <a:rPr lang="zh-CN" altLang="en-US" sz="2300" b="1" dirty="0">
                <a:solidFill>
                  <a:srgbClr val="C00000"/>
                </a:solidFill>
              </a:rPr>
              <a:t>在 </a:t>
            </a:r>
            <a:r>
              <a:rPr lang="en-US" altLang="zh-CN" sz="2300" b="1" dirty="0">
                <a:solidFill>
                  <a:srgbClr val="C00000"/>
                </a:solidFill>
              </a:rPr>
              <a:t>Y</a:t>
            </a:r>
            <a:r>
              <a:rPr lang="en-US" altLang="zh-CN" sz="2300" b="1" baseline="-25000" dirty="0">
                <a:solidFill>
                  <a:srgbClr val="C00000"/>
                </a:solidFill>
              </a:rPr>
              <a:t>j-1</a:t>
            </a:r>
            <a:r>
              <a:rPr lang="en-US" altLang="zh-CN" sz="2300" b="1" dirty="0">
                <a:solidFill>
                  <a:srgbClr val="C00000"/>
                </a:solidFill>
              </a:rPr>
              <a:t> </a:t>
            </a:r>
            <a:r>
              <a:rPr lang="zh-CN" altLang="en-US" sz="2300" b="1" dirty="0">
                <a:solidFill>
                  <a:srgbClr val="C00000"/>
                </a:solidFill>
              </a:rPr>
              <a:t>与 </a:t>
            </a:r>
            <a:r>
              <a:rPr lang="en-US" altLang="zh-CN" sz="2300" b="1" dirty="0">
                <a:solidFill>
                  <a:srgbClr val="C00000"/>
                </a:solidFill>
              </a:rPr>
              <a:t>X </a:t>
            </a:r>
            <a:r>
              <a:rPr lang="zh-CN" altLang="en-US" sz="2300" b="1" dirty="0">
                <a:solidFill>
                  <a:srgbClr val="C00000"/>
                </a:solidFill>
              </a:rPr>
              <a:t>中</a:t>
            </a:r>
            <a:endParaRPr lang="en-US" altLang="zh-CN" sz="2300" b="1" dirty="0">
              <a:solidFill>
                <a:srgbClr val="C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300" b="1" dirty="0"/>
              <a:t>    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300" b="1" dirty="0"/>
              <a:t>} //end</a:t>
            </a:r>
            <a:endParaRPr lang="zh-CN" altLang="en-US" sz="23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F462AA61-4AC9-4968-9C88-6072E48791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构造最长公共子序列</a:t>
            </a:r>
            <a:endParaRPr lang="en-US" altLang="zh-CN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1EF78AE-E758-460E-9413-AAEC2F32530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073678" y="1230480"/>
            <a:ext cx="10815108" cy="5422733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700" dirty="0"/>
              <a:t>void </a:t>
            </a:r>
            <a:r>
              <a:rPr lang="en-US" altLang="zh-CN" sz="2700" dirty="0" err="1"/>
              <a:t>lcs</a:t>
            </a:r>
            <a:r>
              <a:rPr lang="en-US" altLang="zh-CN" sz="2700" dirty="0"/>
              <a:t> (int </a:t>
            </a:r>
            <a:r>
              <a:rPr lang="en-US" altLang="zh-CN" sz="2700" dirty="0" err="1"/>
              <a:t>i</a:t>
            </a:r>
            <a:r>
              <a:rPr lang="en-US" altLang="zh-CN" sz="2700" dirty="0"/>
              <a:t>, int j, char*  x)  {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700" dirty="0"/>
              <a:t>      if (</a:t>
            </a:r>
            <a:r>
              <a:rPr lang="en-US" altLang="zh-CN" sz="2700" dirty="0" err="1"/>
              <a:t>i</a:t>
            </a:r>
            <a:r>
              <a:rPr lang="en-US" altLang="zh-CN" sz="2700" dirty="0"/>
              <a:t> ==0 || j==0) return;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700" dirty="0"/>
              <a:t>      if (b[</a:t>
            </a:r>
            <a:r>
              <a:rPr lang="en-US" altLang="zh-CN" sz="2700" dirty="0" err="1"/>
              <a:t>i</a:t>
            </a:r>
            <a:r>
              <a:rPr lang="en-US" altLang="zh-CN" sz="2700" dirty="0"/>
              <a:t>][j]== 1) {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700" dirty="0"/>
              <a:t>         </a:t>
            </a:r>
            <a:r>
              <a:rPr lang="en-US" altLang="zh-CN" sz="2700" dirty="0" err="1"/>
              <a:t>lcs</a:t>
            </a:r>
            <a:r>
              <a:rPr lang="en-US" altLang="zh-CN" sz="2700" dirty="0"/>
              <a:t> (i-1, j-1, x, b);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700" dirty="0"/>
              <a:t>        </a:t>
            </a:r>
            <a:r>
              <a:rPr lang="en-US" altLang="zh-CN" sz="2700" b="1" dirty="0">
                <a:solidFill>
                  <a:srgbClr val="FF0000"/>
                </a:solidFill>
              </a:rPr>
              <a:t> </a:t>
            </a:r>
            <a:r>
              <a:rPr lang="en-US" altLang="zh-CN" sz="2700" b="1" dirty="0" err="1">
                <a:solidFill>
                  <a:srgbClr val="FF0000"/>
                </a:solidFill>
              </a:rPr>
              <a:t>printf</a:t>
            </a:r>
            <a:r>
              <a:rPr lang="en-US" altLang="zh-CN" sz="2700" b="1" dirty="0">
                <a:solidFill>
                  <a:srgbClr val="FF0000"/>
                </a:solidFill>
              </a:rPr>
              <a:t>(“%c”, x[</a:t>
            </a:r>
            <a:r>
              <a:rPr lang="en-US" altLang="zh-CN" sz="2700" b="1" dirty="0" err="1">
                <a:solidFill>
                  <a:srgbClr val="FF0000"/>
                </a:solidFill>
              </a:rPr>
              <a:t>i</a:t>
            </a:r>
            <a:r>
              <a:rPr lang="en-US" altLang="zh-CN" sz="2700" b="1" dirty="0">
                <a:solidFill>
                  <a:srgbClr val="FF0000"/>
                </a:solidFill>
              </a:rPr>
              <a:t>]);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700" dirty="0"/>
              <a:t>      }  else if (b[</a:t>
            </a:r>
            <a:r>
              <a:rPr lang="en-US" altLang="zh-CN" sz="2700" dirty="0" err="1"/>
              <a:t>i</a:t>
            </a:r>
            <a:r>
              <a:rPr lang="en-US" altLang="zh-CN" sz="2700" dirty="0"/>
              <a:t>][j]== 2)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700" dirty="0"/>
              <a:t>         </a:t>
            </a:r>
            <a:r>
              <a:rPr lang="en-US" altLang="zh-CN" sz="2700" dirty="0" err="1"/>
              <a:t>lcs</a:t>
            </a:r>
            <a:r>
              <a:rPr lang="en-US" altLang="zh-CN" sz="2700" dirty="0"/>
              <a:t> (i-1, j, </a:t>
            </a:r>
            <a:r>
              <a:rPr lang="en-US" altLang="zh-CN" sz="2700" dirty="0" err="1"/>
              <a:t>x,b</a:t>
            </a:r>
            <a:r>
              <a:rPr lang="en-US" altLang="zh-CN" sz="2700" dirty="0"/>
              <a:t>); 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700" dirty="0"/>
              <a:t>      else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700" dirty="0"/>
              <a:t>         </a:t>
            </a:r>
            <a:r>
              <a:rPr lang="en-US" altLang="zh-CN" sz="2700" dirty="0" err="1"/>
              <a:t>lcs</a:t>
            </a:r>
            <a:r>
              <a:rPr lang="en-US" altLang="zh-CN" sz="2700" dirty="0"/>
              <a:t> (</a:t>
            </a:r>
            <a:r>
              <a:rPr lang="en-US" altLang="zh-CN" sz="2700" dirty="0" err="1"/>
              <a:t>i</a:t>
            </a:r>
            <a:r>
              <a:rPr lang="en-US" altLang="zh-CN" sz="2700" dirty="0"/>
              <a:t>, j-1, x, b);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700" dirty="0"/>
              <a:t>}</a:t>
            </a:r>
            <a:endParaRPr lang="zh-CN" altLang="en-US" sz="2700" dirty="0"/>
          </a:p>
        </p:txBody>
      </p:sp>
      <p:sp>
        <p:nvSpPr>
          <p:cNvPr id="114692" name="灯片编号占位符 5">
            <a:extLst>
              <a:ext uri="{FF2B5EF4-FFF2-40B4-BE49-F238E27FC236}">
                <a16:creationId xmlns:a16="http://schemas.microsoft.com/office/drawing/2014/main" id="{28AE84DD-2D19-4B68-887C-DDCC5F94A9BF}"/>
              </a:ext>
            </a:extLst>
          </p:cNvPr>
          <p:cNvSpPr txBox="1">
            <a:spLocks noGrp="1"/>
          </p:cNvSpPr>
          <p:nvPr/>
        </p:nvSpPr>
        <p:spPr bwMode="auto">
          <a:xfrm>
            <a:off x="8089900" y="6343650"/>
            <a:ext cx="213360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2D5A4B9-2904-4BF6-B725-5FAC90AB915B}" type="slidenum"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96</a:t>
            </a:fld>
            <a:endParaRPr lang="en-US" altLang="zh-CN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标注 8">
            <a:extLst>
              <a:ext uri="{FF2B5EF4-FFF2-40B4-BE49-F238E27FC236}">
                <a16:creationId xmlns:a16="http://schemas.microsoft.com/office/drawing/2014/main" id="{80E53A72-3D86-4260-A7E7-B1ECC2EC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800" y="1309671"/>
            <a:ext cx="3886200" cy="609600"/>
          </a:xfrm>
          <a:prstGeom prst="wedgeRectCallout">
            <a:avLst>
              <a:gd name="adj1" fmla="val -50069"/>
              <a:gd name="adj2" fmla="val 1603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C00000"/>
                </a:solidFill>
              </a:rPr>
              <a:t>首次调用：</a:t>
            </a:r>
            <a:r>
              <a:rPr lang="en-US" altLang="zh-CN" sz="2400" b="1" dirty="0" err="1">
                <a:solidFill>
                  <a:srgbClr val="C00000"/>
                </a:solidFill>
              </a:rPr>
              <a:t>lcs</a:t>
            </a:r>
            <a:r>
              <a:rPr lang="en-US" altLang="zh-CN" sz="2400" b="1" dirty="0">
                <a:solidFill>
                  <a:srgbClr val="C00000"/>
                </a:solidFill>
              </a:rPr>
              <a:t> ( m, n, x, b)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</p:bldLst>
  </p:timing>
</p:sld>
</file>

<file path=ppt/theme/theme1.xml><?xml version="1.0" encoding="utf-8"?>
<a:theme xmlns:a="http://schemas.openxmlformats.org/drawingml/2006/main" name="2_体系结构-设计模版">
  <a:themeElements>
    <a:clrScheme name="2_体系结构-设计模版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2_体系结构-设计模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2_体系结构-设计模版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体系结构-设计模版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体系结构-设计模版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体系结构-设计模版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体系结构-设计模版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体系结构-设计模版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体系结构-设计模版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体系结构-设计模版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体系结构-设计模版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</Template>
  <TotalTime>23148</TotalTime>
  <Pages>1</Pages>
  <Words>7673</Words>
  <Application>Microsoft Office PowerPoint</Application>
  <PresentationFormat>宽屏</PresentationFormat>
  <Paragraphs>988</Paragraphs>
  <Slides>96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96</vt:i4>
      </vt:variant>
    </vt:vector>
  </HeadingPairs>
  <TitlesOfParts>
    <vt:vector size="112" baseType="lpstr">
      <vt:lpstr>Monotype Sorts</vt:lpstr>
      <vt:lpstr>Yu Gothic</vt:lpstr>
      <vt:lpstr>黑体</vt:lpstr>
      <vt:lpstr>楷体_GB2312</vt:lpstr>
      <vt:lpstr>宋体</vt:lpstr>
      <vt:lpstr>Arial</vt:lpstr>
      <vt:lpstr>Courier New</vt:lpstr>
      <vt:lpstr>Garamond</vt:lpstr>
      <vt:lpstr>Symbol</vt:lpstr>
      <vt:lpstr>Times New Roman</vt:lpstr>
      <vt:lpstr>Wingdings</vt:lpstr>
      <vt:lpstr>2_体系结构-设计模版</vt:lpstr>
      <vt:lpstr>Equation.3</vt:lpstr>
      <vt:lpstr>Equation</vt:lpstr>
      <vt:lpstr>公式</vt:lpstr>
      <vt:lpstr>数式</vt:lpstr>
      <vt:lpstr>PowerPoint 演示文稿</vt:lpstr>
      <vt:lpstr>最优化问题(Optimization Problem)</vt:lpstr>
      <vt:lpstr>最优化原理(Principle of optimality)</vt:lpstr>
      <vt:lpstr>Fibonnaci 数的计算</vt:lpstr>
      <vt:lpstr>Fibonnaci 数的计算</vt:lpstr>
      <vt:lpstr>Fibonnaci 数的计算</vt:lpstr>
      <vt:lpstr>硬币兑换的动态规划算法</vt:lpstr>
      <vt:lpstr>硬币兑换的动态规划算法</vt:lpstr>
      <vt:lpstr>硬币兑换动态规划算法实例</vt:lpstr>
      <vt:lpstr>硬币兑换的动态规划算法 2</vt:lpstr>
      <vt:lpstr>硬币兑换的动态规划算法 2</vt:lpstr>
      <vt:lpstr>动态规划基本步骤</vt:lpstr>
      <vt:lpstr>0-1背包问题</vt:lpstr>
      <vt:lpstr>0-1背包的子问题结构及最优值函数</vt:lpstr>
      <vt:lpstr>0-1背包子问题最优值的计算</vt:lpstr>
      <vt:lpstr>0-1背包子问题最优值的计算</vt:lpstr>
      <vt:lpstr>0-1背包子问题最优值的计算</vt:lpstr>
      <vt:lpstr>0-1背包最优值计算</vt:lpstr>
      <vt:lpstr>0-1背包最优值计算</vt:lpstr>
      <vt:lpstr>0-1背包最优值计算</vt:lpstr>
      <vt:lpstr>0-1背包最优值计算</vt:lpstr>
      <vt:lpstr>0-1背包最优值计算</vt:lpstr>
      <vt:lpstr>0-1背包最优值计算</vt:lpstr>
      <vt:lpstr>0-1背包最优值计算</vt:lpstr>
      <vt:lpstr>0-1背包最优值计算</vt:lpstr>
      <vt:lpstr>0-1背包最优值计算</vt:lpstr>
      <vt:lpstr>0-1背包最优值计算</vt:lpstr>
      <vt:lpstr>0-1背包最优值计算</vt:lpstr>
      <vt:lpstr>0-1背包的动态规划算法(自底向上)</vt:lpstr>
      <vt:lpstr>0-1背包的动态规划算法</vt:lpstr>
      <vt:lpstr>计算复杂性分析</vt:lpstr>
      <vt:lpstr>备忘录方法</vt:lpstr>
      <vt:lpstr>0-1背包的动态规划备忘录算法(自顶向下)</vt:lpstr>
      <vt:lpstr>动态规划算法的基本要素</vt:lpstr>
      <vt:lpstr>动态规划策略总结</vt:lpstr>
      <vt:lpstr>动态规划策略总结</vt:lpstr>
      <vt:lpstr>动态规划策略总结</vt:lpstr>
      <vt:lpstr>动态规划算法的其它典型应用（自学）</vt:lpstr>
      <vt:lpstr>完全加括号的矩阵连乘积</vt:lpstr>
      <vt:lpstr>完全加括号的矩阵连乘积</vt:lpstr>
      <vt:lpstr>矩阵连乘问题</vt:lpstr>
      <vt:lpstr>矩阵连乘问题</vt:lpstr>
      <vt:lpstr>矩阵连乘问题</vt:lpstr>
      <vt:lpstr>矩阵连乘问题</vt:lpstr>
      <vt:lpstr>矩阵连乘问题</vt:lpstr>
      <vt:lpstr>分析最优解的结构特征</vt:lpstr>
      <vt:lpstr>建立递归关系</vt:lpstr>
      <vt:lpstr>计算最优值</vt:lpstr>
      <vt:lpstr>计算最优值</vt:lpstr>
      <vt:lpstr>用动态规划法求最优解</vt:lpstr>
      <vt:lpstr>用动态规划法求最优解</vt:lpstr>
      <vt:lpstr>用动态规划法求最优解</vt:lpstr>
      <vt:lpstr>算法复杂度分析</vt:lpstr>
      <vt:lpstr>矩阵连乘积的备忘录动态规划算法</vt:lpstr>
      <vt:lpstr>动态规划算法的典型应用</vt:lpstr>
      <vt:lpstr>Floyd 算法（求所有顶点对间最短路径）</vt:lpstr>
      <vt:lpstr>Floyd 算法（求所有顶点对间最短路径）</vt:lpstr>
      <vt:lpstr>所有点对间最短路径的结构分析</vt:lpstr>
      <vt:lpstr>所有点对间最短路径计算</vt:lpstr>
      <vt:lpstr>Floyd 算法</vt:lpstr>
      <vt:lpstr>构造最短路径</vt:lpstr>
      <vt:lpstr>构造最短路径</vt:lpstr>
      <vt:lpstr>构造最短路径</vt:lpstr>
      <vt:lpstr>最短路径计算及构造</vt:lpstr>
      <vt:lpstr>最短路径计算及构造</vt:lpstr>
      <vt:lpstr>最短路径计算及构造</vt:lpstr>
      <vt:lpstr>Floyd 算法的应用-套汇</vt:lpstr>
      <vt:lpstr>Floyd 算法的应用-套汇</vt:lpstr>
      <vt:lpstr>Floyd 算法的应用-套汇</vt:lpstr>
      <vt:lpstr>Floyd 算法的应用-套汇</vt:lpstr>
      <vt:lpstr>动态规划算法的典型应用</vt:lpstr>
      <vt:lpstr>凸多边形最优三角剖分</vt:lpstr>
      <vt:lpstr>凸多边形最优三角剖分</vt:lpstr>
      <vt:lpstr>凸多边形最优三角剖分</vt:lpstr>
      <vt:lpstr>凸多边形最优三角剖分</vt:lpstr>
      <vt:lpstr>三角剖分的结构及其相关问题</vt:lpstr>
      <vt:lpstr>三角剖分的语法树表示</vt:lpstr>
      <vt:lpstr>三角剖分问题的最优子结构性质</vt:lpstr>
      <vt:lpstr>最优三角剖分的递归结构</vt:lpstr>
      <vt:lpstr>最优三角剖分的递归结构</vt:lpstr>
      <vt:lpstr>矩阵连乘积最优序与凸多边形最优三角剖分</vt:lpstr>
      <vt:lpstr>动态规划算法的典型应用</vt:lpstr>
      <vt:lpstr>加权的单会场活动安排的动态规划求解</vt:lpstr>
      <vt:lpstr>加权的单会场活动安排的动态规划求解</vt:lpstr>
      <vt:lpstr>加权的单会场活动安排的动态规划求解</vt:lpstr>
      <vt:lpstr>加权的单会场活动安排的动态规划求解</vt:lpstr>
      <vt:lpstr>加权的单会场活动安排的动态规划求解</vt:lpstr>
      <vt:lpstr>加权的单会场活动安排问题</vt:lpstr>
      <vt:lpstr>动态规划算法的典型应用</vt:lpstr>
      <vt:lpstr>最长公共子序列（LCS）</vt:lpstr>
      <vt:lpstr>最长公共子序列（LCS）</vt:lpstr>
      <vt:lpstr>最长公共子序列（LCS）的结构</vt:lpstr>
      <vt:lpstr>LCS子问题的递归结构</vt:lpstr>
      <vt:lpstr>计算最优值</vt:lpstr>
      <vt:lpstr>计算最优值</vt:lpstr>
      <vt:lpstr>构造最长公共子序列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ARM Architecture</dc:title>
  <dc:subject/>
  <dc:creator>ARM Training</dc:creator>
  <cp:keywords/>
  <dc:description/>
  <cp:lastModifiedBy>Cheng Huang</cp:lastModifiedBy>
  <cp:revision>3837</cp:revision>
  <cp:lastPrinted>2002-01-04T16:23:04Z</cp:lastPrinted>
  <dcterms:created xsi:type="dcterms:W3CDTF">1995-12-11T11:10:42Z</dcterms:created>
  <dcterms:modified xsi:type="dcterms:W3CDTF">2023-06-07T03:26:39Z</dcterms:modified>
</cp:coreProperties>
</file>