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6"/>
  </p:notesMasterIdLst>
  <p:handoutMasterIdLst>
    <p:handoutMasterId r:id="rId57"/>
  </p:handoutMasterIdLst>
  <p:sldIdLst>
    <p:sldId id="563" r:id="rId2"/>
    <p:sldId id="621" r:id="rId3"/>
    <p:sldId id="653" r:id="rId4"/>
    <p:sldId id="564" r:id="rId5"/>
    <p:sldId id="682" r:id="rId6"/>
    <p:sldId id="683" r:id="rId7"/>
    <p:sldId id="684" r:id="rId8"/>
    <p:sldId id="685" r:id="rId9"/>
    <p:sldId id="686" r:id="rId10"/>
    <p:sldId id="687" r:id="rId11"/>
    <p:sldId id="711" r:id="rId12"/>
    <p:sldId id="712" r:id="rId13"/>
    <p:sldId id="713" r:id="rId14"/>
    <p:sldId id="714" r:id="rId15"/>
    <p:sldId id="715" r:id="rId16"/>
    <p:sldId id="716" r:id="rId17"/>
    <p:sldId id="717" r:id="rId18"/>
    <p:sldId id="707" r:id="rId19"/>
    <p:sldId id="710" r:id="rId20"/>
    <p:sldId id="735" r:id="rId21"/>
    <p:sldId id="708" r:id="rId22"/>
    <p:sldId id="709" r:id="rId23"/>
    <p:sldId id="659" r:id="rId24"/>
    <p:sldId id="660" r:id="rId25"/>
    <p:sldId id="698" r:id="rId26"/>
    <p:sldId id="654" r:id="rId27"/>
    <p:sldId id="655" r:id="rId28"/>
    <p:sldId id="667" r:id="rId29"/>
    <p:sldId id="637" r:id="rId30"/>
    <p:sldId id="671" r:id="rId31"/>
    <p:sldId id="675" r:id="rId32"/>
    <p:sldId id="669" r:id="rId33"/>
    <p:sldId id="571" r:id="rId34"/>
    <p:sldId id="673" r:id="rId35"/>
    <p:sldId id="572" r:id="rId36"/>
    <p:sldId id="729" r:id="rId37"/>
    <p:sldId id="730" r:id="rId38"/>
    <p:sldId id="731" r:id="rId39"/>
    <p:sldId id="732" r:id="rId40"/>
    <p:sldId id="733" r:id="rId41"/>
    <p:sldId id="734" r:id="rId42"/>
    <p:sldId id="676" r:id="rId43"/>
    <p:sldId id="573" r:id="rId44"/>
    <p:sldId id="681" r:id="rId45"/>
    <p:sldId id="718" r:id="rId46"/>
    <p:sldId id="719" r:id="rId47"/>
    <p:sldId id="720" r:id="rId48"/>
    <p:sldId id="721" r:id="rId49"/>
    <p:sldId id="722" r:id="rId50"/>
    <p:sldId id="723" r:id="rId51"/>
    <p:sldId id="724" r:id="rId52"/>
    <p:sldId id="725" r:id="rId53"/>
    <p:sldId id="726" r:id="rId54"/>
    <p:sldId id="727" r:id="rId55"/>
  </p:sldIdLst>
  <p:sldSz cx="12192000" cy="6858000"/>
  <p:notesSz cx="67691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 userDrawn="1">
          <p15:clr>
            <a:srgbClr val="A4A3A4"/>
          </p15:clr>
        </p15:guide>
        <p15:guide id="2" orient="horz" pos="1766" userDrawn="1">
          <p15:clr>
            <a:srgbClr val="A4A3A4"/>
          </p15:clr>
        </p15:guide>
        <p15:guide id="3" orient="horz" pos="1381" userDrawn="1">
          <p15:clr>
            <a:srgbClr val="A4A3A4"/>
          </p15:clr>
        </p15:guide>
        <p15:guide id="4" pos="527" userDrawn="1">
          <p15:clr>
            <a:srgbClr val="A4A3A4"/>
          </p15:clr>
        </p15:guide>
        <p15:guide id="5" pos="4345" userDrawn="1">
          <p15:clr>
            <a:srgbClr val="A4A3A4"/>
          </p15:clr>
        </p15:guide>
        <p15:guide id="6" pos="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1">
          <p15:clr>
            <a:srgbClr val="A4A3A4"/>
          </p15:clr>
        </p15:guide>
        <p15:guide id="2" pos="28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1832"/>
    <a:srgbClr val="A5D0E3"/>
    <a:srgbClr val="49C7FF"/>
    <a:srgbClr val="00618C"/>
    <a:srgbClr val="0041FF"/>
    <a:srgbClr val="DDDDDD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631" autoAdjust="0"/>
    <p:restoredTop sz="95417" autoAdjust="0"/>
  </p:normalViewPr>
  <p:slideViewPr>
    <p:cSldViewPr snapToGrid="0">
      <p:cViewPr varScale="1">
        <p:scale>
          <a:sx n="68" d="100"/>
          <a:sy n="68" d="100"/>
        </p:scale>
        <p:origin x="96" y="48"/>
      </p:cViewPr>
      <p:guideLst>
        <p:guide orient="horz" pos="1083"/>
        <p:guide orient="horz" pos="1766"/>
        <p:guide orient="horz" pos="1381"/>
        <p:guide pos="527"/>
        <p:guide pos="4345"/>
        <p:guide pos="2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2"/>
    </p:cViewPr>
  </p:sorterViewPr>
  <p:notesViewPr>
    <p:cSldViewPr snapToGrid="0">
      <p:cViewPr>
        <p:scale>
          <a:sx n="100" d="100"/>
          <a:sy n="100" d="100"/>
        </p:scale>
        <p:origin x="-1578" y="504"/>
      </p:cViewPr>
      <p:guideLst>
        <p:guide orient="horz" pos="2161"/>
        <p:guide pos="287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4.wmf"/><Relationship Id="rId7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4.wmf"/><Relationship Id="rId7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4.wmf"/><Relationship Id="rId7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2.wmf"/><Relationship Id="rId7" Type="http://schemas.openxmlformats.org/officeDocument/2006/relationships/image" Target="../media/image8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2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BA7FAB26-1838-4FB5-8FAA-B43A0F4E1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11150"/>
            <a:ext cx="36512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3458F1CE-2AD6-411F-A3BD-4FDBE1648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363538"/>
            <a:ext cx="21590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800" b="1">
                <a:solidFill>
                  <a:srgbClr val="00234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Copyright © 2001 ARM LTD. All rights reserved.</a:t>
            </a:r>
            <a:endParaRPr lang="en-US" altLang="zh-CN" sz="1400" b="1">
              <a:solidFill>
                <a:srgbClr val="00234A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100" name="Rectangle 7">
            <a:extLst>
              <a:ext uri="{FF2B5EF4-FFF2-40B4-BE49-F238E27FC236}">
                <a16:creationId xmlns:a16="http://schemas.microsoft.com/office/drawing/2014/main" id="{CC54CFDE-93B4-4672-945C-51C7271AD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5" y="485775"/>
            <a:ext cx="2867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800" b="1">
                <a:solidFill>
                  <a:srgbClr val="00234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 to be reproduced by any means without prior written consent.</a:t>
            </a:r>
            <a:endParaRPr lang="en-US" altLang="zh-CN" sz="1400" b="1">
              <a:solidFill>
                <a:srgbClr val="00234A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F8FBF6E-5D83-4FF8-A298-BC7C7DE15A4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729163"/>
            <a:ext cx="4967287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6FD4F8F-2002-42DB-9691-C0443D4CDE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83188" y="195263"/>
            <a:ext cx="1227137" cy="4714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838" tIns="47625" rIns="96838" bIns="47625" anchor="ctr"/>
          <a:lstStyle>
            <a:lvl1pPr algn="l" defTabSz="10001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7838" algn="l" defTabSz="10001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4088" algn="l" defTabSz="10001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1925" algn="l" defTabSz="10001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12938" algn="l" defTabSz="10001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0138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27338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84538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41738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Notes</a:t>
            </a:r>
          </a:p>
        </p:txBody>
      </p:sp>
      <p:sp>
        <p:nvSpPr>
          <p:cNvPr id="3076" name="Line 5">
            <a:extLst>
              <a:ext uri="{FF2B5EF4-FFF2-40B4-BE49-F238E27FC236}">
                <a16:creationId xmlns:a16="http://schemas.microsoft.com/office/drawing/2014/main" id="{E9F4DE94-A653-4F82-9467-CEB0D39E2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3" y="774700"/>
            <a:ext cx="5973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B3DD598-8C29-4FBF-ACF2-012B50C31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503238"/>
            <a:ext cx="40894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6675" tIns="25400" rIns="66675" bIns="25400">
            <a:spAutoFit/>
          </a:bodyPr>
          <a:lstStyle>
            <a:lvl1pPr algn="l" defTabSz="1000125" eaLnBrk="0" hangingPunct="0">
              <a:spcBef>
                <a:spcPct val="0"/>
              </a:spcBef>
              <a:tabLst>
                <a:tab pos="954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7838" algn="l" defTabSz="1000125" eaLnBrk="0" hangingPunct="0">
              <a:spcBef>
                <a:spcPct val="0"/>
              </a:spcBef>
              <a:tabLst>
                <a:tab pos="954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4088" algn="l" defTabSz="1000125" eaLnBrk="0" hangingPunct="0">
              <a:spcBef>
                <a:spcPct val="0"/>
              </a:spcBef>
              <a:tabLst>
                <a:tab pos="954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1925" algn="l" defTabSz="1000125" eaLnBrk="0" hangingPunct="0">
              <a:spcBef>
                <a:spcPct val="0"/>
              </a:spcBef>
              <a:tabLst>
                <a:tab pos="954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12938" algn="l" defTabSz="1000125" eaLnBrk="0" hangingPunct="0">
              <a:spcBef>
                <a:spcPct val="0"/>
              </a:spcBef>
              <a:tabLst>
                <a:tab pos="954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0138" defTabSz="1000125" eaLnBrk="0" fontAlgn="base" hangingPunct="0">
              <a:spcBef>
                <a:spcPct val="0"/>
              </a:spcBef>
              <a:spcAft>
                <a:spcPct val="0"/>
              </a:spcAft>
              <a:tabLst>
                <a:tab pos="954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27338" defTabSz="1000125" eaLnBrk="0" fontAlgn="base" hangingPunct="0">
              <a:spcBef>
                <a:spcPct val="0"/>
              </a:spcBef>
              <a:spcAft>
                <a:spcPct val="0"/>
              </a:spcAft>
              <a:tabLst>
                <a:tab pos="954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84538" defTabSz="1000125" eaLnBrk="0" fontAlgn="base" hangingPunct="0">
              <a:spcBef>
                <a:spcPct val="0"/>
              </a:spcBef>
              <a:spcAft>
                <a:spcPct val="0"/>
              </a:spcAft>
              <a:tabLst>
                <a:tab pos="954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41738" defTabSz="1000125" eaLnBrk="0" fontAlgn="base" hangingPunct="0">
              <a:spcBef>
                <a:spcPct val="0"/>
              </a:spcBef>
              <a:spcAft>
                <a:spcPct val="0"/>
              </a:spcAft>
              <a:tabLst>
                <a:tab pos="954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  <a:t>The ARM Architecture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28285110-904C-4191-97F1-13DBAAE11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5" y="9420225"/>
            <a:ext cx="3111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6675" tIns="25400" rIns="66675" bIns="25400">
            <a:spAutoFit/>
          </a:bodyPr>
          <a:lstStyle>
            <a:lvl1pPr algn="l" defTabSz="10001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7838" algn="l" defTabSz="10001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4088" algn="l" defTabSz="10001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1925" algn="l" defTabSz="10001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12938" algn="l" defTabSz="10001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0138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27338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84538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41738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fld id="{5514EB6F-72ED-4919-804D-F78F741D84EF}" type="slidenum">
              <a:rPr lang="zh-CN" altLang="en-US" sz="1200" b="1" smtClean="0">
                <a:solidFill>
                  <a:srgbClr val="006D82"/>
                </a:solidFill>
                <a:ea typeface="宋体" panose="02010600030101010101" pitchFamily="2" charset="-122"/>
              </a:rPr>
              <a:pPr>
                <a:lnSpc>
                  <a:spcPct val="90000"/>
                </a:lnSpc>
                <a:defRPr/>
              </a:pPr>
              <a:t>‹#›</a:t>
            </a:fld>
            <a:endParaRPr lang="en-US" altLang="zh-CN" sz="1200" b="1">
              <a:solidFill>
                <a:srgbClr val="006D82"/>
              </a:solidFill>
              <a:ea typeface="宋体" panose="02010600030101010101" pitchFamily="2" charset="-122"/>
            </a:endParaRPr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0736E79E-9BC6-4656-9FEC-1AFEF2352EEE}"/>
              </a:ext>
            </a:extLst>
          </p:cNvPr>
          <p:cNvSpPr>
            <a:spLocks noChangeAspect="1" noChangeArrowheads="1" noTextEdit="1"/>
          </p:cNvSpPr>
          <p:nvPr>
            <p:ph type="sldImg" idx="2"/>
          </p:nvPr>
        </p:nvSpPr>
        <p:spPr bwMode="auto">
          <a:xfrm>
            <a:off x="277813" y="914400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4773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420813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9388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49F111E-FEA7-443F-93FB-B91AD657ADB1}"/>
              </a:ext>
            </a:extLst>
          </p:cNvPr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79375" y="744538"/>
            <a:ext cx="6610350" cy="3719512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BD44D37-CAEC-4CAF-A376-082486F20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2463"/>
          </a:xfrm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对角线元素全为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。构造最小生成树的过程中，若顶点已包含在生成树里，就把其对应的对角线元素置为“</a:t>
            </a:r>
            <a:r>
              <a:rPr lang="en-US" altLang="zh-CN">
                <a:ea typeface="宋体" panose="02010600030101010101" pitchFamily="2" charset="-122"/>
              </a:rPr>
              <a:t>1”</a:t>
            </a:r>
            <a:r>
              <a:rPr lang="zh-CN" altLang="en-US">
                <a:ea typeface="宋体" panose="02010600030101010101" pitchFamily="2" charset="-122"/>
              </a:rPr>
              <a:t>；若边</a:t>
            </a:r>
            <a:r>
              <a:rPr lang="en-US" altLang="zh-CN">
                <a:ea typeface="宋体" panose="02010600030101010101" pitchFamily="2" charset="-122"/>
              </a:rPr>
              <a:t>(vi,vj)</a:t>
            </a:r>
            <a:r>
              <a:rPr lang="zh-CN" altLang="en-US">
                <a:ea typeface="宋体" panose="02010600030101010101" pitchFamily="2" charset="-122"/>
              </a:rPr>
              <a:t>已包含进生成树里，就把</a:t>
            </a:r>
            <a:r>
              <a:rPr lang="en-US" altLang="zh-CN">
                <a:ea typeface="宋体" panose="02010600030101010101" pitchFamily="2" charset="-122"/>
              </a:rPr>
              <a:t>A[i,j]</a:t>
            </a:r>
            <a:r>
              <a:rPr lang="zh-CN" altLang="en-US">
                <a:ea typeface="宋体" panose="02010600030101010101" pitchFamily="2" charset="-122"/>
              </a:rPr>
              <a:t>或</a:t>
            </a:r>
            <a:r>
              <a:rPr lang="en-US" altLang="zh-CN">
                <a:ea typeface="宋体" panose="02010600030101010101" pitchFamily="2" charset="-122"/>
              </a:rPr>
              <a:t>A[j,i]</a:t>
            </a:r>
            <a:r>
              <a:rPr lang="zh-CN" altLang="en-US">
                <a:ea typeface="宋体" panose="02010600030101010101" pitchFamily="2" charset="-122"/>
              </a:rPr>
              <a:t>位于下三角的一个置为负值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0417530-C6B3-4062-A27F-7BA81D256A40}"/>
              </a:ext>
            </a:extLst>
          </p:cNvPr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48CCE77-611D-4483-879E-39DBE7652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8FEC5A3-262A-4DFD-BF88-CC3B28255B88}"/>
              </a:ext>
            </a:extLst>
          </p:cNvPr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8E9BF40-7C0B-4DAD-99F3-CFBFEB7F0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4BC9927-ECBC-428F-8756-491E66363C9C}"/>
              </a:ext>
            </a:extLst>
          </p:cNvPr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D6AA0DB-883F-4ADC-895D-12CC8BB0E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D48B86D-DC7D-4B80-839F-26BEC68DDE8A}"/>
              </a:ext>
            </a:extLst>
          </p:cNvPr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6BF16EB-E904-4EBB-AC29-B25634F01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B4DA301-8214-4AA6-9140-024BA1ACE743}"/>
              </a:ext>
            </a:extLst>
          </p:cNvPr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9FDE85B-F9D5-4C7E-A515-F665AD5DA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2164DB73-3170-45C8-A763-E7FAE8D0B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814DC9A4-9B9B-40C2-A368-A4C5E0575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2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1E70E3A-3F8F-4A4C-A60C-CF7356FDDDF8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" y="6477000"/>
            <a:ext cx="542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b="1">
                <a:solidFill>
                  <a:schemeClr val="bg1"/>
                </a:solidFill>
                <a:ea typeface="宋体" panose="02010600030101010101" pitchFamily="2" charset="-122"/>
              </a:rPr>
              <a:t>Algorithm Analysis and Design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5366129-E371-453B-BB5B-F406FD4ECA4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196667" y="6477000"/>
            <a:ext cx="153458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b="1">
                <a:solidFill>
                  <a:schemeClr val="bg1"/>
                </a:solidFill>
                <a:ea typeface="宋体" panose="02010600030101010101" pitchFamily="2" charset="-122"/>
              </a:rPr>
              <a:t>CS-SWPU</a:t>
            </a:r>
            <a:endParaRPr kumimoji="1" lang="zh-CN" altLang="en-US" sz="16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43458" name="Rectangle 2">
            <a:extLst>
              <a:ext uri="{FF2B5EF4-FFF2-40B4-BE49-F238E27FC236}">
                <a16:creationId xmlns:a16="http://schemas.microsoft.com/office/drawing/2014/main" id="{98E44C4C-BEC2-416C-BE18-F48260C23C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2" y="1524000"/>
            <a:ext cx="10164233" cy="1752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43459" name="Rectangle 3">
            <a:extLst>
              <a:ext uri="{FF2B5EF4-FFF2-40B4-BE49-F238E27FC236}">
                <a16:creationId xmlns:a16="http://schemas.microsoft.com/office/drawing/2014/main" id="{1CC75276-42B0-4E03-BA72-AFE36E8435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7391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A23FEC6-CC2B-4E05-BB64-81B5B00A78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1F7588C-D19B-4244-8DD2-F4273ED8C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44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C84D0-C085-46A3-B8E5-05A85160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1C5F0D-94DB-4E0A-AA3E-821B4709E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64C213-62B4-460E-864F-7317125D87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5188E-365C-4F65-B8AC-040B94D7EA2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24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40894C-1B91-4FC3-9827-D76C3EAA3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1A345-605A-4CC4-9B2A-A104319B6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A7EB79-B100-4005-AF60-C0D187C5E3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748A-FCB3-477D-8E4A-E811AAB8DE7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95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4E4D4-AC34-4F51-8FF2-25EE64AF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03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079C0E-830A-49FA-947F-704F609F41B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052513"/>
            <a:ext cx="5384800" cy="50784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C8055-A965-4F9A-9FB8-9C027AC3617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052513"/>
            <a:ext cx="5384800" cy="24622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42B978-7B1A-4A2A-A575-89792EC6034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667125"/>
            <a:ext cx="5384800" cy="2463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9C34E-58AF-4F4C-BBD2-B43F284A93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0E10C-31E6-4BBC-B09F-6097D168067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366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22986-0FCE-4EDA-85C0-9F57646F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03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8FFE5-F2C3-46D3-B292-B8AA79926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052513"/>
            <a:ext cx="5384800" cy="50784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851826-62E7-4EC2-92F1-BE1748D22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0" y="1052513"/>
            <a:ext cx="5384800" cy="50784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534FAF-1A71-47C6-88E9-CDDD3986EA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6D425-CBC8-4399-A7D0-F8499AB3131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595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B60B9-1F67-4C9B-AD28-7C3FA8EE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892D1-2E3D-4502-AE3A-63DDA4A9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B17F0BC-D7E9-4A32-99ED-27FCB6BD35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38198-4AC1-4E46-A62B-16C15D456E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196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8AB5B-B0B1-474A-8BDC-20626716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0FDAA-2730-4073-97AA-42C186C05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4787540-E3E9-4120-B885-7958DFD533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01983-DF2D-4710-860C-7AE906214D7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634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6A498-3D33-4EBC-861B-C04AB208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20F78-F2C9-4B6D-A5FB-6C54472F7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052513"/>
            <a:ext cx="5384800" cy="50784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2CB55-551B-427B-93CE-3CC060E18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052513"/>
            <a:ext cx="5384800" cy="50784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36B716-04B4-4758-A27F-C5E1A99E78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2BD0B-CA4D-4359-9E57-B235418EA71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792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C48DB-365E-432B-B2C6-F1A557C3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76D02-7EB7-437E-98CB-4D79EB27A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AAAFFC-03D0-4712-AFFD-7373817BE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374C58-E5FE-4B00-8AE2-174FCBAD4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B9EC76-7675-40C9-8CBC-6417E8CF2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35A1B2B-9B49-4505-8228-94EC2B218E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90F88-536E-4963-A324-C0D238A3FDA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467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022C9-8D02-44F2-85A6-3F4BF4DC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5A4E12-3E9C-4BE7-BD97-31CE98602C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41803-46F7-429E-AD90-210509A0CF8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422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0B3365B-8CA0-4C59-A4F8-3D7E707EB2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F0224-69F2-4E75-A3B0-6E21F4CD588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994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349EC-F063-4BA9-A80C-E21A5C12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A6B89-A9F9-43DB-AC3C-AFD8278CC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12F8F9-EF6A-4635-A3F2-BFB447622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0DAB89-33E5-49F8-9081-C03959BBF1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B10D4-5092-4FBC-91AD-A2496F0F029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929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0DF59-D7F0-4CE9-AEE0-DC94E16D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B7317-39BC-49B0-9134-2A9370EC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4769CF-3C9F-48D0-AF69-05203AA35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EEE1CA-C9BA-443D-A06B-FE00BE375A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20158-1FA7-42B9-AEDF-026115FB78E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3904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>
            <a:extLst>
              <a:ext uri="{FF2B5EF4-FFF2-40B4-BE49-F238E27FC236}">
                <a16:creationId xmlns:a16="http://schemas.microsoft.com/office/drawing/2014/main" id="{F895F7DF-E0BE-438E-B995-EFC7842B7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681B8F9-C1C1-4460-9F84-797721820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52513"/>
            <a:ext cx="10972800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2437" name="Rectangle 5">
            <a:extLst>
              <a:ext uri="{FF2B5EF4-FFF2-40B4-BE49-F238E27FC236}">
                <a16:creationId xmlns:a16="http://schemas.microsoft.com/office/drawing/2014/main" id="{A796E964-DE3C-4163-8AD8-87B0D8FDDE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750"/>
            <a:ext cx="2844800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35FD5B-95F8-45DE-8AE3-B297493660E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29" name="Freeform 6">
            <a:extLst>
              <a:ext uri="{FF2B5EF4-FFF2-40B4-BE49-F238E27FC236}">
                <a16:creationId xmlns:a16="http://schemas.microsoft.com/office/drawing/2014/main" id="{D4DDF817-13FA-41DC-960E-C7C82B0AF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61467EDA-C112-4B7C-B2A4-0367772F9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705D2764-89D0-4499-A52A-4DCD14BFF02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196667" y="6477000"/>
            <a:ext cx="153458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b="1">
                <a:solidFill>
                  <a:schemeClr val="bg1"/>
                </a:solidFill>
                <a:ea typeface="宋体" panose="02010600030101010101" pitchFamily="2" charset="-122"/>
              </a:rPr>
              <a:t>CS-SWPU</a:t>
            </a:r>
            <a:endParaRPr kumimoji="1" lang="zh-CN" altLang="en-US" sz="16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6" name="Rectangle 4">
            <a:extLst>
              <a:ext uri="{FF2B5EF4-FFF2-40B4-BE49-F238E27FC236}">
                <a16:creationId xmlns:a16="http://schemas.microsoft.com/office/drawing/2014/main" id="{63E98CB3-48AE-4541-9154-E0BD552818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  贪心技术</a:t>
            </a:r>
            <a:br>
              <a:rPr lang="zh-CN" altLang="en-US"/>
            </a:br>
            <a:r>
              <a:rPr lang="en-US" altLang="zh-CN"/>
              <a:t>Greedy Algorithm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05DD5F97-8B88-44D5-920E-0675D744F8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最优化算法（</a:t>
            </a:r>
            <a:r>
              <a:rPr lang="en-US" altLang="zh-CN">
                <a:ea typeface="宋体" panose="02010600030101010101" pitchFamily="2" charset="-122"/>
              </a:rPr>
              <a:t>II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>
            <a:extLst>
              <a:ext uri="{FF2B5EF4-FFF2-40B4-BE49-F238E27FC236}">
                <a16:creationId xmlns:a16="http://schemas.microsoft.com/office/drawing/2014/main" id="{59900BEE-CDF8-4BA3-86D6-3FE0FD118211}"/>
              </a:ext>
            </a:extLst>
          </p:cNvPr>
          <p:cNvGrpSpPr>
            <a:grpSpLocks/>
          </p:cNvGrpSpPr>
          <p:nvPr/>
        </p:nvGrpSpPr>
        <p:grpSpPr bwMode="auto">
          <a:xfrm>
            <a:off x="4237038" y="168275"/>
            <a:ext cx="3117850" cy="2662238"/>
            <a:chOff x="1365" y="98"/>
            <a:chExt cx="1964" cy="1677"/>
          </a:xfrm>
        </p:grpSpPr>
        <p:sp>
          <p:nvSpPr>
            <p:cNvPr id="15442" name="Text Box 3">
              <a:extLst>
                <a:ext uri="{FF2B5EF4-FFF2-40B4-BE49-F238E27FC236}">
                  <a16:creationId xmlns:a16="http://schemas.microsoft.com/office/drawing/2014/main" id="{DEC09710-9943-4890-8FDF-8C5331D67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" y="9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例</a:t>
              </a:r>
            </a:p>
          </p:txBody>
        </p:sp>
        <p:grpSp>
          <p:nvGrpSpPr>
            <p:cNvPr id="15443" name="Group 4">
              <a:extLst>
                <a:ext uri="{FF2B5EF4-FFF2-40B4-BE49-F238E27FC236}">
                  <a16:creationId xmlns:a16="http://schemas.microsoft.com/office/drawing/2014/main" id="{28A9374F-2F62-4BC1-A39E-E99F71A420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9" y="164"/>
              <a:ext cx="1680" cy="1611"/>
              <a:chOff x="1649" y="164"/>
              <a:chExt cx="1680" cy="1611"/>
            </a:xfrm>
          </p:grpSpPr>
          <p:sp>
            <p:nvSpPr>
              <p:cNvPr id="15444" name="Line 5">
                <a:extLst>
                  <a:ext uri="{FF2B5EF4-FFF2-40B4-BE49-F238E27FC236}">
                    <a16:creationId xmlns:a16="http://schemas.microsoft.com/office/drawing/2014/main" id="{EFB8F124-7669-480B-AB5C-0B9290E6B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9" y="736"/>
                <a:ext cx="512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45" name="Oval 6">
                <a:extLst>
                  <a:ext uri="{FF2B5EF4-FFF2-40B4-BE49-F238E27FC236}">
                    <a16:creationId xmlns:a16="http://schemas.microsoft.com/office/drawing/2014/main" id="{3A09DBD9-B489-491B-97F3-2316D9D0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164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46" name="Oval 7">
                <a:extLst>
                  <a:ext uri="{FF2B5EF4-FFF2-40B4-BE49-F238E27FC236}">
                    <a16:creationId xmlns:a16="http://schemas.microsoft.com/office/drawing/2014/main" id="{9C957E75-B97F-492F-B8C4-B699EFD76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564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5447" name="Oval 8">
                <a:extLst>
                  <a:ext uri="{FF2B5EF4-FFF2-40B4-BE49-F238E27FC236}">
                    <a16:creationId xmlns:a16="http://schemas.microsoft.com/office/drawing/2014/main" id="{FBF077B2-D1DF-413F-895F-B80A8FDF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1564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5448" name="Oval 9">
                <a:extLst>
                  <a:ext uri="{FF2B5EF4-FFF2-40B4-BE49-F238E27FC236}">
                    <a16:creationId xmlns:a16="http://schemas.microsoft.com/office/drawing/2014/main" id="{F1FE585C-7455-4B0D-90B4-2B746FE28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527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5449" name="Oval 10">
                <a:extLst>
                  <a:ext uri="{FF2B5EF4-FFF2-40B4-BE49-F238E27FC236}">
                    <a16:creationId xmlns:a16="http://schemas.microsoft.com/office/drawing/2014/main" id="{4F5F7BAC-9AD2-4B41-80AE-405164681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9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5450" name="Oval 11">
                <a:extLst>
                  <a:ext uri="{FF2B5EF4-FFF2-40B4-BE49-F238E27FC236}">
                    <a16:creationId xmlns:a16="http://schemas.microsoft.com/office/drawing/2014/main" id="{5CCE339B-018C-4F94-AD56-1559AB8DD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5" y="6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5451" name="Line 12">
                <a:extLst>
                  <a:ext uri="{FF2B5EF4-FFF2-40B4-BE49-F238E27FC236}">
                    <a16:creationId xmlns:a16="http://schemas.microsoft.com/office/drawing/2014/main" id="{AA59EFF6-50CF-465A-B0A7-31CFEE3D6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376"/>
                <a:ext cx="0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52" name="Line 13">
                <a:extLst>
                  <a:ext uri="{FF2B5EF4-FFF2-40B4-BE49-F238E27FC236}">
                    <a16:creationId xmlns:a16="http://schemas.microsoft.com/office/drawing/2014/main" id="{4C45B40A-7A40-4324-8980-8587D13DA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20"/>
                <a:ext cx="496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53" name="Line 14">
                <a:extLst>
                  <a:ext uri="{FF2B5EF4-FFF2-40B4-BE49-F238E27FC236}">
                    <a16:creationId xmlns:a16="http://schemas.microsoft.com/office/drawing/2014/main" id="{869275A8-EC78-479D-98D3-6CB936217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818"/>
                <a:ext cx="117" cy="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54" name="Line 15">
                <a:extLst>
                  <a:ext uri="{FF2B5EF4-FFF2-40B4-BE49-F238E27FC236}">
                    <a16:creationId xmlns:a16="http://schemas.microsoft.com/office/drawing/2014/main" id="{64B54849-BB22-4C44-A1D5-92A53E98D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5" y="754"/>
                <a:ext cx="233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55" name="Line 16">
                <a:extLst>
                  <a:ext uri="{FF2B5EF4-FFF2-40B4-BE49-F238E27FC236}">
                    <a16:creationId xmlns:a16="http://schemas.microsoft.com/office/drawing/2014/main" id="{CFD65E9E-3D0F-4CC2-B628-2ACE1358A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" y="1676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56" name="Line 17">
                <a:extLst>
                  <a:ext uri="{FF2B5EF4-FFF2-40B4-BE49-F238E27FC236}">
                    <a16:creationId xmlns:a16="http://schemas.microsoft.com/office/drawing/2014/main" id="{02435C07-46A5-444A-A45C-D90CF042E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6" y="298"/>
                <a:ext cx="567" cy="2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57" name="Line 18">
                <a:extLst>
                  <a:ext uri="{FF2B5EF4-FFF2-40B4-BE49-F238E27FC236}">
                    <a16:creationId xmlns:a16="http://schemas.microsoft.com/office/drawing/2014/main" id="{E454EED3-3F07-4D2B-A719-4379C8384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6" y="686"/>
                <a:ext cx="588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58" name="Line 19">
                <a:extLst>
                  <a:ext uri="{FF2B5EF4-FFF2-40B4-BE49-F238E27FC236}">
                    <a16:creationId xmlns:a16="http://schemas.microsoft.com/office/drawing/2014/main" id="{3E051FF9-E1C4-4246-AC77-9654BFB64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9" y="1085"/>
                <a:ext cx="392" cy="5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59" name="Line 20">
                <a:extLst>
                  <a:ext uri="{FF2B5EF4-FFF2-40B4-BE49-F238E27FC236}">
                    <a16:creationId xmlns:a16="http://schemas.microsoft.com/office/drawing/2014/main" id="{E41E3CBE-8F89-4357-B6C0-BC7BCBC24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" y="1093"/>
                <a:ext cx="363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0" name="Text Box 21">
                <a:extLst>
                  <a:ext uri="{FF2B5EF4-FFF2-40B4-BE49-F238E27FC236}">
                    <a16:creationId xmlns:a16="http://schemas.microsoft.com/office/drawing/2014/main" id="{E7E57A8C-B7AD-4EA3-89E1-FD66408BEB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3" y="25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5461" name="Text Box 22">
                <a:extLst>
                  <a:ext uri="{FF2B5EF4-FFF2-40B4-BE49-F238E27FC236}">
                    <a16:creationId xmlns:a16="http://schemas.microsoft.com/office/drawing/2014/main" id="{DCF42FDE-5E41-4D6A-B971-B5E19F3E8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4" y="19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5462" name="Text Box 23">
                <a:extLst>
                  <a:ext uri="{FF2B5EF4-FFF2-40B4-BE49-F238E27FC236}">
                    <a16:creationId xmlns:a16="http://schemas.microsoft.com/office/drawing/2014/main" id="{1176F79B-2B85-438E-9066-55AD9B2977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" y="43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5463" name="Text Box 24">
                <a:extLst>
                  <a:ext uri="{FF2B5EF4-FFF2-40B4-BE49-F238E27FC236}">
                    <a16:creationId xmlns:a16="http://schemas.microsoft.com/office/drawing/2014/main" id="{AC28878D-57BD-4C5C-B4F2-7C692FE22F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9" y="107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5464" name="Text Box 25">
                <a:extLst>
                  <a:ext uri="{FF2B5EF4-FFF2-40B4-BE49-F238E27FC236}">
                    <a16:creationId xmlns:a16="http://schemas.microsoft.com/office/drawing/2014/main" id="{2FF594EB-C44C-4229-9078-162BC9E6B6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" y="58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5465" name="Text Box 26">
                <a:extLst>
                  <a:ext uri="{FF2B5EF4-FFF2-40B4-BE49-F238E27FC236}">
                    <a16:creationId xmlns:a16="http://schemas.microsoft.com/office/drawing/2014/main" id="{51E6AB52-890D-480C-84B3-117D2676D6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3" y="107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5466" name="Text Box 27">
                <a:extLst>
                  <a:ext uri="{FF2B5EF4-FFF2-40B4-BE49-F238E27FC236}">
                    <a16:creationId xmlns:a16="http://schemas.microsoft.com/office/drawing/2014/main" id="{D53EFD06-F163-4636-BF58-8D94B7205C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9" y="142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5467" name="Text Box 28">
                <a:extLst>
                  <a:ext uri="{FF2B5EF4-FFF2-40B4-BE49-F238E27FC236}">
                    <a16:creationId xmlns:a16="http://schemas.microsoft.com/office/drawing/2014/main" id="{727CFF48-6D9D-42AC-BBCE-F0BCA2B2CF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1" y="115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5468" name="Text Box 29">
                <a:extLst>
                  <a:ext uri="{FF2B5EF4-FFF2-40B4-BE49-F238E27FC236}">
                    <a16:creationId xmlns:a16="http://schemas.microsoft.com/office/drawing/2014/main" id="{B9CD6F0A-8AC3-4531-A466-4FC1FBED42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8" y="90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5469" name="Text Box 30">
                <a:extLst>
                  <a:ext uri="{FF2B5EF4-FFF2-40B4-BE49-F238E27FC236}">
                    <a16:creationId xmlns:a16="http://schemas.microsoft.com/office/drawing/2014/main" id="{3F79E514-3060-4BB7-82A0-5A5BE98FD9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6" y="55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</p:grpSp>
      <p:grpSp>
        <p:nvGrpSpPr>
          <p:cNvPr id="1135647" name="Group 31">
            <a:extLst>
              <a:ext uri="{FF2B5EF4-FFF2-40B4-BE49-F238E27FC236}">
                <a16:creationId xmlns:a16="http://schemas.microsoft.com/office/drawing/2014/main" id="{1536D53C-D65A-43DE-9771-12F65AD55103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2871788"/>
            <a:ext cx="2681288" cy="3179762"/>
            <a:chOff x="2202" y="1881"/>
            <a:chExt cx="1689" cy="2003"/>
          </a:xfrm>
        </p:grpSpPr>
        <p:sp>
          <p:nvSpPr>
            <p:cNvPr id="15412" name="Oval 32">
              <a:extLst>
                <a:ext uri="{FF2B5EF4-FFF2-40B4-BE49-F238E27FC236}">
                  <a16:creationId xmlns:a16="http://schemas.microsoft.com/office/drawing/2014/main" id="{5828F4FF-C844-4B0E-A5F0-EA8EDAB945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29771" flipH="1">
              <a:off x="2202" y="2344"/>
              <a:ext cx="471" cy="1376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5413" name="Oval 33">
              <a:extLst>
                <a:ext uri="{FF2B5EF4-FFF2-40B4-BE49-F238E27FC236}">
                  <a16:creationId xmlns:a16="http://schemas.microsoft.com/office/drawing/2014/main" id="{7B18CC50-2F9B-4D3A-B55C-939A052C16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40384">
              <a:off x="3427" y="2261"/>
              <a:ext cx="464" cy="143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5414" name="Oval 34">
              <a:extLst>
                <a:ext uri="{FF2B5EF4-FFF2-40B4-BE49-F238E27FC236}">
                  <a16:creationId xmlns:a16="http://schemas.microsoft.com/office/drawing/2014/main" id="{B482033D-26A0-49D9-874F-DA9BC7843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" y="1881"/>
              <a:ext cx="360" cy="1224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5415" name="Line 35">
              <a:extLst>
                <a:ext uri="{FF2B5EF4-FFF2-40B4-BE49-F238E27FC236}">
                  <a16:creationId xmlns:a16="http://schemas.microsoft.com/office/drawing/2014/main" id="{23C03C39-A5EF-4BFA-876B-2068424CC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580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6" name="Oval 36">
              <a:extLst>
                <a:ext uri="{FF2B5EF4-FFF2-40B4-BE49-F238E27FC236}">
                  <a16:creationId xmlns:a16="http://schemas.microsoft.com/office/drawing/2014/main" id="{F30ACD30-1AB6-4E78-9AC9-E4CAD4B2F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" y="2008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17" name="Oval 37">
              <a:extLst>
                <a:ext uri="{FF2B5EF4-FFF2-40B4-BE49-F238E27FC236}">
                  <a16:creationId xmlns:a16="http://schemas.microsoft.com/office/drawing/2014/main" id="{4C9C21C3-CCC2-4429-ADAE-2685E76CD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3408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418" name="Oval 38">
              <a:extLst>
                <a:ext uri="{FF2B5EF4-FFF2-40B4-BE49-F238E27FC236}">
                  <a16:creationId xmlns:a16="http://schemas.microsoft.com/office/drawing/2014/main" id="{3CCC34C8-2DB0-453B-9248-250394D2B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3408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419" name="Oval 39">
              <a:extLst>
                <a:ext uri="{FF2B5EF4-FFF2-40B4-BE49-F238E27FC236}">
                  <a16:creationId xmlns:a16="http://schemas.microsoft.com/office/drawing/2014/main" id="{F719F291-A611-42BB-977F-D62C691D7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2371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420" name="Oval 40">
              <a:extLst>
                <a:ext uri="{FF2B5EF4-FFF2-40B4-BE49-F238E27FC236}">
                  <a16:creationId xmlns:a16="http://schemas.microsoft.com/office/drawing/2014/main" id="{BFFDA4B2-134F-472F-8779-BB195DC08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746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421" name="Oval 41">
              <a:extLst>
                <a:ext uri="{FF2B5EF4-FFF2-40B4-BE49-F238E27FC236}">
                  <a16:creationId xmlns:a16="http://schemas.microsoft.com/office/drawing/2014/main" id="{73C8DD9C-5ACF-4AAF-A07C-13F098CA2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2446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422" name="Line 42">
              <a:extLst>
                <a:ext uri="{FF2B5EF4-FFF2-40B4-BE49-F238E27FC236}">
                  <a16:creationId xmlns:a16="http://schemas.microsoft.com/office/drawing/2014/main" id="{4EEECF2C-F67E-4BC5-A478-0B6ECB4EA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2" y="2220"/>
              <a:ext cx="0" cy="508"/>
            </a:xfrm>
            <a:prstGeom prst="line">
              <a:avLst/>
            </a:prstGeom>
            <a:noFill/>
            <a:ln w="57150">
              <a:solidFill>
                <a:srgbClr val="A5D0E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3" name="Line 43">
              <a:extLst>
                <a:ext uri="{FF2B5EF4-FFF2-40B4-BE49-F238E27FC236}">
                  <a16:creationId xmlns:a16="http://schemas.microsoft.com/office/drawing/2014/main" id="{5B59120A-3C26-4B66-A386-049A6881F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8" y="2164"/>
              <a:ext cx="496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4" name="Line 44">
              <a:extLst>
                <a:ext uri="{FF2B5EF4-FFF2-40B4-BE49-F238E27FC236}">
                  <a16:creationId xmlns:a16="http://schemas.microsoft.com/office/drawing/2014/main" id="{DB2C8EE3-3C6E-4CFE-8AF2-18F5F34AD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8" y="2662"/>
              <a:ext cx="117" cy="7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5" name="Line 45">
              <a:extLst>
                <a:ext uri="{FF2B5EF4-FFF2-40B4-BE49-F238E27FC236}">
                  <a16:creationId xmlns:a16="http://schemas.microsoft.com/office/drawing/2014/main" id="{590F38BC-143E-48B6-9CF5-EAC88EE4A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1" y="2598"/>
              <a:ext cx="233" cy="80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6" name="Line 46">
              <a:extLst>
                <a:ext uri="{FF2B5EF4-FFF2-40B4-BE49-F238E27FC236}">
                  <a16:creationId xmlns:a16="http://schemas.microsoft.com/office/drawing/2014/main" id="{3FDEB1E4-96BE-4439-8118-71AAD469A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9" y="3520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7" name="Line 47">
              <a:extLst>
                <a:ext uri="{FF2B5EF4-FFF2-40B4-BE49-F238E27FC236}">
                  <a16:creationId xmlns:a16="http://schemas.microsoft.com/office/drawing/2014/main" id="{C4AF6D34-5869-485F-AF5F-4501B70A3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2" y="2142"/>
              <a:ext cx="567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8" name="Line 48">
              <a:extLst>
                <a:ext uri="{FF2B5EF4-FFF2-40B4-BE49-F238E27FC236}">
                  <a16:creationId xmlns:a16="http://schemas.microsoft.com/office/drawing/2014/main" id="{31B5FCBF-54B0-42EB-B650-9B25C66AA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2" y="2530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9" name="Line 49">
              <a:extLst>
                <a:ext uri="{FF2B5EF4-FFF2-40B4-BE49-F238E27FC236}">
                  <a16:creationId xmlns:a16="http://schemas.microsoft.com/office/drawing/2014/main" id="{2EB09441-0483-4869-A45D-3142E2241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5" y="2929"/>
              <a:ext cx="392" cy="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0" name="Line 50">
              <a:extLst>
                <a:ext uri="{FF2B5EF4-FFF2-40B4-BE49-F238E27FC236}">
                  <a16:creationId xmlns:a16="http://schemas.microsoft.com/office/drawing/2014/main" id="{806130D2-F6A9-4F94-AAB6-93BAD8B73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3" y="2937"/>
              <a:ext cx="363" cy="49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1" name="Text Box 51">
              <a:extLst>
                <a:ext uri="{FF2B5EF4-FFF2-40B4-BE49-F238E27FC236}">
                  <a16:creationId xmlns:a16="http://schemas.microsoft.com/office/drawing/2014/main" id="{CD13F9B1-A38F-4A1B-B8FD-8472C5654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209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432" name="Text Box 52">
              <a:extLst>
                <a:ext uri="{FF2B5EF4-FFF2-40B4-BE49-F238E27FC236}">
                  <a16:creationId xmlns:a16="http://schemas.microsoft.com/office/drawing/2014/main" id="{1833A3D9-056D-4C01-B553-C0BEE3926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0" y="204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433" name="Text Box 53">
              <a:extLst>
                <a:ext uri="{FF2B5EF4-FFF2-40B4-BE49-F238E27FC236}">
                  <a16:creationId xmlns:a16="http://schemas.microsoft.com/office/drawing/2014/main" id="{4FC216F5-0E25-42BA-8D61-5EEA9B96D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2" y="22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434" name="Text Box 54">
              <a:extLst>
                <a:ext uri="{FF2B5EF4-FFF2-40B4-BE49-F238E27FC236}">
                  <a16:creationId xmlns:a16="http://schemas.microsoft.com/office/drawing/2014/main" id="{0DF8A501-AA5A-4C0F-956A-6A3E3D21A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" y="291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435" name="Text Box 55">
              <a:extLst>
                <a:ext uri="{FF2B5EF4-FFF2-40B4-BE49-F238E27FC236}">
                  <a16:creationId xmlns:a16="http://schemas.microsoft.com/office/drawing/2014/main" id="{A52822C7-86B5-43D0-BC40-C11DFFE1E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9" y="243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436" name="Text Box 56">
              <a:extLst>
                <a:ext uri="{FF2B5EF4-FFF2-40B4-BE49-F238E27FC236}">
                  <a16:creationId xmlns:a16="http://schemas.microsoft.com/office/drawing/2014/main" id="{D182A546-B7FB-4F1C-B336-94E093907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9" y="291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437" name="Text Box 57">
              <a:extLst>
                <a:ext uri="{FF2B5EF4-FFF2-40B4-BE49-F238E27FC236}">
                  <a16:creationId xmlns:a16="http://schemas.microsoft.com/office/drawing/2014/main" id="{3F825D34-F3A1-444E-B50B-AC49C8CD9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5" y="326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438" name="Text Box 58">
              <a:extLst>
                <a:ext uri="{FF2B5EF4-FFF2-40B4-BE49-F238E27FC236}">
                  <a16:creationId xmlns:a16="http://schemas.microsoft.com/office/drawing/2014/main" id="{1D213A61-A8B3-4633-BEC1-5E9CD64A6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9" y="28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439" name="Text Box 59">
              <a:extLst>
                <a:ext uri="{FF2B5EF4-FFF2-40B4-BE49-F238E27FC236}">
                  <a16:creationId xmlns:a16="http://schemas.microsoft.com/office/drawing/2014/main" id="{F9D5786F-85BD-4801-A22E-CFD214B5C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4" y="274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440" name="Text Box 60">
              <a:extLst>
                <a:ext uri="{FF2B5EF4-FFF2-40B4-BE49-F238E27FC236}">
                  <a16:creationId xmlns:a16="http://schemas.microsoft.com/office/drawing/2014/main" id="{C4880D2A-D354-481E-B3DC-7C13C509E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239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441" name="Rectangle 61">
              <a:extLst>
                <a:ext uri="{FF2B5EF4-FFF2-40B4-BE49-F238E27FC236}">
                  <a16:creationId xmlns:a16="http://schemas.microsoft.com/office/drawing/2014/main" id="{95E7CEC6-4550-4A38-990B-17F5EBA60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59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(e)</a:t>
              </a:r>
            </a:p>
          </p:txBody>
        </p:sp>
      </p:grpSp>
      <p:grpSp>
        <p:nvGrpSpPr>
          <p:cNvPr id="1135678" name="Group 62">
            <a:extLst>
              <a:ext uri="{FF2B5EF4-FFF2-40B4-BE49-F238E27FC236}">
                <a16:creationId xmlns:a16="http://schemas.microsoft.com/office/drawing/2014/main" id="{683E8B18-DAE4-4A9B-9457-250E082C555C}"/>
              </a:ext>
            </a:extLst>
          </p:cNvPr>
          <p:cNvGrpSpPr>
            <a:grpSpLocks/>
          </p:cNvGrpSpPr>
          <p:nvPr/>
        </p:nvGrpSpPr>
        <p:grpSpPr bwMode="auto">
          <a:xfrm>
            <a:off x="4833938" y="2921003"/>
            <a:ext cx="2709862" cy="3071813"/>
            <a:chOff x="2085" y="1840"/>
            <a:chExt cx="1707" cy="1935"/>
          </a:xfrm>
        </p:grpSpPr>
        <p:sp>
          <p:nvSpPr>
            <p:cNvPr id="15385" name="Freeform 63">
              <a:extLst>
                <a:ext uri="{FF2B5EF4-FFF2-40B4-BE49-F238E27FC236}">
                  <a16:creationId xmlns:a16="http://schemas.microsoft.com/office/drawing/2014/main" id="{756C1AF9-B242-4A0C-8328-A29C693D2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1840"/>
              <a:ext cx="1048" cy="1752"/>
            </a:xfrm>
            <a:custGeom>
              <a:avLst/>
              <a:gdLst>
                <a:gd name="T0" fmla="*/ 8 w 1048"/>
                <a:gd name="T1" fmla="*/ 0 h 1752"/>
                <a:gd name="T2" fmla="*/ 0 w 1048"/>
                <a:gd name="T3" fmla="*/ 960 h 1752"/>
                <a:gd name="T4" fmla="*/ 544 w 1048"/>
                <a:gd name="T5" fmla="*/ 1752 h 1752"/>
                <a:gd name="T6" fmla="*/ 1048 w 1048"/>
                <a:gd name="T7" fmla="*/ 1752 h 1752"/>
                <a:gd name="T8" fmla="*/ 1048 w 1048"/>
                <a:gd name="T9" fmla="*/ 16 h 1752"/>
                <a:gd name="T10" fmla="*/ 8 w 1048"/>
                <a:gd name="T11" fmla="*/ 0 h 17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48" h="1752">
                  <a:moveTo>
                    <a:pt x="8" y="0"/>
                  </a:moveTo>
                  <a:lnTo>
                    <a:pt x="0" y="960"/>
                  </a:lnTo>
                  <a:lnTo>
                    <a:pt x="544" y="1752"/>
                  </a:lnTo>
                  <a:lnTo>
                    <a:pt x="1048" y="1752"/>
                  </a:lnTo>
                  <a:lnTo>
                    <a:pt x="104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Oval 64">
              <a:extLst>
                <a:ext uri="{FF2B5EF4-FFF2-40B4-BE49-F238E27FC236}">
                  <a16:creationId xmlns:a16="http://schemas.microsoft.com/office/drawing/2014/main" id="{FBEFB637-9DDC-40F3-8165-2E959224D0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29771" flipH="1">
              <a:off x="2085" y="2235"/>
              <a:ext cx="471" cy="1376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5387" name="Line 65">
              <a:extLst>
                <a:ext uri="{FF2B5EF4-FFF2-40B4-BE49-F238E27FC236}">
                  <a16:creationId xmlns:a16="http://schemas.microsoft.com/office/drawing/2014/main" id="{932B2168-9AEF-4735-949B-D844F491A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2471"/>
              <a:ext cx="512" cy="25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Oval 66">
              <a:extLst>
                <a:ext uri="{FF2B5EF4-FFF2-40B4-BE49-F238E27FC236}">
                  <a16:creationId xmlns:a16="http://schemas.microsoft.com/office/drawing/2014/main" id="{D9050708-7E9D-44A0-8F1E-3A5440531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899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9" name="Oval 67">
              <a:extLst>
                <a:ext uri="{FF2B5EF4-FFF2-40B4-BE49-F238E27FC236}">
                  <a16:creationId xmlns:a16="http://schemas.microsoft.com/office/drawing/2014/main" id="{775FC92E-E3DC-46D2-A9D0-E23D64B85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" y="3299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390" name="Oval 68">
              <a:extLst>
                <a:ext uri="{FF2B5EF4-FFF2-40B4-BE49-F238E27FC236}">
                  <a16:creationId xmlns:a16="http://schemas.microsoft.com/office/drawing/2014/main" id="{578F410B-32FD-4E45-AC06-8EE6A8346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" y="3299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391" name="Oval 69">
              <a:extLst>
                <a:ext uri="{FF2B5EF4-FFF2-40B4-BE49-F238E27FC236}">
                  <a16:creationId xmlns:a16="http://schemas.microsoft.com/office/drawing/2014/main" id="{4B33BBB9-D154-4DA5-9F5F-C113F8A1E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2262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392" name="Oval 70">
              <a:extLst>
                <a:ext uri="{FF2B5EF4-FFF2-40B4-BE49-F238E27FC236}">
                  <a16:creationId xmlns:a16="http://schemas.microsoft.com/office/drawing/2014/main" id="{B446697B-9492-44BB-BE36-FD36EE0C2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2637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393" name="Oval 71">
              <a:extLst>
                <a:ext uri="{FF2B5EF4-FFF2-40B4-BE49-F238E27FC236}">
                  <a16:creationId xmlns:a16="http://schemas.microsoft.com/office/drawing/2014/main" id="{C24774D9-9002-40DB-A0F7-822587AE5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2337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394" name="Line 72">
              <a:extLst>
                <a:ext uri="{FF2B5EF4-FFF2-40B4-BE49-F238E27FC236}">
                  <a16:creationId xmlns:a16="http://schemas.microsoft.com/office/drawing/2014/main" id="{6AF26D26-9AB6-428B-B956-D1E43DF99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" y="2111"/>
              <a:ext cx="0" cy="5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Line 73">
              <a:extLst>
                <a:ext uri="{FF2B5EF4-FFF2-40B4-BE49-F238E27FC236}">
                  <a16:creationId xmlns:a16="http://schemas.microsoft.com/office/drawing/2014/main" id="{1951265B-A4E0-45D0-AF50-825A1A06A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1" y="2055"/>
              <a:ext cx="496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Line 74">
              <a:extLst>
                <a:ext uri="{FF2B5EF4-FFF2-40B4-BE49-F238E27FC236}">
                  <a16:creationId xmlns:a16="http://schemas.microsoft.com/office/drawing/2014/main" id="{1FD7105A-B171-4A8B-AD8B-3A1440CD6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553"/>
              <a:ext cx="117" cy="7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7" name="Line 75">
              <a:extLst>
                <a:ext uri="{FF2B5EF4-FFF2-40B4-BE49-F238E27FC236}">
                  <a16:creationId xmlns:a16="http://schemas.microsoft.com/office/drawing/2014/main" id="{604B1905-4E06-4539-849E-68926E217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4" y="2489"/>
              <a:ext cx="233" cy="80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Line 76">
              <a:extLst>
                <a:ext uri="{FF2B5EF4-FFF2-40B4-BE49-F238E27FC236}">
                  <a16:creationId xmlns:a16="http://schemas.microsoft.com/office/drawing/2014/main" id="{0E574C76-5D06-4B2A-B454-2DF12A332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2" y="3411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9" name="Line 77">
              <a:extLst>
                <a:ext uri="{FF2B5EF4-FFF2-40B4-BE49-F238E27FC236}">
                  <a16:creationId xmlns:a16="http://schemas.microsoft.com/office/drawing/2014/main" id="{6EA4CE5E-33A0-472F-B226-5C297B590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5" y="2033"/>
              <a:ext cx="567" cy="29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0" name="Line 78">
              <a:extLst>
                <a:ext uri="{FF2B5EF4-FFF2-40B4-BE49-F238E27FC236}">
                  <a16:creationId xmlns:a16="http://schemas.microsoft.com/office/drawing/2014/main" id="{BA269F28-2DD8-4153-99C4-1C8F7CA5C4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5" y="2421"/>
              <a:ext cx="588" cy="27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1" name="Line 79">
              <a:extLst>
                <a:ext uri="{FF2B5EF4-FFF2-40B4-BE49-F238E27FC236}">
                  <a16:creationId xmlns:a16="http://schemas.microsoft.com/office/drawing/2014/main" id="{CC17D2E5-4F6D-4A42-B237-CC6425C8E4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820"/>
              <a:ext cx="392" cy="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2" name="Line 80">
              <a:extLst>
                <a:ext uri="{FF2B5EF4-FFF2-40B4-BE49-F238E27FC236}">
                  <a16:creationId xmlns:a16="http://schemas.microsoft.com/office/drawing/2014/main" id="{16E1FA15-88BA-492A-9C55-C78CDFA45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6" y="2828"/>
              <a:ext cx="363" cy="4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3" name="Text Box 81">
              <a:extLst>
                <a:ext uri="{FF2B5EF4-FFF2-40B4-BE49-F238E27FC236}">
                  <a16:creationId xmlns:a16="http://schemas.microsoft.com/office/drawing/2014/main" id="{6BF3B97C-68CD-4208-8E36-9764B39C2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" y="19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404" name="Text Box 82">
              <a:extLst>
                <a:ext uri="{FF2B5EF4-FFF2-40B4-BE49-F238E27FC236}">
                  <a16:creationId xmlns:a16="http://schemas.microsoft.com/office/drawing/2014/main" id="{594E9AB4-EA73-456D-9AC1-EF0F206C0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217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405" name="Text Box 83">
              <a:extLst>
                <a:ext uri="{FF2B5EF4-FFF2-40B4-BE49-F238E27FC236}">
                  <a16:creationId xmlns:a16="http://schemas.microsoft.com/office/drawing/2014/main" id="{D45A8A85-1772-43C1-8D3D-301748C58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" y="28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406" name="Text Box 84">
              <a:extLst>
                <a:ext uri="{FF2B5EF4-FFF2-40B4-BE49-F238E27FC236}">
                  <a16:creationId xmlns:a16="http://schemas.microsoft.com/office/drawing/2014/main" id="{DA9F0377-9BF6-4250-BE32-3638792E2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32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407" name="Text Box 85">
              <a:extLst>
                <a:ext uri="{FF2B5EF4-FFF2-40B4-BE49-F238E27FC236}">
                  <a16:creationId xmlns:a16="http://schemas.microsoft.com/office/drawing/2014/main" id="{02E94345-E5E4-41BB-AAC8-BD8AEFC68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281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408" name="Text Box 86">
              <a:extLst>
                <a:ext uri="{FF2B5EF4-FFF2-40B4-BE49-F238E27FC236}">
                  <a16:creationId xmlns:a16="http://schemas.microsoft.com/office/drawing/2014/main" id="{A384787D-D449-4B20-8395-373D72C78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" y="315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409" name="Text Box 87">
              <a:extLst>
                <a:ext uri="{FF2B5EF4-FFF2-40B4-BE49-F238E27FC236}">
                  <a16:creationId xmlns:a16="http://schemas.microsoft.com/office/drawing/2014/main" id="{597033EE-8905-473B-844B-7E841DDCA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" y="272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410" name="Text Box 88">
              <a:extLst>
                <a:ext uri="{FF2B5EF4-FFF2-40B4-BE49-F238E27FC236}">
                  <a16:creationId xmlns:a16="http://schemas.microsoft.com/office/drawing/2014/main" id="{5D37A30B-9B21-4B45-A301-D83DDE245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7" y="263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411" name="Rectangle 89">
              <a:extLst>
                <a:ext uri="{FF2B5EF4-FFF2-40B4-BE49-F238E27FC236}">
                  <a16:creationId xmlns:a16="http://schemas.microsoft.com/office/drawing/2014/main" id="{FAE7D881-5C6C-4D25-AA87-DD1809DEF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" y="348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(f)</a:t>
              </a:r>
            </a:p>
          </p:txBody>
        </p:sp>
      </p:grpSp>
      <p:grpSp>
        <p:nvGrpSpPr>
          <p:cNvPr id="1135706" name="Group 90">
            <a:extLst>
              <a:ext uri="{FF2B5EF4-FFF2-40B4-BE49-F238E27FC236}">
                <a16:creationId xmlns:a16="http://schemas.microsoft.com/office/drawing/2014/main" id="{A32FA4C9-F6C9-4DAD-9FD5-02E6FB554F47}"/>
              </a:ext>
            </a:extLst>
          </p:cNvPr>
          <p:cNvGrpSpPr>
            <a:grpSpLocks/>
          </p:cNvGrpSpPr>
          <p:nvPr/>
        </p:nvGrpSpPr>
        <p:grpSpPr bwMode="auto">
          <a:xfrm>
            <a:off x="7785100" y="2959103"/>
            <a:ext cx="2717800" cy="3000375"/>
            <a:chOff x="3944" y="1864"/>
            <a:chExt cx="1712" cy="1890"/>
          </a:xfrm>
        </p:grpSpPr>
        <p:sp>
          <p:nvSpPr>
            <p:cNvPr id="15366" name="Rectangle 91">
              <a:extLst>
                <a:ext uri="{FF2B5EF4-FFF2-40B4-BE49-F238E27FC236}">
                  <a16:creationId xmlns:a16="http://schemas.microsoft.com/office/drawing/2014/main" id="{07399AA8-07EA-4693-9160-4E324BEBE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1864"/>
              <a:ext cx="1712" cy="1712"/>
            </a:xfrm>
            <a:prstGeom prst="rect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5367" name="Line 92">
              <a:extLst>
                <a:ext uri="{FF2B5EF4-FFF2-40B4-BE49-F238E27FC236}">
                  <a16:creationId xmlns:a16="http://schemas.microsoft.com/office/drawing/2014/main" id="{5CDF3435-206D-4CAC-9AD3-B9E9BD6CE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7" y="2450"/>
              <a:ext cx="512" cy="2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8" name="Oval 93">
              <a:extLst>
                <a:ext uri="{FF2B5EF4-FFF2-40B4-BE49-F238E27FC236}">
                  <a16:creationId xmlns:a16="http://schemas.microsoft.com/office/drawing/2014/main" id="{E27F0833-6050-4E11-A494-8737E7A5B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878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9" name="Oval 94">
              <a:extLst>
                <a:ext uri="{FF2B5EF4-FFF2-40B4-BE49-F238E27FC236}">
                  <a16:creationId xmlns:a16="http://schemas.microsoft.com/office/drawing/2014/main" id="{D79B51E5-6825-4599-8F3E-F284F9749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3278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370" name="Oval 95">
              <a:extLst>
                <a:ext uri="{FF2B5EF4-FFF2-40B4-BE49-F238E27FC236}">
                  <a16:creationId xmlns:a16="http://schemas.microsoft.com/office/drawing/2014/main" id="{A52B1830-A29A-4ED0-AC11-AFE9B9C5C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3278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371" name="Oval 96">
              <a:extLst>
                <a:ext uri="{FF2B5EF4-FFF2-40B4-BE49-F238E27FC236}">
                  <a16:creationId xmlns:a16="http://schemas.microsoft.com/office/drawing/2014/main" id="{7E9D783E-6686-4FF5-8C1A-410273F2B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" y="2241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372" name="Oval 97">
              <a:extLst>
                <a:ext uri="{FF2B5EF4-FFF2-40B4-BE49-F238E27FC236}">
                  <a16:creationId xmlns:a16="http://schemas.microsoft.com/office/drawing/2014/main" id="{E713329A-0A10-4594-8A9A-22F5C6C21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" y="2616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373" name="Oval 98">
              <a:extLst>
                <a:ext uri="{FF2B5EF4-FFF2-40B4-BE49-F238E27FC236}">
                  <a16:creationId xmlns:a16="http://schemas.microsoft.com/office/drawing/2014/main" id="{D388D1C7-A137-41C6-9C4A-60B6A381B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2316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374" name="Line 99">
              <a:extLst>
                <a:ext uri="{FF2B5EF4-FFF2-40B4-BE49-F238E27FC236}">
                  <a16:creationId xmlns:a16="http://schemas.microsoft.com/office/drawing/2014/main" id="{9EFD7141-58D3-466F-A5DA-527177352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4" y="2090"/>
              <a:ext cx="0" cy="5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100">
              <a:extLst>
                <a:ext uri="{FF2B5EF4-FFF2-40B4-BE49-F238E27FC236}">
                  <a16:creationId xmlns:a16="http://schemas.microsoft.com/office/drawing/2014/main" id="{67E2DD11-72CD-4285-BCEB-14C23269D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0" y="2532"/>
              <a:ext cx="117" cy="7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Line 101">
              <a:extLst>
                <a:ext uri="{FF2B5EF4-FFF2-40B4-BE49-F238E27FC236}">
                  <a16:creationId xmlns:a16="http://schemas.microsoft.com/office/drawing/2014/main" id="{7FF66C5B-54D4-43E9-9105-951616F51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63" y="2468"/>
              <a:ext cx="233" cy="80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Line 102">
              <a:extLst>
                <a:ext uri="{FF2B5EF4-FFF2-40B4-BE49-F238E27FC236}">
                  <a16:creationId xmlns:a16="http://schemas.microsoft.com/office/drawing/2014/main" id="{D754EF18-810A-48FA-922C-E5F078074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" y="2012"/>
              <a:ext cx="567" cy="29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103">
              <a:extLst>
                <a:ext uri="{FF2B5EF4-FFF2-40B4-BE49-F238E27FC236}">
                  <a16:creationId xmlns:a16="http://schemas.microsoft.com/office/drawing/2014/main" id="{63DC864D-446B-4703-8623-2FB1AFD8F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4" y="2400"/>
              <a:ext cx="588" cy="27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Line 104">
              <a:extLst>
                <a:ext uri="{FF2B5EF4-FFF2-40B4-BE49-F238E27FC236}">
                  <a16:creationId xmlns:a16="http://schemas.microsoft.com/office/drawing/2014/main" id="{E598C162-8765-40A4-B451-A3ABA10AB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5" y="2807"/>
              <a:ext cx="363" cy="4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Text Box 105">
              <a:extLst>
                <a:ext uri="{FF2B5EF4-FFF2-40B4-BE49-F238E27FC236}">
                  <a16:creationId xmlns:a16="http://schemas.microsoft.com/office/drawing/2014/main" id="{E050251E-59C9-43F7-86F0-29EF22A1E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278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381" name="Text Box 106">
              <a:extLst>
                <a:ext uri="{FF2B5EF4-FFF2-40B4-BE49-F238E27FC236}">
                  <a16:creationId xmlns:a16="http://schemas.microsoft.com/office/drawing/2014/main" id="{C67BBD08-3B2C-4E3A-BC55-5A9477560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230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382" name="Text Box 107">
              <a:extLst>
                <a:ext uri="{FF2B5EF4-FFF2-40B4-BE49-F238E27FC236}">
                  <a16:creationId xmlns:a16="http://schemas.microsoft.com/office/drawing/2014/main" id="{B3D7745B-B26A-4737-8AB3-29C10D5AE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1" y="270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383" name="Text Box 108">
              <a:extLst>
                <a:ext uri="{FF2B5EF4-FFF2-40B4-BE49-F238E27FC236}">
                  <a16:creationId xmlns:a16="http://schemas.microsoft.com/office/drawing/2014/main" id="{E848C32E-9C8D-408D-876B-42457BC2E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6" y="261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384" name="Rectangle 109">
              <a:extLst>
                <a:ext uri="{FF2B5EF4-FFF2-40B4-BE49-F238E27FC236}">
                  <a16:creationId xmlns:a16="http://schemas.microsoft.com/office/drawing/2014/main" id="{15F1E89F-9C23-4BDF-B498-B733BA9FC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346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(g)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>
            <a:extLst>
              <a:ext uri="{FF2B5EF4-FFF2-40B4-BE49-F238E27FC236}">
                <a16:creationId xmlns:a16="http://schemas.microsoft.com/office/drawing/2014/main" id="{ADA341C2-4233-49D5-BDCC-DBFF4D28D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最短路径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3046309-0EF9-4E48-B726-563383C86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单源单目标</a:t>
            </a:r>
            <a:r>
              <a:rPr lang="en-US" altLang="zh-CN"/>
              <a:t>(single source single target)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877D4071-FD11-4DBF-BE00-A5665447B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8" y="2049463"/>
            <a:ext cx="69342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8389" name="Freeform 5">
            <a:extLst>
              <a:ext uri="{FF2B5EF4-FFF2-40B4-BE49-F238E27FC236}">
                <a16:creationId xmlns:a16="http://schemas.microsoft.com/office/drawing/2014/main" id="{0A787911-8EB3-4702-8A3C-1844201988DC}"/>
              </a:ext>
            </a:extLst>
          </p:cNvPr>
          <p:cNvSpPr>
            <a:spLocks/>
          </p:cNvSpPr>
          <p:nvPr/>
        </p:nvSpPr>
        <p:spPr bwMode="auto">
          <a:xfrm>
            <a:off x="2892425" y="3217866"/>
            <a:ext cx="6053138" cy="377825"/>
          </a:xfrm>
          <a:custGeom>
            <a:avLst/>
            <a:gdLst>
              <a:gd name="T0" fmla="*/ 0 w 3813"/>
              <a:gd name="T1" fmla="*/ 2147483646 h 238"/>
              <a:gd name="T2" fmla="*/ 2147483646 w 3813"/>
              <a:gd name="T3" fmla="*/ 2147483646 h 238"/>
              <a:gd name="T4" fmla="*/ 2147483646 w 3813"/>
              <a:gd name="T5" fmla="*/ 2147483646 h 238"/>
              <a:gd name="T6" fmla="*/ 2147483646 w 3813"/>
              <a:gd name="T7" fmla="*/ 2147483646 h 238"/>
              <a:gd name="T8" fmla="*/ 2147483646 w 3813"/>
              <a:gd name="T9" fmla="*/ 2147483646 h 238"/>
              <a:gd name="T10" fmla="*/ 2147483646 w 3813"/>
              <a:gd name="T11" fmla="*/ 2147483646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13" h="238">
                <a:moveTo>
                  <a:pt x="0" y="31"/>
                </a:moveTo>
                <a:cubicBezTo>
                  <a:pt x="280" y="23"/>
                  <a:pt x="364" y="0"/>
                  <a:pt x="779" y="31"/>
                </a:cubicBezTo>
                <a:cubicBezTo>
                  <a:pt x="1086" y="31"/>
                  <a:pt x="1695" y="234"/>
                  <a:pt x="1931" y="215"/>
                </a:cubicBezTo>
                <a:cubicBezTo>
                  <a:pt x="2280" y="238"/>
                  <a:pt x="2547" y="59"/>
                  <a:pt x="2861" y="31"/>
                </a:cubicBezTo>
                <a:cubicBezTo>
                  <a:pt x="3090" y="32"/>
                  <a:pt x="3147" y="220"/>
                  <a:pt x="3306" y="223"/>
                </a:cubicBezTo>
                <a:cubicBezTo>
                  <a:pt x="3465" y="226"/>
                  <a:pt x="3708" y="83"/>
                  <a:pt x="3813" y="46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E37068FF-F213-4949-B559-E7E2F6BF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3162300"/>
            <a:ext cx="27305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16391" name="Oval 7">
            <a:extLst>
              <a:ext uri="{FF2B5EF4-FFF2-40B4-BE49-F238E27FC236}">
                <a16:creationId xmlns:a16="http://schemas.microsoft.com/office/drawing/2014/main" id="{2295C83B-9BC3-4C8C-9D21-BCFB83C01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413" y="3146425"/>
            <a:ext cx="273050" cy="2730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1168392" name="Rectangle 8">
            <a:extLst>
              <a:ext uri="{FF2B5EF4-FFF2-40B4-BE49-F238E27FC236}">
                <a16:creationId xmlns:a16="http://schemas.microsoft.com/office/drawing/2014/main" id="{2741B751-3A38-4361-B041-BFFFFFBA2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466" y="4614863"/>
            <a:ext cx="402193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最短路径的前缀也是最短路径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3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>
            <a:extLst>
              <a:ext uri="{FF2B5EF4-FFF2-40B4-BE49-F238E27FC236}">
                <a16:creationId xmlns:a16="http://schemas.microsoft.com/office/drawing/2014/main" id="{EBA88C6C-B0D1-4B4E-AF68-659910559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最短路径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6EC92CB-A913-431E-B6A0-D4D8150D63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单源单目标</a:t>
            </a:r>
            <a:r>
              <a:rPr lang="en-US" altLang="zh-CN"/>
              <a:t>(single source single target)</a:t>
            </a:r>
          </a:p>
        </p:txBody>
      </p:sp>
      <p:grpSp>
        <p:nvGrpSpPr>
          <p:cNvPr id="17412" name="Group 25">
            <a:extLst>
              <a:ext uri="{FF2B5EF4-FFF2-40B4-BE49-F238E27FC236}">
                <a16:creationId xmlns:a16="http://schemas.microsoft.com/office/drawing/2014/main" id="{0A576245-E0C9-47E3-86DD-EDAD4970483A}"/>
              </a:ext>
            </a:extLst>
          </p:cNvPr>
          <p:cNvGrpSpPr>
            <a:grpSpLocks/>
          </p:cNvGrpSpPr>
          <p:nvPr/>
        </p:nvGrpSpPr>
        <p:grpSpPr bwMode="auto">
          <a:xfrm>
            <a:off x="2643191" y="1912938"/>
            <a:ext cx="6543675" cy="3865562"/>
            <a:chOff x="705" y="1205"/>
            <a:chExt cx="4122" cy="2435"/>
          </a:xfrm>
        </p:grpSpPr>
        <p:graphicFrame>
          <p:nvGraphicFramePr>
            <p:cNvPr id="17415" name="Object 4">
              <a:extLst>
                <a:ext uri="{FF2B5EF4-FFF2-40B4-BE49-F238E27FC236}">
                  <a16:creationId xmlns:a16="http://schemas.microsoft.com/office/drawing/2014/main" id="{A836C74B-D6B0-4567-B10A-61AFDECA9D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5" y="1217"/>
            <a:ext cx="4122" cy="2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" name="VISIO" r:id="rId3" imgW="4792246" imgH="2697632" progId="Visio.Drawing.6">
                    <p:embed/>
                  </p:oleObj>
                </mc:Choice>
                <mc:Fallback>
                  <p:oleObj name="VISIO" r:id="rId3" imgW="4792246" imgH="2697632" progId="Visio.Drawing.6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" y="1217"/>
                          <a:ext cx="4122" cy="2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Oval 5">
              <a:extLst>
                <a:ext uri="{FF2B5EF4-FFF2-40B4-BE49-F238E27FC236}">
                  <a16:creationId xmlns:a16="http://schemas.microsoft.com/office/drawing/2014/main" id="{0AC22515-F723-466A-8AD6-0D444092C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2211"/>
              <a:ext cx="421" cy="40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7417" name="Oval 6">
              <a:extLst>
                <a:ext uri="{FF2B5EF4-FFF2-40B4-BE49-F238E27FC236}">
                  <a16:creationId xmlns:a16="http://schemas.microsoft.com/office/drawing/2014/main" id="{2ADD6F66-FF73-479B-A1CE-D4A6A1855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2200"/>
              <a:ext cx="414" cy="43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7418" name="Rectangle 11">
              <a:extLst>
                <a:ext uri="{FF2B5EF4-FFF2-40B4-BE49-F238E27FC236}">
                  <a16:creationId xmlns:a16="http://schemas.microsoft.com/office/drawing/2014/main" id="{BE5D0489-9132-4A1F-82CC-9F96E25F9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" y="2998"/>
              <a:ext cx="9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17419" name="Rectangle 12">
              <a:extLst>
                <a:ext uri="{FF2B5EF4-FFF2-40B4-BE49-F238E27FC236}">
                  <a16:creationId xmlns:a16="http://schemas.microsoft.com/office/drawing/2014/main" id="{0819C4F9-6C9F-4152-BCED-29522EBA6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3338"/>
              <a:ext cx="9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17420" name="Rectangle 13">
              <a:extLst>
                <a:ext uri="{FF2B5EF4-FFF2-40B4-BE49-F238E27FC236}">
                  <a16:creationId xmlns:a16="http://schemas.microsoft.com/office/drawing/2014/main" id="{F7D9989B-D0D0-498F-99E7-0B2B57A98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" y="2638"/>
              <a:ext cx="9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17421" name="Rectangle 14">
              <a:extLst>
                <a:ext uri="{FF2B5EF4-FFF2-40B4-BE49-F238E27FC236}">
                  <a16:creationId xmlns:a16="http://schemas.microsoft.com/office/drawing/2014/main" id="{E5B1D2B4-709C-4293-AC0A-5A02B5CE3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139"/>
              <a:ext cx="9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17422" name="Rectangle 15">
              <a:extLst>
                <a:ext uri="{FF2B5EF4-FFF2-40B4-BE49-F238E27FC236}">
                  <a16:creationId xmlns:a16="http://schemas.microsoft.com/office/drawing/2014/main" id="{39058B4A-E22B-45C7-8EDE-999E29547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555"/>
              <a:ext cx="9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17423" name="Rectangle 16">
              <a:extLst>
                <a:ext uri="{FF2B5EF4-FFF2-40B4-BE49-F238E27FC236}">
                  <a16:creationId xmlns:a16="http://schemas.microsoft.com/office/drawing/2014/main" id="{9385BFC3-1AEC-4523-82F6-4AC35222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1720"/>
              <a:ext cx="183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11</a:t>
              </a:r>
            </a:p>
          </p:txBody>
        </p:sp>
        <p:sp>
          <p:nvSpPr>
            <p:cNvPr id="17424" name="Rectangle 17">
              <a:extLst>
                <a:ext uri="{FF2B5EF4-FFF2-40B4-BE49-F238E27FC236}">
                  <a16:creationId xmlns:a16="http://schemas.microsoft.com/office/drawing/2014/main" id="{B8F8D57D-947C-4925-98AD-B019FE23C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2646"/>
              <a:ext cx="19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16</a:t>
              </a:r>
            </a:p>
          </p:txBody>
        </p:sp>
        <p:sp>
          <p:nvSpPr>
            <p:cNvPr id="17425" name="Rectangle 18">
              <a:extLst>
                <a:ext uri="{FF2B5EF4-FFF2-40B4-BE49-F238E27FC236}">
                  <a16:creationId xmlns:a16="http://schemas.microsoft.com/office/drawing/2014/main" id="{7B2577B4-03BC-48E3-A574-E536ED5DD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139"/>
              <a:ext cx="9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17426" name="Rectangle 19">
              <a:extLst>
                <a:ext uri="{FF2B5EF4-FFF2-40B4-BE49-F238E27FC236}">
                  <a16:creationId xmlns:a16="http://schemas.microsoft.com/office/drawing/2014/main" id="{CCD56D77-AD15-4FDC-9592-146C9CC73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2132"/>
              <a:ext cx="19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13</a:t>
              </a:r>
            </a:p>
          </p:txBody>
        </p:sp>
        <p:sp>
          <p:nvSpPr>
            <p:cNvPr id="17427" name="Rectangle 20">
              <a:extLst>
                <a:ext uri="{FF2B5EF4-FFF2-40B4-BE49-F238E27FC236}">
                  <a16:creationId xmlns:a16="http://schemas.microsoft.com/office/drawing/2014/main" id="{F718CA6B-F871-4102-B9F4-9489ADA6F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1205"/>
              <a:ext cx="9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4</a:t>
              </a:r>
            </a:p>
          </p:txBody>
        </p:sp>
        <p:sp>
          <p:nvSpPr>
            <p:cNvPr id="17428" name="Rectangle 21">
              <a:extLst>
                <a:ext uri="{FF2B5EF4-FFF2-40B4-BE49-F238E27FC236}">
                  <a16:creationId xmlns:a16="http://schemas.microsoft.com/office/drawing/2014/main" id="{9FD9F683-4533-464E-A797-DC1FD1372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1703"/>
              <a:ext cx="9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9</a:t>
              </a:r>
            </a:p>
          </p:txBody>
        </p:sp>
        <p:sp>
          <p:nvSpPr>
            <p:cNvPr id="17429" name="Rectangle 22">
              <a:extLst>
                <a:ext uri="{FF2B5EF4-FFF2-40B4-BE49-F238E27FC236}">
                  <a16:creationId xmlns:a16="http://schemas.microsoft.com/office/drawing/2014/main" id="{07E88497-E6A1-4EB7-9E6E-04ADD22C7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1571"/>
              <a:ext cx="19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18</a:t>
              </a:r>
            </a:p>
          </p:txBody>
        </p:sp>
      </p:grpSp>
      <p:sp>
        <p:nvSpPr>
          <p:cNvPr id="1169431" name="Rectangle 23">
            <a:extLst>
              <a:ext uri="{FF2B5EF4-FFF2-40B4-BE49-F238E27FC236}">
                <a16:creationId xmlns:a16="http://schemas.microsoft.com/office/drawing/2014/main" id="{98615284-4359-4195-A570-696DEB2F4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41" y="5713413"/>
            <a:ext cx="402193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最短路径的前缀也是最短路径</a:t>
            </a:r>
          </a:p>
        </p:txBody>
      </p:sp>
      <p:sp>
        <p:nvSpPr>
          <p:cNvPr id="1169432" name="Freeform 24">
            <a:extLst>
              <a:ext uri="{FF2B5EF4-FFF2-40B4-BE49-F238E27FC236}">
                <a16:creationId xmlns:a16="http://schemas.microsoft.com/office/drawing/2014/main" id="{C4B12E2A-DF4F-4634-9AF0-39C88BF5C97A}"/>
              </a:ext>
            </a:extLst>
          </p:cNvPr>
          <p:cNvSpPr>
            <a:spLocks/>
          </p:cNvSpPr>
          <p:nvPr/>
        </p:nvSpPr>
        <p:spPr bwMode="auto">
          <a:xfrm>
            <a:off x="3390900" y="3911600"/>
            <a:ext cx="4927600" cy="1092200"/>
          </a:xfrm>
          <a:custGeom>
            <a:avLst/>
            <a:gdLst>
              <a:gd name="T0" fmla="*/ 0 w 3464"/>
              <a:gd name="T1" fmla="*/ 0 h 832"/>
              <a:gd name="T2" fmla="*/ 2147483646 w 3464"/>
              <a:gd name="T3" fmla="*/ 2147483646 h 832"/>
              <a:gd name="T4" fmla="*/ 2147483646 w 3464"/>
              <a:gd name="T5" fmla="*/ 2147483646 h 832"/>
              <a:gd name="T6" fmla="*/ 2147483646 w 3464"/>
              <a:gd name="T7" fmla="*/ 2147483646 h 8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64" h="832">
                <a:moveTo>
                  <a:pt x="0" y="0"/>
                </a:moveTo>
                <a:lnTo>
                  <a:pt x="1128" y="808"/>
                </a:lnTo>
                <a:lnTo>
                  <a:pt x="2336" y="832"/>
                </a:lnTo>
                <a:lnTo>
                  <a:pt x="3464" y="104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4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>
            <a:extLst>
              <a:ext uri="{FF2B5EF4-FFF2-40B4-BE49-F238E27FC236}">
                <a16:creationId xmlns:a16="http://schemas.microsoft.com/office/drawing/2014/main" id="{8CE89891-753D-45C7-B352-A8732F706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7.6 </a:t>
            </a:r>
            <a:r>
              <a:rPr lang="zh-CN" altLang="en-US"/>
              <a:t>最短路径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E06BD5A-2702-4084-A702-871C56EFA07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27190" y="838071"/>
            <a:ext cx="4040188" cy="5078412"/>
          </a:xfrm>
        </p:spPr>
        <p:txBody>
          <a:bodyPr/>
          <a:lstStyle/>
          <a:p>
            <a:pPr eaLnBrk="1" hangingPunct="1"/>
            <a:r>
              <a:rPr lang="zh-CN" altLang="en-US" sz="2600"/>
              <a:t>单源单目标</a:t>
            </a:r>
          </a:p>
        </p:txBody>
      </p:sp>
      <p:graphicFrame>
        <p:nvGraphicFramePr>
          <p:cNvPr id="1170436" name="Object 4">
            <a:extLst>
              <a:ext uri="{FF2B5EF4-FFF2-40B4-BE49-F238E27FC236}">
                <a16:creationId xmlns:a16="http://schemas.microsoft.com/office/drawing/2014/main" id="{4BD6685A-4BCB-4C13-BE0B-9E3473DFBE8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35725" y="3622675"/>
          <a:ext cx="40274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公式" r:id="rId3" imgW="1955800" imgH="482600" progId="Equation.3">
                  <p:embed/>
                </p:oleObj>
              </mc:Choice>
              <mc:Fallback>
                <p:oleObj name="公式" r:id="rId3" imgW="19558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725" y="3622675"/>
                        <a:ext cx="402748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0455" name="Object 23">
            <a:extLst>
              <a:ext uri="{FF2B5EF4-FFF2-40B4-BE49-F238E27FC236}">
                <a16:creationId xmlns:a16="http://schemas.microsoft.com/office/drawing/2014/main" id="{C99BB66A-F986-41C0-84ED-BAEA611EF68D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00800" y="4956175"/>
          <a:ext cx="400843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公式" r:id="rId5" imgW="1981200" imgH="482600" progId="Equation.3">
                  <p:embed/>
                </p:oleObj>
              </mc:Choice>
              <mc:Fallback>
                <p:oleObj name="公式" r:id="rId5" imgW="1981200" imgH="482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6175"/>
                        <a:ext cx="4008438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7" name="Group 5">
            <a:extLst>
              <a:ext uri="{FF2B5EF4-FFF2-40B4-BE49-F238E27FC236}">
                <a16:creationId xmlns:a16="http://schemas.microsoft.com/office/drawing/2014/main" id="{AC0DA947-56E9-4AB6-B9BA-BCA748F094C9}"/>
              </a:ext>
            </a:extLst>
          </p:cNvPr>
          <p:cNvGrpSpPr>
            <a:grpSpLocks/>
          </p:cNvGrpSpPr>
          <p:nvPr/>
        </p:nvGrpSpPr>
        <p:grpSpPr bwMode="auto">
          <a:xfrm>
            <a:off x="1693866" y="1668466"/>
            <a:ext cx="4281487" cy="2418129"/>
            <a:chOff x="612" y="1208"/>
            <a:chExt cx="4277" cy="2475"/>
          </a:xfrm>
        </p:grpSpPr>
        <p:graphicFrame>
          <p:nvGraphicFramePr>
            <p:cNvPr id="18442" name="Object 6">
              <a:extLst>
                <a:ext uri="{FF2B5EF4-FFF2-40B4-BE49-F238E27FC236}">
                  <a16:creationId xmlns:a16="http://schemas.microsoft.com/office/drawing/2014/main" id="{058CB694-904B-49DF-B15C-69F39BD3E7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208"/>
            <a:ext cx="4277" cy="2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9" name="VISIO" r:id="rId7" imgW="4792246" imgH="2697632" progId="Visio.Drawing.6">
                    <p:embed/>
                  </p:oleObj>
                </mc:Choice>
                <mc:Fallback>
                  <p:oleObj name="VISIO" r:id="rId7" imgW="4792246" imgH="2697632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208"/>
                          <a:ext cx="4277" cy="2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Oval 7">
              <a:extLst>
                <a:ext uri="{FF2B5EF4-FFF2-40B4-BE49-F238E27FC236}">
                  <a16:creationId xmlns:a16="http://schemas.microsoft.com/office/drawing/2014/main" id="{976222E0-8BDA-424F-8EB5-BD9FFF9EB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2203"/>
              <a:ext cx="421" cy="40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8444" name="Oval 8">
              <a:extLst>
                <a:ext uri="{FF2B5EF4-FFF2-40B4-BE49-F238E27FC236}">
                  <a16:creationId xmlns:a16="http://schemas.microsoft.com/office/drawing/2014/main" id="{3202EFF3-527C-4094-90BB-99411E82B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2200"/>
              <a:ext cx="406" cy="3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8445" name="Rectangle 9">
              <a:extLst>
                <a:ext uri="{FF2B5EF4-FFF2-40B4-BE49-F238E27FC236}">
                  <a16:creationId xmlns:a16="http://schemas.microsoft.com/office/drawing/2014/main" id="{9AC939A0-3451-418A-8821-5F68947B0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3073"/>
              <a:ext cx="115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18446" name="Rectangle 10">
              <a:extLst>
                <a:ext uri="{FF2B5EF4-FFF2-40B4-BE49-F238E27FC236}">
                  <a16:creationId xmlns:a16="http://schemas.microsoft.com/office/drawing/2014/main" id="{C9F47F15-E5BD-47A7-B71D-08FEF470A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" y="3399"/>
              <a:ext cx="115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18447" name="Rectangle 11">
              <a:extLst>
                <a:ext uri="{FF2B5EF4-FFF2-40B4-BE49-F238E27FC236}">
                  <a16:creationId xmlns:a16="http://schemas.microsoft.com/office/drawing/2014/main" id="{5E5FC80A-2803-4436-AC53-AA3F5E97B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2673"/>
              <a:ext cx="115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18448" name="Rectangle 12">
              <a:extLst>
                <a:ext uri="{FF2B5EF4-FFF2-40B4-BE49-F238E27FC236}">
                  <a16:creationId xmlns:a16="http://schemas.microsoft.com/office/drawing/2014/main" id="{41EE51B3-D83C-4833-834F-1F4D1CED4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2209"/>
              <a:ext cx="115" cy="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18449" name="Rectangle 13">
              <a:extLst>
                <a:ext uri="{FF2B5EF4-FFF2-40B4-BE49-F238E27FC236}">
                  <a16:creationId xmlns:a16="http://schemas.microsoft.com/office/drawing/2014/main" id="{432DBFF2-8B45-4A48-9EB8-954716FAB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648"/>
              <a:ext cx="115" cy="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18450" name="Rectangle 14">
              <a:extLst>
                <a:ext uri="{FF2B5EF4-FFF2-40B4-BE49-F238E27FC236}">
                  <a16:creationId xmlns:a16="http://schemas.microsoft.com/office/drawing/2014/main" id="{4AE37611-7121-4892-9A70-BAF5A296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1796"/>
              <a:ext cx="229" cy="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11</a:t>
              </a:r>
            </a:p>
          </p:txBody>
        </p:sp>
        <p:sp>
          <p:nvSpPr>
            <p:cNvPr id="18451" name="Rectangle 15">
              <a:extLst>
                <a:ext uri="{FF2B5EF4-FFF2-40B4-BE49-F238E27FC236}">
                  <a16:creationId xmlns:a16="http://schemas.microsoft.com/office/drawing/2014/main" id="{7132132C-F137-48A7-84D3-CDABA9E3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2722"/>
              <a:ext cx="229" cy="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16</a:t>
              </a:r>
            </a:p>
          </p:txBody>
        </p:sp>
        <p:sp>
          <p:nvSpPr>
            <p:cNvPr id="18452" name="Rectangle 16">
              <a:extLst>
                <a:ext uri="{FF2B5EF4-FFF2-40B4-BE49-F238E27FC236}">
                  <a16:creationId xmlns:a16="http://schemas.microsoft.com/office/drawing/2014/main" id="{3ABDAC0F-CA00-4AE7-9515-716C1B28C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215"/>
              <a:ext cx="115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18453" name="Rectangle 17">
              <a:extLst>
                <a:ext uri="{FF2B5EF4-FFF2-40B4-BE49-F238E27FC236}">
                  <a16:creationId xmlns:a16="http://schemas.microsoft.com/office/drawing/2014/main" id="{68374C8D-9BCC-4D4E-8D20-2AD0DBDE5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2201"/>
              <a:ext cx="231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13</a:t>
              </a:r>
            </a:p>
          </p:txBody>
        </p:sp>
        <p:sp>
          <p:nvSpPr>
            <p:cNvPr id="18454" name="Rectangle 18">
              <a:extLst>
                <a:ext uri="{FF2B5EF4-FFF2-40B4-BE49-F238E27FC236}">
                  <a16:creationId xmlns:a16="http://schemas.microsoft.com/office/drawing/2014/main" id="{E6C3D919-023B-4754-BDB5-30FD05381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1281"/>
              <a:ext cx="115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4</a:t>
              </a:r>
            </a:p>
          </p:txBody>
        </p:sp>
        <p:sp>
          <p:nvSpPr>
            <p:cNvPr id="18455" name="Rectangle 19">
              <a:extLst>
                <a:ext uri="{FF2B5EF4-FFF2-40B4-BE49-F238E27FC236}">
                  <a16:creationId xmlns:a16="http://schemas.microsoft.com/office/drawing/2014/main" id="{D682DEE8-E254-4CC8-AE4C-0EDD9D2B6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" y="1778"/>
              <a:ext cx="115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9</a:t>
              </a:r>
            </a:p>
          </p:txBody>
        </p:sp>
        <p:sp>
          <p:nvSpPr>
            <p:cNvPr id="18456" name="Rectangle 20">
              <a:extLst>
                <a:ext uri="{FF2B5EF4-FFF2-40B4-BE49-F238E27FC236}">
                  <a16:creationId xmlns:a16="http://schemas.microsoft.com/office/drawing/2014/main" id="{D956CE0E-3955-4236-A108-C6F5BF74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1655"/>
              <a:ext cx="231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18</a:t>
              </a:r>
            </a:p>
          </p:txBody>
        </p:sp>
      </p:grpSp>
      <p:sp>
        <p:nvSpPr>
          <p:cNvPr id="1170453" name="Rectangle 21">
            <a:extLst>
              <a:ext uri="{FF2B5EF4-FFF2-40B4-BE49-F238E27FC236}">
                <a16:creationId xmlns:a16="http://schemas.microsoft.com/office/drawing/2014/main" id="{2915868F-2029-452D-97F4-FC6DB1824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6" y="4121150"/>
            <a:ext cx="4103687" cy="973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最短路径的前缀也是最短路径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倒推计算</a:t>
            </a:r>
          </a:p>
        </p:txBody>
      </p:sp>
      <p:graphicFrame>
        <p:nvGraphicFramePr>
          <p:cNvPr id="1170454" name="Object 22">
            <a:extLst>
              <a:ext uri="{FF2B5EF4-FFF2-40B4-BE49-F238E27FC236}">
                <a16:creationId xmlns:a16="http://schemas.microsoft.com/office/drawing/2014/main" id="{CE73172B-9810-4630-92E3-40C78C3B77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8538" y="530228"/>
          <a:ext cx="4208462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公式" r:id="rId9" imgW="1968500" imgH="711200" progId="Equation.3">
                  <p:embed/>
                </p:oleObj>
              </mc:Choice>
              <mc:Fallback>
                <p:oleObj name="公式" r:id="rId9" imgW="1968500" imgH="711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530228"/>
                        <a:ext cx="4208462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0456" name="Object 24">
            <a:extLst>
              <a:ext uri="{FF2B5EF4-FFF2-40B4-BE49-F238E27FC236}">
                <a16:creationId xmlns:a16="http://schemas.microsoft.com/office/drawing/2014/main" id="{6ACC4602-74E0-4B4B-AA87-B034AAE6DC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3028" y="2247900"/>
          <a:ext cx="386556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公式" r:id="rId11" imgW="1916868" imgH="482391" progId="Equation.3">
                  <p:embed/>
                </p:oleObj>
              </mc:Choice>
              <mc:Fallback>
                <p:oleObj name="公式" r:id="rId11" imgW="1916868" imgH="48239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8" y="2247900"/>
                        <a:ext cx="3865563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7C401657-2688-4B2F-829D-4757FEBB12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6300" y="3565525"/>
          <a:ext cx="41417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公式" r:id="rId3" imgW="1955800" imgH="482600" progId="Equation.3">
                  <p:embed/>
                </p:oleObj>
              </mc:Choice>
              <mc:Fallback>
                <p:oleObj name="公式" r:id="rId3" imgW="19558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565525"/>
                        <a:ext cx="414178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1326F277-B4C6-4DA6-82B0-5E3A443EC5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3688" y="222253"/>
          <a:ext cx="4208462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公式" r:id="rId5" imgW="1968500" imgH="711200" progId="Equation.3">
                  <p:embed/>
                </p:oleObj>
              </mc:Choice>
              <mc:Fallback>
                <p:oleObj name="公式" r:id="rId5" imgW="19685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22253"/>
                        <a:ext cx="4208462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6DD01E88-A54E-4A45-9C52-E1BD7C77D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1863" y="4921250"/>
          <a:ext cx="42037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公式" r:id="rId7" imgW="1981200" imgH="482600" progId="Equation.3">
                  <p:embed/>
                </p:oleObj>
              </mc:Choice>
              <mc:Fallback>
                <p:oleObj name="公式" r:id="rId7" imgW="19812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4921250"/>
                        <a:ext cx="42037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0B2B3D73-B9F4-42F5-A0AF-1716794C5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8688" y="2319341"/>
          <a:ext cx="3916362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公式" r:id="rId9" imgW="1916868" imgH="482391" progId="Equation.3">
                  <p:embed/>
                </p:oleObj>
              </mc:Choice>
              <mc:Fallback>
                <p:oleObj name="公式" r:id="rId9" imgW="1916868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319341"/>
                        <a:ext cx="3916362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1462" name="Object 6">
            <a:extLst>
              <a:ext uri="{FF2B5EF4-FFF2-40B4-BE49-F238E27FC236}">
                <a16:creationId xmlns:a16="http://schemas.microsoft.com/office/drawing/2014/main" id="{EC3D4E29-7ABA-4045-A01C-5FC178AF3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5966" y="3833813"/>
          <a:ext cx="19510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公式" r:id="rId11" imgW="863225" imgH="215806" progId="Equation.3">
                  <p:embed/>
                </p:oleObj>
              </mc:Choice>
              <mc:Fallback>
                <p:oleObj name="公式" r:id="rId11" imgW="863225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966" y="3833813"/>
                        <a:ext cx="195103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1463" name="Object 7">
            <a:extLst>
              <a:ext uri="{FF2B5EF4-FFF2-40B4-BE49-F238E27FC236}">
                <a16:creationId xmlns:a16="http://schemas.microsoft.com/office/drawing/2014/main" id="{4E395A15-82AC-458C-AF26-1D5BA3C11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1203" y="5207000"/>
          <a:ext cx="1876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公式" r:id="rId13" imgW="863225" imgH="215806" progId="Equation.3">
                  <p:embed/>
                </p:oleObj>
              </mc:Choice>
              <mc:Fallback>
                <p:oleObj name="公式" r:id="rId13" imgW="863225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203" y="5207000"/>
                        <a:ext cx="18764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1464" name="Object 8">
            <a:extLst>
              <a:ext uri="{FF2B5EF4-FFF2-40B4-BE49-F238E27FC236}">
                <a16:creationId xmlns:a16="http://schemas.microsoft.com/office/drawing/2014/main" id="{A75C821B-6421-432F-9F1D-8A844572E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6766" y="2578100"/>
          <a:ext cx="18446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公式" r:id="rId15" imgW="837836" imgH="215806" progId="Equation.3">
                  <p:embed/>
                </p:oleObj>
              </mc:Choice>
              <mc:Fallback>
                <p:oleObj name="公式" r:id="rId15" imgW="837836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6" y="2578100"/>
                        <a:ext cx="18446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5" name="Group 9">
            <a:extLst>
              <a:ext uri="{FF2B5EF4-FFF2-40B4-BE49-F238E27FC236}">
                <a16:creationId xmlns:a16="http://schemas.microsoft.com/office/drawing/2014/main" id="{3837836F-F30F-4679-9070-C76D3990B074}"/>
              </a:ext>
            </a:extLst>
          </p:cNvPr>
          <p:cNvGrpSpPr>
            <a:grpSpLocks/>
          </p:cNvGrpSpPr>
          <p:nvPr/>
        </p:nvGrpSpPr>
        <p:grpSpPr bwMode="auto">
          <a:xfrm>
            <a:off x="6718300" y="304800"/>
            <a:ext cx="3860800" cy="2125770"/>
            <a:chOff x="612" y="1208"/>
            <a:chExt cx="4277" cy="2509"/>
          </a:xfrm>
        </p:grpSpPr>
        <p:graphicFrame>
          <p:nvGraphicFramePr>
            <p:cNvPr id="19472" name="Object 10">
              <a:extLst>
                <a:ext uri="{FF2B5EF4-FFF2-40B4-BE49-F238E27FC236}">
                  <a16:creationId xmlns:a16="http://schemas.microsoft.com/office/drawing/2014/main" id="{91C7DC2C-DA3B-4F02-83F3-A3CCABB6EA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208"/>
            <a:ext cx="4277" cy="2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0" name="VISIO" r:id="rId17" imgW="4792246" imgH="2697632" progId="Visio.Drawing.6">
                    <p:embed/>
                  </p:oleObj>
                </mc:Choice>
                <mc:Fallback>
                  <p:oleObj name="VISIO" r:id="rId17" imgW="4792246" imgH="2697632" progId="Visio.Drawing.6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208"/>
                          <a:ext cx="4277" cy="2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3" name="Oval 11">
              <a:extLst>
                <a:ext uri="{FF2B5EF4-FFF2-40B4-BE49-F238E27FC236}">
                  <a16:creationId xmlns:a16="http://schemas.microsoft.com/office/drawing/2014/main" id="{7E6EEFD4-F2B1-4845-BBD1-A6E89063B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2203"/>
              <a:ext cx="421" cy="40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9474" name="Oval 12">
              <a:extLst>
                <a:ext uri="{FF2B5EF4-FFF2-40B4-BE49-F238E27FC236}">
                  <a16:creationId xmlns:a16="http://schemas.microsoft.com/office/drawing/2014/main" id="{9C00CFC1-957E-4904-A7BB-BA9CB3129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2200"/>
              <a:ext cx="406" cy="3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9475" name="Rectangle 13">
              <a:extLst>
                <a:ext uri="{FF2B5EF4-FFF2-40B4-BE49-F238E27FC236}">
                  <a16:creationId xmlns:a16="http://schemas.microsoft.com/office/drawing/2014/main" id="{0AEBCE6E-B8A3-4C69-B616-ADE54C2CA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3102"/>
              <a:ext cx="11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19476" name="Rectangle 14">
              <a:extLst>
                <a:ext uri="{FF2B5EF4-FFF2-40B4-BE49-F238E27FC236}">
                  <a16:creationId xmlns:a16="http://schemas.microsoft.com/office/drawing/2014/main" id="{4E23E562-61FD-4BE5-A61E-B88458FE8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3426"/>
              <a:ext cx="11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19477" name="Rectangle 15">
              <a:extLst>
                <a:ext uri="{FF2B5EF4-FFF2-40B4-BE49-F238E27FC236}">
                  <a16:creationId xmlns:a16="http://schemas.microsoft.com/office/drawing/2014/main" id="{1C6C6B34-E330-4C2C-BE81-09C212F4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2701"/>
              <a:ext cx="113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19478" name="Rectangle 16">
              <a:extLst>
                <a:ext uri="{FF2B5EF4-FFF2-40B4-BE49-F238E27FC236}">
                  <a16:creationId xmlns:a16="http://schemas.microsoft.com/office/drawing/2014/main" id="{88095EBC-B154-48B3-818A-5CC98A0A0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2236"/>
              <a:ext cx="113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19479" name="Rectangle 17">
              <a:extLst>
                <a:ext uri="{FF2B5EF4-FFF2-40B4-BE49-F238E27FC236}">
                  <a16:creationId xmlns:a16="http://schemas.microsoft.com/office/drawing/2014/main" id="{193009CE-B8AC-43DB-B0A9-51C536AF4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76"/>
              <a:ext cx="113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19480" name="Rectangle 18">
              <a:extLst>
                <a:ext uri="{FF2B5EF4-FFF2-40B4-BE49-F238E27FC236}">
                  <a16:creationId xmlns:a16="http://schemas.microsoft.com/office/drawing/2014/main" id="{BA101251-6DD3-4A7B-8A71-013BBA12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1796"/>
              <a:ext cx="228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11</a:t>
              </a:r>
            </a:p>
          </p:txBody>
        </p:sp>
        <p:sp>
          <p:nvSpPr>
            <p:cNvPr id="19481" name="Rectangle 19">
              <a:extLst>
                <a:ext uri="{FF2B5EF4-FFF2-40B4-BE49-F238E27FC236}">
                  <a16:creationId xmlns:a16="http://schemas.microsoft.com/office/drawing/2014/main" id="{51765B20-EB47-4A0A-AA1B-E30CD5156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2750"/>
              <a:ext cx="22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16</a:t>
              </a:r>
            </a:p>
          </p:txBody>
        </p:sp>
        <p:sp>
          <p:nvSpPr>
            <p:cNvPr id="19482" name="Rectangle 20">
              <a:extLst>
                <a:ext uri="{FF2B5EF4-FFF2-40B4-BE49-F238E27FC236}">
                  <a16:creationId xmlns:a16="http://schemas.microsoft.com/office/drawing/2014/main" id="{721F60ED-E7F4-4F2D-9EE1-A865F8D1F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244"/>
              <a:ext cx="11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19483" name="Rectangle 21">
              <a:extLst>
                <a:ext uri="{FF2B5EF4-FFF2-40B4-BE49-F238E27FC236}">
                  <a16:creationId xmlns:a16="http://schemas.microsoft.com/office/drawing/2014/main" id="{11D2AA62-1B5C-4D21-A9B4-D3961E790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2229"/>
              <a:ext cx="22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13</a:t>
              </a:r>
            </a:p>
          </p:txBody>
        </p:sp>
        <p:sp>
          <p:nvSpPr>
            <p:cNvPr id="19484" name="Rectangle 22">
              <a:extLst>
                <a:ext uri="{FF2B5EF4-FFF2-40B4-BE49-F238E27FC236}">
                  <a16:creationId xmlns:a16="http://schemas.microsoft.com/office/drawing/2014/main" id="{A4420AC0-97EE-40AB-A657-02BD69C89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1309"/>
              <a:ext cx="11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4</a:t>
              </a:r>
            </a:p>
          </p:txBody>
        </p:sp>
        <p:sp>
          <p:nvSpPr>
            <p:cNvPr id="19485" name="Rectangle 23">
              <a:extLst>
                <a:ext uri="{FF2B5EF4-FFF2-40B4-BE49-F238E27FC236}">
                  <a16:creationId xmlns:a16="http://schemas.microsoft.com/office/drawing/2014/main" id="{C8DBA6B9-7FE8-4CBF-AD04-CE190C9D7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1806"/>
              <a:ext cx="11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9</a:t>
              </a:r>
            </a:p>
          </p:txBody>
        </p:sp>
        <p:sp>
          <p:nvSpPr>
            <p:cNvPr id="19486" name="Rectangle 24">
              <a:extLst>
                <a:ext uri="{FF2B5EF4-FFF2-40B4-BE49-F238E27FC236}">
                  <a16:creationId xmlns:a16="http://schemas.microsoft.com/office/drawing/2014/main" id="{5B4B917D-79BA-401E-95B4-7D4AED11C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1684"/>
              <a:ext cx="22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18</a:t>
              </a:r>
            </a:p>
          </p:txBody>
        </p:sp>
      </p:grpSp>
      <p:sp>
        <p:nvSpPr>
          <p:cNvPr id="1171481" name="AutoShape 25">
            <a:extLst>
              <a:ext uri="{FF2B5EF4-FFF2-40B4-BE49-F238E27FC236}">
                <a16:creationId xmlns:a16="http://schemas.microsoft.com/office/drawing/2014/main" id="{84E4C9C6-7EB0-40CD-AE5E-542F0AEFAC70}"/>
              </a:ext>
            </a:extLst>
          </p:cNvPr>
          <p:cNvSpPr>
            <a:spLocks/>
          </p:cNvSpPr>
          <p:nvPr/>
        </p:nvSpPr>
        <p:spPr bwMode="auto">
          <a:xfrm>
            <a:off x="1919288" y="2879725"/>
            <a:ext cx="222250" cy="2520950"/>
          </a:xfrm>
          <a:prstGeom prst="leftBrace">
            <a:avLst>
              <a:gd name="adj1" fmla="val 9452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grpSp>
        <p:nvGrpSpPr>
          <p:cNvPr id="1171482" name="Group 26">
            <a:extLst>
              <a:ext uri="{FF2B5EF4-FFF2-40B4-BE49-F238E27FC236}">
                <a16:creationId xmlns:a16="http://schemas.microsoft.com/office/drawing/2014/main" id="{E7A6F016-4761-42F6-AEE6-211653B1B9AD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1273175"/>
            <a:ext cx="196850" cy="2878138"/>
            <a:chOff x="156" y="802"/>
            <a:chExt cx="124" cy="1813"/>
          </a:xfrm>
        </p:grpSpPr>
        <p:sp>
          <p:nvSpPr>
            <p:cNvPr id="19470" name="Line 27">
              <a:extLst>
                <a:ext uri="{FF2B5EF4-FFF2-40B4-BE49-F238E27FC236}">
                  <a16:creationId xmlns:a16="http://schemas.microsoft.com/office/drawing/2014/main" id="{66070E80-4F4E-43F9-9651-2C57168FD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" y="802"/>
              <a:ext cx="0" cy="181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28">
              <a:extLst>
                <a:ext uri="{FF2B5EF4-FFF2-40B4-BE49-F238E27FC236}">
                  <a16:creationId xmlns:a16="http://schemas.microsoft.com/office/drawing/2014/main" id="{8F19F1AB-1699-43E6-AEC6-5AF86F2D7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" y="2608"/>
              <a:ext cx="12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1485" name="AutoShape 29">
            <a:extLst>
              <a:ext uri="{FF2B5EF4-FFF2-40B4-BE49-F238E27FC236}">
                <a16:creationId xmlns:a16="http://schemas.microsoft.com/office/drawing/2014/main" id="{A7E98512-B20D-4E83-BC2B-674774FF42DD}"/>
              </a:ext>
            </a:extLst>
          </p:cNvPr>
          <p:cNvSpPr>
            <a:spLocks/>
          </p:cNvSpPr>
          <p:nvPr/>
        </p:nvSpPr>
        <p:spPr bwMode="auto">
          <a:xfrm>
            <a:off x="7954963" y="2876550"/>
            <a:ext cx="222250" cy="2520950"/>
          </a:xfrm>
          <a:prstGeom prst="leftBrace">
            <a:avLst>
              <a:gd name="adj1" fmla="val 9452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1171486" name="Line 30">
            <a:extLst>
              <a:ext uri="{FF2B5EF4-FFF2-40B4-BE49-F238E27FC236}">
                <a16:creationId xmlns:a16="http://schemas.microsoft.com/office/drawing/2014/main" id="{4F5AE454-A932-4432-AFB9-5C84A97B7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1841" y="4152900"/>
            <a:ext cx="6064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9B49AB90-EB85-4F5A-A8FC-0C0BCCB867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6300" y="3565528"/>
          <a:ext cx="4421188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公式" r:id="rId3" imgW="1955800" imgH="482600" progId="Equation.3">
                  <p:embed/>
                </p:oleObj>
              </mc:Choice>
              <mc:Fallback>
                <p:oleObj name="公式" r:id="rId3" imgW="19558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565528"/>
                        <a:ext cx="4421188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3D227895-21E9-4C85-810E-CDECE1C89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3688" y="222253"/>
          <a:ext cx="4208462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公式" r:id="rId5" imgW="1968500" imgH="711200" progId="Equation.3">
                  <p:embed/>
                </p:oleObj>
              </mc:Choice>
              <mc:Fallback>
                <p:oleObj name="公式" r:id="rId5" imgW="19685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22253"/>
                        <a:ext cx="4208462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059835F9-ED10-4F3D-9899-6A03B0B62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1863" y="4921250"/>
          <a:ext cx="43053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公式" r:id="rId7" imgW="1981200" imgH="482600" progId="Equation.3">
                  <p:embed/>
                </p:oleObj>
              </mc:Choice>
              <mc:Fallback>
                <p:oleObj name="公式" r:id="rId7" imgW="19812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4921250"/>
                        <a:ext cx="43053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4B0A2F41-EE5C-4B71-A07C-84CA00D1A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8688" y="2319341"/>
          <a:ext cx="4221162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公式" r:id="rId9" imgW="1916868" imgH="482391" progId="Equation.3">
                  <p:embed/>
                </p:oleObj>
              </mc:Choice>
              <mc:Fallback>
                <p:oleObj name="公式" r:id="rId9" imgW="1916868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319341"/>
                        <a:ext cx="4221162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B770512B-B545-4E8C-BAA0-BEFF186F6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5966" y="3833813"/>
          <a:ext cx="19510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公式" r:id="rId11" imgW="863225" imgH="215806" progId="Equation.3">
                  <p:embed/>
                </p:oleObj>
              </mc:Choice>
              <mc:Fallback>
                <p:oleObj name="公式" r:id="rId11" imgW="863225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966" y="3833813"/>
                        <a:ext cx="195103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79427364-D481-4518-9B2F-506CFB4FB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1203" y="5207000"/>
          <a:ext cx="1876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公式" r:id="rId13" imgW="863225" imgH="215806" progId="Equation.3">
                  <p:embed/>
                </p:oleObj>
              </mc:Choice>
              <mc:Fallback>
                <p:oleObj name="公式" r:id="rId13" imgW="863225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203" y="5207000"/>
                        <a:ext cx="18764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5782CF96-7AE1-43E7-B04C-06D3D018A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6766" y="2578100"/>
          <a:ext cx="18446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公式" r:id="rId15" imgW="837836" imgH="215806" progId="Equation.3">
                  <p:embed/>
                </p:oleObj>
              </mc:Choice>
              <mc:Fallback>
                <p:oleObj name="公式" r:id="rId15" imgW="837836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6" y="2578100"/>
                        <a:ext cx="18446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9" name="Group 9">
            <a:extLst>
              <a:ext uri="{FF2B5EF4-FFF2-40B4-BE49-F238E27FC236}">
                <a16:creationId xmlns:a16="http://schemas.microsoft.com/office/drawing/2014/main" id="{B4CB2A66-17F3-46E3-B776-7939427EE882}"/>
              </a:ext>
            </a:extLst>
          </p:cNvPr>
          <p:cNvGrpSpPr>
            <a:grpSpLocks/>
          </p:cNvGrpSpPr>
          <p:nvPr/>
        </p:nvGrpSpPr>
        <p:grpSpPr bwMode="auto">
          <a:xfrm>
            <a:off x="6731000" y="266700"/>
            <a:ext cx="3860800" cy="2125770"/>
            <a:chOff x="612" y="1208"/>
            <a:chExt cx="4277" cy="2509"/>
          </a:xfrm>
        </p:grpSpPr>
        <p:graphicFrame>
          <p:nvGraphicFramePr>
            <p:cNvPr id="20502" name="Object 10">
              <a:extLst>
                <a:ext uri="{FF2B5EF4-FFF2-40B4-BE49-F238E27FC236}">
                  <a16:creationId xmlns:a16="http://schemas.microsoft.com/office/drawing/2014/main" id="{EA9D7351-758F-4122-A0F8-65D15D041A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208"/>
            <a:ext cx="4277" cy="2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0" name="VISIO" r:id="rId17" imgW="4792246" imgH="2697632" progId="Visio.Drawing.6">
                    <p:embed/>
                  </p:oleObj>
                </mc:Choice>
                <mc:Fallback>
                  <p:oleObj name="VISIO" r:id="rId17" imgW="4792246" imgH="2697632" progId="Visio.Drawing.6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208"/>
                          <a:ext cx="4277" cy="2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3" name="Oval 11">
              <a:extLst>
                <a:ext uri="{FF2B5EF4-FFF2-40B4-BE49-F238E27FC236}">
                  <a16:creationId xmlns:a16="http://schemas.microsoft.com/office/drawing/2014/main" id="{6A5994E2-96F9-49F2-83D8-7166BED52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2203"/>
              <a:ext cx="421" cy="40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0504" name="Oval 12">
              <a:extLst>
                <a:ext uri="{FF2B5EF4-FFF2-40B4-BE49-F238E27FC236}">
                  <a16:creationId xmlns:a16="http://schemas.microsoft.com/office/drawing/2014/main" id="{C066F6BA-2D5E-41C0-9809-97CC35349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2200"/>
              <a:ext cx="406" cy="3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20505" name="Rectangle 13">
              <a:extLst>
                <a:ext uri="{FF2B5EF4-FFF2-40B4-BE49-F238E27FC236}">
                  <a16:creationId xmlns:a16="http://schemas.microsoft.com/office/drawing/2014/main" id="{2731686B-2C59-4157-90EE-D568C54E2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3102"/>
              <a:ext cx="11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20506" name="Rectangle 14">
              <a:extLst>
                <a:ext uri="{FF2B5EF4-FFF2-40B4-BE49-F238E27FC236}">
                  <a16:creationId xmlns:a16="http://schemas.microsoft.com/office/drawing/2014/main" id="{C2ADF8BD-7C9D-4316-9012-E860765E0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3426"/>
              <a:ext cx="11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20507" name="Rectangle 15">
              <a:extLst>
                <a:ext uri="{FF2B5EF4-FFF2-40B4-BE49-F238E27FC236}">
                  <a16:creationId xmlns:a16="http://schemas.microsoft.com/office/drawing/2014/main" id="{07EE624C-A891-4C45-AA89-408ABCFC5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2701"/>
              <a:ext cx="113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20508" name="Rectangle 16">
              <a:extLst>
                <a:ext uri="{FF2B5EF4-FFF2-40B4-BE49-F238E27FC236}">
                  <a16:creationId xmlns:a16="http://schemas.microsoft.com/office/drawing/2014/main" id="{9FA291F4-3761-4E69-B9F6-E077288C2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2236"/>
              <a:ext cx="113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20509" name="Rectangle 17">
              <a:extLst>
                <a:ext uri="{FF2B5EF4-FFF2-40B4-BE49-F238E27FC236}">
                  <a16:creationId xmlns:a16="http://schemas.microsoft.com/office/drawing/2014/main" id="{8D1DBC19-1A76-4FED-A628-4B1723BFA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76"/>
              <a:ext cx="113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20510" name="Rectangle 18">
              <a:extLst>
                <a:ext uri="{FF2B5EF4-FFF2-40B4-BE49-F238E27FC236}">
                  <a16:creationId xmlns:a16="http://schemas.microsoft.com/office/drawing/2014/main" id="{CAD9909C-DDC2-4F14-A1D4-E562CA631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1796"/>
              <a:ext cx="228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11</a:t>
              </a:r>
            </a:p>
          </p:txBody>
        </p:sp>
        <p:sp>
          <p:nvSpPr>
            <p:cNvPr id="20511" name="Rectangle 19">
              <a:extLst>
                <a:ext uri="{FF2B5EF4-FFF2-40B4-BE49-F238E27FC236}">
                  <a16:creationId xmlns:a16="http://schemas.microsoft.com/office/drawing/2014/main" id="{9001D9BE-C856-42E0-BC5D-B84E12CD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2750"/>
              <a:ext cx="22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16</a:t>
              </a:r>
            </a:p>
          </p:txBody>
        </p:sp>
        <p:sp>
          <p:nvSpPr>
            <p:cNvPr id="20512" name="Rectangle 20">
              <a:extLst>
                <a:ext uri="{FF2B5EF4-FFF2-40B4-BE49-F238E27FC236}">
                  <a16:creationId xmlns:a16="http://schemas.microsoft.com/office/drawing/2014/main" id="{A428856F-0D8E-4C8A-8078-CCC78C345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244"/>
              <a:ext cx="11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20513" name="Rectangle 21">
              <a:extLst>
                <a:ext uri="{FF2B5EF4-FFF2-40B4-BE49-F238E27FC236}">
                  <a16:creationId xmlns:a16="http://schemas.microsoft.com/office/drawing/2014/main" id="{953A6911-D36A-4C57-8B03-30EFB3464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2229"/>
              <a:ext cx="22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13</a:t>
              </a:r>
            </a:p>
          </p:txBody>
        </p:sp>
        <p:sp>
          <p:nvSpPr>
            <p:cNvPr id="20514" name="Rectangle 22">
              <a:extLst>
                <a:ext uri="{FF2B5EF4-FFF2-40B4-BE49-F238E27FC236}">
                  <a16:creationId xmlns:a16="http://schemas.microsoft.com/office/drawing/2014/main" id="{C6B6E8DB-F67D-4AA0-AD04-0AE3E3542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1309"/>
              <a:ext cx="11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4</a:t>
              </a:r>
            </a:p>
          </p:txBody>
        </p:sp>
        <p:sp>
          <p:nvSpPr>
            <p:cNvPr id="20515" name="Rectangle 23">
              <a:extLst>
                <a:ext uri="{FF2B5EF4-FFF2-40B4-BE49-F238E27FC236}">
                  <a16:creationId xmlns:a16="http://schemas.microsoft.com/office/drawing/2014/main" id="{F52F779F-D94F-4174-84FB-137904F67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1806"/>
              <a:ext cx="11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9</a:t>
              </a:r>
            </a:p>
          </p:txBody>
        </p:sp>
        <p:sp>
          <p:nvSpPr>
            <p:cNvPr id="20516" name="Rectangle 24">
              <a:extLst>
                <a:ext uri="{FF2B5EF4-FFF2-40B4-BE49-F238E27FC236}">
                  <a16:creationId xmlns:a16="http://schemas.microsoft.com/office/drawing/2014/main" id="{2B5B77F5-2932-4548-87A3-EE1FEA81F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1684"/>
              <a:ext cx="22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18</a:t>
              </a:r>
            </a:p>
          </p:txBody>
        </p:sp>
      </p:grpSp>
      <p:sp>
        <p:nvSpPr>
          <p:cNvPr id="20490" name="AutoShape 25">
            <a:extLst>
              <a:ext uri="{FF2B5EF4-FFF2-40B4-BE49-F238E27FC236}">
                <a16:creationId xmlns:a16="http://schemas.microsoft.com/office/drawing/2014/main" id="{E6EC0B46-95E6-4B64-B2BC-5CC0D4B1693D}"/>
              </a:ext>
            </a:extLst>
          </p:cNvPr>
          <p:cNvSpPr>
            <a:spLocks/>
          </p:cNvSpPr>
          <p:nvPr/>
        </p:nvSpPr>
        <p:spPr bwMode="auto">
          <a:xfrm>
            <a:off x="1919288" y="2879725"/>
            <a:ext cx="222250" cy="2520950"/>
          </a:xfrm>
          <a:prstGeom prst="leftBrace">
            <a:avLst>
              <a:gd name="adj1" fmla="val 9452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20491" name="AutoShape 26">
            <a:extLst>
              <a:ext uri="{FF2B5EF4-FFF2-40B4-BE49-F238E27FC236}">
                <a16:creationId xmlns:a16="http://schemas.microsoft.com/office/drawing/2014/main" id="{81BAA240-0499-4854-B947-E3BD730796B1}"/>
              </a:ext>
            </a:extLst>
          </p:cNvPr>
          <p:cNvSpPr>
            <a:spLocks/>
          </p:cNvSpPr>
          <p:nvPr/>
        </p:nvSpPr>
        <p:spPr bwMode="auto">
          <a:xfrm>
            <a:off x="8097838" y="2925763"/>
            <a:ext cx="222250" cy="2520950"/>
          </a:xfrm>
          <a:prstGeom prst="leftBrace">
            <a:avLst>
              <a:gd name="adj1" fmla="val 9452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20492" name="Line 27">
            <a:extLst>
              <a:ext uri="{FF2B5EF4-FFF2-40B4-BE49-F238E27FC236}">
                <a16:creationId xmlns:a16="http://schemas.microsoft.com/office/drawing/2014/main" id="{BE0FFC7D-2A70-4912-9EC6-0E48B6CD5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3938" y="4165600"/>
            <a:ext cx="654050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493" name="Group 28">
            <a:extLst>
              <a:ext uri="{FF2B5EF4-FFF2-40B4-BE49-F238E27FC236}">
                <a16:creationId xmlns:a16="http://schemas.microsoft.com/office/drawing/2014/main" id="{1D7D9E49-C902-4EED-914D-A6CBA9915435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1273175"/>
            <a:ext cx="196850" cy="2878138"/>
            <a:chOff x="156" y="802"/>
            <a:chExt cx="124" cy="1813"/>
          </a:xfrm>
        </p:grpSpPr>
        <p:sp>
          <p:nvSpPr>
            <p:cNvPr id="20500" name="Line 29">
              <a:extLst>
                <a:ext uri="{FF2B5EF4-FFF2-40B4-BE49-F238E27FC236}">
                  <a16:creationId xmlns:a16="http://schemas.microsoft.com/office/drawing/2014/main" id="{A645187C-ABF0-4E25-9CD5-A1988D888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" y="802"/>
              <a:ext cx="0" cy="181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30">
              <a:extLst>
                <a:ext uri="{FF2B5EF4-FFF2-40B4-BE49-F238E27FC236}">
                  <a16:creationId xmlns:a16="http://schemas.microsoft.com/office/drawing/2014/main" id="{003211C7-FFE8-4E59-B502-6F79FF47C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" y="2608"/>
              <a:ext cx="12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2511" name="Rectangle 31">
            <a:extLst>
              <a:ext uri="{FF2B5EF4-FFF2-40B4-BE49-F238E27FC236}">
                <a16:creationId xmlns:a16="http://schemas.microsoft.com/office/drawing/2014/main" id="{6704323A-FBAB-491E-81E5-362447887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341" y="2449516"/>
            <a:ext cx="547687" cy="536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 5</a:t>
            </a:r>
          </a:p>
        </p:txBody>
      </p:sp>
      <p:sp>
        <p:nvSpPr>
          <p:cNvPr id="1172512" name="Rectangle 32">
            <a:extLst>
              <a:ext uri="{FF2B5EF4-FFF2-40B4-BE49-F238E27FC236}">
                <a16:creationId xmlns:a16="http://schemas.microsoft.com/office/drawing/2014/main" id="{CB0CAA6E-AECB-4789-909C-71A7FB210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341" y="5053016"/>
            <a:ext cx="547687" cy="536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 7</a:t>
            </a:r>
          </a:p>
        </p:txBody>
      </p:sp>
      <p:sp>
        <p:nvSpPr>
          <p:cNvPr id="1172513" name="Rectangle 33">
            <a:extLst>
              <a:ext uri="{FF2B5EF4-FFF2-40B4-BE49-F238E27FC236}">
                <a16:creationId xmlns:a16="http://schemas.microsoft.com/office/drawing/2014/main" id="{68540038-5178-4BFD-920D-98F63BD8D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341" y="3751266"/>
            <a:ext cx="547687" cy="536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 7</a:t>
            </a:r>
          </a:p>
        </p:txBody>
      </p:sp>
      <p:sp>
        <p:nvSpPr>
          <p:cNvPr id="1172514" name="Rectangle 34">
            <a:extLst>
              <a:ext uri="{FF2B5EF4-FFF2-40B4-BE49-F238E27FC236}">
                <a16:creationId xmlns:a16="http://schemas.microsoft.com/office/drawing/2014/main" id="{C6B3E1EF-AA5B-4D51-9405-A31D68CB7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3" y="2335213"/>
            <a:ext cx="1865312" cy="493712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1172515" name="Rectangle 35">
            <a:extLst>
              <a:ext uri="{FF2B5EF4-FFF2-40B4-BE49-F238E27FC236}">
                <a16:creationId xmlns:a16="http://schemas.microsoft.com/office/drawing/2014/main" id="{FF44B1F3-E36A-49C9-8998-94D116991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88" y="4122738"/>
            <a:ext cx="1865312" cy="493712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1172516" name="Rectangle 36">
            <a:extLst>
              <a:ext uri="{FF2B5EF4-FFF2-40B4-BE49-F238E27FC236}">
                <a16:creationId xmlns:a16="http://schemas.microsoft.com/office/drawing/2014/main" id="{840E7775-6E8E-4032-86E7-5F709AFF8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5445128"/>
            <a:ext cx="1865312" cy="493713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7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7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2511" grpId="0" animBg="1"/>
      <p:bldP spid="1172512" grpId="0" animBg="1"/>
      <p:bldP spid="11725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id="{6D8D25F1-2D81-4600-AF84-44994D73A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6300" y="3565528"/>
          <a:ext cx="4421188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公式" r:id="rId3" imgW="1955800" imgH="482600" progId="Equation.3">
                  <p:embed/>
                </p:oleObj>
              </mc:Choice>
              <mc:Fallback>
                <p:oleObj name="公式" r:id="rId3" imgW="19558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565528"/>
                        <a:ext cx="4421188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E2BA2A05-4BFD-4277-8889-440E747071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3688" y="209553"/>
          <a:ext cx="4208462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公式" r:id="rId5" imgW="1968500" imgH="711200" progId="Equation.3">
                  <p:embed/>
                </p:oleObj>
              </mc:Choice>
              <mc:Fallback>
                <p:oleObj name="公式" r:id="rId5" imgW="19685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09553"/>
                        <a:ext cx="4208462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73F09F74-AF62-407D-9B88-4733F96FB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1863" y="4921250"/>
          <a:ext cx="43053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公式" r:id="rId7" imgW="1981200" imgH="482600" progId="Equation.3">
                  <p:embed/>
                </p:oleObj>
              </mc:Choice>
              <mc:Fallback>
                <p:oleObj name="公式" r:id="rId7" imgW="19812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4921250"/>
                        <a:ext cx="43053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>
            <a:extLst>
              <a:ext uri="{FF2B5EF4-FFF2-40B4-BE49-F238E27FC236}">
                <a16:creationId xmlns:a16="http://schemas.microsoft.com/office/drawing/2014/main" id="{90BBD96B-47AD-4C8F-AD5D-D611910731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8688" y="2319341"/>
          <a:ext cx="4221162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公式" r:id="rId9" imgW="1916868" imgH="482391" progId="Equation.3">
                  <p:embed/>
                </p:oleObj>
              </mc:Choice>
              <mc:Fallback>
                <p:oleObj name="公式" r:id="rId9" imgW="1916868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319341"/>
                        <a:ext cx="4221162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>
            <a:extLst>
              <a:ext uri="{FF2B5EF4-FFF2-40B4-BE49-F238E27FC236}">
                <a16:creationId xmlns:a16="http://schemas.microsoft.com/office/drawing/2014/main" id="{8FD650DF-801A-4BAA-81F6-9062945A45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5966" y="3833813"/>
          <a:ext cx="19510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公式" r:id="rId11" imgW="863225" imgH="215806" progId="Equation.3">
                  <p:embed/>
                </p:oleObj>
              </mc:Choice>
              <mc:Fallback>
                <p:oleObj name="公式" r:id="rId11" imgW="863225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966" y="3833813"/>
                        <a:ext cx="195103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>
            <a:extLst>
              <a:ext uri="{FF2B5EF4-FFF2-40B4-BE49-F238E27FC236}">
                <a16:creationId xmlns:a16="http://schemas.microsoft.com/office/drawing/2014/main" id="{174DFA34-87C0-4DC9-91AB-C188765852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1203" y="5207000"/>
          <a:ext cx="1876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公式" r:id="rId13" imgW="863225" imgH="215806" progId="Equation.3">
                  <p:embed/>
                </p:oleObj>
              </mc:Choice>
              <mc:Fallback>
                <p:oleObj name="公式" r:id="rId13" imgW="863225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203" y="5207000"/>
                        <a:ext cx="18764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>
            <a:extLst>
              <a:ext uri="{FF2B5EF4-FFF2-40B4-BE49-F238E27FC236}">
                <a16:creationId xmlns:a16="http://schemas.microsoft.com/office/drawing/2014/main" id="{081341A1-E51A-4961-B926-37C8413BBC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6766" y="2578100"/>
          <a:ext cx="18446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公式" r:id="rId15" imgW="837836" imgH="215806" progId="Equation.3">
                  <p:embed/>
                </p:oleObj>
              </mc:Choice>
              <mc:Fallback>
                <p:oleObj name="公式" r:id="rId15" imgW="837836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6" y="2578100"/>
                        <a:ext cx="18446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3" name="Group 9">
            <a:extLst>
              <a:ext uri="{FF2B5EF4-FFF2-40B4-BE49-F238E27FC236}">
                <a16:creationId xmlns:a16="http://schemas.microsoft.com/office/drawing/2014/main" id="{63708E56-352C-447B-BF9E-7E20782D15B9}"/>
              </a:ext>
            </a:extLst>
          </p:cNvPr>
          <p:cNvGrpSpPr>
            <a:grpSpLocks/>
          </p:cNvGrpSpPr>
          <p:nvPr/>
        </p:nvGrpSpPr>
        <p:grpSpPr bwMode="auto">
          <a:xfrm>
            <a:off x="6743700" y="330200"/>
            <a:ext cx="3860800" cy="2125770"/>
            <a:chOff x="612" y="1208"/>
            <a:chExt cx="4277" cy="2509"/>
          </a:xfrm>
        </p:grpSpPr>
        <p:graphicFrame>
          <p:nvGraphicFramePr>
            <p:cNvPr id="21528" name="Object 10">
              <a:extLst>
                <a:ext uri="{FF2B5EF4-FFF2-40B4-BE49-F238E27FC236}">
                  <a16:creationId xmlns:a16="http://schemas.microsoft.com/office/drawing/2014/main" id="{44C759C3-4CAE-4D1C-83A5-E6E157EA04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208"/>
            <a:ext cx="4277" cy="2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6" name="VISIO" r:id="rId17" imgW="4792246" imgH="2697632" progId="Visio.Drawing.6">
                    <p:embed/>
                  </p:oleObj>
                </mc:Choice>
                <mc:Fallback>
                  <p:oleObj name="VISIO" r:id="rId17" imgW="4792246" imgH="2697632" progId="Visio.Drawing.6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208"/>
                          <a:ext cx="4277" cy="2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9" name="Oval 11">
              <a:extLst>
                <a:ext uri="{FF2B5EF4-FFF2-40B4-BE49-F238E27FC236}">
                  <a16:creationId xmlns:a16="http://schemas.microsoft.com/office/drawing/2014/main" id="{25484505-037D-4AFD-8607-292C42218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2203"/>
              <a:ext cx="421" cy="40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1530" name="Oval 12">
              <a:extLst>
                <a:ext uri="{FF2B5EF4-FFF2-40B4-BE49-F238E27FC236}">
                  <a16:creationId xmlns:a16="http://schemas.microsoft.com/office/drawing/2014/main" id="{9CC09D4C-D026-43A9-9DC7-62D3B3E4A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2200"/>
              <a:ext cx="406" cy="3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21531" name="Rectangle 13">
              <a:extLst>
                <a:ext uri="{FF2B5EF4-FFF2-40B4-BE49-F238E27FC236}">
                  <a16:creationId xmlns:a16="http://schemas.microsoft.com/office/drawing/2014/main" id="{063AB8AE-0DB4-4694-95D1-4417BF97F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3102"/>
              <a:ext cx="11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21532" name="Rectangle 14">
              <a:extLst>
                <a:ext uri="{FF2B5EF4-FFF2-40B4-BE49-F238E27FC236}">
                  <a16:creationId xmlns:a16="http://schemas.microsoft.com/office/drawing/2014/main" id="{DC6B3137-EB5D-4F37-B723-B8D8621D0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3426"/>
              <a:ext cx="11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21533" name="Rectangle 15">
              <a:extLst>
                <a:ext uri="{FF2B5EF4-FFF2-40B4-BE49-F238E27FC236}">
                  <a16:creationId xmlns:a16="http://schemas.microsoft.com/office/drawing/2014/main" id="{7EF3FC54-7D8C-46AE-9DB3-FCF42181E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2701"/>
              <a:ext cx="113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21534" name="Rectangle 16">
              <a:extLst>
                <a:ext uri="{FF2B5EF4-FFF2-40B4-BE49-F238E27FC236}">
                  <a16:creationId xmlns:a16="http://schemas.microsoft.com/office/drawing/2014/main" id="{623B9C50-E390-4B51-8272-33E62B748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2236"/>
              <a:ext cx="113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21535" name="Rectangle 17">
              <a:extLst>
                <a:ext uri="{FF2B5EF4-FFF2-40B4-BE49-F238E27FC236}">
                  <a16:creationId xmlns:a16="http://schemas.microsoft.com/office/drawing/2014/main" id="{88827C6D-7F54-4A2F-AEE5-C31520098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76"/>
              <a:ext cx="113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21536" name="Rectangle 18">
              <a:extLst>
                <a:ext uri="{FF2B5EF4-FFF2-40B4-BE49-F238E27FC236}">
                  <a16:creationId xmlns:a16="http://schemas.microsoft.com/office/drawing/2014/main" id="{4914A6E8-FB91-4524-AC66-74088BF40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1796"/>
              <a:ext cx="228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11</a:t>
              </a:r>
            </a:p>
          </p:txBody>
        </p:sp>
        <p:sp>
          <p:nvSpPr>
            <p:cNvPr id="21537" name="Rectangle 19">
              <a:extLst>
                <a:ext uri="{FF2B5EF4-FFF2-40B4-BE49-F238E27FC236}">
                  <a16:creationId xmlns:a16="http://schemas.microsoft.com/office/drawing/2014/main" id="{23A8CE96-F271-43CC-85FE-513595926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2750"/>
              <a:ext cx="22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16</a:t>
              </a:r>
            </a:p>
          </p:txBody>
        </p:sp>
        <p:sp>
          <p:nvSpPr>
            <p:cNvPr id="21538" name="Rectangle 20">
              <a:extLst>
                <a:ext uri="{FF2B5EF4-FFF2-40B4-BE49-F238E27FC236}">
                  <a16:creationId xmlns:a16="http://schemas.microsoft.com/office/drawing/2014/main" id="{B6455977-65C0-4577-A648-7D9CC8DC1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244"/>
              <a:ext cx="11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21539" name="Rectangle 21">
              <a:extLst>
                <a:ext uri="{FF2B5EF4-FFF2-40B4-BE49-F238E27FC236}">
                  <a16:creationId xmlns:a16="http://schemas.microsoft.com/office/drawing/2014/main" id="{9C6DA79B-DC6F-47C3-806D-B637318B5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2229"/>
              <a:ext cx="22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13</a:t>
              </a:r>
            </a:p>
          </p:txBody>
        </p:sp>
        <p:sp>
          <p:nvSpPr>
            <p:cNvPr id="21540" name="Rectangle 22">
              <a:extLst>
                <a:ext uri="{FF2B5EF4-FFF2-40B4-BE49-F238E27FC236}">
                  <a16:creationId xmlns:a16="http://schemas.microsoft.com/office/drawing/2014/main" id="{4A2D4FC2-8917-4E7A-BA59-843B1FC1A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1309"/>
              <a:ext cx="11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4</a:t>
              </a:r>
            </a:p>
          </p:txBody>
        </p:sp>
        <p:sp>
          <p:nvSpPr>
            <p:cNvPr id="21541" name="Rectangle 23">
              <a:extLst>
                <a:ext uri="{FF2B5EF4-FFF2-40B4-BE49-F238E27FC236}">
                  <a16:creationId xmlns:a16="http://schemas.microsoft.com/office/drawing/2014/main" id="{2E3F5199-70A1-44C4-BF18-908BDDA91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1806"/>
              <a:ext cx="11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9</a:t>
              </a:r>
            </a:p>
          </p:txBody>
        </p:sp>
        <p:sp>
          <p:nvSpPr>
            <p:cNvPr id="21542" name="Rectangle 24">
              <a:extLst>
                <a:ext uri="{FF2B5EF4-FFF2-40B4-BE49-F238E27FC236}">
                  <a16:creationId xmlns:a16="http://schemas.microsoft.com/office/drawing/2014/main" id="{83A72357-AF71-4773-AB47-A63877495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1684"/>
              <a:ext cx="22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18</a:t>
              </a:r>
            </a:p>
          </p:txBody>
        </p:sp>
      </p:grpSp>
      <p:sp>
        <p:nvSpPr>
          <p:cNvPr id="21514" name="AutoShape 25">
            <a:extLst>
              <a:ext uri="{FF2B5EF4-FFF2-40B4-BE49-F238E27FC236}">
                <a16:creationId xmlns:a16="http://schemas.microsoft.com/office/drawing/2014/main" id="{D6412D8A-8BE5-42BD-9C93-D64185F2D64F}"/>
              </a:ext>
            </a:extLst>
          </p:cNvPr>
          <p:cNvSpPr>
            <a:spLocks/>
          </p:cNvSpPr>
          <p:nvPr/>
        </p:nvSpPr>
        <p:spPr bwMode="auto">
          <a:xfrm>
            <a:off x="1919288" y="2879725"/>
            <a:ext cx="222250" cy="2520950"/>
          </a:xfrm>
          <a:prstGeom prst="leftBrace">
            <a:avLst>
              <a:gd name="adj1" fmla="val 9452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21515" name="AutoShape 26">
            <a:extLst>
              <a:ext uri="{FF2B5EF4-FFF2-40B4-BE49-F238E27FC236}">
                <a16:creationId xmlns:a16="http://schemas.microsoft.com/office/drawing/2014/main" id="{A35CB997-6B9F-4543-A126-68E23D36F35E}"/>
              </a:ext>
            </a:extLst>
          </p:cNvPr>
          <p:cNvSpPr>
            <a:spLocks/>
          </p:cNvSpPr>
          <p:nvPr/>
        </p:nvSpPr>
        <p:spPr bwMode="auto">
          <a:xfrm>
            <a:off x="8097838" y="2925763"/>
            <a:ext cx="222250" cy="2520950"/>
          </a:xfrm>
          <a:prstGeom prst="leftBrace">
            <a:avLst>
              <a:gd name="adj1" fmla="val 9452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21516" name="Line 27">
            <a:extLst>
              <a:ext uri="{FF2B5EF4-FFF2-40B4-BE49-F238E27FC236}">
                <a16:creationId xmlns:a16="http://schemas.microsoft.com/office/drawing/2014/main" id="{8A60346A-7789-4E47-A600-C20391DA7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3938" y="4165600"/>
            <a:ext cx="654050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17" name="Group 28">
            <a:extLst>
              <a:ext uri="{FF2B5EF4-FFF2-40B4-BE49-F238E27FC236}">
                <a16:creationId xmlns:a16="http://schemas.microsoft.com/office/drawing/2014/main" id="{C143491F-C302-433A-AD26-B896C6F84B3C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1273175"/>
            <a:ext cx="196850" cy="2878138"/>
            <a:chOff x="156" y="802"/>
            <a:chExt cx="124" cy="1813"/>
          </a:xfrm>
        </p:grpSpPr>
        <p:sp>
          <p:nvSpPr>
            <p:cNvPr id="21526" name="Line 29">
              <a:extLst>
                <a:ext uri="{FF2B5EF4-FFF2-40B4-BE49-F238E27FC236}">
                  <a16:creationId xmlns:a16="http://schemas.microsoft.com/office/drawing/2014/main" id="{41D5F0E4-0D06-4AA5-8BDB-AF7A4DD16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" y="802"/>
              <a:ext cx="0" cy="181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Line 30">
              <a:extLst>
                <a:ext uri="{FF2B5EF4-FFF2-40B4-BE49-F238E27FC236}">
                  <a16:creationId xmlns:a16="http://schemas.microsoft.com/office/drawing/2014/main" id="{1AFDD7A3-71AA-4B13-936A-C74392DC2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" y="2608"/>
              <a:ext cx="12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8" name="Rectangle 31">
            <a:extLst>
              <a:ext uri="{FF2B5EF4-FFF2-40B4-BE49-F238E27FC236}">
                <a16:creationId xmlns:a16="http://schemas.microsoft.com/office/drawing/2014/main" id="{ADC0A3D3-91E8-4665-A9C2-AC65C64FC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341" y="2449516"/>
            <a:ext cx="547687" cy="536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 5</a:t>
            </a:r>
          </a:p>
        </p:txBody>
      </p:sp>
      <p:sp>
        <p:nvSpPr>
          <p:cNvPr id="21519" name="Rectangle 32">
            <a:extLst>
              <a:ext uri="{FF2B5EF4-FFF2-40B4-BE49-F238E27FC236}">
                <a16:creationId xmlns:a16="http://schemas.microsoft.com/office/drawing/2014/main" id="{2C353795-DBE8-4B12-B017-17E0100A3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341" y="5053016"/>
            <a:ext cx="547687" cy="536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 7</a:t>
            </a:r>
          </a:p>
        </p:txBody>
      </p:sp>
      <p:sp>
        <p:nvSpPr>
          <p:cNvPr id="21520" name="Rectangle 33">
            <a:extLst>
              <a:ext uri="{FF2B5EF4-FFF2-40B4-BE49-F238E27FC236}">
                <a16:creationId xmlns:a16="http://schemas.microsoft.com/office/drawing/2014/main" id="{521DA98A-D4D4-4123-8E57-E159D5B2E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341" y="3751266"/>
            <a:ext cx="547687" cy="536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 7</a:t>
            </a:r>
          </a:p>
        </p:txBody>
      </p:sp>
      <p:sp>
        <p:nvSpPr>
          <p:cNvPr id="1173538" name="Rectangle 34">
            <a:extLst>
              <a:ext uri="{FF2B5EF4-FFF2-40B4-BE49-F238E27FC236}">
                <a16:creationId xmlns:a16="http://schemas.microsoft.com/office/drawing/2014/main" id="{495E8DF0-3271-4637-9DD4-86EF26D9E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6" y="604841"/>
            <a:ext cx="547687" cy="536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 9</a:t>
            </a:r>
          </a:p>
        </p:txBody>
      </p:sp>
      <p:sp>
        <p:nvSpPr>
          <p:cNvPr id="1173539" name="Rectangle 35">
            <a:extLst>
              <a:ext uri="{FF2B5EF4-FFF2-40B4-BE49-F238E27FC236}">
                <a16:creationId xmlns:a16="http://schemas.microsoft.com/office/drawing/2014/main" id="{AA3896E0-4EAF-41EF-A5A8-5619A612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8" y="1174753"/>
            <a:ext cx="1865312" cy="4937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21523" name="Rectangle 36">
            <a:extLst>
              <a:ext uri="{FF2B5EF4-FFF2-40B4-BE49-F238E27FC236}">
                <a16:creationId xmlns:a16="http://schemas.microsoft.com/office/drawing/2014/main" id="{8546D9CB-3FF4-47D0-87AB-EC858686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3" y="2335213"/>
            <a:ext cx="1865312" cy="493712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21524" name="Rectangle 37">
            <a:extLst>
              <a:ext uri="{FF2B5EF4-FFF2-40B4-BE49-F238E27FC236}">
                <a16:creationId xmlns:a16="http://schemas.microsoft.com/office/drawing/2014/main" id="{0AB31DAE-4E5D-42A4-A510-4827252F4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88" y="4122738"/>
            <a:ext cx="1865312" cy="493712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21525" name="Rectangle 38">
            <a:extLst>
              <a:ext uri="{FF2B5EF4-FFF2-40B4-BE49-F238E27FC236}">
                <a16:creationId xmlns:a16="http://schemas.microsoft.com/office/drawing/2014/main" id="{0CE9CFE8-1177-4F67-9CF9-CF2EEC6D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5445128"/>
            <a:ext cx="1865312" cy="493713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35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530" name="Group 2">
            <a:extLst>
              <a:ext uri="{FF2B5EF4-FFF2-40B4-BE49-F238E27FC236}">
                <a16:creationId xmlns:a16="http://schemas.microsoft.com/office/drawing/2014/main" id="{7CF8DF23-BA1F-46BB-8F3A-CFE7FBDD1E9D}"/>
              </a:ext>
            </a:extLst>
          </p:cNvPr>
          <p:cNvGrpSpPr>
            <a:grpSpLocks/>
          </p:cNvGrpSpPr>
          <p:nvPr/>
        </p:nvGrpSpPr>
        <p:grpSpPr bwMode="auto">
          <a:xfrm>
            <a:off x="6359528" y="2201866"/>
            <a:ext cx="3667125" cy="623887"/>
            <a:chOff x="3046" y="1387"/>
            <a:chExt cx="2310" cy="393"/>
          </a:xfrm>
        </p:grpSpPr>
        <p:graphicFrame>
          <p:nvGraphicFramePr>
            <p:cNvPr id="22567" name="Object 3">
              <a:extLst>
                <a:ext uri="{FF2B5EF4-FFF2-40B4-BE49-F238E27FC236}">
                  <a16:creationId xmlns:a16="http://schemas.microsoft.com/office/drawing/2014/main" id="{DD02CBEC-CE81-4537-BEBF-B42C3F2D7B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6" y="1481"/>
            <a:ext cx="121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5" name="公式" r:id="rId3" imgW="875920" imgH="215806" progId="Equation.3">
                    <p:embed/>
                  </p:oleObj>
                </mc:Choice>
                <mc:Fallback>
                  <p:oleObj name="公式" r:id="rId3" imgW="875920" imgH="215806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6" y="1481"/>
                          <a:ext cx="121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8" name="Rectangle 4">
              <a:extLst>
                <a:ext uri="{FF2B5EF4-FFF2-40B4-BE49-F238E27FC236}">
                  <a16:creationId xmlns:a16="http://schemas.microsoft.com/office/drawing/2014/main" id="{3154EAFF-6D65-4E95-B65D-346BBD6E3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" y="1387"/>
              <a:ext cx="1007" cy="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S, A, D</a:t>
              </a:r>
            </a:p>
          </p:txBody>
        </p:sp>
      </p:grpSp>
      <p:grpSp>
        <p:nvGrpSpPr>
          <p:cNvPr id="1174533" name="Group 5">
            <a:extLst>
              <a:ext uri="{FF2B5EF4-FFF2-40B4-BE49-F238E27FC236}">
                <a16:creationId xmlns:a16="http://schemas.microsoft.com/office/drawing/2014/main" id="{0269BC01-F518-442D-B96F-6342452BA3B1}"/>
              </a:ext>
            </a:extLst>
          </p:cNvPr>
          <p:cNvGrpSpPr>
            <a:grpSpLocks/>
          </p:cNvGrpSpPr>
          <p:nvPr/>
        </p:nvGrpSpPr>
        <p:grpSpPr bwMode="auto">
          <a:xfrm>
            <a:off x="6380163" y="3629022"/>
            <a:ext cx="3276600" cy="590550"/>
            <a:chOff x="3059" y="2286"/>
            <a:chExt cx="2064" cy="372"/>
          </a:xfrm>
        </p:grpSpPr>
        <p:graphicFrame>
          <p:nvGraphicFramePr>
            <p:cNvPr id="22565" name="Object 6">
              <a:extLst>
                <a:ext uri="{FF2B5EF4-FFF2-40B4-BE49-F238E27FC236}">
                  <a16:creationId xmlns:a16="http://schemas.microsoft.com/office/drawing/2014/main" id="{2C8F601B-66D7-4C93-9F60-257B72DDDB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9" y="2363"/>
            <a:ext cx="119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6" name="公式" r:id="rId5" imgW="875920" imgH="215806" progId="Equation.3">
                    <p:embed/>
                  </p:oleObj>
                </mc:Choice>
                <mc:Fallback>
                  <p:oleObj name="公式" r:id="rId5" imgW="875920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" y="2363"/>
                          <a:ext cx="119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6" name="Rectangle 7">
              <a:extLst>
                <a:ext uri="{FF2B5EF4-FFF2-40B4-BE49-F238E27FC236}">
                  <a16:creationId xmlns:a16="http://schemas.microsoft.com/office/drawing/2014/main" id="{3DA6A44E-5CC6-4818-90D9-B3CB0895D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2286"/>
              <a:ext cx="805" cy="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S, C, F</a:t>
              </a:r>
            </a:p>
          </p:txBody>
        </p:sp>
      </p:grpSp>
      <p:grpSp>
        <p:nvGrpSpPr>
          <p:cNvPr id="1174536" name="Group 8">
            <a:extLst>
              <a:ext uri="{FF2B5EF4-FFF2-40B4-BE49-F238E27FC236}">
                <a16:creationId xmlns:a16="http://schemas.microsoft.com/office/drawing/2014/main" id="{862C4DA4-4347-41A5-B944-83D18FEE5393}"/>
              </a:ext>
            </a:extLst>
          </p:cNvPr>
          <p:cNvGrpSpPr>
            <a:grpSpLocks/>
          </p:cNvGrpSpPr>
          <p:nvPr/>
        </p:nvGrpSpPr>
        <p:grpSpPr bwMode="auto">
          <a:xfrm>
            <a:off x="6342066" y="2938466"/>
            <a:ext cx="3336925" cy="600075"/>
            <a:chOff x="3035" y="1851"/>
            <a:chExt cx="2102" cy="378"/>
          </a:xfrm>
        </p:grpSpPr>
        <p:graphicFrame>
          <p:nvGraphicFramePr>
            <p:cNvPr id="22563" name="Object 9">
              <a:extLst>
                <a:ext uri="{FF2B5EF4-FFF2-40B4-BE49-F238E27FC236}">
                  <a16:creationId xmlns:a16="http://schemas.microsoft.com/office/drawing/2014/main" id="{6A50B8C1-85EA-4963-97E1-CEAC8DE285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5" y="1922"/>
            <a:ext cx="123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7" name="公式" r:id="rId7" imgW="863225" imgH="215806" progId="Equation.3">
                    <p:embed/>
                  </p:oleObj>
                </mc:Choice>
                <mc:Fallback>
                  <p:oleObj name="公式" r:id="rId7" imgW="863225" imgH="2158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5" y="1922"/>
                          <a:ext cx="123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4" name="Rectangle 10">
              <a:extLst>
                <a:ext uri="{FF2B5EF4-FFF2-40B4-BE49-F238E27FC236}">
                  <a16:creationId xmlns:a16="http://schemas.microsoft.com/office/drawing/2014/main" id="{8FA6319C-816A-48F1-A251-4FA4B99C2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1851"/>
              <a:ext cx="773" cy="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S, B, E</a:t>
              </a:r>
            </a:p>
          </p:txBody>
        </p:sp>
      </p:grpSp>
      <p:grpSp>
        <p:nvGrpSpPr>
          <p:cNvPr id="1174539" name="Group 11">
            <a:extLst>
              <a:ext uri="{FF2B5EF4-FFF2-40B4-BE49-F238E27FC236}">
                <a16:creationId xmlns:a16="http://schemas.microsoft.com/office/drawing/2014/main" id="{35A645BD-6D3F-44B5-96FC-22335304BE7B}"/>
              </a:ext>
            </a:extLst>
          </p:cNvPr>
          <p:cNvGrpSpPr>
            <a:grpSpLocks/>
          </p:cNvGrpSpPr>
          <p:nvPr/>
        </p:nvGrpSpPr>
        <p:grpSpPr bwMode="auto">
          <a:xfrm>
            <a:off x="6391275" y="4346571"/>
            <a:ext cx="3606800" cy="584200"/>
            <a:chOff x="3066" y="2738"/>
            <a:chExt cx="2272" cy="368"/>
          </a:xfrm>
        </p:grpSpPr>
        <p:graphicFrame>
          <p:nvGraphicFramePr>
            <p:cNvPr id="22561" name="Object 12">
              <a:extLst>
                <a:ext uri="{FF2B5EF4-FFF2-40B4-BE49-F238E27FC236}">
                  <a16:creationId xmlns:a16="http://schemas.microsoft.com/office/drawing/2014/main" id="{E3FB8C4C-1E3F-44ED-A5D4-55F80A940B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6" y="2815"/>
            <a:ext cx="114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8" name="公式" r:id="rId9" imgW="850531" imgH="215806" progId="Equation.3">
                    <p:embed/>
                  </p:oleObj>
                </mc:Choice>
                <mc:Fallback>
                  <p:oleObj name="公式" r:id="rId9" imgW="850531" imgH="21580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" y="2815"/>
                          <a:ext cx="114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2" name="Rectangle 13">
              <a:extLst>
                <a:ext uri="{FF2B5EF4-FFF2-40B4-BE49-F238E27FC236}">
                  <a16:creationId xmlns:a16="http://schemas.microsoft.com/office/drawing/2014/main" id="{7638EDA6-BC14-41AA-B315-28CC88838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1" y="2738"/>
              <a:ext cx="1037" cy="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S, C, F, T</a:t>
              </a:r>
            </a:p>
          </p:txBody>
        </p:sp>
      </p:grpSp>
      <p:grpSp>
        <p:nvGrpSpPr>
          <p:cNvPr id="22534" name="Group 14">
            <a:extLst>
              <a:ext uri="{FF2B5EF4-FFF2-40B4-BE49-F238E27FC236}">
                <a16:creationId xmlns:a16="http://schemas.microsoft.com/office/drawing/2014/main" id="{C949BA4C-AAC2-449C-A752-DEAE31E658A8}"/>
              </a:ext>
            </a:extLst>
          </p:cNvPr>
          <p:cNvGrpSpPr>
            <a:grpSpLocks/>
          </p:cNvGrpSpPr>
          <p:nvPr/>
        </p:nvGrpSpPr>
        <p:grpSpPr bwMode="auto">
          <a:xfrm>
            <a:off x="1776416" y="309566"/>
            <a:ext cx="4281487" cy="2418129"/>
            <a:chOff x="612" y="1208"/>
            <a:chExt cx="4277" cy="2475"/>
          </a:xfrm>
        </p:grpSpPr>
        <p:graphicFrame>
          <p:nvGraphicFramePr>
            <p:cNvPr id="22546" name="Object 15">
              <a:extLst>
                <a:ext uri="{FF2B5EF4-FFF2-40B4-BE49-F238E27FC236}">
                  <a16:creationId xmlns:a16="http://schemas.microsoft.com/office/drawing/2014/main" id="{6DE96D1F-999C-4986-A455-039CDEF580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208"/>
            <a:ext cx="4277" cy="2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9" name="VISIO" r:id="rId11" imgW="4792246" imgH="2697632" progId="Visio.Drawing.6">
                    <p:embed/>
                  </p:oleObj>
                </mc:Choice>
                <mc:Fallback>
                  <p:oleObj name="VISIO" r:id="rId11" imgW="4792246" imgH="2697632" progId="Visio.Drawing.6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208"/>
                          <a:ext cx="4277" cy="2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7" name="Oval 16">
              <a:extLst>
                <a:ext uri="{FF2B5EF4-FFF2-40B4-BE49-F238E27FC236}">
                  <a16:creationId xmlns:a16="http://schemas.microsoft.com/office/drawing/2014/main" id="{B1AA45B4-7DB6-4B36-B908-44D81F0FB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2203"/>
              <a:ext cx="421" cy="40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2548" name="Oval 17">
              <a:extLst>
                <a:ext uri="{FF2B5EF4-FFF2-40B4-BE49-F238E27FC236}">
                  <a16:creationId xmlns:a16="http://schemas.microsoft.com/office/drawing/2014/main" id="{7E2FBC33-034C-4AC6-AFFE-6D78D00A6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2200"/>
              <a:ext cx="406" cy="3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22549" name="Rectangle 18">
              <a:extLst>
                <a:ext uri="{FF2B5EF4-FFF2-40B4-BE49-F238E27FC236}">
                  <a16:creationId xmlns:a16="http://schemas.microsoft.com/office/drawing/2014/main" id="{B09E0715-D6A7-48E2-BCBA-16C136F13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3073"/>
              <a:ext cx="115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22550" name="Rectangle 19">
              <a:extLst>
                <a:ext uri="{FF2B5EF4-FFF2-40B4-BE49-F238E27FC236}">
                  <a16:creationId xmlns:a16="http://schemas.microsoft.com/office/drawing/2014/main" id="{575F419E-39FA-4544-983D-89F9BD3F5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" y="3399"/>
              <a:ext cx="115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22551" name="Rectangle 20">
              <a:extLst>
                <a:ext uri="{FF2B5EF4-FFF2-40B4-BE49-F238E27FC236}">
                  <a16:creationId xmlns:a16="http://schemas.microsoft.com/office/drawing/2014/main" id="{1A28E116-5E90-43FA-A8F4-6AB244F50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2673"/>
              <a:ext cx="115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22552" name="Rectangle 21">
              <a:extLst>
                <a:ext uri="{FF2B5EF4-FFF2-40B4-BE49-F238E27FC236}">
                  <a16:creationId xmlns:a16="http://schemas.microsoft.com/office/drawing/2014/main" id="{86B0C407-95AA-405D-A3BF-81C93B791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2209"/>
              <a:ext cx="115" cy="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22553" name="Rectangle 22">
              <a:extLst>
                <a:ext uri="{FF2B5EF4-FFF2-40B4-BE49-F238E27FC236}">
                  <a16:creationId xmlns:a16="http://schemas.microsoft.com/office/drawing/2014/main" id="{88CB80BC-CFDB-4FFA-9160-05699811B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648"/>
              <a:ext cx="115" cy="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22554" name="Rectangle 23">
              <a:extLst>
                <a:ext uri="{FF2B5EF4-FFF2-40B4-BE49-F238E27FC236}">
                  <a16:creationId xmlns:a16="http://schemas.microsoft.com/office/drawing/2014/main" id="{85EAC535-41C6-4E20-9033-68961C8FB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1796"/>
              <a:ext cx="229" cy="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11</a:t>
              </a:r>
            </a:p>
          </p:txBody>
        </p:sp>
        <p:sp>
          <p:nvSpPr>
            <p:cNvPr id="22555" name="Rectangle 24">
              <a:extLst>
                <a:ext uri="{FF2B5EF4-FFF2-40B4-BE49-F238E27FC236}">
                  <a16:creationId xmlns:a16="http://schemas.microsoft.com/office/drawing/2014/main" id="{6B8A790D-75AA-44C2-B9E8-24BFC5835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2722"/>
              <a:ext cx="229" cy="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16</a:t>
              </a:r>
            </a:p>
          </p:txBody>
        </p:sp>
        <p:sp>
          <p:nvSpPr>
            <p:cNvPr id="22556" name="Rectangle 25">
              <a:extLst>
                <a:ext uri="{FF2B5EF4-FFF2-40B4-BE49-F238E27FC236}">
                  <a16:creationId xmlns:a16="http://schemas.microsoft.com/office/drawing/2014/main" id="{46B03ABC-723E-4750-ACC8-1FAD76266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215"/>
              <a:ext cx="115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22557" name="Rectangle 26">
              <a:extLst>
                <a:ext uri="{FF2B5EF4-FFF2-40B4-BE49-F238E27FC236}">
                  <a16:creationId xmlns:a16="http://schemas.microsoft.com/office/drawing/2014/main" id="{5185DC66-732E-4C3E-8DC4-D002CCCD9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2201"/>
              <a:ext cx="231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13</a:t>
              </a:r>
            </a:p>
          </p:txBody>
        </p:sp>
        <p:sp>
          <p:nvSpPr>
            <p:cNvPr id="22558" name="Rectangle 27">
              <a:extLst>
                <a:ext uri="{FF2B5EF4-FFF2-40B4-BE49-F238E27FC236}">
                  <a16:creationId xmlns:a16="http://schemas.microsoft.com/office/drawing/2014/main" id="{A3EFCD68-4EA0-40FE-9E96-D34359CAB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1281"/>
              <a:ext cx="115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4</a:t>
              </a:r>
            </a:p>
          </p:txBody>
        </p:sp>
        <p:sp>
          <p:nvSpPr>
            <p:cNvPr id="22559" name="Rectangle 28">
              <a:extLst>
                <a:ext uri="{FF2B5EF4-FFF2-40B4-BE49-F238E27FC236}">
                  <a16:creationId xmlns:a16="http://schemas.microsoft.com/office/drawing/2014/main" id="{E88B65C5-2301-4DD5-ABCD-12D049059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" y="1778"/>
              <a:ext cx="115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9</a:t>
              </a:r>
            </a:p>
          </p:txBody>
        </p:sp>
        <p:sp>
          <p:nvSpPr>
            <p:cNvPr id="22560" name="Rectangle 29">
              <a:extLst>
                <a:ext uri="{FF2B5EF4-FFF2-40B4-BE49-F238E27FC236}">
                  <a16:creationId xmlns:a16="http://schemas.microsoft.com/office/drawing/2014/main" id="{589502FE-9299-4C32-B184-D9B58CF43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1655"/>
              <a:ext cx="231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18</a:t>
              </a:r>
            </a:p>
          </p:txBody>
        </p:sp>
      </p:grpSp>
      <p:grpSp>
        <p:nvGrpSpPr>
          <p:cNvPr id="1174558" name="Group 30">
            <a:extLst>
              <a:ext uri="{FF2B5EF4-FFF2-40B4-BE49-F238E27FC236}">
                <a16:creationId xmlns:a16="http://schemas.microsoft.com/office/drawing/2014/main" id="{B071B9D2-E90C-4698-9AD5-F788E2CB5C3A}"/>
              </a:ext>
            </a:extLst>
          </p:cNvPr>
          <p:cNvGrpSpPr>
            <a:grpSpLocks/>
          </p:cNvGrpSpPr>
          <p:nvPr/>
        </p:nvGrpSpPr>
        <p:grpSpPr bwMode="auto">
          <a:xfrm>
            <a:off x="6397625" y="88900"/>
            <a:ext cx="2884488" cy="642938"/>
            <a:chOff x="3070" y="56"/>
            <a:chExt cx="1817" cy="405"/>
          </a:xfrm>
        </p:grpSpPr>
        <p:graphicFrame>
          <p:nvGraphicFramePr>
            <p:cNvPr id="22544" name="Object 31">
              <a:extLst>
                <a:ext uri="{FF2B5EF4-FFF2-40B4-BE49-F238E27FC236}">
                  <a16:creationId xmlns:a16="http://schemas.microsoft.com/office/drawing/2014/main" id="{840A45FA-714F-4742-9442-76E7236123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0" y="161"/>
            <a:ext cx="116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0" name="公式" r:id="rId13" imgW="837836" imgH="215806" progId="Equation.3">
                    <p:embed/>
                  </p:oleObj>
                </mc:Choice>
                <mc:Fallback>
                  <p:oleObj name="公式" r:id="rId13" imgW="837836" imgH="215806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0" y="161"/>
                          <a:ext cx="1162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5" name="Rectangle 32">
              <a:extLst>
                <a:ext uri="{FF2B5EF4-FFF2-40B4-BE49-F238E27FC236}">
                  <a16:creationId xmlns:a16="http://schemas.microsoft.com/office/drawing/2014/main" id="{DBE857D5-BE16-4CA4-AACB-6C5AC9E20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56"/>
              <a:ext cx="571" cy="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S, A</a:t>
              </a:r>
            </a:p>
          </p:txBody>
        </p:sp>
      </p:grpSp>
      <p:grpSp>
        <p:nvGrpSpPr>
          <p:cNvPr id="1174561" name="Group 33">
            <a:extLst>
              <a:ext uri="{FF2B5EF4-FFF2-40B4-BE49-F238E27FC236}">
                <a16:creationId xmlns:a16="http://schemas.microsoft.com/office/drawing/2014/main" id="{5051A4E4-CB34-430A-9828-8DB23A2616FA}"/>
              </a:ext>
            </a:extLst>
          </p:cNvPr>
          <p:cNvGrpSpPr>
            <a:grpSpLocks/>
          </p:cNvGrpSpPr>
          <p:nvPr/>
        </p:nvGrpSpPr>
        <p:grpSpPr bwMode="auto">
          <a:xfrm>
            <a:off x="6380166" y="1527174"/>
            <a:ext cx="3271837" cy="590550"/>
            <a:chOff x="3059" y="962"/>
            <a:chExt cx="2061" cy="372"/>
          </a:xfrm>
        </p:grpSpPr>
        <p:graphicFrame>
          <p:nvGraphicFramePr>
            <p:cNvPr id="22542" name="Object 34">
              <a:extLst>
                <a:ext uri="{FF2B5EF4-FFF2-40B4-BE49-F238E27FC236}">
                  <a16:creationId xmlns:a16="http://schemas.microsoft.com/office/drawing/2014/main" id="{75BEC021-8C43-4795-8743-4764EE919C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9" y="1038"/>
            <a:ext cx="118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1" name="公式" r:id="rId15" imgW="863225" imgH="215806" progId="Equation.3">
                    <p:embed/>
                  </p:oleObj>
                </mc:Choice>
                <mc:Fallback>
                  <p:oleObj name="公式" r:id="rId15" imgW="863225" imgH="215806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" y="1038"/>
                          <a:ext cx="118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3" name="Rectangle 35">
              <a:extLst>
                <a:ext uri="{FF2B5EF4-FFF2-40B4-BE49-F238E27FC236}">
                  <a16:creationId xmlns:a16="http://schemas.microsoft.com/office/drawing/2014/main" id="{1DF27B76-3CE7-4AE4-8390-76110DF3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962"/>
              <a:ext cx="805" cy="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S, C</a:t>
              </a:r>
            </a:p>
          </p:txBody>
        </p:sp>
      </p:grpSp>
      <p:grpSp>
        <p:nvGrpSpPr>
          <p:cNvPr id="1174564" name="Group 36">
            <a:extLst>
              <a:ext uri="{FF2B5EF4-FFF2-40B4-BE49-F238E27FC236}">
                <a16:creationId xmlns:a16="http://schemas.microsoft.com/office/drawing/2014/main" id="{6848EDE8-45AA-4EA7-9966-DD6BAED94D51}"/>
              </a:ext>
            </a:extLst>
          </p:cNvPr>
          <p:cNvGrpSpPr>
            <a:grpSpLocks/>
          </p:cNvGrpSpPr>
          <p:nvPr/>
        </p:nvGrpSpPr>
        <p:grpSpPr bwMode="auto">
          <a:xfrm>
            <a:off x="6359525" y="817566"/>
            <a:ext cx="3246438" cy="611187"/>
            <a:chOff x="3046" y="515"/>
            <a:chExt cx="2045" cy="385"/>
          </a:xfrm>
        </p:grpSpPr>
        <p:graphicFrame>
          <p:nvGraphicFramePr>
            <p:cNvPr id="22540" name="Object 37">
              <a:extLst>
                <a:ext uri="{FF2B5EF4-FFF2-40B4-BE49-F238E27FC236}">
                  <a16:creationId xmlns:a16="http://schemas.microsoft.com/office/drawing/2014/main" id="{E2B8272E-D3AE-4C29-95DE-7009B21EE8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6" y="593"/>
            <a:ext cx="122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2" name="公式" r:id="rId17" imgW="863225" imgH="215806" progId="Equation.3">
                    <p:embed/>
                  </p:oleObj>
                </mc:Choice>
                <mc:Fallback>
                  <p:oleObj name="公式" r:id="rId17" imgW="863225" imgH="215806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6" y="593"/>
                          <a:ext cx="1229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1" name="Rectangle 38">
              <a:extLst>
                <a:ext uri="{FF2B5EF4-FFF2-40B4-BE49-F238E27FC236}">
                  <a16:creationId xmlns:a16="http://schemas.microsoft.com/office/drawing/2014/main" id="{8A67644C-2F18-45B7-ABC7-A3E5B6B59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515"/>
              <a:ext cx="773" cy="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S, B</a:t>
              </a:r>
            </a:p>
          </p:txBody>
        </p:sp>
      </p:grpSp>
      <p:sp>
        <p:nvSpPr>
          <p:cNvPr id="1174567" name="Rectangle 39">
            <a:extLst>
              <a:ext uri="{FF2B5EF4-FFF2-40B4-BE49-F238E27FC236}">
                <a16:creationId xmlns:a16="http://schemas.microsoft.com/office/drawing/2014/main" id="{325666A0-DA20-4ECC-BCC4-76CF3AF1F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6" y="2800350"/>
            <a:ext cx="3303587" cy="2774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副作用：</a:t>
            </a:r>
          </a:p>
          <a:p>
            <a:pPr eaLnBrk="1" hangingPunct="1">
              <a:lnSpc>
                <a:spcPct val="1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求出了源点到包括目标顶点在内的全部顶点的最短路径及其长度</a:t>
            </a:r>
          </a:p>
        </p:txBody>
      </p:sp>
      <p:sp>
        <p:nvSpPr>
          <p:cNvPr id="1174569" name="Rectangle 41">
            <a:extLst>
              <a:ext uri="{FF2B5EF4-FFF2-40B4-BE49-F238E27FC236}">
                <a16:creationId xmlns:a16="http://schemas.microsoft.com/office/drawing/2014/main" id="{BEEC46F4-667C-4CAE-BCEB-51309117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3" y="5045078"/>
            <a:ext cx="2270125" cy="89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贪心策略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4567" grpId="0" animBg="1"/>
      <p:bldP spid="11745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2" name="Rectangle 4">
            <a:extLst>
              <a:ext uri="{FF2B5EF4-FFF2-40B4-BE49-F238E27FC236}">
                <a16:creationId xmlns:a16="http://schemas.microsoft.com/office/drawing/2014/main" id="{3114CB46-7715-4401-BF52-1C95514FA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单源多目标最短路径</a:t>
            </a:r>
            <a:r>
              <a:rPr lang="en-US" altLang="zh-CN"/>
              <a:t>(Dijkstra </a:t>
            </a:r>
            <a:r>
              <a:rPr lang="zh-CN" altLang="en-US"/>
              <a:t>算法</a:t>
            </a:r>
            <a:r>
              <a:rPr lang="en-US" altLang="zh-CN"/>
              <a:t>)</a:t>
            </a:r>
          </a:p>
        </p:txBody>
      </p:sp>
      <p:sp>
        <p:nvSpPr>
          <p:cNvPr id="1159173" name="Rectangle 5">
            <a:extLst>
              <a:ext uri="{FF2B5EF4-FFF2-40B4-BE49-F238E27FC236}">
                <a16:creationId xmlns:a16="http://schemas.microsoft.com/office/drawing/2014/main" id="{17AFEA42-0869-4C20-A18D-DCB7D6E266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给定带权连通图</a:t>
            </a:r>
            <a:r>
              <a:rPr lang="en-US" altLang="zh-CN">
                <a:latin typeface="Times New Roman" panose="02020603050405020304" pitchFamily="18" charset="0"/>
              </a:rPr>
              <a:t> G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找出从源点</a:t>
            </a:r>
            <a:r>
              <a:rPr lang="en-US" altLang="zh-CN">
                <a:latin typeface="Times New Roman" panose="02020603050405020304" pitchFamily="18" charset="0"/>
              </a:rPr>
              <a:t> s </a:t>
            </a:r>
            <a:r>
              <a:rPr lang="zh-CN" altLang="en-US">
                <a:latin typeface="Times New Roman" panose="02020603050405020304" pitchFamily="18" charset="0"/>
              </a:rPr>
              <a:t>到其它所有顶点之间的最短路径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Dijkstra </a:t>
            </a:r>
            <a:r>
              <a:rPr lang="zh-CN" altLang="en-US">
                <a:latin typeface="Times New Roman" panose="02020603050405020304" pitchFamily="18" charset="0"/>
              </a:rPr>
              <a:t>算法的核心思想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在所有未找出最短路径的顶点中，寻找顶点 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，它有最小的 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 +  w(v,u) </a:t>
            </a:r>
            <a:r>
              <a:rPr lang="zh-CN" altLang="en-US">
                <a:latin typeface="Times New Roman" panose="02020603050405020304" pitchFamily="18" charset="0"/>
              </a:rPr>
              <a:t>值</a:t>
            </a:r>
          </a:p>
          <a:p>
            <a:pPr lvl="2" eaLnBrk="1" hangingPunct="1"/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：在上一轮迭代中，源点 </a:t>
            </a:r>
            <a:r>
              <a:rPr lang="en-US" altLang="zh-CN">
                <a:latin typeface="Times New Roman" panose="02020603050405020304" pitchFamily="18" charset="0"/>
              </a:rPr>
              <a:t>s </a:t>
            </a:r>
            <a:r>
              <a:rPr lang="zh-CN" altLang="en-US">
                <a:latin typeface="Times New Roman" panose="02020603050405020304" pitchFamily="18" charset="0"/>
              </a:rPr>
              <a:t>到顶点 </a:t>
            </a:r>
            <a:r>
              <a:rPr lang="en-US" altLang="zh-CN">
                <a:latin typeface="Times New Roman" panose="02020603050405020304" pitchFamily="18" charset="0"/>
              </a:rPr>
              <a:t>v </a:t>
            </a:r>
            <a:r>
              <a:rPr lang="zh-CN" altLang="en-US">
                <a:latin typeface="Times New Roman" panose="02020603050405020304" pitchFamily="18" charset="0"/>
              </a:rPr>
              <a:t>的最短路径已发现</a:t>
            </a:r>
          </a:p>
          <a:p>
            <a:pPr lvl="3" eaLnBrk="1" hangingPunct="1"/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所有最短路径已发现的顶点形成一棵以源点 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为根的树</a:t>
            </a:r>
          </a:p>
          <a:p>
            <a:pPr lvl="2" eaLnBrk="1" hangingPunct="1"/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： 从源点 </a:t>
            </a:r>
            <a:r>
              <a:rPr lang="en-US" altLang="zh-CN">
                <a:latin typeface="Times New Roman" panose="02020603050405020304" pitchFamily="18" charset="0"/>
              </a:rPr>
              <a:t>s </a:t>
            </a:r>
            <a:r>
              <a:rPr lang="zh-CN" altLang="en-US">
                <a:latin typeface="Times New Roman" panose="02020603050405020304" pitchFamily="18" charset="0"/>
              </a:rPr>
              <a:t>到顶点 </a:t>
            </a:r>
            <a:r>
              <a:rPr lang="en-US" altLang="zh-CN">
                <a:latin typeface="Times New Roman" panose="02020603050405020304" pitchFamily="18" charset="0"/>
              </a:rPr>
              <a:t>v </a:t>
            </a:r>
            <a:r>
              <a:rPr lang="zh-CN" altLang="en-US">
                <a:latin typeface="Times New Roman" panose="02020603050405020304" pitchFamily="18" charset="0"/>
              </a:rPr>
              <a:t>的最短路径的长度</a:t>
            </a:r>
            <a:endParaRPr lang="en-US" altLang="zh-CN">
              <a:latin typeface="Times New Roman" panose="02020603050405020304" pitchFamily="18" charset="0"/>
            </a:endParaRPr>
          </a:p>
          <a:p>
            <a:pPr lvl="2" eaLnBrk="1" hangingPunct="1"/>
            <a:r>
              <a:rPr lang="en-US" altLang="zh-CN">
                <a:latin typeface="Times New Roman" panose="02020603050405020304" pitchFamily="18" charset="0"/>
              </a:rPr>
              <a:t>w (v, u)</a:t>
            </a:r>
            <a:r>
              <a:rPr lang="zh-CN" altLang="en-US">
                <a:latin typeface="Times New Roman" panose="02020603050405020304" pitchFamily="18" charset="0"/>
              </a:rPr>
              <a:t>：顶点 </a:t>
            </a:r>
            <a:r>
              <a:rPr lang="en-US" altLang="zh-CN">
                <a:latin typeface="Times New Roman" panose="02020603050405020304" pitchFamily="18" charset="0"/>
              </a:rPr>
              <a:t>v </a:t>
            </a:r>
            <a:r>
              <a:rPr lang="zh-CN" altLang="en-US">
                <a:latin typeface="Times New Roman" panose="02020603050405020304" pitchFamily="18" charset="0"/>
              </a:rPr>
              <a:t>到顶点</a:t>
            </a:r>
            <a:r>
              <a:rPr lang="en-US" altLang="zh-CN">
                <a:latin typeface="Times New Roman" panose="02020603050405020304" pitchFamily="18" charset="0"/>
              </a:rPr>
              <a:t> u </a:t>
            </a:r>
            <a:r>
              <a:rPr lang="zh-CN" altLang="en-US">
                <a:latin typeface="Times New Roman" panose="02020603050405020304" pitchFamily="18" charset="0"/>
              </a:rPr>
              <a:t>的边的长度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权值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>
            <a:extLst>
              <a:ext uri="{FF2B5EF4-FFF2-40B4-BE49-F238E27FC236}">
                <a16:creationId xmlns:a16="http://schemas.microsoft.com/office/drawing/2014/main" id="{DCF0C969-70D6-4163-9413-3065E7FD8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单源多目标最短路径</a:t>
            </a:r>
            <a:r>
              <a:rPr lang="en-US" altLang="zh-CN"/>
              <a:t>(Dijkstra </a:t>
            </a:r>
            <a:r>
              <a:rPr lang="zh-CN" altLang="en-US"/>
              <a:t>算法</a:t>
            </a:r>
            <a:r>
              <a:rPr lang="en-US" altLang="zh-CN"/>
              <a:t>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4111DD7-8BBB-4193-B8A0-E69606531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2805" y="1052513"/>
            <a:ext cx="11632676" cy="5078412"/>
          </a:xfrm>
        </p:spPr>
        <p:txBody>
          <a:bodyPr/>
          <a:lstStyle/>
          <a:p>
            <a:pPr eaLnBrk="1" hangingPunct="1"/>
            <a:r>
              <a:rPr lang="zh-CN" altLang="en-US" sz="2600" dirty="0">
                <a:latin typeface="Times New Roman" panose="02020603050405020304" pitchFamily="18" charset="0"/>
              </a:rPr>
              <a:t>在所有未找出最短路径的顶点中，寻找顶点 </a:t>
            </a:r>
            <a:r>
              <a:rPr lang="en-US" altLang="zh-CN" sz="2600" dirty="0">
                <a:latin typeface="Times New Roman" panose="02020603050405020304" pitchFamily="18" charset="0"/>
              </a:rPr>
              <a:t>u</a:t>
            </a:r>
            <a:r>
              <a:rPr lang="zh-CN" altLang="en-US" sz="2600" dirty="0">
                <a:latin typeface="Times New Roman" panose="02020603050405020304" pitchFamily="18" charset="0"/>
              </a:rPr>
              <a:t>，它有最小的 </a:t>
            </a:r>
            <a:r>
              <a:rPr lang="en-US" altLang="zh-CN" sz="2600" dirty="0">
                <a:latin typeface="Times New Roman" panose="02020603050405020304" pitchFamily="18" charset="0"/>
              </a:rPr>
              <a:t>d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>
                <a:latin typeface="Times New Roman" panose="02020603050405020304" pitchFamily="18" charset="0"/>
              </a:rPr>
              <a:t> +  w ( v, u ) </a:t>
            </a:r>
            <a:r>
              <a:rPr lang="zh-CN" altLang="en-US" sz="2600" dirty="0">
                <a:latin typeface="Times New Roman" panose="02020603050405020304" pitchFamily="18" charset="0"/>
              </a:rPr>
              <a:t>值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  <p:pic>
        <p:nvPicPr>
          <p:cNvPr id="25604" name="Picture 4" descr="fig09_09">
            <a:extLst>
              <a:ext uri="{FF2B5EF4-FFF2-40B4-BE49-F238E27FC236}">
                <a16:creationId xmlns:a16="http://schemas.microsoft.com/office/drawing/2014/main" id="{9CB2F5B3-80A3-4CCB-853A-C246BDA0F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40" r="32776" b="30592"/>
          <a:stretch>
            <a:fillRect/>
          </a:stretch>
        </p:blipFill>
        <p:spPr bwMode="auto">
          <a:xfrm>
            <a:off x="6443663" y="1579566"/>
            <a:ext cx="3503612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Freeform 33">
            <a:extLst>
              <a:ext uri="{FF2B5EF4-FFF2-40B4-BE49-F238E27FC236}">
                <a16:creationId xmlns:a16="http://schemas.microsoft.com/office/drawing/2014/main" id="{C9BF8547-FE67-4D93-9E6D-740216AC664E}"/>
              </a:ext>
            </a:extLst>
          </p:cNvPr>
          <p:cNvSpPr>
            <a:spLocks/>
          </p:cNvSpPr>
          <p:nvPr/>
        </p:nvSpPr>
        <p:spPr bwMode="auto">
          <a:xfrm>
            <a:off x="3695700" y="2794000"/>
            <a:ext cx="266700" cy="711200"/>
          </a:xfrm>
          <a:custGeom>
            <a:avLst/>
            <a:gdLst>
              <a:gd name="T0" fmla="*/ 0 w 168"/>
              <a:gd name="T1" fmla="*/ 0 h 448"/>
              <a:gd name="T2" fmla="*/ 2147483646 w 168"/>
              <a:gd name="T3" fmla="*/ 2147483646 h 448"/>
              <a:gd name="T4" fmla="*/ 2147483646 w 168"/>
              <a:gd name="T5" fmla="*/ 2147483646 h 448"/>
              <a:gd name="T6" fmla="*/ 2147483646 w 168"/>
              <a:gd name="T7" fmla="*/ 2147483646 h 448"/>
              <a:gd name="T8" fmla="*/ 2147483646 w 168"/>
              <a:gd name="T9" fmla="*/ 2147483646 h 448"/>
              <a:gd name="T10" fmla="*/ 2147483646 w 168"/>
              <a:gd name="T11" fmla="*/ 2147483646 h 448"/>
              <a:gd name="T12" fmla="*/ 2147483646 w 168"/>
              <a:gd name="T13" fmla="*/ 2147483646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8" h="448">
                <a:moveTo>
                  <a:pt x="0" y="0"/>
                </a:moveTo>
                <a:cubicBezTo>
                  <a:pt x="11" y="34"/>
                  <a:pt x="14" y="51"/>
                  <a:pt x="32" y="80"/>
                </a:cubicBezTo>
                <a:cubicBezTo>
                  <a:pt x="42" y="96"/>
                  <a:pt x="53" y="112"/>
                  <a:pt x="64" y="128"/>
                </a:cubicBezTo>
                <a:cubicBezTo>
                  <a:pt x="69" y="136"/>
                  <a:pt x="80" y="152"/>
                  <a:pt x="80" y="152"/>
                </a:cubicBezTo>
                <a:cubicBezTo>
                  <a:pt x="85" y="173"/>
                  <a:pt x="94" y="194"/>
                  <a:pt x="96" y="216"/>
                </a:cubicBezTo>
                <a:cubicBezTo>
                  <a:pt x="99" y="240"/>
                  <a:pt x="99" y="264"/>
                  <a:pt x="104" y="288"/>
                </a:cubicBezTo>
                <a:cubicBezTo>
                  <a:pt x="115" y="344"/>
                  <a:pt x="143" y="398"/>
                  <a:pt x="168" y="448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5346" name="Freeform 34">
            <a:extLst>
              <a:ext uri="{FF2B5EF4-FFF2-40B4-BE49-F238E27FC236}">
                <a16:creationId xmlns:a16="http://schemas.microsoft.com/office/drawing/2014/main" id="{CC6FB3B6-59FA-48A3-BE23-9CAF59D10E49}"/>
              </a:ext>
            </a:extLst>
          </p:cNvPr>
          <p:cNvSpPr>
            <a:spLocks/>
          </p:cNvSpPr>
          <p:nvPr/>
        </p:nvSpPr>
        <p:spPr bwMode="auto">
          <a:xfrm rot="16200000">
            <a:off x="6205538" y="3279775"/>
            <a:ext cx="2959100" cy="2895600"/>
          </a:xfrm>
          <a:custGeom>
            <a:avLst/>
            <a:gdLst>
              <a:gd name="T0" fmla="*/ 2147483646 w 1864"/>
              <a:gd name="T1" fmla="*/ 2147483646 h 1824"/>
              <a:gd name="T2" fmla="*/ 2147483646 w 1864"/>
              <a:gd name="T3" fmla="*/ 2147483646 h 1824"/>
              <a:gd name="T4" fmla="*/ 0 w 1864"/>
              <a:gd name="T5" fmla="*/ 2147483646 h 1824"/>
              <a:gd name="T6" fmla="*/ 2147483646 w 1864"/>
              <a:gd name="T7" fmla="*/ 2147483646 h 1824"/>
              <a:gd name="T8" fmla="*/ 2147483646 w 1864"/>
              <a:gd name="T9" fmla="*/ 2147483646 h 1824"/>
              <a:gd name="T10" fmla="*/ 2147483646 w 1864"/>
              <a:gd name="T11" fmla="*/ 2147483646 h 1824"/>
              <a:gd name="T12" fmla="*/ 2147483646 w 1864"/>
              <a:gd name="T13" fmla="*/ 2147483646 h 1824"/>
              <a:gd name="T14" fmla="*/ 2147483646 w 1864"/>
              <a:gd name="T15" fmla="*/ 2147483646 h 1824"/>
              <a:gd name="T16" fmla="*/ 2147483646 w 1864"/>
              <a:gd name="T17" fmla="*/ 2147483646 h 1824"/>
              <a:gd name="T18" fmla="*/ 2147483646 w 1864"/>
              <a:gd name="T19" fmla="*/ 2147483646 h 1824"/>
              <a:gd name="T20" fmla="*/ 2147483646 w 1864"/>
              <a:gd name="T21" fmla="*/ 2147483646 h 1824"/>
              <a:gd name="T22" fmla="*/ 2147483646 w 1864"/>
              <a:gd name="T23" fmla="*/ 0 h 1824"/>
              <a:gd name="T24" fmla="*/ 2147483646 w 1864"/>
              <a:gd name="T25" fmla="*/ 2147483646 h 182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64" h="1824">
                <a:moveTo>
                  <a:pt x="16" y="128"/>
                </a:moveTo>
                <a:lnTo>
                  <a:pt x="264" y="624"/>
                </a:lnTo>
                <a:lnTo>
                  <a:pt x="0" y="1064"/>
                </a:lnTo>
                <a:lnTo>
                  <a:pt x="456" y="1368"/>
                </a:lnTo>
                <a:lnTo>
                  <a:pt x="752" y="1224"/>
                </a:lnTo>
                <a:lnTo>
                  <a:pt x="1504" y="1824"/>
                </a:lnTo>
                <a:lnTo>
                  <a:pt x="1824" y="1552"/>
                </a:lnTo>
                <a:lnTo>
                  <a:pt x="1528" y="1112"/>
                </a:lnTo>
                <a:lnTo>
                  <a:pt x="1864" y="824"/>
                </a:lnTo>
                <a:lnTo>
                  <a:pt x="1752" y="168"/>
                </a:lnTo>
                <a:lnTo>
                  <a:pt x="968" y="336"/>
                </a:lnTo>
                <a:lnTo>
                  <a:pt x="480" y="0"/>
                </a:lnTo>
                <a:lnTo>
                  <a:pt x="16" y="128"/>
                </a:lnTo>
              </a:path>
            </a:pathLst>
          </a:custGeom>
          <a:solidFill>
            <a:srgbClr val="A5D0E3">
              <a:alpha val="18823"/>
            </a:srgbClr>
          </a:solidFill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5349" name="Rectangle 37">
            <a:extLst>
              <a:ext uri="{FF2B5EF4-FFF2-40B4-BE49-F238E27FC236}">
                <a16:creationId xmlns:a16="http://schemas.microsoft.com/office/drawing/2014/main" id="{55BFEE00-DF2A-428F-B37B-B64AB43C4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2133600"/>
            <a:ext cx="2889250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800000"/>
                </a:solidFill>
              </a:rPr>
              <a:t>所有最短路径已发现的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800000"/>
                </a:solidFill>
              </a:rPr>
              <a:t>顶点形成一棵以源点 </a:t>
            </a:r>
            <a:r>
              <a:rPr lang="en-US" altLang="zh-CN" sz="2000">
                <a:solidFill>
                  <a:srgbClr val="800000"/>
                </a:solidFill>
              </a:rPr>
              <a:t>s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800000"/>
                </a:solidFill>
              </a:rPr>
              <a:t>为根的树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53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8" name="Rectangle 4">
            <a:extLst>
              <a:ext uri="{FF2B5EF4-FFF2-40B4-BE49-F238E27FC236}">
                <a16:creationId xmlns:a16="http://schemas.microsoft.com/office/drawing/2014/main" id="{2A4FEF8D-9A96-4183-B910-8ABC4A312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兑换硬币</a:t>
            </a:r>
          </a:p>
        </p:txBody>
      </p:sp>
      <p:sp>
        <p:nvSpPr>
          <p:cNvPr id="1019909" name="Rectangle 5">
            <a:extLst>
              <a:ext uri="{FF2B5EF4-FFF2-40B4-BE49-F238E27FC236}">
                <a16:creationId xmlns:a16="http://schemas.microsoft.com/office/drawing/2014/main" id="{C633495C-6058-4662-A166-39E098231A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052513"/>
            <a:ext cx="10972800" cy="5078412"/>
          </a:xfrm>
        </p:spPr>
        <p:txBody>
          <a:bodyPr/>
          <a:lstStyle/>
          <a:p>
            <a:pPr eaLnBrk="1" hangingPunct="1"/>
            <a:r>
              <a:rPr lang="zh-CN" altLang="en-US" dirty="0"/>
              <a:t>不同面额硬币，个数不限</a:t>
            </a:r>
          </a:p>
          <a:p>
            <a:pPr lvl="1" eaLnBrk="1" hangingPunct="1"/>
            <a:r>
              <a:rPr lang="en-US" altLang="zh-CN" dirty="0"/>
              <a:t>d1=25, d2=10, d3=5, d4=1</a:t>
            </a:r>
          </a:p>
          <a:p>
            <a:pPr eaLnBrk="1" hangingPunct="1"/>
            <a:r>
              <a:rPr lang="zh-CN" altLang="en-US" dirty="0"/>
              <a:t>兑换金额</a:t>
            </a:r>
          </a:p>
          <a:p>
            <a:pPr lvl="1" eaLnBrk="1" hangingPunct="1"/>
            <a:r>
              <a:rPr lang="zh-CN" altLang="en-US" dirty="0"/>
              <a:t>￥ </a:t>
            </a:r>
            <a:r>
              <a:rPr lang="en-US" altLang="zh-CN" dirty="0"/>
              <a:t>48</a:t>
            </a:r>
          </a:p>
          <a:p>
            <a:pPr eaLnBrk="1" hangingPunct="1"/>
            <a:r>
              <a:rPr lang="zh-CN" altLang="en-US" dirty="0"/>
              <a:t>目标：用于兑换的硬币个数最少</a:t>
            </a: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</a:rPr>
              <a:t>按面额从大到小选择硬币兑换</a:t>
            </a:r>
          </a:p>
          <a:p>
            <a:pPr lvl="1" eaLnBrk="1" hangingPunct="1"/>
            <a:r>
              <a:rPr lang="en-US" altLang="zh-CN" dirty="0"/>
              <a:t>48 = 1 * 25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+ 2 * 10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+ 3 * 1</a:t>
            </a:r>
            <a:endParaRPr lang="zh-CN" altLang="en-US" dirty="0"/>
          </a:p>
        </p:txBody>
      </p:sp>
      <p:sp>
        <p:nvSpPr>
          <p:cNvPr id="1019911" name="AutoShape 7">
            <a:extLst>
              <a:ext uri="{FF2B5EF4-FFF2-40B4-BE49-F238E27FC236}">
                <a16:creationId xmlns:a16="http://schemas.microsoft.com/office/drawing/2014/main" id="{59513B24-5F20-48ED-9256-A05094405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57" y="4456653"/>
            <a:ext cx="2336800" cy="1549400"/>
          </a:xfrm>
          <a:prstGeom prst="wedgeRoundRectCallout">
            <a:avLst>
              <a:gd name="adj1" fmla="val -99153"/>
              <a:gd name="adj2" fmla="val 16315"/>
              <a:gd name="adj3" fmla="val 16667"/>
            </a:avLst>
          </a:prstGeom>
          <a:noFill/>
          <a:ln w="9525" algn="ctr">
            <a:solidFill>
              <a:srgbClr val="0041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用的面额越大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换的个数越少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剩的余额越小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>
            <a:extLst>
              <a:ext uri="{FF2B5EF4-FFF2-40B4-BE49-F238E27FC236}">
                <a16:creationId xmlns:a16="http://schemas.microsoft.com/office/drawing/2014/main" id="{6161F66A-31FD-4F1A-BF61-568B59B51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单源多目标最短路径</a:t>
            </a:r>
            <a:r>
              <a:rPr lang="en-US" altLang="zh-CN"/>
              <a:t>(Dijkstra </a:t>
            </a:r>
            <a:r>
              <a:rPr lang="zh-CN" altLang="en-US"/>
              <a:t>算法</a:t>
            </a:r>
            <a:r>
              <a:rPr lang="en-US" altLang="zh-CN"/>
              <a:t>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43CA993-FD91-4A57-A5EE-556C1EBC1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600">
                <a:latin typeface="Times New Roman" panose="02020603050405020304" pitchFamily="18" charset="0"/>
              </a:rPr>
              <a:t>记号：每个顶点 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600">
                <a:latin typeface="Times New Roman" panose="02020603050405020304" pitchFamily="18" charset="0"/>
              </a:rPr>
              <a:t> </a:t>
            </a:r>
            <a:r>
              <a:rPr lang="zh-CN" altLang="en-US" sz="2600">
                <a:latin typeface="Times New Roman" panose="02020603050405020304" pitchFamily="18" charset="0"/>
              </a:rPr>
              <a:t>附加 </a:t>
            </a:r>
            <a:r>
              <a:rPr lang="en-US" altLang="zh-CN" sz="2600">
                <a:latin typeface="Times New Roman" panose="02020603050405020304" pitchFamily="18" charset="0"/>
              </a:rPr>
              <a:t>2 </a:t>
            </a:r>
            <a:r>
              <a:rPr lang="zh-CN" altLang="en-US" sz="2600">
                <a:latin typeface="Times New Roman" panose="02020603050405020304" pitchFamily="18" charset="0"/>
              </a:rPr>
              <a:t>个标记</a:t>
            </a:r>
            <a:endParaRPr lang="en-US" altLang="zh-CN" sz="2600">
              <a:latin typeface="Times New Roman" panose="02020603050405020304" pitchFamily="18" charset="0"/>
            </a:endParaRPr>
          </a:p>
        </p:txBody>
      </p:sp>
      <p:pic>
        <p:nvPicPr>
          <p:cNvPr id="27652" name="Picture 4" descr="fig09_09">
            <a:extLst>
              <a:ext uri="{FF2B5EF4-FFF2-40B4-BE49-F238E27FC236}">
                <a16:creationId xmlns:a16="http://schemas.microsoft.com/office/drawing/2014/main" id="{8002CA94-8C66-4F01-9A12-E07D025FB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2" r="30440" b="32776"/>
          <a:stretch>
            <a:fillRect/>
          </a:stretch>
        </p:blipFill>
        <p:spPr bwMode="auto">
          <a:xfrm>
            <a:off x="6073778" y="2397128"/>
            <a:ext cx="4225925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Freeform 5">
            <a:extLst>
              <a:ext uri="{FF2B5EF4-FFF2-40B4-BE49-F238E27FC236}">
                <a16:creationId xmlns:a16="http://schemas.microsoft.com/office/drawing/2014/main" id="{DC47D57A-0438-4921-AD33-6C82365107C6}"/>
              </a:ext>
            </a:extLst>
          </p:cNvPr>
          <p:cNvSpPr>
            <a:spLocks/>
          </p:cNvSpPr>
          <p:nvPr/>
        </p:nvSpPr>
        <p:spPr bwMode="auto">
          <a:xfrm>
            <a:off x="3695700" y="2794000"/>
            <a:ext cx="266700" cy="711200"/>
          </a:xfrm>
          <a:custGeom>
            <a:avLst/>
            <a:gdLst>
              <a:gd name="T0" fmla="*/ 0 w 168"/>
              <a:gd name="T1" fmla="*/ 0 h 448"/>
              <a:gd name="T2" fmla="*/ 2147483646 w 168"/>
              <a:gd name="T3" fmla="*/ 2147483646 h 448"/>
              <a:gd name="T4" fmla="*/ 2147483646 w 168"/>
              <a:gd name="T5" fmla="*/ 2147483646 h 448"/>
              <a:gd name="T6" fmla="*/ 2147483646 w 168"/>
              <a:gd name="T7" fmla="*/ 2147483646 h 448"/>
              <a:gd name="T8" fmla="*/ 2147483646 w 168"/>
              <a:gd name="T9" fmla="*/ 2147483646 h 448"/>
              <a:gd name="T10" fmla="*/ 2147483646 w 168"/>
              <a:gd name="T11" fmla="*/ 2147483646 h 448"/>
              <a:gd name="T12" fmla="*/ 2147483646 w 168"/>
              <a:gd name="T13" fmla="*/ 2147483646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8" h="448">
                <a:moveTo>
                  <a:pt x="0" y="0"/>
                </a:moveTo>
                <a:cubicBezTo>
                  <a:pt x="11" y="34"/>
                  <a:pt x="14" y="51"/>
                  <a:pt x="32" y="80"/>
                </a:cubicBezTo>
                <a:cubicBezTo>
                  <a:pt x="42" y="96"/>
                  <a:pt x="53" y="112"/>
                  <a:pt x="64" y="128"/>
                </a:cubicBezTo>
                <a:cubicBezTo>
                  <a:pt x="69" y="136"/>
                  <a:pt x="80" y="152"/>
                  <a:pt x="80" y="152"/>
                </a:cubicBezTo>
                <a:cubicBezTo>
                  <a:pt x="85" y="173"/>
                  <a:pt x="94" y="194"/>
                  <a:pt x="96" y="216"/>
                </a:cubicBezTo>
                <a:cubicBezTo>
                  <a:pt x="99" y="240"/>
                  <a:pt x="99" y="264"/>
                  <a:pt x="104" y="288"/>
                </a:cubicBezTo>
                <a:cubicBezTo>
                  <a:pt x="115" y="344"/>
                  <a:pt x="143" y="398"/>
                  <a:pt x="168" y="448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2968" name="Rectangle 8">
            <a:extLst>
              <a:ext uri="{FF2B5EF4-FFF2-40B4-BE49-F238E27FC236}">
                <a16:creationId xmlns:a16="http://schemas.microsoft.com/office/drawing/2014/main" id="{8A6479CB-35A2-428B-AD0A-15D15AAAF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1574803"/>
            <a:ext cx="3092450" cy="76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4000" b="1">
                <a:solidFill>
                  <a:srgbClr val="0041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b="1">
                <a:latin typeface="Times New Roman" panose="02020603050405020304" pitchFamily="18" charset="0"/>
              </a:rPr>
              <a:t>(</a:t>
            </a:r>
            <a:r>
              <a:rPr lang="en-US" altLang="zh-CN" sz="4000" b="1">
                <a:solidFill>
                  <a:srgbClr val="0041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b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4000" b="1">
                <a:solidFill>
                  <a:srgbClr val="0041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b="1">
                <a:latin typeface="Times New Roman" panose="02020603050405020304" pitchFamily="18" charset="0"/>
              </a:rPr>
              <a:t>,</a:t>
            </a:r>
            <a:r>
              <a:rPr lang="en-US" altLang="zh-CN" sz="4000" b="1">
                <a:solidFill>
                  <a:srgbClr val="0041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b="1">
                <a:solidFill>
                  <a:srgbClr val="8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4000" b="1">
                <a:solidFill>
                  <a:srgbClr val="0041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192970" name="Oval 10">
            <a:extLst>
              <a:ext uri="{FF2B5EF4-FFF2-40B4-BE49-F238E27FC236}">
                <a16:creationId xmlns:a16="http://schemas.microsoft.com/office/drawing/2014/main" id="{7C0CD558-AB24-4488-A6C8-5BB20FC54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3136900"/>
            <a:ext cx="762000" cy="558800"/>
          </a:xfrm>
          <a:prstGeom prst="ellipse">
            <a:avLst/>
          </a:prstGeom>
          <a:solidFill>
            <a:srgbClr val="A5D0E3">
              <a:alpha val="34117"/>
            </a:srgbClr>
          </a:solidFill>
          <a:ln w="7620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1192971" name="Freeform 11">
            <a:extLst>
              <a:ext uri="{FF2B5EF4-FFF2-40B4-BE49-F238E27FC236}">
                <a16:creationId xmlns:a16="http://schemas.microsoft.com/office/drawing/2014/main" id="{D9BE24A8-2B52-4C82-8C51-D13E9B471262}"/>
              </a:ext>
            </a:extLst>
          </p:cNvPr>
          <p:cNvSpPr>
            <a:spLocks/>
          </p:cNvSpPr>
          <p:nvPr/>
        </p:nvSpPr>
        <p:spPr bwMode="auto">
          <a:xfrm>
            <a:off x="6273800" y="2463800"/>
            <a:ext cx="2717800" cy="1612900"/>
          </a:xfrm>
          <a:custGeom>
            <a:avLst/>
            <a:gdLst>
              <a:gd name="T0" fmla="*/ 0 w 1712"/>
              <a:gd name="T1" fmla="*/ 0 h 1016"/>
              <a:gd name="T2" fmla="*/ 2147483646 w 1712"/>
              <a:gd name="T3" fmla="*/ 2147483646 h 1016"/>
              <a:gd name="T4" fmla="*/ 2147483646 w 1712"/>
              <a:gd name="T5" fmla="*/ 2147483646 h 1016"/>
              <a:gd name="T6" fmla="*/ 2147483646 w 1712"/>
              <a:gd name="T7" fmla="*/ 2147483646 h 1016"/>
              <a:gd name="T8" fmla="*/ 2147483646 w 1712"/>
              <a:gd name="T9" fmla="*/ 2147483646 h 1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12" h="1016">
                <a:moveTo>
                  <a:pt x="0" y="0"/>
                </a:moveTo>
                <a:lnTo>
                  <a:pt x="296" y="512"/>
                </a:lnTo>
                <a:lnTo>
                  <a:pt x="664" y="792"/>
                </a:lnTo>
                <a:lnTo>
                  <a:pt x="1216" y="640"/>
                </a:lnTo>
                <a:lnTo>
                  <a:pt x="1712" y="1016"/>
                </a:lnTo>
              </a:path>
            </a:pathLst>
          </a:custGeom>
          <a:noFill/>
          <a:ln w="76200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2973" name="Rectangle 13">
            <a:extLst>
              <a:ext uri="{FF2B5EF4-FFF2-40B4-BE49-F238E27FC236}">
                <a16:creationId xmlns:a16="http://schemas.microsoft.com/office/drawing/2014/main" id="{24FA09A2-D8A5-4B53-A5AE-419A09B12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2451100"/>
            <a:ext cx="431165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4000" b="1" dirty="0">
                <a:latin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</a:rPr>
              <a:t>源点到顶点 </a:t>
            </a:r>
            <a:r>
              <a:rPr lang="en-US" altLang="zh-CN" sz="2400" dirty="0">
                <a:latin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</a:rPr>
              <a:t>的最短路径中，</a:t>
            </a:r>
            <a:r>
              <a:rPr lang="zh-CN" altLang="en-US" sz="2400" b="1" dirty="0">
                <a:solidFill>
                  <a:srgbClr val="0041FF"/>
                </a:solidFill>
                <a:latin typeface="Times New Roman" panose="02020603050405020304" pitchFamily="18" charset="0"/>
              </a:rPr>
              <a:t>倒数</a:t>
            </a:r>
            <a:r>
              <a:rPr lang="zh-CN" altLang="en-US" sz="2400" dirty="0">
                <a:latin typeface="Times New Roman" panose="02020603050405020304" pitchFamily="18" charset="0"/>
              </a:rPr>
              <a:t>第 </a:t>
            </a:r>
            <a:r>
              <a:rPr lang="en-US" altLang="zh-CN" sz="2400" dirty="0">
                <a:latin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</a:rPr>
              <a:t>个顶点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192974" name="Rectangle 14">
            <a:extLst>
              <a:ext uri="{FF2B5EF4-FFF2-40B4-BE49-F238E27FC236}">
                <a16:creationId xmlns:a16="http://schemas.microsoft.com/office/drawing/2014/main" id="{C25FB397-2D00-4A92-A352-B77FC216C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3868738"/>
            <a:ext cx="436245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4000" b="1" dirty="0">
                <a:latin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</a:rPr>
              <a:t>源点到顶点 </a:t>
            </a:r>
            <a:r>
              <a:rPr lang="en-US" altLang="zh-CN" sz="2400" dirty="0">
                <a:latin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</a:rPr>
              <a:t>的最短路径的长度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968" grpId="0"/>
      <p:bldP spid="1192973" grpId="0"/>
      <p:bldP spid="11929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>
            <a:extLst>
              <a:ext uri="{FF2B5EF4-FFF2-40B4-BE49-F238E27FC236}">
                <a16:creationId xmlns:a16="http://schemas.microsoft.com/office/drawing/2014/main" id="{68D6E075-6DA0-43D3-BA87-4D09D73AE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Ex. </a:t>
            </a:r>
            <a:r>
              <a:rPr lang="zh-CN" altLang="en-US" dirty="0">
                <a:latin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</a:rPr>
              <a:t>9.11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8417568-6159-410C-89A3-52ACF38959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61229" name="Text Box 13">
            <a:extLst>
              <a:ext uri="{FF2B5EF4-FFF2-40B4-BE49-F238E27FC236}">
                <a16:creationId xmlns:a16="http://schemas.microsoft.com/office/drawing/2014/main" id="{88A4A78E-DD69-4B73-A901-245BD4DAC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43000"/>
            <a:ext cx="61087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树中顶点</a:t>
            </a:r>
            <a:r>
              <a:rPr lang="en-US" altLang="zh-CN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剩余顶点</a:t>
            </a:r>
            <a:endParaRPr lang="en-US" altLang="zh-CN" sz="2400" b="1" u="sng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a(-,0)   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b(a,3)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c(-,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∞)    d(a,7)      e(-,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∞)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C08221-8656-4734-AA42-B6467D092711}"/>
              </a:ext>
            </a:extLst>
          </p:cNvPr>
          <p:cNvGrpSpPr>
            <a:grpSpLocks/>
          </p:cNvGrpSpPr>
          <p:nvPr/>
        </p:nvGrpSpPr>
        <p:grpSpPr bwMode="auto">
          <a:xfrm>
            <a:off x="7850188" y="1570041"/>
            <a:ext cx="2627312" cy="1038225"/>
            <a:chOff x="6324600" y="1371600"/>
            <a:chExt cx="2627313" cy="1038225"/>
          </a:xfrm>
        </p:grpSpPr>
        <p:sp>
          <p:nvSpPr>
            <p:cNvPr id="29809" name="Freeform 31">
              <a:extLst>
                <a:ext uri="{FF2B5EF4-FFF2-40B4-BE49-F238E27FC236}">
                  <a16:creationId xmlns:a16="http://schemas.microsoft.com/office/drawing/2014/main" id="{FB374EA1-0ED1-410C-830D-6CA546A7C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2057400"/>
              <a:ext cx="228600" cy="228600"/>
            </a:xfrm>
            <a:custGeom>
              <a:avLst/>
              <a:gdLst>
                <a:gd name="T0" fmla="*/ 2147483646 w 144"/>
                <a:gd name="T1" fmla="*/ 2147483646 h 144"/>
                <a:gd name="T2" fmla="*/ 2147483646 w 144"/>
                <a:gd name="T3" fmla="*/ 2147483646 h 144"/>
                <a:gd name="T4" fmla="*/ 2147483646 w 144"/>
                <a:gd name="T5" fmla="*/ 2147483646 h 144"/>
                <a:gd name="T6" fmla="*/ 2147483646 w 144"/>
                <a:gd name="T7" fmla="*/ 2147483646 h 144"/>
                <a:gd name="T8" fmla="*/ 2147483646 w 144"/>
                <a:gd name="T9" fmla="*/ 2147483646 h 144"/>
                <a:gd name="T10" fmla="*/ 2147483646 w 144"/>
                <a:gd name="T11" fmla="*/ 0 h 144"/>
                <a:gd name="T12" fmla="*/ 2147483646 w 144"/>
                <a:gd name="T13" fmla="*/ 2147483646 h 144"/>
                <a:gd name="T14" fmla="*/ 2147483646 w 144"/>
                <a:gd name="T15" fmla="*/ 2147483646 h 144"/>
                <a:gd name="T16" fmla="*/ 2147483646 w 144"/>
                <a:gd name="T17" fmla="*/ 2147483646 h 144"/>
                <a:gd name="T18" fmla="*/ 2147483646 w 144"/>
                <a:gd name="T19" fmla="*/ 2147483646 h 144"/>
                <a:gd name="T20" fmla="*/ 0 w 144"/>
                <a:gd name="T21" fmla="*/ 2147483646 h 144"/>
                <a:gd name="T22" fmla="*/ 2147483646 w 144"/>
                <a:gd name="T23" fmla="*/ 2147483646 h 144"/>
                <a:gd name="T24" fmla="*/ 2147483646 w 144"/>
                <a:gd name="T25" fmla="*/ 2147483646 h 144"/>
                <a:gd name="T26" fmla="*/ 2147483646 w 144"/>
                <a:gd name="T27" fmla="*/ 2147483646 h 144"/>
                <a:gd name="T28" fmla="*/ 2147483646 w 144"/>
                <a:gd name="T29" fmla="*/ 2147483646 h 144"/>
                <a:gd name="T30" fmla="*/ 2147483646 w 144"/>
                <a:gd name="T31" fmla="*/ 2147483646 h 144"/>
                <a:gd name="T32" fmla="*/ 2147483646 w 144"/>
                <a:gd name="T33" fmla="*/ 2147483646 h 144"/>
                <a:gd name="T34" fmla="*/ 2147483646 w 144"/>
                <a:gd name="T35" fmla="*/ 2147483646 h 144"/>
                <a:gd name="T36" fmla="*/ 2147483646 w 144"/>
                <a:gd name="T37" fmla="*/ 2147483646 h 144"/>
                <a:gd name="T38" fmla="*/ 2147483646 w 144"/>
                <a:gd name="T39" fmla="*/ 2147483646 h 144"/>
                <a:gd name="T40" fmla="*/ 2147483646 w 144"/>
                <a:gd name="T41" fmla="*/ 214748364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44">
                  <a:moveTo>
                    <a:pt x="144" y="73"/>
                  </a:moveTo>
                  <a:lnTo>
                    <a:pt x="140" y="50"/>
                  </a:lnTo>
                  <a:lnTo>
                    <a:pt x="130" y="31"/>
                  </a:lnTo>
                  <a:lnTo>
                    <a:pt x="115" y="14"/>
                  </a:lnTo>
                  <a:lnTo>
                    <a:pt x="94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0" y="14"/>
                  </a:lnTo>
                  <a:lnTo>
                    <a:pt x="13" y="31"/>
                  </a:lnTo>
                  <a:lnTo>
                    <a:pt x="3" y="50"/>
                  </a:lnTo>
                  <a:lnTo>
                    <a:pt x="0" y="73"/>
                  </a:lnTo>
                  <a:lnTo>
                    <a:pt x="3" y="94"/>
                  </a:lnTo>
                  <a:lnTo>
                    <a:pt x="13" y="115"/>
                  </a:lnTo>
                  <a:lnTo>
                    <a:pt x="30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4" y="140"/>
                  </a:lnTo>
                  <a:lnTo>
                    <a:pt x="115" y="131"/>
                  </a:lnTo>
                  <a:lnTo>
                    <a:pt x="130" y="115"/>
                  </a:lnTo>
                  <a:lnTo>
                    <a:pt x="140" y="94"/>
                  </a:lnTo>
                  <a:lnTo>
                    <a:pt x="144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0" name="Freeform 32">
              <a:extLst>
                <a:ext uri="{FF2B5EF4-FFF2-40B4-BE49-F238E27FC236}">
                  <a16:creationId xmlns:a16="http://schemas.microsoft.com/office/drawing/2014/main" id="{07AE0BFC-6FEA-4AEA-966A-C6A5537E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200" y="1524000"/>
              <a:ext cx="228600" cy="228600"/>
            </a:xfrm>
            <a:custGeom>
              <a:avLst/>
              <a:gdLst>
                <a:gd name="T0" fmla="*/ 2147483646 w 144"/>
                <a:gd name="T1" fmla="*/ 2147483646 h 144"/>
                <a:gd name="T2" fmla="*/ 2147483646 w 144"/>
                <a:gd name="T3" fmla="*/ 2147483646 h 144"/>
                <a:gd name="T4" fmla="*/ 2147483646 w 144"/>
                <a:gd name="T5" fmla="*/ 2147483646 h 144"/>
                <a:gd name="T6" fmla="*/ 2147483646 w 144"/>
                <a:gd name="T7" fmla="*/ 2147483646 h 144"/>
                <a:gd name="T8" fmla="*/ 2147483646 w 144"/>
                <a:gd name="T9" fmla="*/ 2147483646 h 144"/>
                <a:gd name="T10" fmla="*/ 2147483646 w 144"/>
                <a:gd name="T11" fmla="*/ 0 h 144"/>
                <a:gd name="T12" fmla="*/ 2147483646 w 144"/>
                <a:gd name="T13" fmla="*/ 2147483646 h 144"/>
                <a:gd name="T14" fmla="*/ 2147483646 w 144"/>
                <a:gd name="T15" fmla="*/ 2147483646 h 144"/>
                <a:gd name="T16" fmla="*/ 2147483646 w 144"/>
                <a:gd name="T17" fmla="*/ 2147483646 h 144"/>
                <a:gd name="T18" fmla="*/ 2147483646 w 144"/>
                <a:gd name="T19" fmla="*/ 2147483646 h 144"/>
                <a:gd name="T20" fmla="*/ 0 w 144"/>
                <a:gd name="T21" fmla="*/ 2147483646 h 144"/>
                <a:gd name="T22" fmla="*/ 2147483646 w 144"/>
                <a:gd name="T23" fmla="*/ 2147483646 h 144"/>
                <a:gd name="T24" fmla="*/ 2147483646 w 144"/>
                <a:gd name="T25" fmla="*/ 2147483646 h 144"/>
                <a:gd name="T26" fmla="*/ 2147483646 w 144"/>
                <a:gd name="T27" fmla="*/ 2147483646 h 144"/>
                <a:gd name="T28" fmla="*/ 2147483646 w 144"/>
                <a:gd name="T29" fmla="*/ 2147483646 h 144"/>
                <a:gd name="T30" fmla="*/ 2147483646 w 144"/>
                <a:gd name="T31" fmla="*/ 2147483646 h 144"/>
                <a:gd name="T32" fmla="*/ 2147483646 w 144"/>
                <a:gd name="T33" fmla="*/ 2147483646 h 144"/>
                <a:gd name="T34" fmla="*/ 2147483646 w 144"/>
                <a:gd name="T35" fmla="*/ 2147483646 h 144"/>
                <a:gd name="T36" fmla="*/ 2147483646 w 144"/>
                <a:gd name="T37" fmla="*/ 2147483646 h 144"/>
                <a:gd name="T38" fmla="*/ 2147483646 w 144"/>
                <a:gd name="T39" fmla="*/ 2147483646 h 144"/>
                <a:gd name="T40" fmla="*/ 2147483646 w 144"/>
                <a:gd name="T41" fmla="*/ 214748364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44">
                  <a:moveTo>
                    <a:pt x="144" y="73"/>
                  </a:moveTo>
                  <a:lnTo>
                    <a:pt x="141" y="50"/>
                  </a:lnTo>
                  <a:lnTo>
                    <a:pt x="131" y="29"/>
                  </a:lnTo>
                  <a:lnTo>
                    <a:pt x="114" y="14"/>
                  </a:lnTo>
                  <a:lnTo>
                    <a:pt x="95" y="4"/>
                  </a:lnTo>
                  <a:lnTo>
                    <a:pt x="72" y="0"/>
                  </a:lnTo>
                  <a:lnTo>
                    <a:pt x="50" y="4"/>
                  </a:lnTo>
                  <a:lnTo>
                    <a:pt x="29" y="14"/>
                  </a:lnTo>
                  <a:lnTo>
                    <a:pt x="14" y="29"/>
                  </a:lnTo>
                  <a:lnTo>
                    <a:pt x="4" y="50"/>
                  </a:lnTo>
                  <a:lnTo>
                    <a:pt x="0" y="73"/>
                  </a:lnTo>
                  <a:lnTo>
                    <a:pt x="4" y="94"/>
                  </a:lnTo>
                  <a:lnTo>
                    <a:pt x="14" y="116"/>
                  </a:lnTo>
                  <a:lnTo>
                    <a:pt x="29" y="131"/>
                  </a:lnTo>
                  <a:lnTo>
                    <a:pt x="50" y="140"/>
                  </a:lnTo>
                  <a:lnTo>
                    <a:pt x="72" y="144"/>
                  </a:lnTo>
                  <a:lnTo>
                    <a:pt x="95" y="140"/>
                  </a:lnTo>
                  <a:lnTo>
                    <a:pt x="114" y="131"/>
                  </a:lnTo>
                  <a:lnTo>
                    <a:pt x="131" y="116"/>
                  </a:lnTo>
                  <a:lnTo>
                    <a:pt x="141" y="94"/>
                  </a:lnTo>
                  <a:lnTo>
                    <a:pt x="144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1" name="Line 33">
              <a:extLst>
                <a:ext uri="{FF2B5EF4-FFF2-40B4-BE49-F238E27FC236}">
                  <a16:creationId xmlns:a16="http://schemas.microsoft.com/office/drawing/2014/main" id="{A8B06FC3-DCB1-44A1-BCE7-27728BE49A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6200" y="1676400"/>
              <a:ext cx="433388" cy="36671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2" name="Line 34">
              <a:extLst>
                <a:ext uri="{FF2B5EF4-FFF2-40B4-BE49-F238E27FC236}">
                  <a16:creationId xmlns:a16="http://schemas.microsoft.com/office/drawing/2014/main" id="{1FADA491-2A9A-4EA2-AC9B-62D35AC43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5800" y="1676400"/>
              <a:ext cx="441325" cy="36671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813" name="Group 35">
              <a:extLst>
                <a:ext uri="{FF2B5EF4-FFF2-40B4-BE49-F238E27FC236}">
                  <a16:creationId xmlns:a16="http://schemas.microsoft.com/office/drawing/2014/main" id="{290F2A9B-3014-409B-A36F-E135526176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0800" y="1371600"/>
              <a:ext cx="2551113" cy="1038225"/>
              <a:chOff x="4032" y="864"/>
              <a:chExt cx="1607" cy="654"/>
            </a:xfrm>
          </p:grpSpPr>
          <p:sp>
            <p:nvSpPr>
              <p:cNvPr id="29814" name="AutoShape 36">
                <a:extLst>
                  <a:ext uri="{FF2B5EF4-FFF2-40B4-BE49-F238E27FC236}">
                    <a16:creationId xmlns:a16="http://schemas.microsoft.com/office/drawing/2014/main" id="{8621BFCA-B39F-423F-AAB6-0B8A8678A8E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032" y="864"/>
                <a:ext cx="1607" cy="6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5" name="Rectangle 37">
                <a:extLst>
                  <a:ext uri="{FF2B5EF4-FFF2-40B4-BE49-F238E27FC236}">
                    <a16:creationId xmlns:a16="http://schemas.microsoft.com/office/drawing/2014/main" id="{00EA47B8-4099-488F-B512-68F9D6F2E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296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816" name="Rectangle 38">
                <a:extLst>
                  <a:ext uri="{FF2B5EF4-FFF2-40B4-BE49-F238E27FC236}">
                    <a16:creationId xmlns:a16="http://schemas.microsoft.com/office/drawing/2014/main" id="{94697A36-5A98-49F0-AF5D-15424B89B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8" y="960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817" name="Freeform 39">
                <a:extLst>
                  <a:ext uri="{FF2B5EF4-FFF2-40B4-BE49-F238E27FC236}">
                    <a16:creationId xmlns:a16="http://schemas.microsoft.com/office/drawing/2014/main" id="{9671912E-2ED8-4BF5-B3E9-E81A10E7D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" y="1288"/>
                <a:ext cx="145" cy="144"/>
              </a:xfrm>
              <a:custGeom>
                <a:avLst/>
                <a:gdLst>
                  <a:gd name="T0" fmla="*/ 145 w 145"/>
                  <a:gd name="T1" fmla="*/ 73 h 144"/>
                  <a:gd name="T2" fmla="*/ 142 w 145"/>
                  <a:gd name="T3" fmla="*/ 50 h 144"/>
                  <a:gd name="T4" fmla="*/ 130 w 145"/>
                  <a:gd name="T5" fmla="*/ 31 h 144"/>
                  <a:gd name="T6" fmla="*/ 115 w 145"/>
                  <a:gd name="T7" fmla="*/ 14 h 144"/>
                  <a:gd name="T8" fmla="*/ 96 w 145"/>
                  <a:gd name="T9" fmla="*/ 4 h 144"/>
                  <a:gd name="T10" fmla="*/ 73 w 145"/>
                  <a:gd name="T11" fmla="*/ 0 h 144"/>
                  <a:gd name="T12" fmla="*/ 50 w 145"/>
                  <a:gd name="T13" fmla="*/ 4 h 144"/>
                  <a:gd name="T14" fmla="*/ 30 w 145"/>
                  <a:gd name="T15" fmla="*/ 14 h 144"/>
                  <a:gd name="T16" fmla="*/ 15 w 145"/>
                  <a:gd name="T17" fmla="*/ 31 h 144"/>
                  <a:gd name="T18" fmla="*/ 3 w 145"/>
                  <a:gd name="T19" fmla="*/ 50 h 144"/>
                  <a:gd name="T20" fmla="*/ 0 w 145"/>
                  <a:gd name="T21" fmla="*/ 73 h 144"/>
                  <a:gd name="T22" fmla="*/ 3 w 145"/>
                  <a:gd name="T23" fmla="*/ 94 h 144"/>
                  <a:gd name="T24" fmla="*/ 15 w 145"/>
                  <a:gd name="T25" fmla="*/ 115 h 144"/>
                  <a:gd name="T26" fmla="*/ 30 w 145"/>
                  <a:gd name="T27" fmla="*/ 131 h 144"/>
                  <a:gd name="T28" fmla="*/ 50 w 145"/>
                  <a:gd name="T29" fmla="*/ 140 h 144"/>
                  <a:gd name="T30" fmla="*/ 73 w 145"/>
                  <a:gd name="T31" fmla="*/ 144 h 144"/>
                  <a:gd name="T32" fmla="*/ 96 w 145"/>
                  <a:gd name="T33" fmla="*/ 140 h 144"/>
                  <a:gd name="T34" fmla="*/ 115 w 145"/>
                  <a:gd name="T35" fmla="*/ 131 h 144"/>
                  <a:gd name="T36" fmla="*/ 130 w 145"/>
                  <a:gd name="T37" fmla="*/ 115 h 144"/>
                  <a:gd name="T38" fmla="*/ 142 w 145"/>
                  <a:gd name="T39" fmla="*/ 94 h 144"/>
                  <a:gd name="T40" fmla="*/ 145 w 145"/>
                  <a:gd name="T41" fmla="*/ 73 h 1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45" h="144">
                    <a:moveTo>
                      <a:pt x="145" y="73"/>
                    </a:moveTo>
                    <a:lnTo>
                      <a:pt x="142" y="50"/>
                    </a:lnTo>
                    <a:lnTo>
                      <a:pt x="130" y="31"/>
                    </a:lnTo>
                    <a:lnTo>
                      <a:pt x="115" y="14"/>
                    </a:lnTo>
                    <a:lnTo>
                      <a:pt x="96" y="4"/>
                    </a:lnTo>
                    <a:lnTo>
                      <a:pt x="73" y="0"/>
                    </a:lnTo>
                    <a:lnTo>
                      <a:pt x="50" y="4"/>
                    </a:lnTo>
                    <a:lnTo>
                      <a:pt x="30" y="14"/>
                    </a:lnTo>
                    <a:lnTo>
                      <a:pt x="15" y="31"/>
                    </a:lnTo>
                    <a:lnTo>
                      <a:pt x="3" y="50"/>
                    </a:lnTo>
                    <a:lnTo>
                      <a:pt x="0" y="73"/>
                    </a:lnTo>
                    <a:lnTo>
                      <a:pt x="3" y="94"/>
                    </a:lnTo>
                    <a:lnTo>
                      <a:pt x="15" y="115"/>
                    </a:lnTo>
                    <a:lnTo>
                      <a:pt x="30" y="131"/>
                    </a:lnTo>
                    <a:lnTo>
                      <a:pt x="50" y="140"/>
                    </a:lnTo>
                    <a:lnTo>
                      <a:pt x="73" y="144"/>
                    </a:lnTo>
                    <a:lnTo>
                      <a:pt x="96" y="140"/>
                    </a:lnTo>
                    <a:lnTo>
                      <a:pt x="115" y="131"/>
                    </a:lnTo>
                    <a:lnTo>
                      <a:pt x="130" y="115"/>
                    </a:lnTo>
                    <a:lnTo>
                      <a:pt x="142" y="94"/>
                    </a:lnTo>
                    <a:lnTo>
                      <a:pt x="145" y="7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8" name="Rectangle 40">
                <a:extLst>
                  <a:ext uri="{FF2B5EF4-FFF2-40B4-BE49-F238E27FC236}">
                    <a16:creationId xmlns:a16="http://schemas.microsoft.com/office/drawing/2014/main" id="{079FCDB9-D9F8-4854-983A-7A7AF3EF7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1315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ea typeface="宋体" panose="02010600030101010101" pitchFamily="2" charset="-122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819" name="Rectangle 41">
                <a:extLst>
                  <a:ext uri="{FF2B5EF4-FFF2-40B4-BE49-F238E27FC236}">
                    <a16:creationId xmlns:a16="http://schemas.microsoft.com/office/drawing/2014/main" id="{210CC16C-17CF-402D-9B87-0B9A75EE1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864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4</a:t>
                </a:r>
                <a:endPara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820" name="Line 42">
                <a:extLst>
                  <a:ext uri="{FF2B5EF4-FFF2-40B4-BE49-F238E27FC236}">
                    <a16:creationId xmlns:a16="http://schemas.microsoft.com/office/drawing/2014/main" id="{1C48AD6A-3912-49A9-9C23-33828587C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8" y="1056"/>
                <a:ext cx="240" cy="288"/>
              </a:xfrm>
              <a:prstGeom prst="line">
                <a:avLst/>
              </a:prstGeom>
              <a:noFill/>
              <a:ln w="5715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1" name="Line 43">
                <a:extLst>
                  <a:ext uri="{FF2B5EF4-FFF2-40B4-BE49-F238E27FC236}">
                    <a16:creationId xmlns:a16="http://schemas.microsoft.com/office/drawing/2014/main" id="{404F94BA-804D-42FE-A465-5E8B7921E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4" y="1044"/>
                <a:ext cx="277" cy="229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2" name="Freeform 44">
                <a:extLst>
                  <a:ext uri="{FF2B5EF4-FFF2-40B4-BE49-F238E27FC236}">
                    <a16:creationId xmlns:a16="http://schemas.microsoft.com/office/drawing/2014/main" id="{CE715512-6DAF-4AAB-A305-5D7CA36692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5" y="927"/>
                <a:ext cx="144" cy="144"/>
              </a:xfrm>
              <a:custGeom>
                <a:avLst/>
                <a:gdLst>
                  <a:gd name="T0" fmla="*/ 144 w 144"/>
                  <a:gd name="T1" fmla="*/ 73 h 144"/>
                  <a:gd name="T2" fmla="*/ 141 w 144"/>
                  <a:gd name="T3" fmla="*/ 50 h 144"/>
                  <a:gd name="T4" fmla="*/ 131 w 144"/>
                  <a:gd name="T5" fmla="*/ 29 h 144"/>
                  <a:gd name="T6" fmla="*/ 116 w 144"/>
                  <a:gd name="T7" fmla="*/ 14 h 144"/>
                  <a:gd name="T8" fmla="*/ 95 w 144"/>
                  <a:gd name="T9" fmla="*/ 4 h 144"/>
                  <a:gd name="T10" fmla="*/ 73 w 144"/>
                  <a:gd name="T11" fmla="*/ 0 h 144"/>
                  <a:gd name="T12" fmla="*/ 50 w 144"/>
                  <a:gd name="T13" fmla="*/ 4 h 144"/>
                  <a:gd name="T14" fmla="*/ 31 w 144"/>
                  <a:gd name="T15" fmla="*/ 14 h 144"/>
                  <a:gd name="T16" fmla="*/ 14 w 144"/>
                  <a:gd name="T17" fmla="*/ 29 h 144"/>
                  <a:gd name="T18" fmla="*/ 4 w 144"/>
                  <a:gd name="T19" fmla="*/ 50 h 144"/>
                  <a:gd name="T20" fmla="*/ 0 w 144"/>
                  <a:gd name="T21" fmla="*/ 73 h 144"/>
                  <a:gd name="T22" fmla="*/ 4 w 144"/>
                  <a:gd name="T23" fmla="*/ 94 h 144"/>
                  <a:gd name="T24" fmla="*/ 14 w 144"/>
                  <a:gd name="T25" fmla="*/ 116 h 144"/>
                  <a:gd name="T26" fmla="*/ 31 w 144"/>
                  <a:gd name="T27" fmla="*/ 131 h 144"/>
                  <a:gd name="T28" fmla="*/ 50 w 144"/>
                  <a:gd name="T29" fmla="*/ 140 h 144"/>
                  <a:gd name="T30" fmla="*/ 73 w 144"/>
                  <a:gd name="T31" fmla="*/ 144 h 144"/>
                  <a:gd name="T32" fmla="*/ 95 w 144"/>
                  <a:gd name="T33" fmla="*/ 140 h 144"/>
                  <a:gd name="T34" fmla="*/ 116 w 144"/>
                  <a:gd name="T35" fmla="*/ 131 h 144"/>
                  <a:gd name="T36" fmla="*/ 131 w 144"/>
                  <a:gd name="T37" fmla="*/ 116 h 144"/>
                  <a:gd name="T38" fmla="*/ 141 w 144"/>
                  <a:gd name="T39" fmla="*/ 94 h 144"/>
                  <a:gd name="T40" fmla="*/ 144 w 144"/>
                  <a:gd name="T41" fmla="*/ 73 h 1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44" h="144">
                    <a:moveTo>
                      <a:pt x="144" y="73"/>
                    </a:moveTo>
                    <a:lnTo>
                      <a:pt x="141" y="50"/>
                    </a:lnTo>
                    <a:lnTo>
                      <a:pt x="131" y="29"/>
                    </a:lnTo>
                    <a:lnTo>
                      <a:pt x="116" y="14"/>
                    </a:lnTo>
                    <a:lnTo>
                      <a:pt x="95" y="4"/>
                    </a:lnTo>
                    <a:lnTo>
                      <a:pt x="73" y="0"/>
                    </a:lnTo>
                    <a:lnTo>
                      <a:pt x="50" y="4"/>
                    </a:lnTo>
                    <a:lnTo>
                      <a:pt x="31" y="14"/>
                    </a:lnTo>
                    <a:lnTo>
                      <a:pt x="14" y="29"/>
                    </a:lnTo>
                    <a:lnTo>
                      <a:pt x="4" y="50"/>
                    </a:lnTo>
                    <a:lnTo>
                      <a:pt x="0" y="73"/>
                    </a:lnTo>
                    <a:lnTo>
                      <a:pt x="4" y="94"/>
                    </a:lnTo>
                    <a:lnTo>
                      <a:pt x="14" y="116"/>
                    </a:lnTo>
                    <a:lnTo>
                      <a:pt x="31" y="131"/>
                    </a:lnTo>
                    <a:lnTo>
                      <a:pt x="50" y="140"/>
                    </a:lnTo>
                    <a:lnTo>
                      <a:pt x="73" y="144"/>
                    </a:lnTo>
                    <a:lnTo>
                      <a:pt x="95" y="140"/>
                    </a:lnTo>
                    <a:lnTo>
                      <a:pt x="116" y="131"/>
                    </a:lnTo>
                    <a:lnTo>
                      <a:pt x="131" y="116"/>
                    </a:lnTo>
                    <a:lnTo>
                      <a:pt x="141" y="94"/>
                    </a:lnTo>
                    <a:lnTo>
                      <a:pt x="144" y="7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3" name="Rectangle 45">
                <a:extLst>
                  <a:ext uri="{FF2B5EF4-FFF2-40B4-BE49-F238E27FC236}">
                    <a16:creationId xmlns:a16="http://schemas.microsoft.com/office/drawing/2014/main" id="{1E12D931-7CDE-49D4-9159-2725AD0AD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5" y="960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ea typeface="宋体" panose="02010600030101010101" pitchFamily="2" charset="-122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824" name="Freeform 46">
                <a:extLst>
                  <a:ext uri="{FF2B5EF4-FFF2-40B4-BE49-F238E27FC236}">
                    <a16:creationId xmlns:a16="http://schemas.microsoft.com/office/drawing/2014/main" id="{AC973371-1278-40F3-ADA7-0E1FA0F9C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4" y="1298"/>
                <a:ext cx="144" cy="144"/>
              </a:xfrm>
              <a:custGeom>
                <a:avLst/>
                <a:gdLst>
                  <a:gd name="T0" fmla="*/ 144 w 144"/>
                  <a:gd name="T1" fmla="*/ 71 h 144"/>
                  <a:gd name="T2" fmla="*/ 141 w 144"/>
                  <a:gd name="T3" fmla="*/ 50 h 144"/>
                  <a:gd name="T4" fmla="*/ 131 w 144"/>
                  <a:gd name="T5" fmla="*/ 28 h 144"/>
                  <a:gd name="T6" fmla="*/ 114 w 144"/>
                  <a:gd name="T7" fmla="*/ 13 h 144"/>
                  <a:gd name="T8" fmla="*/ 95 w 144"/>
                  <a:gd name="T9" fmla="*/ 4 h 144"/>
                  <a:gd name="T10" fmla="*/ 72 w 144"/>
                  <a:gd name="T11" fmla="*/ 0 h 144"/>
                  <a:gd name="T12" fmla="*/ 50 w 144"/>
                  <a:gd name="T13" fmla="*/ 4 h 144"/>
                  <a:gd name="T14" fmla="*/ 29 w 144"/>
                  <a:gd name="T15" fmla="*/ 13 h 144"/>
                  <a:gd name="T16" fmla="*/ 14 w 144"/>
                  <a:gd name="T17" fmla="*/ 28 h 144"/>
                  <a:gd name="T18" fmla="*/ 4 w 144"/>
                  <a:gd name="T19" fmla="*/ 50 h 144"/>
                  <a:gd name="T20" fmla="*/ 0 w 144"/>
                  <a:gd name="T21" fmla="*/ 71 h 144"/>
                  <a:gd name="T22" fmla="*/ 4 w 144"/>
                  <a:gd name="T23" fmla="*/ 94 h 144"/>
                  <a:gd name="T24" fmla="*/ 14 w 144"/>
                  <a:gd name="T25" fmla="*/ 115 h 144"/>
                  <a:gd name="T26" fmla="*/ 29 w 144"/>
                  <a:gd name="T27" fmla="*/ 130 h 144"/>
                  <a:gd name="T28" fmla="*/ 50 w 144"/>
                  <a:gd name="T29" fmla="*/ 140 h 144"/>
                  <a:gd name="T30" fmla="*/ 72 w 144"/>
                  <a:gd name="T31" fmla="*/ 144 h 144"/>
                  <a:gd name="T32" fmla="*/ 95 w 144"/>
                  <a:gd name="T33" fmla="*/ 140 h 144"/>
                  <a:gd name="T34" fmla="*/ 114 w 144"/>
                  <a:gd name="T35" fmla="*/ 130 h 144"/>
                  <a:gd name="T36" fmla="*/ 131 w 144"/>
                  <a:gd name="T37" fmla="*/ 115 h 144"/>
                  <a:gd name="T38" fmla="*/ 141 w 144"/>
                  <a:gd name="T39" fmla="*/ 94 h 144"/>
                  <a:gd name="T40" fmla="*/ 144 w 144"/>
                  <a:gd name="T41" fmla="*/ 71 h 1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44" h="144">
                    <a:moveTo>
                      <a:pt x="144" y="71"/>
                    </a:moveTo>
                    <a:lnTo>
                      <a:pt x="141" y="50"/>
                    </a:lnTo>
                    <a:lnTo>
                      <a:pt x="131" y="28"/>
                    </a:lnTo>
                    <a:lnTo>
                      <a:pt x="114" y="13"/>
                    </a:lnTo>
                    <a:lnTo>
                      <a:pt x="95" y="4"/>
                    </a:lnTo>
                    <a:lnTo>
                      <a:pt x="72" y="0"/>
                    </a:lnTo>
                    <a:lnTo>
                      <a:pt x="50" y="4"/>
                    </a:lnTo>
                    <a:lnTo>
                      <a:pt x="29" y="13"/>
                    </a:lnTo>
                    <a:lnTo>
                      <a:pt x="14" y="28"/>
                    </a:lnTo>
                    <a:lnTo>
                      <a:pt x="4" y="50"/>
                    </a:lnTo>
                    <a:lnTo>
                      <a:pt x="0" y="71"/>
                    </a:lnTo>
                    <a:lnTo>
                      <a:pt x="4" y="94"/>
                    </a:lnTo>
                    <a:lnTo>
                      <a:pt x="14" y="115"/>
                    </a:lnTo>
                    <a:lnTo>
                      <a:pt x="29" y="130"/>
                    </a:lnTo>
                    <a:lnTo>
                      <a:pt x="50" y="140"/>
                    </a:lnTo>
                    <a:lnTo>
                      <a:pt x="72" y="144"/>
                    </a:lnTo>
                    <a:lnTo>
                      <a:pt x="95" y="140"/>
                    </a:lnTo>
                    <a:lnTo>
                      <a:pt x="114" y="130"/>
                    </a:lnTo>
                    <a:lnTo>
                      <a:pt x="131" y="115"/>
                    </a:lnTo>
                    <a:lnTo>
                      <a:pt x="141" y="94"/>
                    </a:lnTo>
                    <a:lnTo>
                      <a:pt x="144" y="71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5" name="Rectangle 47">
                <a:extLst>
                  <a:ext uri="{FF2B5EF4-FFF2-40B4-BE49-F238E27FC236}">
                    <a16:creationId xmlns:a16="http://schemas.microsoft.com/office/drawing/2014/main" id="{9D7646EF-636C-4EC8-96BC-18BBC5FFF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0" y="1309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ea typeface="宋体" panose="02010600030101010101" pitchFamily="2" charset="-122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826" name="Line 48">
                <a:extLst>
                  <a:ext uri="{FF2B5EF4-FFF2-40B4-BE49-F238E27FC236}">
                    <a16:creationId xmlns:a16="http://schemas.microsoft.com/office/drawing/2014/main" id="{730968EA-267D-4BF3-B37B-C58597B32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8" y="981"/>
                <a:ext cx="579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7" name="Rectangle 49">
                <a:extLst>
                  <a:ext uri="{FF2B5EF4-FFF2-40B4-BE49-F238E27FC236}">
                    <a16:creationId xmlns:a16="http://schemas.microsoft.com/office/drawing/2014/main" id="{0C2D1C82-D7C1-4863-A8B0-C0793E464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075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3</a:t>
                </a:r>
                <a:endPara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828" name="Line 50">
                <a:extLst>
                  <a:ext uri="{FF2B5EF4-FFF2-40B4-BE49-F238E27FC236}">
                    <a16:creationId xmlns:a16="http://schemas.microsoft.com/office/drawing/2014/main" id="{65AD586B-F0E8-4F99-AA76-31243B1CE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636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9" name="Line 51">
                <a:extLst>
                  <a:ext uri="{FF2B5EF4-FFF2-40B4-BE49-F238E27FC236}">
                    <a16:creationId xmlns:a16="http://schemas.microsoft.com/office/drawing/2014/main" id="{F82AE63B-114F-4059-8682-2CA0234FB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7" y="1348"/>
                <a:ext cx="58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30" name="Rectangle 52">
                <a:extLst>
                  <a:ext uri="{FF2B5EF4-FFF2-40B4-BE49-F238E27FC236}">
                    <a16:creationId xmlns:a16="http://schemas.microsoft.com/office/drawing/2014/main" id="{ACBFECE8-AD5C-4C45-B8F1-5C6A1D86B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1372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7</a:t>
                </a:r>
                <a:endPara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831" name="Rectangle 53">
                <a:extLst>
                  <a:ext uri="{FF2B5EF4-FFF2-40B4-BE49-F238E27FC236}">
                    <a16:creationId xmlns:a16="http://schemas.microsoft.com/office/drawing/2014/main" id="{574B195C-CC76-418F-8CE2-0088EBD93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5" y="1382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4</a:t>
                </a:r>
                <a:endPara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832" name="Rectangle 54">
                <a:extLst>
                  <a:ext uri="{FF2B5EF4-FFF2-40B4-BE49-F238E27FC236}">
                    <a16:creationId xmlns:a16="http://schemas.microsoft.com/office/drawing/2014/main" id="{CED4026A-9DFF-4C59-8990-350FE8BF3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" y="1077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6</a:t>
                </a:r>
                <a:endPara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833" name="Rectangle 55">
                <a:extLst>
                  <a:ext uri="{FF2B5EF4-FFF2-40B4-BE49-F238E27FC236}">
                    <a16:creationId xmlns:a16="http://schemas.microsoft.com/office/drawing/2014/main" id="{BDBC13E8-E52F-4237-8C50-936A2EC65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146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2</a:t>
                </a:r>
                <a:endPara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834" name="Rectangle 56">
                <a:extLst>
                  <a:ext uri="{FF2B5EF4-FFF2-40B4-BE49-F238E27FC236}">
                    <a16:creationId xmlns:a16="http://schemas.microsoft.com/office/drawing/2014/main" id="{0ACE1DA1-D937-4292-928C-F487D77D9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1167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5</a:t>
                </a:r>
                <a:endPara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161352" name="Group 136">
            <a:extLst>
              <a:ext uri="{FF2B5EF4-FFF2-40B4-BE49-F238E27FC236}">
                <a16:creationId xmlns:a16="http://schemas.microsoft.com/office/drawing/2014/main" id="{769141DF-9B68-4A8F-9844-C8F3103944F9}"/>
              </a:ext>
            </a:extLst>
          </p:cNvPr>
          <p:cNvGrpSpPr>
            <a:grpSpLocks/>
          </p:cNvGrpSpPr>
          <p:nvPr/>
        </p:nvGrpSpPr>
        <p:grpSpPr bwMode="auto">
          <a:xfrm>
            <a:off x="7980363" y="3884613"/>
            <a:ext cx="2533650" cy="1008062"/>
            <a:chOff x="4032" y="2400"/>
            <a:chExt cx="1595" cy="635"/>
          </a:xfrm>
        </p:grpSpPr>
        <p:sp>
          <p:nvSpPr>
            <p:cNvPr id="29785" name="Freeform 57">
              <a:extLst>
                <a:ext uri="{FF2B5EF4-FFF2-40B4-BE49-F238E27FC236}">
                  <a16:creationId xmlns:a16="http://schemas.microsoft.com/office/drawing/2014/main" id="{DD317646-2AAE-42C3-8123-ECE088C6F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2784"/>
              <a:ext cx="144" cy="144"/>
            </a:xfrm>
            <a:custGeom>
              <a:avLst/>
              <a:gdLst>
                <a:gd name="T0" fmla="*/ 144 w 144"/>
                <a:gd name="T1" fmla="*/ 73 h 144"/>
                <a:gd name="T2" fmla="*/ 140 w 144"/>
                <a:gd name="T3" fmla="*/ 50 h 144"/>
                <a:gd name="T4" fmla="*/ 130 w 144"/>
                <a:gd name="T5" fmla="*/ 31 h 144"/>
                <a:gd name="T6" fmla="*/ 115 w 144"/>
                <a:gd name="T7" fmla="*/ 14 h 144"/>
                <a:gd name="T8" fmla="*/ 94 w 144"/>
                <a:gd name="T9" fmla="*/ 4 h 144"/>
                <a:gd name="T10" fmla="*/ 73 w 144"/>
                <a:gd name="T11" fmla="*/ 0 h 144"/>
                <a:gd name="T12" fmla="*/ 50 w 144"/>
                <a:gd name="T13" fmla="*/ 4 h 144"/>
                <a:gd name="T14" fmla="*/ 30 w 144"/>
                <a:gd name="T15" fmla="*/ 14 h 144"/>
                <a:gd name="T16" fmla="*/ 13 w 144"/>
                <a:gd name="T17" fmla="*/ 31 h 144"/>
                <a:gd name="T18" fmla="*/ 3 w 144"/>
                <a:gd name="T19" fmla="*/ 50 h 144"/>
                <a:gd name="T20" fmla="*/ 0 w 144"/>
                <a:gd name="T21" fmla="*/ 73 h 144"/>
                <a:gd name="T22" fmla="*/ 3 w 144"/>
                <a:gd name="T23" fmla="*/ 94 h 144"/>
                <a:gd name="T24" fmla="*/ 13 w 144"/>
                <a:gd name="T25" fmla="*/ 115 h 144"/>
                <a:gd name="T26" fmla="*/ 30 w 144"/>
                <a:gd name="T27" fmla="*/ 131 h 144"/>
                <a:gd name="T28" fmla="*/ 50 w 144"/>
                <a:gd name="T29" fmla="*/ 140 h 144"/>
                <a:gd name="T30" fmla="*/ 73 w 144"/>
                <a:gd name="T31" fmla="*/ 144 h 144"/>
                <a:gd name="T32" fmla="*/ 94 w 144"/>
                <a:gd name="T33" fmla="*/ 140 h 144"/>
                <a:gd name="T34" fmla="*/ 115 w 144"/>
                <a:gd name="T35" fmla="*/ 131 h 144"/>
                <a:gd name="T36" fmla="*/ 130 w 144"/>
                <a:gd name="T37" fmla="*/ 115 h 144"/>
                <a:gd name="T38" fmla="*/ 140 w 144"/>
                <a:gd name="T39" fmla="*/ 94 h 144"/>
                <a:gd name="T40" fmla="*/ 144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44">
                  <a:moveTo>
                    <a:pt x="144" y="73"/>
                  </a:moveTo>
                  <a:lnTo>
                    <a:pt x="140" y="50"/>
                  </a:lnTo>
                  <a:lnTo>
                    <a:pt x="130" y="31"/>
                  </a:lnTo>
                  <a:lnTo>
                    <a:pt x="115" y="14"/>
                  </a:lnTo>
                  <a:lnTo>
                    <a:pt x="94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0" y="14"/>
                  </a:lnTo>
                  <a:lnTo>
                    <a:pt x="13" y="31"/>
                  </a:lnTo>
                  <a:lnTo>
                    <a:pt x="3" y="50"/>
                  </a:lnTo>
                  <a:lnTo>
                    <a:pt x="0" y="73"/>
                  </a:lnTo>
                  <a:lnTo>
                    <a:pt x="3" y="94"/>
                  </a:lnTo>
                  <a:lnTo>
                    <a:pt x="13" y="115"/>
                  </a:lnTo>
                  <a:lnTo>
                    <a:pt x="30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4" y="140"/>
                  </a:lnTo>
                  <a:lnTo>
                    <a:pt x="115" y="131"/>
                  </a:lnTo>
                  <a:lnTo>
                    <a:pt x="130" y="115"/>
                  </a:lnTo>
                  <a:lnTo>
                    <a:pt x="140" y="94"/>
                  </a:lnTo>
                  <a:lnTo>
                    <a:pt x="144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6" name="Line 58">
              <a:extLst>
                <a:ext uri="{FF2B5EF4-FFF2-40B4-BE49-F238E27FC236}">
                  <a16:creationId xmlns:a16="http://schemas.microsoft.com/office/drawing/2014/main" id="{BF21DCFA-700A-49FE-B2E5-A5151B7DF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44"/>
              <a:ext cx="240" cy="288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7" name="Line 59">
              <a:extLst>
                <a:ext uri="{FF2B5EF4-FFF2-40B4-BE49-F238E27FC236}">
                  <a16:creationId xmlns:a16="http://schemas.microsoft.com/office/drawing/2014/main" id="{EBC2CD1A-9694-4A19-9AFE-C5153AC85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8" y="2592"/>
              <a:ext cx="273" cy="23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8" name="Rectangle 60">
              <a:extLst>
                <a:ext uri="{FF2B5EF4-FFF2-40B4-BE49-F238E27FC236}">
                  <a16:creationId xmlns:a16="http://schemas.microsoft.com/office/drawing/2014/main" id="{0692DC06-3484-4522-A5CB-AE110A9E3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2815"/>
              <a:ext cx="5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89" name="Freeform 61">
              <a:extLst>
                <a:ext uri="{FF2B5EF4-FFF2-40B4-BE49-F238E27FC236}">
                  <a16:creationId xmlns:a16="http://schemas.microsoft.com/office/drawing/2014/main" id="{AE1AB411-048D-45AD-93C9-D49AA30C6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4" y="2463"/>
              <a:ext cx="144" cy="144"/>
            </a:xfrm>
            <a:custGeom>
              <a:avLst/>
              <a:gdLst>
                <a:gd name="T0" fmla="*/ 144 w 144"/>
                <a:gd name="T1" fmla="*/ 73 h 144"/>
                <a:gd name="T2" fmla="*/ 141 w 144"/>
                <a:gd name="T3" fmla="*/ 50 h 144"/>
                <a:gd name="T4" fmla="*/ 131 w 144"/>
                <a:gd name="T5" fmla="*/ 29 h 144"/>
                <a:gd name="T6" fmla="*/ 114 w 144"/>
                <a:gd name="T7" fmla="*/ 14 h 144"/>
                <a:gd name="T8" fmla="*/ 95 w 144"/>
                <a:gd name="T9" fmla="*/ 4 h 144"/>
                <a:gd name="T10" fmla="*/ 72 w 144"/>
                <a:gd name="T11" fmla="*/ 0 h 144"/>
                <a:gd name="T12" fmla="*/ 50 w 144"/>
                <a:gd name="T13" fmla="*/ 4 h 144"/>
                <a:gd name="T14" fmla="*/ 29 w 144"/>
                <a:gd name="T15" fmla="*/ 14 h 144"/>
                <a:gd name="T16" fmla="*/ 14 w 144"/>
                <a:gd name="T17" fmla="*/ 29 h 144"/>
                <a:gd name="T18" fmla="*/ 4 w 144"/>
                <a:gd name="T19" fmla="*/ 50 h 144"/>
                <a:gd name="T20" fmla="*/ 0 w 144"/>
                <a:gd name="T21" fmla="*/ 73 h 144"/>
                <a:gd name="T22" fmla="*/ 4 w 144"/>
                <a:gd name="T23" fmla="*/ 94 h 144"/>
                <a:gd name="T24" fmla="*/ 14 w 144"/>
                <a:gd name="T25" fmla="*/ 116 h 144"/>
                <a:gd name="T26" fmla="*/ 29 w 144"/>
                <a:gd name="T27" fmla="*/ 131 h 144"/>
                <a:gd name="T28" fmla="*/ 50 w 144"/>
                <a:gd name="T29" fmla="*/ 140 h 144"/>
                <a:gd name="T30" fmla="*/ 72 w 144"/>
                <a:gd name="T31" fmla="*/ 144 h 144"/>
                <a:gd name="T32" fmla="*/ 95 w 144"/>
                <a:gd name="T33" fmla="*/ 140 h 144"/>
                <a:gd name="T34" fmla="*/ 114 w 144"/>
                <a:gd name="T35" fmla="*/ 131 h 144"/>
                <a:gd name="T36" fmla="*/ 131 w 144"/>
                <a:gd name="T37" fmla="*/ 116 h 144"/>
                <a:gd name="T38" fmla="*/ 141 w 144"/>
                <a:gd name="T39" fmla="*/ 94 h 144"/>
                <a:gd name="T40" fmla="*/ 144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44">
                  <a:moveTo>
                    <a:pt x="144" y="73"/>
                  </a:moveTo>
                  <a:lnTo>
                    <a:pt x="141" y="50"/>
                  </a:lnTo>
                  <a:lnTo>
                    <a:pt x="131" y="29"/>
                  </a:lnTo>
                  <a:lnTo>
                    <a:pt x="114" y="14"/>
                  </a:lnTo>
                  <a:lnTo>
                    <a:pt x="95" y="4"/>
                  </a:lnTo>
                  <a:lnTo>
                    <a:pt x="72" y="0"/>
                  </a:lnTo>
                  <a:lnTo>
                    <a:pt x="50" y="4"/>
                  </a:lnTo>
                  <a:lnTo>
                    <a:pt x="29" y="14"/>
                  </a:lnTo>
                  <a:lnTo>
                    <a:pt x="14" y="29"/>
                  </a:lnTo>
                  <a:lnTo>
                    <a:pt x="4" y="50"/>
                  </a:lnTo>
                  <a:lnTo>
                    <a:pt x="0" y="73"/>
                  </a:lnTo>
                  <a:lnTo>
                    <a:pt x="4" y="94"/>
                  </a:lnTo>
                  <a:lnTo>
                    <a:pt x="14" y="116"/>
                  </a:lnTo>
                  <a:lnTo>
                    <a:pt x="29" y="131"/>
                  </a:lnTo>
                  <a:lnTo>
                    <a:pt x="50" y="140"/>
                  </a:lnTo>
                  <a:lnTo>
                    <a:pt x="72" y="144"/>
                  </a:lnTo>
                  <a:lnTo>
                    <a:pt x="95" y="140"/>
                  </a:lnTo>
                  <a:lnTo>
                    <a:pt x="114" y="131"/>
                  </a:lnTo>
                  <a:lnTo>
                    <a:pt x="131" y="116"/>
                  </a:lnTo>
                  <a:lnTo>
                    <a:pt x="141" y="94"/>
                  </a:lnTo>
                  <a:lnTo>
                    <a:pt x="144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0" name="Rectangle 62">
              <a:extLst>
                <a:ext uri="{FF2B5EF4-FFF2-40B4-BE49-F238E27FC236}">
                  <a16:creationId xmlns:a16="http://schemas.microsoft.com/office/drawing/2014/main" id="{2081587A-7012-40EB-BCF0-0ED6AF3CB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2477"/>
              <a:ext cx="5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91" name="Freeform 63">
              <a:extLst>
                <a:ext uri="{FF2B5EF4-FFF2-40B4-BE49-F238E27FC236}">
                  <a16:creationId xmlns:a16="http://schemas.microsoft.com/office/drawing/2014/main" id="{DAD113A0-DD29-4CA2-88F5-A0241F2BE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" y="2805"/>
              <a:ext cx="145" cy="144"/>
            </a:xfrm>
            <a:custGeom>
              <a:avLst/>
              <a:gdLst>
                <a:gd name="T0" fmla="*/ 145 w 145"/>
                <a:gd name="T1" fmla="*/ 73 h 144"/>
                <a:gd name="T2" fmla="*/ 142 w 145"/>
                <a:gd name="T3" fmla="*/ 50 h 144"/>
                <a:gd name="T4" fmla="*/ 130 w 145"/>
                <a:gd name="T5" fmla="*/ 31 h 144"/>
                <a:gd name="T6" fmla="*/ 115 w 145"/>
                <a:gd name="T7" fmla="*/ 14 h 144"/>
                <a:gd name="T8" fmla="*/ 96 w 145"/>
                <a:gd name="T9" fmla="*/ 4 h 144"/>
                <a:gd name="T10" fmla="*/ 73 w 145"/>
                <a:gd name="T11" fmla="*/ 0 h 144"/>
                <a:gd name="T12" fmla="*/ 50 w 145"/>
                <a:gd name="T13" fmla="*/ 4 h 144"/>
                <a:gd name="T14" fmla="*/ 30 w 145"/>
                <a:gd name="T15" fmla="*/ 14 h 144"/>
                <a:gd name="T16" fmla="*/ 15 w 145"/>
                <a:gd name="T17" fmla="*/ 31 h 144"/>
                <a:gd name="T18" fmla="*/ 3 w 145"/>
                <a:gd name="T19" fmla="*/ 50 h 144"/>
                <a:gd name="T20" fmla="*/ 0 w 145"/>
                <a:gd name="T21" fmla="*/ 73 h 144"/>
                <a:gd name="T22" fmla="*/ 3 w 145"/>
                <a:gd name="T23" fmla="*/ 94 h 144"/>
                <a:gd name="T24" fmla="*/ 15 w 145"/>
                <a:gd name="T25" fmla="*/ 115 h 144"/>
                <a:gd name="T26" fmla="*/ 30 w 145"/>
                <a:gd name="T27" fmla="*/ 131 h 144"/>
                <a:gd name="T28" fmla="*/ 50 w 145"/>
                <a:gd name="T29" fmla="*/ 140 h 144"/>
                <a:gd name="T30" fmla="*/ 73 w 145"/>
                <a:gd name="T31" fmla="*/ 144 h 144"/>
                <a:gd name="T32" fmla="*/ 96 w 145"/>
                <a:gd name="T33" fmla="*/ 140 h 144"/>
                <a:gd name="T34" fmla="*/ 115 w 145"/>
                <a:gd name="T35" fmla="*/ 131 h 144"/>
                <a:gd name="T36" fmla="*/ 130 w 145"/>
                <a:gd name="T37" fmla="*/ 115 h 144"/>
                <a:gd name="T38" fmla="*/ 142 w 145"/>
                <a:gd name="T39" fmla="*/ 94 h 144"/>
                <a:gd name="T40" fmla="*/ 145 w 145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5" h="144">
                  <a:moveTo>
                    <a:pt x="145" y="73"/>
                  </a:moveTo>
                  <a:lnTo>
                    <a:pt x="142" y="50"/>
                  </a:lnTo>
                  <a:lnTo>
                    <a:pt x="130" y="31"/>
                  </a:lnTo>
                  <a:lnTo>
                    <a:pt x="115" y="14"/>
                  </a:lnTo>
                  <a:lnTo>
                    <a:pt x="96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0" y="14"/>
                  </a:lnTo>
                  <a:lnTo>
                    <a:pt x="15" y="31"/>
                  </a:lnTo>
                  <a:lnTo>
                    <a:pt x="3" y="50"/>
                  </a:lnTo>
                  <a:lnTo>
                    <a:pt x="0" y="73"/>
                  </a:lnTo>
                  <a:lnTo>
                    <a:pt x="3" y="94"/>
                  </a:lnTo>
                  <a:lnTo>
                    <a:pt x="15" y="115"/>
                  </a:lnTo>
                  <a:lnTo>
                    <a:pt x="30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6" y="140"/>
                  </a:lnTo>
                  <a:lnTo>
                    <a:pt x="115" y="131"/>
                  </a:lnTo>
                  <a:lnTo>
                    <a:pt x="130" y="115"/>
                  </a:lnTo>
                  <a:lnTo>
                    <a:pt x="142" y="94"/>
                  </a:lnTo>
                  <a:lnTo>
                    <a:pt x="145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2" name="Rectangle 64">
              <a:extLst>
                <a:ext uri="{FF2B5EF4-FFF2-40B4-BE49-F238E27FC236}">
                  <a16:creationId xmlns:a16="http://schemas.microsoft.com/office/drawing/2014/main" id="{B034E97C-C4BC-4EB1-8296-D293C821B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0" y="2819"/>
              <a:ext cx="5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93" name="Rectangle 65">
              <a:extLst>
                <a:ext uri="{FF2B5EF4-FFF2-40B4-BE49-F238E27FC236}">
                  <a16:creationId xmlns:a16="http://schemas.microsoft.com/office/drawing/2014/main" id="{D4E6D3B7-FD44-4507-8CBA-19355F39A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400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94" name="Line 66">
              <a:extLst>
                <a:ext uri="{FF2B5EF4-FFF2-40B4-BE49-F238E27FC236}">
                  <a16:creationId xmlns:a16="http://schemas.microsoft.com/office/drawing/2014/main" id="{18FA5BF5-4EDB-4BFF-918D-F088ABF50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3" y="2577"/>
              <a:ext cx="273" cy="23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5" name="Freeform 67">
              <a:extLst>
                <a:ext uri="{FF2B5EF4-FFF2-40B4-BE49-F238E27FC236}">
                  <a16:creationId xmlns:a16="http://schemas.microsoft.com/office/drawing/2014/main" id="{4D3B0185-5809-4C28-9860-BA6BB511F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" y="2463"/>
              <a:ext cx="144" cy="144"/>
            </a:xfrm>
            <a:custGeom>
              <a:avLst/>
              <a:gdLst>
                <a:gd name="T0" fmla="*/ 144 w 144"/>
                <a:gd name="T1" fmla="*/ 73 h 144"/>
                <a:gd name="T2" fmla="*/ 141 w 144"/>
                <a:gd name="T3" fmla="*/ 50 h 144"/>
                <a:gd name="T4" fmla="*/ 131 w 144"/>
                <a:gd name="T5" fmla="*/ 29 h 144"/>
                <a:gd name="T6" fmla="*/ 116 w 144"/>
                <a:gd name="T7" fmla="*/ 14 h 144"/>
                <a:gd name="T8" fmla="*/ 95 w 144"/>
                <a:gd name="T9" fmla="*/ 4 h 144"/>
                <a:gd name="T10" fmla="*/ 73 w 144"/>
                <a:gd name="T11" fmla="*/ 0 h 144"/>
                <a:gd name="T12" fmla="*/ 50 w 144"/>
                <a:gd name="T13" fmla="*/ 4 h 144"/>
                <a:gd name="T14" fmla="*/ 31 w 144"/>
                <a:gd name="T15" fmla="*/ 14 h 144"/>
                <a:gd name="T16" fmla="*/ 14 w 144"/>
                <a:gd name="T17" fmla="*/ 29 h 144"/>
                <a:gd name="T18" fmla="*/ 4 w 144"/>
                <a:gd name="T19" fmla="*/ 50 h 144"/>
                <a:gd name="T20" fmla="*/ 0 w 144"/>
                <a:gd name="T21" fmla="*/ 73 h 144"/>
                <a:gd name="T22" fmla="*/ 4 w 144"/>
                <a:gd name="T23" fmla="*/ 94 h 144"/>
                <a:gd name="T24" fmla="*/ 14 w 144"/>
                <a:gd name="T25" fmla="*/ 116 h 144"/>
                <a:gd name="T26" fmla="*/ 31 w 144"/>
                <a:gd name="T27" fmla="*/ 131 h 144"/>
                <a:gd name="T28" fmla="*/ 50 w 144"/>
                <a:gd name="T29" fmla="*/ 140 h 144"/>
                <a:gd name="T30" fmla="*/ 73 w 144"/>
                <a:gd name="T31" fmla="*/ 144 h 144"/>
                <a:gd name="T32" fmla="*/ 95 w 144"/>
                <a:gd name="T33" fmla="*/ 140 h 144"/>
                <a:gd name="T34" fmla="*/ 116 w 144"/>
                <a:gd name="T35" fmla="*/ 131 h 144"/>
                <a:gd name="T36" fmla="*/ 131 w 144"/>
                <a:gd name="T37" fmla="*/ 116 h 144"/>
                <a:gd name="T38" fmla="*/ 141 w 144"/>
                <a:gd name="T39" fmla="*/ 94 h 144"/>
                <a:gd name="T40" fmla="*/ 144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44">
                  <a:moveTo>
                    <a:pt x="144" y="73"/>
                  </a:moveTo>
                  <a:lnTo>
                    <a:pt x="141" y="50"/>
                  </a:lnTo>
                  <a:lnTo>
                    <a:pt x="131" y="29"/>
                  </a:lnTo>
                  <a:lnTo>
                    <a:pt x="116" y="14"/>
                  </a:lnTo>
                  <a:lnTo>
                    <a:pt x="95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1" y="14"/>
                  </a:lnTo>
                  <a:lnTo>
                    <a:pt x="14" y="29"/>
                  </a:lnTo>
                  <a:lnTo>
                    <a:pt x="4" y="50"/>
                  </a:lnTo>
                  <a:lnTo>
                    <a:pt x="0" y="73"/>
                  </a:lnTo>
                  <a:lnTo>
                    <a:pt x="4" y="94"/>
                  </a:lnTo>
                  <a:lnTo>
                    <a:pt x="14" y="116"/>
                  </a:lnTo>
                  <a:lnTo>
                    <a:pt x="31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5" y="140"/>
                  </a:lnTo>
                  <a:lnTo>
                    <a:pt x="116" y="131"/>
                  </a:lnTo>
                  <a:lnTo>
                    <a:pt x="131" y="116"/>
                  </a:lnTo>
                  <a:lnTo>
                    <a:pt x="141" y="94"/>
                  </a:lnTo>
                  <a:lnTo>
                    <a:pt x="144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6" name="Rectangle 68">
              <a:extLst>
                <a:ext uri="{FF2B5EF4-FFF2-40B4-BE49-F238E27FC236}">
                  <a16:creationId xmlns:a16="http://schemas.microsoft.com/office/drawing/2014/main" id="{D1AF2811-2028-4368-A650-E81D3D794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477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97" name="Freeform 69">
              <a:extLst>
                <a:ext uri="{FF2B5EF4-FFF2-40B4-BE49-F238E27FC236}">
                  <a16:creationId xmlns:a16="http://schemas.microsoft.com/office/drawing/2014/main" id="{8492EA9F-C498-4DB1-9751-D3E660B7F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" y="2815"/>
              <a:ext cx="144" cy="144"/>
            </a:xfrm>
            <a:custGeom>
              <a:avLst/>
              <a:gdLst>
                <a:gd name="T0" fmla="*/ 144 w 144"/>
                <a:gd name="T1" fmla="*/ 71 h 144"/>
                <a:gd name="T2" fmla="*/ 141 w 144"/>
                <a:gd name="T3" fmla="*/ 50 h 144"/>
                <a:gd name="T4" fmla="*/ 131 w 144"/>
                <a:gd name="T5" fmla="*/ 28 h 144"/>
                <a:gd name="T6" fmla="*/ 114 w 144"/>
                <a:gd name="T7" fmla="*/ 13 h 144"/>
                <a:gd name="T8" fmla="*/ 95 w 144"/>
                <a:gd name="T9" fmla="*/ 4 h 144"/>
                <a:gd name="T10" fmla="*/ 72 w 144"/>
                <a:gd name="T11" fmla="*/ 0 h 144"/>
                <a:gd name="T12" fmla="*/ 50 w 144"/>
                <a:gd name="T13" fmla="*/ 4 h 144"/>
                <a:gd name="T14" fmla="*/ 29 w 144"/>
                <a:gd name="T15" fmla="*/ 13 h 144"/>
                <a:gd name="T16" fmla="*/ 14 w 144"/>
                <a:gd name="T17" fmla="*/ 28 h 144"/>
                <a:gd name="T18" fmla="*/ 4 w 144"/>
                <a:gd name="T19" fmla="*/ 50 h 144"/>
                <a:gd name="T20" fmla="*/ 0 w 144"/>
                <a:gd name="T21" fmla="*/ 71 h 144"/>
                <a:gd name="T22" fmla="*/ 4 w 144"/>
                <a:gd name="T23" fmla="*/ 94 h 144"/>
                <a:gd name="T24" fmla="*/ 14 w 144"/>
                <a:gd name="T25" fmla="*/ 115 h 144"/>
                <a:gd name="T26" fmla="*/ 29 w 144"/>
                <a:gd name="T27" fmla="*/ 130 h 144"/>
                <a:gd name="T28" fmla="*/ 50 w 144"/>
                <a:gd name="T29" fmla="*/ 140 h 144"/>
                <a:gd name="T30" fmla="*/ 72 w 144"/>
                <a:gd name="T31" fmla="*/ 144 h 144"/>
                <a:gd name="T32" fmla="*/ 95 w 144"/>
                <a:gd name="T33" fmla="*/ 140 h 144"/>
                <a:gd name="T34" fmla="*/ 114 w 144"/>
                <a:gd name="T35" fmla="*/ 130 h 144"/>
                <a:gd name="T36" fmla="*/ 131 w 144"/>
                <a:gd name="T37" fmla="*/ 115 h 144"/>
                <a:gd name="T38" fmla="*/ 141 w 144"/>
                <a:gd name="T39" fmla="*/ 94 h 144"/>
                <a:gd name="T40" fmla="*/ 144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44">
                  <a:moveTo>
                    <a:pt x="144" y="71"/>
                  </a:moveTo>
                  <a:lnTo>
                    <a:pt x="141" y="50"/>
                  </a:lnTo>
                  <a:lnTo>
                    <a:pt x="131" y="28"/>
                  </a:lnTo>
                  <a:lnTo>
                    <a:pt x="114" y="13"/>
                  </a:lnTo>
                  <a:lnTo>
                    <a:pt x="95" y="4"/>
                  </a:lnTo>
                  <a:lnTo>
                    <a:pt x="72" y="0"/>
                  </a:lnTo>
                  <a:lnTo>
                    <a:pt x="50" y="4"/>
                  </a:lnTo>
                  <a:lnTo>
                    <a:pt x="29" y="13"/>
                  </a:lnTo>
                  <a:lnTo>
                    <a:pt x="14" y="28"/>
                  </a:lnTo>
                  <a:lnTo>
                    <a:pt x="4" y="50"/>
                  </a:lnTo>
                  <a:lnTo>
                    <a:pt x="0" y="71"/>
                  </a:lnTo>
                  <a:lnTo>
                    <a:pt x="4" y="94"/>
                  </a:lnTo>
                  <a:lnTo>
                    <a:pt x="14" y="115"/>
                  </a:lnTo>
                  <a:lnTo>
                    <a:pt x="29" y="130"/>
                  </a:lnTo>
                  <a:lnTo>
                    <a:pt x="50" y="140"/>
                  </a:lnTo>
                  <a:lnTo>
                    <a:pt x="72" y="144"/>
                  </a:lnTo>
                  <a:lnTo>
                    <a:pt x="95" y="140"/>
                  </a:lnTo>
                  <a:lnTo>
                    <a:pt x="114" y="130"/>
                  </a:lnTo>
                  <a:lnTo>
                    <a:pt x="131" y="115"/>
                  </a:lnTo>
                  <a:lnTo>
                    <a:pt x="141" y="94"/>
                  </a:lnTo>
                  <a:lnTo>
                    <a:pt x="144" y="71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8" name="Rectangle 70">
              <a:extLst>
                <a:ext uri="{FF2B5EF4-FFF2-40B4-BE49-F238E27FC236}">
                  <a16:creationId xmlns:a16="http://schemas.microsoft.com/office/drawing/2014/main" id="{5B58B5EF-47A1-4A22-B374-55F43E77C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" y="2832"/>
              <a:ext cx="5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99" name="Line 71">
              <a:extLst>
                <a:ext uri="{FF2B5EF4-FFF2-40B4-BE49-F238E27FC236}">
                  <a16:creationId xmlns:a16="http://schemas.microsoft.com/office/drawing/2014/main" id="{EAC35748-DE1A-4A59-957A-DE1B7B86C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2588"/>
              <a:ext cx="278" cy="23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0" name="Line 72">
              <a:extLst>
                <a:ext uri="{FF2B5EF4-FFF2-40B4-BE49-F238E27FC236}">
                  <a16:creationId xmlns:a16="http://schemas.microsoft.com/office/drawing/2014/main" id="{F47C6E48-38DB-4A20-9734-540B8CC79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7" y="2517"/>
              <a:ext cx="579" cy="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1" name="Rectangle 73">
              <a:extLst>
                <a:ext uri="{FF2B5EF4-FFF2-40B4-BE49-F238E27FC236}">
                  <a16:creationId xmlns:a16="http://schemas.microsoft.com/office/drawing/2014/main" id="{958D3B81-9BA7-41CD-85E9-DE15C1257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92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802" name="Line 74">
              <a:extLst>
                <a:ext uri="{FF2B5EF4-FFF2-40B4-BE49-F238E27FC236}">
                  <a16:creationId xmlns:a16="http://schemas.microsoft.com/office/drawing/2014/main" id="{DB84935B-9CD6-451C-BA6D-42F3AFD06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7" y="2863"/>
              <a:ext cx="578" cy="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3" name="Line 75">
              <a:extLst>
                <a:ext uri="{FF2B5EF4-FFF2-40B4-BE49-F238E27FC236}">
                  <a16:creationId xmlns:a16="http://schemas.microsoft.com/office/drawing/2014/main" id="{479C2D88-8598-4F9E-BE62-BD2BCB638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7" y="2865"/>
              <a:ext cx="58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4" name="Rectangle 76">
              <a:extLst>
                <a:ext uri="{FF2B5EF4-FFF2-40B4-BE49-F238E27FC236}">
                  <a16:creationId xmlns:a16="http://schemas.microsoft.com/office/drawing/2014/main" id="{D21FEB93-E8CE-483E-A0B3-8D3068576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286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7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805" name="Rectangle 77">
              <a:extLst>
                <a:ext uri="{FF2B5EF4-FFF2-40B4-BE49-F238E27FC236}">
                  <a16:creationId xmlns:a16="http://schemas.microsoft.com/office/drawing/2014/main" id="{E26E7506-E175-4AA5-9962-660DB552C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" y="2899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806" name="Rectangle 78">
              <a:extLst>
                <a:ext uri="{FF2B5EF4-FFF2-40B4-BE49-F238E27FC236}">
                  <a16:creationId xmlns:a16="http://schemas.microsoft.com/office/drawing/2014/main" id="{7AD422DD-E7D5-4B4A-BF85-C51D82729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" y="2594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6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807" name="Rectangle 79">
              <a:extLst>
                <a:ext uri="{FF2B5EF4-FFF2-40B4-BE49-F238E27FC236}">
                  <a16:creationId xmlns:a16="http://schemas.microsoft.com/office/drawing/2014/main" id="{CC08D156-C785-476B-8E16-1B63F0DF8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" y="268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808" name="Rectangle 80">
              <a:extLst>
                <a:ext uri="{FF2B5EF4-FFF2-40B4-BE49-F238E27FC236}">
                  <a16:creationId xmlns:a16="http://schemas.microsoft.com/office/drawing/2014/main" id="{F87BE16E-FCCC-4979-B3CB-D9C60D451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" y="2684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61353" name="Group 137">
            <a:extLst>
              <a:ext uri="{FF2B5EF4-FFF2-40B4-BE49-F238E27FC236}">
                <a16:creationId xmlns:a16="http://schemas.microsoft.com/office/drawing/2014/main" id="{6379B5BB-A999-484E-B3E8-778BEE375D7B}"/>
              </a:ext>
            </a:extLst>
          </p:cNvPr>
          <p:cNvGrpSpPr>
            <a:grpSpLocks/>
          </p:cNvGrpSpPr>
          <p:nvPr/>
        </p:nvGrpSpPr>
        <p:grpSpPr bwMode="auto">
          <a:xfrm>
            <a:off x="7916866" y="5214941"/>
            <a:ext cx="2516187" cy="1038225"/>
            <a:chOff x="4034" y="3120"/>
            <a:chExt cx="1585" cy="654"/>
          </a:xfrm>
        </p:grpSpPr>
        <p:sp>
          <p:nvSpPr>
            <p:cNvPr id="29761" name="Freeform 81">
              <a:extLst>
                <a:ext uri="{FF2B5EF4-FFF2-40B4-BE49-F238E27FC236}">
                  <a16:creationId xmlns:a16="http://schemas.microsoft.com/office/drawing/2014/main" id="{5C3C531A-73E2-4383-A338-60DE1272C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3538"/>
              <a:ext cx="144" cy="144"/>
            </a:xfrm>
            <a:custGeom>
              <a:avLst/>
              <a:gdLst>
                <a:gd name="T0" fmla="*/ 144 w 144"/>
                <a:gd name="T1" fmla="*/ 73 h 144"/>
                <a:gd name="T2" fmla="*/ 140 w 144"/>
                <a:gd name="T3" fmla="*/ 50 h 144"/>
                <a:gd name="T4" fmla="*/ 130 w 144"/>
                <a:gd name="T5" fmla="*/ 31 h 144"/>
                <a:gd name="T6" fmla="*/ 115 w 144"/>
                <a:gd name="T7" fmla="*/ 14 h 144"/>
                <a:gd name="T8" fmla="*/ 94 w 144"/>
                <a:gd name="T9" fmla="*/ 4 h 144"/>
                <a:gd name="T10" fmla="*/ 73 w 144"/>
                <a:gd name="T11" fmla="*/ 0 h 144"/>
                <a:gd name="T12" fmla="*/ 50 w 144"/>
                <a:gd name="T13" fmla="*/ 4 h 144"/>
                <a:gd name="T14" fmla="*/ 30 w 144"/>
                <a:gd name="T15" fmla="*/ 14 h 144"/>
                <a:gd name="T16" fmla="*/ 13 w 144"/>
                <a:gd name="T17" fmla="*/ 31 h 144"/>
                <a:gd name="T18" fmla="*/ 3 w 144"/>
                <a:gd name="T19" fmla="*/ 50 h 144"/>
                <a:gd name="T20" fmla="*/ 0 w 144"/>
                <a:gd name="T21" fmla="*/ 73 h 144"/>
                <a:gd name="T22" fmla="*/ 3 w 144"/>
                <a:gd name="T23" fmla="*/ 94 h 144"/>
                <a:gd name="T24" fmla="*/ 13 w 144"/>
                <a:gd name="T25" fmla="*/ 115 h 144"/>
                <a:gd name="T26" fmla="*/ 30 w 144"/>
                <a:gd name="T27" fmla="*/ 131 h 144"/>
                <a:gd name="T28" fmla="*/ 50 w 144"/>
                <a:gd name="T29" fmla="*/ 140 h 144"/>
                <a:gd name="T30" fmla="*/ 73 w 144"/>
                <a:gd name="T31" fmla="*/ 144 h 144"/>
                <a:gd name="T32" fmla="*/ 94 w 144"/>
                <a:gd name="T33" fmla="*/ 140 h 144"/>
                <a:gd name="T34" fmla="*/ 115 w 144"/>
                <a:gd name="T35" fmla="*/ 131 h 144"/>
                <a:gd name="T36" fmla="*/ 130 w 144"/>
                <a:gd name="T37" fmla="*/ 115 h 144"/>
                <a:gd name="T38" fmla="*/ 140 w 144"/>
                <a:gd name="T39" fmla="*/ 94 h 144"/>
                <a:gd name="T40" fmla="*/ 144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44">
                  <a:moveTo>
                    <a:pt x="144" y="73"/>
                  </a:moveTo>
                  <a:lnTo>
                    <a:pt x="140" y="50"/>
                  </a:lnTo>
                  <a:lnTo>
                    <a:pt x="130" y="31"/>
                  </a:lnTo>
                  <a:lnTo>
                    <a:pt x="115" y="14"/>
                  </a:lnTo>
                  <a:lnTo>
                    <a:pt x="94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0" y="14"/>
                  </a:lnTo>
                  <a:lnTo>
                    <a:pt x="13" y="31"/>
                  </a:lnTo>
                  <a:lnTo>
                    <a:pt x="3" y="50"/>
                  </a:lnTo>
                  <a:lnTo>
                    <a:pt x="0" y="73"/>
                  </a:lnTo>
                  <a:lnTo>
                    <a:pt x="3" y="94"/>
                  </a:lnTo>
                  <a:lnTo>
                    <a:pt x="13" y="115"/>
                  </a:lnTo>
                  <a:lnTo>
                    <a:pt x="30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4" y="140"/>
                  </a:lnTo>
                  <a:lnTo>
                    <a:pt x="115" y="131"/>
                  </a:lnTo>
                  <a:lnTo>
                    <a:pt x="130" y="115"/>
                  </a:lnTo>
                  <a:lnTo>
                    <a:pt x="140" y="94"/>
                  </a:lnTo>
                  <a:lnTo>
                    <a:pt x="144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2" name="Rectangle 82">
              <a:extLst>
                <a:ext uri="{FF2B5EF4-FFF2-40B4-BE49-F238E27FC236}">
                  <a16:creationId xmlns:a16="http://schemas.microsoft.com/office/drawing/2014/main" id="{E5057075-06F0-451D-AB87-DD579AD00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3552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63" name="Freeform 83">
              <a:extLst>
                <a:ext uri="{FF2B5EF4-FFF2-40B4-BE49-F238E27FC236}">
                  <a16:creationId xmlns:a16="http://schemas.microsoft.com/office/drawing/2014/main" id="{C5FD53D5-577A-4CB3-BB79-AB3B84A0E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" y="3202"/>
              <a:ext cx="144" cy="144"/>
            </a:xfrm>
            <a:custGeom>
              <a:avLst/>
              <a:gdLst>
                <a:gd name="T0" fmla="*/ 144 w 144"/>
                <a:gd name="T1" fmla="*/ 73 h 144"/>
                <a:gd name="T2" fmla="*/ 141 w 144"/>
                <a:gd name="T3" fmla="*/ 50 h 144"/>
                <a:gd name="T4" fmla="*/ 131 w 144"/>
                <a:gd name="T5" fmla="*/ 29 h 144"/>
                <a:gd name="T6" fmla="*/ 114 w 144"/>
                <a:gd name="T7" fmla="*/ 14 h 144"/>
                <a:gd name="T8" fmla="*/ 95 w 144"/>
                <a:gd name="T9" fmla="*/ 4 h 144"/>
                <a:gd name="T10" fmla="*/ 72 w 144"/>
                <a:gd name="T11" fmla="*/ 0 h 144"/>
                <a:gd name="T12" fmla="*/ 50 w 144"/>
                <a:gd name="T13" fmla="*/ 4 h 144"/>
                <a:gd name="T14" fmla="*/ 29 w 144"/>
                <a:gd name="T15" fmla="*/ 14 h 144"/>
                <a:gd name="T16" fmla="*/ 14 w 144"/>
                <a:gd name="T17" fmla="*/ 29 h 144"/>
                <a:gd name="T18" fmla="*/ 4 w 144"/>
                <a:gd name="T19" fmla="*/ 50 h 144"/>
                <a:gd name="T20" fmla="*/ 0 w 144"/>
                <a:gd name="T21" fmla="*/ 73 h 144"/>
                <a:gd name="T22" fmla="*/ 4 w 144"/>
                <a:gd name="T23" fmla="*/ 94 h 144"/>
                <a:gd name="T24" fmla="*/ 14 w 144"/>
                <a:gd name="T25" fmla="*/ 116 h 144"/>
                <a:gd name="T26" fmla="*/ 29 w 144"/>
                <a:gd name="T27" fmla="*/ 131 h 144"/>
                <a:gd name="T28" fmla="*/ 50 w 144"/>
                <a:gd name="T29" fmla="*/ 140 h 144"/>
                <a:gd name="T30" fmla="*/ 72 w 144"/>
                <a:gd name="T31" fmla="*/ 144 h 144"/>
                <a:gd name="T32" fmla="*/ 95 w 144"/>
                <a:gd name="T33" fmla="*/ 140 h 144"/>
                <a:gd name="T34" fmla="*/ 114 w 144"/>
                <a:gd name="T35" fmla="*/ 131 h 144"/>
                <a:gd name="T36" fmla="*/ 131 w 144"/>
                <a:gd name="T37" fmla="*/ 116 h 144"/>
                <a:gd name="T38" fmla="*/ 141 w 144"/>
                <a:gd name="T39" fmla="*/ 94 h 144"/>
                <a:gd name="T40" fmla="*/ 144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44">
                  <a:moveTo>
                    <a:pt x="144" y="73"/>
                  </a:moveTo>
                  <a:lnTo>
                    <a:pt x="141" y="50"/>
                  </a:lnTo>
                  <a:lnTo>
                    <a:pt x="131" y="29"/>
                  </a:lnTo>
                  <a:lnTo>
                    <a:pt x="114" y="14"/>
                  </a:lnTo>
                  <a:lnTo>
                    <a:pt x="95" y="4"/>
                  </a:lnTo>
                  <a:lnTo>
                    <a:pt x="72" y="0"/>
                  </a:lnTo>
                  <a:lnTo>
                    <a:pt x="50" y="4"/>
                  </a:lnTo>
                  <a:lnTo>
                    <a:pt x="29" y="14"/>
                  </a:lnTo>
                  <a:lnTo>
                    <a:pt x="14" y="29"/>
                  </a:lnTo>
                  <a:lnTo>
                    <a:pt x="4" y="50"/>
                  </a:lnTo>
                  <a:lnTo>
                    <a:pt x="0" y="73"/>
                  </a:lnTo>
                  <a:lnTo>
                    <a:pt x="4" y="94"/>
                  </a:lnTo>
                  <a:lnTo>
                    <a:pt x="14" y="116"/>
                  </a:lnTo>
                  <a:lnTo>
                    <a:pt x="29" y="131"/>
                  </a:lnTo>
                  <a:lnTo>
                    <a:pt x="50" y="140"/>
                  </a:lnTo>
                  <a:lnTo>
                    <a:pt x="72" y="144"/>
                  </a:lnTo>
                  <a:lnTo>
                    <a:pt x="95" y="140"/>
                  </a:lnTo>
                  <a:lnTo>
                    <a:pt x="114" y="131"/>
                  </a:lnTo>
                  <a:lnTo>
                    <a:pt x="131" y="116"/>
                  </a:lnTo>
                  <a:lnTo>
                    <a:pt x="141" y="94"/>
                  </a:lnTo>
                  <a:lnTo>
                    <a:pt x="144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4" name="Rectangle 84">
              <a:extLst>
                <a:ext uri="{FF2B5EF4-FFF2-40B4-BE49-F238E27FC236}">
                  <a16:creationId xmlns:a16="http://schemas.microsoft.com/office/drawing/2014/main" id="{FDF86678-6F55-4333-8006-C3B52A367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216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65" name="Freeform 85">
              <a:extLst>
                <a:ext uri="{FF2B5EF4-FFF2-40B4-BE49-F238E27FC236}">
                  <a16:creationId xmlns:a16="http://schemas.microsoft.com/office/drawing/2014/main" id="{F3B3B8BC-FE5E-4D43-81B6-4B8F20716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4" y="3544"/>
              <a:ext cx="145" cy="144"/>
            </a:xfrm>
            <a:custGeom>
              <a:avLst/>
              <a:gdLst>
                <a:gd name="T0" fmla="*/ 145 w 145"/>
                <a:gd name="T1" fmla="*/ 73 h 144"/>
                <a:gd name="T2" fmla="*/ 142 w 145"/>
                <a:gd name="T3" fmla="*/ 50 h 144"/>
                <a:gd name="T4" fmla="*/ 130 w 145"/>
                <a:gd name="T5" fmla="*/ 31 h 144"/>
                <a:gd name="T6" fmla="*/ 115 w 145"/>
                <a:gd name="T7" fmla="*/ 14 h 144"/>
                <a:gd name="T8" fmla="*/ 96 w 145"/>
                <a:gd name="T9" fmla="*/ 4 h 144"/>
                <a:gd name="T10" fmla="*/ 73 w 145"/>
                <a:gd name="T11" fmla="*/ 0 h 144"/>
                <a:gd name="T12" fmla="*/ 50 w 145"/>
                <a:gd name="T13" fmla="*/ 4 h 144"/>
                <a:gd name="T14" fmla="*/ 30 w 145"/>
                <a:gd name="T15" fmla="*/ 14 h 144"/>
                <a:gd name="T16" fmla="*/ 15 w 145"/>
                <a:gd name="T17" fmla="*/ 31 h 144"/>
                <a:gd name="T18" fmla="*/ 3 w 145"/>
                <a:gd name="T19" fmla="*/ 50 h 144"/>
                <a:gd name="T20" fmla="*/ 0 w 145"/>
                <a:gd name="T21" fmla="*/ 73 h 144"/>
                <a:gd name="T22" fmla="*/ 3 w 145"/>
                <a:gd name="T23" fmla="*/ 94 h 144"/>
                <a:gd name="T24" fmla="*/ 15 w 145"/>
                <a:gd name="T25" fmla="*/ 115 h 144"/>
                <a:gd name="T26" fmla="*/ 30 w 145"/>
                <a:gd name="T27" fmla="*/ 131 h 144"/>
                <a:gd name="T28" fmla="*/ 50 w 145"/>
                <a:gd name="T29" fmla="*/ 140 h 144"/>
                <a:gd name="T30" fmla="*/ 73 w 145"/>
                <a:gd name="T31" fmla="*/ 144 h 144"/>
                <a:gd name="T32" fmla="*/ 96 w 145"/>
                <a:gd name="T33" fmla="*/ 140 h 144"/>
                <a:gd name="T34" fmla="*/ 115 w 145"/>
                <a:gd name="T35" fmla="*/ 131 h 144"/>
                <a:gd name="T36" fmla="*/ 130 w 145"/>
                <a:gd name="T37" fmla="*/ 115 h 144"/>
                <a:gd name="T38" fmla="*/ 142 w 145"/>
                <a:gd name="T39" fmla="*/ 94 h 144"/>
                <a:gd name="T40" fmla="*/ 145 w 145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5" h="144">
                  <a:moveTo>
                    <a:pt x="145" y="73"/>
                  </a:moveTo>
                  <a:lnTo>
                    <a:pt x="142" y="50"/>
                  </a:lnTo>
                  <a:lnTo>
                    <a:pt x="130" y="31"/>
                  </a:lnTo>
                  <a:lnTo>
                    <a:pt x="115" y="14"/>
                  </a:lnTo>
                  <a:lnTo>
                    <a:pt x="96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0" y="14"/>
                  </a:lnTo>
                  <a:lnTo>
                    <a:pt x="15" y="31"/>
                  </a:lnTo>
                  <a:lnTo>
                    <a:pt x="3" y="50"/>
                  </a:lnTo>
                  <a:lnTo>
                    <a:pt x="0" y="73"/>
                  </a:lnTo>
                  <a:lnTo>
                    <a:pt x="3" y="94"/>
                  </a:lnTo>
                  <a:lnTo>
                    <a:pt x="15" y="115"/>
                  </a:lnTo>
                  <a:lnTo>
                    <a:pt x="30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6" y="140"/>
                  </a:lnTo>
                  <a:lnTo>
                    <a:pt x="115" y="131"/>
                  </a:lnTo>
                  <a:lnTo>
                    <a:pt x="130" y="115"/>
                  </a:lnTo>
                  <a:lnTo>
                    <a:pt x="142" y="94"/>
                  </a:lnTo>
                  <a:lnTo>
                    <a:pt x="145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6" name="Rectangle 86">
              <a:extLst>
                <a:ext uri="{FF2B5EF4-FFF2-40B4-BE49-F238E27FC236}">
                  <a16:creationId xmlns:a16="http://schemas.microsoft.com/office/drawing/2014/main" id="{D75BC935-F14F-4405-9445-3DB6C1791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3558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67" name="Rectangle 87">
              <a:extLst>
                <a:ext uri="{FF2B5EF4-FFF2-40B4-BE49-F238E27FC236}">
                  <a16:creationId xmlns:a16="http://schemas.microsoft.com/office/drawing/2014/main" id="{481096BC-777E-47E2-A4AD-EF2357320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120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68" name="Line 88">
              <a:extLst>
                <a:ext uri="{FF2B5EF4-FFF2-40B4-BE49-F238E27FC236}">
                  <a16:creationId xmlns:a16="http://schemas.microsoft.com/office/drawing/2014/main" id="{7E3E02B5-8515-460D-94CE-5D3BA5A8B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5" y="3316"/>
              <a:ext cx="273" cy="23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9" name="Line 89">
              <a:extLst>
                <a:ext uri="{FF2B5EF4-FFF2-40B4-BE49-F238E27FC236}">
                  <a16:creationId xmlns:a16="http://schemas.microsoft.com/office/drawing/2014/main" id="{A0E83A81-262D-4586-9B5F-3C290B1F2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" y="3319"/>
              <a:ext cx="277" cy="229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0" name="Freeform 90">
              <a:extLst>
                <a:ext uri="{FF2B5EF4-FFF2-40B4-BE49-F238E27FC236}">
                  <a16:creationId xmlns:a16="http://schemas.microsoft.com/office/drawing/2014/main" id="{3DDDB771-AECE-4566-8211-7A4C4C0A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" y="3202"/>
              <a:ext cx="144" cy="144"/>
            </a:xfrm>
            <a:custGeom>
              <a:avLst/>
              <a:gdLst>
                <a:gd name="T0" fmla="*/ 144 w 144"/>
                <a:gd name="T1" fmla="*/ 73 h 144"/>
                <a:gd name="T2" fmla="*/ 141 w 144"/>
                <a:gd name="T3" fmla="*/ 50 h 144"/>
                <a:gd name="T4" fmla="*/ 131 w 144"/>
                <a:gd name="T5" fmla="*/ 29 h 144"/>
                <a:gd name="T6" fmla="*/ 116 w 144"/>
                <a:gd name="T7" fmla="*/ 14 h 144"/>
                <a:gd name="T8" fmla="*/ 95 w 144"/>
                <a:gd name="T9" fmla="*/ 4 h 144"/>
                <a:gd name="T10" fmla="*/ 73 w 144"/>
                <a:gd name="T11" fmla="*/ 0 h 144"/>
                <a:gd name="T12" fmla="*/ 50 w 144"/>
                <a:gd name="T13" fmla="*/ 4 h 144"/>
                <a:gd name="T14" fmla="*/ 31 w 144"/>
                <a:gd name="T15" fmla="*/ 14 h 144"/>
                <a:gd name="T16" fmla="*/ 14 w 144"/>
                <a:gd name="T17" fmla="*/ 29 h 144"/>
                <a:gd name="T18" fmla="*/ 4 w 144"/>
                <a:gd name="T19" fmla="*/ 50 h 144"/>
                <a:gd name="T20" fmla="*/ 0 w 144"/>
                <a:gd name="T21" fmla="*/ 73 h 144"/>
                <a:gd name="T22" fmla="*/ 4 w 144"/>
                <a:gd name="T23" fmla="*/ 94 h 144"/>
                <a:gd name="T24" fmla="*/ 14 w 144"/>
                <a:gd name="T25" fmla="*/ 116 h 144"/>
                <a:gd name="T26" fmla="*/ 31 w 144"/>
                <a:gd name="T27" fmla="*/ 131 h 144"/>
                <a:gd name="T28" fmla="*/ 50 w 144"/>
                <a:gd name="T29" fmla="*/ 140 h 144"/>
                <a:gd name="T30" fmla="*/ 73 w 144"/>
                <a:gd name="T31" fmla="*/ 144 h 144"/>
                <a:gd name="T32" fmla="*/ 95 w 144"/>
                <a:gd name="T33" fmla="*/ 140 h 144"/>
                <a:gd name="T34" fmla="*/ 116 w 144"/>
                <a:gd name="T35" fmla="*/ 131 h 144"/>
                <a:gd name="T36" fmla="*/ 131 w 144"/>
                <a:gd name="T37" fmla="*/ 116 h 144"/>
                <a:gd name="T38" fmla="*/ 141 w 144"/>
                <a:gd name="T39" fmla="*/ 94 h 144"/>
                <a:gd name="T40" fmla="*/ 144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44">
                  <a:moveTo>
                    <a:pt x="144" y="73"/>
                  </a:moveTo>
                  <a:lnTo>
                    <a:pt x="141" y="50"/>
                  </a:lnTo>
                  <a:lnTo>
                    <a:pt x="131" y="29"/>
                  </a:lnTo>
                  <a:lnTo>
                    <a:pt x="116" y="14"/>
                  </a:lnTo>
                  <a:lnTo>
                    <a:pt x="95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1" y="14"/>
                  </a:lnTo>
                  <a:lnTo>
                    <a:pt x="14" y="29"/>
                  </a:lnTo>
                  <a:lnTo>
                    <a:pt x="4" y="50"/>
                  </a:lnTo>
                  <a:lnTo>
                    <a:pt x="0" y="73"/>
                  </a:lnTo>
                  <a:lnTo>
                    <a:pt x="4" y="94"/>
                  </a:lnTo>
                  <a:lnTo>
                    <a:pt x="14" y="116"/>
                  </a:lnTo>
                  <a:lnTo>
                    <a:pt x="31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5" y="140"/>
                  </a:lnTo>
                  <a:lnTo>
                    <a:pt x="116" y="131"/>
                  </a:lnTo>
                  <a:lnTo>
                    <a:pt x="131" y="116"/>
                  </a:lnTo>
                  <a:lnTo>
                    <a:pt x="141" y="94"/>
                  </a:lnTo>
                  <a:lnTo>
                    <a:pt x="144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1" name="Rectangle 91">
              <a:extLst>
                <a:ext uri="{FF2B5EF4-FFF2-40B4-BE49-F238E27FC236}">
                  <a16:creationId xmlns:a16="http://schemas.microsoft.com/office/drawing/2014/main" id="{E2ED2EFB-C96E-46E6-849C-B44C2B410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" y="3216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72" name="Freeform 92">
              <a:extLst>
                <a:ext uri="{FF2B5EF4-FFF2-40B4-BE49-F238E27FC236}">
                  <a16:creationId xmlns:a16="http://schemas.microsoft.com/office/drawing/2014/main" id="{16060CFA-8A39-4BC0-8947-B0B06E9D9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" y="3554"/>
              <a:ext cx="144" cy="144"/>
            </a:xfrm>
            <a:custGeom>
              <a:avLst/>
              <a:gdLst>
                <a:gd name="T0" fmla="*/ 144 w 144"/>
                <a:gd name="T1" fmla="*/ 71 h 144"/>
                <a:gd name="T2" fmla="*/ 141 w 144"/>
                <a:gd name="T3" fmla="*/ 50 h 144"/>
                <a:gd name="T4" fmla="*/ 131 w 144"/>
                <a:gd name="T5" fmla="*/ 28 h 144"/>
                <a:gd name="T6" fmla="*/ 114 w 144"/>
                <a:gd name="T7" fmla="*/ 13 h 144"/>
                <a:gd name="T8" fmla="*/ 95 w 144"/>
                <a:gd name="T9" fmla="*/ 4 h 144"/>
                <a:gd name="T10" fmla="*/ 72 w 144"/>
                <a:gd name="T11" fmla="*/ 0 h 144"/>
                <a:gd name="T12" fmla="*/ 50 w 144"/>
                <a:gd name="T13" fmla="*/ 4 h 144"/>
                <a:gd name="T14" fmla="*/ 29 w 144"/>
                <a:gd name="T15" fmla="*/ 13 h 144"/>
                <a:gd name="T16" fmla="*/ 14 w 144"/>
                <a:gd name="T17" fmla="*/ 28 h 144"/>
                <a:gd name="T18" fmla="*/ 4 w 144"/>
                <a:gd name="T19" fmla="*/ 50 h 144"/>
                <a:gd name="T20" fmla="*/ 0 w 144"/>
                <a:gd name="T21" fmla="*/ 71 h 144"/>
                <a:gd name="T22" fmla="*/ 4 w 144"/>
                <a:gd name="T23" fmla="*/ 94 h 144"/>
                <a:gd name="T24" fmla="*/ 14 w 144"/>
                <a:gd name="T25" fmla="*/ 115 h 144"/>
                <a:gd name="T26" fmla="*/ 29 w 144"/>
                <a:gd name="T27" fmla="*/ 130 h 144"/>
                <a:gd name="T28" fmla="*/ 50 w 144"/>
                <a:gd name="T29" fmla="*/ 140 h 144"/>
                <a:gd name="T30" fmla="*/ 72 w 144"/>
                <a:gd name="T31" fmla="*/ 144 h 144"/>
                <a:gd name="T32" fmla="*/ 95 w 144"/>
                <a:gd name="T33" fmla="*/ 140 h 144"/>
                <a:gd name="T34" fmla="*/ 114 w 144"/>
                <a:gd name="T35" fmla="*/ 130 h 144"/>
                <a:gd name="T36" fmla="*/ 131 w 144"/>
                <a:gd name="T37" fmla="*/ 115 h 144"/>
                <a:gd name="T38" fmla="*/ 141 w 144"/>
                <a:gd name="T39" fmla="*/ 94 h 144"/>
                <a:gd name="T40" fmla="*/ 144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44">
                  <a:moveTo>
                    <a:pt x="144" y="71"/>
                  </a:moveTo>
                  <a:lnTo>
                    <a:pt x="141" y="50"/>
                  </a:lnTo>
                  <a:lnTo>
                    <a:pt x="131" y="28"/>
                  </a:lnTo>
                  <a:lnTo>
                    <a:pt x="114" y="13"/>
                  </a:lnTo>
                  <a:lnTo>
                    <a:pt x="95" y="4"/>
                  </a:lnTo>
                  <a:lnTo>
                    <a:pt x="72" y="0"/>
                  </a:lnTo>
                  <a:lnTo>
                    <a:pt x="50" y="4"/>
                  </a:lnTo>
                  <a:lnTo>
                    <a:pt x="29" y="13"/>
                  </a:lnTo>
                  <a:lnTo>
                    <a:pt x="14" y="28"/>
                  </a:lnTo>
                  <a:lnTo>
                    <a:pt x="4" y="50"/>
                  </a:lnTo>
                  <a:lnTo>
                    <a:pt x="0" y="71"/>
                  </a:lnTo>
                  <a:lnTo>
                    <a:pt x="4" y="94"/>
                  </a:lnTo>
                  <a:lnTo>
                    <a:pt x="14" y="115"/>
                  </a:lnTo>
                  <a:lnTo>
                    <a:pt x="29" y="130"/>
                  </a:lnTo>
                  <a:lnTo>
                    <a:pt x="50" y="140"/>
                  </a:lnTo>
                  <a:lnTo>
                    <a:pt x="72" y="144"/>
                  </a:lnTo>
                  <a:lnTo>
                    <a:pt x="95" y="140"/>
                  </a:lnTo>
                  <a:lnTo>
                    <a:pt x="114" y="130"/>
                  </a:lnTo>
                  <a:lnTo>
                    <a:pt x="131" y="115"/>
                  </a:lnTo>
                  <a:lnTo>
                    <a:pt x="141" y="94"/>
                  </a:lnTo>
                  <a:lnTo>
                    <a:pt x="144" y="71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3" name="Rectangle 93">
              <a:extLst>
                <a:ext uri="{FF2B5EF4-FFF2-40B4-BE49-F238E27FC236}">
                  <a16:creationId xmlns:a16="http://schemas.microsoft.com/office/drawing/2014/main" id="{7550349B-39EB-4B62-9B96-88E930BFF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1" y="356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74" name="Line 94">
              <a:extLst>
                <a:ext uri="{FF2B5EF4-FFF2-40B4-BE49-F238E27FC236}">
                  <a16:creationId xmlns:a16="http://schemas.microsoft.com/office/drawing/2014/main" id="{86AA49DE-71A4-4684-8B1C-3F71E9633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7" y="3323"/>
              <a:ext cx="273" cy="23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5" name="Line 95">
              <a:extLst>
                <a:ext uri="{FF2B5EF4-FFF2-40B4-BE49-F238E27FC236}">
                  <a16:creationId xmlns:a16="http://schemas.microsoft.com/office/drawing/2014/main" id="{8E8AC6A1-30C2-4682-8BEF-A5E16104F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5" y="3327"/>
              <a:ext cx="278" cy="23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6" name="Line 96">
              <a:extLst>
                <a:ext uri="{FF2B5EF4-FFF2-40B4-BE49-F238E27FC236}">
                  <a16:creationId xmlns:a16="http://schemas.microsoft.com/office/drawing/2014/main" id="{8AE6410E-491F-405E-BA5F-9300B53DC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9" y="3256"/>
              <a:ext cx="579" cy="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7" name="Rectangle 97">
              <a:extLst>
                <a:ext uri="{FF2B5EF4-FFF2-40B4-BE49-F238E27FC236}">
                  <a16:creationId xmlns:a16="http://schemas.microsoft.com/office/drawing/2014/main" id="{C1AE9196-1858-4CF5-9892-EB746E5FE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3331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78" name="Line 98">
              <a:extLst>
                <a:ext uri="{FF2B5EF4-FFF2-40B4-BE49-F238E27FC236}">
                  <a16:creationId xmlns:a16="http://schemas.microsoft.com/office/drawing/2014/main" id="{4D1F1D1D-3859-49C7-B14D-D10675DEA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8" y="3602"/>
              <a:ext cx="578" cy="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9" name="Line 99">
              <a:extLst>
                <a:ext uri="{FF2B5EF4-FFF2-40B4-BE49-F238E27FC236}">
                  <a16:creationId xmlns:a16="http://schemas.microsoft.com/office/drawing/2014/main" id="{DD45AF72-5FA4-4440-B3F0-D20C37A7C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8" y="3604"/>
              <a:ext cx="581" cy="1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0" name="Rectangle 100">
              <a:extLst>
                <a:ext uri="{FF2B5EF4-FFF2-40B4-BE49-F238E27FC236}">
                  <a16:creationId xmlns:a16="http://schemas.microsoft.com/office/drawing/2014/main" id="{653165AF-A9D6-42C4-8EEE-A7668F09E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" y="362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7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81" name="Rectangle 101">
              <a:extLst>
                <a:ext uri="{FF2B5EF4-FFF2-40B4-BE49-F238E27FC236}">
                  <a16:creationId xmlns:a16="http://schemas.microsoft.com/office/drawing/2014/main" id="{CE699D5C-B326-440C-BD86-53857E421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" y="363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82" name="Rectangle 102">
              <a:extLst>
                <a:ext uri="{FF2B5EF4-FFF2-40B4-BE49-F238E27FC236}">
                  <a16:creationId xmlns:a16="http://schemas.microsoft.com/office/drawing/2014/main" id="{EFC3C351-76C9-4BC7-BE71-1C615440A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333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6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83" name="Rectangle 103">
              <a:extLst>
                <a:ext uri="{FF2B5EF4-FFF2-40B4-BE49-F238E27FC236}">
                  <a16:creationId xmlns:a16="http://schemas.microsoft.com/office/drawing/2014/main" id="{40431235-D8B4-4A37-884C-38389A79A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3421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84" name="Rectangle 104">
              <a:extLst>
                <a:ext uri="{FF2B5EF4-FFF2-40B4-BE49-F238E27FC236}">
                  <a16:creationId xmlns:a16="http://schemas.microsoft.com/office/drawing/2014/main" id="{92097BC1-712C-43A1-ADEA-86909A028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" y="342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61321" name="Text Box 105">
            <a:extLst>
              <a:ext uri="{FF2B5EF4-FFF2-40B4-BE49-F238E27FC236}">
                <a16:creationId xmlns:a16="http://schemas.microsoft.com/office/drawing/2014/main" id="{8BBD49BC-918A-47F1-ABEC-5F9E0DA68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2555875"/>
            <a:ext cx="593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b(a,3)                c(b,3+4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d(b,3+2)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e(-,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∞)</a:t>
            </a:r>
          </a:p>
        </p:txBody>
      </p:sp>
      <p:sp>
        <p:nvSpPr>
          <p:cNvPr id="1161322" name="Text Box 106">
            <a:extLst>
              <a:ext uri="{FF2B5EF4-FFF2-40B4-BE49-F238E27FC236}">
                <a16:creationId xmlns:a16="http://schemas.microsoft.com/office/drawing/2014/main" id="{0E03B634-6831-4347-AEB3-47579435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3695700"/>
            <a:ext cx="607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d(b,5)            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c(b,7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e(d,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5+4)</a:t>
            </a:r>
          </a:p>
        </p:txBody>
      </p:sp>
      <p:sp>
        <p:nvSpPr>
          <p:cNvPr id="1161323" name="Text Box 107">
            <a:extLst>
              <a:ext uri="{FF2B5EF4-FFF2-40B4-BE49-F238E27FC236}">
                <a16:creationId xmlns:a16="http://schemas.microsoft.com/office/drawing/2014/main" id="{4EC7B721-9262-4ACF-805A-EF4A2434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92125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c(b,7) 		                     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e(d,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9)</a:t>
            </a:r>
          </a:p>
        </p:txBody>
      </p:sp>
      <p:sp>
        <p:nvSpPr>
          <p:cNvPr id="1161324" name="Text Box 108">
            <a:extLst>
              <a:ext uri="{FF2B5EF4-FFF2-40B4-BE49-F238E27FC236}">
                <a16:creationId xmlns:a16="http://schemas.microsoft.com/office/drawing/2014/main" id="{58B48CCA-DFE3-4EB8-9832-01E75833A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404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e(d,9) 		</a:t>
            </a:r>
            <a:endParaRPr lang="en-US" altLang="zh-CN" sz="2400" u="sng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9708" name="Group 134">
            <a:extLst>
              <a:ext uri="{FF2B5EF4-FFF2-40B4-BE49-F238E27FC236}">
                <a16:creationId xmlns:a16="http://schemas.microsoft.com/office/drawing/2014/main" id="{626121E3-0A70-4215-B1FE-FC39AF474264}"/>
              </a:ext>
            </a:extLst>
          </p:cNvPr>
          <p:cNvGrpSpPr>
            <a:grpSpLocks/>
          </p:cNvGrpSpPr>
          <p:nvPr/>
        </p:nvGrpSpPr>
        <p:grpSpPr bwMode="auto">
          <a:xfrm>
            <a:off x="5499103" y="215903"/>
            <a:ext cx="2551113" cy="987425"/>
            <a:chOff x="1968" y="0"/>
            <a:chExt cx="1607" cy="622"/>
          </a:xfrm>
        </p:grpSpPr>
        <p:sp>
          <p:nvSpPr>
            <p:cNvPr id="29734" name="AutoShape 4">
              <a:extLst>
                <a:ext uri="{FF2B5EF4-FFF2-40B4-BE49-F238E27FC236}">
                  <a16:creationId xmlns:a16="http://schemas.microsoft.com/office/drawing/2014/main" id="{20BBBEE7-936C-4642-BDF3-867B2831997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68" y="0"/>
              <a:ext cx="1607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Freeform 5">
              <a:extLst>
                <a:ext uri="{FF2B5EF4-FFF2-40B4-BE49-F238E27FC236}">
                  <a16:creationId xmlns:a16="http://schemas.microsoft.com/office/drawing/2014/main" id="{30F07012-5F5A-45C0-BC24-E8370FAEE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" y="399"/>
              <a:ext cx="144" cy="144"/>
            </a:xfrm>
            <a:custGeom>
              <a:avLst/>
              <a:gdLst>
                <a:gd name="T0" fmla="*/ 144 w 144"/>
                <a:gd name="T1" fmla="*/ 73 h 144"/>
                <a:gd name="T2" fmla="*/ 140 w 144"/>
                <a:gd name="T3" fmla="*/ 50 h 144"/>
                <a:gd name="T4" fmla="*/ 130 w 144"/>
                <a:gd name="T5" fmla="*/ 31 h 144"/>
                <a:gd name="T6" fmla="*/ 115 w 144"/>
                <a:gd name="T7" fmla="*/ 14 h 144"/>
                <a:gd name="T8" fmla="*/ 94 w 144"/>
                <a:gd name="T9" fmla="*/ 4 h 144"/>
                <a:gd name="T10" fmla="*/ 73 w 144"/>
                <a:gd name="T11" fmla="*/ 0 h 144"/>
                <a:gd name="T12" fmla="*/ 50 w 144"/>
                <a:gd name="T13" fmla="*/ 4 h 144"/>
                <a:gd name="T14" fmla="*/ 30 w 144"/>
                <a:gd name="T15" fmla="*/ 14 h 144"/>
                <a:gd name="T16" fmla="*/ 13 w 144"/>
                <a:gd name="T17" fmla="*/ 31 h 144"/>
                <a:gd name="T18" fmla="*/ 3 w 144"/>
                <a:gd name="T19" fmla="*/ 50 h 144"/>
                <a:gd name="T20" fmla="*/ 0 w 144"/>
                <a:gd name="T21" fmla="*/ 73 h 144"/>
                <a:gd name="T22" fmla="*/ 3 w 144"/>
                <a:gd name="T23" fmla="*/ 94 h 144"/>
                <a:gd name="T24" fmla="*/ 13 w 144"/>
                <a:gd name="T25" fmla="*/ 115 h 144"/>
                <a:gd name="T26" fmla="*/ 30 w 144"/>
                <a:gd name="T27" fmla="*/ 131 h 144"/>
                <a:gd name="T28" fmla="*/ 50 w 144"/>
                <a:gd name="T29" fmla="*/ 140 h 144"/>
                <a:gd name="T30" fmla="*/ 73 w 144"/>
                <a:gd name="T31" fmla="*/ 144 h 144"/>
                <a:gd name="T32" fmla="*/ 94 w 144"/>
                <a:gd name="T33" fmla="*/ 140 h 144"/>
                <a:gd name="T34" fmla="*/ 115 w 144"/>
                <a:gd name="T35" fmla="*/ 131 h 144"/>
                <a:gd name="T36" fmla="*/ 130 w 144"/>
                <a:gd name="T37" fmla="*/ 115 h 144"/>
                <a:gd name="T38" fmla="*/ 140 w 144"/>
                <a:gd name="T39" fmla="*/ 94 h 144"/>
                <a:gd name="T40" fmla="*/ 144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44">
                  <a:moveTo>
                    <a:pt x="144" y="73"/>
                  </a:moveTo>
                  <a:lnTo>
                    <a:pt x="140" y="50"/>
                  </a:lnTo>
                  <a:lnTo>
                    <a:pt x="130" y="31"/>
                  </a:lnTo>
                  <a:lnTo>
                    <a:pt x="115" y="14"/>
                  </a:lnTo>
                  <a:lnTo>
                    <a:pt x="94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0" y="14"/>
                  </a:lnTo>
                  <a:lnTo>
                    <a:pt x="13" y="31"/>
                  </a:lnTo>
                  <a:lnTo>
                    <a:pt x="3" y="50"/>
                  </a:lnTo>
                  <a:lnTo>
                    <a:pt x="0" y="73"/>
                  </a:lnTo>
                  <a:lnTo>
                    <a:pt x="3" y="94"/>
                  </a:lnTo>
                  <a:lnTo>
                    <a:pt x="13" y="115"/>
                  </a:lnTo>
                  <a:lnTo>
                    <a:pt x="30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4" y="140"/>
                  </a:lnTo>
                  <a:lnTo>
                    <a:pt x="115" y="131"/>
                  </a:lnTo>
                  <a:lnTo>
                    <a:pt x="130" y="115"/>
                  </a:lnTo>
                  <a:lnTo>
                    <a:pt x="140" y="94"/>
                  </a:lnTo>
                  <a:lnTo>
                    <a:pt x="144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Freeform 6">
              <a:extLst>
                <a:ext uri="{FF2B5EF4-FFF2-40B4-BE49-F238E27FC236}">
                  <a16:creationId xmlns:a16="http://schemas.microsoft.com/office/drawing/2014/main" id="{8C41B16C-ED89-42C5-85F9-760DE1442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63"/>
              <a:ext cx="144" cy="144"/>
            </a:xfrm>
            <a:custGeom>
              <a:avLst/>
              <a:gdLst>
                <a:gd name="T0" fmla="*/ 144 w 144"/>
                <a:gd name="T1" fmla="*/ 73 h 144"/>
                <a:gd name="T2" fmla="*/ 141 w 144"/>
                <a:gd name="T3" fmla="*/ 50 h 144"/>
                <a:gd name="T4" fmla="*/ 131 w 144"/>
                <a:gd name="T5" fmla="*/ 29 h 144"/>
                <a:gd name="T6" fmla="*/ 114 w 144"/>
                <a:gd name="T7" fmla="*/ 14 h 144"/>
                <a:gd name="T8" fmla="*/ 95 w 144"/>
                <a:gd name="T9" fmla="*/ 4 h 144"/>
                <a:gd name="T10" fmla="*/ 72 w 144"/>
                <a:gd name="T11" fmla="*/ 0 h 144"/>
                <a:gd name="T12" fmla="*/ 50 w 144"/>
                <a:gd name="T13" fmla="*/ 4 h 144"/>
                <a:gd name="T14" fmla="*/ 29 w 144"/>
                <a:gd name="T15" fmla="*/ 14 h 144"/>
                <a:gd name="T16" fmla="*/ 14 w 144"/>
                <a:gd name="T17" fmla="*/ 29 h 144"/>
                <a:gd name="T18" fmla="*/ 4 w 144"/>
                <a:gd name="T19" fmla="*/ 50 h 144"/>
                <a:gd name="T20" fmla="*/ 0 w 144"/>
                <a:gd name="T21" fmla="*/ 73 h 144"/>
                <a:gd name="T22" fmla="*/ 4 w 144"/>
                <a:gd name="T23" fmla="*/ 94 h 144"/>
                <a:gd name="T24" fmla="*/ 14 w 144"/>
                <a:gd name="T25" fmla="*/ 116 h 144"/>
                <a:gd name="T26" fmla="*/ 29 w 144"/>
                <a:gd name="T27" fmla="*/ 131 h 144"/>
                <a:gd name="T28" fmla="*/ 50 w 144"/>
                <a:gd name="T29" fmla="*/ 140 h 144"/>
                <a:gd name="T30" fmla="*/ 72 w 144"/>
                <a:gd name="T31" fmla="*/ 144 h 144"/>
                <a:gd name="T32" fmla="*/ 95 w 144"/>
                <a:gd name="T33" fmla="*/ 140 h 144"/>
                <a:gd name="T34" fmla="*/ 114 w 144"/>
                <a:gd name="T35" fmla="*/ 131 h 144"/>
                <a:gd name="T36" fmla="*/ 131 w 144"/>
                <a:gd name="T37" fmla="*/ 116 h 144"/>
                <a:gd name="T38" fmla="*/ 141 w 144"/>
                <a:gd name="T39" fmla="*/ 94 h 144"/>
                <a:gd name="T40" fmla="*/ 144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44">
                  <a:moveTo>
                    <a:pt x="144" y="73"/>
                  </a:moveTo>
                  <a:lnTo>
                    <a:pt x="141" y="50"/>
                  </a:lnTo>
                  <a:lnTo>
                    <a:pt x="131" y="29"/>
                  </a:lnTo>
                  <a:lnTo>
                    <a:pt x="114" y="14"/>
                  </a:lnTo>
                  <a:lnTo>
                    <a:pt x="95" y="4"/>
                  </a:lnTo>
                  <a:lnTo>
                    <a:pt x="72" y="0"/>
                  </a:lnTo>
                  <a:lnTo>
                    <a:pt x="50" y="4"/>
                  </a:lnTo>
                  <a:lnTo>
                    <a:pt x="29" y="14"/>
                  </a:lnTo>
                  <a:lnTo>
                    <a:pt x="14" y="29"/>
                  </a:lnTo>
                  <a:lnTo>
                    <a:pt x="4" y="50"/>
                  </a:lnTo>
                  <a:lnTo>
                    <a:pt x="0" y="73"/>
                  </a:lnTo>
                  <a:lnTo>
                    <a:pt x="4" y="94"/>
                  </a:lnTo>
                  <a:lnTo>
                    <a:pt x="14" y="116"/>
                  </a:lnTo>
                  <a:lnTo>
                    <a:pt x="29" y="131"/>
                  </a:lnTo>
                  <a:lnTo>
                    <a:pt x="50" y="140"/>
                  </a:lnTo>
                  <a:lnTo>
                    <a:pt x="72" y="144"/>
                  </a:lnTo>
                  <a:lnTo>
                    <a:pt x="95" y="140"/>
                  </a:lnTo>
                  <a:lnTo>
                    <a:pt x="114" y="131"/>
                  </a:lnTo>
                  <a:lnTo>
                    <a:pt x="131" y="116"/>
                  </a:lnTo>
                  <a:lnTo>
                    <a:pt x="141" y="94"/>
                  </a:lnTo>
                  <a:lnTo>
                    <a:pt x="144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Rectangle 7">
              <a:extLst>
                <a:ext uri="{FF2B5EF4-FFF2-40B4-BE49-F238E27FC236}">
                  <a16:creationId xmlns:a16="http://schemas.microsoft.com/office/drawing/2014/main" id="{B233CBF9-ECE7-49A6-B6F8-DE3F792A8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32"/>
              <a:ext cx="4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8" name="Line 8">
              <a:extLst>
                <a:ext uri="{FF2B5EF4-FFF2-40B4-BE49-F238E27FC236}">
                  <a16:creationId xmlns:a16="http://schemas.microsoft.com/office/drawing/2014/main" id="{5831C1F1-C236-4423-BEBD-BBED8A02B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180"/>
              <a:ext cx="277" cy="22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Freeform 9">
              <a:extLst>
                <a:ext uri="{FF2B5EF4-FFF2-40B4-BE49-F238E27FC236}">
                  <a16:creationId xmlns:a16="http://schemas.microsoft.com/office/drawing/2014/main" id="{2312FB2A-163D-4925-9D80-9FAD1A074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" y="96"/>
              <a:ext cx="144" cy="144"/>
            </a:xfrm>
            <a:custGeom>
              <a:avLst/>
              <a:gdLst>
                <a:gd name="T0" fmla="*/ 144 w 144"/>
                <a:gd name="T1" fmla="*/ 73 h 144"/>
                <a:gd name="T2" fmla="*/ 141 w 144"/>
                <a:gd name="T3" fmla="*/ 50 h 144"/>
                <a:gd name="T4" fmla="*/ 131 w 144"/>
                <a:gd name="T5" fmla="*/ 29 h 144"/>
                <a:gd name="T6" fmla="*/ 116 w 144"/>
                <a:gd name="T7" fmla="*/ 14 h 144"/>
                <a:gd name="T8" fmla="*/ 95 w 144"/>
                <a:gd name="T9" fmla="*/ 4 h 144"/>
                <a:gd name="T10" fmla="*/ 73 w 144"/>
                <a:gd name="T11" fmla="*/ 0 h 144"/>
                <a:gd name="T12" fmla="*/ 50 w 144"/>
                <a:gd name="T13" fmla="*/ 4 h 144"/>
                <a:gd name="T14" fmla="*/ 31 w 144"/>
                <a:gd name="T15" fmla="*/ 14 h 144"/>
                <a:gd name="T16" fmla="*/ 14 w 144"/>
                <a:gd name="T17" fmla="*/ 29 h 144"/>
                <a:gd name="T18" fmla="*/ 4 w 144"/>
                <a:gd name="T19" fmla="*/ 50 h 144"/>
                <a:gd name="T20" fmla="*/ 0 w 144"/>
                <a:gd name="T21" fmla="*/ 73 h 144"/>
                <a:gd name="T22" fmla="*/ 4 w 144"/>
                <a:gd name="T23" fmla="*/ 94 h 144"/>
                <a:gd name="T24" fmla="*/ 14 w 144"/>
                <a:gd name="T25" fmla="*/ 116 h 144"/>
                <a:gd name="T26" fmla="*/ 31 w 144"/>
                <a:gd name="T27" fmla="*/ 131 h 144"/>
                <a:gd name="T28" fmla="*/ 50 w 144"/>
                <a:gd name="T29" fmla="*/ 140 h 144"/>
                <a:gd name="T30" fmla="*/ 73 w 144"/>
                <a:gd name="T31" fmla="*/ 144 h 144"/>
                <a:gd name="T32" fmla="*/ 95 w 144"/>
                <a:gd name="T33" fmla="*/ 140 h 144"/>
                <a:gd name="T34" fmla="*/ 116 w 144"/>
                <a:gd name="T35" fmla="*/ 131 h 144"/>
                <a:gd name="T36" fmla="*/ 131 w 144"/>
                <a:gd name="T37" fmla="*/ 116 h 144"/>
                <a:gd name="T38" fmla="*/ 141 w 144"/>
                <a:gd name="T39" fmla="*/ 94 h 144"/>
                <a:gd name="T40" fmla="*/ 144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44">
                  <a:moveTo>
                    <a:pt x="144" y="73"/>
                  </a:moveTo>
                  <a:lnTo>
                    <a:pt x="141" y="50"/>
                  </a:lnTo>
                  <a:lnTo>
                    <a:pt x="131" y="29"/>
                  </a:lnTo>
                  <a:lnTo>
                    <a:pt x="116" y="14"/>
                  </a:lnTo>
                  <a:lnTo>
                    <a:pt x="95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1" y="14"/>
                  </a:lnTo>
                  <a:lnTo>
                    <a:pt x="14" y="29"/>
                  </a:lnTo>
                  <a:lnTo>
                    <a:pt x="4" y="50"/>
                  </a:lnTo>
                  <a:lnTo>
                    <a:pt x="0" y="73"/>
                  </a:lnTo>
                  <a:lnTo>
                    <a:pt x="4" y="94"/>
                  </a:lnTo>
                  <a:lnTo>
                    <a:pt x="14" y="116"/>
                  </a:lnTo>
                  <a:lnTo>
                    <a:pt x="31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5" y="140"/>
                  </a:lnTo>
                  <a:lnTo>
                    <a:pt x="116" y="131"/>
                  </a:lnTo>
                  <a:lnTo>
                    <a:pt x="131" y="116"/>
                  </a:lnTo>
                  <a:lnTo>
                    <a:pt x="141" y="94"/>
                  </a:lnTo>
                  <a:lnTo>
                    <a:pt x="144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Freeform 10">
              <a:extLst>
                <a:ext uri="{FF2B5EF4-FFF2-40B4-BE49-F238E27FC236}">
                  <a16:creationId xmlns:a16="http://schemas.microsoft.com/office/drawing/2014/main" id="{E6700096-7FF6-45A3-A306-9CCA2C45B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415"/>
              <a:ext cx="144" cy="144"/>
            </a:xfrm>
            <a:custGeom>
              <a:avLst/>
              <a:gdLst>
                <a:gd name="T0" fmla="*/ 144 w 144"/>
                <a:gd name="T1" fmla="*/ 71 h 144"/>
                <a:gd name="T2" fmla="*/ 141 w 144"/>
                <a:gd name="T3" fmla="*/ 50 h 144"/>
                <a:gd name="T4" fmla="*/ 131 w 144"/>
                <a:gd name="T5" fmla="*/ 28 h 144"/>
                <a:gd name="T6" fmla="*/ 114 w 144"/>
                <a:gd name="T7" fmla="*/ 13 h 144"/>
                <a:gd name="T8" fmla="*/ 95 w 144"/>
                <a:gd name="T9" fmla="*/ 4 h 144"/>
                <a:gd name="T10" fmla="*/ 72 w 144"/>
                <a:gd name="T11" fmla="*/ 0 h 144"/>
                <a:gd name="T12" fmla="*/ 50 w 144"/>
                <a:gd name="T13" fmla="*/ 4 h 144"/>
                <a:gd name="T14" fmla="*/ 29 w 144"/>
                <a:gd name="T15" fmla="*/ 13 h 144"/>
                <a:gd name="T16" fmla="*/ 14 w 144"/>
                <a:gd name="T17" fmla="*/ 28 h 144"/>
                <a:gd name="T18" fmla="*/ 4 w 144"/>
                <a:gd name="T19" fmla="*/ 50 h 144"/>
                <a:gd name="T20" fmla="*/ 0 w 144"/>
                <a:gd name="T21" fmla="*/ 71 h 144"/>
                <a:gd name="T22" fmla="*/ 4 w 144"/>
                <a:gd name="T23" fmla="*/ 94 h 144"/>
                <a:gd name="T24" fmla="*/ 14 w 144"/>
                <a:gd name="T25" fmla="*/ 115 h 144"/>
                <a:gd name="T26" fmla="*/ 29 w 144"/>
                <a:gd name="T27" fmla="*/ 130 h 144"/>
                <a:gd name="T28" fmla="*/ 50 w 144"/>
                <a:gd name="T29" fmla="*/ 140 h 144"/>
                <a:gd name="T30" fmla="*/ 72 w 144"/>
                <a:gd name="T31" fmla="*/ 144 h 144"/>
                <a:gd name="T32" fmla="*/ 95 w 144"/>
                <a:gd name="T33" fmla="*/ 140 h 144"/>
                <a:gd name="T34" fmla="*/ 114 w 144"/>
                <a:gd name="T35" fmla="*/ 130 h 144"/>
                <a:gd name="T36" fmla="*/ 131 w 144"/>
                <a:gd name="T37" fmla="*/ 115 h 144"/>
                <a:gd name="T38" fmla="*/ 141 w 144"/>
                <a:gd name="T39" fmla="*/ 94 h 144"/>
                <a:gd name="T40" fmla="*/ 144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44">
                  <a:moveTo>
                    <a:pt x="144" y="71"/>
                  </a:moveTo>
                  <a:lnTo>
                    <a:pt x="141" y="50"/>
                  </a:lnTo>
                  <a:lnTo>
                    <a:pt x="131" y="28"/>
                  </a:lnTo>
                  <a:lnTo>
                    <a:pt x="114" y="13"/>
                  </a:lnTo>
                  <a:lnTo>
                    <a:pt x="95" y="4"/>
                  </a:lnTo>
                  <a:lnTo>
                    <a:pt x="72" y="0"/>
                  </a:lnTo>
                  <a:lnTo>
                    <a:pt x="50" y="4"/>
                  </a:lnTo>
                  <a:lnTo>
                    <a:pt x="29" y="13"/>
                  </a:lnTo>
                  <a:lnTo>
                    <a:pt x="14" y="28"/>
                  </a:lnTo>
                  <a:lnTo>
                    <a:pt x="4" y="50"/>
                  </a:lnTo>
                  <a:lnTo>
                    <a:pt x="0" y="71"/>
                  </a:lnTo>
                  <a:lnTo>
                    <a:pt x="4" y="94"/>
                  </a:lnTo>
                  <a:lnTo>
                    <a:pt x="14" y="115"/>
                  </a:lnTo>
                  <a:lnTo>
                    <a:pt x="29" y="130"/>
                  </a:lnTo>
                  <a:lnTo>
                    <a:pt x="50" y="140"/>
                  </a:lnTo>
                  <a:lnTo>
                    <a:pt x="72" y="144"/>
                  </a:lnTo>
                  <a:lnTo>
                    <a:pt x="95" y="140"/>
                  </a:lnTo>
                  <a:lnTo>
                    <a:pt x="114" y="130"/>
                  </a:lnTo>
                  <a:lnTo>
                    <a:pt x="131" y="115"/>
                  </a:lnTo>
                  <a:lnTo>
                    <a:pt x="141" y="94"/>
                  </a:lnTo>
                  <a:lnTo>
                    <a:pt x="144" y="71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Line 11">
              <a:extLst>
                <a:ext uri="{FF2B5EF4-FFF2-40B4-BE49-F238E27FC236}">
                  <a16:creationId xmlns:a16="http://schemas.microsoft.com/office/drawing/2014/main" id="{E9E3DFE3-7708-4904-9C8E-9AA15F2E2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2" y="463"/>
              <a:ext cx="578" cy="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Rectangle 12">
              <a:extLst>
                <a:ext uri="{FF2B5EF4-FFF2-40B4-BE49-F238E27FC236}">
                  <a16:creationId xmlns:a16="http://schemas.microsoft.com/office/drawing/2014/main" id="{6F6297E2-4FD7-4238-9CE1-229206F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36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9743" name="Group 14">
              <a:extLst>
                <a:ext uri="{FF2B5EF4-FFF2-40B4-BE49-F238E27FC236}">
                  <a16:creationId xmlns:a16="http://schemas.microsoft.com/office/drawing/2014/main" id="{CCF939F3-650D-41C0-AAEF-83F635D524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0"/>
              <a:ext cx="1503" cy="568"/>
              <a:chOff x="2016" y="0"/>
              <a:chExt cx="1503" cy="568"/>
            </a:xfrm>
          </p:grpSpPr>
          <p:sp>
            <p:nvSpPr>
              <p:cNvPr id="29745" name="Rectangle 15">
                <a:extLst>
                  <a:ext uri="{FF2B5EF4-FFF2-40B4-BE49-F238E27FC236}">
                    <a16:creationId xmlns:a16="http://schemas.microsoft.com/office/drawing/2014/main" id="{ADB32A0E-1816-439B-B49B-50DD299A8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84"/>
                <a:ext cx="8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ea typeface="宋体" panose="02010600030101010101" pitchFamily="2" charset="-122"/>
                  </a:rPr>
                  <a:t>a</a:t>
                </a:r>
                <a:endPara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46" name="Rectangle 16">
                <a:extLst>
                  <a:ext uri="{FF2B5EF4-FFF2-40B4-BE49-F238E27FC236}">
                    <a16:creationId xmlns:a16="http://schemas.microsoft.com/office/drawing/2014/main" id="{EDC8492A-071C-48C3-8329-C6EF19015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" y="77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endPara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47" name="Freeform 17">
                <a:extLst>
                  <a:ext uri="{FF2B5EF4-FFF2-40B4-BE49-F238E27FC236}">
                    <a16:creationId xmlns:a16="http://schemas.microsoft.com/office/drawing/2014/main" id="{8814C934-8C4C-4DA4-8A85-3BA196B4D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" y="405"/>
                <a:ext cx="145" cy="144"/>
              </a:xfrm>
              <a:custGeom>
                <a:avLst/>
                <a:gdLst>
                  <a:gd name="T0" fmla="*/ 145 w 145"/>
                  <a:gd name="T1" fmla="*/ 73 h 144"/>
                  <a:gd name="T2" fmla="*/ 142 w 145"/>
                  <a:gd name="T3" fmla="*/ 50 h 144"/>
                  <a:gd name="T4" fmla="*/ 130 w 145"/>
                  <a:gd name="T5" fmla="*/ 31 h 144"/>
                  <a:gd name="T6" fmla="*/ 115 w 145"/>
                  <a:gd name="T7" fmla="*/ 14 h 144"/>
                  <a:gd name="T8" fmla="*/ 96 w 145"/>
                  <a:gd name="T9" fmla="*/ 4 h 144"/>
                  <a:gd name="T10" fmla="*/ 73 w 145"/>
                  <a:gd name="T11" fmla="*/ 0 h 144"/>
                  <a:gd name="T12" fmla="*/ 50 w 145"/>
                  <a:gd name="T13" fmla="*/ 4 h 144"/>
                  <a:gd name="T14" fmla="*/ 30 w 145"/>
                  <a:gd name="T15" fmla="*/ 14 h 144"/>
                  <a:gd name="T16" fmla="*/ 15 w 145"/>
                  <a:gd name="T17" fmla="*/ 31 h 144"/>
                  <a:gd name="T18" fmla="*/ 3 w 145"/>
                  <a:gd name="T19" fmla="*/ 50 h 144"/>
                  <a:gd name="T20" fmla="*/ 0 w 145"/>
                  <a:gd name="T21" fmla="*/ 73 h 144"/>
                  <a:gd name="T22" fmla="*/ 3 w 145"/>
                  <a:gd name="T23" fmla="*/ 94 h 144"/>
                  <a:gd name="T24" fmla="*/ 15 w 145"/>
                  <a:gd name="T25" fmla="*/ 115 h 144"/>
                  <a:gd name="T26" fmla="*/ 30 w 145"/>
                  <a:gd name="T27" fmla="*/ 131 h 144"/>
                  <a:gd name="T28" fmla="*/ 50 w 145"/>
                  <a:gd name="T29" fmla="*/ 140 h 144"/>
                  <a:gd name="T30" fmla="*/ 73 w 145"/>
                  <a:gd name="T31" fmla="*/ 144 h 144"/>
                  <a:gd name="T32" fmla="*/ 96 w 145"/>
                  <a:gd name="T33" fmla="*/ 140 h 144"/>
                  <a:gd name="T34" fmla="*/ 115 w 145"/>
                  <a:gd name="T35" fmla="*/ 131 h 144"/>
                  <a:gd name="T36" fmla="*/ 130 w 145"/>
                  <a:gd name="T37" fmla="*/ 115 h 144"/>
                  <a:gd name="T38" fmla="*/ 142 w 145"/>
                  <a:gd name="T39" fmla="*/ 94 h 144"/>
                  <a:gd name="T40" fmla="*/ 145 w 145"/>
                  <a:gd name="T41" fmla="*/ 73 h 1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45" h="144">
                    <a:moveTo>
                      <a:pt x="145" y="73"/>
                    </a:moveTo>
                    <a:lnTo>
                      <a:pt x="142" y="50"/>
                    </a:lnTo>
                    <a:lnTo>
                      <a:pt x="130" y="31"/>
                    </a:lnTo>
                    <a:lnTo>
                      <a:pt x="115" y="14"/>
                    </a:lnTo>
                    <a:lnTo>
                      <a:pt x="96" y="4"/>
                    </a:lnTo>
                    <a:lnTo>
                      <a:pt x="73" y="0"/>
                    </a:lnTo>
                    <a:lnTo>
                      <a:pt x="50" y="4"/>
                    </a:lnTo>
                    <a:lnTo>
                      <a:pt x="30" y="14"/>
                    </a:lnTo>
                    <a:lnTo>
                      <a:pt x="15" y="31"/>
                    </a:lnTo>
                    <a:lnTo>
                      <a:pt x="3" y="50"/>
                    </a:lnTo>
                    <a:lnTo>
                      <a:pt x="0" y="73"/>
                    </a:lnTo>
                    <a:lnTo>
                      <a:pt x="3" y="94"/>
                    </a:lnTo>
                    <a:lnTo>
                      <a:pt x="15" y="115"/>
                    </a:lnTo>
                    <a:lnTo>
                      <a:pt x="30" y="131"/>
                    </a:lnTo>
                    <a:lnTo>
                      <a:pt x="50" y="140"/>
                    </a:lnTo>
                    <a:lnTo>
                      <a:pt x="73" y="144"/>
                    </a:lnTo>
                    <a:lnTo>
                      <a:pt x="96" y="140"/>
                    </a:lnTo>
                    <a:lnTo>
                      <a:pt x="115" y="131"/>
                    </a:lnTo>
                    <a:lnTo>
                      <a:pt x="130" y="115"/>
                    </a:lnTo>
                    <a:lnTo>
                      <a:pt x="142" y="94"/>
                    </a:lnTo>
                    <a:lnTo>
                      <a:pt x="145" y="7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8" name="Rectangle 18">
                <a:extLst>
                  <a:ext uri="{FF2B5EF4-FFF2-40B4-BE49-F238E27FC236}">
                    <a16:creationId xmlns:a16="http://schemas.microsoft.com/office/drawing/2014/main" id="{A463DBC1-1976-4641-9B46-65B8EF26E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0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4</a:t>
                </a:r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29749" name="Line 19">
                <a:extLst>
                  <a:ext uri="{FF2B5EF4-FFF2-40B4-BE49-F238E27FC236}">
                    <a16:creationId xmlns:a16="http://schemas.microsoft.com/office/drawing/2014/main" id="{B8AA9659-BE58-4CC7-AD45-25CB5A961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9" y="177"/>
                <a:ext cx="273" cy="23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0" name="Rectangle 20">
                <a:extLst>
                  <a:ext uri="{FF2B5EF4-FFF2-40B4-BE49-F238E27FC236}">
                    <a16:creationId xmlns:a16="http://schemas.microsoft.com/office/drawing/2014/main" id="{C4992D66-6B4E-4AC1-81A6-C97771807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432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e</a:t>
                </a:r>
                <a:endPara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51" name="Line 21">
                <a:extLst>
                  <a:ext uri="{FF2B5EF4-FFF2-40B4-BE49-F238E27FC236}">
                    <a16:creationId xmlns:a16="http://schemas.microsoft.com/office/drawing/2014/main" id="{707170A7-43F4-43C4-88F9-1B54DD6AC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01" y="184"/>
                <a:ext cx="273" cy="23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2" name="Line 22">
                <a:extLst>
                  <a:ext uri="{FF2B5EF4-FFF2-40B4-BE49-F238E27FC236}">
                    <a16:creationId xmlns:a16="http://schemas.microsoft.com/office/drawing/2014/main" id="{DB30BE56-D0D5-430E-9309-72C944E4A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92"/>
                <a:ext cx="251" cy="227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3" name="Line 23">
                <a:extLst>
                  <a:ext uri="{FF2B5EF4-FFF2-40B4-BE49-F238E27FC236}">
                    <a16:creationId xmlns:a16="http://schemas.microsoft.com/office/drawing/2014/main" id="{6860BFDE-37CA-40AF-8B55-470633513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3" y="117"/>
                <a:ext cx="579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4" name="Rectangle 24">
                <a:extLst>
                  <a:ext uri="{FF2B5EF4-FFF2-40B4-BE49-F238E27FC236}">
                    <a16:creationId xmlns:a16="http://schemas.microsoft.com/office/drawing/2014/main" id="{62151D58-9104-47F8-933A-8A3C093C8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92"/>
                <a:ext cx="9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3</a:t>
                </a:r>
                <a:endPara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55" name="Line 25">
                <a:extLst>
                  <a:ext uri="{FF2B5EF4-FFF2-40B4-BE49-F238E27FC236}">
                    <a16:creationId xmlns:a16="http://schemas.microsoft.com/office/drawing/2014/main" id="{FD5D2B8E-ECE7-47FC-8566-B1572E04E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2" y="465"/>
                <a:ext cx="58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6" name="Rectangle 26">
                <a:extLst>
                  <a:ext uri="{FF2B5EF4-FFF2-40B4-BE49-F238E27FC236}">
                    <a16:creationId xmlns:a16="http://schemas.microsoft.com/office/drawing/2014/main" id="{1935A754-B22F-4896-BAF2-5ADFCD94A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36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7</a:t>
                </a:r>
                <a:endPara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57" name="Rectangle 27">
                <a:extLst>
                  <a:ext uri="{FF2B5EF4-FFF2-40B4-BE49-F238E27FC236}">
                    <a16:creationId xmlns:a16="http://schemas.microsoft.com/office/drawing/2014/main" id="{BF0FAA94-5D4F-4B90-B8CE-6257B9E33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5" y="194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6</a:t>
                </a:r>
                <a:endPara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58" name="Rectangle 28">
                <a:extLst>
                  <a:ext uri="{FF2B5EF4-FFF2-40B4-BE49-F238E27FC236}">
                    <a16:creationId xmlns:a16="http://schemas.microsoft.com/office/drawing/2014/main" id="{F09D68D8-A1F2-40FA-8D0D-70B46D83C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282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2</a:t>
                </a:r>
                <a:endParaRPr lang="en-US" altLang="zh-CN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29759" name="Rectangle 29">
                <a:extLst>
                  <a:ext uri="{FF2B5EF4-FFF2-40B4-BE49-F238E27FC236}">
                    <a16:creationId xmlns:a16="http://schemas.microsoft.com/office/drawing/2014/main" id="{374BE081-3B4C-470B-B9EE-63B282F7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84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5</a:t>
                </a:r>
                <a:endPara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60" name="Rectangle 30">
                <a:extLst>
                  <a:ext uri="{FF2B5EF4-FFF2-40B4-BE49-F238E27FC236}">
                    <a16:creationId xmlns:a16="http://schemas.microsoft.com/office/drawing/2014/main" id="{4AD78D09-56B6-43C3-9522-A5D1E0F5D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96"/>
                <a:ext cx="14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c</a:t>
                </a:r>
                <a:endPara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44" name="Rectangle 109">
              <a:extLst>
                <a:ext uri="{FF2B5EF4-FFF2-40B4-BE49-F238E27FC236}">
                  <a16:creationId xmlns:a16="http://schemas.microsoft.com/office/drawing/2014/main" id="{04146026-6C93-4E6C-BDEE-8BE84CC61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32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61351" name="Group 135">
            <a:extLst>
              <a:ext uri="{FF2B5EF4-FFF2-40B4-BE49-F238E27FC236}">
                <a16:creationId xmlns:a16="http://schemas.microsoft.com/office/drawing/2014/main" id="{CFC84812-3393-4106-A671-4BE44FB7309A}"/>
              </a:ext>
            </a:extLst>
          </p:cNvPr>
          <p:cNvGrpSpPr>
            <a:grpSpLocks/>
          </p:cNvGrpSpPr>
          <p:nvPr/>
        </p:nvGrpSpPr>
        <p:grpSpPr bwMode="auto">
          <a:xfrm>
            <a:off x="8004178" y="2732088"/>
            <a:ext cx="2455863" cy="1008062"/>
            <a:chOff x="4080" y="1632"/>
            <a:chExt cx="1547" cy="635"/>
          </a:xfrm>
        </p:grpSpPr>
        <p:sp>
          <p:nvSpPr>
            <p:cNvPr id="29710" name="Freeform 110">
              <a:extLst>
                <a:ext uri="{FF2B5EF4-FFF2-40B4-BE49-F238E27FC236}">
                  <a16:creationId xmlns:a16="http://schemas.microsoft.com/office/drawing/2014/main" id="{88E43766-4A9B-40B4-8DA1-F978964E8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2016"/>
              <a:ext cx="145" cy="144"/>
            </a:xfrm>
            <a:custGeom>
              <a:avLst/>
              <a:gdLst>
                <a:gd name="T0" fmla="*/ 145 w 145"/>
                <a:gd name="T1" fmla="*/ 73 h 144"/>
                <a:gd name="T2" fmla="*/ 142 w 145"/>
                <a:gd name="T3" fmla="*/ 50 h 144"/>
                <a:gd name="T4" fmla="*/ 130 w 145"/>
                <a:gd name="T5" fmla="*/ 31 h 144"/>
                <a:gd name="T6" fmla="*/ 115 w 145"/>
                <a:gd name="T7" fmla="*/ 14 h 144"/>
                <a:gd name="T8" fmla="*/ 96 w 145"/>
                <a:gd name="T9" fmla="*/ 4 h 144"/>
                <a:gd name="T10" fmla="*/ 73 w 145"/>
                <a:gd name="T11" fmla="*/ 0 h 144"/>
                <a:gd name="T12" fmla="*/ 50 w 145"/>
                <a:gd name="T13" fmla="*/ 4 h 144"/>
                <a:gd name="T14" fmla="*/ 30 w 145"/>
                <a:gd name="T15" fmla="*/ 14 h 144"/>
                <a:gd name="T16" fmla="*/ 15 w 145"/>
                <a:gd name="T17" fmla="*/ 31 h 144"/>
                <a:gd name="T18" fmla="*/ 3 w 145"/>
                <a:gd name="T19" fmla="*/ 50 h 144"/>
                <a:gd name="T20" fmla="*/ 0 w 145"/>
                <a:gd name="T21" fmla="*/ 73 h 144"/>
                <a:gd name="T22" fmla="*/ 3 w 145"/>
                <a:gd name="T23" fmla="*/ 94 h 144"/>
                <a:gd name="T24" fmla="*/ 15 w 145"/>
                <a:gd name="T25" fmla="*/ 115 h 144"/>
                <a:gd name="T26" fmla="*/ 30 w 145"/>
                <a:gd name="T27" fmla="*/ 131 h 144"/>
                <a:gd name="T28" fmla="*/ 50 w 145"/>
                <a:gd name="T29" fmla="*/ 140 h 144"/>
                <a:gd name="T30" fmla="*/ 73 w 145"/>
                <a:gd name="T31" fmla="*/ 144 h 144"/>
                <a:gd name="T32" fmla="*/ 96 w 145"/>
                <a:gd name="T33" fmla="*/ 140 h 144"/>
                <a:gd name="T34" fmla="*/ 115 w 145"/>
                <a:gd name="T35" fmla="*/ 131 h 144"/>
                <a:gd name="T36" fmla="*/ 130 w 145"/>
                <a:gd name="T37" fmla="*/ 115 h 144"/>
                <a:gd name="T38" fmla="*/ 142 w 145"/>
                <a:gd name="T39" fmla="*/ 94 h 144"/>
                <a:gd name="T40" fmla="*/ 145 w 145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5" h="144">
                  <a:moveTo>
                    <a:pt x="145" y="73"/>
                  </a:moveTo>
                  <a:lnTo>
                    <a:pt x="142" y="50"/>
                  </a:lnTo>
                  <a:lnTo>
                    <a:pt x="130" y="31"/>
                  </a:lnTo>
                  <a:lnTo>
                    <a:pt x="115" y="14"/>
                  </a:lnTo>
                  <a:lnTo>
                    <a:pt x="96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0" y="14"/>
                  </a:lnTo>
                  <a:lnTo>
                    <a:pt x="15" y="31"/>
                  </a:lnTo>
                  <a:lnTo>
                    <a:pt x="3" y="50"/>
                  </a:lnTo>
                  <a:lnTo>
                    <a:pt x="0" y="73"/>
                  </a:lnTo>
                  <a:lnTo>
                    <a:pt x="3" y="94"/>
                  </a:lnTo>
                  <a:lnTo>
                    <a:pt x="15" y="115"/>
                  </a:lnTo>
                  <a:lnTo>
                    <a:pt x="30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6" y="140"/>
                  </a:lnTo>
                  <a:lnTo>
                    <a:pt x="115" y="131"/>
                  </a:lnTo>
                  <a:lnTo>
                    <a:pt x="130" y="115"/>
                  </a:lnTo>
                  <a:lnTo>
                    <a:pt x="142" y="94"/>
                  </a:lnTo>
                  <a:lnTo>
                    <a:pt x="145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Rectangle 111">
              <a:extLst>
                <a:ext uri="{FF2B5EF4-FFF2-40B4-BE49-F238E27FC236}">
                  <a16:creationId xmlns:a16="http://schemas.microsoft.com/office/drawing/2014/main" id="{DDE9F42F-6D11-407A-88A9-94BD5B83E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204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2" name="Freeform 112">
              <a:extLst>
                <a:ext uri="{FF2B5EF4-FFF2-40B4-BE49-F238E27FC236}">
                  <a16:creationId xmlns:a16="http://schemas.microsoft.com/office/drawing/2014/main" id="{6443246A-FA43-4D7E-AD0C-6AF53071F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4" y="1695"/>
              <a:ext cx="144" cy="144"/>
            </a:xfrm>
            <a:custGeom>
              <a:avLst/>
              <a:gdLst>
                <a:gd name="T0" fmla="*/ 144 w 144"/>
                <a:gd name="T1" fmla="*/ 73 h 144"/>
                <a:gd name="T2" fmla="*/ 141 w 144"/>
                <a:gd name="T3" fmla="*/ 50 h 144"/>
                <a:gd name="T4" fmla="*/ 131 w 144"/>
                <a:gd name="T5" fmla="*/ 29 h 144"/>
                <a:gd name="T6" fmla="*/ 114 w 144"/>
                <a:gd name="T7" fmla="*/ 14 h 144"/>
                <a:gd name="T8" fmla="*/ 95 w 144"/>
                <a:gd name="T9" fmla="*/ 4 h 144"/>
                <a:gd name="T10" fmla="*/ 72 w 144"/>
                <a:gd name="T11" fmla="*/ 0 h 144"/>
                <a:gd name="T12" fmla="*/ 50 w 144"/>
                <a:gd name="T13" fmla="*/ 4 h 144"/>
                <a:gd name="T14" fmla="*/ 29 w 144"/>
                <a:gd name="T15" fmla="*/ 14 h 144"/>
                <a:gd name="T16" fmla="*/ 14 w 144"/>
                <a:gd name="T17" fmla="*/ 29 h 144"/>
                <a:gd name="T18" fmla="*/ 4 w 144"/>
                <a:gd name="T19" fmla="*/ 50 h 144"/>
                <a:gd name="T20" fmla="*/ 0 w 144"/>
                <a:gd name="T21" fmla="*/ 73 h 144"/>
                <a:gd name="T22" fmla="*/ 4 w 144"/>
                <a:gd name="T23" fmla="*/ 94 h 144"/>
                <a:gd name="T24" fmla="*/ 14 w 144"/>
                <a:gd name="T25" fmla="*/ 116 h 144"/>
                <a:gd name="T26" fmla="*/ 29 w 144"/>
                <a:gd name="T27" fmla="*/ 131 h 144"/>
                <a:gd name="T28" fmla="*/ 50 w 144"/>
                <a:gd name="T29" fmla="*/ 140 h 144"/>
                <a:gd name="T30" fmla="*/ 72 w 144"/>
                <a:gd name="T31" fmla="*/ 144 h 144"/>
                <a:gd name="T32" fmla="*/ 95 w 144"/>
                <a:gd name="T33" fmla="*/ 140 h 144"/>
                <a:gd name="T34" fmla="*/ 114 w 144"/>
                <a:gd name="T35" fmla="*/ 131 h 144"/>
                <a:gd name="T36" fmla="*/ 131 w 144"/>
                <a:gd name="T37" fmla="*/ 116 h 144"/>
                <a:gd name="T38" fmla="*/ 141 w 144"/>
                <a:gd name="T39" fmla="*/ 94 h 144"/>
                <a:gd name="T40" fmla="*/ 144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44">
                  <a:moveTo>
                    <a:pt x="144" y="73"/>
                  </a:moveTo>
                  <a:lnTo>
                    <a:pt x="141" y="50"/>
                  </a:lnTo>
                  <a:lnTo>
                    <a:pt x="131" y="29"/>
                  </a:lnTo>
                  <a:lnTo>
                    <a:pt x="114" y="14"/>
                  </a:lnTo>
                  <a:lnTo>
                    <a:pt x="95" y="4"/>
                  </a:lnTo>
                  <a:lnTo>
                    <a:pt x="72" y="0"/>
                  </a:lnTo>
                  <a:lnTo>
                    <a:pt x="50" y="4"/>
                  </a:lnTo>
                  <a:lnTo>
                    <a:pt x="29" y="14"/>
                  </a:lnTo>
                  <a:lnTo>
                    <a:pt x="14" y="29"/>
                  </a:lnTo>
                  <a:lnTo>
                    <a:pt x="4" y="50"/>
                  </a:lnTo>
                  <a:lnTo>
                    <a:pt x="0" y="73"/>
                  </a:lnTo>
                  <a:lnTo>
                    <a:pt x="4" y="94"/>
                  </a:lnTo>
                  <a:lnTo>
                    <a:pt x="14" y="116"/>
                  </a:lnTo>
                  <a:lnTo>
                    <a:pt x="29" y="131"/>
                  </a:lnTo>
                  <a:lnTo>
                    <a:pt x="50" y="140"/>
                  </a:lnTo>
                  <a:lnTo>
                    <a:pt x="72" y="144"/>
                  </a:lnTo>
                  <a:lnTo>
                    <a:pt x="95" y="140"/>
                  </a:lnTo>
                  <a:lnTo>
                    <a:pt x="114" y="131"/>
                  </a:lnTo>
                  <a:lnTo>
                    <a:pt x="131" y="116"/>
                  </a:lnTo>
                  <a:lnTo>
                    <a:pt x="141" y="94"/>
                  </a:lnTo>
                  <a:lnTo>
                    <a:pt x="144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Rectangle 113">
              <a:extLst>
                <a:ext uri="{FF2B5EF4-FFF2-40B4-BE49-F238E27FC236}">
                  <a16:creationId xmlns:a16="http://schemas.microsoft.com/office/drawing/2014/main" id="{F1B6974D-8089-496F-A4C0-7822AF574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1709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4" name="Freeform 114">
              <a:extLst>
                <a:ext uri="{FF2B5EF4-FFF2-40B4-BE49-F238E27FC236}">
                  <a16:creationId xmlns:a16="http://schemas.microsoft.com/office/drawing/2014/main" id="{D91D5682-8755-4E84-B629-1F6D45D2E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2" y="2037"/>
              <a:ext cx="145" cy="144"/>
            </a:xfrm>
            <a:custGeom>
              <a:avLst/>
              <a:gdLst>
                <a:gd name="T0" fmla="*/ 145 w 145"/>
                <a:gd name="T1" fmla="*/ 73 h 144"/>
                <a:gd name="T2" fmla="*/ 142 w 145"/>
                <a:gd name="T3" fmla="*/ 50 h 144"/>
                <a:gd name="T4" fmla="*/ 130 w 145"/>
                <a:gd name="T5" fmla="*/ 31 h 144"/>
                <a:gd name="T6" fmla="*/ 115 w 145"/>
                <a:gd name="T7" fmla="*/ 14 h 144"/>
                <a:gd name="T8" fmla="*/ 96 w 145"/>
                <a:gd name="T9" fmla="*/ 4 h 144"/>
                <a:gd name="T10" fmla="*/ 73 w 145"/>
                <a:gd name="T11" fmla="*/ 0 h 144"/>
                <a:gd name="T12" fmla="*/ 50 w 145"/>
                <a:gd name="T13" fmla="*/ 4 h 144"/>
                <a:gd name="T14" fmla="*/ 30 w 145"/>
                <a:gd name="T15" fmla="*/ 14 h 144"/>
                <a:gd name="T16" fmla="*/ 15 w 145"/>
                <a:gd name="T17" fmla="*/ 31 h 144"/>
                <a:gd name="T18" fmla="*/ 3 w 145"/>
                <a:gd name="T19" fmla="*/ 50 h 144"/>
                <a:gd name="T20" fmla="*/ 0 w 145"/>
                <a:gd name="T21" fmla="*/ 73 h 144"/>
                <a:gd name="T22" fmla="*/ 3 w 145"/>
                <a:gd name="T23" fmla="*/ 94 h 144"/>
                <a:gd name="T24" fmla="*/ 15 w 145"/>
                <a:gd name="T25" fmla="*/ 115 h 144"/>
                <a:gd name="T26" fmla="*/ 30 w 145"/>
                <a:gd name="T27" fmla="*/ 131 h 144"/>
                <a:gd name="T28" fmla="*/ 50 w 145"/>
                <a:gd name="T29" fmla="*/ 140 h 144"/>
                <a:gd name="T30" fmla="*/ 73 w 145"/>
                <a:gd name="T31" fmla="*/ 144 h 144"/>
                <a:gd name="T32" fmla="*/ 96 w 145"/>
                <a:gd name="T33" fmla="*/ 140 h 144"/>
                <a:gd name="T34" fmla="*/ 115 w 145"/>
                <a:gd name="T35" fmla="*/ 131 h 144"/>
                <a:gd name="T36" fmla="*/ 130 w 145"/>
                <a:gd name="T37" fmla="*/ 115 h 144"/>
                <a:gd name="T38" fmla="*/ 142 w 145"/>
                <a:gd name="T39" fmla="*/ 94 h 144"/>
                <a:gd name="T40" fmla="*/ 145 w 145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5" h="144">
                  <a:moveTo>
                    <a:pt x="145" y="73"/>
                  </a:moveTo>
                  <a:lnTo>
                    <a:pt x="142" y="50"/>
                  </a:lnTo>
                  <a:lnTo>
                    <a:pt x="130" y="31"/>
                  </a:lnTo>
                  <a:lnTo>
                    <a:pt x="115" y="14"/>
                  </a:lnTo>
                  <a:lnTo>
                    <a:pt x="96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0" y="14"/>
                  </a:lnTo>
                  <a:lnTo>
                    <a:pt x="15" y="31"/>
                  </a:lnTo>
                  <a:lnTo>
                    <a:pt x="3" y="50"/>
                  </a:lnTo>
                  <a:lnTo>
                    <a:pt x="0" y="73"/>
                  </a:lnTo>
                  <a:lnTo>
                    <a:pt x="3" y="94"/>
                  </a:lnTo>
                  <a:lnTo>
                    <a:pt x="15" y="115"/>
                  </a:lnTo>
                  <a:lnTo>
                    <a:pt x="30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6" y="140"/>
                  </a:lnTo>
                  <a:lnTo>
                    <a:pt x="115" y="131"/>
                  </a:lnTo>
                  <a:lnTo>
                    <a:pt x="130" y="115"/>
                  </a:lnTo>
                  <a:lnTo>
                    <a:pt x="142" y="94"/>
                  </a:lnTo>
                  <a:lnTo>
                    <a:pt x="145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Rectangle 115">
              <a:extLst>
                <a:ext uri="{FF2B5EF4-FFF2-40B4-BE49-F238E27FC236}">
                  <a16:creationId xmlns:a16="http://schemas.microsoft.com/office/drawing/2014/main" id="{4DA94F46-9AF2-4EED-AF44-65B8E65D9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2051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6" name="Rectangle 116">
              <a:extLst>
                <a:ext uri="{FF2B5EF4-FFF2-40B4-BE49-F238E27FC236}">
                  <a16:creationId xmlns:a16="http://schemas.microsoft.com/office/drawing/2014/main" id="{C3FDB730-2485-40EA-83E5-F5641BE21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632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7" name="Line 117">
              <a:extLst>
                <a:ext uri="{FF2B5EF4-FFF2-40B4-BE49-F238E27FC236}">
                  <a16:creationId xmlns:a16="http://schemas.microsoft.com/office/drawing/2014/main" id="{FAC1FDBF-2E4C-4DB6-811A-9F140A1BC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809"/>
              <a:ext cx="288" cy="207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118">
              <a:extLst>
                <a:ext uri="{FF2B5EF4-FFF2-40B4-BE49-F238E27FC236}">
                  <a16:creationId xmlns:a16="http://schemas.microsoft.com/office/drawing/2014/main" id="{CA968EA3-4CC6-4A62-BDD5-31B5F8EBC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1812"/>
              <a:ext cx="277" cy="229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Freeform 119">
              <a:extLst>
                <a:ext uri="{FF2B5EF4-FFF2-40B4-BE49-F238E27FC236}">
                  <a16:creationId xmlns:a16="http://schemas.microsoft.com/office/drawing/2014/main" id="{77C1384B-C77F-43E7-814F-F1B25C6DF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" y="1695"/>
              <a:ext cx="144" cy="144"/>
            </a:xfrm>
            <a:custGeom>
              <a:avLst/>
              <a:gdLst>
                <a:gd name="T0" fmla="*/ 144 w 144"/>
                <a:gd name="T1" fmla="*/ 73 h 144"/>
                <a:gd name="T2" fmla="*/ 141 w 144"/>
                <a:gd name="T3" fmla="*/ 50 h 144"/>
                <a:gd name="T4" fmla="*/ 131 w 144"/>
                <a:gd name="T5" fmla="*/ 29 h 144"/>
                <a:gd name="T6" fmla="*/ 116 w 144"/>
                <a:gd name="T7" fmla="*/ 14 h 144"/>
                <a:gd name="T8" fmla="*/ 95 w 144"/>
                <a:gd name="T9" fmla="*/ 4 h 144"/>
                <a:gd name="T10" fmla="*/ 73 w 144"/>
                <a:gd name="T11" fmla="*/ 0 h 144"/>
                <a:gd name="T12" fmla="*/ 50 w 144"/>
                <a:gd name="T13" fmla="*/ 4 h 144"/>
                <a:gd name="T14" fmla="*/ 31 w 144"/>
                <a:gd name="T15" fmla="*/ 14 h 144"/>
                <a:gd name="T16" fmla="*/ 14 w 144"/>
                <a:gd name="T17" fmla="*/ 29 h 144"/>
                <a:gd name="T18" fmla="*/ 4 w 144"/>
                <a:gd name="T19" fmla="*/ 50 h 144"/>
                <a:gd name="T20" fmla="*/ 0 w 144"/>
                <a:gd name="T21" fmla="*/ 73 h 144"/>
                <a:gd name="T22" fmla="*/ 4 w 144"/>
                <a:gd name="T23" fmla="*/ 94 h 144"/>
                <a:gd name="T24" fmla="*/ 14 w 144"/>
                <a:gd name="T25" fmla="*/ 116 h 144"/>
                <a:gd name="T26" fmla="*/ 31 w 144"/>
                <a:gd name="T27" fmla="*/ 131 h 144"/>
                <a:gd name="T28" fmla="*/ 50 w 144"/>
                <a:gd name="T29" fmla="*/ 140 h 144"/>
                <a:gd name="T30" fmla="*/ 73 w 144"/>
                <a:gd name="T31" fmla="*/ 144 h 144"/>
                <a:gd name="T32" fmla="*/ 95 w 144"/>
                <a:gd name="T33" fmla="*/ 140 h 144"/>
                <a:gd name="T34" fmla="*/ 116 w 144"/>
                <a:gd name="T35" fmla="*/ 131 h 144"/>
                <a:gd name="T36" fmla="*/ 131 w 144"/>
                <a:gd name="T37" fmla="*/ 116 h 144"/>
                <a:gd name="T38" fmla="*/ 141 w 144"/>
                <a:gd name="T39" fmla="*/ 94 h 144"/>
                <a:gd name="T40" fmla="*/ 144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44">
                  <a:moveTo>
                    <a:pt x="144" y="73"/>
                  </a:moveTo>
                  <a:lnTo>
                    <a:pt x="141" y="50"/>
                  </a:lnTo>
                  <a:lnTo>
                    <a:pt x="131" y="29"/>
                  </a:lnTo>
                  <a:lnTo>
                    <a:pt x="116" y="14"/>
                  </a:lnTo>
                  <a:lnTo>
                    <a:pt x="95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1" y="14"/>
                  </a:lnTo>
                  <a:lnTo>
                    <a:pt x="14" y="29"/>
                  </a:lnTo>
                  <a:lnTo>
                    <a:pt x="4" y="50"/>
                  </a:lnTo>
                  <a:lnTo>
                    <a:pt x="0" y="73"/>
                  </a:lnTo>
                  <a:lnTo>
                    <a:pt x="4" y="94"/>
                  </a:lnTo>
                  <a:lnTo>
                    <a:pt x="14" y="116"/>
                  </a:lnTo>
                  <a:lnTo>
                    <a:pt x="31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5" y="140"/>
                  </a:lnTo>
                  <a:lnTo>
                    <a:pt x="116" y="131"/>
                  </a:lnTo>
                  <a:lnTo>
                    <a:pt x="131" y="116"/>
                  </a:lnTo>
                  <a:lnTo>
                    <a:pt x="141" y="94"/>
                  </a:lnTo>
                  <a:lnTo>
                    <a:pt x="144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Rectangle 120">
              <a:extLst>
                <a:ext uri="{FF2B5EF4-FFF2-40B4-BE49-F238E27FC236}">
                  <a16:creationId xmlns:a16="http://schemas.microsoft.com/office/drawing/2014/main" id="{0BCD5D9D-FC24-4E0F-8F30-B5D353C38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1709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1" name="Freeform 121">
              <a:extLst>
                <a:ext uri="{FF2B5EF4-FFF2-40B4-BE49-F238E27FC236}">
                  <a16:creationId xmlns:a16="http://schemas.microsoft.com/office/drawing/2014/main" id="{3B612836-0F80-47DC-85A6-D8CE97EC8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" y="2047"/>
              <a:ext cx="144" cy="144"/>
            </a:xfrm>
            <a:custGeom>
              <a:avLst/>
              <a:gdLst>
                <a:gd name="T0" fmla="*/ 144 w 144"/>
                <a:gd name="T1" fmla="*/ 71 h 144"/>
                <a:gd name="T2" fmla="*/ 141 w 144"/>
                <a:gd name="T3" fmla="*/ 50 h 144"/>
                <a:gd name="T4" fmla="*/ 131 w 144"/>
                <a:gd name="T5" fmla="*/ 28 h 144"/>
                <a:gd name="T6" fmla="*/ 114 w 144"/>
                <a:gd name="T7" fmla="*/ 13 h 144"/>
                <a:gd name="T8" fmla="*/ 95 w 144"/>
                <a:gd name="T9" fmla="*/ 4 h 144"/>
                <a:gd name="T10" fmla="*/ 72 w 144"/>
                <a:gd name="T11" fmla="*/ 0 h 144"/>
                <a:gd name="T12" fmla="*/ 50 w 144"/>
                <a:gd name="T13" fmla="*/ 4 h 144"/>
                <a:gd name="T14" fmla="*/ 29 w 144"/>
                <a:gd name="T15" fmla="*/ 13 h 144"/>
                <a:gd name="T16" fmla="*/ 14 w 144"/>
                <a:gd name="T17" fmla="*/ 28 h 144"/>
                <a:gd name="T18" fmla="*/ 4 w 144"/>
                <a:gd name="T19" fmla="*/ 50 h 144"/>
                <a:gd name="T20" fmla="*/ 0 w 144"/>
                <a:gd name="T21" fmla="*/ 71 h 144"/>
                <a:gd name="T22" fmla="*/ 4 w 144"/>
                <a:gd name="T23" fmla="*/ 94 h 144"/>
                <a:gd name="T24" fmla="*/ 14 w 144"/>
                <a:gd name="T25" fmla="*/ 115 h 144"/>
                <a:gd name="T26" fmla="*/ 29 w 144"/>
                <a:gd name="T27" fmla="*/ 130 h 144"/>
                <a:gd name="T28" fmla="*/ 50 w 144"/>
                <a:gd name="T29" fmla="*/ 140 h 144"/>
                <a:gd name="T30" fmla="*/ 72 w 144"/>
                <a:gd name="T31" fmla="*/ 144 h 144"/>
                <a:gd name="T32" fmla="*/ 95 w 144"/>
                <a:gd name="T33" fmla="*/ 140 h 144"/>
                <a:gd name="T34" fmla="*/ 114 w 144"/>
                <a:gd name="T35" fmla="*/ 130 h 144"/>
                <a:gd name="T36" fmla="*/ 131 w 144"/>
                <a:gd name="T37" fmla="*/ 115 h 144"/>
                <a:gd name="T38" fmla="*/ 141 w 144"/>
                <a:gd name="T39" fmla="*/ 94 h 144"/>
                <a:gd name="T40" fmla="*/ 144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44">
                  <a:moveTo>
                    <a:pt x="144" y="71"/>
                  </a:moveTo>
                  <a:lnTo>
                    <a:pt x="141" y="50"/>
                  </a:lnTo>
                  <a:lnTo>
                    <a:pt x="131" y="28"/>
                  </a:lnTo>
                  <a:lnTo>
                    <a:pt x="114" y="13"/>
                  </a:lnTo>
                  <a:lnTo>
                    <a:pt x="95" y="4"/>
                  </a:lnTo>
                  <a:lnTo>
                    <a:pt x="72" y="0"/>
                  </a:lnTo>
                  <a:lnTo>
                    <a:pt x="50" y="4"/>
                  </a:lnTo>
                  <a:lnTo>
                    <a:pt x="29" y="13"/>
                  </a:lnTo>
                  <a:lnTo>
                    <a:pt x="14" y="28"/>
                  </a:lnTo>
                  <a:lnTo>
                    <a:pt x="4" y="50"/>
                  </a:lnTo>
                  <a:lnTo>
                    <a:pt x="0" y="71"/>
                  </a:lnTo>
                  <a:lnTo>
                    <a:pt x="4" y="94"/>
                  </a:lnTo>
                  <a:lnTo>
                    <a:pt x="14" y="115"/>
                  </a:lnTo>
                  <a:lnTo>
                    <a:pt x="29" y="130"/>
                  </a:lnTo>
                  <a:lnTo>
                    <a:pt x="50" y="140"/>
                  </a:lnTo>
                  <a:lnTo>
                    <a:pt x="72" y="144"/>
                  </a:lnTo>
                  <a:lnTo>
                    <a:pt x="95" y="140"/>
                  </a:lnTo>
                  <a:lnTo>
                    <a:pt x="114" y="130"/>
                  </a:lnTo>
                  <a:lnTo>
                    <a:pt x="131" y="115"/>
                  </a:lnTo>
                  <a:lnTo>
                    <a:pt x="141" y="94"/>
                  </a:lnTo>
                  <a:lnTo>
                    <a:pt x="144" y="71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Rectangle 122">
              <a:extLst>
                <a:ext uri="{FF2B5EF4-FFF2-40B4-BE49-F238E27FC236}">
                  <a16:creationId xmlns:a16="http://schemas.microsoft.com/office/drawing/2014/main" id="{8C19642D-0FFE-490F-8046-4AA052687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" y="2058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3" name="Line 123">
              <a:extLst>
                <a:ext uri="{FF2B5EF4-FFF2-40B4-BE49-F238E27FC236}">
                  <a16:creationId xmlns:a16="http://schemas.microsoft.com/office/drawing/2014/main" id="{AC0FE7A2-3B76-46D8-B9D7-447EB26FF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5" y="1816"/>
              <a:ext cx="273" cy="23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Line 124">
              <a:extLst>
                <a:ext uri="{FF2B5EF4-FFF2-40B4-BE49-F238E27FC236}">
                  <a16:creationId xmlns:a16="http://schemas.microsoft.com/office/drawing/2014/main" id="{B1E32102-54D9-4152-A5DF-2EF851879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1820"/>
              <a:ext cx="278" cy="23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Line 125">
              <a:extLst>
                <a:ext uri="{FF2B5EF4-FFF2-40B4-BE49-F238E27FC236}">
                  <a16:creationId xmlns:a16="http://schemas.microsoft.com/office/drawing/2014/main" id="{9659DB5C-24F9-4E9E-9514-3AA82FDA18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7" y="1749"/>
              <a:ext cx="579" cy="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Rectangle 126">
              <a:extLst>
                <a:ext uri="{FF2B5EF4-FFF2-40B4-BE49-F238E27FC236}">
                  <a16:creationId xmlns:a16="http://schemas.microsoft.com/office/drawing/2014/main" id="{C08C74BF-B550-4629-9CD1-C24E4AF4D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824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7" name="Line 127">
              <a:extLst>
                <a:ext uri="{FF2B5EF4-FFF2-40B4-BE49-F238E27FC236}">
                  <a16:creationId xmlns:a16="http://schemas.microsoft.com/office/drawing/2014/main" id="{6EBFA2B9-3EB7-4FCE-B50D-24CCF8669A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112"/>
              <a:ext cx="54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Line 128">
              <a:extLst>
                <a:ext uri="{FF2B5EF4-FFF2-40B4-BE49-F238E27FC236}">
                  <a16:creationId xmlns:a16="http://schemas.microsoft.com/office/drawing/2014/main" id="{6E7CDF23-CCC9-47D8-8234-695DA196C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6" y="2097"/>
              <a:ext cx="58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Rectangle 129">
              <a:extLst>
                <a:ext uri="{FF2B5EF4-FFF2-40B4-BE49-F238E27FC236}">
                  <a16:creationId xmlns:a16="http://schemas.microsoft.com/office/drawing/2014/main" id="{68B55F67-767F-4486-9E65-9704BF06E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112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7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0" name="Rectangle 130">
              <a:extLst>
                <a:ext uri="{FF2B5EF4-FFF2-40B4-BE49-F238E27FC236}">
                  <a16:creationId xmlns:a16="http://schemas.microsoft.com/office/drawing/2014/main" id="{E662DDCA-3FF4-4BDC-8514-3D085EE4E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131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1" name="Rectangle 131">
              <a:extLst>
                <a:ext uri="{FF2B5EF4-FFF2-40B4-BE49-F238E27FC236}">
                  <a16:creationId xmlns:a16="http://schemas.microsoft.com/office/drawing/2014/main" id="{065185CE-1958-4386-9521-F6DE6A2E7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" y="1826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6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2" name="Rectangle 132">
              <a:extLst>
                <a:ext uri="{FF2B5EF4-FFF2-40B4-BE49-F238E27FC236}">
                  <a16:creationId xmlns:a16="http://schemas.microsoft.com/office/drawing/2014/main" id="{5816E34F-36C8-4FC1-92BB-6DE8F164A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920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3" name="Rectangle 133">
              <a:extLst>
                <a:ext uri="{FF2B5EF4-FFF2-40B4-BE49-F238E27FC236}">
                  <a16:creationId xmlns:a16="http://schemas.microsoft.com/office/drawing/2014/main" id="{DB80C407-0879-452B-8B7C-83C6701EF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916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1321" grpId="0"/>
      <p:bldP spid="1161322" grpId="0"/>
      <p:bldP spid="1161323" grpId="0"/>
      <p:bldP spid="11613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8" name="Rectangle 4">
            <a:extLst>
              <a:ext uri="{FF2B5EF4-FFF2-40B4-BE49-F238E27FC236}">
                <a16:creationId xmlns:a16="http://schemas.microsoft.com/office/drawing/2014/main" id="{A2B47380-0E5C-41EE-AF9C-D62B82700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Dijkstra </a:t>
            </a:r>
            <a:r>
              <a:rPr lang="zh-CN" altLang="en-US"/>
              <a:t>算法的说明</a:t>
            </a:r>
            <a:endParaRPr lang="en-US" altLang="zh-CN"/>
          </a:p>
        </p:txBody>
      </p:sp>
      <p:sp>
        <p:nvSpPr>
          <p:cNvPr id="1163269" name="Rectangle 5">
            <a:extLst>
              <a:ext uri="{FF2B5EF4-FFF2-40B4-BE49-F238E27FC236}">
                <a16:creationId xmlns:a16="http://schemas.microsoft.com/office/drawing/2014/main" id="{2D6C83B3-5CB7-4AA4-AEFA-ACC2362A27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范围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适用于无向图和有向图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限制</a:t>
            </a:r>
          </a:p>
          <a:p>
            <a:pPr lvl="1" eaLnBrk="1" hangingPunct="1"/>
            <a:r>
              <a:rPr lang="zh-CN" altLang="en-US" b="1">
                <a:solidFill>
                  <a:srgbClr val="0041FF"/>
                </a:solidFill>
                <a:latin typeface="Times New Roman" panose="02020603050405020304" pitchFamily="18" charset="0"/>
              </a:rPr>
              <a:t>边的权值不能为负</a:t>
            </a:r>
            <a:endParaRPr lang="en-US" altLang="zh-CN" b="1">
              <a:solidFill>
                <a:srgbClr val="0041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时间复杂性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O(|V|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：图用邻接矩阵实现，优先队列用数组实现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O(|E|log|V|)</a:t>
            </a:r>
            <a:r>
              <a:rPr lang="zh-CN" altLang="en-US">
                <a:latin typeface="Times New Roman" panose="02020603050405020304" pitchFamily="18" charset="0"/>
              </a:rPr>
              <a:t>：图用邻接表实现，优先队列用最小堆实现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>
            <a:extLst>
              <a:ext uri="{FF2B5EF4-FFF2-40B4-BE49-F238E27FC236}">
                <a16:creationId xmlns:a16="http://schemas.microsoft.com/office/drawing/2014/main" id="{05F3EC6C-F974-4915-BDE9-4605006F0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(</a:t>
            </a:r>
            <a:r>
              <a:rPr lang="zh-CN" altLang="en-US"/>
              <a:t>单会场</a:t>
            </a:r>
            <a:r>
              <a:rPr lang="en-US" altLang="zh-CN"/>
              <a:t>)</a:t>
            </a:r>
            <a:r>
              <a:rPr lang="zh-CN" altLang="en-US"/>
              <a:t>活动安排问题</a:t>
            </a:r>
          </a:p>
        </p:txBody>
      </p:sp>
      <p:graphicFrame>
        <p:nvGraphicFramePr>
          <p:cNvPr id="1092612" name="Group 4">
            <a:extLst>
              <a:ext uri="{FF2B5EF4-FFF2-40B4-BE49-F238E27FC236}">
                <a16:creationId xmlns:a16="http://schemas.microsoft.com/office/drawing/2014/main" id="{FD529F1B-CBFC-4F6A-849B-CC89040171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74900" y="2271713"/>
          <a:ext cx="7061200" cy="1212849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309768682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8304665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638804205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41878782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267292867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1018470897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4182585340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111803954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49826863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1186925168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val="3009474880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3504421527"/>
                    </a:ext>
                  </a:extLst>
                </a:gridCol>
              </a:tblGrid>
              <a:tr h="404283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3263" marB="432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855309"/>
                  </a:ext>
                </a:extLst>
              </a:tr>
              <a:tr h="404283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19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3263" marB="432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489455"/>
                  </a:ext>
                </a:extLst>
              </a:tr>
              <a:tr h="404283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19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3263" marB="432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383536"/>
                  </a:ext>
                </a:extLst>
              </a:tr>
            </a:tbl>
          </a:graphicData>
        </a:graphic>
      </p:graphicFrame>
      <p:sp>
        <p:nvSpPr>
          <p:cNvPr id="1092611" name="Rectangle 3">
            <a:extLst>
              <a:ext uri="{FF2B5EF4-FFF2-40B4-BE49-F238E27FC236}">
                <a16:creationId xmlns:a16="http://schemas.microsoft.com/office/drawing/2014/main" id="{E16EB15C-0540-4AF6-8AC8-F5197122AC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8474" y="1052513"/>
            <a:ext cx="10454326" cy="5078412"/>
          </a:xfrm>
        </p:spPr>
        <p:txBody>
          <a:bodyPr/>
          <a:lstStyle/>
          <a:p>
            <a:pPr eaLnBrk="1" hangingPunct="1"/>
            <a:r>
              <a:rPr lang="zh-CN" altLang="en-US" b="1" dirty="0"/>
              <a:t>某 </a:t>
            </a:r>
            <a:r>
              <a:rPr lang="en-US" altLang="zh-CN" b="1" dirty="0"/>
              <a:t>1 </a:t>
            </a:r>
            <a:r>
              <a:rPr lang="zh-CN" altLang="en-US" b="1" dirty="0"/>
              <a:t>天中有 </a:t>
            </a:r>
            <a:r>
              <a:rPr lang="en-US" altLang="zh-CN" b="1" dirty="0"/>
              <a:t>11 </a:t>
            </a:r>
            <a:r>
              <a:rPr lang="zh-CN" altLang="en-US" b="1" dirty="0"/>
              <a:t>个活动申请使用 </a:t>
            </a:r>
            <a:r>
              <a:rPr lang="en-US" altLang="zh-CN" b="1" dirty="0"/>
              <a:t>1 </a:t>
            </a:r>
            <a:r>
              <a:rPr lang="zh-CN" altLang="en-US" b="1" dirty="0"/>
              <a:t>个会场</a:t>
            </a:r>
          </a:p>
          <a:p>
            <a:pPr lvl="1" eaLnBrk="1" hangingPunct="1"/>
            <a:r>
              <a:rPr lang="zh-CN" altLang="en-US" b="1" dirty="0"/>
              <a:t>各自的开始时间和结束时间如下表</a:t>
            </a:r>
            <a:r>
              <a:rPr lang="en-US" altLang="zh-CN" b="1" dirty="0"/>
              <a:t>(</a:t>
            </a:r>
            <a:r>
              <a:rPr lang="zh-CN" altLang="en-US" b="1" dirty="0"/>
              <a:t>单位：点</a:t>
            </a:r>
            <a:r>
              <a:rPr lang="en-US" altLang="zh-CN" b="1" dirty="0"/>
              <a:t>)</a:t>
            </a:r>
          </a:p>
          <a:p>
            <a:pPr lvl="1" eaLnBrk="1" hangingPunct="1"/>
            <a:endParaRPr lang="zh-CN" altLang="en-US" b="1" dirty="0"/>
          </a:p>
          <a:p>
            <a:pPr lvl="1" eaLnBrk="1" hangingPunct="1"/>
            <a:endParaRPr lang="zh-CN" altLang="en-US" b="1" dirty="0"/>
          </a:p>
          <a:p>
            <a:pPr lvl="1" eaLnBrk="1" hangingPunct="1"/>
            <a:endParaRPr lang="zh-CN" altLang="en-US" b="1" dirty="0"/>
          </a:p>
          <a:p>
            <a:pPr lvl="1" eaLnBrk="1" hangingPunct="1"/>
            <a:r>
              <a:rPr lang="zh-CN" altLang="en-US" b="1" dirty="0"/>
              <a:t>约束：同一时间内只能一个活动使用会场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rgbClr val="0041FF"/>
                </a:solidFill>
              </a:rPr>
              <a:t>互斥</a:t>
            </a:r>
            <a:r>
              <a:rPr lang="en-US" altLang="zh-CN" b="1" dirty="0"/>
              <a:t>)</a:t>
            </a:r>
          </a:p>
          <a:p>
            <a:pPr lvl="1" eaLnBrk="1" hangingPunct="1"/>
            <a:r>
              <a:rPr lang="zh-CN" altLang="en-US" b="1" dirty="0"/>
              <a:t>问题：该会场 </a:t>
            </a:r>
            <a:r>
              <a:rPr lang="en-US" altLang="zh-CN" b="1" dirty="0"/>
              <a:t>1 </a:t>
            </a:r>
            <a:r>
              <a:rPr lang="zh-CN" altLang="en-US" b="1" dirty="0"/>
              <a:t>天</a:t>
            </a:r>
            <a:r>
              <a:rPr lang="zh-CN" altLang="en-US" b="1" dirty="0">
                <a:solidFill>
                  <a:srgbClr val="800000"/>
                </a:solidFill>
              </a:rPr>
              <a:t>最多</a:t>
            </a:r>
            <a:r>
              <a:rPr lang="zh-CN" altLang="en-US" b="1" dirty="0"/>
              <a:t>可以安排哪些活动进行？</a:t>
            </a:r>
          </a:p>
          <a:p>
            <a:pPr lvl="2" eaLnBrk="1" hangingPunct="1"/>
            <a:r>
              <a:rPr lang="zh-CN" altLang="en-US" dirty="0"/>
              <a:t>假设会场 </a:t>
            </a:r>
            <a:r>
              <a:rPr lang="en-US" altLang="zh-CN" dirty="0"/>
              <a:t>24 </a:t>
            </a:r>
            <a:r>
              <a:rPr lang="zh-CN" altLang="en-US" dirty="0"/>
              <a:t>小时营业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>
            <a:extLst>
              <a:ext uri="{FF2B5EF4-FFF2-40B4-BE49-F238E27FC236}">
                <a16:creationId xmlns:a16="http://schemas.microsoft.com/office/drawing/2014/main" id="{33539A95-2B69-40CD-BB88-233B26BA0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(</a:t>
            </a:r>
            <a:r>
              <a:rPr lang="zh-CN" altLang="en-US"/>
              <a:t>单会场</a:t>
            </a:r>
            <a:r>
              <a:rPr lang="en-US" altLang="zh-CN"/>
              <a:t>)</a:t>
            </a:r>
            <a:r>
              <a:rPr lang="zh-CN" altLang="en-US"/>
              <a:t>活动安排问题</a:t>
            </a:r>
          </a:p>
        </p:txBody>
      </p:sp>
      <p:graphicFrame>
        <p:nvGraphicFramePr>
          <p:cNvPr id="1095684" name="Group 4">
            <a:extLst>
              <a:ext uri="{FF2B5EF4-FFF2-40B4-BE49-F238E27FC236}">
                <a16:creationId xmlns:a16="http://schemas.microsoft.com/office/drawing/2014/main" id="{92FB8A74-6926-43B4-B3B5-27E73F3E0B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74900" y="2271713"/>
          <a:ext cx="7061200" cy="1212849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323732770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186939066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150658356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64603824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650148367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3796023058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1560068422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151213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223412584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3834808256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val="365412639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1703855336"/>
                    </a:ext>
                  </a:extLst>
                </a:gridCol>
              </a:tblGrid>
              <a:tr h="404283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3263" marB="432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674694"/>
                  </a:ext>
                </a:extLst>
              </a:tr>
              <a:tr h="404283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19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3263" marB="432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510246"/>
                  </a:ext>
                </a:extLst>
              </a:tr>
              <a:tr h="404283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19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3263" marB="432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873369"/>
                  </a:ext>
                </a:extLst>
              </a:tr>
            </a:tbl>
          </a:graphicData>
        </a:graphic>
      </p:graphicFrame>
      <p:sp>
        <p:nvSpPr>
          <p:cNvPr id="1095683" name="Rectangle 3">
            <a:extLst>
              <a:ext uri="{FF2B5EF4-FFF2-40B4-BE49-F238E27FC236}">
                <a16:creationId xmlns:a16="http://schemas.microsoft.com/office/drawing/2014/main" id="{35286326-88E4-4618-9DED-0C7B10089C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0194" y="1090220"/>
            <a:ext cx="10972800" cy="5078412"/>
          </a:xfrm>
        </p:spPr>
        <p:txBody>
          <a:bodyPr/>
          <a:lstStyle/>
          <a:p>
            <a:pPr eaLnBrk="1" hangingPunct="1"/>
            <a:r>
              <a:rPr lang="zh-CN" altLang="en-US" b="1"/>
              <a:t>某 </a:t>
            </a:r>
            <a:r>
              <a:rPr lang="en-US" altLang="zh-CN" b="1"/>
              <a:t>1 </a:t>
            </a:r>
            <a:r>
              <a:rPr lang="zh-CN" altLang="en-US" b="1"/>
              <a:t>天中有 </a:t>
            </a:r>
            <a:r>
              <a:rPr lang="en-US" altLang="zh-CN" b="1"/>
              <a:t>11 </a:t>
            </a:r>
            <a:r>
              <a:rPr lang="zh-CN" altLang="en-US" b="1"/>
              <a:t>个活动申请使用 </a:t>
            </a:r>
            <a:r>
              <a:rPr lang="en-US" altLang="zh-CN" b="1"/>
              <a:t>1 </a:t>
            </a:r>
            <a:r>
              <a:rPr lang="zh-CN" altLang="en-US" b="1"/>
              <a:t>个会场</a:t>
            </a:r>
          </a:p>
          <a:p>
            <a:pPr lvl="1" eaLnBrk="1" hangingPunct="1"/>
            <a:r>
              <a:rPr lang="zh-CN" altLang="en-US" b="1"/>
              <a:t>各自的开始时间和结束时间如下表</a:t>
            </a:r>
            <a:r>
              <a:rPr lang="en-US" altLang="zh-CN" b="1"/>
              <a:t>(</a:t>
            </a:r>
            <a:r>
              <a:rPr lang="zh-CN" altLang="en-US" b="1"/>
              <a:t>单位：点</a:t>
            </a:r>
            <a:r>
              <a:rPr lang="en-US" altLang="zh-CN" b="1"/>
              <a:t>)</a:t>
            </a:r>
            <a:endParaRPr lang="zh-CN" altLang="en-US" b="1"/>
          </a:p>
          <a:p>
            <a:pPr lvl="1" eaLnBrk="1" hangingPunct="1"/>
            <a:endParaRPr lang="zh-CN" altLang="en-US" b="1"/>
          </a:p>
          <a:p>
            <a:pPr lvl="1" eaLnBrk="1" hangingPunct="1"/>
            <a:endParaRPr lang="zh-CN" altLang="en-US" b="1"/>
          </a:p>
          <a:p>
            <a:pPr lvl="1" eaLnBrk="1" hangingPunct="1"/>
            <a:endParaRPr lang="zh-CN" altLang="en-US" b="1"/>
          </a:p>
          <a:p>
            <a:pPr lvl="1" eaLnBrk="1" hangingPunct="1"/>
            <a:r>
              <a:rPr lang="zh-CN" altLang="en-US" b="1">
                <a:solidFill>
                  <a:srgbClr val="FF0000"/>
                </a:solidFill>
              </a:rPr>
              <a:t>活动 </a:t>
            </a:r>
            <a:r>
              <a:rPr lang="en-US" altLang="zh-CN" b="1">
                <a:solidFill>
                  <a:srgbClr val="FF0000"/>
                </a:solidFill>
              </a:rPr>
              <a:t>1 </a:t>
            </a:r>
            <a:r>
              <a:rPr lang="zh-CN" altLang="en-US" b="1">
                <a:solidFill>
                  <a:srgbClr val="FF0000"/>
                </a:solidFill>
              </a:rPr>
              <a:t>与 活动 </a:t>
            </a:r>
            <a:r>
              <a:rPr lang="en-US" altLang="zh-CN" b="1">
                <a:solidFill>
                  <a:srgbClr val="FF0000"/>
                </a:solidFill>
              </a:rPr>
              <a:t>2 </a:t>
            </a:r>
            <a:r>
              <a:rPr lang="zh-CN" altLang="en-US" b="1">
                <a:solidFill>
                  <a:srgbClr val="FF0000"/>
                </a:solidFill>
              </a:rPr>
              <a:t>能安排进同一会场吗？</a:t>
            </a:r>
          </a:p>
          <a:p>
            <a:pPr lvl="1" eaLnBrk="1" hangingPunct="1"/>
            <a:r>
              <a:rPr lang="zh-CN" altLang="en-US" b="1"/>
              <a:t>活动 </a:t>
            </a:r>
            <a:r>
              <a:rPr lang="en-US" altLang="zh-CN" b="1"/>
              <a:t>1 </a:t>
            </a:r>
            <a:r>
              <a:rPr lang="zh-CN" altLang="en-US" b="1"/>
              <a:t>与 活动 </a:t>
            </a:r>
            <a:r>
              <a:rPr lang="en-US" altLang="zh-CN" b="1"/>
              <a:t>4 </a:t>
            </a:r>
            <a:r>
              <a:rPr lang="zh-CN" altLang="en-US" b="1"/>
              <a:t>呢？</a:t>
            </a:r>
          </a:p>
        </p:txBody>
      </p:sp>
      <p:sp>
        <p:nvSpPr>
          <p:cNvPr id="1095738" name="Rectangle 58">
            <a:extLst>
              <a:ext uri="{FF2B5EF4-FFF2-40B4-BE49-F238E27FC236}">
                <a16:creationId xmlns:a16="http://schemas.microsoft.com/office/drawing/2014/main" id="{2D9D6891-F074-4300-BBEA-8DAE761A2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419" y="4150217"/>
            <a:ext cx="4273550" cy="59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800000"/>
                </a:solidFill>
              </a:rPr>
              <a:t>(</a:t>
            </a:r>
            <a:r>
              <a:rPr lang="zh-CN" altLang="en-US" b="1" dirty="0">
                <a:solidFill>
                  <a:srgbClr val="800000"/>
                </a:solidFill>
              </a:rPr>
              <a:t>时间上</a:t>
            </a:r>
            <a:r>
              <a:rPr lang="en-US" altLang="zh-CN" b="1" dirty="0">
                <a:solidFill>
                  <a:srgbClr val="800000"/>
                </a:solidFill>
              </a:rPr>
              <a:t>)</a:t>
            </a:r>
            <a:r>
              <a:rPr lang="zh-CN" altLang="en-US" b="1" dirty="0">
                <a:solidFill>
                  <a:srgbClr val="0041FF"/>
                </a:solidFill>
              </a:rPr>
              <a:t>相容</a:t>
            </a:r>
            <a:r>
              <a:rPr lang="en-US" altLang="zh-CN" b="1" dirty="0">
                <a:solidFill>
                  <a:srgbClr val="800000"/>
                </a:solidFill>
              </a:rPr>
              <a:t>(</a:t>
            </a:r>
            <a:r>
              <a:rPr lang="zh-CN" altLang="en-US" b="1" dirty="0">
                <a:solidFill>
                  <a:srgbClr val="800000"/>
                </a:solidFill>
              </a:rPr>
              <a:t>的</a:t>
            </a:r>
            <a:r>
              <a:rPr lang="en-US" altLang="zh-CN" b="1" dirty="0">
                <a:solidFill>
                  <a:srgbClr val="800000"/>
                </a:solidFill>
              </a:rPr>
              <a:t>)</a:t>
            </a:r>
            <a:r>
              <a:rPr lang="zh-CN" altLang="en-US" b="1" dirty="0">
                <a:solidFill>
                  <a:srgbClr val="0041FF"/>
                </a:solidFill>
              </a:rPr>
              <a:t>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Rectangle 2">
            <a:extLst>
              <a:ext uri="{FF2B5EF4-FFF2-40B4-BE49-F238E27FC236}">
                <a16:creationId xmlns:a16="http://schemas.microsoft.com/office/drawing/2014/main" id="{BD8FEF83-0DC6-42F8-8715-61624AC85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(</a:t>
            </a:r>
            <a:r>
              <a:rPr lang="zh-CN" altLang="en-US"/>
              <a:t>单会场</a:t>
            </a:r>
            <a:r>
              <a:rPr lang="en-US" altLang="zh-CN"/>
              <a:t>)</a:t>
            </a:r>
            <a:r>
              <a:rPr lang="zh-CN" altLang="en-US"/>
              <a:t>活动安排问题</a:t>
            </a:r>
          </a:p>
        </p:txBody>
      </p:sp>
      <p:graphicFrame>
        <p:nvGraphicFramePr>
          <p:cNvPr id="1148932" name="Group 4">
            <a:extLst>
              <a:ext uri="{FF2B5EF4-FFF2-40B4-BE49-F238E27FC236}">
                <a16:creationId xmlns:a16="http://schemas.microsoft.com/office/drawing/2014/main" id="{36F17FE1-13B5-4A84-BF92-4F48E4FE51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74900" y="2271713"/>
          <a:ext cx="7061200" cy="1212849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109223063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83215227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882246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82512834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1904290536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3518875742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35753444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42487568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442519460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3759759757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val="1590450383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963956599"/>
                    </a:ext>
                  </a:extLst>
                </a:gridCol>
              </a:tblGrid>
              <a:tr h="404283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3263" marB="432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250224"/>
                  </a:ext>
                </a:extLst>
              </a:tr>
              <a:tr h="404283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19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3263" marB="432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745415"/>
                  </a:ext>
                </a:extLst>
              </a:tr>
              <a:tr h="404283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19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3263" marB="432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T="43263" marB="43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258208"/>
                  </a:ext>
                </a:extLst>
              </a:tr>
            </a:tbl>
          </a:graphicData>
        </a:graphic>
      </p:graphicFrame>
      <p:sp>
        <p:nvSpPr>
          <p:cNvPr id="1148931" name="Rectangle 3">
            <a:extLst>
              <a:ext uri="{FF2B5EF4-FFF2-40B4-BE49-F238E27FC236}">
                <a16:creationId xmlns:a16="http://schemas.microsoft.com/office/drawing/2014/main" id="{90E134FF-78E4-43A3-85B6-1A40FCA1C3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0194" y="1052513"/>
            <a:ext cx="10482606" cy="5078412"/>
          </a:xfrm>
        </p:spPr>
        <p:txBody>
          <a:bodyPr/>
          <a:lstStyle/>
          <a:p>
            <a:pPr eaLnBrk="1" hangingPunct="1"/>
            <a:r>
              <a:rPr lang="zh-CN" altLang="en-US" b="1" dirty="0"/>
              <a:t>某 </a:t>
            </a:r>
            <a:r>
              <a:rPr lang="en-US" altLang="zh-CN" b="1" dirty="0"/>
              <a:t>1 </a:t>
            </a:r>
            <a:r>
              <a:rPr lang="zh-CN" altLang="en-US" b="1" dirty="0"/>
              <a:t>天中有 </a:t>
            </a:r>
            <a:r>
              <a:rPr lang="en-US" altLang="zh-CN" b="1" dirty="0"/>
              <a:t>11 </a:t>
            </a:r>
            <a:r>
              <a:rPr lang="zh-CN" altLang="en-US" b="1" dirty="0"/>
              <a:t>个活动申请使用 </a:t>
            </a:r>
            <a:r>
              <a:rPr lang="en-US" altLang="zh-CN" b="1" dirty="0"/>
              <a:t>1 </a:t>
            </a:r>
            <a:r>
              <a:rPr lang="zh-CN" altLang="en-US" b="1" dirty="0"/>
              <a:t>个会场</a:t>
            </a:r>
          </a:p>
          <a:p>
            <a:pPr lvl="1" eaLnBrk="1" hangingPunct="1"/>
            <a:r>
              <a:rPr lang="zh-CN" altLang="en-US" b="1" dirty="0"/>
              <a:t>各自的开始时间和结束时间如下表</a:t>
            </a:r>
            <a:r>
              <a:rPr lang="en-US" altLang="zh-CN" b="1" dirty="0"/>
              <a:t>(</a:t>
            </a:r>
            <a:r>
              <a:rPr lang="zh-CN" altLang="en-US" b="1" dirty="0"/>
              <a:t>单位：点</a:t>
            </a:r>
            <a:r>
              <a:rPr lang="en-US" altLang="zh-CN" b="1" dirty="0"/>
              <a:t>)</a:t>
            </a:r>
          </a:p>
          <a:p>
            <a:pPr lvl="1" eaLnBrk="1" hangingPunct="1"/>
            <a:endParaRPr lang="zh-CN" altLang="en-US" b="1" dirty="0"/>
          </a:p>
          <a:p>
            <a:pPr lvl="1" eaLnBrk="1" hangingPunct="1"/>
            <a:endParaRPr lang="zh-CN" altLang="en-US" b="1" dirty="0"/>
          </a:p>
          <a:p>
            <a:pPr lvl="1" eaLnBrk="1" hangingPunct="1"/>
            <a:endParaRPr lang="zh-CN" altLang="en-US" b="1" dirty="0"/>
          </a:p>
          <a:p>
            <a:pPr lvl="1" eaLnBrk="1" hangingPunct="1"/>
            <a:r>
              <a:rPr lang="zh-CN" altLang="en-US" sz="3000" b="1" dirty="0"/>
              <a:t>问题：</a:t>
            </a:r>
            <a:r>
              <a:rPr lang="zh-CN" altLang="en-US" sz="3000" b="1" dirty="0">
                <a:solidFill>
                  <a:srgbClr val="800000"/>
                </a:solidFill>
              </a:rPr>
              <a:t>最多</a:t>
            </a:r>
            <a:r>
              <a:rPr lang="zh-CN" altLang="en-US" sz="3000" b="1" dirty="0"/>
              <a:t>可以安排哪些</a:t>
            </a:r>
            <a:r>
              <a:rPr lang="zh-CN" altLang="en-US" sz="3000" b="1" dirty="0">
                <a:solidFill>
                  <a:srgbClr val="0041FF"/>
                </a:solidFill>
              </a:rPr>
              <a:t>相容</a:t>
            </a:r>
            <a:r>
              <a:rPr lang="zh-CN" altLang="en-US" sz="3000" b="1" dirty="0"/>
              <a:t>活动进行？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>
            <a:extLst>
              <a:ext uri="{FF2B5EF4-FFF2-40B4-BE49-F238E27FC236}">
                <a16:creationId xmlns:a16="http://schemas.microsoft.com/office/drawing/2014/main" id="{6505A574-833B-43B7-9615-4A1667093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相容活动</a:t>
            </a:r>
          </a:p>
        </p:txBody>
      </p:sp>
      <p:sp>
        <p:nvSpPr>
          <p:cNvPr id="1085443" name="Rectangle 3">
            <a:extLst>
              <a:ext uri="{FF2B5EF4-FFF2-40B4-BE49-F238E27FC236}">
                <a16:creationId xmlns:a16="http://schemas.microsoft.com/office/drawing/2014/main" id="{CC195EBA-A7DF-470F-8EBC-006F39007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/>
              <a:t>相容活动：时间段不交叉的活动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/>
              <a:t>活动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zh-CN" altLang="en-US" b="1" dirty="0"/>
              <a:t>：起始时间 </a:t>
            </a:r>
            <a:r>
              <a:rPr lang="en-US" altLang="zh-CN" sz="2800" b="1" dirty="0" err="1"/>
              <a:t>s</a:t>
            </a:r>
            <a:r>
              <a:rPr lang="en-US" altLang="zh-CN" sz="2800" b="1" baseline="-25000" dirty="0" err="1"/>
              <a:t>i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，结束时间 </a:t>
            </a:r>
            <a:r>
              <a:rPr lang="en-US" altLang="zh-CN" sz="2800" b="1" dirty="0"/>
              <a:t>f</a:t>
            </a:r>
            <a:r>
              <a:rPr lang="en-US" altLang="zh-CN" sz="2800" b="1" baseline="-25000" dirty="0"/>
              <a:t>i</a:t>
            </a:r>
            <a:endParaRPr lang="en-US" altLang="zh-CN" sz="2800" b="1" dirty="0"/>
          </a:p>
          <a:p>
            <a:pPr lvl="2" eaLnBrk="1" hangingPunct="1">
              <a:lnSpc>
                <a:spcPct val="150000"/>
              </a:lnSpc>
            </a:pPr>
            <a:r>
              <a:rPr lang="zh-CN" altLang="en-US" b="1" dirty="0"/>
              <a:t>活动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zh-CN" altLang="en-US" b="1" dirty="0"/>
              <a:t>的时间属于区间 </a:t>
            </a:r>
            <a:r>
              <a:rPr lang="en-US" altLang="zh-CN" b="1" dirty="0"/>
              <a:t>[ </a:t>
            </a:r>
            <a:r>
              <a:rPr lang="en-US" altLang="zh-CN" sz="2400" b="1" dirty="0" err="1"/>
              <a:t>s</a:t>
            </a:r>
            <a:r>
              <a:rPr lang="en-US" altLang="zh-CN" sz="2400" b="1" baseline="-25000" dirty="0" err="1"/>
              <a:t>i</a:t>
            </a:r>
            <a:r>
              <a:rPr lang="en-US" altLang="zh-CN" sz="2400" b="1" dirty="0"/>
              <a:t> , 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</a:t>
            </a:r>
            <a:r>
              <a:rPr lang="en-US" altLang="zh-CN" sz="2400" b="1" baseline="-25000" dirty="0"/>
              <a:t>i</a:t>
            </a:r>
            <a:r>
              <a:rPr lang="en-US" altLang="zh-CN" sz="2400" b="1" dirty="0"/>
              <a:t> )</a:t>
            </a:r>
            <a:endParaRPr lang="zh-CN" altLang="en-US" sz="2400" b="1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/>
              <a:t>定义：若 </a:t>
            </a:r>
            <a:r>
              <a:rPr lang="en-US" altLang="zh-CN" b="1" dirty="0"/>
              <a:t>[</a:t>
            </a:r>
            <a:r>
              <a:rPr lang="en-US" altLang="zh-CN" b="1" dirty="0" err="1"/>
              <a:t>s</a:t>
            </a:r>
            <a:r>
              <a:rPr lang="en-US" altLang="zh-CN" b="1" baseline="-25000" dirty="0" err="1"/>
              <a:t>i</a:t>
            </a:r>
            <a:r>
              <a:rPr lang="en-US" altLang="zh-CN" b="1" dirty="0"/>
              <a:t>, f</a:t>
            </a:r>
            <a:r>
              <a:rPr lang="en-US" altLang="zh-CN" b="1" baseline="-25000" dirty="0"/>
              <a:t>i</a:t>
            </a:r>
            <a:r>
              <a:rPr lang="en-US" altLang="zh-CN" b="1" dirty="0"/>
              <a:t>)</a:t>
            </a:r>
            <a:r>
              <a:rPr lang="zh-CN" altLang="en-US" b="1" dirty="0"/>
              <a:t>、</a:t>
            </a:r>
            <a:r>
              <a:rPr lang="en-US" altLang="zh-CN" b="1" dirty="0"/>
              <a:t>[</a:t>
            </a:r>
            <a:r>
              <a:rPr lang="en-US" altLang="zh-CN" b="1" dirty="0" err="1"/>
              <a:t>s</a:t>
            </a:r>
            <a:r>
              <a:rPr lang="en-US" altLang="zh-CN" b="1" baseline="-25000" dirty="0" err="1"/>
              <a:t>j</a:t>
            </a:r>
            <a:r>
              <a:rPr lang="en-US" altLang="zh-CN" b="1" dirty="0"/>
              <a:t>, f</a:t>
            </a:r>
            <a:r>
              <a:rPr lang="en-US" altLang="zh-CN" b="1" baseline="-25000" dirty="0"/>
              <a:t>j </a:t>
            </a:r>
            <a:r>
              <a:rPr lang="en-US" altLang="zh-CN" b="1" dirty="0"/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不相交</a:t>
            </a:r>
            <a:r>
              <a:rPr lang="zh-CN" altLang="en-US" b="1" dirty="0"/>
              <a:t>，则活动 </a:t>
            </a:r>
            <a:r>
              <a:rPr lang="en-US" altLang="zh-CN" b="1" dirty="0" err="1"/>
              <a:t>i</a:t>
            </a:r>
            <a:r>
              <a:rPr lang="zh-CN" altLang="en-US" b="1" dirty="0"/>
              <a:t>、</a:t>
            </a:r>
            <a:r>
              <a:rPr lang="en-US" altLang="zh-CN" b="1" dirty="0"/>
              <a:t>j </a:t>
            </a:r>
            <a:r>
              <a:rPr lang="zh-CN" altLang="en-US" b="1" dirty="0">
                <a:solidFill>
                  <a:srgbClr val="FF0000"/>
                </a:solidFill>
              </a:rPr>
              <a:t>相容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b="1" dirty="0"/>
              <a:t>即：当 </a:t>
            </a:r>
            <a:r>
              <a:rPr lang="en-US" altLang="zh-CN" b="1" dirty="0" err="1"/>
              <a:t>s</a:t>
            </a:r>
            <a:r>
              <a:rPr lang="en-US" altLang="zh-CN" b="1" baseline="-25000" dirty="0" err="1"/>
              <a:t>i</a:t>
            </a:r>
            <a:r>
              <a:rPr lang="en-US" altLang="zh-CN" b="1" dirty="0" err="1"/>
              <a:t>≥f</a:t>
            </a:r>
            <a:r>
              <a:rPr lang="en-US" altLang="zh-CN" b="1" baseline="-25000" dirty="0" err="1"/>
              <a:t>j</a:t>
            </a:r>
            <a:r>
              <a:rPr lang="en-US" altLang="zh-CN" b="1" dirty="0"/>
              <a:t> </a:t>
            </a:r>
            <a:r>
              <a:rPr lang="zh-CN" altLang="en-US" b="1" dirty="0"/>
              <a:t>或 </a:t>
            </a:r>
            <a:r>
              <a:rPr lang="en-US" altLang="zh-CN" sz="2600" b="1" dirty="0" err="1">
                <a:solidFill>
                  <a:srgbClr val="FF0000"/>
                </a:solidFill>
              </a:rPr>
              <a:t>s</a:t>
            </a:r>
            <a:r>
              <a:rPr lang="en-US" altLang="zh-CN" sz="2600" b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600" b="1" dirty="0" err="1">
                <a:solidFill>
                  <a:srgbClr val="FF0000"/>
                </a:solidFill>
              </a:rPr>
              <a:t>≥f</a:t>
            </a:r>
            <a:r>
              <a:rPr lang="en-US" altLang="zh-CN" sz="2600" b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b="1" dirty="0"/>
              <a:t> </a:t>
            </a:r>
            <a:r>
              <a:rPr lang="zh-CN" altLang="en-US" b="1" dirty="0"/>
              <a:t>时，活动 </a:t>
            </a:r>
            <a:r>
              <a:rPr lang="en-US" altLang="zh-CN" b="1" dirty="0" err="1"/>
              <a:t>i</a:t>
            </a:r>
            <a:r>
              <a:rPr lang="zh-CN" altLang="en-US" b="1" dirty="0"/>
              <a:t>、</a:t>
            </a:r>
            <a:r>
              <a:rPr lang="en-US" altLang="zh-CN" b="1" dirty="0"/>
              <a:t>j </a:t>
            </a:r>
            <a:r>
              <a:rPr lang="zh-CN" altLang="en-US" b="1" dirty="0"/>
              <a:t>相容</a:t>
            </a:r>
          </a:p>
        </p:txBody>
      </p:sp>
      <p:grpSp>
        <p:nvGrpSpPr>
          <p:cNvPr id="1085466" name="Group 26">
            <a:extLst>
              <a:ext uri="{FF2B5EF4-FFF2-40B4-BE49-F238E27FC236}">
                <a16:creationId xmlns:a16="http://schemas.microsoft.com/office/drawing/2014/main" id="{973BE6A2-C92D-4FD6-AB2B-0445F7EE1BB9}"/>
              </a:ext>
            </a:extLst>
          </p:cNvPr>
          <p:cNvGrpSpPr>
            <a:grpSpLocks/>
          </p:cNvGrpSpPr>
          <p:nvPr/>
        </p:nvGrpSpPr>
        <p:grpSpPr bwMode="auto">
          <a:xfrm>
            <a:off x="2590803" y="4610102"/>
            <a:ext cx="7408863" cy="846138"/>
            <a:chOff x="672" y="2672"/>
            <a:chExt cx="4667" cy="533"/>
          </a:xfrm>
        </p:grpSpPr>
        <p:sp>
          <p:nvSpPr>
            <p:cNvPr id="36869" name="Line 5">
              <a:extLst>
                <a:ext uri="{FF2B5EF4-FFF2-40B4-BE49-F238E27FC236}">
                  <a16:creationId xmlns:a16="http://schemas.microsoft.com/office/drawing/2014/main" id="{BA07588C-9313-420A-9B0C-F827A3EC6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36"/>
              <a:ext cx="4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0" name="Text Box 6">
              <a:extLst>
                <a:ext uri="{FF2B5EF4-FFF2-40B4-BE49-F238E27FC236}">
                  <a16:creationId xmlns:a16="http://schemas.microsoft.com/office/drawing/2014/main" id="{144D6AF9-A780-46D3-97B4-05A4FBC74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0" y="2773"/>
              <a:ext cx="439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2000"/>
                <a:t>时间</a:t>
              </a:r>
            </a:p>
          </p:txBody>
        </p:sp>
        <p:grpSp>
          <p:nvGrpSpPr>
            <p:cNvPr id="36871" name="Group 23">
              <a:extLst>
                <a:ext uri="{FF2B5EF4-FFF2-40B4-BE49-F238E27FC236}">
                  <a16:creationId xmlns:a16="http://schemas.microsoft.com/office/drawing/2014/main" id="{9A416B09-0F54-437E-817D-A0D2929BEB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9" y="2672"/>
              <a:ext cx="785" cy="533"/>
              <a:chOff x="1501" y="2888"/>
              <a:chExt cx="785" cy="533"/>
            </a:xfrm>
          </p:grpSpPr>
          <p:sp>
            <p:nvSpPr>
              <p:cNvPr id="36880" name="Text Box 11">
                <a:extLst>
                  <a:ext uri="{FF2B5EF4-FFF2-40B4-BE49-F238E27FC236}">
                    <a16:creationId xmlns:a16="http://schemas.microsoft.com/office/drawing/2014/main" id="{57874E9C-0ABC-41F4-843F-64B338B45A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4" y="2888"/>
                <a:ext cx="520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669925" indent="-325438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022350" indent="-350838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339850" indent="-315913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1681163" indent="-339725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138363" indent="-339725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595563" indent="-339725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052763" indent="-339725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509963" indent="-339725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000"/>
                  <a:t>活动 </a:t>
                </a:r>
                <a:r>
                  <a:rPr lang="en-US" altLang="zh-CN" sz="2000"/>
                  <a:t>i</a:t>
                </a:r>
              </a:p>
            </p:txBody>
          </p:sp>
          <p:grpSp>
            <p:nvGrpSpPr>
              <p:cNvPr id="36881" name="Group 21">
                <a:extLst>
                  <a:ext uri="{FF2B5EF4-FFF2-40B4-BE49-F238E27FC236}">
                    <a16:creationId xmlns:a16="http://schemas.microsoft.com/office/drawing/2014/main" id="{F8F3AC41-9BFE-4502-95B3-53B70BE6A1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1" y="3064"/>
                <a:ext cx="785" cy="357"/>
                <a:chOff x="1501" y="3064"/>
                <a:chExt cx="785" cy="357"/>
              </a:xfrm>
            </p:grpSpPr>
            <p:sp>
              <p:nvSpPr>
                <p:cNvPr id="36882" name="AutoShape 7">
                  <a:extLst>
                    <a:ext uri="{FF2B5EF4-FFF2-40B4-BE49-F238E27FC236}">
                      <a16:creationId xmlns:a16="http://schemas.microsoft.com/office/drawing/2014/main" id="{C9B1F831-29D4-4B14-9BC2-D46DCC997E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2" y="3064"/>
                  <a:ext cx="80" cy="160"/>
                </a:xfrm>
                <a:prstGeom prst="leftBracket">
                  <a:avLst>
                    <a:gd name="adj" fmla="val 0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</a:pPr>
                  <a:endParaRPr lang="zh-CN" altLang="en-US" sz="2000"/>
                </a:p>
              </p:txBody>
            </p:sp>
            <p:sp>
              <p:nvSpPr>
                <p:cNvPr id="36883" name="AutoShape 8">
                  <a:extLst>
                    <a:ext uri="{FF2B5EF4-FFF2-40B4-BE49-F238E27FC236}">
                      <a16:creationId xmlns:a16="http://schemas.microsoft.com/office/drawing/2014/main" id="{E30576AA-3DFC-4582-B5FE-290F1FD0D7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152" y="3064"/>
                  <a:ext cx="80" cy="160"/>
                </a:xfrm>
                <a:prstGeom prst="leftBracket">
                  <a:avLst>
                    <a:gd name="adj" fmla="val 0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</a:pPr>
                  <a:endParaRPr lang="zh-CN" altLang="en-US" sz="2000"/>
                </a:p>
              </p:txBody>
            </p:sp>
            <p:sp>
              <p:nvSpPr>
                <p:cNvPr id="36884" name="Text Box 13">
                  <a:extLst>
                    <a:ext uri="{FF2B5EF4-FFF2-40B4-BE49-F238E27FC236}">
                      <a16:creationId xmlns:a16="http://schemas.microsoft.com/office/drawing/2014/main" id="{383AF159-3F2E-4A06-A18F-9F94306475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01" y="3152"/>
                  <a:ext cx="221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669925" indent="-325438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022350" indent="-350838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339850" indent="-315913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1681163" indent="-339725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1383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5955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0527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5099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  <a:buFont typeface="Wingdings" panose="05000000000000000000" pitchFamily="2" charset="2"/>
                    <a:buNone/>
                  </a:pPr>
                  <a:r>
                    <a:rPr lang="en-US" altLang="zh-CN" sz="2000"/>
                    <a:t>s</a:t>
                  </a:r>
                  <a:r>
                    <a:rPr lang="en-US" altLang="zh-CN" sz="2000" baseline="-25000"/>
                    <a:t>i</a:t>
                  </a:r>
                </a:p>
              </p:txBody>
            </p:sp>
            <p:sp>
              <p:nvSpPr>
                <p:cNvPr id="36885" name="Text Box 14">
                  <a:extLst>
                    <a:ext uri="{FF2B5EF4-FFF2-40B4-BE49-F238E27FC236}">
                      <a16:creationId xmlns:a16="http://schemas.microsoft.com/office/drawing/2014/main" id="{89EF9D5E-9D8D-4114-825A-A6EBEF6615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1" y="3152"/>
                  <a:ext cx="185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669925" indent="-325438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022350" indent="-350838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339850" indent="-315913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1681163" indent="-339725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1383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5955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0527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5099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  <a:buFont typeface="Wingdings" panose="05000000000000000000" pitchFamily="2" charset="2"/>
                    <a:buNone/>
                  </a:pPr>
                  <a:r>
                    <a:rPr lang="en-US" altLang="zh-CN" sz="2000"/>
                    <a:t>f</a:t>
                  </a:r>
                  <a:r>
                    <a:rPr lang="en-US" altLang="zh-CN" sz="2000" baseline="-25000"/>
                    <a:t>i</a:t>
                  </a:r>
                </a:p>
              </p:txBody>
            </p:sp>
          </p:grpSp>
        </p:grpSp>
        <p:grpSp>
          <p:nvGrpSpPr>
            <p:cNvPr id="36872" name="Group 22">
              <a:extLst>
                <a:ext uri="{FF2B5EF4-FFF2-40B4-BE49-F238E27FC236}">
                  <a16:creationId xmlns:a16="http://schemas.microsoft.com/office/drawing/2014/main" id="{F1938458-55C6-405B-96EA-DDACF97D8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3" y="2672"/>
              <a:ext cx="1049" cy="525"/>
              <a:chOff x="2405" y="2888"/>
              <a:chExt cx="1049" cy="525"/>
            </a:xfrm>
          </p:grpSpPr>
          <p:sp>
            <p:nvSpPr>
              <p:cNvPr id="36874" name="Text Box 12">
                <a:extLst>
                  <a:ext uri="{FF2B5EF4-FFF2-40B4-BE49-F238E27FC236}">
                    <a16:creationId xmlns:a16="http://schemas.microsoft.com/office/drawing/2014/main" id="{BBA43006-7414-45BA-9947-6EB72AA950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0" y="2888"/>
                <a:ext cx="520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669925" indent="-325438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022350" indent="-350838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339850" indent="-315913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1681163" indent="-339725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138363" indent="-339725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595563" indent="-339725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052763" indent="-339725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509963" indent="-339725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000"/>
                  <a:t>活动 </a:t>
                </a:r>
                <a:r>
                  <a:rPr lang="en-US" altLang="zh-CN" sz="2000"/>
                  <a:t>j</a:t>
                </a:r>
              </a:p>
            </p:txBody>
          </p:sp>
          <p:grpSp>
            <p:nvGrpSpPr>
              <p:cNvPr id="36875" name="Group 20">
                <a:extLst>
                  <a:ext uri="{FF2B5EF4-FFF2-40B4-BE49-F238E27FC236}">
                    <a16:creationId xmlns:a16="http://schemas.microsoft.com/office/drawing/2014/main" id="{7C8075CF-E535-4708-8688-6F436501A1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5" y="3056"/>
                <a:ext cx="1049" cy="357"/>
                <a:chOff x="2285" y="3064"/>
                <a:chExt cx="1049" cy="357"/>
              </a:xfrm>
            </p:grpSpPr>
            <p:sp>
              <p:nvSpPr>
                <p:cNvPr id="36876" name="AutoShape 9">
                  <a:extLst>
                    <a:ext uri="{FF2B5EF4-FFF2-40B4-BE49-F238E27FC236}">
                      <a16:creationId xmlns:a16="http://schemas.microsoft.com/office/drawing/2014/main" id="{244162FE-2F23-441D-8BAF-E69661447F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6" y="3064"/>
                  <a:ext cx="80" cy="160"/>
                </a:xfrm>
                <a:prstGeom prst="leftBracket">
                  <a:avLst>
                    <a:gd name="adj" fmla="val 0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</a:pPr>
                  <a:endParaRPr lang="zh-CN" altLang="en-US" sz="2000"/>
                </a:p>
              </p:txBody>
            </p:sp>
            <p:sp>
              <p:nvSpPr>
                <p:cNvPr id="36877" name="AutoShape 10">
                  <a:extLst>
                    <a:ext uri="{FF2B5EF4-FFF2-40B4-BE49-F238E27FC236}">
                      <a16:creationId xmlns:a16="http://schemas.microsoft.com/office/drawing/2014/main" id="{B16C84A4-88B1-4CE7-9963-261A64E102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160" y="3064"/>
                  <a:ext cx="80" cy="160"/>
                </a:xfrm>
                <a:prstGeom prst="leftBracket">
                  <a:avLst>
                    <a:gd name="adj" fmla="val 0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</a:pPr>
                  <a:endParaRPr lang="zh-CN" altLang="en-US" sz="2000"/>
                </a:p>
              </p:txBody>
            </p:sp>
            <p:sp>
              <p:nvSpPr>
                <p:cNvPr id="36878" name="Text Box 18">
                  <a:extLst>
                    <a:ext uri="{FF2B5EF4-FFF2-40B4-BE49-F238E27FC236}">
                      <a16:creationId xmlns:a16="http://schemas.microsoft.com/office/drawing/2014/main" id="{BC7CA605-E22A-46E9-93A2-E49EBA51B9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5" y="3152"/>
                  <a:ext cx="221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669925" indent="-325438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022350" indent="-350838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339850" indent="-315913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1681163" indent="-339725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1383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5955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0527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5099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  <a:buFont typeface="Wingdings" panose="05000000000000000000" pitchFamily="2" charset="2"/>
                    <a:buNone/>
                  </a:pPr>
                  <a:r>
                    <a:rPr lang="en-US" altLang="zh-CN" sz="2000"/>
                    <a:t>s</a:t>
                  </a:r>
                  <a:r>
                    <a:rPr lang="en-US" altLang="zh-CN" sz="2000" baseline="-25000"/>
                    <a:t>j</a:t>
                  </a:r>
                </a:p>
              </p:txBody>
            </p:sp>
            <p:sp>
              <p:nvSpPr>
                <p:cNvPr id="36879" name="Text Box 19">
                  <a:extLst>
                    <a:ext uri="{FF2B5EF4-FFF2-40B4-BE49-F238E27FC236}">
                      <a16:creationId xmlns:a16="http://schemas.microsoft.com/office/drawing/2014/main" id="{AEF8DE05-5A88-43C1-8D12-A073DDCFB1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49" y="3152"/>
                  <a:ext cx="185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669925" indent="-325438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022350" indent="-350838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339850" indent="-315913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1681163" indent="-339725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1383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5955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0527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5099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  <a:buFont typeface="Wingdings" panose="05000000000000000000" pitchFamily="2" charset="2"/>
                    <a:buNone/>
                  </a:pPr>
                  <a:r>
                    <a:rPr lang="en-US" altLang="zh-CN" sz="2000"/>
                    <a:t>f</a:t>
                  </a:r>
                  <a:r>
                    <a:rPr lang="en-US" altLang="zh-CN" sz="2000" baseline="-25000"/>
                    <a:t>j</a:t>
                  </a:r>
                </a:p>
              </p:txBody>
            </p:sp>
          </p:grpSp>
        </p:grpSp>
        <p:sp>
          <p:nvSpPr>
            <p:cNvPr id="36873" name="Text Box 24">
              <a:extLst>
                <a:ext uri="{FF2B5EF4-FFF2-40B4-BE49-F238E27FC236}">
                  <a16:creationId xmlns:a16="http://schemas.microsoft.com/office/drawing/2014/main" id="{950F1426-D7D0-4B8D-AB44-E5E268DC1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7" y="2885"/>
              <a:ext cx="22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</a:rPr>
                <a:t>≤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>
            <a:extLst>
              <a:ext uri="{FF2B5EF4-FFF2-40B4-BE49-F238E27FC236}">
                <a16:creationId xmlns:a16="http://schemas.microsoft.com/office/drawing/2014/main" id="{D7B2C341-7EE6-44A1-AC71-B3DF1FBAA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求解</a:t>
            </a:r>
            <a:r>
              <a:rPr lang="en-US" altLang="zh-CN"/>
              <a:t>(</a:t>
            </a:r>
            <a:r>
              <a:rPr lang="zh-CN" altLang="en-US"/>
              <a:t>单会场</a:t>
            </a:r>
            <a:r>
              <a:rPr lang="en-US" altLang="zh-CN"/>
              <a:t>)</a:t>
            </a:r>
            <a:r>
              <a:rPr lang="zh-CN" altLang="en-US"/>
              <a:t>活动安排问题</a:t>
            </a:r>
          </a:p>
        </p:txBody>
      </p:sp>
      <p:sp>
        <p:nvSpPr>
          <p:cNvPr id="1087491" name="Rectangle 3">
            <a:extLst>
              <a:ext uri="{FF2B5EF4-FFF2-40B4-BE49-F238E27FC236}">
                <a16:creationId xmlns:a16="http://schemas.microsoft.com/office/drawing/2014/main" id="{944028F4-302E-4B14-A738-66C77E50B0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穷举法求解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考察 </a:t>
            </a:r>
            <a:r>
              <a:rPr lang="en-US" altLang="zh-CN"/>
              <a:t>n </a:t>
            </a:r>
            <a:r>
              <a:rPr lang="zh-CN" altLang="en-US"/>
              <a:t>个活动的所有组合方案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/>
              <a:t>方案中若存在不相容的活动，舍去（非可行解）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/>
              <a:t>比较所有可行方案的活动个数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活动组合方案数是？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87492" name="Rectangle 4">
            <a:extLst>
              <a:ext uri="{FF2B5EF4-FFF2-40B4-BE49-F238E27FC236}">
                <a16:creationId xmlns:a16="http://schemas.microsoft.com/office/drawing/2014/main" id="{4B107428-7984-4F77-8D36-DE5EF0B9B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464" y="3527428"/>
            <a:ext cx="3881191" cy="75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FF0000"/>
                </a:solidFill>
              </a:rPr>
              <a:t>2</a:t>
            </a:r>
            <a:r>
              <a:rPr lang="en-US" altLang="zh-CN" sz="4000" baseline="30000">
                <a:solidFill>
                  <a:srgbClr val="FF0000"/>
                </a:solidFill>
              </a:rPr>
              <a:t>n</a:t>
            </a:r>
            <a:r>
              <a:rPr lang="en-US" altLang="zh-CN" sz="4000">
                <a:solidFill>
                  <a:srgbClr val="FF0000"/>
                </a:solidFill>
              </a:rPr>
              <a:t> </a:t>
            </a:r>
            <a:r>
              <a:rPr lang="zh-CN" altLang="en-US" sz="4000">
                <a:solidFill>
                  <a:srgbClr val="FF0000"/>
                </a:solidFill>
              </a:rPr>
              <a:t>个，指数阶！</a:t>
            </a:r>
          </a:p>
        </p:txBody>
      </p:sp>
      <p:pic>
        <p:nvPicPr>
          <p:cNvPr id="37893" name="Picture 60">
            <a:extLst>
              <a:ext uri="{FF2B5EF4-FFF2-40B4-BE49-F238E27FC236}">
                <a16:creationId xmlns:a16="http://schemas.microsoft.com/office/drawing/2014/main" id="{8B4C9DC1-7154-4F47-A269-8CF5FB473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6" y="4476753"/>
            <a:ext cx="7318375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2AFFE869-CD50-44ED-BD70-BD090EBD4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求解</a:t>
            </a:r>
            <a:r>
              <a:rPr lang="en-US" altLang="zh-CN"/>
              <a:t>(</a:t>
            </a:r>
            <a:r>
              <a:rPr lang="zh-CN" altLang="en-US"/>
              <a:t>单会场</a:t>
            </a:r>
            <a:r>
              <a:rPr lang="en-US" altLang="zh-CN"/>
              <a:t>)</a:t>
            </a:r>
            <a:r>
              <a:rPr lang="zh-CN" altLang="en-US"/>
              <a:t>活动安排问题</a:t>
            </a:r>
          </a:p>
        </p:txBody>
      </p:sp>
      <p:graphicFrame>
        <p:nvGraphicFramePr>
          <p:cNvPr id="1105982" name="Group 62">
            <a:extLst>
              <a:ext uri="{FF2B5EF4-FFF2-40B4-BE49-F238E27FC236}">
                <a16:creationId xmlns:a16="http://schemas.microsoft.com/office/drawing/2014/main" id="{A1ACF3AF-C486-4B41-A916-E6A0AC5B22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38400" y="4191000"/>
          <a:ext cx="7277100" cy="1544638"/>
        </p:xfrm>
        <a:graphic>
          <a:graphicData uri="http://schemas.openxmlformats.org/drawingml/2006/table">
            <a:tbl>
              <a:tblPr/>
              <a:tblGrid>
                <a:gridCol w="801688">
                  <a:extLst>
                    <a:ext uri="{9D8B030D-6E8A-4147-A177-3AD203B41FA5}">
                      <a16:colId xmlns:a16="http://schemas.microsoft.com/office/drawing/2014/main" val="3866090926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1729309919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442175354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1364927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360322551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401344196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617222658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1303630152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55207979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132194916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4216285268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797915815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975258"/>
                  </a:ext>
                </a:extLst>
              </a:tr>
              <a:tr h="515938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s[i]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58577"/>
                  </a:ext>
                </a:extLst>
              </a:tr>
              <a:tr h="51435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f[i]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406388"/>
                  </a:ext>
                </a:extLst>
              </a:tr>
            </a:tbl>
          </a:graphicData>
        </a:graphic>
      </p:graphicFrame>
      <p:sp>
        <p:nvSpPr>
          <p:cNvPr id="1105923" name="Rectangle 3">
            <a:extLst>
              <a:ext uri="{FF2B5EF4-FFF2-40B4-BE49-F238E27FC236}">
                <a16:creationId xmlns:a16="http://schemas.microsoft.com/office/drawing/2014/main" id="{BD38CF26-0F18-4BFA-B257-B2024208A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7328" y="1052513"/>
            <a:ext cx="10435472" cy="507841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贪心算法求解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贪心选择</a:t>
            </a:r>
            <a:endParaRPr lang="en-US" altLang="zh-CN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dirty="0"/>
              <a:t>直观上看，安排的活动结束得越早，剩余可用时间段就越长，可能安排的活动总个数就越多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所以，在安排活动时，尽可能选择结束得早的活动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>
            <a:extLst>
              <a:ext uri="{FF2B5EF4-FFF2-40B4-BE49-F238E27FC236}">
                <a16:creationId xmlns:a16="http://schemas.microsoft.com/office/drawing/2014/main" id="{F50E9022-3B42-49CF-A10A-F2BEDF8E0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活动安排问题求解实例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B46644B-6B78-4FB9-A0F0-072A6741D4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00" b="1" dirty="0"/>
              <a:t>设有 </a:t>
            </a:r>
            <a:r>
              <a:rPr lang="en-US" altLang="zh-CN" sz="2600" b="1" dirty="0"/>
              <a:t>11 </a:t>
            </a:r>
            <a:r>
              <a:rPr lang="zh-CN" altLang="en-US" sz="2600" b="1" dirty="0"/>
              <a:t>个活动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b="1" dirty="0"/>
              <a:t>各自的开始时间和结束时间如下表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单位：点</a:t>
            </a:r>
            <a:r>
              <a:rPr lang="en-US" altLang="zh-CN" sz="2200" b="1" dirty="0"/>
              <a:t>)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sz="2200" b="1" dirty="0"/>
          </a:p>
          <a:p>
            <a:pPr lvl="1" eaLnBrk="1" hangingPunct="1">
              <a:lnSpc>
                <a:spcPct val="150000"/>
              </a:lnSpc>
            </a:pPr>
            <a:endParaRPr lang="zh-CN" altLang="en-US" sz="2200" b="1" dirty="0"/>
          </a:p>
          <a:p>
            <a:pPr lvl="1" eaLnBrk="1" hangingPunct="1">
              <a:lnSpc>
                <a:spcPct val="150000"/>
              </a:lnSpc>
            </a:pPr>
            <a:endParaRPr lang="zh-CN" altLang="en-US" sz="2200" b="1" dirty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800000"/>
                </a:solidFill>
              </a:rPr>
              <a:t>如何选出最早结束的活动？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800000"/>
                </a:solidFill>
              </a:rPr>
              <a:t>如何判定某剩余活动 </a:t>
            </a:r>
            <a:r>
              <a:rPr lang="en-US" altLang="zh-CN" sz="2400" b="1" dirty="0" err="1">
                <a:solidFill>
                  <a:srgbClr val="800000"/>
                </a:solidFill>
              </a:rPr>
              <a:t>i</a:t>
            </a:r>
            <a:r>
              <a:rPr lang="en-US" altLang="zh-CN" sz="2400" b="1" dirty="0">
                <a:solidFill>
                  <a:srgbClr val="800000"/>
                </a:solidFill>
              </a:rPr>
              <a:t> </a:t>
            </a:r>
            <a:r>
              <a:rPr lang="zh-CN" altLang="en-US" sz="2400" b="1" dirty="0">
                <a:solidFill>
                  <a:srgbClr val="800000"/>
                </a:solidFill>
              </a:rPr>
              <a:t>与 </a:t>
            </a:r>
            <a:r>
              <a:rPr lang="en-US" altLang="zh-CN" sz="2400" b="1" dirty="0">
                <a:solidFill>
                  <a:srgbClr val="800000"/>
                </a:solidFill>
              </a:rPr>
              <a:t>A </a:t>
            </a:r>
            <a:r>
              <a:rPr lang="zh-CN" altLang="en-US" sz="2400" b="1" dirty="0">
                <a:solidFill>
                  <a:srgbClr val="800000"/>
                </a:solidFill>
              </a:rPr>
              <a:t>中活动全都相容？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800000"/>
                </a:solidFill>
              </a:rPr>
              <a:t>如何选出最早结束的相容活动？</a:t>
            </a:r>
          </a:p>
        </p:txBody>
      </p:sp>
      <p:pic>
        <p:nvPicPr>
          <p:cNvPr id="39940" name="Picture 118">
            <a:extLst>
              <a:ext uri="{FF2B5EF4-FFF2-40B4-BE49-F238E27FC236}">
                <a16:creationId xmlns:a16="http://schemas.microsoft.com/office/drawing/2014/main" id="{D30EAD89-8063-4435-B15B-EC4FE4FEE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6" y="2381253"/>
            <a:ext cx="7318375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>
            <a:extLst>
              <a:ext uri="{FF2B5EF4-FFF2-40B4-BE49-F238E27FC236}">
                <a16:creationId xmlns:a16="http://schemas.microsoft.com/office/drawing/2014/main" id="{CEA5E749-7DCC-4FB5-99E2-47960D697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兑换硬币</a:t>
            </a:r>
          </a:p>
        </p:txBody>
      </p:sp>
      <p:sp>
        <p:nvSpPr>
          <p:cNvPr id="1084419" name="Rectangle 3">
            <a:extLst>
              <a:ext uri="{FF2B5EF4-FFF2-40B4-BE49-F238E27FC236}">
                <a16:creationId xmlns:a16="http://schemas.microsoft.com/office/drawing/2014/main" id="{96B19F19-A681-454D-91C1-79A62E4B78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贪心策略</a:t>
            </a: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</a:rPr>
              <a:t>按面值从大到小选择硬币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dirty="0"/>
              <a:t>面值越大，个数越少</a:t>
            </a:r>
          </a:p>
          <a:p>
            <a:pPr lvl="1" eaLnBrk="1" hangingPunct="1"/>
            <a:r>
              <a:rPr lang="zh-CN" altLang="en-US" dirty="0"/>
              <a:t>效率高</a:t>
            </a:r>
          </a:p>
          <a:p>
            <a:pPr lvl="2" eaLnBrk="1" hangingPunct="1"/>
            <a:r>
              <a:rPr lang="zh-CN" altLang="en-US" dirty="0"/>
              <a:t>每种面额只处理一次，无需进行面额组合</a:t>
            </a:r>
          </a:p>
          <a:p>
            <a:pPr lvl="3" eaLnBrk="1" hangingPunct="1"/>
            <a:r>
              <a:rPr lang="zh-CN" altLang="en-US" dirty="0"/>
              <a:t>动态规划：系统考察所有组合</a:t>
            </a:r>
          </a:p>
          <a:p>
            <a:pPr lvl="1" eaLnBrk="1" hangingPunct="1"/>
            <a:r>
              <a:rPr lang="zh-CN" altLang="en-US" dirty="0"/>
              <a:t>有局限</a:t>
            </a:r>
          </a:p>
          <a:p>
            <a:pPr lvl="2" eaLnBrk="1" hangingPunct="1"/>
            <a:r>
              <a:rPr lang="zh-CN" altLang="en-US" dirty="0"/>
              <a:t>面额 </a:t>
            </a:r>
            <a:r>
              <a:rPr lang="en-US" altLang="zh-CN" dirty="0"/>
              <a:t>d1=25, d2=10, d3=1  </a:t>
            </a:r>
            <a:r>
              <a:rPr lang="zh-CN" altLang="en-US" dirty="0"/>
              <a:t>兑换：￥</a:t>
            </a:r>
            <a:r>
              <a:rPr lang="en-US" altLang="zh-CN" dirty="0"/>
              <a:t>30</a:t>
            </a:r>
          </a:p>
          <a:p>
            <a:pPr lvl="3" eaLnBrk="1" hangingPunct="1"/>
            <a:r>
              <a:rPr lang="zh-CN" altLang="en-US" dirty="0"/>
              <a:t>还能使用贪心策略吗？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>
            <a:extLst>
              <a:ext uri="{FF2B5EF4-FFF2-40B4-BE49-F238E27FC236}">
                <a16:creationId xmlns:a16="http://schemas.microsoft.com/office/drawing/2014/main" id="{1419DFEC-90AB-4892-BA04-F94A38CE1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再论活动安排问题的贪心求解</a:t>
            </a:r>
          </a:p>
        </p:txBody>
      </p:sp>
      <p:sp>
        <p:nvSpPr>
          <p:cNvPr id="1111043" name="Rectangle 3">
            <a:extLst>
              <a:ext uri="{FF2B5EF4-FFF2-40B4-BE49-F238E27FC236}">
                <a16:creationId xmlns:a16="http://schemas.microsoft.com/office/drawing/2014/main" id="{34F8A973-865E-4894-8338-181CC091DB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0041FF"/>
                </a:solidFill>
              </a:rPr>
              <a:t>预处理</a:t>
            </a:r>
            <a:r>
              <a:rPr lang="en-US" altLang="zh-CN">
                <a:solidFill>
                  <a:srgbClr val="0041FF"/>
                </a:solidFill>
              </a:rPr>
              <a:t>(</a:t>
            </a:r>
            <a:r>
              <a:rPr lang="zh-CN" altLang="en-US">
                <a:solidFill>
                  <a:srgbClr val="0041FF"/>
                </a:solidFill>
              </a:rPr>
              <a:t>预排序</a:t>
            </a:r>
            <a:r>
              <a:rPr lang="en-US" altLang="zh-CN">
                <a:solidFill>
                  <a:srgbClr val="0041FF"/>
                </a:solidFill>
              </a:rPr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已安排的活动</a:t>
            </a:r>
            <a:r>
              <a:rPr lang="zh-CN" altLang="en-US">
                <a:solidFill>
                  <a:srgbClr val="FF0000"/>
                </a:solidFill>
              </a:rPr>
              <a:t>结束时间</a:t>
            </a:r>
            <a:r>
              <a:rPr lang="zh-CN" altLang="en-US"/>
              <a:t>越</a:t>
            </a:r>
            <a:r>
              <a:rPr lang="zh-CN" altLang="en-US">
                <a:solidFill>
                  <a:srgbClr val="FF0000"/>
                </a:solidFill>
              </a:rPr>
              <a:t>早</a:t>
            </a:r>
            <a:r>
              <a:rPr lang="zh-CN" altLang="en-US"/>
              <a:t>，剩余时间段越长，可能安排的活动个数越多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/>
              <a:t>预先</a:t>
            </a:r>
            <a:r>
              <a:rPr lang="zh-CN" altLang="en-US" sz="2400">
                <a:solidFill>
                  <a:srgbClr val="FF0000"/>
                </a:solidFill>
              </a:rPr>
              <a:t>按活动结束时间从早到晚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即从小到大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r>
              <a:rPr lang="zh-CN" altLang="en-US" sz="2400">
                <a:solidFill>
                  <a:srgbClr val="FF0000"/>
                </a:solidFill>
              </a:rPr>
              <a:t>排序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40" name="Rectangle 4">
            <a:extLst>
              <a:ext uri="{FF2B5EF4-FFF2-40B4-BE49-F238E27FC236}">
                <a16:creationId xmlns:a16="http://schemas.microsoft.com/office/drawing/2014/main" id="{14C21CDD-6F76-402A-9A0A-4631553F1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活动安排问题的贪心算法 </a:t>
            </a:r>
            <a:r>
              <a:rPr lang="en-US" altLang="zh-CN"/>
              <a:t>greedySelector</a:t>
            </a:r>
          </a:p>
        </p:txBody>
      </p:sp>
      <p:sp>
        <p:nvSpPr>
          <p:cNvPr id="1115141" name="Rectangle 5">
            <a:extLst>
              <a:ext uri="{FF2B5EF4-FFF2-40B4-BE49-F238E27FC236}">
                <a16:creationId xmlns:a16="http://schemas.microsoft.com/office/drawing/2014/main" id="{8DEBAB59-A5CC-4ADA-93D9-ADD989F96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9047" y="829559"/>
            <a:ext cx="11246178" cy="5231876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500" b="1" dirty="0" err="1">
                <a:latin typeface="Times New Roman" panose="02020603050405020304" pitchFamily="18" charset="0"/>
              </a:rPr>
              <a:t>greedySelector</a:t>
            </a:r>
            <a:r>
              <a:rPr lang="en-US" altLang="zh-CN" sz="2500" b="1" dirty="0">
                <a:latin typeface="Times New Roman" panose="02020603050405020304" pitchFamily="18" charset="0"/>
              </a:rPr>
              <a:t> (S, f, n ){ // n </a:t>
            </a:r>
            <a:r>
              <a:rPr lang="zh-CN" altLang="en-US" sz="2500" b="1" dirty="0">
                <a:latin typeface="Times New Roman" panose="02020603050405020304" pitchFamily="18" charset="0"/>
              </a:rPr>
              <a:t>是活动集合 </a:t>
            </a:r>
            <a:r>
              <a:rPr lang="en-US" altLang="zh-CN" sz="2500" b="1" dirty="0">
                <a:latin typeface="Times New Roman" panose="02020603050405020304" pitchFamily="18" charset="0"/>
              </a:rPr>
              <a:t>S </a:t>
            </a:r>
            <a:r>
              <a:rPr lang="zh-CN" altLang="en-US" sz="2500" b="1" dirty="0">
                <a:latin typeface="Times New Roman" panose="02020603050405020304" pitchFamily="18" charset="0"/>
              </a:rPr>
              <a:t>的元素个数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// </a:t>
            </a:r>
            <a:r>
              <a:rPr lang="en-US" altLang="zh-CN" sz="2500" b="1" dirty="0">
                <a:solidFill>
                  <a:srgbClr val="0041FF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sz="2500" b="1" dirty="0">
                <a:solidFill>
                  <a:srgbClr val="0041FF"/>
                </a:solidFill>
                <a:latin typeface="Times New Roman" panose="02020603050405020304" pitchFamily="18" charset="0"/>
              </a:rPr>
              <a:t>中活动按结束时间从小到大排序</a:t>
            </a:r>
            <a:endParaRPr lang="en-US" altLang="zh-CN" sz="25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      A  = { a</a:t>
            </a:r>
            <a:r>
              <a:rPr lang="en-US" altLang="zh-CN" sz="25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500" b="1" dirty="0">
                <a:latin typeface="Times New Roman" panose="02020603050405020304" pitchFamily="18" charset="0"/>
              </a:rPr>
              <a:t>}          // a</a:t>
            </a:r>
            <a:r>
              <a:rPr lang="en-US" altLang="zh-CN" sz="25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500" b="1" dirty="0">
                <a:latin typeface="Times New Roman" panose="02020603050405020304" pitchFamily="18" charset="0"/>
              </a:rPr>
              <a:t>最早结束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       j  = 1               // j </a:t>
            </a:r>
            <a:r>
              <a:rPr lang="zh-CN" altLang="en-US" sz="2500" b="1" dirty="0">
                <a:latin typeface="Times New Roman" panose="02020603050405020304" pitchFamily="18" charset="0"/>
              </a:rPr>
              <a:t>是最近加入 </a:t>
            </a:r>
            <a:r>
              <a:rPr lang="en-US" altLang="zh-CN" sz="2500" b="1" dirty="0">
                <a:latin typeface="Times New Roman" panose="02020603050405020304" pitchFamily="18" charset="0"/>
              </a:rPr>
              <a:t>A </a:t>
            </a:r>
            <a:r>
              <a:rPr lang="zh-CN" altLang="en-US" sz="2500" b="1" dirty="0">
                <a:latin typeface="Times New Roman" panose="02020603050405020304" pitchFamily="18" charset="0"/>
              </a:rPr>
              <a:t>中的活动的编号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      for ( </a:t>
            </a:r>
            <a:r>
              <a:rPr lang="en-US" altLang="zh-CN" sz="25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500" b="1" dirty="0">
                <a:latin typeface="Times New Roman" panose="02020603050405020304" pitchFamily="18" charset="0"/>
              </a:rPr>
              <a:t>  = 2 ; </a:t>
            </a:r>
            <a:r>
              <a:rPr lang="en-US" altLang="zh-CN" sz="25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500" b="1" dirty="0">
                <a:latin typeface="Times New Roman" panose="02020603050405020304" pitchFamily="18" charset="0"/>
              </a:rPr>
              <a:t> &lt;= n ; </a:t>
            </a:r>
            <a:r>
              <a:rPr lang="en-US" altLang="zh-CN" sz="25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500" b="1" dirty="0">
                <a:latin typeface="Times New Roman" panose="02020603050405020304" pitchFamily="18" charset="0"/>
              </a:rPr>
              <a:t> ++ ) {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 ( s [ </a:t>
            </a:r>
            <a:r>
              <a:rPr lang="en-US" altLang="zh-CN" sz="21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] ≥ f [ j ] ) { A  = A  ∪ { a</a:t>
            </a:r>
            <a:r>
              <a:rPr lang="en-US" altLang="zh-CN" sz="21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} ; j  = </a:t>
            </a:r>
            <a:r>
              <a:rPr lang="en-US" altLang="zh-CN" sz="21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} // a</a:t>
            </a:r>
            <a:r>
              <a:rPr lang="en-US" altLang="zh-CN" sz="21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1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比 </a:t>
            </a:r>
            <a:r>
              <a:rPr lang="en-US" altLang="zh-CN" sz="21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1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1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晚开始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      }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      return A         // A </a:t>
            </a:r>
            <a:r>
              <a:rPr lang="zh-CN" altLang="en-US" sz="2500" b="1" dirty="0">
                <a:latin typeface="Times New Roman" panose="02020603050405020304" pitchFamily="18" charset="0"/>
              </a:rPr>
              <a:t>包含的相容活动个数最多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>
            <a:extLst>
              <a:ext uri="{FF2B5EF4-FFF2-40B4-BE49-F238E27FC236}">
                <a16:creationId xmlns:a16="http://schemas.microsoft.com/office/drawing/2014/main" id="{0394727B-F362-436D-93F9-822EEFD37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活动安排问题求解实例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406D41C-1407-46B4-9D19-C60862E6FB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 dirty="0"/>
              <a:t>设有 </a:t>
            </a:r>
            <a:r>
              <a:rPr lang="en-US" altLang="zh-CN" b="1" dirty="0"/>
              <a:t>11 </a:t>
            </a:r>
            <a:r>
              <a:rPr lang="zh-CN" altLang="en-US" b="1" dirty="0"/>
              <a:t>个活动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 dirty="0"/>
              <a:t>各自的开始时间和结束时间如下表</a:t>
            </a:r>
            <a:r>
              <a:rPr lang="en-US" altLang="zh-CN" b="1" dirty="0"/>
              <a:t>(</a:t>
            </a:r>
            <a:r>
              <a:rPr lang="zh-CN" altLang="en-US" b="1" dirty="0"/>
              <a:t>单位：点</a:t>
            </a:r>
            <a:r>
              <a:rPr lang="en-US" altLang="zh-CN" b="1" dirty="0"/>
              <a:t>)</a:t>
            </a:r>
          </a:p>
          <a:p>
            <a:pPr lvl="1" eaLnBrk="1" hangingPunct="1">
              <a:lnSpc>
                <a:spcPct val="140000"/>
              </a:lnSpc>
            </a:pPr>
            <a:endParaRPr lang="zh-CN" altLang="en-US" b="1" dirty="0"/>
          </a:p>
          <a:p>
            <a:pPr lvl="1" eaLnBrk="1" hangingPunct="1">
              <a:lnSpc>
                <a:spcPct val="140000"/>
              </a:lnSpc>
            </a:pPr>
            <a:endParaRPr lang="zh-CN" altLang="en-US" b="1" dirty="0"/>
          </a:p>
          <a:p>
            <a:pPr lvl="1" eaLnBrk="1" hangingPunct="1">
              <a:lnSpc>
                <a:spcPct val="140000"/>
              </a:lnSpc>
            </a:pPr>
            <a:endParaRPr lang="zh-CN" altLang="en-US" b="1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b="1" dirty="0">
                <a:solidFill>
                  <a:srgbClr val="00618C"/>
                </a:solidFill>
              </a:rPr>
              <a:t>已按活动结束时间</a:t>
            </a:r>
            <a:r>
              <a:rPr lang="en-US" altLang="zh-CN" b="1" dirty="0">
                <a:solidFill>
                  <a:srgbClr val="00618C"/>
                </a:solidFill>
              </a:rPr>
              <a:t>(f</a:t>
            </a:r>
            <a:r>
              <a:rPr lang="en-US" altLang="zh-CN" b="1" baseline="-25000" dirty="0">
                <a:solidFill>
                  <a:srgbClr val="00618C"/>
                </a:solidFill>
              </a:rPr>
              <a:t>i</a:t>
            </a:r>
            <a:r>
              <a:rPr lang="en-US" altLang="zh-CN" b="1" dirty="0">
                <a:solidFill>
                  <a:srgbClr val="00618C"/>
                </a:solidFill>
              </a:rPr>
              <a:t>)</a:t>
            </a:r>
            <a:r>
              <a:rPr lang="zh-CN" altLang="en-US" b="1" dirty="0">
                <a:solidFill>
                  <a:srgbClr val="00618C"/>
                </a:solidFill>
              </a:rPr>
              <a:t>从小到大排列</a:t>
            </a:r>
          </a:p>
        </p:txBody>
      </p:sp>
      <p:pic>
        <p:nvPicPr>
          <p:cNvPr id="43012" name="Picture 59">
            <a:extLst>
              <a:ext uri="{FF2B5EF4-FFF2-40B4-BE49-F238E27FC236}">
                <a16:creationId xmlns:a16="http://schemas.microsoft.com/office/drawing/2014/main" id="{66508570-06F5-4963-89A6-E4F750A63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6" y="2711453"/>
            <a:ext cx="7318375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9" name="Rectangle 5">
            <a:extLst>
              <a:ext uri="{FF2B5EF4-FFF2-40B4-BE49-F238E27FC236}">
                <a16:creationId xmlns:a16="http://schemas.microsoft.com/office/drawing/2014/main" id="{7501E704-B408-4735-9C1B-070304961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活动安排问题的贪心求解</a:t>
            </a:r>
          </a:p>
        </p:txBody>
      </p:sp>
      <p:pic>
        <p:nvPicPr>
          <p:cNvPr id="44035" name="Picture 6">
            <a:extLst>
              <a:ext uri="{FF2B5EF4-FFF2-40B4-BE49-F238E27FC236}">
                <a16:creationId xmlns:a16="http://schemas.microsoft.com/office/drawing/2014/main" id="{A62A887D-ABCB-4769-8D9A-6A520CC37DF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27" y="1052513"/>
            <a:ext cx="3871746" cy="5078412"/>
          </a:xfrm>
        </p:spPr>
      </p:pic>
      <p:sp>
        <p:nvSpPr>
          <p:cNvPr id="44036" name="Rectangle 7">
            <a:extLst>
              <a:ext uri="{FF2B5EF4-FFF2-40B4-BE49-F238E27FC236}">
                <a16:creationId xmlns:a16="http://schemas.microsoft.com/office/drawing/2014/main" id="{6E1A8295-DD7A-4357-8015-38A40FD232D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70616" y="1052513"/>
            <a:ext cx="4040187" cy="50784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600"/>
              <a:t>贪心算法求解过程如图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200"/>
              <a:t>从上而下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200"/>
              <a:t>每行对应 </a:t>
            </a:r>
            <a:r>
              <a:rPr lang="en-US" altLang="zh-CN" sz="2200"/>
              <a:t>1 </a:t>
            </a:r>
            <a:r>
              <a:rPr lang="zh-CN" altLang="en-US" sz="2200"/>
              <a:t>次迭代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200"/>
              <a:t>阴影条：活动被选入 </a:t>
            </a:r>
            <a:r>
              <a:rPr lang="en-US" altLang="zh-CN" sz="2200"/>
              <a:t>A</a:t>
            </a:r>
            <a:endParaRPr lang="zh-CN" altLang="en-US" sz="2200"/>
          </a:p>
          <a:p>
            <a:pPr lvl="1" eaLnBrk="1" hangingPunct="1">
              <a:lnSpc>
                <a:spcPct val="130000"/>
              </a:lnSpc>
            </a:pPr>
            <a:r>
              <a:rPr lang="zh-CN" altLang="en-US" sz="2200"/>
              <a:t>空白条：当前正在检查相容性的活动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>
            <a:extLst>
              <a:ext uri="{FF2B5EF4-FFF2-40B4-BE49-F238E27FC236}">
                <a16:creationId xmlns:a16="http://schemas.microsoft.com/office/drawing/2014/main" id="{B5FF268C-E272-483B-9AB7-4BB7F2D61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活动安排问题的贪心求解</a:t>
            </a:r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A2BFC040-FE98-4AEA-94AA-C2DC2556774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27" y="1052513"/>
            <a:ext cx="3871746" cy="5078412"/>
          </a:xfrm>
        </p:spPr>
      </p:pic>
      <p:sp>
        <p:nvSpPr>
          <p:cNvPr id="1113092" name="Rectangle 4">
            <a:extLst>
              <a:ext uri="{FF2B5EF4-FFF2-40B4-BE49-F238E27FC236}">
                <a16:creationId xmlns:a16="http://schemas.microsoft.com/office/drawing/2014/main" id="{002D8BFB-9040-4245-956C-A23137DEFF7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70616" y="1052513"/>
            <a:ext cx="4040187" cy="50784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600"/>
              <a:t>结果是？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200"/>
              <a:t>{ 1, 4, 8, 11 }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600"/>
              <a:t>还有其它最优解吗？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200"/>
              <a:t>{ 2, 4, 8, 11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2" name="Rectangle 4">
            <a:extLst>
              <a:ext uri="{FF2B5EF4-FFF2-40B4-BE49-F238E27FC236}">
                <a16:creationId xmlns:a16="http://schemas.microsoft.com/office/drawing/2014/main" id="{6CD8CD3B-E583-47D4-ADFE-8306002EC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贪心算法时间复杂性</a:t>
            </a:r>
          </a:p>
        </p:txBody>
      </p:sp>
      <p:sp>
        <p:nvSpPr>
          <p:cNvPr id="969733" name="Rectangle 5">
            <a:extLst>
              <a:ext uri="{FF2B5EF4-FFF2-40B4-BE49-F238E27FC236}">
                <a16:creationId xmlns:a16="http://schemas.microsoft.com/office/drawing/2014/main" id="{AF7D3F9D-92F9-4815-8C47-71369BB809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/>
              <a:t>n </a:t>
            </a:r>
            <a:r>
              <a:rPr lang="zh-CN" altLang="en-US"/>
              <a:t>个活动的单会场安排问题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预排序：</a:t>
            </a:r>
            <a:r>
              <a:rPr lang="en-US" altLang="zh-CN">
                <a:solidFill>
                  <a:srgbClr val="FF0000"/>
                </a:solidFill>
              </a:rPr>
              <a:t>Θ(nlogn)</a:t>
            </a:r>
            <a:endParaRPr lang="zh-CN" altLang="en-US">
              <a:solidFill>
                <a:srgbClr val="FF0000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在线性时间</a:t>
            </a:r>
            <a:r>
              <a:rPr lang="en-US" altLang="zh-CN"/>
              <a:t>Θ(n)</a:t>
            </a:r>
            <a:r>
              <a:rPr lang="zh-CN" altLang="en-US"/>
              <a:t>内安排最多的相容活动进 </a:t>
            </a:r>
            <a:r>
              <a:rPr lang="en-US" altLang="zh-CN"/>
              <a:t>1 </a:t>
            </a:r>
            <a:r>
              <a:rPr lang="zh-CN" altLang="en-US"/>
              <a:t>个会场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时间复杂性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/>
              <a:t>T(n) = Θ(nlogn)</a:t>
            </a:r>
            <a:r>
              <a:rPr lang="zh-CN" altLang="en-US"/>
              <a:t>＋</a:t>
            </a:r>
            <a:r>
              <a:rPr lang="en-US" altLang="zh-CN"/>
              <a:t>Θ(n)= Θ(nlogn)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8" name="Rectangle 6">
            <a:extLst>
              <a:ext uri="{FF2B5EF4-FFF2-40B4-BE49-F238E27FC236}">
                <a16:creationId xmlns:a16="http://schemas.microsoft.com/office/drawing/2014/main" id="{F7BA9869-2EC9-4FB4-9EED-C6FBD792BC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贪心算法的正确性</a:t>
            </a:r>
          </a:p>
        </p:txBody>
      </p:sp>
      <p:sp>
        <p:nvSpPr>
          <p:cNvPr id="970759" name="Rectangle 7">
            <a:extLst>
              <a:ext uri="{FF2B5EF4-FFF2-40B4-BE49-F238E27FC236}">
                <a16:creationId xmlns:a16="http://schemas.microsoft.com/office/drawing/2014/main" id="{11DFF711-76E2-4AD4-9481-9AAC9DA789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4206" y="981075"/>
            <a:ext cx="11519555" cy="5149850"/>
          </a:xfrm>
        </p:spPr>
        <p:txBody>
          <a:bodyPr/>
          <a:lstStyle/>
          <a:p>
            <a:pPr eaLnBrk="1" hangingPunct="1"/>
            <a:r>
              <a:rPr lang="zh-CN" altLang="en-US"/>
              <a:t>针对具体问题，可否贪心求解？能否最优？</a:t>
            </a:r>
          </a:p>
          <a:p>
            <a:pPr lvl="1" eaLnBrk="1" hangingPunct="1"/>
            <a:r>
              <a:rPr lang="zh-CN" altLang="en-US"/>
              <a:t>从众多能用贪心求解的问题中可看出，这类问题一般具有 </a:t>
            </a:r>
            <a:r>
              <a:rPr lang="en-US" altLang="zh-CN"/>
              <a:t>2 </a:t>
            </a:r>
            <a:r>
              <a:rPr lang="zh-CN" altLang="en-US"/>
              <a:t>个重要的性质</a:t>
            </a:r>
          </a:p>
          <a:p>
            <a:pPr lvl="2" eaLnBrk="1" hangingPunct="1"/>
            <a:r>
              <a:rPr lang="zh-CN" altLang="en-US">
                <a:solidFill>
                  <a:srgbClr val="FF0000"/>
                </a:solidFill>
              </a:rPr>
              <a:t>贪心选择性质</a:t>
            </a:r>
          </a:p>
          <a:p>
            <a:pPr lvl="2" eaLnBrk="1" hangingPunct="1"/>
            <a:r>
              <a:rPr lang="zh-CN" altLang="en-US"/>
              <a:t>最优子结构性质</a:t>
            </a:r>
          </a:p>
          <a:p>
            <a:pPr lvl="1" eaLnBrk="1" hangingPunct="1"/>
            <a:r>
              <a:rPr lang="zh-CN" altLang="en-US"/>
              <a:t>这是能用贪心策略求解的问题的一般特征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5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84" name="Rectangle 8">
            <a:extLst>
              <a:ext uri="{FF2B5EF4-FFF2-40B4-BE49-F238E27FC236}">
                <a16:creationId xmlns:a16="http://schemas.microsoft.com/office/drawing/2014/main" id="{C052AFA4-885C-483D-964F-3029C03EC9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贪心算法的正确性</a:t>
            </a:r>
          </a:p>
        </p:txBody>
      </p:sp>
      <p:sp>
        <p:nvSpPr>
          <p:cNvPr id="971785" name="Rectangle 9">
            <a:extLst>
              <a:ext uri="{FF2B5EF4-FFF2-40B4-BE49-F238E27FC236}">
                <a16:creationId xmlns:a16="http://schemas.microsoft.com/office/drawing/2014/main" id="{03938363-A886-45EC-A64C-914A54BCDF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9046" y="1052513"/>
            <a:ext cx="10463753" cy="5078412"/>
          </a:xfrm>
        </p:spPr>
        <p:txBody>
          <a:bodyPr/>
          <a:lstStyle/>
          <a:p>
            <a:pPr eaLnBrk="1" hangingPunct="1"/>
            <a:r>
              <a:rPr lang="zh-CN" altLang="en-US" dirty="0"/>
              <a:t>贪心选择性质：贪心算法可行的第一要素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整体最优解可通过一系列局部最优选择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贪心选择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来达到</a:t>
            </a:r>
          </a:p>
          <a:p>
            <a:pPr lvl="1" eaLnBrk="1" hangingPunct="1"/>
            <a:r>
              <a:rPr lang="zh-CN" altLang="en-US" dirty="0"/>
              <a:t>问题是否具有贪心选择性质，必须通过证明</a:t>
            </a:r>
          </a:p>
          <a:p>
            <a:pPr lvl="2" eaLnBrk="1" hangingPunct="1"/>
            <a:r>
              <a:rPr lang="zh-CN" altLang="en-US" dirty="0"/>
              <a:t>证明：通过贪心选择，最终能够得到最优解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8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>
            <a:extLst>
              <a:ext uri="{FF2B5EF4-FFF2-40B4-BE49-F238E27FC236}">
                <a16:creationId xmlns:a16="http://schemas.microsoft.com/office/drawing/2014/main" id="{792FE556-1A9A-49E4-8C4C-DCE79E17A1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贪心算法正确性的证明</a:t>
            </a:r>
          </a:p>
        </p:txBody>
      </p:sp>
      <p:sp>
        <p:nvSpPr>
          <p:cNvPr id="1024003" name="Rectangle 3">
            <a:extLst>
              <a:ext uri="{FF2B5EF4-FFF2-40B4-BE49-F238E27FC236}">
                <a16:creationId xmlns:a16="http://schemas.microsoft.com/office/drawing/2014/main" id="{A26037FF-1FA8-4C85-879E-E31CCC3FFC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0194" y="1052513"/>
            <a:ext cx="10482606" cy="5078412"/>
          </a:xfrm>
        </p:spPr>
        <p:txBody>
          <a:bodyPr/>
          <a:lstStyle/>
          <a:p>
            <a:pPr marL="590550" indent="-590550" eaLnBrk="1" hangingPunct="1">
              <a:lnSpc>
                <a:spcPct val="150000"/>
              </a:lnSpc>
            </a:pPr>
            <a:r>
              <a:rPr lang="zh-CN" altLang="en-US" dirty="0"/>
              <a:t>证明步骤</a:t>
            </a:r>
          </a:p>
          <a:p>
            <a:pPr marL="839788" lvl="1" indent="-495300" eaLnBrk="1" hangingPunct="1">
              <a:lnSpc>
                <a:spcPct val="150000"/>
              </a:lnSpc>
              <a:buSzTx/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rgbClr val="A50021"/>
                </a:solidFill>
              </a:rPr>
              <a:t>存在以贪心选择开始的最优解</a:t>
            </a:r>
          </a:p>
          <a:p>
            <a:pPr marL="1333500" lvl="2" indent="-419100" eaLnBrk="1" hangingPunct="1">
              <a:lnSpc>
                <a:spcPct val="150000"/>
              </a:lnSpc>
            </a:pPr>
            <a:r>
              <a:rPr lang="zh-CN" altLang="en-US" dirty="0"/>
              <a:t>考察问题的任一最优解，证明该最优解</a:t>
            </a:r>
          </a:p>
          <a:p>
            <a:pPr marL="1752600" lvl="3" indent="-381000" eaLnBrk="1" hangingPunct="1">
              <a:lnSpc>
                <a:spcPct val="150000"/>
              </a:lnSpc>
            </a:pPr>
            <a:r>
              <a:rPr lang="zh-CN" altLang="en-US" dirty="0"/>
              <a:t>是从贪心选择开始的</a:t>
            </a:r>
          </a:p>
          <a:p>
            <a:pPr marL="1752600" lvl="3" indent="-381000" eaLnBrk="1" hangingPunct="1">
              <a:lnSpc>
                <a:spcPct val="150000"/>
              </a:lnSpc>
            </a:pPr>
            <a:r>
              <a:rPr lang="zh-CN" altLang="en-US" dirty="0"/>
              <a:t>否则，可修改成以贪心选择开始的另一最优解</a:t>
            </a:r>
          </a:p>
          <a:p>
            <a:pPr marL="839788" lvl="1" indent="-495300" eaLnBrk="1" hangingPunct="1">
              <a:lnSpc>
                <a:spcPct val="150000"/>
              </a:lnSpc>
              <a:buSzTx/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rgbClr val="A50021"/>
                </a:solidFill>
              </a:rPr>
              <a:t>以贪心选择开始的最优解具有最优子结构</a:t>
            </a:r>
          </a:p>
          <a:p>
            <a:pPr marL="1333500" lvl="2" indent="-419100" eaLnBrk="1" hangingPunct="1">
              <a:lnSpc>
                <a:spcPct val="150000"/>
              </a:lnSpc>
            </a:pPr>
            <a:r>
              <a:rPr lang="zh-CN" altLang="en-US" dirty="0"/>
              <a:t>贪心选择后，剩余的部分解仍是对应子问题的最优解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>
            <a:extLst>
              <a:ext uri="{FF2B5EF4-FFF2-40B4-BE49-F238E27FC236}">
                <a16:creationId xmlns:a16="http://schemas.microsoft.com/office/drawing/2014/main" id="{1DA22D75-4980-4886-B441-00DD67EA9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单会场活动安排贪心算法的正确性</a:t>
            </a:r>
          </a:p>
        </p:txBody>
      </p:sp>
      <p:sp>
        <p:nvSpPr>
          <p:cNvPr id="1189891" name="Rectangle 3">
            <a:extLst>
              <a:ext uri="{FF2B5EF4-FFF2-40B4-BE49-F238E27FC236}">
                <a16:creationId xmlns:a16="http://schemas.microsoft.com/office/drawing/2014/main" id="{75032EDB-398A-467E-B9B2-EC6AD24080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8474" y="848412"/>
            <a:ext cx="11227323" cy="4864231"/>
          </a:xfrm>
        </p:spPr>
        <p:txBody>
          <a:bodyPr/>
          <a:lstStyle/>
          <a:p>
            <a:pPr marL="590550" indent="-590550" eaLnBrk="1" hangingPunct="1"/>
            <a:r>
              <a:rPr lang="zh-CN" altLang="en-US" sz="2600" dirty="0">
                <a:solidFill>
                  <a:srgbClr val="800000"/>
                </a:solidFill>
              </a:rPr>
              <a:t>求证：活动安排问题存在最优解以贪心选择开始</a:t>
            </a:r>
          </a:p>
          <a:p>
            <a:pPr marL="839788" lvl="1" indent="-495300" eaLnBrk="1" hangingPunct="1"/>
            <a:r>
              <a:rPr lang="zh-CN" altLang="en-US" dirty="0"/>
              <a:t>设 </a:t>
            </a:r>
            <a:r>
              <a:rPr lang="en-US" altLang="zh-CN" dirty="0"/>
              <a:t>E={1, 2, …, n} </a:t>
            </a:r>
            <a:r>
              <a:rPr lang="zh-CN" altLang="en-US" dirty="0"/>
              <a:t>为活动集合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zh-CN" altLang="en-US" b="1" dirty="0">
                <a:solidFill>
                  <a:srgbClr val="0000CC"/>
                </a:solidFill>
              </a:rPr>
              <a:t>按结束时间递增排列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</a:p>
          <a:p>
            <a:pPr marL="1090613" lvl="2" indent="-419100"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0041FF"/>
                </a:solidFill>
              </a:rPr>
              <a:t>活动 </a:t>
            </a:r>
            <a:r>
              <a:rPr lang="en-US" altLang="zh-CN" dirty="0">
                <a:solidFill>
                  <a:srgbClr val="0041FF"/>
                </a:solidFill>
              </a:rPr>
              <a:t>1 </a:t>
            </a:r>
            <a:r>
              <a:rPr lang="zh-CN" altLang="en-US" dirty="0">
                <a:solidFill>
                  <a:srgbClr val="0041FF"/>
                </a:solidFill>
              </a:rPr>
              <a:t>结束时间最早</a:t>
            </a:r>
            <a:r>
              <a:rPr lang="en-US" altLang="zh-CN" dirty="0">
                <a:solidFill>
                  <a:srgbClr val="0041FF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41FF"/>
                </a:solidFill>
                <a:sym typeface="Wingdings" panose="05000000000000000000" pitchFamily="2" charset="2"/>
              </a:rPr>
              <a:t>贪心选择从活动 </a:t>
            </a:r>
            <a:r>
              <a:rPr lang="en-US" altLang="zh-CN" dirty="0">
                <a:solidFill>
                  <a:srgbClr val="0041FF"/>
                </a:solidFill>
                <a:sym typeface="Wingdings" panose="05000000000000000000" pitchFamily="2" charset="2"/>
              </a:rPr>
              <a:t>1 </a:t>
            </a:r>
            <a:r>
              <a:rPr lang="zh-CN" altLang="en-US" dirty="0">
                <a:solidFill>
                  <a:srgbClr val="0041FF"/>
                </a:solidFill>
                <a:sym typeface="Wingdings" panose="05000000000000000000" pitchFamily="2" charset="2"/>
              </a:rPr>
              <a:t>开始</a:t>
            </a:r>
            <a:endParaRPr lang="zh-CN" altLang="en-US" dirty="0">
              <a:solidFill>
                <a:srgbClr val="0041FF"/>
              </a:solidFill>
            </a:endParaRPr>
          </a:p>
          <a:p>
            <a:pPr marL="839788" lvl="1" indent="-495300" eaLnBrk="1" hangingPunct="1"/>
            <a:r>
              <a:rPr lang="zh-CN" altLang="en-US" dirty="0">
                <a:solidFill>
                  <a:srgbClr val="800000"/>
                </a:solidFill>
              </a:rPr>
              <a:t>求证：活动安排问题存在最优解以活动 </a:t>
            </a:r>
            <a:r>
              <a:rPr lang="en-US" altLang="zh-CN" dirty="0">
                <a:solidFill>
                  <a:srgbClr val="800000"/>
                </a:solidFill>
              </a:rPr>
              <a:t>1 </a:t>
            </a:r>
            <a:r>
              <a:rPr lang="zh-CN" altLang="en-US" dirty="0">
                <a:solidFill>
                  <a:srgbClr val="800000"/>
                </a:solidFill>
              </a:rPr>
              <a:t>开始</a:t>
            </a:r>
          </a:p>
          <a:p>
            <a:pPr marL="1090613" lvl="2" indent="-419100" eaLnBrk="1" hangingPunct="1">
              <a:lnSpc>
                <a:spcPct val="110000"/>
              </a:lnSpc>
            </a:pPr>
            <a:r>
              <a:rPr lang="zh-CN" altLang="en-US" dirty="0"/>
              <a:t>设 </a:t>
            </a:r>
            <a:r>
              <a:rPr lang="en-US" altLang="zh-CN" dirty="0"/>
              <a:t>A </a:t>
            </a:r>
            <a:r>
              <a:rPr lang="zh-CN" altLang="en-US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E </a:t>
            </a:r>
            <a:r>
              <a:rPr lang="zh-CN" altLang="en-US" dirty="0"/>
              <a:t>是一个最优解</a:t>
            </a:r>
            <a:r>
              <a:rPr lang="en-US" altLang="zh-CN" dirty="0"/>
              <a:t>(</a:t>
            </a:r>
            <a:r>
              <a:rPr lang="zh-CN" altLang="en-US" dirty="0"/>
              <a:t>其中活动也按结束时间递增排列</a:t>
            </a:r>
            <a:r>
              <a:rPr lang="en-US" altLang="zh-CN" dirty="0"/>
              <a:t>)</a:t>
            </a:r>
          </a:p>
          <a:p>
            <a:pPr marL="1090613" lvl="2" indent="-419100" eaLnBrk="1" hangingPunct="1">
              <a:lnSpc>
                <a:spcPct val="110000"/>
              </a:lnSpc>
            </a:pPr>
            <a:r>
              <a:rPr lang="zh-CN" altLang="en-US" dirty="0"/>
              <a:t>令 </a:t>
            </a:r>
            <a:r>
              <a:rPr lang="en-US" altLang="zh-CN" dirty="0"/>
              <a:t>k</a:t>
            </a:r>
            <a:r>
              <a:rPr lang="zh-CN" altLang="en-US" dirty="0"/>
              <a:t>＝</a:t>
            </a:r>
            <a:r>
              <a:rPr lang="en-US" altLang="zh-CN" dirty="0"/>
              <a:t>A </a:t>
            </a:r>
            <a:r>
              <a:rPr lang="zh-CN" altLang="en-US" dirty="0"/>
              <a:t>中第一个活动的编号</a:t>
            </a:r>
            <a:endParaRPr lang="en-US" altLang="zh-CN" dirty="0"/>
          </a:p>
          <a:p>
            <a:pPr marL="1404938" lvl="3" indent="-381000" eaLnBrk="1" hangingPunct="1">
              <a:lnSpc>
                <a:spcPct val="110000"/>
              </a:lnSpc>
            </a:pPr>
            <a:r>
              <a:rPr lang="zh-CN" altLang="en-US" dirty="0"/>
              <a:t>若 </a:t>
            </a:r>
            <a:r>
              <a:rPr lang="en-US" altLang="zh-CN" dirty="0"/>
              <a:t>k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：即证得 </a:t>
            </a:r>
            <a:r>
              <a:rPr lang="en-US" altLang="zh-CN" dirty="0"/>
              <a:t>A </a:t>
            </a:r>
            <a:r>
              <a:rPr lang="zh-CN" altLang="en-US" dirty="0"/>
              <a:t>是一个以贪心选择开始的最优解</a:t>
            </a:r>
          </a:p>
          <a:p>
            <a:pPr marL="1404938" lvl="3" indent="-381000" eaLnBrk="1" hangingPunct="1">
              <a:lnSpc>
                <a:spcPct val="110000"/>
              </a:lnSpc>
            </a:pPr>
            <a:r>
              <a:rPr lang="zh-CN" altLang="en-US" dirty="0"/>
              <a:t>若 </a:t>
            </a:r>
            <a:r>
              <a:rPr lang="en-US" altLang="zh-CN" dirty="0"/>
              <a:t>k</a:t>
            </a:r>
            <a:r>
              <a:rPr lang="zh-CN" altLang="en-US" dirty="0"/>
              <a:t>＞</a:t>
            </a:r>
            <a:r>
              <a:rPr lang="en-US" altLang="zh-CN" dirty="0"/>
              <a:t>1</a:t>
            </a:r>
            <a:r>
              <a:rPr lang="zh-CN" altLang="en-US" dirty="0"/>
              <a:t>：构造活动集合 </a:t>
            </a:r>
            <a:r>
              <a:rPr lang="en-US" altLang="zh-CN" dirty="0"/>
              <a:t>B</a:t>
            </a:r>
            <a:r>
              <a:rPr lang="zh-CN" altLang="en-US" dirty="0"/>
              <a:t>＝</a:t>
            </a:r>
            <a:r>
              <a:rPr lang="en-US" altLang="zh-CN" dirty="0"/>
              <a:t>A</a:t>
            </a:r>
            <a:r>
              <a:rPr lang="zh-CN" altLang="en-US" dirty="0"/>
              <a:t>－</a:t>
            </a:r>
            <a:r>
              <a:rPr lang="en-US" altLang="zh-CN" dirty="0"/>
              <a:t>{ k }∪{ 1 }</a:t>
            </a:r>
          </a:p>
          <a:p>
            <a:pPr marL="1720850" lvl="4" indent="-381000" eaLnBrk="1" hangingPunct="1">
              <a:lnSpc>
                <a:spcPct val="110000"/>
              </a:lnSpc>
              <a:buNone/>
            </a:pPr>
            <a:r>
              <a:rPr lang="en-US" altLang="zh-CN" dirty="0"/>
              <a:t>∵ f</a:t>
            </a:r>
            <a:r>
              <a:rPr lang="en-US" altLang="zh-CN" baseline="-25000" dirty="0"/>
              <a:t>1</a:t>
            </a:r>
            <a:r>
              <a:rPr lang="en-US" altLang="zh-CN" dirty="0"/>
              <a:t>≤f</a:t>
            </a:r>
            <a:r>
              <a:rPr lang="en-US" altLang="zh-CN" baseline="-25000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且 </a:t>
            </a:r>
            <a:r>
              <a:rPr lang="en-US" altLang="zh-CN" dirty="0"/>
              <a:t>A </a:t>
            </a:r>
            <a:r>
              <a:rPr lang="zh-CN" altLang="en-US" dirty="0"/>
              <a:t>中活动相容，故 </a:t>
            </a:r>
            <a:r>
              <a:rPr lang="en-US" altLang="zh-CN" dirty="0"/>
              <a:t>B </a:t>
            </a:r>
            <a:r>
              <a:rPr lang="zh-CN" altLang="en-US" dirty="0"/>
              <a:t>中活动相容</a:t>
            </a:r>
          </a:p>
          <a:p>
            <a:pPr marL="1720850" lvl="4" indent="-381000" eaLnBrk="1" hangingPunct="1">
              <a:lnSpc>
                <a:spcPct val="110000"/>
              </a:lnSpc>
              <a:buNone/>
            </a:pPr>
            <a:r>
              <a:rPr lang="zh-CN" altLang="en-US" dirty="0"/>
              <a:t>又 </a:t>
            </a:r>
            <a:r>
              <a:rPr lang="en-US" altLang="zh-CN" dirty="0"/>
              <a:t>B </a:t>
            </a:r>
            <a:r>
              <a:rPr lang="zh-CN" altLang="en-US" dirty="0"/>
              <a:t>中活动个数 ＝ </a:t>
            </a:r>
            <a:r>
              <a:rPr lang="en-US" altLang="zh-CN" dirty="0"/>
              <a:t>A </a:t>
            </a:r>
            <a:r>
              <a:rPr lang="zh-CN" altLang="en-US" dirty="0"/>
              <a:t>中活动个数</a:t>
            </a:r>
          </a:p>
          <a:p>
            <a:pPr marL="1720850" lvl="4" indent="-381000" eaLnBrk="1" hangingPunct="1">
              <a:lnSpc>
                <a:spcPct val="110000"/>
              </a:lnSpc>
              <a:buNone/>
            </a:pPr>
            <a:r>
              <a:rPr lang="zh-CN" altLang="en-US" dirty="0"/>
              <a:t>∴ </a:t>
            </a:r>
            <a:r>
              <a:rPr lang="en-US" altLang="zh-CN" dirty="0"/>
              <a:t>B </a:t>
            </a:r>
            <a:r>
              <a:rPr lang="zh-CN" altLang="en-US" dirty="0"/>
              <a:t>也是一个最优解</a:t>
            </a:r>
          </a:p>
        </p:txBody>
      </p:sp>
      <p:sp>
        <p:nvSpPr>
          <p:cNvPr id="1189892" name="Rectangle 4">
            <a:extLst>
              <a:ext uri="{FF2B5EF4-FFF2-40B4-BE49-F238E27FC236}">
                <a16:creationId xmlns:a16="http://schemas.microsoft.com/office/drawing/2014/main" id="{8ADE40FE-A179-43DE-B3FC-9FBE9E3B1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79" y="5712643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故：一定存在一个以贪心选择开始的最优解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8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40" name="Rectangle 4">
            <a:extLst>
              <a:ext uri="{FF2B5EF4-FFF2-40B4-BE49-F238E27FC236}">
                <a16:creationId xmlns:a16="http://schemas.microsoft.com/office/drawing/2014/main" id="{7E0A4965-33BF-46C4-9DC3-C7E16BB84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贪心算法的基本思想</a:t>
            </a:r>
          </a:p>
        </p:txBody>
      </p:sp>
      <p:sp>
        <p:nvSpPr>
          <p:cNvPr id="961541" name="Rectangle 5">
            <a:extLst>
              <a:ext uri="{FF2B5EF4-FFF2-40B4-BE49-F238E27FC236}">
                <a16:creationId xmlns:a16="http://schemas.microsoft.com/office/drawing/2014/main" id="{B2F7B81F-87F2-4B38-8339-6F0EF5387F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/>
              <a:t>当前最好选择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/>
              <a:t>在某种意义上的</a:t>
            </a:r>
            <a:r>
              <a:rPr lang="zh-CN" altLang="en-US" b="1">
                <a:solidFill>
                  <a:srgbClr val="FF0000"/>
                </a:solidFill>
              </a:rPr>
              <a:t>局部最优选择</a:t>
            </a:r>
            <a:r>
              <a:rPr lang="zh-CN" altLang="en-US" b="1"/>
              <a:t>，不从整体最优考虑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rgbClr val="0041FF"/>
                </a:solidFill>
              </a:rPr>
              <a:t>希望结果最优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b="1"/>
              <a:t>Ex. </a:t>
            </a:r>
            <a:r>
              <a:rPr lang="zh-CN" altLang="en-US" b="1"/>
              <a:t>单源最短路经，</a:t>
            </a:r>
            <a:r>
              <a:rPr lang="zh-CN" altLang="en-US" b="1">
                <a:solidFill>
                  <a:srgbClr val="FF0000"/>
                </a:solidFill>
              </a:rPr>
              <a:t>最小生成树</a:t>
            </a:r>
            <a:r>
              <a:rPr lang="zh-CN" altLang="en-US" b="1"/>
              <a:t>、</a:t>
            </a:r>
            <a:r>
              <a:rPr lang="en-US" altLang="zh-CN" b="1"/>
              <a:t>Huffman </a:t>
            </a:r>
            <a:r>
              <a:rPr lang="zh-CN" altLang="en-US" b="1"/>
              <a:t>树等</a:t>
            </a:r>
          </a:p>
          <a:p>
            <a:pPr lvl="1" eaLnBrk="1" hangingPunct="1">
              <a:lnSpc>
                <a:spcPct val="130000"/>
              </a:lnSpc>
            </a:pPr>
            <a:endParaRPr lang="zh-CN" altLang="en-US" b="1"/>
          </a:p>
          <a:p>
            <a:pPr lvl="1" eaLnBrk="1" hangingPunct="1">
              <a:lnSpc>
                <a:spcPct val="130000"/>
              </a:lnSpc>
            </a:pPr>
            <a:r>
              <a:rPr lang="zh-CN" altLang="en-US" b="1">
                <a:solidFill>
                  <a:srgbClr val="CC3300"/>
                </a:solidFill>
              </a:rPr>
              <a:t>希望不一定总能达成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Rectangle 2">
            <a:extLst>
              <a:ext uri="{FF2B5EF4-FFF2-40B4-BE49-F238E27FC236}">
                <a16:creationId xmlns:a16="http://schemas.microsoft.com/office/drawing/2014/main" id="{F13795E1-C70D-4906-984D-ABF2D0DAC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单会场活动安排贪心算法的正确性</a:t>
            </a:r>
          </a:p>
        </p:txBody>
      </p:sp>
      <p:sp>
        <p:nvSpPr>
          <p:cNvPr id="1190915" name="Rectangle 3">
            <a:extLst>
              <a:ext uri="{FF2B5EF4-FFF2-40B4-BE49-F238E27FC236}">
                <a16:creationId xmlns:a16="http://schemas.microsoft.com/office/drawing/2014/main" id="{0336FD5C-CCBF-40C5-900A-6CC1661387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1340" y="801279"/>
            <a:ext cx="11415859" cy="5344998"/>
          </a:xfrm>
        </p:spPr>
        <p:txBody>
          <a:bodyPr/>
          <a:lstStyle/>
          <a:p>
            <a:pPr marL="590550" indent="-590550" eaLnBrk="1" hangingPunct="1">
              <a:lnSpc>
                <a:spcPct val="120000"/>
              </a:lnSpc>
            </a:pPr>
            <a:r>
              <a:rPr lang="zh-CN" altLang="en-US" sz="2600" dirty="0">
                <a:latin typeface="Times New Roman" panose="02020603050405020304" pitchFamily="18" charset="0"/>
              </a:rPr>
              <a:t>已知活动安排问题存在最优解以贪心选择开始</a:t>
            </a:r>
          </a:p>
          <a:p>
            <a:pPr marL="839788" lvl="1" indent="-495300" eaLnBrk="1" hangingPunct="1">
              <a:lnSpc>
                <a:spcPct val="120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存在最优解以活动 </a:t>
            </a:r>
            <a:r>
              <a:rPr lang="en-US" altLang="zh-CN" sz="2200" dirty="0">
                <a:latin typeface="Times New Roman" panose="02020603050405020304" pitchFamily="18" charset="0"/>
              </a:rPr>
              <a:t>1 </a:t>
            </a:r>
            <a:r>
              <a:rPr lang="zh-CN" altLang="en-US" sz="2200" dirty="0">
                <a:latin typeface="Times New Roman" panose="02020603050405020304" pitchFamily="18" charset="0"/>
              </a:rPr>
              <a:t>开始</a:t>
            </a:r>
          </a:p>
          <a:p>
            <a:pPr marL="590550" indent="-590550" eaLnBrk="1" hangingPunct="1">
              <a:lnSpc>
                <a:spcPct val="120000"/>
              </a:lnSpc>
            </a:pPr>
            <a:r>
              <a:rPr lang="zh-CN" altLang="en-US" sz="2600" dirty="0">
                <a:latin typeface="Times New Roman" panose="02020603050405020304" pitchFamily="18" charset="0"/>
              </a:rPr>
              <a:t>选择活动 </a:t>
            </a:r>
            <a:r>
              <a:rPr lang="en-US" altLang="zh-CN" sz="2600" dirty="0">
                <a:latin typeface="Times New Roman" panose="02020603050405020304" pitchFamily="18" charset="0"/>
              </a:rPr>
              <a:t>1 </a:t>
            </a:r>
            <a:r>
              <a:rPr lang="zh-CN" altLang="en-US" sz="2600" dirty="0">
                <a:latin typeface="Times New Roman" panose="02020603050405020304" pitchFamily="18" charset="0"/>
              </a:rPr>
              <a:t>后，问题规模减小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latin typeface="Times New Roman" panose="02020603050405020304" pitchFamily="18" charset="0"/>
              </a:rPr>
              <a:t>活动个数减少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</a:p>
          <a:p>
            <a:pPr marL="839788" lvl="1" indent="-495300" eaLnBrk="1" hangingPunct="1"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E'={ </a:t>
            </a:r>
            <a:r>
              <a:rPr lang="en-US" altLang="zh-CN" sz="2200" dirty="0" err="1">
                <a:latin typeface="Times New Roman" panose="02020603050405020304" pitchFamily="18" charset="0"/>
              </a:rPr>
              <a:t>i∈E</a:t>
            </a:r>
            <a:r>
              <a:rPr lang="en-US" altLang="zh-CN" sz="2200" dirty="0">
                <a:latin typeface="Times New Roman" panose="02020603050405020304" pitchFamily="18" charset="0"/>
              </a:rPr>
              <a:t> | s</a:t>
            </a:r>
            <a:r>
              <a:rPr lang="en-US" altLang="zh-CN" sz="22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≥f</a:t>
            </a:r>
            <a:r>
              <a:rPr lang="en-US" altLang="zh-CN" sz="2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</a:rPr>
              <a:t>}</a:t>
            </a:r>
            <a:r>
              <a:rPr lang="zh-CN" altLang="en-US" sz="2200" dirty="0">
                <a:latin typeface="Times New Roman" panose="02020603050405020304" pitchFamily="18" charset="0"/>
              </a:rPr>
              <a:t>：</a:t>
            </a:r>
            <a:r>
              <a:rPr lang="en-US" altLang="zh-CN" sz="2200" dirty="0">
                <a:latin typeface="Times New Roman" panose="02020603050405020304" pitchFamily="18" charset="0"/>
              </a:rPr>
              <a:t>E </a:t>
            </a:r>
            <a:r>
              <a:rPr lang="zh-CN" altLang="en-US" sz="2200" dirty="0">
                <a:latin typeface="Times New Roman" panose="02020603050405020304" pitchFamily="18" charset="0"/>
              </a:rPr>
              <a:t>中所有与活动 </a:t>
            </a:r>
            <a:r>
              <a:rPr lang="en-US" altLang="zh-CN" sz="2200" dirty="0">
                <a:latin typeface="Times New Roman" panose="02020603050405020304" pitchFamily="18" charset="0"/>
              </a:rPr>
              <a:t>1 </a:t>
            </a:r>
            <a:r>
              <a:rPr lang="zh-CN" altLang="en-US" sz="2200" dirty="0">
                <a:latin typeface="Times New Roman" panose="02020603050405020304" pitchFamily="18" charset="0"/>
              </a:rPr>
              <a:t>相容的活动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marL="590550" indent="-590550" eaLnBrk="1" hangingPunct="1">
              <a:lnSpc>
                <a:spcPct val="120000"/>
              </a:lnSpc>
            </a:pPr>
            <a:r>
              <a:rPr lang="zh-CN" altLang="en-US" sz="2600" dirty="0">
                <a:latin typeface="Times New Roman" panose="02020603050405020304" pitchFamily="18" charset="0"/>
              </a:rPr>
              <a:t>求证：若 </a:t>
            </a:r>
            <a:r>
              <a:rPr lang="en-US" altLang="zh-CN" sz="2600" dirty="0">
                <a:latin typeface="Times New Roman" panose="02020603050405020304" pitchFamily="18" charset="0"/>
              </a:rPr>
              <a:t>A </a:t>
            </a:r>
            <a:r>
              <a:rPr lang="zh-CN" altLang="en-US" sz="2600" dirty="0">
                <a:latin typeface="Times New Roman" panose="02020603050405020304" pitchFamily="18" charset="0"/>
              </a:rPr>
              <a:t>是原问题的一个最优解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latin typeface="Times New Roman" panose="02020603050405020304" pitchFamily="18" charset="0"/>
              </a:rPr>
              <a:t>以活动 </a:t>
            </a:r>
            <a:r>
              <a:rPr lang="en-US" altLang="zh-CN" sz="2600" dirty="0">
                <a:latin typeface="Times New Roman" panose="02020603050405020304" pitchFamily="18" charset="0"/>
              </a:rPr>
              <a:t>1 </a:t>
            </a:r>
            <a:r>
              <a:rPr lang="zh-CN" altLang="en-US" sz="2600" dirty="0">
                <a:latin typeface="Times New Roman" panose="02020603050405020304" pitchFamily="18" charset="0"/>
              </a:rPr>
              <a:t>开始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</a:rPr>
              <a:t>，则 </a:t>
            </a:r>
            <a:r>
              <a:rPr lang="en-US" altLang="zh-CN" sz="2600" dirty="0">
                <a:latin typeface="Times New Roman" panose="02020603050405020304" pitchFamily="18" charset="0"/>
              </a:rPr>
              <a:t>A'=A</a:t>
            </a:r>
            <a:r>
              <a:rPr lang="zh-CN" altLang="en-US" sz="2600" dirty="0">
                <a:latin typeface="Times New Roman" panose="02020603050405020304" pitchFamily="18" charset="0"/>
              </a:rPr>
              <a:t>－</a:t>
            </a:r>
            <a:r>
              <a:rPr lang="en-US" altLang="zh-CN" sz="2600" dirty="0">
                <a:latin typeface="Times New Roman" panose="02020603050405020304" pitchFamily="18" charset="0"/>
              </a:rPr>
              <a:t>{1} </a:t>
            </a:r>
            <a:r>
              <a:rPr lang="zh-CN" altLang="en-US" sz="2600" dirty="0">
                <a:latin typeface="Times New Roman" panose="02020603050405020304" pitchFamily="18" charset="0"/>
              </a:rPr>
              <a:t>肯定是 </a:t>
            </a:r>
            <a:r>
              <a:rPr lang="en-US" altLang="zh-CN" sz="2600" dirty="0">
                <a:latin typeface="Times New Roman" panose="02020603050405020304" pitchFamily="18" charset="0"/>
              </a:rPr>
              <a:t>E' </a:t>
            </a:r>
            <a:r>
              <a:rPr lang="zh-CN" altLang="en-US" sz="2600" dirty="0">
                <a:latin typeface="Times New Roman" panose="02020603050405020304" pitchFamily="18" charset="0"/>
              </a:rPr>
              <a:t>的最优解</a:t>
            </a:r>
          </a:p>
          <a:p>
            <a:pPr marL="839788" lvl="1" indent="-495300" eaLnBrk="1" hangingPunct="1">
              <a:lnSpc>
                <a:spcPct val="120000"/>
              </a:lnSpc>
            </a:pPr>
            <a:r>
              <a:rPr lang="en-US" altLang="zh-CN" sz="2200" b="1" dirty="0">
                <a:solidFill>
                  <a:srgbClr val="0041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srgbClr val="0041FF"/>
                </a:solidFill>
                <a:latin typeface="Times New Roman" panose="02020603050405020304" pitchFamily="18" charset="0"/>
              </a:rPr>
              <a:t>反证</a:t>
            </a:r>
            <a:r>
              <a:rPr lang="en-US" altLang="zh-CN" sz="2200" b="1" dirty="0">
                <a:solidFill>
                  <a:srgbClr val="0041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200" dirty="0">
                <a:latin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</a:rPr>
              <a:t>假设 </a:t>
            </a:r>
            <a:r>
              <a:rPr lang="en-US" altLang="zh-CN" sz="2200" dirty="0">
                <a:latin typeface="Times New Roman" panose="02020603050405020304" pitchFamily="18" charset="0"/>
              </a:rPr>
              <a:t>A' </a:t>
            </a:r>
            <a:r>
              <a:rPr lang="zh-CN" altLang="en-US" sz="2200" dirty="0">
                <a:latin typeface="Times New Roman" panose="02020603050405020304" pitchFamily="18" charset="0"/>
              </a:rPr>
              <a:t>不是 </a:t>
            </a:r>
            <a:r>
              <a:rPr lang="en-US" altLang="zh-CN" sz="2200" dirty="0">
                <a:latin typeface="Times New Roman" panose="02020603050405020304" pitchFamily="18" charset="0"/>
              </a:rPr>
              <a:t>E' </a:t>
            </a:r>
            <a:r>
              <a:rPr lang="zh-CN" altLang="en-US" sz="2200" dirty="0">
                <a:latin typeface="Times New Roman" panose="02020603050405020304" pitchFamily="18" charset="0"/>
              </a:rPr>
              <a:t>的最优解</a:t>
            </a:r>
          </a:p>
          <a:p>
            <a:pPr marL="1090613" lvl="2" indent="-419100" eaLnBrk="1" hangingPunct="1"/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</a:rPr>
              <a:t>E' </a:t>
            </a:r>
            <a:r>
              <a:rPr lang="zh-CN" altLang="en-US" dirty="0">
                <a:latin typeface="Times New Roman" panose="02020603050405020304" pitchFamily="18" charset="0"/>
              </a:rPr>
              <a:t>的一个最优解 </a:t>
            </a:r>
            <a:r>
              <a:rPr lang="en-US" altLang="zh-CN" dirty="0">
                <a:latin typeface="Times New Roman" panose="02020603050405020304" pitchFamily="18" charset="0"/>
              </a:rPr>
              <a:t>B' </a:t>
            </a:r>
            <a:r>
              <a:rPr lang="zh-CN" altLang="en-US" dirty="0">
                <a:latin typeface="Times New Roman" panose="02020603050405020304" pitchFamily="18" charset="0"/>
              </a:rPr>
              <a:t>肯定包含比 </a:t>
            </a:r>
            <a:r>
              <a:rPr lang="en-US" altLang="zh-CN" dirty="0">
                <a:latin typeface="Times New Roman" panose="02020603050405020304" pitchFamily="18" charset="0"/>
              </a:rPr>
              <a:t>A' </a:t>
            </a:r>
            <a:r>
              <a:rPr lang="zh-CN" altLang="en-US" dirty="0">
                <a:latin typeface="Times New Roman" panose="02020603050405020304" pitchFamily="18" charset="0"/>
              </a:rPr>
              <a:t>更多的活动</a:t>
            </a:r>
          </a:p>
          <a:p>
            <a:pPr marL="1090613" lvl="2" indent="-419100" eaLnBrk="1" hangingPunct="1"/>
            <a:r>
              <a:rPr lang="zh-CN" altLang="en-US" dirty="0">
                <a:latin typeface="Times New Roman" panose="02020603050405020304" pitchFamily="18" charset="0"/>
              </a:rPr>
              <a:t>令 </a:t>
            </a:r>
            <a:r>
              <a:rPr lang="en-US" altLang="zh-CN" dirty="0">
                <a:latin typeface="Times New Roman" panose="02020603050405020304" pitchFamily="18" charset="0"/>
              </a:rPr>
              <a:t>B=B'</a:t>
            </a:r>
            <a:r>
              <a:rPr lang="en-US" altLang="zh-CN" dirty="0"/>
              <a:t>∪{ 1 }</a:t>
            </a:r>
            <a:r>
              <a:rPr lang="zh-CN" altLang="en-US" dirty="0">
                <a:latin typeface="Times New Roman" panose="02020603050405020304" pitchFamily="18" charset="0"/>
              </a:rPr>
              <a:t>，则得到 </a:t>
            </a:r>
            <a:r>
              <a:rPr lang="en-US" altLang="zh-CN" dirty="0">
                <a:latin typeface="Times New Roman" panose="02020603050405020304" pitchFamily="18" charset="0"/>
              </a:rPr>
              <a:t>E </a:t>
            </a:r>
            <a:r>
              <a:rPr lang="zh-CN" altLang="en-US" dirty="0">
                <a:latin typeface="Times New Roman" panose="02020603050405020304" pitchFamily="18" charset="0"/>
              </a:rPr>
              <a:t>的一个可行解 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</a:p>
          <a:p>
            <a:pPr marL="1090613" lvl="2" indent="-419100" eaLnBrk="1" hangingPunct="1"/>
            <a:r>
              <a:rPr lang="zh-CN" altLang="en-US" dirty="0">
                <a:latin typeface="Times New Roman" panose="02020603050405020304" pitchFamily="18" charset="0"/>
              </a:rPr>
              <a:t>且 </a:t>
            </a:r>
            <a:r>
              <a:rPr lang="en-US" altLang="zh-CN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中活动个数＞</a:t>
            </a:r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中活动个数</a:t>
            </a:r>
          </a:p>
          <a:p>
            <a:pPr marL="1090613" lvl="2" indent="-419100"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最优解矛盾！故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A'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肯定是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E'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的最优解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>
            <a:extLst>
              <a:ext uri="{FF2B5EF4-FFF2-40B4-BE49-F238E27FC236}">
                <a16:creationId xmlns:a16="http://schemas.microsoft.com/office/drawing/2014/main" id="{E5594757-54D1-4B06-87FC-FF4C9A0DE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单会场活动安排贪心算法的正确性</a:t>
            </a:r>
          </a:p>
        </p:txBody>
      </p:sp>
      <p:sp>
        <p:nvSpPr>
          <p:cNvPr id="1191939" name="Rectangle 3">
            <a:extLst>
              <a:ext uri="{FF2B5EF4-FFF2-40B4-BE49-F238E27FC236}">
                <a16:creationId xmlns:a16="http://schemas.microsoft.com/office/drawing/2014/main" id="{E8FAB407-BF86-4844-B1FC-4323BBBA43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综上所述，已证得：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41FF"/>
                </a:solidFill>
                <a:latin typeface="Times New Roman" panose="02020603050405020304" pitchFamily="18" charset="0"/>
              </a:rPr>
              <a:t>① 活动安排问题满足贪心选择性质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活动安排问题存在最优解以贪心选择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活动 </a:t>
            </a:r>
            <a:r>
              <a:rPr lang="en-US" altLang="zh-CN" dirty="0">
                <a:latin typeface="Times New Roman" panose="02020603050405020304" pitchFamily="18" charset="0"/>
              </a:rPr>
              <a:t>1)</a:t>
            </a:r>
            <a:r>
              <a:rPr lang="zh-CN" altLang="en-US" dirty="0">
                <a:latin typeface="Times New Roman" panose="02020603050405020304" pitchFamily="18" charset="0"/>
              </a:rPr>
              <a:t>开始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41FF"/>
                </a:solidFill>
                <a:latin typeface="Times New Roman" panose="02020603050405020304" pitchFamily="18" charset="0"/>
              </a:rPr>
              <a:t>② 活动安排问题满足最优子结构性质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是原问题的最优解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以活动 </a:t>
            </a:r>
            <a:r>
              <a:rPr lang="en-US" altLang="zh-CN" dirty="0"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</a:rPr>
              <a:t>开始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，则 </a:t>
            </a:r>
            <a:r>
              <a:rPr lang="en-US" altLang="zh-CN" dirty="0">
                <a:latin typeface="Times New Roman" panose="02020603050405020304" pitchFamily="18" charset="0"/>
              </a:rPr>
              <a:t>A'=A</a:t>
            </a:r>
            <a:r>
              <a:rPr lang="zh-CN" altLang="en-US" dirty="0">
                <a:latin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</a:rPr>
              <a:t>{1} </a:t>
            </a:r>
            <a:r>
              <a:rPr lang="zh-CN" altLang="en-US" dirty="0">
                <a:latin typeface="Times New Roman" panose="02020603050405020304" pitchFamily="18" charset="0"/>
              </a:rPr>
              <a:t>肯定是 </a:t>
            </a:r>
            <a:r>
              <a:rPr lang="en-US" altLang="zh-CN" dirty="0">
                <a:latin typeface="Times New Roman" panose="02020603050405020304" pitchFamily="18" charset="0"/>
              </a:rPr>
              <a:t>E'={ </a:t>
            </a:r>
            <a:r>
              <a:rPr lang="en-US" altLang="zh-CN" dirty="0" err="1">
                <a:latin typeface="Times New Roman" panose="02020603050405020304" pitchFamily="18" charset="0"/>
              </a:rPr>
              <a:t>i∈E</a:t>
            </a:r>
            <a:r>
              <a:rPr lang="en-US" altLang="zh-CN" dirty="0">
                <a:latin typeface="Times New Roman" panose="02020603050405020304" pitchFamily="18" charset="0"/>
              </a:rPr>
              <a:t> | s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≥f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的最优解</a:t>
            </a:r>
          </a:p>
          <a:p>
            <a:pPr eaLnBrk="1" hangingPunct="1"/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故：活动安排问题的贪心算法是正确的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>
            <a:extLst>
              <a:ext uri="{FF2B5EF4-FFF2-40B4-BE49-F238E27FC236}">
                <a16:creationId xmlns:a16="http://schemas.microsoft.com/office/drawing/2014/main" id="{DF3DFAF2-D1DC-4D80-8AF4-F220C93AC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活动安排问题的扩展</a:t>
            </a:r>
          </a:p>
        </p:txBody>
      </p:sp>
      <p:sp>
        <p:nvSpPr>
          <p:cNvPr id="1117187" name="Rectangle 3">
            <a:extLst>
              <a:ext uri="{FF2B5EF4-FFF2-40B4-BE49-F238E27FC236}">
                <a16:creationId xmlns:a16="http://schemas.microsoft.com/office/drawing/2014/main" id="{509FEB9D-3314-4522-B95B-1A7646C5BA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假设要在</a:t>
            </a:r>
            <a:r>
              <a:rPr lang="zh-CN" altLang="en-US" b="1">
                <a:solidFill>
                  <a:srgbClr val="0041FF"/>
                </a:solidFill>
              </a:rPr>
              <a:t>足够多</a:t>
            </a:r>
            <a:r>
              <a:rPr lang="zh-CN" altLang="en-US" b="1"/>
              <a:t>的会场里安排一批活动，希望使用尽可能少的会场</a:t>
            </a:r>
          </a:p>
          <a:p>
            <a:pPr lvl="1" eaLnBrk="1" hangingPunct="1"/>
            <a:r>
              <a:rPr lang="zh-CN" altLang="en-US" b="1"/>
              <a:t>活动个数：</a:t>
            </a:r>
            <a:r>
              <a:rPr lang="en-US" altLang="zh-CN" b="1"/>
              <a:t>n</a:t>
            </a:r>
          </a:p>
          <a:p>
            <a:pPr lvl="1" eaLnBrk="1" hangingPunct="1"/>
            <a:r>
              <a:rPr lang="zh-CN" altLang="en-US" b="1">
                <a:solidFill>
                  <a:srgbClr val="00618C"/>
                </a:solidFill>
              </a:rPr>
              <a:t>会场个数：不限</a:t>
            </a:r>
          </a:p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还能用贪心求解吗？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8" name="Rectangle 6">
            <a:extLst>
              <a:ext uri="{FF2B5EF4-FFF2-40B4-BE49-F238E27FC236}">
                <a16:creationId xmlns:a16="http://schemas.microsoft.com/office/drawing/2014/main" id="{13597D7A-AFCD-4114-9DAE-3643541F3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贪心算法的基本要素</a:t>
            </a:r>
          </a:p>
        </p:txBody>
      </p:sp>
      <p:sp>
        <p:nvSpPr>
          <p:cNvPr id="970759" name="Rectangle 7">
            <a:extLst>
              <a:ext uri="{FF2B5EF4-FFF2-40B4-BE49-F238E27FC236}">
                <a16:creationId xmlns:a16="http://schemas.microsoft.com/office/drawing/2014/main" id="{60745398-4309-4E1A-807D-FE03B7E47B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针对具体问题，能否用贪心算法求解？能否得到最优解？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需要问题具有以下特征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/>
              <a:t>最优子结构性质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贪心选择性质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Rectangle 2">
            <a:extLst>
              <a:ext uri="{FF2B5EF4-FFF2-40B4-BE49-F238E27FC236}">
                <a16:creationId xmlns:a16="http://schemas.microsoft.com/office/drawing/2014/main" id="{0D6CF7DA-216C-43C8-B883-9890CD6BA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小结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D7CF31A-CE48-4FE9-92AD-0E0EBEFDF2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600" b="1">
                <a:latin typeface="黑体" panose="02010609060101010101" pitchFamily="49" charset="-122"/>
              </a:rPr>
              <a:t>贪心算法的主要思路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</a:rPr>
              <a:t>输入数据需要预处理：</a:t>
            </a:r>
            <a:r>
              <a:rPr lang="zh-CN" altLang="en-US" sz="2400" b="1">
                <a:solidFill>
                  <a:srgbClr val="0041FF"/>
                </a:solidFill>
                <a:latin typeface="黑体" panose="02010609060101010101" pitchFamily="49" charset="-122"/>
              </a:rPr>
              <a:t>预排序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</a:rPr>
              <a:t>反复进行贪心选择</a:t>
            </a:r>
            <a:r>
              <a:rPr lang="en-US" altLang="zh-CN" sz="2400" b="1">
                <a:latin typeface="黑体" panose="02010609060101010101" pitchFamily="49" charset="-122"/>
              </a:rPr>
              <a:t>(</a:t>
            </a:r>
            <a:r>
              <a:rPr lang="zh-CN" altLang="en-US" sz="2400" b="1">
                <a:solidFill>
                  <a:srgbClr val="0041FF"/>
                </a:solidFill>
                <a:latin typeface="黑体" panose="02010609060101010101" pitchFamily="49" charset="-122"/>
              </a:rPr>
              <a:t>局部最优</a:t>
            </a:r>
            <a:r>
              <a:rPr lang="en-US" altLang="zh-CN" sz="2400" b="1">
                <a:latin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 b="1">
                <a:latin typeface="黑体" panose="02010609060101010101" pitchFamily="49" charset="-122"/>
              </a:rPr>
              <a:t>适用条件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</a:rPr>
              <a:t>最优子结构性质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</a:rPr>
              <a:t>贪心选择性质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 b="1">
                <a:latin typeface="黑体" panose="02010609060101010101" pitchFamily="49" charset="-122"/>
              </a:rPr>
              <a:t>典型问题的贪心策略应用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</a:rPr>
              <a:t>活动安排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</a:rPr>
              <a:t>连续背包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页脚占位符 3">
            <a:extLst>
              <a:ext uri="{FF2B5EF4-FFF2-40B4-BE49-F238E27FC236}">
                <a16:creationId xmlns:a16="http://schemas.microsoft.com/office/drawing/2014/main" id="{5BCBD665-D9B7-4B24-B629-3E92EE53860F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175555" name="Rectangle 2">
            <a:extLst>
              <a:ext uri="{FF2B5EF4-FFF2-40B4-BE49-F238E27FC236}">
                <a16:creationId xmlns:a16="http://schemas.microsoft.com/office/drawing/2014/main" id="{CB8E2CE4-54DC-4207-BBD5-943219AD4E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贪心 </a:t>
            </a:r>
            <a:r>
              <a:rPr lang="en-US" altLang="zh-CN"/>
              <a:t>vs. </a:t>
            </a:r>
            <a:r>
              <a:rPr lang="zh-CN" altLang="en-US"/>
              <a:t>动态规划</a:t>
            </a:r>
          </a:p>
        </p:txBody>
      </p:sp>
      <p:sp>
        <p:nvSpPr>
          <p:cNvPr id="1120259" name="Rectangle 3">
            <a:extLst>
              <a:ext uri="{FF2B5EF4-FFF2-40B4-BE49-F238E27FC236}">
                <a16:creationId xmlns:a16="http://schemas.microsoft.com/office/drawing/2014/main" id="{1223B71B-92C9-4CF5-8ADB-A76A43250A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9620" y="1052513"/>
            <a:ext cx="10473179" cy="50784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/>
              <a:t>共同点：都需要问题有最优子结构的性质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/>
              <a:t>不同的是：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/>
              <a:t>贪心算法高效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b="1" dirty="0"/>
              <a:t>但不是总能得到最优解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/>
              <a:t>动态规划算法一定能得到最优解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b="1" dirty="0"/>
              <a:t>但效率比贪心算法差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3">
            <a:extLst>
              <a:ext uri="{FF2B5EF4-FFF2-40B4-BE49-F238E27FC236}">
                <a16:creationId xmlns:a16="http://schemas.microsoft.com/office/drawing/2014/main" id="{5371BDF4-C695-46E8-9801-BDAC36661E9F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176579" name="Rectangle 2">
            <a:extLst>
              <a:ext uri="{FF2B5EF4-FFF2-40B4-BE49-F238E27FC236}">
                <a16:creationId xmlns:a16="http://schemas.microsoft.com/office/drawing/2014/main" id="{6D91EEBF-6B45-441D-BD6A-F06F4011CC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0-1</a:t>
            </a:r>
            <a:r>
              <a:rPr lang="zh-CN" altLang="en-US"/>
              <a:t>背包问题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29D686C-EF87-480E-AACA-F13E211C3F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9046" y="1052513"/>
            <a:ext cx="10463753" cy="507841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 给定 </a:t>
            </a:r>
            <a:r>
              <a:rPr lang="en-US" altLang="zh-CN" dirty="0"/>
              <a:t>n </a:t>
            </a:r>
            <a:r>
              <a:rPr lang="zh-CN" altLang="en-US" dirty="0"/>
              <a:t>种物品和 </a:t>
            </a:r>
            <a:r>
              <a:rPr lang="en-US" altLang="zh-CN" dirty="0"/>
              <a:t>1 </a:t>
            </a:r>
            <a:r>
              <a:rPr lang="zh-CN" altLang="en-US" dirty="0"/>
              <a:t>个背包</a:t>
            </a:r>
            <a:r>
              <a:rPr lang="en-US" altLang="zh-CN" dirty="0"/>
              <a:t>(</a:t>
            </a:r>
            <a:r>
              <a:rPr lang="zh-CN" altLang="en-US" dirty="0"/>
              <a:t>容量 </a:t>
            </a:r>
            <a:r>
              <a:rPr lang="en-US" altLang="zh-CN" dirty="0"/>
              <a:t>W)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个物品</a:t>
            </a:r>
            <a:r>
              <a:rPr lang="en-US" altLang="zh-CN" dirty="0" err="1"/>
              <a:t>i</a:t>
            </a:r>
            <a:r>
              <a:rPr lang="zh-CN" altLang="en-US" dirty="0"/>
              <a:t>：重量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，价值 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选择装入背包的物品，使得装入背包中物品的总价值最大</a:t>
            </a:r>
            <a:r>
              <a:rPr lang="en-US" altLang="zh-CN" dirty="0"/>
              <a:t>?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dirty="0"/>
              <a:t>约束：每种物品只能全装或全不装</a:t>
            </a:r>
          </a:p>
          <a:p>
            <a:pPr lvl="3" eaLnBrk="1" hangingPunct="1">
              <a:lnSpc>
                <a:spcPct val="140000"/>
              </a:lnSpc>
            </a:pPr>
            <a:r>
              <a:rPr lang="zh-CN" altLang="en-US" dirty="0"/>
              <a:t>物品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不能装入背包多次</a:t>
            </a:r>
          </a:p>
          <a:p>
            <a:pPr lvl="3" eaLnBrk="1" hangingPunct="1">
              <a:lnSpc>
                <a:spcPct val="140000"/>
              </a:lnSpc>
            </a:pPr>
            <a:r>
              <a:rPr lang="zh-CN" altLang="en-US" dirty="0"/>
              <a:t>不能只装入部分的物品 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脚占位符 3">
            <a:extLst>
              <a:ext uri="{FF2B5EF4-FFF2-40B4-BE49-F238E27FC236}">
                <a16:creationId xmlns:a16="http://schemas.microsoft.com/office/drawing/2014/main" id="{5546A822-0E37-45F0-B276-46A4ADA63FF6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177603" name="Rectangle 2">
            <a:extLst>
              <a:ext uri="{FF2B5EF4-FFF2-40B4-BE49-F238E27FC236}">
                <a16:creationId xmlns:a16="http://schemas.microsoft.com/office/drawing/2014/main" id="{2C86207F-3712-430C-A10A-9CD68644D0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连续背包问题</a:t>
            </a:r>
          </a:p>
        </p:txBody>
      </p:sp>
      <p:sp>
        <p:nvSpPr>
          <p:cNvPr id="1122307" name="Rectangle 3">
            <a:extLst>
              <a:ext uri="{FF2B5EF4-FFF2-40B4-BE49-F238E27FC236}">
                <a16:creationId xmlns:a16="http://schemas.microsoft.com/office/drawing/2014/main" id="{2562F5EF-02BF-4269-B449-14F30D084D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9046" y="1052513"/>
            <a:ext cx="10463753" cy="507841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黑体" panose="02010609060101010101" pitchFamily="49" charset="-122"/>
              </a:rPr>
              <a:t>与 </a:t>
            </a:r>
            <a:r>
              <a:rPr lang="en-US" altLang="zh-CN" b="1">
                <a:latin typeface="黑体" panose="02010609060101010101" pitchFamily="49" charset="-122"/>
              </a:rPr>
              <a:t>0-1 </a:t>
            </a:r>
            <a:r>
              <a:rPr lang="zh-CN" altLang="en-US" b="1">
                <a:latin typeface="黑体" panose="02010609060101010101" pitchFamily="49" charset="-122"/>
              </a:rPr>
              <a:t>背包相似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>
                <a:latin typeface="黑体" panose="02010609060101010101" pitchFamily="49" charset="-122"/>
              </a:rPr>
              <a:t>不同点：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</a:rPr>
              <a:t>可以选择物品 </a:t>
            </a: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</a:rPr>
              <a:t>i 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</a:rPr>
              <a:t>的一部分装入</a:t>
            </a:r>
            <a:endParaRPr lang="zh-CN" altLang="en-US" b="1">
              <a:latin typeface="黑体" panose="02010609060101010101" pitchFamily="49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b="1">
                <a:latin typeface="黑体" panose="02010609060101010101" pitchFamily="49" charset="-122"/>
              </a:rPr>
              <a:t>物品 </a:t>
            </a:r>
            <a:r>
              <a:rPr lang="en-US" altLang="zh-CN" b="1">
                <a:latin typeface="黑体" panose="02010609060101010101" pitchFamily="49" charset="-122"/>
              </a:rPr>
              <a:t>i </a:t>
            </a:r>
            <a:r>
              <a:rPr lang="zh-CN" altLang="en-US" b="1">
                <a:latin typeface="黑体" panose="02010609060101010101" pitchFamily="49" charset="-122"/>
              </a:rPr>
              <a:t>不一定整体装入，允许部分装入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黑体" panose="02010609060101010101" pitchFamily="49" charset="-122"/>
              </a:rPr>
              <a:t>这两个背包问题都具有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</a:rPr>
              <a:t>最优子结构</a:t>
            </a:r>
            <a:r>
              <a:rPr lang="zh-CN" altLang="en-US" b="1">
                <a:latin typeface="黑体" panose="02010609060101010101" pitchFamily="49" charset="-122"/>
              </a:rPr>
              <a:t>性质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>
                <a:latin typeface="黑体" panose="02010609060101010101" pitchFamily="49" charset="-122"/>
              </a:rPr>
              <a:t>连续背包问题可用贪心算法求解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但 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</a:rPr>
              <a:t>0-1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背包问题不能用贪心算法求解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3">
            <a:extLst>
              <a:ext uri="{FF2B5EF4-FFF2-40B4-BE49-F238E27FC236}">
                <a16:creationId xmlns:a16="http://schemas.microsoft.com/office/drawing/2014/main" id="{7BCE25B7-81E7-43DF-ACA2-935F5B51E840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178627" name="Rectangle 2">
            <a:extLst>
              <a:ext uri="{FF2B5EF4-FFF2-40B4-BE49-F238E27FC236}">
                <a16:creationId xmlns:a16="http://schemas.microsoft.com/office/drawing/2014/main" id="{0D5B6231-FB16-4682-94DB-5349FF6873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连续背包问题的贪心求解</a:t>
            </a:r>
          </a:p>
        </p:txBody>
      </p:sp>
      <p:sp>
        <p:nvSpPr>
          <p:cNvPr id="1123331" name="Rectangle 3">
            <a:extLst>
              <a:ext uri="{FF2B5EF4-FFF2-40B4-BE49-F238E27FC236}">
                <a16:creationId xmlns:a16="http://schemas.microsoft.com/office/drawing/2014/main" id="{563564D3-78F0-4072-9951-8243B18560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1340" y="1052513"/>
            <a:ext cx="11321592" cy="5078412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连续背包问题的贪心求解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预先计算：每种物品的单位价值 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 baseline="-25000">
                <a:latin typeface="Times New Roman" panose="02020603050405020304" pitchFamily="18" charset="0"/>
              </a:rPr>
              <a:t>i</a:t>
            </a:r>
            <a:r>
              <a:rPr lang="zh-CN" altLang="en-US" b="1">
                <a:latin typeface="Times New Roman" panose="02020603050405020304" pitchFamily="18" charset="0"/>
              </a:rPr>
              <a:t>＝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i</a:t>
            </a:r>
            <a:r>
              <a:rPr lang="en-US" altLang="zh-CN" b="1">
                <a:latin typeface="Times New Roman" panose="02020603050405020304" pitchFamily="18" charset="0"/>
              </a:rPr>
              <a:t> / </a:t>
            </a:r>
            <a:r>
              <a:rPr lang="en-US" altLang="zh-CN" b="1" i="1">
                <a:latin typeface="Times New Roman" panose="02020603050405020304" pitchFamily="18" charset="0"/>
              </a:rPr>
              <a:t>w</a:t>
            </a:r>
            <a:r>
              <a:rPr lang="en-US" altLang="zh-CN" b="1" baseline="-25000">
                <a:latin typeface="Times New Roman" panose="02020603050405020304" pitchFamily="18" charset="0"/>
              </a:rPr>
              <a:t>i</a:t>
            </a:r>
            <a:endParaRPr lang="zh-CN" altLang="en-US" b="1" baseline="-250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6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贪心选择：反复选取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单位价值最高</a:t>
            </a:r>
            <a:r>
              <a:rPr lang="zh-CN" altLang="en-US" b="1">
                <a:latin typeface="Times New Roman" panose="02020603050405020304" pitchFamily="18" charset="0"/>
              </a:rPr>
              <a:t>的物品装入</a:t>
            </a:r>
          </a:p>
          <a:p>
            <a:pPr lvl="2" eaLnBrk="1" hangingPunct="1">
              <a:lnSpc>
                <a:spcPct val="160000"/>
              </a:lnSpc>
            </a:pPr>
            <a:r>
              <a:rPr lang="zh-CN" altLang="en-US" b="1">
                <a:solidFill>
                  <a:srgbClr val="0041FF"/>
                </a:solidFill>
                <a:latin typeface="Times New Roman" panose="02020603050405020304" pitchFamily="18" charset="0"/>
              </a:rPr>
              <a:t>当选出的物品已无法全部装入时，只装入该物品的一部分，使得背包装满即可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页脚占位符 3">
            <a:extLst>
              <a:ext uri="{FF2B5EF4-FFF2-40B4-BE49-F238E27FC236}">
                <a16:creationId xmlns:a16="http://schemas.microsoft.com/office/drawing/2014/main" id="{2E1D44A7-B77B-458A-B2EA-1989BF51BD55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grpSp>
        <p:nvGrpSpPr>
          <p:cNvPr id="60419" name="Group 2">
            <a:extLst>
              <a:ext uri="{FF2B5EF4-FFF2-40B4-BE49-F238E27FC236}">
                <a16:creationId xmlns:a16="http://schemas.microsoft.com/office/drawing/2014/main" id="{F7441110-D70B-4D71-83D4-BB6C11FDDB18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1784353"/>
            <a:ext cx="5003800" cy="4348163"/>
            <a:chOff x="476" y="1124"/>
            <a:chExt cx="3152" cy="2739"/>
          </a:xfrm>
        </p:grpSpPr>
        <p:grpSp>
          <p:nvGrpSpPr>
            <p:cNvPr id="60426" name="Group 3">
              <a:extLst>
                <a:ext uri="{FF2B5EF4-FFF2-40B4-BE49-F238E27FC236}">
                  <a16:creationId xmlns:a16="http://schemas.microsoft.com/office/drawing/2014/main" id="{D5848971-8DAA-4004-8838-8CF3430D5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1124"/>
              <a:ext cx="3152" cy="2739"/>
              <a:chOff x="1252" y="1108"/>
              <a:chExt cx="3152" cy="2739"/>
            </a:xfrm>
          </p:grpSpPr>
          <p:pic>
            <p:nvPicPr>
              <p:cNvPr id="60434" name="Picture 4" descr="336_a">
                <a:extLst>
                  <a:ext uri="{FF2B5EF4-FFF2-40B4-BE49-F238E27FC236}">
                    <a16:creationId xmlns:a16="http://schemas.microsoft.com/office/drawing/2014/main" id="{48208951-B190-480E-A9DF-8C2CD1C7CC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" t="3334" r="68320" b="11565"/>
              <a:stretch>
                <a:fillRect/>
              </a:stretch>
            </p:blipFill>
            <p:spPr bwMode="auto">
              <a:xfrm>
                <a:off x="1338" y="1108"/>
                <a:ext cx="2997" cy="27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435" name="Rectangle 5">
                <a:extLst>
                  <a:ext uri="{FF2B5EF4-FFF2-40B4-BE49-F238E27FC236}">
                    <a16:creationId xmlns:a16="http://schemas.microsoft.com/office/drawing/2014/main" id="{6B11C7CC-D8E8-4EFC-8DDA-9651AC404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2" y="2660"/>
                <a:ext cx="714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600" b="1">
                    <a:solidFill>
                      <a:srgbClr val="800000"/>
                    </a:solidFill>
                  </a:rPr>
                  <a:t>物品 </a:t>
                </a:r>
                <a:r>
                  <a:rPr lang="en-US" altLang="zh-CN" sz="2600" b="1">
                    <a:solidFill>
                      <a:srgbClr val="800000"/>
                    </a:solidFill>
                  </a:rPr>
                  <a:t>1</a:t>
                </a:r>
              </a:p>
            </p:txBody>
          </p:sp>
          <p:sp>
            <p:nvSpPr>
              <p:cNvPr id="60436" name="Rectangle 6">
                <a:extLst>
                  <a:ext uri="{FF2B5EF4-FFF2-40B4-BE49-F238E27FC236}">
                    <a16:creationId xmlns:a16="http://schemas.microsoft.com/office/drawing/2014/main" id="{9D2D3944-2A4B-48C5-8AD5-9F62043F5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196"/>
                <a:ext cx="714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600" b="1">
                    <a:solidFill>
                      <a:srgbClr val="800000"/>
                    </a:solidFill>
                  </a:rPr>
                  <a:t>物品 </a:t>
                </a:r>
                <a:r>
                  <a:rPr lang="en-US" altLang="zh-CN" sz="2600" b="1">
                    <a:solidFill>
                      <a:srgbClr val="800000"/>
                    </a:solidFill>
                  </a:rPr>
                  <a:t>2</a:t>
                </a:r>
              </a:p>
            </p:txBody>
          </p:sp>
          <p:sp>
            <p:nvSpPr>
              <p:cNvPr id="60437" name="Rectangle 7">
                <a:extLst>
                  <a:ext uri="{FF2B5EF4-FFF2-40B4-BE49-F238E27FC236}">
                    <a16:creationId xmlns:a16="http://schemas.microsoft.com/office/drawing/2014/main" id="{5DBE6083-4811-4315-B84F-3EEC88A42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1724"/>
                <a:ext cx="714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600" b="1">
                    <a:solidFill>
                      <a:srgbClr val="800000"/>
                    </a:solidFill>
                  </a:rPr>
                  <a:t>物品 </a:t>
                </a:r>
                <a:r>
                  <a:rPr lang="en-US" altLang="zh-CN" sz="2600" b="1">
                    <a:solidFill>
                      <a:srgbClr val="800000"/>
                    </a:solidFill>
                  </a:rPr>
                  <a:t>3</a:t>
                </a:r>
              </a:p>
            </p:txBody>
          </p:sp>
          <p:sp>
            <p:nvSpPr>
              <p:cNvPr id="60438" name="Rectangle 8">
                <a:extLst>
                  <a:ext uri="{FF2B5EF4-FFF2-40B4-BE49-F238E27FC236}">
                    <a16:creationId xmlns:a16="http://schemas.microsoft.com/office/drawing/2014/main" id="{B00EE001-3599-4C1E-9BF6-044E7C02F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516"/>
                <a:ext cx="948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600" b="1">
                    <a:solidFill>
                      <a:srgbClr val="800000"/>
                    </a:solidFill>
                  </a:rPr>
                  <a:t>背包</a:t>
                </a:r>
                <a:endParaRPr lang="en-US" altLang="zh-CN" sz="2600" b="1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60427" name="Rectangle 9">
              <a:extLst>
                <a:ext uri="{FF2B5EF4-FFF2-40B4-BE49-F238E27FC236}">
                  <a16:creationId xmlns:a16="http://schemas.microsoft.com/office/drawing/2014/main" id="{58E216DA-11FB-443B-8825-5A42BD1F5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2190"/>
              <a:ext cx="234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50</a:t>
              </a:r>
            </a:p>
          </p:txBody>
        </p:sp>
        <p:sp>
          <p:nvSpPr>
            <p:cNvPr id="60428" name="Rectangle 10">
              <a:extLst>
                <a:ext uri="{FF2B5EF4-FFF2-40B4-BE49-F238E27FC236}">
                  <a16:creationId xmlns:a16="http://schemas.microsoft.com/office/drawing/2014/main" id="{D560CB72-A886-496F-BBCF-688A6921A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2670"/>
              <a:ext cx="234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30</a:t>
              </a:r>
            </a:p>
          </p:txBody>
        </p:sp>
        <p:sp>
          <p:nvSpPr>
            <p:cNvPr id="60429" name="Rectangle 11">
              <a:extLst>
                <a:ext uri="{FF2B5EF4-FFF2-40B4-BE49-F238E27FC236}">
                  <a16:creationId xmlns:a16="http://schemas.microsoft.com/office/drawing/2014/main" id="{BEC7F09F-F0BD-4D7F-80ED-0B2CC43A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2902"/>
              <a:ext cx="234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20</a:t>
              </a:r>
            </a:p>
          </p:txBody>
        </p:sp>
        <p:sp>
          <p:nvSpPr>
            <p:cNvPr id="60430" name="Rectangle 12">
              <a:extLst>
                <a:ext uri="{FF2B5EF4-FFF2-40B4-BE49-F238E27FC236}">
                  <a16:creationId xmlns:a16="http://schemas.microsoft.com/office/drawing/2014/main" id="{E6F0F0E1-80CB-4F3A-93D3-8D5B5E58E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150"/>
              <a:ext cx="234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10</a:t>
              </a:r>
            </a:p>
          </p:txBody>
        </p:sp>
        <p:sp>
          <p:nvSpPr>
            <p:cNvPr id="60431" name="Rectangle 13">
              <a:extLst>
                <a:ext uri="{FF2B5EF4-FFF2-40B4-BE49-F238E27FC236}">
                  <a16:creationId xmlns:a16="http://schemas.microsoft.com/office/drawing/2014/main" id="{DCE73F5C-67DE-48EA-A6F6-BB34D7077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" y="3526"/>
              <a:ext cx="410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$ 60</a:t>
              </a:r>
            </a:p>
          </p:txBody>
        </p:sp>
        <p:sp>
          <p:nvSpPr>
            <p:cNvPr id="60432" name="Rectangle 14">
              <a:extLst>
                <a:ext uri="{FF2B5EF4-FFF2-40B4-BE49-F238E27FC236}">
                  <a16:creationId xmlns:a16="http://schemas.microsoft.com/office/drawing/2014/main" id="{63F73829-FB72-49A5-ADE9-819819A1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3534"/>
              <a:ext cx="527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$ 100</a:t>
              </a:r>
            </a:p>
          </p:txBody>
        </p:sp>
        <p:sp>
          <p:nvSpPr>
            <p:cNvPr id="60433" name="Rectangle 15">
              <a:extLst>
                <a:ext uri="{FF2B5EF4-FFF2-40B4-BE49-F238E27FC236}">
                  <a16:creationId xmlns:a16="http://schemas.microsoft.com/office/drawing/2014/main" id="{10F830A4-B031-4A73-A8A3-FAE4EA3D3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3534"/>
              <a:ext cx="527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$ 120</a:t>
              </a:r>
            </a:p>
          </p:txBody>
        </p:sp>
      </p:grpSp>
      <p:sp>
        <p:nvSpPr>
          <p:cNvPr id="1179665" name="Rectangle 16">
            <a:extLst>
              <a:ext uri="{FF2B5EF4-FFF2-40B4-BE49-F238E27FC236}">
                <a16:creationId xmlns:a16="http://schemas.microsoft.com/office/drawing/2014/main" id="{43E72BB5-A1AA-49CF-A460-143260515C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连续背包的贪心求解</a:t>
            </a:r>
          </a:p>
        </p:txBody>
      </p:sp>
      <p:sp>
        <p:nvSpPr>
          <p:cNvPr id="60421" name="Rectangle 17">
            <a:extLst>
              <a:ext uri="{FF2B5EF4-FFF2-40B4-BE49-F238E27FC236}">
                <a16:creationId xmlns:a16="http://schemas.microsoft.com/office/drawing/2014/main" id="{26C5D139-8016-4BFD-881C-1791C6F701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2168" y="1052513"/>
            <a:ext cx="10350631" cy="50784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例：</a:t>
            </a:r>
            <a:r>
              <a:rPr lang="en-US" altLang="zh-CN"/>
              <a:t>3 </a:t>
            </a:r>
            <a:r>
              <a:rPr lang="zh-CN" altLang="en-US"/>
              <a:t>个物品，背包容量 </a:t>
            </a:r>
            <a:r>
              <a:rPr lang="en-US" altLang="zh-CN"/>
              <a:t>W</a:t>
            </a:r>
            <a:r>
              <a:rPr lang="zh-CN" altLang="en-US"/>
              <a:t>＝</a:t>
            </a:r>
            <a:r>
              <a:rPr lang="en-US" altLang="zh-CN"/>
              <a:t>50</a:t>
            </a:r>
            <a:endParaRPr lang="zh-CN" altLang="en-US"/>
          </a:p>
        </p:txBody>
      </p:sp>
      <p:sp>
        <p:nvSpPr>
          <p:cNvPr id="1124370" name="Rectangle 18">
            <a:extLst>
              <a:ext uri="{FF2B5EF4-FFF2-40B4-BE49-F238E27FC236}">
                <a16:creationId xmlns:a16="http://schemas.microsoft.com/office/drawing/2014/main" id="{566F2426-5B55-4D59-AA4D-95FE94389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103" y="1758953"/>
            <a:ext cx="2435282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① 计算单位价值</a:t>
            </a:r>
          </a:p>
        </p:txBody>
      </p:sp>
      <p:sp>
        <p:nvSpPr>
          <p:cNvPr id="1124371" name="Rectangle 19">
            <a:extLst>
              <a:ext uri="{FF2B5EF4-FFF2-40B4-BE49-F238E27FC236}">
                <a16:creationId xmlns:a16="http://schemas.microsoft.com/office/drawing/2014/main" id="{B47FAC84-5F3A-4A83-B949-41FB5DB9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8" y="3792541"/>
            <a:ext cx="384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41FF"/>
                </a:solidFill>
              </a:rPr>
              <a:t>6</a:t>
            </a:r>
          </a:p>
        </p:txBody>
      </p:sp>
      <p:sp>
        <p:nvSpPr>
          <p:cNvPr id="1124372" name="Rectangle 20">
            <a:extLst>
              <a:ext uri="{FF2B5EF4-FFF2-40B4-BE49-F238E27FC236}">
                <a16:creationId xmlns:a16="http://schemas.microsoft.com/office/drawing/2014/main" id="{8918737F-D91A-4E58-BF94-B23464AFF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8" y="3017841"/>
            <a:ext cx="384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41FF"/>
                </a:solidFill>
              </a:rPr>
              <a:t>5</a:t>
            </a:r>
          </a:p>
        </p:txBody>
      </p:sp>
      <p:sp>
        <p:nvSpPr>
          <p:cNvPr id="1124373" name="Rectangle 21">
            <a:extLst>
              <a:ext uri="{FF2B5EF4-FFF2-40B4-BE49-F238E27FC236}">
                <a16:creationId xmlns:a16="http://schemas.microsoft.com/office/drawing/2014/main" id="{4E588ADA-45FB-4072-A243-FEC0CDD9E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8" y="2306641"/>
            <a:ext cx="384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41FF"/>
                </a:solidFill>
              </a:rPr>
              <a:t>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70" grpId="0"/>
      <p:bldP spid="1124371" grpId="0"/>
      <p:bldP spid="1124372" grpId="0"/>
      <p:bldP spid="11243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>
            <a:extLst>
              <a:ext uri="{FF2B5EF4-FFF2-40B4-BE49-F238E27FC236}">
                <a16:creationId xmlns:a16="http://schemas.microsoft.com/office/drawing/2014/main" id="{B5C2F53E-6146-4396-994D-F6D09AC45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构造最小生成树</a:t>
            </a:r>
            <a:r>
              <a:rPr lang="en-US" altLang="zh-CN"/>
              <a:t>(MST)</a:t>
            </a:r>
          </a:p>
        </p:txBody>
      </p:sp>
      <p:sp>
        <p:nvSpPr>
          <p:cNvPr id="1129475" name="Rectangle 3">
            <a:extLst>
              <a:ext uri="{FF2B5EF4-FFF2-40B4-BE49-F238E27FC236}">
                <a16:creationId xmlns:a16="http://schemas.microsoft.com/office/drawing/2014/main" id="{4C9FA1EA-5EA5-4646-9C49-957F38A71B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 dirty="0"/>
              <a:t>法一： </a:t>
            </a:r>
            <a:r>
              <a:rPr lang="en-US" altLang="zh-CN" b="1" dirty="0"/>
              <a:t>Prim(</a:t>
            </a:r>
            <a:r>
              <a:rPr lang="zh-CN" altLang="en-US" b="1" dirty="0"/>
              <a:t>普里姆</a:t>
            </a:r>
            <a:r>
              <a:rPr lang="en-US" altLang="zh-CN" b="1" dirty="0"/>
              <a:t>)</a:t>
            </a:r>
            <a:r>
              <a:rPr lang="zh-CN" altLang="zh-CN" b="1" dirty="0"/>
              <a:t>算法</a:t>
            </a:r>
            <a:endParaRPr lang="zh-CN" altLang="en-US" b="1" dirty="0"/>
          </a:p>
          <a:p>
            <a:pPr lvl="1" eaLnBrk="1" hangingPunct="1">
              <a:lnSpc>
                <a:spcPct val="140000"/>
              </a:lnSpc>
            </a:pPr>
            <a:r>
              <a:rPr lang="en-US" altLang="zh-CN" b="1" dirty="0"/>
              <a:t>[</a:t>
            </a:r>
            <a:r>
              <a:rPr lang="zh-CN" altLang="zh-CN" b="1" dirty="0"/>
              <a:t>初始</a:t>
            </a:r>
            <a:r>
              <a:rPr lang="en-US" altLang="zh-CN" b="1" dirty="0"/>
              <a:t>] </a:t>
            </a:r>
            <a:r>
              <a:rPr lang="zh-CN" altLang="zh-CN" b="1" dirty="0"/>
              <a:t>令</a:t>
            </a:r>
            <a:r>
              <a:rPr lang="en-US" altLang="zh-CN" b="1" dirty="0"/>
              <a:t>U={u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}, </a:t>
            </a:r>
            <a:r>
              <a:rPr lang="en-US" altLang="zh-CN" b="1" dirty="0">
                <a:sym typeface="Symbol" panose="05050102010706020507" pitchFamily="18" charset="2"/>
              </a:rPr>
              <a:t> TE=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b="1" dirty="0">
                <a:sym typeface="Symbol" panose="05050102010706020507" pitchFamily="18" charset="2"/>
              </a:rPr>
              <a:t>[</a:t>
            </a:r>
            <a:r>
              <a:rPr lang="zh-CN" altLang="en-US" b="1" dirty="0">
                <a:solidFill>
                  <a:srgbClr val="CC0000"/>
                </a:solidFill>
                <a:sym typeface="Symbol" panose="05050102010706020507" pitchFamily="18" charset="2"/>
              </a:rPr>
              <a:t>贪心选择</a:t>
            </a:r>
            <a:r>
              <a:rPr lang="en-US" altLang="zh-CN" b="1" dirty="0">
                <a:sym typeface="Symbol" panose="05050102010706020507" pitchFamily="18" charset="2"/>
              </a:rPr>
              <a:t>] </a:t>
            </a:r>
            <a:r>
              <a:rPr lang="zh-CN" altLang="en-US" b="1" dirty="0">
                <a:sym typeface="Symbol" panose="05050102010706020507" pitchFamily="18" charset="2"/>
              </a:rPr>
              <a:t>在</a:t>
            </a:r>
            <a:r>
              <a:rPr lang="zh-CN" altLang="zh-CN" b="1" dirty="0">
                <a:sym typeface="Symbol" panose="05050102010706020507" pitchFamily="18" charset="2"/>
              </a:rPr>
              <a:t>所有</a:t>
            </a:r>
            <a:r>
              <a:rPr lang="zh-CN" altLang="en-US" b="1" dirty="0">
                <a:sym typeface="Symbol" panose="05050102010706020507" pitchFamily="18" charset="2"/>
              </a:rPr>
              <a:t>边 </a:t>
            </a:r>
            <a:r>
              <a:rPr lang="zh-CN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dirty="0">
                <a:sym typeface="Symbol" panose="05050102010706020507" pitchFamily="18" charset="2"/>
              </a:rPr>
              <a:t>u, v)E ( </a:t>
            </a:r>
            <a:r>
              <a:rPr lang="en-US" altLang="zh-CN" b="1" dirty="0" err="1">
                <a:solidFill>
                  <a:srgbClr val="CC0000"/>
                </a:solidFill>
                <a:sym typeface="Symbol" panose="05050102010706020507" pitchFamily="18" charset="2"/>
              </a:rPr>
              <a:t>uU</a:t>
            </a:r>
            <a:r>
              <a:rPr lang="en-US" altLang="zh-CN" b="1" dirty="0">
                <a:solidFill>
                  <a:srgbClr val="CC0000"/>
                </a:solidFill>
                <a:sym typeface="Symbol" panose="05050102010706020507" pitchFamily="18" charset="2"/>
              </a:rPr>
              <a:t>, </a:t>
            </a:r>
            <a:r>
              <a:rPr lang="en-US" altLang="zh-CN" b="1" dirty="0" err="1">
                <a:solidFill>
                  <a:srgbClr val="CC0000"/>
                </a:solidFill>
                <a:sym typeface="Symbol" panose="05050102010706020507" pitchFamily="18" charset="2"/>
              </a:rPr>
              <a:t>vV-U</a:t>
            </a:r>
            <a:r>
              <a:rPr lang="en-US" altLang="zh-CN" b="1" dirty="0">
                <a:solidFill>
                  <a:srgbClr val="CC0000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)</a:t>
            </a:r>
            <a:r>
              <a:rPr lang="zh-CN" altLang="zh-CN" b="1" dirty="0">
                <a:sym typeface="Symbol" panose="05050102010706020507" pitchFamily="18" charset="2"/>
              </a:rPr>
              <a:t> 中找</a:t>
            </a:r>
            <a:r>
              <a:rPr lang="zh-CN" altLang="zh-CN" b="1" dirty="0">
                <a:solidFill>
                  <a:srgbClr val="CC0000"/>
                </a:solidFill>
                <a:sym typeface="Symbol" panose="05050102010706020507" pitchFamily="18" charset="2"/>
              </a:rPr>
              <a:t>代价最小</a:t>
            </a:r>
            <a:r>
              <a:rPr lang="zh-CN" altLang="en-US" b="1" dirty="0">
                <a:sym typeface="Symbol" panose="05050102010706020507" pitchFamily="18" charset="2"/>
              </a:rPr>
              <a:t>的，记为 </a:t>
            </a:r>
            <a:r>
              <a:rPr lang="zh-CN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dirty="0">
                <a:sym typeface="Symbol" panose="05050102010706020507" pitchFamily="18" charset="2"/>
              </a:rPr>
              <a:t>u</a:t>
            </a:r>
            <a:r>
              <a:rPr lang="en-US" altLang="zh-CN" b="1" baseline="-25000" dirty="0">
                <a:sym typeface="Symbol" panose="05050102010706020507" pitchFamily="18" charset="2"/>
              </a:rPr>
              <a:t>1</a:t>
            </a:r>
            <a:r>
              <a:rPr lang="en-US" altLang="zh-CN" b="1" dirty="0">
                <a:sym typeface="Symbol" panose="05050102010706020507" pitchFamily="18" charset="2"/>
              </a:rPr>
              <a:t>, v</a:t>
            </a:r>
            <a:r>
              <a:rPr lang="en-US" altLang="zh-CN" b="1" baseline="-25000" dirty="0">
                <a:sym typeface="Symbol" panose="05050102010706020507" pitchFamily="18" charset="2"/>
              </a:rPr>
              <a:t>1</a:t>
            </a:r>
            <a:r>
              <a:rPr lang="en-US" altLang="zh-CN" b="1" dirty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b="1" dirty="0">
                <a:sym typeface="Symbol" panose="05050102010706020507" pitchFamily="18" charset="2"/>
              </a:rPr>
              <a:t>[</a:t>
            </a:r>
            <a:r>
              <a:rPr lang="zh-CN" altLang="en-US" b="1" dirty="0">
                <a:sym typeface="Symbol" panose="05050102010706020507" pitchFamily="18" charset="2"/>
              </a:rPr>
              <a:t>更新 </a:t>
            </a:r>
            <a:r>
              <a:rPr lang="en-US" altLang="zh-CN" b="1" dirty="0">
                <a:sym typeface="Symbol" panose="05050102010706020507" pitchFamily="18" charset="2"/>
              </a:rPr>
              <a:t>MST] </a:t>
            </a:r>
            <a:r>
              <a:rPr lang="zh-CN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dirty="0">
                <a:sym typeface="Symbol" panose="05050102010706020507" pitchFamily="18" charset="2"/>
              </a:rPr>
              <a:t>u</a:t>
            </a:r>
            <a:r>
              <a:rPr lang="en-US" altLang="zh-CN" b="1" baseline="-25000" dirty="0">
                <a:sym typeface="Symbol" panose="05050102010706020507" pitchFamily="18" charset="2"/>
              </a:rPr>
              <a:t>1</a:t>
            </a:r>
            <a:r>
              <a:rPr lang="en-US" altLang="zh-CN" b="1" dirty="0">
                <a:sym typeface="Symbol" panose="05050102010706020507" pitchFamily="18" charset="2"/>
              </a:rPr>
              <a:t>, v</a:t>
            </a:r>
            <a:r>
              <a:rPr lang="en-US" altLang="zh-CN" b="1" baseline="-25000" dirty="0">
                <a:sym typeface="Symbol" panose="05050102010706020507" pitchFamily="18" charset="2"/>
              </a:rPr>
              <a:t>1</a:t>
            </a:r>
            <a:r>
              <a:rPr lang="en-US" altLang="zh-CN" b="1" dirty="0">
                <a:sym typeface="Symbol" panose="05050102010706020507" pitchFamily="18" charset="2"/>
              </a:rPr>
              <a:t>)</a:t>
            </a:r>
            <a:r>
              <a:rPr lang="zh-CN" altLang="zh-CN" b="1" dirty="0">
                <a:sym typeface="Symbol" panose="05050102010706020507" pitchFamily="18" charset="2"/>
              </a:rPr>
              <a:t>并入集合</a:t>
            </a:r>
            <a:r>
              <a:rPr lang="zh-CN" altLang="en-US" b="1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TE</a:t>
            </a:r>
            <a:r>
              <a:rPr lang="zh-CN" altLang="en-US" b="1" dirty="0">
                <a:sym typeface="Symbol" panose="05050102010706020507" pitchFamily="18" charset="2"/>
              </a:rPr>
              <a:t>，</a:t>
            </a:r>
            <a:r>
              <a:rPr lang="en-US" altLang="zh-CN" b="1" dirty="0"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sym typeface="Symbol" panose="05050102010706020507" pitchFamily="18" charset="2"/>
              </a:rPr>
              <a:t>1 </a:t>
            </a:r>
            <a:r>
              <a:rPr lang="zh-CN" altLang="zh-CN" b="1" dirty="0">
                <a:sym typeface="Symbol" panose="05050102010706020507" pitchFamily="18" charset="2"/>
              </a:rPr>
              <a:t>并入</a:t>
            </a:r>
            <a:r>
              <a:rPr lang="zh-CN" altLang="en-US" b="1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U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b="1" dirty="0">
                <a:sym typeface="Symbol" panose="05050102010706020507" pitchFamily="18" charset="2"/>
              </a:rPr>
              <a:t>[</a:t>
            </a:r>
            <a:r>
              <a:rPr lang="zh-CN" altLang="en-US" b="1" dirty="0">
                <a:sym typeface="Symbol" panose="05050102010706020507" pitchFamily="18" charset="2"/>
              </a:rPr>
              <a:t>迭代</a:t>
            </a:r>
            <a:r>
              <a:rPr lang="en-US" altLang="zh-CN" b="1" dirty="0">
                <a:sym typeface="Symbol" panose="05050102010706020507" pitchFamily="18" charset="2"/>
              </a:rPr>
              <a:t>] </a:t>
            </a:r>
            <a:r>
              <a:rPr lang="zh-CN" altLang="zh-CN" b="1" dirty="0">
                <a:sym typeface="Symbol" panose="05050102010706020507" pitchFamily="18" charset="2"/>
              </a:rPr>
              <a:t>重复上述操作</a:t>
            </a:r>
            <a:r>
              <a:rPr lang="zh-CN" altLang="en-US" b="1" dirty="0">
                <a:sym typeface="Symbol" panose="05050102010706020507" pitchFamily="18" charset="2"/>
              </a:rPr>
              <a:t>，</a:t>
            </a:r>
            <a:r>
              <a:rPr lang="zh-CN" altLang="zh-CN" b="1" dirty="0">
                <a:sym typeface="Symbol" panose="05050102010706020507" pitchFamily="18" charset="2"/>
              </a:rPr>
              <a:t>直至</a:t>
            </a:r>
            <a:r>
              <a:rPr lang="zh-CN" altLang="en-US" b="1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U = V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b="1" dirty="0">
                <a:solidFill>
                  <a:srgbClr val="0041FF"/>
                </a:solidFill>
                <a:sym typeface="Symbol" panose="05050102010706020507" pitchFamily="18" charset="2"/>
              </a:rPr>
              <a:t>这时 </a:t>
            </a:r>
            <a:r>
              <a:rPr lang="en-US" altLang="zh-CN" b="1" dirty="0">
                <a:solidFill>
                  <a:srgbClr val="0041FF"/>
                </a:solidFill>
                <a:sym typeface="Symbol" panose="05050102010706020507" pitchFamily="18" charset="2"/>
              </a:rPr>
              <a:t>T=(V, TE ) </a:t>
            </a:r>
            <a:r>
              <a:rPr lang="zh-CN" altLang="en-US" b="1" dirty="0">
                <a:solidFill>
                  <a:srgbClr val="0041FF"/>
                </a:solidFill>
                <a:sym typeface="Symbol" panose="05050102010706020507" pitchFamily="18" charset="2"/>
              </a:rPr>
              <a:t>就是 </a:t>
            </a:r>
            <a:r>
              <a:rPr lang="en-US" altLang="zh-CN" b="1" dirty="0">
                <a:solidFill>
                  <a:srgbClr val="0041FF"/>
                </a:solidFill>
                <a:sym typeface="Symbol" panose="05050102010706020507" pitchFamily="18" charset="2"/>
              </a:rPr>
              <a:t>G </a:t>
            </a:r>
            <a:r>
              <a:rPr lang="zh-CN" altLang="zh-CN" b="1" dirty="0">
                <a:solidFill>
                  <a:srgbClr val="0041FF"/>
                </a:solidFill>
                <a:sym typeface="Symbol" panose="05050102010706020507" pitchFamily="18" charset="2"/>
              </a:rPr>
              <a:t>的最小生成树</a:t>
            </a:r>
            <a:r>
              <a:rPr lang="zh-CN" altLang="en-US" b="1" dirty="0">
                <a:solidFill>
                  <a:srgbClr val="0041FF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41FF"/>
                </a:solidFill>
                <a:sym typeface="Symbol" panose="05050102010706020507" pitchFamily="18" charset="2"/>
              </a:rPr>
              <a:t>(MST)</a:t>
            </a:r>
          </a:p>
        </p:txBody>
      </p:sp>
      <p:sp>
        <p:nvSpPr>
          <p:cNvPr id="1129476" name="Rectangle 4">
            <a:extLst>
              <a:ext uri="{FF2B5EF4-FFF2-40B4-BE49-F238E27FC236}">
                <a16:creationId xmlns:a16="http://schemas.microsoft.com/office/drawing/2014/main" id="{5794ABBD-0B8B-458A-86BF-A7703DB31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696" y="2491197"/>
            <a:ext cx="2087562" cy="5762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1129477" name="Rectangle 5">
            <a:extLst>
              <a:ext uri="{FF2B5EF4-FFF2-40B4-BE49-F238E27FC236}">
                <a16:creationId xmlns:a16="http://schemas.microsoft.com/office/drawing/2014/main" id="{62E07FC2-6311-4C44-97A4-37E39AD45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385" y="1993813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极短跨边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2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75" grpId="0" build="p" bldLvl="5" autoUpdateAnimBg="0"/>
      <p:bldP spid="112947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3">
            <a:extLst>
              <a:ext uri="{FF2B5EF4-FFF2-40B4-BE49-F238E27FC236}">
                <a16:creationId xmlns:a16="http://schemas.microsoft.com/office/drawing/2014/main" id="{FD5FE0E8-60F3-483A-8E88-AAC3F5B15D3D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846555D8-278A-43BC-A97F-75C464EFD7C5}"/>
              </a:ext>
            </a:extLst>
          </p:cNvPr>
          <p:cNvGrpSpPr>
            <a:grpSpLocks/>
          </p:cNvGrpSpPr>
          <p:nvPr/>
        </p:nvGrpSpPr>
        <p:grpSpPr bwMode="auto">
          <a:xfrm>
            <a:off x="7791453" y="1593850"/>
            <a:ext cx="779463" cy="3981450"/>
            <a:chOff x="3948" y="1004"/>
            <a:chExt cx="491" cy="2508"/>
          </a:xfrm>
        </p:grpSpPr>
        <p:pic>
          <p:nvPicPr>
            <p:cNvPr id="61470" name="Picture 3" descr="336_a">
              <a:extLst>
                <a:ext uri="{FF2B5EF4-FFF2-40B4-BE49-F238E27FC236}">
                  <a16:creationId xmlns:a16="http://schemas.microsoft.com/office/drawing/2014/main" id="{A560C296-F0E3-4BB9-8B49-F48571894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62" r="6143" b="22232"/>
            <a:stretch>
              <a:fillRect/>
            </a:stretch>
          </p:blipFill>
          <p:spPr bwMode="auto">
            <a:xfrm>
              <a:off x="3948" y="1004"/>
              <a:ext cx="491" cy="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71" name="Rectangle 4">
              <a:extLst>
                <a:ext uri="{FF2B5EF4-FFF2-40B4-BE49-F238E27FC236}">
                  <a16:creationId xmlns:a16="http://schemas.microsoft.com/office/drawing/2014/main" id="{72C5C9D2-DF24-4769-8297-85430794E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408"/>
              <a:ext cx="256" cy="1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</p:grpSp>
      <p:grpSp>
        <p:nvGrpSpPr>
          <p:cNvPr id="61444" name="Group 5">
            <a:extLst>
              <a:ext uri="{FF2B5EF4-FFF2-40B4-BE49-F238E27FC236}">
                <a16:creationId xmlns:a16="http://schemas.microsoft.com/office/drawing/2014/main" id="{4E725776-3BFD-4589-BFE3-8D09CDF90459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1784353"/>
            <a:ext cx="5003800" cy="4348163"/>
            <a:chOff x="476" y="1124"/>
            <a:chExt cx="3152" cy="2739"/>
          </a:xfrm>
        </p:grpSpPr>
        <p:grpSp>
          <p:nvGrpSpPr>
            <p:cNvPr id="61457" name="Group 6">
              <a:extLst>
                <a:ext uri="{FF2B5EF4-FFF2-40B4-BE49-F238E27FC236}">
                  <a16:creationId xmlns:a16="http://schemas.microsoft.com/office/drawing/2014/main" id="{296F3383-EB12-4D66-8053-5620AFA5B2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1124"/>
              <a:ext cx="3152" cy="2739"/>
              <a:chOff x="1252" y="1108"/>
              <a:chExt cx="3152" cy="2739"/>
            </a:xfrm>
          </p:grpSpPr>
          <p:pic>
            <p:nvPicPr>
              <p:cNvPr id="61465" name="Picture 7" descr="336_a">
                <a:extLst>
                  <a:ext uri="{FF2B5EF4-FFF2-40B4-BE49-F238E27FC236}">
                    <a16:creationId xmlns:a16="http://schemas.microsoft.com/office/drawing/2014/main" id="{4A0126B4-96D1-43CF-A9E5-98DBB8A98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" t="3334" r="68320" b="11565"/>
              <a:stretch>
                <a:fillRect/>
              </a:stretch>
            </p:blipFill>
            <p:spPr bwMode="auto">
              <a:xfrm>
                <a:off x="1338" y="1108"/>
                <a:ext cx="2997" cy="27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466" name="Rectangle 8">
                <a:extLst>
                  <a:ext uri="{FF2B5EF4-FFF2-40B4-BE49-F238E27FC236}">
                    <a16:creationId xmlns:a16="http://schemas.microsoft.com/office/drawing/2014/main" id="{A0486EE0-6391-4EF0-B08C-46A0AD707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2" y="2660"/>
                <a:ext cx="714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600" b="1">
                    <a:solidFill>
                      <a:srgbClr val="800000"/>
                    </a:solidFill>
                  </a:rPr>
                  <a:t>物品 </a:t>
                </a:r>
                <a:r>
                  <a:rPr lang="en-US" altLang="zh-CN" sz="2600" b="1">
                    <a:solidFill>
                      <a:srgbClr val="800000"/>
                    </a:solidFill>
                  </a:rPr>
                  <a:t>1</a:t>
                </a:r>
              </a:p>
            </p:txBody>
          </p:sp>
          <p:sp>
            <p:nvSpPr>
              <p:cNvPr id="61467" name="Rectangle 9">
                <a:extLst>
                  <a:ext uri="{FF2B5EF4-FFF2-40B4-BE49-F238E27FC236}">
                    <a16:creationId xmlns:a16="http://schemas.microsoft.com/office/drawing/2014/main" id="{AB030DDE-2488-451F-AB91-05714C0A3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196"/>
                <a:ext cx="714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600" b="1">
                    <a:solidFill>
                      <a:srgbClr val="800000"/>
                    </a:solidFill>
                  </a:rPr>
                  <a:t>物品 </a:t>
                </a:r>
                <a:r>
                  <a:rPr lang="en-US" altLang="zh-CN" sz="2600" b="1">
                    <a:solidFill>
                      <a:srgbClr val="800000"/>
                    </a:solidFill>
                  </a:rPr>
                  <a:t>2</a:t>
                </a:r>
              </a:p>
            </p:txBody>
          </p:sp>
          <p:sp>
            <p:nvSpPr>
              <p:cNvPr id="61468" name="Rectangle 10">
                <a:extLst>
                  <a:ext uri="{FF2B5EF4-FFF2-40B4-BE49-F238E27FC236}">
                    <a16:creationId xmlns:a16="http://schemas.microsoft.com/office/drawing/2014/main" id="{C084EBEB-17DF-4B5E-A9A0-6640A3C69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1724"/>
                <a:ext cx="714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600" b="1">
                    <a:solidFill>
                      <a:srgbClr val="800000"/>
                    </a:solidFill>
                  </a:rPr>
                  <a:t>物品 </a:t>
                </a:r>
                <a:r>
                  <a:rPr lang="en-US" altLang="zh-CN" sz="2600" b="1">
                    <a:solidFill>
                      <a:srgbClr val="800000"/>
                    </a:solidFill>
                  </a:rPr>
                  <a:t>3</a:t>
                </a:r>
              </a:p>
            </p:txBody>
          </p:sp>
          <p:sp>
            <p:nvSpPr>
              <p:cNvPr id="61469" name="Rectangle 11">
                <a:extLst>
                  <a:ext uri="{FF2B5EF4-FFF2-40B4-BE49-F238E27FC236}">
                    <a16:creationId xmlns:a16="http://schemas.microsoft.com/office/drawing/2014/main" id="{19065F89-534B-4DB0-ADD0-6DF30260D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516"/>
                <a:ext cx="948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600" b="1">
                    <a:solidFill>
                      <a:srgbClr val="800000"/>
                    </a:solidFill>
                  </a:rPr>
                  <a:t>背包</a:t>
                </a:r>
                <a:endParaRPr lang="en-US" altLang="zh-CN" sz="2600" b="1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61458" name="Rectangle 12">
              <a:extLst>
                <a:ext uri="{FF2B5EF4-FFF2-40B4-BE49-F238E27FC236}">
                  <a16:creationId xmlns:a16="http://schemas.microsoft.com/office/drawing/2014/main" id="{637FD589-5D27-4ADF-B7CA-B2B3C9542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2190"/>
              <a:ext cx="234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50</a:t>
              </a:r>
            </a:p>
          </p:txBody>
        </p:sp>
        <p:sp>
          <p:nvSpPr>
            <p:cNvPr id="61459" name="Rectangle 13">
              <a:extLst>
                <a:ext uri="{FF2B5EF4-FFF2-40B4-BE49-F238E27FC236}">
                  <a16:creationId xmlns:a16="http://schemas.microsoft.com/office/drawing/2014/main" id="{E2283B07-6CE3-49AD-BAA2-000F96A59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2670"/>
              <a:ext cx="234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30</a:t>
              </a:r>
            </a:p>
          </p:txBody>
        </p:sp>
        <p:sp>
          <p:nvSpPr>
            <p:cNvPr id="61460" name="Rectangle 14">
              <a:extLst>
                <a:ext uri="{FF2B5EF4-FFF2-40B4-BE49-F238E27FC236}">
                  <a16:creationId xmlns:a16="http://schemas.microsoft.com/office/drawing/2014/main" id="{E6016521-485D-41A5-99B2-429445C70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2902"/>
              <a:ext cx="234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20</a:t>
              </a:r>
            </a:p>
          </p:txBody>
        </p:sp>
        <p:sp>
          <p:nvSpPr>
            <p:cNvPr id="61461" name="Rectangle 15">
              <a:extLst>
                <a:ext uri="{FF2B5EF4-FFF2-40B4-BE49-F238E27FC236}">
                  <a16:creationId xmlns:a16="http://schemas.microsoft.com/office/drawing/2014/main" id="{92A049D8-4E40-4A5B-98C9-825872DF5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150"/>
              <a:ext cx="234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10</a:t>
              </a:r>
            </a:p>
          </p:txBody>
        </p:sp>
        <p:sp>
          <p:nvSpPr>
            <p:cNvPr id="61462" name="Rectangle 16">
              <a:extLst>
                <a:ext uri="{FF2B5EF4-FFF2-40B4-BE49-F238E27FC236}">
                  <a16:creationId xmlns:a16="http://schemas.microsoft.com/office/drawing/2014/main" id="{97CEF23B-8EFD-45DB-9415-F8BEB39EE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" y="3526"/>
              <a:ext cx="410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$ 60</a:t>
              </a:r>
            </a:p>
          </p:txBody>
        </p:sp>
        <p:sp>
          <p:nvSpPr>
            <p:cNvPr id="61463" name="Rectangle 17">
              <a:extLst>
                <a:ext uri="{FF2B5EF4-FFF2-40B4-BE49-F238E27FC236}">
                  <a16:creationId xmlns:a16="http://schemas.microsoft.com/office/drawing/2014/main" id="{FDEDF446-F296-45DC-BF27-6E2B562F2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3534"/>
              <a:ext cx="527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$ 100</a:t>
              </a:r>
            </a:p>
          </p:txBody>
        </p:sp>
        <p:sp>
          <p:nvSpPr>
            <p:cNvPr id="61464" name="Rectangle 18">
              <a:extLst>
                <a:ext uri="{FF2B5EF4-FFF2-40B4-BE49-F238E27FC236}">
                  <a16:creationId xmlns:a16="http://schemas.microsoft.com/office/drawing/2014/main" id="{24DB8019-F6F2-48F1-A829-DFF00BD1A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3534"/>
              <a:ext cx="527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$ 120</a:t>
              </a:r>
            </a:p>
          </p:txBody>
        </p:sp>
      </p:grpSp>
      <p:sp>
        <p:nvSpPr>
          <p:cNvPr id="1180692" name="Rectangle 19">
            <a:extLst>
              <a:ext uri="{FF2B5EF4-FFF2-40B4-BE49-F238E27FC236}">
                <a16:creationId xmlns:a16="http://schemas.microsoft.com/office/drawing/2014/main" id="{950994D2-E1AA-4473-A63B-D50F83074E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连续背包的贪心求解</a:t>
            </a:r>
          </a:p>
        </p:txBody>
      </p:sp>
      <p:sp>
        <p:nvSpPr>
          <p:cNvPr id="61446" name="Rectangle 20">
            <a:extLst>
              <a:ext uri="{FF2B5EF4-FFF2-40B4-BE49-F238E27FC236}">
                <a16:creationId xmlns:a16="http://schemas.microsoft.com/office/drawing/2014/main" id="{33A7B9A1-5720-4E94-9570-BAA02EE55C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9046" y="1052513"/>
            <a:ext cx="10463753" cy="50784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例：</a:t>
            </a:r>
            <a:r>
              <a:rPr lang="en-US" altLang="zh-CN"/>
              <a:t>3 </a:t>
            </a:r>
            <a:r>
              <a:rPr lang="zh-CN" altLang="en-US"/>
              <a:t>个物品，背包容量 </a:t>
            </a:r>
            <a:r>
              <a:rPr lang="en-US" altLang="zh-CN"/>
              <a:t>W</a:t>
            </a:r>
            <a:r>
              <a:rPr lang="zh-CN" altLang="en-US"/>
              <a:t>＝</a:t>
            </a:r>
            <a:r>
              <a:rPr lang="en-US" altLang="zh-CN"/>
              <a:t>50</a:t>
            </a:r>
            <a:endParaRPr lang="zh-CN" altLang="en-US"/>
          </a:p>
        </p:txBody>
      </p:sp>
      <p:sp>
        <p:nvSpPr>
          <p:cNvPr id="61447" name="Rectangle 21">
            <a:extLst>
              <a:ext uri="{FF2B5EF4-FFF2-40B4-BE49-F238E27FC236}">
                <a16:creationId xmlns:a16="http://schemas.microsoft.com/office/drawing/2014/main" id="{8166D5F5-7510-4437-9BC3-69D95EFD6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103" y="1758953"/>
            <a:ext cx="2435282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① 计算单位价值</a:t>
            </a:r>
          </a:p>
        </p:txBody>
      </p:sp>
      <p:sp>
        <p:nvSpPr>
          <p:cNvPr id="61448" name="Rectangle 22">
            <a:extLst>
              <a:ext uri="{FF2B5EF4-FFF2-40B4-BE49-F238E27FC236}">
                <a16:creationId xmlns:a16="http://schemas.microsoft.com/office/drawing/2014/main" id="{A6159A3A-BE25-43F6-B617-F5371E654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8" y="3792541"/>
            <a:ext cx="384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41FF"/>
                </a:solidFill>
              </a:rPr>
              <a:t>6</a:t>
            </a:r>
          </a:p>
        </p:txBody>
      </p:sp>
      <p:sp>
        <p:nvSpPr>
          <p:cNvPr id="61449" name="Rectangle 23">
            <a:extLst>
              <a:ext uri="{FF2B5EF4-FFF2-40B4-BE49-F238E27FC236}">
                <a16:creationId xmlns:a16="http://schemas.microsoft.com/office/drawing/2014/main" id="{A3F9B9EE-B640-4541-8F33-DB319003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8" y="3017841"/>
            <a:ext cx="384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41FF"/>
                </a:solidFill>
              </a:rPr>
              <a:t>5</a:t>
            </a:r>
          </a:p>
        </p:txBody>
      </p:sp>
      <p:sp>
        <p:nvSpPr>
          <p:cNvPr id="61450" name="Rectangle 24">
            <a:extLst>
              <a:ext uri="{FF2B5EF4-FFF2-40B4-BE49-F238E27FC236}">
                <a16:creationId xmlns:a16="http://schemas.microsoft.com/office/drawing/2014/main" id="{E0199EBE-B404-41DE-B08E-F7C3B0163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8" y="2306641"/>
            <a:ext cx="384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41FF"/>
                </a:solidFill>
              </a:rPr>
              <a:t>4</a:t>
            </a:r>
          </a:p>
        </p:txBody>
      </p:sp>
      <p:sp>
        <p:nvSpPr>
          <p:cNvPr id="1125401" name="Rectangle 25">
            <a:extLst>
              <a:ext uri="{FF2B5EF4-FFF2-40B4-BE49-F238E27FC236}">
                <a16:creationId xmlns:a16="http://schemas.microsoft.com/office/drawing/2014/main" id="{6C9DDF52-2621-46E5-9377-926C220A1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8" y="2268538"/>
            <a:ext cx="26701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② 按单位价值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    从大到小放</a:t>
            </a:r>
          </a:p>
        </p:txBody>
      </p:sp>
      <p:sp>
        <p:nvSpPr>
          <p:cNvPr id="1125402" name="Rectangle 26">
            <a:extLst>
              <a:ext uri="{FF2B5EF4-FFF2-40B4-BE49-F238E27FC236}">
                <a16:creationId xmlns:a16="http://schemas.microsoft.com/office/drawing/2014/main" id="{BA8D1DAE-85C8-449D-98C7-673A08E22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103" y="5494338"/>
            <a:ext cx="1292225" cy="5366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FF0000"/>
                </a:solidFill>
              </a:rPr>
              <a:t>$ 240</a:t>
            </a:r>
          </a:p>
        </p:txBody>
      </p:sp>
      <p:sp>
        <p:nvSpPr>
          <p:cNvPr id="1125403" name="Rectangle 27">
            <a:extLst>
              <a:ext uri="{FF2B5EF4-FFF2-40B4-BE49-F238E27FC236}">
                <a16:creationId xmlns:a16="http://schemas.microsoft.com/office/drawing/2014/main" id="{265813FD-4394-45E4-AF4D-CA6FB2738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079" y="3402016"/>
            <a:ext cx="371897" cy="1276247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0041FF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rgbClr val="0041FF"/>
                </a:solidFill>
              </a:rPr>
              <a:t>20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zh-CN" altLang="en-US" sz="2600" b="1">
              <a:solidFill>
                <a:srgbClr val="0041FF"/>
              </a:solidFill>
            </a:endParaRPr>
          </a:p>
        </p:txBody>
      </p:sp>
      <p:sp>
        <p:nvSpPr>
          <p:cNvPr id="1125404" name="Rectangle 28">
            <a:extLst>
              <a:ext uri="{FF2B5EF4-FFF2-40B4-BE49-F238E27FC236}">
                <a16:creationId xmlns:a16="http://schemas.microsoft.com/office/drawing/2014/main" id="{D8149A36-85FF-4FB7-8065-771D511FB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079" y="1858966"/>
            <a:ext cx="371897" cy="1496307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0041FF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n-US" altLang="zh-CN" sz="2600" b="1">
              <a:solidFill>
                <a:srgbClr val="0041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rgbClr val="0041FF"/>
                </a:solidFill>
              </a:rPr>
              <a:t>20</a:t>
            </a:r>
          </a:p>
          <a:p>
            <a:pPr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rgbClr val="0041FF"/>
                </a:solidFill>
              </a:rPr>
              <a:t>÷</a:t>
            </a:r>
          </a:p>
          <a:p>
            <a:pPr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rgbClr val="0041FF"/>
                </a:solidFill>
              </a:rPr>
              <a:t>30</a:t>
            </a:r>
          </a:p>
          <a:p>
            <a:pPr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zh-CN" sz="2600" b="1">
              <a:solidFill>
                <a:srgbClr val="0041FF"/>
              </a:solidFill>
            </a:endParaRPr>
          </a:p>
        </p:txBody>
      </p:sp>
      <p:sp>
        <p:nvSpPr>
          <p:cNvPr id="1125405" name="Rectangle 29">
            <a:extLst>
              <a:ext uri="{FF2B5EF4-FFF2-40B4-BE49-F238E27FC236}">
                <a16:creationId xmlns:a16="http://schemas.microsoft.com/office/drawing/2014/main" id="{15DA9EE6-6AB6-41C3-99DC-4025E9ADD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725" y="2514600"/>
            <a:ext cx="736600" cy="2698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b="1"/>
              <a:t>$80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b="1"/>
              <a:t>+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b="1"/>
              <a:t>$100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b="1"/>
              <a:t>+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b="1"/>
              <a:t>$60</a:t>
            </a:r>
          </a:p>
        </p:txBody>
      </p:sp>
      <p:sp>
        <p:nvSpPr>
          <p:cNvPr id="1125406" name="Rectangle 30">
            <a:extLst>
              <a:ext uri="{FF2B5EF4-FFF2-40B4-BE49-F238E27FC236}">
                <a16:creationId xmlns:a16="http://schemas.microsoft.com/office/drawing/2014/main" id="{0680ED01-2C23-46E8-8B92-C5BF9878F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03" y="4843463"/>
            <a:ext cx="447675" cy="556050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0041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rgbClr val="0041FF"/>
                </a:solidFill>
              </a:rPr>
              <a:t>10</a:t>
            </a:r>
            <a:endParaRPr lang="zh-CN" altLang="en-US" sz="2600" b="1">
              <a:solidFill>
                <a:srgbClr val="0041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401" grpId="0"/>
      <p:bldP spid="1125402" grpId="0" animBg="1"/>
      <p:bldP spid="1125403" grpId="0" animBg="1"/>
      <p:bldP spid="1125404" grpId="0" animBg="1"/>
      <p:bldP spid="112540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页脚占位符 3">
            <a:extLst>
              <a:ext uri="{FF2B5EF4-FFF2-40B4-BE49-F238E27FC236}">
                <a16:creationId xmlns:a16="http://schemas.microsoft.com/office/drawing/2014/main" id="{7C1ACD51-51CB-4E66-A415-7CE2A9C954EC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51B72E65-196D-4DB7-9ADA-7F62362CCEC2}"/>
              </a:ext>
            </a:extLst>
          </p:cNvPr>
          <p:cNvGrpSpPr>
            <a:grpSpLocks/>
          </p:cNvGrpSpPr>
          <p:nvPr/>
        </p:nvGrpSpPr>
        <p:grpSpPr bwMode="auto">
          <a:xfrm>
            <a:off x="7791453" y="1593850"/>
            <a:ext cx="779463" cy="3981450"/>
            <a:chOff x="3948" y="1004"/>
            <a:chExt cx="491" cy="2508"/>
          </a:xfrm>
        </p:grpSpPr>
        <p:pic>
          <p:nvPicPr>
            <p:cNvPr id="62495" name="Picture 3" descr="336_a">
              <a:extLst>
                <a:ext uri="{FF2B5EF4-FFF2-40B4-BE49-F238E27FC236}">
                  <a16:creationId xmlns:a16="http://schemas.microsoft.com/office/drawing/2014/main" id="{95C08535-662C-42BF-AF50-8D9B66976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62" r="6143" b="22232"/>
            <a:stretch>
              <a:fillRect/>
            </a:stretch>
          </p:blipFill>
          <p:spPr bwMode="auto">
            <a:xfrm>
              <a:off x="3948" y="1004"/>
              <a:ext cx="491" cy="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96" name="Rectangle 4">
              <a:extLst>
                <a:ext uri="{FF2B5EF4-FFF2-40B4-BE49-F238E27FC236}">
                  <a16:creationId xmlns:a16="http://schemas.microsoft.com/office/drawing/2014/main" id="{7A3BF254-45B3-4710-8A5B-ECE4D731F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408"/>
              <a:ext cx="256" cy="1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</p:grpSp>
      <p:grpSp>
        <p:nvGrpSpPr>
          <p:cNvPr id="62468" name="Group 5">
            <a:extLst>
              <a:ext uri="{FF2B5EF4-FFF2-40B4-BE49-F238E27FC236}">
                <a16:creationId xmlns:a16="http://schemas.microsoft.com/office/drawing/2014/main" id="{D42B3B3B-7DF1-4C5F-8219-1165D5FAA5F2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1784353"/>
            <a:ext cx="5003800" cy="4348163"/>
            <a:chOff x="476" y="1124"/>
            <a:chExt cx="3152" cy="2739"/>
          </a:xfrm>
        </p:grpSpPr>
        <p:grpSp>
          <p:nvGrpSpPr>
            <p:cNvPr id="62482" name="Group 6">
              <a:extLst>
                <a:ext uri="{FF2B5EF4-FFF2-40B4-BE49-F238E27FC236}">
                  <a16:creationId xmlns:a16="http://schemas.microsoft.com/office/drawing/2014/main" id="{C4FF8EA8-1987-4071-ACFF-FB6F1CFA1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1124"/>
              <a:ext cx="3152" cy="2739"/>
              <a:chOff x="1252" y="1108"/>
              <a:chExt cx="3152" cy="2739"/>
            </a:xfrm>
          </p:grpSpPr>
          <p:pic>
            <p:nvPicPr>
              <p:cNvPr id="62490" name="Picture 7" descr="336_a">
                <a:extLst>
                  <a:ext uri="{FF2B5EF4-FFF2-40B4-BE49-F238E27FC236}">
                    <a16:creationId xmlns:a16="http://schemas.microsoft.com/office/drawing/2014/main" id="{9CE089D8-CE3A-443B-8C48-5BE4F6FA15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" t="3334" r="68320" b="11565"/>
              <a:stretch>
                <a:fillRect/>
              </a:stretch>
            </p:blipFill>
            <p:spPr bwMode="auto">
              <a:xfrm>
                <a:off x="1338" y="1108"/>
                <a:ext cx="2997" cy="27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491" name="Rectangle 8">
                <a:extLst>
                  <a:ext uri="{FF2B5EF4-FFF2-40B4-BE49-F238E27FC236}">
                    <a16:creationId xmlns:a16="http://schemas.microsoft.com/office/drawing/2014/main" id="{D0EC5DAA-E64C-4F53-9D5D-179DC7872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2" y="2660"/>
                <a:ext cx="714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600" b="1">
                    <a:solidFill>
                      <a:srgbClr val="800000"/>
                    </a:solidFill>
                  </a:rPr>
                  <a:t>物品 </a:t>
                </a:r>
                <a:r>
                  <a:rPr lang="en-US" altLang="zh-CN" sz="2600" b="1">
                    <a:solidFill>
                      <a:srgbClr val="800000"/>
                    </a:solidFill>
                  </a:rPr>
                  <a:t>1</a:t>
                </a:r>
              </a:p>
            </p:txBody>
          </p:sp>
          <p:sp>
            <p:nvSpPr>
              <p:cNvPr id="62492" name="Rectangle 9">
                <a:extLst>
                  <a:ext uri="{FF2B5EF4-FFF2-40B4-BE49-F238E27FC236}">
                    <a16:creationId xmlns:a16="http://schemas.microsoft.com/office/drawing/2014/main" id="{ABC330B9-3627-485F-83FE-F2CDEF88A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196"/>
                <a:ext cx="714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600" b="1">
                    <a:solidFill>
                      <a:srgbClr val="800000"/>
                    </a:solidFill>
                  </a:rPr>
                  <a:t>物品 </a:t>
                </a:r>
                <a:r>
                  <a:rPr lang="en-US" altLang="zh-CN" sz="2600" b="1">
                    <a:solidFill>
                      <a:srgbClr val="800000"/>
                    </a:solidFill>
                  </a:rPr>
                  <a:t>2</a:t>
                </a:r>
              </a:p>
            </p:txBody>
          </p:sp>
          <p:sp>
            <p:nvSpPr>
              <p:cNvPr id="62493" name="Rectangle 10">
                <a:extLst>
                  <a:ext uri="{FF2B5EF4-FFF2-40B4-BE49-F238E27FC236}">
                    <a16:creationId xmlns:a16="http://schemas.microsoft.com/office/drawing/2014/main" id="{76340408-1379-47FC-8B0C-F05AE1AFA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1724"/>
                <a:ext cx="714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600" b="1">
                    <a:solidFill>
                      <a:srgbClr val="800000"/>
                    </a:solidFill>
                  </a:rPr>
                  <a:t>物品 </a:t>
                </a:r>
                <a:r>
                  <a:rPr lang="en-US" altLang="zh-CN" sz="2600" b="1">
                    <a:solidFill>
                      <a:srgbClr val="800000"/>
                    </a:solidFill>
                  </a:rPr>
                  <a:t>3</a:t>
                </a:r>
              </a:p>
            </p:txBody>
          </p:sp>
          <p:sp>
            <p:nvSpPr>
              <p:cNvPr id="62494" name="Rectangle 11">
                <a:extLst>
                  <a:ext uri="{FF2B5EF4-FFF2-40B4-BE49-F238E27FC236}">
                    <a16:creationId xmlns:a16="http://schemas.microsoft.com/office/drawing/2014/main" id="{BC60BAA2-841E-4CA9-B3B4-DB16510E5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516"/>
                <a:ext cx="948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600" b="1">
                    <a:solidFill>
                      <a:srgbClr val="800000"/>
                    </a:solidFill>
                  </a:rPr>
                  <a:t>背包</a:t>
                </a:r>
                <a:endParaRPr lang="en-US" altLang="zh-CN" sz="2600" b="1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62483" name="Rectangle 12">
              <a:extLst>
                <a:ext uri="{FF2B5EF4-FFF2-40B4-BE49-F238E27FC236}">
                  <a16:creationId xmlns:a16="http://schemas.microsoft.com/office/drawing/2014/main" id="{B5E312A9-B541-4234-8D32-1BFD957C1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2190"/>
              <a:ext cx="234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50</a:t>
              </a:r>
            </a:p>
          </p:txBody>
        </p:sp>
        <p:sp>
          <p:nvSpPr>
            <p:cNvPr id="62484" name="Rectangle 13">
              <a:extLst>
                <a:ext uri="{FF2B5EF4-FFF2-40B4-BE49-F238E27FC236}">
                  <a16:creationId xmlns:a16="http://schemas.microsoft.com/office/drawing/2014/main" id="{272B96FE-AA70-4CC5-BEC4-866CB1903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2670"/>
              <a:ext cx="234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30</a:t>
              </a:r>
            </a:p>
          </p:txBody>
        </p:sp>
        <p:sp>
          <p:nvSpPr>
            <p:cNvPr id="62485" name="Rectangle 14">
              <a:extLst>
                <a:ext uri="{FF2B5EF4-FFF2-40B4-BE49-F238E27FC236}">
                  <a16:creationId xmlns:a16="http://schemas.microsoft.com/office/drawing/2014/main" id="{BC2C2568-8071-4ADB-94B0-1BCE7DA15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2902"/>
              <a:ext cx="234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20</a:t>
              </a:r>
            </a:p>
          </p:txBody>
        </p:sp>
        <p:sp>
          <p:nvSpPr>
            <p:cNvPr id="62486" name="Rectangle 15">
              <a:extLst>
                <a:ext uri="{FF2B5EF4-FFF2-40B4-BE49-F238E27FC236}">
                  <a16:creationId xmlns:a16="http://schemas.microsoft.com/office/drawing/2014/main" id="{91999CDF-E566-479B-9405-BAB85C41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150"/>
              <a:ext cx="234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10</a:t>
              </a:r>
            </a:p>
          </p:txBody>
        </p:sp>
        <p:sp>
          <p:nvSpPr>
            <p:cNvPr id="62487" name="Rectangle 16">
              <a:extLst>
                <a:ext uri="{FF2B5EF4-FFF2-40B4-BE49-F238E27FC236}">
                  <a16:creationId xmlns:a16="http://schemas.microsoft.com/office/drawing/2014/main" id="{AA977A1B-882F-4307-8D56-44FD1E9C6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" y="3526"/>
              <a:ext cx="410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$ 60</a:t>
              </a:r>
            </a:p>
          </p:txBody>
        </p:sp>
        <p:sp>
          <p:nvSpPr>
            <p:cNvPr id="62488" name="Rectangle 17">
              <a:extLst>
                <a:ext uri="{FF2B5EF4-FFF2-40B4-BE49-F238E27FC236}">
                  <a16:creationId xmlns:a16="http://schemas.microsoft.com/office/drawing/2014/main" id="{183B86CB-F19B-4844-A3C5-0F5B81386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3534"/>
              <a:ext cx="527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$ 100</a:t>
              </a:r>
            </a:p>
          </p:txBody>
        </p:sp>
        <p:sp>
          <p:nvSpPr>
            <p:cNvPr id="62489" name="Rectangle 18">
              <a:extLst>
                <a:ext uri="{FF2B5EF4-FFF2-40B4-BE49-F238E27FC236}">
                  <a16:creationId xmlns:a16="http://schemas.microsoft.com/office/drawing/2014/main" id="{31ED5715-1335-4BF5-B7C7-B18320C83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3534"/>
              <a:ext cx="527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$ 120</a:t>
              </a:r>
            </a:p>
          </p:txBody>
        </p:sp>
      </p:grpSp>
      <p:sp>
        <p:nvSpPr>
          <p:cNvPr id="1181716" name="Rectangle 19">
            <a:extLst>
              <a:ext uri="{FF2B5EF4-FFF2-40B4-BE49-F238E27FC236}">
                <a16:creationId xmlns:a16="http://schemas.microsoft.com/office/drawing/2014/main" id="{5EAFD512-7E4A-4FE3-87BC-4A1464924D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</a:rPr>
              <a:t>0-1 </a:t>
            </a:r>
            <a:r>
              <a:rPr lang="zh-CN" altLang="en-US">
                <a:solidFill>
                  <a:srgbClr val="FF0000"/>
                </a:solidFill>
              </a:rPr>
              <a:t>背包问题能否用贪心求解？</a:t>
            </a:r>
          </a:p>
        </p:txBody>
      </p:sp>
      <p:sp>
        <p:nvSpPr>
          <p:cNvPr id="62470" name="Rectangle 20">
            <a:extLst>
              <a:ext uri="{FF2B5EF4-FFF2-40B4-BE49-F238E27FC236}">
                <a16:creationId xmlns:a16="http://schemas.microsoft.com/office/drawing/2014/main" id="{9A0C597B-3B1F-437B-961D-DA7AF83595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0766" y="1052513"/>
            <a:ext cx="10492033" cy="50784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例：</a:t>
            </a:r>
            <a:r>
              <a:rPr lang="en-US" altLang="zh-CN"/>
              <a:t>3 </a:t>
            </a:r>
            <a:r>
              <a:rPr lang="zh-CN" altLang="en-US"/>
              <a:t>个物品，背包容量 </a:t>
            </a:r>
            <a:r>
              <a:rPr lang="en-US" altLang="zh-CN"/>
              <a:t>W</a:t>
            </a:r>
            <a:r>
              <a:rPr lang="zh-CN" altLang="en-US"/>
              <a:t>＝</a:t>
            </a:r>
            <a:r>
              <a:rPr lang="en-US" altLang="zh-CN"/>
              <a:t>50</a:t>
            </a:r>
            <a:endParaRPr lang="zh-CN" altLang="en-US"/>
          </a:p>
        </p:txBody>
      </p:sp>
      <p:sp>
        <p:nvSpPr>
          <p:cNvPr id="62471" name="Rectangle 21">
            <a:extLst>
              <a:ext uri="{FF2B5EF4-FFF2-40B4-BE49-F238E27FC236}">
                <a16:creationId xmlns:a16="http://schemas.microsoft.com/office/drawing/2014/main" id="{6413327F-6E15-497C-A540-9B7F2C82F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103" y="1758953"/>
            <a:ext cx="2435282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① 计算单位价值</a:t>
            </a:r>
          </a:p>
        </p:txBody>
      </p:sp>
      <p:sp>
        <p:nvSpPr>
          <p:cNvPr id="62472" name="Rectangle 22">
            <a:extLst>
              <a:ext uri="{FF2B5EF4-FFF2-40B4-BE49-F238E27FC236}">
                <a16:creationId xmlns:a16="http://schemas.microsoft.com/office/drawing/2014/main" id="{8AA2FC79-A472-4F08-A775-A8BF0ECC8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8" y="3792541"/>
            <a:ext cx="384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41FF"/>
                </a:solidFill>
              </a:rPr>
              <a:t>6</a:t>
            </a:r>
          </a:p>
        </p:txBody>
      </p:sp>
      <p:sp>
        <p:nvSpPr>
          <p:cNvPr id="62473" name="Rectangle 23">
            <a:extLst>
              <a:ext uri="{FF2B5EF4-FFF2-40B4-BE49-F238E27FC236}">
                <a16:creationId xmlns:a16="http://schemas.microsoft.com/office/drawing/2014/main" id="{89DD7E67-EB29-4E04-9499-DCB950ED2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8" y="3017841"/>
            <a:ext cx="384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41FF"/>
                </a:solidFill>
              </a:rPr>
              <a:t>5</a:t>
            </a:r>
          </a:p>
        </p:txBody>
      </p:sp>
      <p:sp>
        <p:nvSpPr>
          <p:cNvPr id="62474" name="Rectangle 24">
            <a:extLst>
              <a:ext uri="{FF2B5EF4-FFF2-40B4-BE49-F238E27FC236}">
                <a16:creationId xmlns:a16="http://schemas.microsoft.com/office/drawing/2014/main" id="{79E7E3F4-713D-4150-B1E2-88CB31E54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8" y="2306641"/>
            <a:ext cx="384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41FF"/>
                </a:solidFill>
              </a:rPr>
              <a:t>4</a:t>
            </a:r>
          </a:p>
        </p:txBody>
      </p:sp>
      <p:sp>
        <p:nvSpPr>
          <p:cNvPr id="62475" name="Rectangle 25">
            <a:extLst>
              <a:ext uri="{FF2B5EF4-FFF2-40B4-BE49-F238E27FC236}">
                <a16:creationId xmlns:a16="http://schemas.microsoft.com/office/drawing/2014/main" id="{1600D29C-5D96-4EBA-913E-D4D7B5818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8" y="2268538"/>
            <a:ext cx="26701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② 按单位价值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从大到小放</a:t>
            </a:r>
          </a:p>
        </p:txBody>
      </p:sp>
      <p:sp>
        <p:nvSpPr>
          <p:cNvPr id="1126426" name="Rectangle 26">
            <a:extLst>
              <a:ext uri="{FF2B5EF4-FFF2-40B4-BE49-F238E27FC236}">
                <a16:creationId xmlns:a16="http://schemas.microsoft.com/office/drawing/2014/main" id="{0D81CCBE-508C-43D6-A576-CF967C07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3" y="5532438"/>
            <a:ext cx="1292225" cy="5366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800000"/>
                </a:solidFill>
              </a:rPr>
              <a:t>$ 160</a:t>
            </a:r>
          </a:p>
        </p:txBody>
      </p:sp>
      <p:sp>
        <p:nvSpPr>
          <p:cNvPr id="1126427" name="Rectangle 27">
            <a:extLst>
              <a:ext uri="{FF2B5EF4-FFF2-40B4-BE49-F238E27FC236}">
                <a16:creationId xmlns:a16="http://schemas.microsoft.com/office/drawing/2014/main" id="{11A0E193-27D5-4C83-8CA0-75F90A83C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079" y="3402016"/>
            <a:ext cx="371897" cy="1276247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0041FF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rgbClr val="0041FF"/>
                </a:solidFill>
              </a:rPr>
              <a:t>20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zh-CN" altLang="en-US" sz="2600" b="1">
              <a:solidFill>
                <a:srgbClr val="0041FF"/>
              </a:solidFill>
            </a:endParaRPr>
          </a:p>
        </p:txBody>
      </p:sp>
      <p:sp>
        <p:nvSpPr>
          <p:cNvPr id="1126428" name="Rectangle 28">
            <a:extLst>
              <a:ext uri="{FF2B5EF4-FFF2-40B4-BE49-F238E27FC236}">
                <a16:creationId xmlns:a16="http://schemas.microsoft.com/office/drawing/2014/main" id="{05AC80CB-B245-49CD-B96C-F047B7DC0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725" y="2514600"/>
            <a:ext cx="736600" cy="2698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600" b="1"/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600" b="1"/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b="1"/>
              <a:t>$100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b="1"/>
              <a:t>+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b="1"/>
              <a:t>$60</a:t>
            </a:r>
          </a:p>
        </p:txBody>
      </p:sp>
      <p:sp>
        <p:nvSpPr>
          <p:cNvPr id="1126429" name="Rectangle 29">
            <a:extLst>
              <a:ext uri="{FF2B5EF4-FFF2-40B4-BE49-F238E27FC236}">
                <a16:creationId xmlns:a16="http://schemas.microsoft.com/office/drawing/2014/main" id="{185F6E00-17FE-4693-90AC-88EC5D859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03" y="4843463"/>
            <a:ext cx="447675" cy="556050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0041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rgbClr val="0041FF"/>
                </a:solidFill>
              </a:rPr>
              <a:t>10</a:t>
            </a:r>
            <a:endParaRPr lang="zh-CN" altLang="en-US" sz="2600" b="1">
              <a:solidFill>
                <a:srgbClr val="0041FF"/>
              </a:solidFill>
            </a:endParaRPr>
          </a:p>
        </p:txBody>
      </p:sp>
      <p:sp>
        <p:nvSpPr>
          <p:cNvPr id="1126430" name="Rectangle 30">
            <a:extLst>
              <a:ext uri="{FF2B5EF4-FFF2-40B4-BE49-F238E27FC236}">
                <a16:creationId xmlns:a16="http://schemas.microsoft.com/office/drawing/2014/main" id="{9F766F4B-BDF6-458C-8260-79AF05735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403" y="2065341"/>
            <a:ext cx="1800225" cy="1045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800000"/>
                </a:solidFill>
              </a:rPr>
              <a:t>0-1</a:t>
            </a:r>
            <a:r>
              <a:rPr lang="zh-CN" altLang="en-US" sz="2400" b="1">
                <a:solidFill>
                  <a:srgbClr val="800000"/>
                </a:solidFill>
              </a:rPr>
              <a:t>背包只允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800000"/>
                </a:solidFill>
              </a:rPr>
              <a:t>许整体装入</a:t>
            </a:r>
            <a:endParaRPr lang="en-US" altLang="zh-CN" sz="2400" b="1">
              <a:solidFill>
                <a:srgbClr val="800000"/>
              </a:solidFill>
            </a:endParaRPr>
          </a:p>
        </p:txBody>
      </p:sp>
      <p:sp>
        <p:nvSpPr>
          <p:cNvPr id="1126431" name="Rectangle 31">
            <a:extLst>
              <a:ext uri="{FF2B5EF4-FFF2-40B4-BE49-F238E27FC236}">
                <a16:creationId xmlns:a16="http://schemas.microsoft.com/office/drawing/2014/main" id="{B5A28693-DE73-42FF-8761-E5A83EB14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550" y="5407028"/>
            <a:ext cx="1860550" cy="6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FF0000"/>
                </a:solidFill>
              </a:rPr>
              <a:t>最优吗？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6" grpId="0" animBg="1"/>
      <p:bldP spid="1126427" grpId="0" animBg="1"/>
      <p:bldP spid="1126429" grpId="0" animBg="1"/>
      <p:bldP spid="1126430" grpId="0" animBg="1"/>
      <p:bldP spid="112643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页脚占位符 3">
            <a:extLst>
              <a:ext uri="{FF2B5EF4-FFF2-40B4-BE49-F238E27FC236}">
                <a16:creationId xmlns:a16="http://schemas.microsoft.com/office/drawing/2014/main" id="{7E7F2B34-CB82-40ED-B672-D7239E19B26E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grpSp>
        <p:nvGrpSpPr>
          <p:cNvPr id="63491" name="Group 2">
            <a:extLst>
              <a:ext uri="{FF2B5EF4-FFF2-40B4-BE49-F238E27FC236}">
                <a16:creationId xmlns:a16="http://schemas.microsoft.com/office/drawing/2014/main" id="{F1A64CE0-AB6B-47BD-870C-7381D7F798D5}"/>
              </a:ext>
            </a:extLst>
          </p:cNvPr>
          <p:cNvGrpSpPr>
            <a:grpSpLocks/>
          </p:cNvGrpSpPr>
          <p:nvPr/>
        </p:nvGrpSpPr>
        <p:grpSpPr bwMode="auto">
          <a:xfrm>
            <a:off x="7791453" y="1593850"/>
            <a:ext cx="779463" cy="3981450"/>
            <a:chOff x="3948" y="1004"/>
            <a:chExt cx="491" cy="2508"/>
          </a:xfrm>
        </p:grpSpPr>
        <p:pic>
          <p:nvPicPr>
            <p:cNvPr id="63524" name="Picture 3" descr="336_a">
              <a:extLst>
                <a:ext uri="{FF2B5EF4-FFF2-40B4-BE49-F238E27FC236}">
                  <a16:creationId xmlns:a16="http://schemas.microsoft.com/office/drawing/2014/main" id="{8CA4FC99-B289-48B5-AAD4-2714C35E0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62" r="6143" b="22232"/>
            <a:stretch>
              <a:fillRect/>
            </a:stretch>
          </p:blipFill>
          <p:spPr bwMode="auto">
            <a:xfrm>
              <a:off x="3948" y="1004"/>
              <a:ext cx="491" cy="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25" name="Rectangle 4">
              <a:extLst>
                <a:ext uri="{FF2B5EF4-FFF2-40B4-BE49-F238E27FC236}">
                  <a16:creationId xmlns:a16="http://schemas.microsoft.com/office/drawing/2014/main" id="{8F67E389-0AA3-4192-852C-72BCECC2A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408"/>
              <a:ext cx="256" cy="1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</p:grpSp>
      <p:grpSp>
        <p:nvGrpSpPr>
          <p:cNvPr id="63492" name="Group 5">
            <a:extLst>
              <a:ext uri="{FF2B5EF4-FFF2-40B4-BE49-F238E27FC236}">
                <a16:creationId xmlns:a16="http://schemas.microsoft.com/office/drawing/2014/main" id="{3B5DE684-DA74-46D1-89CE-95000EBE5FD0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1784353"/>
            <a:ext cx="5003800" cy="4348163"/>
            <a:chOff x="476" y="1124"/>
            <a:chExt cx="3152" cy="2739"/>
          </a:xfrm>
        </p:grpSpPr>
        <p:grpSp>
          <p:nvGrpSpPr>
            <p:cNvPr id="63511" name="Group 6">
              <a:extLst>
                <a:ext uri="{FF2B5EF4-FFF2-40B4-BE49-F238E27FC236}">
                  <a16:creationId xmlns:a16="http://schemas.microsoft.com/office/drawing/2014/main" id="{55A3AC66-9410-4F41-A0C9-183974747C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1124"/>
              <a:ext cx="3152" cy="2739"/>
              <a:chOff x="1252" y="1108"/>
              <a:chExt cx="3152" cy="2739"/>
            </a:xfrm>
          </p:grpSpPr>
          <p:pic>
            <p:nvPicPr>
              <p:cNvPr id="63519" name="Picture 7" descr="336_a">
                <a:extLst>
                  <a:ext uri="{FF2B5EF4-FFF2-40B4-BE49-F238E27FC236}">
                    <a16:creationId xmlns:a16="http://schemas.microsoft.com/office/drawing/2014/main" id="{2B52C272-14DF-4011-B0D9-C4811FF456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" t="3334" r="68320" b="11565"/>
              <a:stretch>
                <a:fillRect/>
              </a:stretch>
            </p:blipFill>
            <p:spPr bwMode="auto">
              <a:xfrm>
                <a:off x="1338" y="1108"/>
                <a:ext cx="2997" cy="27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520" name="Rectangle 8">
                <a:extLst>
                  <a:ext uri="{FF2B5EF4-FFF2-40B4-BE49-F238E27FC236}">
                    <a16:creationId xmlns:a16="http://schemas.microsoft.com/office/drawing/2014/main" id="{F2602649-684A-41C7-BFD9-E3ACC7E7B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2" y="2660"/>
                <a:ext cx="714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600" b="1">
                    <a:solidFill>
                      <a:srgbClr val="800000"/>
                    </a:solidFill>
                  </a:rPr>
                  <a:t>物品 </a:t>
                </a:r>
                <a:r>
                  <a:rPr lang="en-US" altLang="zh-CN" sz="2600" b="1">
                    <a:solidFill>
                      <a:srgbClr val="800000"/>
                    </a:solidFill>
                  </a:rPr>
                  <a:t>1</a:t>
                </a:r>
              </a:p>
            </p:txBody>
          </p:sp>
          <p:sp>
            <p:nvSpPr>
              <p:cNvPr id="63521" name="Rectangle 9">
                <a:extLst>
                  <a:ext uri="{FF2B5EF4-FFF2-40B4-BE49-F238E27FC236}">
                    <a16:creationId xmlns:a16="http://schemas.microsoft.com/office/drawing/2014/main" id="{FF74DD1F-5236-4963-9E07-9069432E9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196"/>
                <a:ext cx="714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600" b="1">
                    <a:solidFill>
                      <a:srgbClr val="800000"/>
                    </a:solidFill>
                  </a:rPr>
                  <a:t>物品 </a:t>
                </a:r>
                <a:r>
                  <a:rPr lang="en-US" altLang="zh-CN" sz="2600" b="1">
                    <a:solidFill>
                      <a:srgbClr val="800000"/>
                    </a:solidFill>
                  </a:rPr>
                  <a:t>2</a:t>
                </a:r>
              </a:p>
            </p:txBody>
          </p:sp>
          <p:sp>
            <p:nvSpPr>
              <p:cNvPr id="63522" name="Rectangle 10">
                <a:extLst>
                  <a:ext uri="{FF2B5EF4-FFF2-40B4-BE49-F238E27FC236}">
                    <a16:creationId xmlns:a16="http://schemas.microsoft.com/office/drawing/2014/main" id="{64392C6D-BDE9-437B-B224-B81AEE3E4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1724"/>
                <a:ext cx="714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600" b="1">
                    <a:solidFill>
                      <a:srgbClr val="800000"/>
                    </a:solidFill>
                  </a:rPr>
                  <a:t>物品 </a:t>
                </a:r>
                <a:r>
                  <a:rPr lang="en-US" altLang="zh-CN" sz="2600" b="1">
                    <a:solidFill>
                      <a:srgbClr val="800000"/>
                    </a:solidFill>
                  </a:rPr>
                  <a:t>3</a:t>
                </a:r>
              </a:p>
            </p:txBody>
          </p:sp>
          <p:sp>
            <p:nvSpPr>
              <p:cNvPr id="63523" name="Rectangle 11">
                <a:extLst>
                  <a:ext uri="{FF2B5EF4-FFF2-40B4-BE49-F238E27FC236}">
                    <a16:creationId xmlns:a16="http://schemas.microsoft.com/office/drawing/2014/main" id="{3F45C439-C6ED-435F-98C2-8613F5693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516"/>
                <a:ext cx="948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600" b="1">
                    <a:solidFill>
                      <a:srgbClr val="800000"/>
                    </a:solidFill>
                  </a:rPr>
                  <a:t>背包</a:t>
                </a:r>
                <a:endParaRPr lang="en-US" altLang="zh-CN" sz="2600" b="1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63512" name="Rectangle 12">
              <a:extLst>
                <a:ext uri="{FF2B5EF4-FFF2-40B4-BE49-F238E27FC236}">
                  <a16:creationId xmlns:a16="http://schemas.microsoft.com/office/drawing/2014/main" id="{902AFE5F-DE71-42C8-8F64-1B5C92BA7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2190"/>
              <a:ext cx="234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50</a:t>
              </a:r>
            </a:p>
          </p:txBody>
        </p:sp>
        <p:sp>
          <p:nvSpPr>
            <p:cNvPr id="63513" name="Rectangle 13">
              <a:extLst>
                <a:ext uri="{FF2B5EF4-FFF2-40B4-BE49-F238E27FC236}">
                  <a16:creationId xmlns:a16="http://schemas.microsoft.com/office/drawing/2014/main" id="{B1C85EC9-5FA8-49A1-B683-20034E5A3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2670"/>
              <a:ext cx="234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30</a:t>
              </a:r>
            </a:p>
          </p:txBody>
        </p:sp>
        <p:sp>
          <p:nvSpPr>
            <p:cNvPr id="63514" name="Rectangle 14">
              <a:extLst>
                <a:ext uri="{FF2B5EF4-FFF2-40B4-BE49-F238E27FC236}">
                  <a16:creationId xmlns:a16="http://schemas.microsoft.com/office/drawing/2014/main" id="{8D8B6737-13EA-4687-8660-893D2FA9A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2902"/>
              <a:ext cx="234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20</a:t>
              </a:r>
            </a:p>
          </p:txBody>
        </p:sp>
        <p:sp>
          <p:nvSpPr>
            <p:cNvPr id="63515" name="Rectangle 15">
              <a:extLst>
                <a:ext uri="{FF2B5EF4-FFF2-40B4-BE49-F238E27FC236}">
                  <a16:creationId xmlns:a16="http://schemas.microsoft.com/office/drawing/2014/main" id="{7CD2CF1E-7E03-43B2-9E06-1191277A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150"/>
              <a:ext cx="234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10</a:t>
              </a:r>
            </a:p>
          </p:txBody>
        </p:sp>
        <p:sp>
          <p:nvSpPr>
            <p:cNvPr id="63516" name="Rectangle 16">
              <a:extLst>
                <a:ext uri="{FF2B5EF4-FFF2-40B4-BE49-F238E27FC236}">
                  <a16:creationId xmlns:a16="http://schemas.microsoft.com/office/drawing/2014/main" id="{8E3906FF-FABB-499D-A0AD-16A209345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" y="3526"/>
              <a:ext cx="410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$ 60</a:t>
              </a:r>
            </a:p>
          </p:txBody>
        </p:sp>
        <p:sp>
          <p:nvSpPr>
            <p:cNvPr id="63517" name="Rectangle 17">
              <a:extLst>
                <a:ext uri="{FF2B5EF4-FFF2-40B4-BE49-F238E27FC236}">
                  <a16:creationId xmlns:a16="http://schemas.microsoft.com/office/drawing/2014/main" id="{6284B962-D567-4648-9054-1BBBA4795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3534"/>
              <a:ext cx="527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$ 100</a:t>
              </a:r>
            </a:p>
          </p:txBody>
        </p:sp>
        <p:sp>
          <p:nvSpPr>
            <p:cNvPr id="63518" name="Rectangle 18">
              <a:extLst>
                <a:ext uri="{FF2B5EF4-FFF2-40B4-BE49-F238E27FC236}">
                  <a16:creationId xmlns:a16="http://schemas.microsoft.com/office/drawing/2014/main" id="{198CBEA7-CBBE-453F-9C41-DA0D872D8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3534"/>
              <a:ext cx="527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/>
                <a:t>$ 120</a:t>
              </a:r>
            </a:p>
          </p:txBody>
        </p:sp>
      </p:grpSp>
      <p:sp>
        <p:nvSpPr>
          <p:cNvPr id="1182740" name="Rectangle 19">
            <a:extLst>
              <a:ext uri="{FF2B5EF4-FFF2-40B4-BE49-F238E27FC236}">
                <a16:creationId xmlns:a16="http://schemas.microsoft.com/office/drawing/2014/main" id="{6183A30C-39E1-4FCF-A422-980947647E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</a:rPr>
              <a:t>0-1 </a:t>
            </a:r>
            <a:r>
              <a:rPr lang="zh-CN" altLang="en-US">
                <a:solidFill>
                  <a:srgbClr val="FF0000"/>
                </a:solidFill>
              </a:rPr>
              <a:t>背包问题能否用贪心求解？</a:t>
            </a:r>
          </a:p>
        </p:txBody>
      </p:sp>
      <p:sp>
        <p:nvSpPr>
          <p:cNvPr id="63494" name="Rectangle 20">
            <a:extLst>
              <a:ext uri="{FF2B5EF4-FFF2-40B4-BE49-F238E27FC236}">
                <a16:creationId xmlns:a16="http://schemas.microsoft.com/office/drawing/2014/main" id="{41C6CAF5-7F35-400A-AF51-3542863F37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9046" y="1052513"/>
            <a:ext cx="10463753" cy="50784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例：</a:t>
            </a:r>
            <a:r>
              <a:rPr lang="en-US" altLang="zh-CN"/>
              <a:t>3 </a:t>
            </a:r>
            <a:r>
              <a:rPr lang="zh-CN" altLang="en-US"/>
              <a:t>个物品，背包容量 </a:t>
            </a:r>
            <a:r>
              <a:rPr lang="en-US" altLang="zh-CN"/>
              <a:t>W</a:t>
            </a:r>
            <a:r>
              <a:rPr lang="zh-CN" altLang="en-US"/>
              <a:t>＝</a:t>
            </a:r>
            <a:r>
              <a:rPr lang="en-US" altLang="zh-CN"/>
              <a:t>50</a:t>
            </a:r>
            <a:endParaRPr lang="zh-CN" altLang="en-US"/>
          </a:p>
        </p:txBody>
      </p:sp>
      <p:sp>
        <p:nvSpPr>
          <p:cNvPr id="63495" name="Rectangle 21">
            <a:extLst>
              <a:ext uri="{FF2B5EF4-FFF2-40B4-BE49-F238E27FC236}">
                <a16:creationId xmlns:a16="http://schemas.microsoft.com/office/drawing/2014/main" id="{00D06059-9887-45C1-844C-9A0EC57C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103" y="1758953"/>
            <a:ext cx="2435282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① 计算单位价值</a:t>
            </a:r>
          </a:p>
        </p:txBody>
      </p:sp>
      <p:sp>
        <p:nvSpPr>
          <p:cNvPr id="63496" name="Rectangle 22">
            <a:extLst>
              <a:ext uri="{FF2B5EF4-FFF2-40B4-BE49-F238E27FC236}">
                <a16:creationId xmlns:a16="http://schemas.microsoft.com/office/drawing/2014/main" id="{533AD0BA-71F5-4246-8675-76D50555D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8" y="3792541"/>
            <a:ext cx="384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41FF"/>
                </a:solidFill>
              </a:rPr>
              <a:t>6</a:t>
            </a:r>
          </a:p>
        </p:txBody>
      </p:sp>
      <p:sp>
        <p:nvSpPr>
          <p:cNvPr id="63497" name="Rectangle 23">
            <a:extLst>
              <a:ext uri="{FF2B5EF4-FFF2-40B4-BE49-F238E27FC236}">
                <a16:creationId xmlns:a16="http://schemas.microsoft.com/office/drawing/2014/main" id="{DC791A72-F5F4-4611-B75E-B3AEC2AD6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8" y="3017841"/>
            <a:ext cx="384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41FF"/>
                </a:solidFill>
              </a:rPr>
              <a:t>5</a:t>
            </a:r>
          </a:p>
        </p:txBody>
      </p:sp>
      <p:sp>
        <p:nvSpPr>
          <p:cNvPr id="63498" name="Rectangle 24">
            <a:extLst>
              <a:ext uri="{FF2B5EF4-FFF2-40B4-BE49-F238E27FC236}">
                <a16:creationId xmlns:a16="http://schemas.microsoft.com/office/drawing/2014/main" id="{B78D2978-1BD3-4C7A-A810-4179EE20A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8" y="2306641"/>
            <a:ext cx="384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41FF"/>
                </a:solidFill>
              </a:rPr>
              <a:t>4</a:t>
            </a:r>
          </a:p>
        </p:txBody>
      </p:sp>
      <p:sp>
        <p:nvSpPr>
          <p:cNvPr id="63499" name="Rectangle 25">
            <a:extLst>
              <a:ext uri="{FF2B5EF4-FFF2-40B4-BE49-F238E27FC236}">
                <a16:creationId xmlns:a16="http://schemas.microsoft.com/office/drawing/2014/main" id="{828E6324-4577-426D-80BC-CFBDB4ECC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8" y="2268538"/>
            <a:ext cx="26701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② 按单位价值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从大到小放</a:t>
            </a:r>
          </a:p>
        </p:txBody>
      </p:sp>
      <p:sp>
        <p:nvSpPr>
          <p:cNvPr id="63500" name="Rectangle 26">
            <a:extLst>
              <a:ext uri="{FF2B5EF4-FFF2-40B4-BE49-F238E27FC236}">
                <a16:creationId xmlns:a16="http://schemas.microsoft.com/office/drawing/2014/main" id="{1DC9D3F7-9DEE-494D-AA54-9F4BCE2C6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079" y="3402016"/>
            <a:ext cx="371897" cy="1276247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0041FF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rgbClr val="0041FF"/>
                </a:solidFill>
              </a:rPr>
              <a:t>20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zh-CN" altLang="en-US" sz="2600" b="1">
              <a:solidFill>
                <a:srgbClr val="0041FF"/>
              </a:solidFill>
            </a:endParaRPr>
          </a:p>
        </p:txBody>
      </p:sp>
      <p:sp>
        <p:nvSpPr>
          <p:cNvPr id="63501" name="Rectangle 27">
            <a:extLst>
              <a:ext uri="{FF2B5EF4-FFF2-40B4-BE49-F238E27FC236}">
                <a16:creationId xmlns:a16="http://schemas.microsoft.com/office/drawing/2014/main" id="{89B668E5-3641-4176-9DD5-9EA50E927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03" y="4843463"/>
            <a:ext cx="447675" cy="556050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0041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rgbClr val="0041FF"/>
                </a:solidFill>
              </a:rPr>
              <a:t>10</a:t>
            </a:r>
            <a:endParaRPr lang="zh-CN" altLang="en-US" sz="2600" b="1">
              <a:solidFill>
                <a:srgbClr val="0041FF"/>
              </a:solidFill>
            </a:endParaRPr>
          </a:p>
        </p:txBody>
      </p:sp>
      <p:sp>
        <p:nvSpPr>
          <p:cNvPr id="63502" name="Rectangle 28">
            <a:extLst>
              <a:ext uri="{FF2B5EF4-FFF2-40B4-BE49-F238E27FC236}">
                <a16:creationId xmlns:a16="http://schemas.microsoft.com/office/drawing/2014/main" id="{219920D7-C01C-41AB-9AF6-EA0FB82C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3" y="5532438"/>
            <a:ext cx="1292225" cy="5366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800000"/>
                </a:solidFill>
              </a:rPr>
              <a:t>$ 160</a:t>
            </a:r>
          </a:p>
        </p:txBody>
      </p:sp>
      <p:grpSp>
        <p:nvGrpSpPr>
          <p:cNvPr id="5" name="Group 29">
            <a:extLst>
              <a:ext uri="{FF2B5EF4-FFF2-40B4-BE49-F238E27FC236}">
                <a16:creationId xmlns:a16="http://schemas.microsoft.com/office/drawing/2014/main" id="{A30BC3EA-BF5A-4482-B72F-A8932FD7AFEA}"/>
              </a:ext>
            </a:extLst>
          </p:cNvPr>
          <p:cNvGrpSpPr>
            <a:grpSpLocks/>
          </p:cNvGrpSpPr>
          <p:nvPr/>
        </p:nvGrpSpPr>
        <p:grpSpPr bwMode="auto">
          <a:xfrm>
            <a:off x="8966203" y="1581153"/>
            <a:ext cx="1292225" cy="4500563"/>
            <a:chOff x="4688" y="996"/>
            <a:chExt cx="814" cy="2835"/>
          </a:xfrm>
        </p:grpSpPr>
        <p:grpSp>
          <p:nvGrpSpPr>
            <p:cNvPr id="63505" name="Group 30">
              <a:extLst>
                <a:ext uri="{FF2B5EF4-FFF2-40B4-BE49-F238E27FC236}">
                  <a16:creationId xmlns:a16="http://schemas.microsoft.com/office/drawing/2014/main" id="{6F79DF70-7FA4-4B4B-BF7F-A039AD3B76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0" y="996"/>
              <a:ext cx="491" cy="2508"/>
              <a:chOff x="3948" y="1004"/>
              <a:chExt cx="491" cy="2508"/>
            </a:xfrm>
          </p:grpSpPr>
          <p:pic>
            <p:nvPicPr>
              <p:cNvPr id="63509" name="Picture 31" descr="336_a">
                <a:extLst>
                  <a:ext uri="{FF2B5EF4-FFF2-40B4-BE49-F238E27FC236}">
                    <a16:creationId xmlns:a16="http://schemas.microsoft.com/office/drawing/2014/main" id="{7617CFD2-953D-4FE8-AE49-23044E8970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762" r="6143" b="22232"/>
              <a:stretch>
                <a:fillRect/>
              </a:stretch>
            </p:blipFill>
            <p:spPr bwMode="auto">
              <a:xfrm>
                <a:off x="3948" y="1004"/>
                <a:ext cx="491" cy="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510" name="Rectangle 32">
                <a:extLst>
                  <a:ext uri="{FF2B5EF4-FFF2-40B4-BE49-F238E27FC236}">
                    <a16:creationId xmlns:a16="http://schemas.microsoft.com/office/drawing/2014/main" id="{406A974D-9537-4046-9FC9-670F2EB69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8" y="1408"/>
                <a:ext cx="256" cy="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</a:pPr>
                <a:endParaRPr lang="zh-CN" altLang="en-US" sz="2000"/>
              </a:p>
            </p:txBody>
          </p:sp>
        </p:grpSp>
        <p:sp>
          <p:nvSpPr>
            <p:cNvPr id="63506" name="Rectangle 33">
              <a:extLst>
                <a:ext uri="{FF2B5EF4-FFF2-40B4-BE49-F238E27FC236}">
                  <a16:creationId xmlns:a16="http://schemas.microsoft.com/office/drawing/2014/main" id="{7F4DE467-510E-4BFD-881C-4C7341950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" y="2583"/>
              <a:ext cx="234" cy="804"/>
            </a:xfrm>
            <a:prstGeom prst="rect">
              <a:avLst/>
            </a:prstGeom>
            <a:solidFill>
              <a:schemeClr val="bg1"/>
            </a:solidFill>
            <a:ln w="57150" algn="ctr">
              <a:solidFill>
                <a:srgbClr val="0041FF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6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>
                  <a:solidFill>
                    <a:srgbClr val="0041FF"/>
                  </a:solidFill>
                </a:rPr>
                <a:t>20</a:t>
              </a:r>
            </a:p>
            <a:p>
              <a:pPr algn="just" eaLnBrk="1" hangingPunct="1">
                <a:lnSpc>
                  <a:spcPct val="160000"/>
                </a:lnSpc>
                <a:buFont typeface="Wingdings" panose="05000000000000000000" pitchFamily="2" charset="2"/>
                <a:buNone/>
              </a:pPr>
              <a:endParaRPr lang="zh-CN" altLang="en-US" sz="2600" b="1">
                <a:solidFill>
                  <a:srgbClr val="0041FF"/>
                </a:solidFill>
              </a:endParaRPr>
            </a:p>
          </p:txBody>
        </p:sp>
        <p:sp>
          <p:nvSpPr>
            <p:cNvPr id="63507" name="Rectangle 34">
              <a:extLst>
                <a:ext uri="{FF2B5EF4-FFF2-40B4-BE49-F238E27FC236}">
                  <a16:creationId xmlns:a16="http://schemas.microsoft.com/office/drawing/2014/main" id="{5A6CF76E-395B-4B93-9479-14D2ED854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" y="1211"/>
              <a:ext cx="282" cy="1258"/>
            </a:xfrm>
            <a:prstGeom prst="rect">
              <a:avLst/>
            </a:prstGeom>
            <a:solidFill>
              <a:schemeClr val="bg1"/>
            </a:solidFill>
            <a:ln w="57150" algn="ctr">
              <a:solidFill>
                <a:srgbClr val="0041FF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60000"/>
                </a:lnSpc>
                <a:buFont typeface="Wingdings" panose="05000000000000000000" pitchFamily="2" charset="2"/>
                <a:buNone/>
              </a:pPr>
              <a:endParaRPr lang="en-US" altLang="zh-CN" sz="2600" b="1">
                <a:solidFill>
                  <a:srgbClr val="0041FF"/>
                </a:solidFill>
              </a:endParaRPr>
            </a:p>
            <a:p>
              <a:pPr algn="just" eaLnBrk="1" hangingPunct="1">
                <a:lnSpc>
                  <a:spcPct val="16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>
                  <a:solidFill>
                    <a:srgbClr val="0041FF"/>
                  </a:solidFill>
                </a:rPr>
                <a:t>30</a:t>
              </a:r>
            </a:p>
            <a:p>
              <a:pPr algn="just" eaLnBrk="1" hangingPunct="1">
                <a:lnSpc>
                  <a:spcPct val="160000"/>
                </a:lnSpc>
                <a:buFont typeface="Wingdings" panose="05000000000000000000" pitchFamily="2" charset="2"/>
                <a:buNone/>
              </a:pPr>
              <a:endParaRPr lang="zh-CN" altLang="en-US" sz="2600" b="1">
                <a:solidFill>
                  <a:srgbClr val="0041FF"/>
                </a:solidFill>
              </a:endParaRPr>
            </a:p>
          </p:txBody>
        </p:sp>
        <p:sp>
          <p:nvSpPr>
            <p:cNvPr id="63508" name="Rectangle 35">
              <a:extLst>
                <a:ext uri="{FF2B5EF4-FFF2-40B4-BE49-F238E27FC236}">
                  <a16:creationId xmlns:a16="http://schemas.microsoft.com/office/drawing/2014/main" id="{725A0775-162C-41A2-85AC-CBE1E1A12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" y="3493"/>
              <a:ext cx="814" cy="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3200" b="1">
                  <a:solidFill>
                    <a:srgbClr val="FF0000"/>
                  </a:solidFill>
                </a:rPr>
                <a:t>$ 220</a:t>
              </a:r>
            </a:p>
          </p:txBody>
        </p:sp>
      </p:grpSp>
      <p:sp>
        <p:nvSpPr>
          <p:cNvPr id="1127460" name="Rectangle 36">
            <a:extLst>
              <a:ext uri="{FF2B5EF4-FFF2-40B4-BE49-F238E27FC236}">
                <a16:creationId xmlns:a16="http://schemas.microsoft.com/office/drawing/2014/main" id="{74AB4B93-FF64-43E5-864E-B8F87D480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0" y="1152528"/>
            <a:ext cx="1403350" cy="6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FF0000"/>
                </a:solidFill>
              </a:rPr>
              <a:t>最优！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页脚占位符 3">
            <a:extLst>
              <a:ext uri="{FF2B5EF4-FFF2-40B4-BE49-F238E27FC236}">
                <a16:creationId xmlns:a16="http://schemas.microsoft.com/office/drawing/2014/main" id="{417504FB-1B90-4DA4-9803-96B446382859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183747" name="Rectangle 2">
            <a:extLst>
              <a:ext uri="{FF2B5EF4-FFF2-40B4-BE49-F238E27FC236}">
                <a16:creationId xmlns:a16="http://schemas.microsoft.com/office/drawing/2014/main" id="{3F173DA5-2BE9-411D-B799-620D0F9380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0-1 </a:t>
            </a:r>
            <a:r>
              <a:rPr lang="zh-CN" altLang="en-US"/>
              <a:t>背包问题不能用贪心求解</a:t>
            </a:r>
          </a:p>
        </p:txBody>
      </p:sp>
      <p:sp>
        <p:nvSpPr>
          <p:cNvPr id="1128451" name="Rectangle 3">
            <a:extLst>
              <a:ext uri="{FF2B5EF4-FFF2-40B4-BE49-F238E27FC236}">
                <a16:creationId xmlns:a16="http://schemas.microsoft.com/office/drawing/2014/main" id="{0239764F-B8F4-4D6B-8D1E-B8C52070A6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9620" y="1052513"/>
            <a:ext cx="10473179" cy="5078412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zh-CN" b="1"/>
              <a:t>0-1</a:t>
            </a:r>
            <a:r>
              <a:rPr lang="zh-CN" altLang="en-US" b="1"/>
              <a:t>背包问题为什么不能用贪心求解？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b="1">
                <a:solidFill>
                  <a:srgbClr val="800000"/>
                </a:solidFill>
              </a:rPr>
              <a:t>贪心选择无法保证将背包装满</a:t>
            </a:r>
          </a:p>
          <a:p>
            <a:pPr lvl="2" eaLnBrk="1" hangingPunct="1">
              <a:lnSpc>
                <a:spcPct val="160000"/>
              </a:lnSpc>
            </a:pPr>
            <a:r>
              <a:rPr lang="zh-CN" altLang="en-US" b="1">
                <a:solidFill>
                  <a:srgbClr val="0041FF"/>
                </a:solidFill>
              </a:rPr>
              <a:t>闲置空间使得每公斤背包空间价值降低</a:t>
            </a:r>
          </a:p>
        </p:txBody>
      </p:sp>
      <p:grpSp>
        <p:nvGrpSpPr>
          <p:cNvPr id="64517" name="Group 4">
            <a:extLst>
              <a:ext uri="{FF2B5EF4-FFF2-40B4-BE49-F238E27FC236}">
                <a16:creationId xmlns:a16="http://schemas.microsoft.com/office/drawing/2014/main" id="{6E8A8026-6CB3-42E5-AEF2-CCDF05262497}"/>
              </a:ext>
            </a:extLst>
          </p:cNvPr>
          <p:cNvGrpSpPr>
            <a:grpSpLocks/>
          </p:cNvGrpSpPr>
          <p:nvPr/>
        </p:nvGrpSpPr>
        <p:grpSpPr bwMode="auto">
          <a:xfrm>
            <a:off x="7835903" y="1631953"/>
            <a:ext cx="2701925" cy="4500563"/>
            <a:chOff x="3864" y="1028"/>
            <a:chExt cx="1702" cy="2835"/>
          </a:xfrm>
        </p:grpSpPr>
        <p:pic>
          <p:nvPicPr>
            <p:cNvPr id="64518" name="Picture 5" descr="336_a">
              <a:extLst>
                <a:ext uri="{FF2B5EF4-FFF2-40B4-BE49-F238E27FC236}">
                  <a16:creationId xmlns:a16="http://schemas.microsoft.com/office/drawing/2014/main" id="{5DDE7991-DBEC-4B84-BAB6-C3B57A920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62" t="4218" r="6143" b="22232"/>
            <a:stretch>
              <a:fillRect/>
            </a:stretch>
          </p:blipFill>
          <p:spPr bwMode="auto">
            <a:xfrm>
              <a:off x="4012" y="1172"/>
              <a:ext cx="491" cy="2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19" name="Rectangle 6">
              <a:extLst>
                <a:ext uri="{FF2B5EF4-FFF2-40B4-BE49-F238E27FC236}">
                  <a16:creationId xmlns:a16="http://schemas.microsoft.com/office/drawing/2014/main" id="{0607AA6F-7A82-4AD4-964F-A1A2D46A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1440"/>
              <a:ext cx="256" cy="1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64520" name="Rectangle 7">
              <a:extLst>
                <a:ext uri="{FF2B5EF4-FFF2-40B4-BE49-F238E27FC236}">
                  <a16:creationId xmlns:a16="http://schemas.microsoft.com/office/drawing/2014/main" id="{D282C64F-9FB6-4C02-B668-3BE5B95FC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" y="2175"/>
              <a:ext cx="234" cy="804"/>
            </a:xfrm>
            <a:prstGeom prst="rect">
              <a:avLst/>
            </a:prstGeom>
            <a:solidFill>
              <a:schemeClr val="bg1"/>
            </a:solidFill>
            <a:ln w="57150" algn="ctr">
              <a:solidFill>
                <a:srgbClr val="0041FF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6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>
                  <a:solidFill>
                    <a:srgbClr val="0041FF"/>
                  </a:solidFill>
                </a:rPr>
                <a:t>20</a:t>
              </a:r>
            </a:p>
            <a:p>
              <a:pPr algn="just" eaLnBrk="1" hangingPunct="1">
                <a:lnSpc>
                  <a:spcPct val="160000"/>
                </a:lnSpc>
                <a:buFont typeface="Wingdings" panose="05000000000000000000" pitchFamily="2" charset="2"/>
                <a:buNone/>
              </a:pPr>
              <a:endParaRPr lang="zh-CN" altLang="en-US" sz="2600" b="1">
                <a:solidFill>
                  <a:srgbClr val="0041FF"/>
                </a:solidFill>
              </a:endParaRPr>
            </a:p>
          </p:txBody>
        </p:sp>
        <p:sp>
          <p:nvSpPr>
            <p:cNvPr id="64521" name="Rectangle 8">
              <a:extLst>
                <a:ext uri="{FF2B5EF4-FFF2-40B4-BE49-F238E27FC236}">
                  <a16:creationId xmlns:a16="http://schemas.microsoft.com/office/drawing/2014/main" id="{77FA87EB-43CA-400C-A504-0FA33DC4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083"/>
              <a:ext cx="282" cy="350"/>
            </a:xfrm>
            <a:prstGeom prst="rect">
              <a:avLst/>
            </a:prstGeom>
            <a:solidFill>
              <a:schemeClr val="bg1"/>
            </a:solidFill>
            <a:ln w="57150" algn="ctr">
              <a:solidFill>
                <a:srgbClr val="0041FF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60000"/>
                </a:lnSpc>
                <a:buFont typeface="Wingdings" panose="05000000000000000000" pitchFamily="2" charset="2"/>
                <a:buNone/>
              </a:pPr>
              <a:r>
                <a:rPr lang="en-US" altLang="zh-CN" sz="2600" b="1">
                  <a:solidFill>
                    <a:srgbClr val="0041FF"/>
                  </a:solidFill>
                </a:rPr>
                <a:t>10</a:t>
              </a:r>
              <a:endParaRPr lang="zh-CN" altLang="en-US" sz="2600" b="1">
                <a:solidFill>
                  <a:srgbClr val="0041FF"/>
                </a:solidFill>
              </a:endParaRPr>
            </a:p>
          </p:txBody>
        </p:sp>
        <p:sp>
          <p:nvSpPr>
            <p:cNvPr id="64522" name="Rectangle 9">
              <a:extLst>
                <a:ext uri="{FF2B5EF4-FFF2-40B4-BE49-F238E27FC236}">
                  <a16:creationId xmlns:a16="http://schemas.microsoft.com/office/drawing/2014/main" id="{459E93C7-0716-4E8C-B9F8-596931104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3517"/>
              <a:ext cx="814" cy="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3200" b="1">
                  <a:solidFill>
                    <a:srgbClr val="800000"/>
                  </a:solidFill>
                </a:rPr>
                <a:t>$ 160</a:t>
              </a:r>
            </a:p>
          </p:txBody>
        </p:sp>
        <p:grpSp>
          <p:nvGrpSpPr>
            <p:cNvPr id="64523" name="Group 10">
              <a:extLst>
                <a:ext uri="{FF2B5EF4-FFF2-40B4-BE49-F238E27FC236}">
                  <a16:creationId xmlns:a16="http://schemas.microsoft.com/office/drawing/2014/main" id="{7E916AC6-58DB-4DF2-BBCB-D4AB6E3BA6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1028"/>
              <a:ext cx="814" cy="2835"/>
              <a:chOff x="4688" y="996"/>
              <a:chExt cx="814" cy="2835"/>
            </a:xfrm>
          </p:grpSpPr>
          <p:grpSp>
            <p:nvGrpSpPr>
              <p:cNvPr id="64524" name="Group 11">
                <a:extLst>
                  <a:ext uri="{FF2B5EF4-FFF2-40B4-BE49-F238E27FC236}">
                    <a16:creationId xmlns:a16="http://schemas.microsoft.com/office/drawing/2014/main" id="{CA160821-A7D4-4ECA-BD72-314B14D563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" y="996"/>
                <a:ext cx="491" cy="2508"/>
                <a:chOff x="3948" y="1004"/>
                <a:chExt cx="491" cy="2508"/>
              </a:xfrm>
            </p:grpSpPr>
            <p:pic>
              <p:nvPicPr>
                <p:cNvPr id="64528" name="Picture 12" descr="336_a">
                  <a:extLst>
                    <a:ext uri="{FF2B5EF4-FFF2-40B4-BE49-F238E27FC236}">
                      <a16:creationId xmlns:a16="http://schemas.microsoft.com/office/drawing/2014/main" id="{B54E28B6-5426-46BB-A3B9-63995266EA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8762" r="6143" b="22232"/>
                <a:stretch>
                  <a:fillRect/>
                </a:stretch>
              </p:blipFill>
              <p:spPr bwMode="auto">
                <a:xfrm>
                  <a:off x="3948" y="1004"/>
                  <a:ext cx="491" cy="2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4529" name="Rectangle 13">
                  <a:extLst>
                    <a:ext uri="{FF2B5EF4-FFF2-40B4-BE49-F238E27FC236}">
                      <a16:creationId xmlns:a16="http://schemas.microsoft.com/office/drawing/2014/main" id="{C7DE880E-08D4-4ACB-819F-F1D6F2EA09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8" y="1408"/>
                  <a:ext cx="256" cy="1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</a:pPr>
                  <a:endParaRPr lang="zh-CN" altLang="en-US" sz="2000"/>
                </a:p>
              </p:txBody>
            </p:sp>
          </p:grpSp>
          <p:sp>
            <p:nvSpPr>
              <p:cNvPr id="64525" name="Rectangle 14">
                <a:extLst>
                  <a:ext uri="{FF2B5EF4-FFF2-40B4-BE49-F238E27FC236}">
                    <a16:creationId xmlns:a16="http://schemas.microsoft.com/office/drawing/2014/main" id="{1716D42B-2BF5-47AA-A321-B099D6DD3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2583"/>
                <a:ext cx="234" cy="804"/>
              </a:xfrm>
              <a:prstGeom prst="rect">
                <a:avLst/>
              </a:prstGeom>
              <a:solidFill>
                <a:schemeClr val="bg1"/>
              </a:solidFill>
              <a:ln w="57150" algn="ctr">
                <a:solidFill>
                  <a:srgbClr val="0041FF"/>
                </a:solidFill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6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600" b="1">
                    <a:solidFill>
                      <a:srgbClr val="0041FF"/>
                    </a:solidFill>
                  </a:rPr>
                  <a:t>20</a:t>
                </a:r>
              </a:p>
              <a:p>
                <a:pPr algn="just" eaLnBrk="1" hangingPunct="1">
                  <a:lnSpc>
                    <a:spcPct val="160000"/>
                  </a:lnSpc>
                  <a:buFont typeface="Wingdings" panose="05000000000000000000" pitchFamily="2" charset="2"/>
                  <a:buNone/>
                </a:pPr>
                <a:endParaRPr lang="zh-CN" altLang="en-US" sz="2600" b="1">
                  <a:solidFill>
                    <a:srgbClr val="0041FF"/>
                  </a:solidFill>
                </a:endParaRPr>
              </a:p>
            </p:txBody>
          </p:sp>
          <p:sp>
            <p:nvSpPr>
              <p:cNvPr id="64526" name="Rectangle 15">
                <a:extLst>
                  <a:ext uri="{FF2B5EF4-FFF2-40B4-BE49-F238E27FC236}">
                    <a16:creationId xmlns:a16="http://schemas.microsoft.com/office/drawing/2014/main" id="{F32501DB-0E3E-44BE-A27D-339971F85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211"/>
                <a:ext cx="282" cy="1258"/>
              </a:xfrm>
              <a:prstGeom prst="rect">
                <a:avLst/>
              </a:prstGeom>
              <a:solidFill>
                <a:schemeClr val="bg1"/>
              </a:solidFill>
              <a:ln w="57150" algn="ctr">
                <a:solidFill>
                  <a:srgbClr val="0041FF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60000"/>
                  </a:lnSpc>
                  <a:buFont typeface="Wingdings" panose="05000000000000000000" pitchFamily="2" charset="2"/>
                  <a:buNone/>
                </a:pPr>
                <a:endParaRPr lang="en-US" altLang="zh-CN" sz="2600" b="1">
                  <a:solidFill>
                    <a:srgbClr val="0041FF"/>
                  </a:solidFill>
                </a:endParaRPr>
              </a:p>
              <a:p>
                <a:pPr algn="just" eaLnBrk="1" hangingPunct="1">
                  <a:lnSpc>
                    <a:spcPct val="16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600" b="1">
                    <a:solidFill>
                      <a:srgbClr val="0041FF"/>
                    </a:solidFill>
                  </a:rPr>
                  <a:t>30</a:t>
                </a:r>
              </a:p>
              <a:p>
                <a:pPr algn="just" eaLnBrk="1" hangingPunct="1">
                  <a:lnSpc>
                    <a:spcPct val="160000"/>
                  </a:lnSpc>
                  <a:buFont typeface="Wingdings" panose="05000000000000000000" pitchFamily="2" charset="2"/>
                  <a:buNone/>
                </a:pPr>
                <a:endParaRPr lang="zh-CN" altLang="en-US" sz="2600" b="1">
                  <a:solidFill>
                    <a:srgbClr val="0041FF"/>
                  </a:solidFill>
                </a:endParaRPr>
              </a:p>
            </p:txBody>
          </p:sp>
          <p:sp>
            <p:nvSpPr>
              <p:cNvPr id="64527" name="Rectangle 16">
                <a:extLst>
                  <a:ext uri="{FF2B5EF4-FFF2-40B4-BE49-F238E27FC236}">
                    <a16:creationId xmlns:a16="http://schemas.microsoft.com/office/drawing/2014/main" id="{1D1C8267-3D01-4BE2-90C9-F4CA53EF6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8" y="3493"/>
                <a:ext cx="814" cy="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3200" b="1">
                    <a:solidFill>
                      <a:srgbClr val="FF0000"/>
                    </a:solidFill>
                  </a:rPr>
                  <a:t>$ 220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页脚占位符 3">
            <a:extLst>
              <a:ext uri="{FF2B5EF4-FFF2-40B4-BE49-F238E27FC236}">
                <a16:creationId xmlns:a16="http://schemas.microsoft.com/office/drawing/2014/main" id="{CBA3803B-A67C-41D7-9336-6726A0DAFC75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184771" name="Rectangle 2">
            <a:extLst>
              <a:ext uri="{FF2B5EF4-FFF2-40B4-BE49-F238E27FC236}">
                <a16:creationId xmlns:a16="http://schemas.microsoft.com/office/drawing/2014/main" id="{5166CDC5-4542-4ACC-8E9E-EB0C46016C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703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0-1 </a:t>
            </a:r>
            <a:r>
              <a:rPr lang="zh-CN" altLang="en-US"/>
              <a:t>背包问题不能用贪心求解</a:t>
            </a:r>
          </a:p>
        </p:txBody>
      </p:sp>
      <p:sp>
        <p:nvSpPr>
          <p:cNvPr id="1129475" name="Rectangle 3">
            <a:extLst>
              <a:ext uri="{FF2B5EF4-FFF2-40B4-BE49-F238E27FC236}">
                <a16:creationId xmlns:a16="http://schemas.microsoft.com/office/drawing/2014/main" id="{B0024C5E-8956-4204-83B2-C26C48B278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7328" y="1052513"/>
            <a:ext cx="11161336" cy="5078412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b="1" dirty="0"/>
              <a:t>解 </a:t>
            </a:r>
            <a:r>
              <a:rPr lang="en-US" altLang="zh-CN" b="1" dirty="0"/>
              <a:t>0-1</a:t>
            </a:r>
            <a:r>
              <a:rPr lang="zh-CN" altLang="en-US" b="1" dirty="0"/>
              <a:t>背包问题时，需对选该物品和不选该物品所导致的最终方案进行比较，才能作出最优选择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动态规划</a:t>
            </a:r>
            <a:r>
              <a:rPr lang="zh-CN" altLang="en-US" b="1" dirty="0"/>
              <a:t>：系统比较所有可能方案</a:t>
            </a:r>
          </a:p>
          <a:p>
            <a:pPr lvl="2" eaLnBrk="1" hangingPunct="1">
              <a:lnSpc>
                <a:spcPct val="160000"/>
              </a:lnSpc>
            </a:pPr>
            <a:r>
              <a:rPr lang="zh-CN" altLang="en-US" b="1" dirty="0"/>
              <a:t>所有方案中存在的重复子问题，利用辅助空间预先保存其解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>
            <a:extLst>
              <a:ext uri="{FF2B5EF4-FFF2-40B4-BE49-F238E27FC236}">
                <a16:creationId xmlns:a16="http://schemas.microsoft.com/office/drawing/2014/main" id="{5CB66ADD-A29E-458F-8618-67CEF5F817F8}"/>
              </a:ext>
            </a:extLst>
          </p:cNvPr>
          <p:cNvGrpSpPr>
            <a:grpSpLocks/>
          </p:cNvGrpSpPr>
          <p:nvPr/>
        </p:nvGrpSpPr>
        <p:grpSpPr bwMode="auto">
          <a:xfrm>
            <a:off x="3690938" y="155575"/>
            <a:ext cx="3117850" cy="2662238"/>
            <a:chOff x="1365" y="98"/>
            <a:chExt cx="1964" cy="1677"/>
          </a:xfrm>
        </p:grpSpPr>
        <p:sp>
          <p:nvSpPr>
            <p:cNvPr id="11358" name="Text Box 3">
              <a:extLst>
                <a:ext uri="{FF2B5EF4-FFF2-40B4-BE49-F238E27FC236}">
                  <a16:creationId xmlns:a16="http://schemas.microsoft.com/office/drawing/2014/main" id="{16990025-4961-4252-A0EF-884761298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" y="9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例</a:t>
              </a:r>
            </a:p>
          </p:txBody>
        </p:sp>
        <p:grpSp>
          <p:nvGrpSpPr>
            <p:cNvPr id="11359" name="Group 4">
              <a:extLst>
                <a:ext uri="{FF2B5EF4-FFF2-40B4-BE49-F238E27FC236}">
                  <a16:creationId xmlns:a16="http://schemas.microsoft.com/office/drawing/2014/main" id="{9BB696B3-6223-4DE7-B8A4-9EA0AFA2DB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9" y="164"/>
              <a:ext cx="1680" cy="1611"/>
              <a:chOff x="1649" y="164"/>
              <a:chExt cx="1680" cy="1611"/>
            </a:xfrm>
          </p:grpSpPr>
          <p:sp>
            <p:nvSpPr>
              <p:cNvPr id="11360" name="Line 5">
                <a:extLst>
                  <a:ext uri="{FF2B5EF4-FFF2-40B4-BE49-F238E27FC236}">
                    <a16:creationId xmlns:a16="http://schemas.microsoft.com/office/drawing/2014/main" id="{81E955F4-D31A-48E5-9FE0-E56E73B7E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9" y="736"/>
                <a:ext cx="512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1" name="Oval 6">
                <a:extLst>
                  <a:ext uri="{FF2B5EF4-FFF2-40B4-BE49-F238E27FC236}">
                    <a16:creationId xmlns:a16="http://schemas.microsoft.com/office/drawing/2014/main" id="{5B7397D1-AF2B-4117-8493-63F8500F5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164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62" name="Oval 7">
                <a:extLst>
                  <a:ext uri="{FF2B5EF4-FFF2-40B4-BE49-F238E27FC236}">
                    <a16:creationId xmlns:a16="http://schemas.microsoft.com/office/drawing/2014/main" id="{D4621C9E-AA7D-449D-9416-FA5EB3575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564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1363" name="Oval 8">
                <a:extLst>
                  <a:ext uri="{FF2B5EF4-FFF2-40B4-BE49-F238E27FC236}">
                    <a16:creationId xmlns:a16="http://schemas.microsoft.com/office/drawing/2014/main" id="{C1949E6C-C3EA-4657-986D-ACC2FF941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1564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1364" name="Oval 9">
                <a:extLst>
                  <a:ext uri="{FF2B5EF4-FFF2-40B4-BE49-F238E27FC236}">
                    <a16:creationId xmlns:a16="http://schemas.microsoft.com/office/drawing/2014/main" id="{34E0AC3B-0C36-4EDD-866D-C8A1E0B52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527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1365" name="Oval 10">
                <a:extLst>
                  <a:ext uri="{FF2B5EF4-FFF2-40B4-BE49-F238E27FC236}">
                    <a16:creationId xmlns:a16="http://schemas.microsoft.com/office/drawing/2014/main" id="{E6A52603-CAB9-4FC0-98AC-295A2A1BF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9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1366" name="Oval 11">
                <a:extLst>
                  <a:ext uri="{FF2B5EF4-FFF2-40B4-BE49-F238E27FC236}">
                    <a16:creationId xmlns:a16="http://schemas.microsoft.com/office/drawing/2014/main" id="{79F8EB19-E75F-4ECF-9DB1-C6EE508DB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5" y="6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1367" name="Line 12">
                <a:extLst>
                  <a:ext uri="{FF2B5EF4-FFF2-40B4-BE49-F238E27FC236}">
                    <a16:creationId xmlns:a16="http://schemas.microsoft.com/office/drawing/2014/main" id="{9E2114DE-2266-4506-A9D8-92F183008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376"/>
                <a:ext cx="0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" name="Line 13">
                <a:extLst>
                  <a:ext uri="{FF2B5EF4-FFF2-40B4-BE49-F238E27FC236}">
                    <a16:creationId xmlns:a16="http://schemas.microsoft.com/office/drawing/2014/main" id="{AED50CE9-AB0A-4C74-BABC-E09DAF3C4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20"/>
                <a:ext cx="496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9" name="Line 14">
                <a:extLst>
                  <a:ext uri="{FF2B5EF4-FFF2-40B4-BE49-F238E27FC236}">
                    <a16:creationId xmlns:a16="http://schemas.microsoft.com/office/drawing/2014/main" id="{6EF00820-CDBC-4B57-8CDF-64F74E1CC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818"/>
                <a:ext cx="117" cy="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0" name="Line 15">
                <a:extLst>
                  <a:ext uri="{FF2B5EF4-FFF2-40B4-BE49-F238E27FC236}">
                    <a16:creationId xmlns:a16="http://schemas.microsoft.com/office/drawing/2014/main" id="{EA7E388C-61E0-429C-ADFA-8389259E3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5" y="754"/>
                <a:ext cx="233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1" name="Line 16">
                <a:extLst>
                  <a:ext uri="{FF2B5EF4-FFF2-40B4-BE49-F238E27FC236}">
                    <a16:creationId xmlns:a16="http://schemas.microsoft.com/office/drawing/2014/main" id="{1F6E37BC-F368-4A6E-A2BB-8CBE984DB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" y="1676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2" name="Line 17">
                <a:extLst>
                  <a:ext uri="{FF2B5EF4-FFF2-40B4-BE49-F238E27FC236}">
                    <a16:creationId xmlns:a16="http://schemas.microsoft.com/office/drawing/2014/main" id="{69B41FD6-5A81-407D-8DDC-E5D19D107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6" y="298"/>
                <a:ext cx="567" cy="2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3" name="Line 18">
                <a:extLst>
                  <a:ext uri="{FF2B5EF4-FFF2-40B4-BE49-F238E27FC236}">
                    <a16:creationId xmlns:a16="http://schemas.microsoft.com/office/drawing/2014/main" id="{F91A917C-C8F7-44E1-99AA-4B581109C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6" y="686"/>
                <a:ext cx="588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4" name="Line 19">
                <a:extLst>
                  <a:ext uri="{FF2B5EF4-FFF2-40B4-BE49-F238E27FC236}">
                    <a16:creationId xmlns:a16="http://schemas.microsoft.com/office/drawing/2014/main" id="{024A1FBE-153E-4937-A485-79EE36934E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9" y="1085"/>
                <a:ext cx="392" cy="5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5" name="Line 20">
                <a:extLst>
                  <a:ext uri="{FF2B5EF4-FFF2-40B4-BE49-F238E27FC236}">
                    <a16:creationId xmlns:a16="http://schemas.microsoft.com/office/drawing/2014/main" id="{D999998D-9A56-40AD-87E1-3F8583912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" y="1093"/>
                <a:ext cx="363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6" name="Text Box 21">
                <a:extLst>
                  <a:ext uri="{FF2B5EF4-FFF2-40B4-BE49-F238E27FC236}">
                    <a16:creationId xmlns:a16="http://schemas.microsoft.com/office/drawing/2014/main" id="{B0D9B6D0-77A8-48DF-B909-7DF9C5BC28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3" y="25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1377" name="Text Box 22">
                <a:extLst>
                  <a:ext uri="{FF2B5EF4-FFF2-40B4-BE49-F238E27FC236}">
                    <a16:creationId xmlns:a16="http://schemas.microsoft.com/office/drawing/2014/main" id="{399CC676-C723-4A97-A3E0-45191D09C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4" y="19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1378" name="Text Box 23">
                <a:extLst>
                  <a:ext uri="{FF2B5EF4-FFF2-40B4-BE49-F238E27FC236}">
                    <a16:creationId xmlns:a16="http://schemas.microsoft.com/office/drawing/2014/main" id="{2DABEC60-F68F-42B8-95E8-004E0E7333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" y="43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1379" name="Text Box 24">
                <a:extLst>
                  <a:ext uri="{FF2B5EF4-FFF2-40B4-BE49-F238E27FC236}">
                    <a16:creationId xmlns:a16="http://schemas.microsoft.com/office/drawing/2014/main" id="{DB4FE0A7-4078-4E21-8E1E-3944FCC6C6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9" y="107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1380" name="Text Box 25">
                <a:extLst>
                  <a:ext uri="{FF2B5EF4-FFF2-40B4-BE49-F238E27FC236}">
                    <a16:creationId xmlns:a16="http://schemas.microsoft.com/office/drawing/2014/main" id="{535AD387-1B1E-431F-A7D6-B6811A2166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" y="58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1381" name="Text Box 26">
                <a:extLst>
                  <a:ext uri="{FF2B5EF4-FFF2-40B4-BE49-F238E27FC236}">
                    <a16:creationId xmlns:a16="http://schemas.microsoft.com/office/drawing/2014/main" id="{4E76EFF9-1ABA-4879-A781-6C372C2DE4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3" y="107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1382" name="Text Box 27">
                <a:extLst>
                  <a:ext uri="{FF2B5EF4-FFF2-40B4-BE49-F238E27FC236}">
                    <a16:creationId xmlns:a16="http://schemas.microsoft.com/office/drawing/2014/main" id="{91880546-BDD1-45AA-B63D-5556C4F2C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9" y="142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1383" name="Text Box 28">
                <a:extLst>
                  <a:ext uri="{FF2B5EF4-FFF2-40B4-BE49-F238E27FC236}">
                    <a16:creationId xmlns:a16="http://schemas.microsoft.com/office/drawing/2014/main" id="{A1E8C9B3-B891-4E2E-B5D4-ED1EAF963D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1" y="115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1384" name="Text Box 29">
                <a:extLst>
                  <a:ext uri="{FF2B5EF4-FFF2-40B4-BE49-F238E27FC236}">
                    <a16:creationId xmlns:a16="http://schemas.microsoft.com/office/drawing/2014/main" id="{0F8A7CC1-0BB4-4C8A-948E-FC3BA5ADF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8" y="90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1385" name="Text Box 30">
                <a:extLst>
                  <a:ext uri="{FF2B5EF4-FFF2-40B4-BE49-F238E27FC236}">
                    <a16:creationId xmlns:a16="http://schemas.microsoft.com/office/drawing/2014/main" id="{C4783200-31FA-40A7-8F5E-580AC9BF9D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6" y="55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</p:grpSp>
      <p:grpSp>
        <p:nvGrpSpPr>
          <p:cNvPr id="1131551" name="Group 31">
            <a:extLst>
              <a:ext uri="{FF2B5EF4-FFF2-40B4-BE49-F238E27FC236}">
                <a16:creationId xmlns:a16="http://schemas.microsoft.com/office/drawing/2014/main" id="{7952B30C-A428-4A2A-A632-94EAF5E32CB6}"/>
              </a:ext>
            </a:extLst>
          </p:cNvPr>
          <p:cNvGrpSpPr>
            <a:grpSpLocks/>
          </p:cNvGrpSpPr>
          <p:nvPr/>
        </p:nvGrpSpPr>
        <p:grpSpPr bwMode="auto">
          <a:xfrm>
            <a:off x="1865313" y="3000375"/>
            <a:ext cx="2609850" cy="3074988"/>
            <a:chOff x="2111" y="1875"/>
            <a:chExt cx="1644" cy="1937"/>
          </a:xfrm>
        </p:grpSpPr>
        <p:sp>
          <p:nvSpPr>
            <p:cNvPr id="11329" name="Oval 32">
              <a:extLst>
                <a:ext uri="{FF2B5EF4-FFF2-40B4-BE49-F238E27FC236}">
                  <a16:creationId xmlns:a16="http://schemas.microsoft.com/office/drawing/2014/main" id="{604CF3AF-5E60-49DB-8F78-D2F8C26F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1875"/>
              <a:ext cx="490" cy="413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grpSp>
          <p:nvGrpSpPr>
            <p:cNvPr id="11330" name="Group 33">
              <a:extLst>
                <a:ext uri="{FF2B5EF4-FFF2-40B4-BE49-F238E27FC236}">
                  <a16:creationId xmlns:a16="http://schemas.microsoft.com/office/drawing/2014/main" id="{B3DA779A-C8D4-4EB0-BB1C-981A9A50C7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1" y="1983"/>
              <a:ext cx="1644" cy="1611"/>
              <a:chOff x="1685" y="164"/>
              <a:chExt cx="1644" cy="1611"/>
            </a:xfrm>
          </p:grpSpPr>
          <p:sp>
            <p:nvSpPr>
              <p:cNvPr id="11332" name="Line 34">
                <a:extLst>
                  <a:ext uri="{FF2B5EF4-FFF2-40B4-BE49-F238E27FC236}">
                    <a16:creationId xmlns:a16="http://schemas.microsoft.com/office/drawing/2014/main" id="{F0A3090C-AD23-4627-AF37-6F777E949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9" y="736"/>
                <a:ext cx="512" cy="25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3" name="Oval 35">
                <a:extLst>
                  <a:ext uri="{FF2B5EF4-FFF2-40B4-BE49-F238E27FC236}">
                    <a16:creationId xmlns:a16="http://schemas.microsoft.com/office/drawing/2014/main" id="{A8CFCEDF-BD81-485A-8324-9B517D76C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1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34" name="Oval 36">
                <a:extLst>
                  <a:ext uri="{FF2B5EF4-FFF2-40B4-BE49-F238E27FC236}">
                    <a16:creationId xmlns:a16="http://schemas.microsoft.com/office/drawing/2014/main" id="{A13C1551-7187-481A-A45F-4DFE2F2DC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5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1335" name="Oval 37">
                <a:extLst>
                  <a:ext uri="{FF2B5EF4-FFF2-40B4-BE49-F238E27FC236}">
                    <a16:creationId xmlns:a16="http://schemas.microsoft.com/office/drawing/2014/main" id="{9B54CF64-F029-4A63-AE5B-9F75D87EF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15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1336" name="Oval 38">
                <a:extLst>
                  <a:ext uri="{FF2B5EF4-FFF2-40B4-BE49-F238E27FC236}">
                    <a16:creationId xmlns:a16="http://schemas.microsoft.com/office/drawing/2014/main" id="{BB395AF4-AD5B-4B0A-9B18-2F6DF689C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527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1337" name="Oval 39">
                <a:extLst>
                  <a:ext uri="{FF2B5EF4-FFF2-40B4-BE49-F238E27FC236}">
                    <a16:creationId xmlns:a16="http://schemas.microsoft.com/office/drawing/2014/main" id="{1B2AE8F2-EB2C-4B29-88AA-7E74BB5A3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9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1338" name="Oval 40">
                <a:extLst>
                  <a:ext uri="{FF2B5EF4-FFF2-40B4-BE49-F238E27FC236}">
                    <a16:creationId xmlns:a16="http://schemas.microsoft.com/office/drawing/2014/main" id="{5DDAEF0E-EAC3-49F3-B105-400EDB6F5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5" y="6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1339" name="Line 41">
                <a:extLst>
                  <a:ext uri="{FF2B5EF4-FFF2-40B4-BE49-F238E27FC236}">
                    <a16:creationId xmlns:a16="http://schemas.microsoft.com/office/drawing/2014/main" id="{5AB0A752-2E7D-4150-8E47-3A9EC8BBA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376"/>
                <a:ext cx="0" cy="50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0" name="Line 42">
                <a:extLst>
                  <a:ext uri="{FF2B5EF4-FFF2-40B4-BE49-F238E27FC236}">
                    <a16:creationId xmlns:a16="http://schemas.microsoft.com/office/drawing/2014/main" id="{1F1CA1CE-4D39-4070-B5E3-2B30F37CA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20"/>
                <a:ext cx="496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1" name="Line 43">
                <a:extLst>
                  <a:ext uri="{FF2B5EF4-FFF2-40B4-BE49-F238E27FC236}">
                    <a16:creationId xmlns:a16="http://schemas.microsoft.com/office/drawing/2014/main" id="{D1B062B4-628A-4512-9223-118E66A5B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818"/>
                <a:ext cx="117" cy="769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2" name="Line 44">
                <a:extLst>
                  <a:ext uri="{FF2B5EF4-FFF2-40B4-BE49-F238E27FC236}">
                    <a16:creationId xmlns:a16="http://schemas.microsoft.com/office/drawing/2014/main" id="{79344745-85D2-44A5-B0DF-5E4C2CECF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5" y="754"/>
                <a:ext cx="233" cy="80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3" name="Line 45">
                <a:extLst>
                  <a:ext uri="{FF2B5EF4-FFF2-40B4-BE49-F238E27FC236}">
                    <a16:creationId xmlns:a16="http://schemas.microsoft.com/office/drawing/2014/main" id="{12D69B76-5572-42AC-85AA-5A57E7A9A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" y="1676"/>
                <a:ext cx="746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4" name="Line 46">
                <a:extLst>
                  <a:ext uri="{FF2B5EF4-FFF2-40B4-BE49-F238E27FC236}">
                    <a16:creationId xmlns:a16="http://schemas.microsoft.com/office/drawing/2014/main" id="{94E40B2D-458B-4CE6-B499-6714308D9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6" y="298"/>
                <a:ext cx="567" cy="2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5" name="Line 47">
                <a:extLst>
                  <a:ext uri="{FF2B5EF4-FFF2-40B4-BE49-F238E27FC236}">
                    <a16:creationId xmlns:a16="http://schemas.microsoft.com/office/drawing/2014/main" id="{63FAC1AB-B589-469B-B52F-B971060EA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6" y="686"/>
                <a:ext cx="588" cy="279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6" name="Line 48">
                <a:extLst>
                  <a:ext uri="{FF2B5EF4-FFF2-40B4-BE49-F238E27FC236}">
                    <a16:creationId xmlns:a16="http://schemas.microsoft.com/office/drawing/2014/main" id="{AC4C91F8-9DB5-4A2A-A47E-4D9695CCC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9" y="1085"/>
                <a:ext cx="392" cy="51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7" name="Line 49">
                <a:extLst>
                  <a:ext uri="{FF2B5EF4-FFF2-40B4-BE49-F238E27FC236}">
                    <a16:creationId xmlns:a16="http://schemas.microsoft.com/office/drawing/2014/main" id="{CB1B9C1B-8005-48E7-A4E1-8BCA26C47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" y="1093"/>
                <a:ext cx="363" cy="499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8" name="Text Box 50">
                <a:extLst>
                  <a:ext uri="{FF2B5EF4-FFF2-40B4-BE49-F238E27FC236}">
                    <a16:creationId xmlns:a16="http://schemas.microsoft.com/office/drawing/2014/main" id="{2902DD69-88C9-4AAA-A20C-94624ACA4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3" y="25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1349" name="Text Box 51">
                <a:extLst>
                  <a:ext uri="{FF2B5EF4-FFF2-40B4-BE49-F238E27FC236}">
                    <a16:creationId xmlns:a16="http://schemas.microsoft.com/office/drawing/2014/main" id="{38154D36-44A2-4ED3-92FA-3DD7D6C01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4" y="19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1350" name="Text Box 52">
                <a:extLst>
                  <a:ext uri="{FF2B5EF4-FFF2-40B4-BE49-F238E27FC236}">
                    <a16:creationId xmlns:a16="http://schemas.microsoft.com/office/drawing/2014/main" id="{1A9070FE-ED81-45CB-9E9A-DE3A6AE14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" y="43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1351" name="Text Box 53">
                <a:extLst>
                  <a:ext uri="{FF2B5EF4-FFF2-40B4-BE49-F238E27FC236}">
                    <a16:creationId xmlns:a16="http://schemas.microsoft.com/office/drawing/2014/main" id="{F00E962C-C62E-4E62-B779-A13898EFDA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5" y="1073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52" name="Text Box 54">
                <a:extLst>
                  <a:ext uri="{FF2B5EF4-FFF2-40B4-BE49-F238E27FC236}">
                    <a16:creationId xmlns:a16="http://schemas.microsoft.com/office/drawing/2014/main" id="{0C563F78-F4A1-4C27-84AF-2432463D5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9" y="588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53" name="Text Box 55">
                <a:extLst>
                  <a:ext uri="{FF2B5EF4-FFF2-40B4-BE49-F238E27FC236}">
                    <a16:creationId xmlns:a16="http://schemas.microsoft.com/office/drawing/2014/main" id="{64821A19-7F09-4CF6-875D-3C8F199AEB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9" y="1075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54" name="Text Box 56">
                <a:extLst>
                  <a:ext uri="{FF2B5EF4-FFF2-40B4-BE49-F238E27FC236}">
                    <a16:creationId xmlns:a16="http://schemas.microsoft.com/office/drawing/2014/main" id="{A3CD157E-C56C-48AD-99DF-8DB1DAC3D9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5" y="1423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55" name="Text Box 57">
                <a:extLst>
                  <a:ext uri="{FF2B5EF4-FFF2-40B4-BE49-F238E27FC236}">
                    <a16:creationId xmlns:a16="http://schemas.microsoft.com/office/drawing/2014/main" id="{0FC9243B-BFEC-422A-8CBB-B50A8B8CE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7" y="1157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56" name="Text Box 58">
                <a:extLst>
                  <a:ext uri="{FF2B5EF4-FFF2-40B4-BE49-F238E27FC236}">
                    <a16:creationId xmlns:a16="http://schemas.microsoft.com/office/drawing/2014/main" id="{79A94C50-EF93-42C5-8E5C-3461764209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4" y="902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57" name="Text Box 59">
                <a:extLst>
                  <a:ext uri="{FF2B5EF4-FFF2-40B4-BE49-F238E27FC236}">
                    <a16:creationId xmlns:a16="http://schemas.microsoft.com/office/drawing/2014/main" id="{E2C5D3CA-85FA-4F86-919D-FCC8D944D4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2" y="555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331" name="Rectangle 60">
              <a:extLst>
                <a:ext uri="{FF2B5EF4-FFF2-40B4-BE49-F238E27FC236}">
                  <a16:creationId xmlns:a16="http://schemas.microsoft.com/office/drawing/2014/main" id="{DA506167-270D-40CE-85CD-2209C1AC5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1" y="352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(a)</a:t>
              </a:r>
            </a:p>
          </p:txBody>
        </p:sp>
      </p:grpSp>
      <p:grpSp>
        <p:nvGrpSpPr>
          <p:cNvPr id="1131581" name="Group 61">
            <a:extLst>
              <a:ext uri="{FF2B5EF4-FFF2-40B4-BE49-F238E27FC236}">
                <a16:creationId xmlns:a16="http://schemas.microsoft.com/office/drawing/2014/main" id="{31EE6CAD-7190-4691-B269-100B2317A6FE}"/>
              </a:ext>
            </a:extLst>
          </p:cNvPr>
          <p:cNvGrpSpPr>
            <a:grpSpLocks/>
          </p:cNvGrpSpPr>
          <p:nvPr/>
        </p:nvGrpSpPr>
        <p:grpSpPr bwMode="auto">
          <a:xfrm>
            <a:off x="4808538" y="2959100"/>
            <a:ext cx="2609850" cy="3055938"/>
            <a:chOff x="3965" y="1849"/>
            <a:chExt cx="1644" cy="1925"/>
          </a:xfrm>
        </p:grpSpPr>
        <p:sp>
          <p:nvSpPr>
            <p:cNvPr id="11300" name="Oval 62">
              <a:extLst>
                <a:ext uri="{FF2B5EF4-FFF2-40B4-BE49-F238E27FC236}">
                  <a16:creationId xmlns:a16="http://schemas.microsoft.com/office/drawing/2014/main" id="{A20853E9-FA7B-4918-A55D-8AE9EF305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1849"/>
              <a:ext cx="490" cy="1153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grpSp>
          <p:nvGrpSpPr>
            <p:cNvPr id="11301" name="Group 63">
              <a:extLst>
                <a:ext uri="{FF2B5EF4-FFF2-40B4-BE49-F238E27FC236}">
                  <a16:creationId xmlns:a16="http://schemas.microsoft.com/office/drawing/2014/main" id="{EE61EE61-6C5D-46B1-B622-E4022DA11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5" y="1917"/>
              <a:ext cx="1644" cy="1611"/>
              <a:chOff x="1685" y="164"/>
              <a:chExt cx="1644" cy="1611"/>
            </a:xfrm>
          </p:grpSpPr>
          <p:sp>
            <p:nvSpPr>
              <p:cNvPr id="11303" name="Line 64">
                <a:extLst>
                  <a:ext uri="{FF2B5EF4-FFF2-40B4-BE49-F238E27FC236}">
                    <a16:creationId xmlns:a16="http://schemas.microsoft.com/office/drawing/2014/main" id="{E03C97EC-4626-4BE6-90C5-F3A766FEC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9" y="736"/>
                <a:ext cx="512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4" name="Oval 65">
                <a:extLst>
                  <a:ext uri="{FF2B5EF4-FFF2-40B4-BE49-F238E27FC236}">
                    <a16:creationId xmlns:a16="http://schemas.microsoft.com/office/drawing/2014/main" id="{C2BF17FA-6BBC-421C-871D-D051385A7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1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05" name="Oval 66">
                <a:extLst>
                  <a:ext uri="{FF2B5EF4-FFF2-40B4-BE49-F238E27FC236}">
                    <a16:creationId xmlns:a16="http://schemas.microsoft.com/office/drawing/2014/main" id="{C4BAFBDB-1C3D-4C75-B7C8-AC441F0BA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5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1306" name="Oval 67">
                <a:extLst>
                  <a:ext uri="{FF2B5EF4-FFF2-40B4-BE49-F238E27FC236}">
                    <a16:creationId xmlns:a16="http://schemas.microsoft.com/office/drawing/2014/main" id="{901F004B-5945-44C7-842F-CCA407068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15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1307" name="Oval 68">
                <a:extLst>
                  <a:ext uri="{FF2B5EF4-FFF2-40B4-BE49-F238E27FC236}">
                    <a16:creationId xmlns:a16="http://schemas.microsoft.com/office/drawing/2014/main" id="{C3C556B3-C00C-4DF4-830C-5A6AC441B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527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1308" name="Oval 69">
                <a:extLst>
                  <a:ext uri="{FF2B5EF4-FFF2-40B4-BE49-F238E27FC236}">
                    <a16:creationId xmlns:a16="http://schemas.microsoft.com/office/drawing/2014/main" id="{50BC24EF-5580-44F8-AEB1-8DEAD3C1E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9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1309" name="Oval 70">
                <a:extLst>
                  <a:ext uri="{FF2B5EF4-FFF2-40B4-BE49-F238E27FC236}">
                    <a16:creationId xmlns:a16="http://schemas.microsoft.com/office/drawing/2014/main" id="{185CFEA0-9C43-40EE-9E75-B3C774BAF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5" y="6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1310" name="Line 71">
                <a:extLst>
                  <a:ext uri="{FF2B5EF4-FFF2-40B4-BE49-F238E27FC236}">
                    <a16:creationId xmlns:a16="http://schemas.microsoft.com/office/drawing/2014/main" id="{3DBEDC6B-70E2-4FB3-8B07-BE3F13A68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376"/>
                <a:ext cx="0" cy="50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1" name="Line 72">
                <a:extLst>
                  <a:ext uri="{FF2B5EF4-FFF2-40B4-BE49-F238E27FC236}">
                    <a16:creationId xmlns:a16="http://schemas.microsoft.com/office/drawing/2014/main" id="{05A20EE1-4285-4D2A-94AB-6875F17B0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20"/>
                <a:ext cx="496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2" name="Line 73">
                <a:extLst>
                  <a:ext uri="{FF2B5EF4-FFF2-40B4-BE49-F238E27FC236}">
                    <a16:creationId xmlns:a16="http://schemas.microsoft.com/office/drawing/2014/main" id="{59F878FE-28CB-4BC4-A475-1914AC789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818"/>
                <a:ext cx="117" cy="769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3" name="Line 74">
                <a:extLst>
                  <a:ext uri="{FF2B5EF4-FFF2-40B4-BE49-F238E27FC236}">
                    <a16:creationId xmlns:a16="http://schemas.microsoft.com/office/drawing/2014/main" id="{49BAD4F8-70B4-4CA7-83FA-0F691667BF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5" y="754"/>
                <a:ext cx="233" cy="80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4" name="Line 75">
                <a:extLst>
                  <a:ext uri="{FF2B5EF4-FFF2-40B4-BE49-F238E27FC236}">
                    <a16:creationId xmlns:a16="http://schemas.microsoft.com/office/drawing/2014/main" id="{855EF78B-8AE0-41E1-9E64-E1F1E81C5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" y="1676"/>
                <a:ext cx="746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5" name="Line 76">
                <a:extLst>
                  <a:ext uri="{FF2B5EF4-FFF2-40B4-BE49-F238E27FC236}">
                    <a16:creationId xmlns:a16="http://schemas.microsoft.com/office/drawing/2014/main" id="{AB4BF3DE-C1A3-4F94-8D48-B8A1EA944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6" y="298"/>
                <a:ext cx="567" cy="2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6" name="Line 77">
                <a:extLst>
                  <a:ext uri="{FF2B5EF4-FFF2-40B4-BE49-F238E27FC236}">
                    <a16:creationId xmlns:a16="http://schemas.microsoft.com/office/drawing/2014/main" id="{63C10525-C214-4F82-A99C-6E99F3910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6" y="686"/>
                <a:ext cx="588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7" name="Line 78">
                <a:extLst>
                  <a:ext uri="{FF2B5EF4-FFF2-40B4-BE49-F238E27FC236}">
                    <a16:creationId xmlns:a16="http://schemas.microsoft.com/office/drawing/2014/main" id="{44AEF201-DD47-4E9C-96A0-80B79DFB6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9" y="1085"/>
                <a:ext cx="392" cy="5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8" name="Line 79">
                <a:extLst>
                  <a:ext uri="{FF2B5EF4-FFF2-40B4-BE49-F238E27FC236}">
                    <a16:creationId xmlns:a16="http://schemas.microsoft.com/office/drawing/2014/main" id="{1B6092CF-DB03-4D4B-8A67-B1B94CD02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" y="1093"/>
                <a:ext cx="363" cy="499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9" name="Text Box 80">
                <a:extLst>
                  <a:ext uri="{FF2B5EF4-FFF2-40B4-BE49-F238E27FC236}">
                    <a16:creationId xmlns:a16="http://schemas.microsoft.com/office/drawing/2014/main" id="{13F71B44-C502-4229-AE8D-AA053C2F8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3" y="25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1320" name="Text Box 81">
                <a:extLst>
                  <a:ext uri="{FF2B5EF4-FFF2-40B4-BE49-F238E27FC236}">
                    <a16:creationId xmlns:a16="http://schemas.microsoft.com/office/drawing/2014/main" id="{D93D0545-6548-4734-84BF-D1CE5A723A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4" y="19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1321" name="Text Box 82">
                <a:extLst>
                  <a:ext uri="{FF2B5EF4-FFF2-40B4-BE49-F238E27FC236}">
                    <a16:creationId xmlns:a16="http://schemas.microsoft.com/office/drawing/2014/main" id="{2BF55938-91D7-42A0-80AE-3F927FD83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" y="43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1322" name="Text Box 83">
                <a:extLst>
                  <a:ext uri="{FF2B5EF4-FFF2-40B4-BE49-F238E27FC236}">
                    <a16:creationId xmlns:a16="http://schemas.microsoft.com/office/drawing/2014/main" id="{CF2E3EAC-C182-4B5D-8ECA-6E561E109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5" y="1073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23" name="Text Box 84">
                <a:extLst>
                  <a:ext uri="{FF2B5EF4-FFF2-40B4-BE49-F238E27FC236}">
                    <a16:creationId xmlns:a16="http://schemas.microsoft.com/office/drawing/2014/main" id="{5C04FE98-3066-41A8-B2AA-16E494351A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" y="58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1324" name="Text Box 85">
                <a:extLst>
                  <a:ext uri="{FF2B5EF4-FFF2-40B4-BE49-F238E27FC236}">
                    <a16:creationId xmlns:a16="http://schemas.microsoft.com/office/drawing/2014/main" id="{05256689-8A37-491D-9E11-E423118968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3" y="107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1325" name="Text Box 86">
                <a:extLst>
                  <a:ext uri="{FF2B5EF4-FFF2-40B4-BE49-F238E27FC236}">
                    <a16:creationId xmlns:a16="http://schemas.microsoft.com/office/drawing/2014/main" id="{6691CFF1-2BDC-4DA3-9202-FAE46132E3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5" y="1423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26" name="Text Box 87">
                <a:extLst>
                  <a:ext uri="{FF2B5EF4-FFF2-40B4-BE49-F238E27FC236}">
                    <a16:creationId xmlns:a16="http://schemas.microsoft.com/office/drawing/2014/main" id="{C43A9355-2FD1-4B9B-B05A-032AB8D4EF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1" y="115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1327" name="Text Box 88">
                <a:extLst>
                  <a:ext uri="{FF2B5EF4-FFF2-40B4-BE49-F238E27FC236}">
                    <a16:creationId xmlns:a16="http://schemas.microsoft.com/office/drawing/2014/main" id="{58BE3EA5-9A14-449A-8A39-2D511B3F07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4" y="902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28" name="Text Box 89">
                <a:extLst>
                  <a:ext uri="{FF2B5EF4-FFF2-40B4-BE49-F238E27FC236}">
                    <a16:creationId xmlns:a16="http://schemas.microsoft.com/office/drawing/2014/main" id="{D31B5FAC-B3A6-465E-885C-C95468275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6" y="55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sp>
          <p:nvSpPr>
            <p:cNvPr id="11302" name="Rectangle 90">
              <a:extLst>
                <a:ext uri="{FF2B5EF4-FFF2-40B4-BE49-F238E27FC236}">
                  <a16:creationId xmlns:a16="http://schemas.microsoft.com/office/drawing/2014/main" id="{E6A78B4D-7630-40E3-A136-B9F8338F1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3486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(b)</a:t>
              </a:r>
            </a:p>
          </p:txBody>
        </p:sp>
      </p:grpSp>
      <p:grpSp>
        <p:nvGrpSpPr>
          <p:cNvPr id="1131611" name="Group 91">
            <a:extLst>
              <a:ext uri="{FF2B5EF4-FFF2-40B4-BE49-F238E27FC236}">
                <a16:creationId xmlns:a16="http://schemas.microsoft.com/office/drawing/2014/main" id="{37FA97ED-7C05-4A10-B6BF-E5FFDC9ABFEA}"/>
              </a:ext>
            </a:extLst>
          </p:cNvPr>
          <p:cNvGrpSpPr>
            <a:grpSpLocks/>
          </p:cNvGrpSpPr>
          <p:nvPr/>
        </p:nvGrpSpPr>
        <p:grpSpPr bwMode="auto">
          <a:xfrm>
            <a:off x="7758113" y="2881313"/>
            <a:ext cx="2609850" cy="3090862"/>
            <a:chOff x="159" y="1853"/>
            <a:chExt cx="1644" cy="1947"/>
          </a:xfrm>
        </p:grpSpPr>
        <p:sp>
          <p:nvSpPr>
            <p:cNvPr id="11270" name="Rectangle 92">
              <a:extLst>
                <a:ext uri="{FF2B5EF4-FFF2-40B4-BE49-F238E27FC236}">
                  <a16:creationId xmlns:a16="http://schemas.microsoft.com/office/drawing/2014/main" id="{1CA5561D-B3CC-4319-A530-E6D15312BD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95623">
              <a:off x="1023" y="2646"/>
              <a:ext cx="427" cy="1089"/>
            </a:xfrm>
            <a:prstGeom prst="rect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1271" name="Rectangle 93">
              <a:extLst>
                <a:ext uri="{FF2B5EF4-FFF2-40B4-BE49-F238E27FC236}">
                  <a16:creationId xmlns:a16="http://schemas.microsoft.com/office/drawing/2014/main" id="{7919E2AE-9FD2-45F6-B378-680E3D58B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1853"/>
              <a:ext cx="466" cy="1089"/>
            </a:xfrm>
            <a:prstGeom prst="rect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grpSp>
          <p:nvGrpSpPr>
            <p:cNvPr id="11272" name="Group 94">
              <a:extLst>
                <a:ext uri="{FF2B5EF4-FFF2-40B4-BE49-F238E27FC236}">
                  <a16:creationId xmlns:a16="http://schemas.microsoft.com/office/drawing/2014/main" id="{B412B96C-0B19-46C5-8CE0-87606CD90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" y="1943"/>
              <a:ext cx="1644" cy="1611"/>
              <a:chOff x="1685" y="164"/>
              <a:chExt cx="1644" cy="1611"/>
            </a:xfrm>
          </p:grpSpPr>
          <p:sp>
            <p:nvSpPr>
              <p:cNvPr id="11274" name="Line 95">
                <a:extLst>
                  <a:ext uri="{FF2B5EF4-FFF2-40B4-BE49-F238E27FC236}">
                    <a16:creationId xmlns:a16="http://schemas.microsoft.com/office/drawing/2014/main" id="{5BD7FC20-5F8E-46EF-8417-24BA0C2FF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9" y="736"/>
                <a:ext cx="512" cy="2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5" name="Oval 96">
                <a:extLst>
                  <a:ext uri="{FF2B5EF4-FFF2-40B4-BE49-F238E27FC236}">
                    <a16:creationId xmlns:a16="http://schemas.microsoft.com/office/drawing/2014/main" id="{167C5076-F563-49D1-BE6C-5063FFA53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1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76" name="Oval 97">
                <a:extLst>
                  <a:ext uri="{FF2B5EF4-FFF2-40B4-BE49-F238E27FC236}">
                    <a16:creationId xmlns:a16="http://schemas.microsoft.com/office/drawing/2014/main" id="{9823DE48-AB5A-43B3-A1FE-35878A2F1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5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1277" name="Oval 98">
                <a:extLst>
                  <a:ext uri="{FF2B5EF4-FFF2-40B4-BE49-F238E27FC236}">
                    <a16:creationId xmlns:a16="http://schemas.microsoft.com/office/drawing/2014/main" id="{85E34AB1-828F-42F4-96B1-0B5111BD1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15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1278" name="Oval 99">
                <a:extLst>
                  <a:ext uri="{FF2B5EF4-FFF2-40B4-BE49-F238E27FC236}">
                    <a16:creationId xmlns:a16="http://schemas.microsoft.com/office/drawing/2014/main" id="{8A9A2476-BC10-4CF3-AA4F-FC3C7A9A2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527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1279" name="Oval 100">
                <a:extLst>
                  <a:ext uri="{FF2B5EF4-FFF2-40B4-BE49-F238E27FC236}">
                    <a16:creationId xmlns:a16="http://schemas.microsoft.com/office/drawing/2014/main" id="{FF9CA5FE-CB15-4921-B047-C951560B7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9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1280" name="Oval 101">
                <a:extLst>
                  <a:ext uri="{FF2B5EF4-FFF2-40B4-BE49-F238E27FC236}">
                    <a16:creationId xmlns:a16="http://schemas.microsoft.com/office/drawing/2014/main" id="{66AB42FC-7C2E-4592-8601-748B42F9D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5" y="6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1281" name="Line 102">
                <a:extLst>
                  <a:ext uri="{FF2B5EF4-FFF2-40B4-BE49-F238E27FC236}">
                    <a16:creationId xmlns:a16="http://schemas.microsoft.com/office/drawing/2014/main" id="{D23C81F9-A390-40AA-A1B5-4F164740C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376"/>
                <a:ext cx="0" cy="50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Line 103">
                <a:extLst>
                  <a:ext uri="{FF2B5EF4-FFF2-40B4-BE49-F238E27FC236}">
                    <a16:creationId xmlns:a16="http://schemas.microsoft.com/office/drawing/2014/main" id="{EFCFDC82-C988-4C9B-8E77-81B8E28BC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20"/>
                <a:ext cx="496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3" name="Line 104">
                <a:extLst>
                  <a:ext uri="{FF2B5EF4-FFF2-40B4-BE49-F238E27FC236}">
                    <a16:creationId xmlns:a16="http://schemas.microsoft.com/office/drawing/2014/main" id="{F9C4D0D0-B54E-4D7C-B328-FDB9B3D48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818"/>
                <a:ext cx="117" cy="769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Line 105">
                <a:extLst>
                  <a:ext uri="{FF2B5EF4-FFF2-40B4-BE49-F238E27FC236}">
                    <a16:creationId xmlns:a16="http://schemas.microsoft.com/office/drawing/2014/main" id="{69FBA527-93BC-40EA-AAD1-DF112783B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5" y="754"/>
                <a:ext cx="233" cy="80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Line 106">
                <a:extLst>
                  <a:ext uri="{FF2B5EF4-FFF2-40B4-BE49-F238E27FC236}">
                    <a16:creationId xmlns:a16="http://schemas.microsoft.com/office/drawing/2014/main" id="{E0CC85EF-7EC1-4F8B-94A3-C06316CAE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" y="1676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6" name="Line 107">
                <a:extLst>
                  <a:ext uri="{FF2B5EF4-FFF2-40B4-BE49-F238E27FC236}">
                    <a16:creationId xmlns:a16="http://schemas.microsoft.com/office/drawing/2014/main" id="{AC27B766-DC05-49B9-AEAA-2A8727B37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6" y="298"/>
                <a:ext cx="567" cy="2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7" name="Line 108">
                <a:extLst>
                  <a:ext uri="{FF2B5EF4-FFF2-40B4-BE49-F238E27FC236}">
                    <a16:creationId xmlns:a16="http://schemas.microsoft.com/office/drawing/2014/main" id="{16C96E60-EB0A-44D8-ACCE-5DF92A2F8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6" y="686"/>
                <a:ext cx="588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8" name="Line 109">
                <a:extLst>
                  <a:ext uri="{FF2B5EF4-FFF2-40B4-BE49-F238E27FC236}">
                    <a16:creationId xmlns:a16="http://schemas.microsoft.com/office/drawing/2014/main" id="{09D62B0B-677C-48D5-A720-3AD168C35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9" y="1085"/>
                <a:ext cx="392" cy="5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9" name="Line 110">
                <a:extLst>
                  <a:ext uri="{FF2B5EF4-FFF2-40B4-BE49-F238E27FC236}">
                    <a16:creationId xmlns:a16="http://schemas.microsoft.com/office/drawing/2014/main" id="{49CF1B86-DF67-4C48-B584-4CFECBE34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" y="1093"/>
                <a:ext cx="363" cy="49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Text Box 111">
                <a:extLst>
                  <a:ext uri="{FF2B5EF4-FFF2-40B4-BE49-F238E27FC236}">
                    <a16:creationId xmlns:a16="http://schemas.microsoft.com/office/drawing/2014/main" id="{4A84CD06-A6CE-4BB2-8068-5E950D4F30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3" y="25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1291" name="Text Box 112">
                <a:extLst>
                  <a:ext uri="{FF2B5EF4-FFF2-40B4-BE49-F238E27FC236}">
                    <a16:creationId xmlns:a16="http://schemas.microsoft.com/office/drawing/2014/main" id="{AADB475C-D827-4A9B-901A-C15FF0812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4" y="19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1292" name="Text Box 113">
                <a:extLst>
                  <a:ext uri="{FF2B5EF4-FFF2-40B4-BE49-F238E27FC236}">
                    <a16:creationId xmlns:a16="http://schemas.microsoft.com/office/drawing/2014/main" id="{D11C33F2-AEBB-46FB-AFDB-F5B1207FFC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" y="43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1293" name="Text Box 114">
                <a:extLst>
                  <a:ext uri="{FF2B5EF4-FFF2-40B4-BE49-F238E27FC236}">
                    <a16:creationId xmlns:a16="http://schemas.microsoft.com/office/drawing/2014/main" id="{D2EAD545-4DE5-48C4-8197-D4B253A666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5" y="1073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94" name="Text Box 115">
                <a:extLst>
                  <a:ext uri="{FF2B5EF4-FFF2-40B4-BE49-F238E27FC236}">
                    <a16:creationId xmlns:a16="http://schemas.microsoft.com/office/drawing/2014/main" id="{1D7BE4DF-A98D-4434-A832-214E547AF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" y="58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1295" name="Text Box 116">
                <a:extLst>
                  <a:ext uri="{FF2B5EF4-FFF2-40B4-BE49-F238E27FC236}">
                    <a16:creationId xmlns:a16="http://schemas.microsoft.com/office/drawing/2014/main" id="{514C9BD7-810C-4AB1-9228-E6505F68F7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3" y="107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1296" name="Text Box 117">
                <a:extLst>
                  <a:ext uri="{FF2B5EF4-FFF2-40B4-BE49-F238E27FC236}">
                    <a16:creationId xmlns:a16="http://schemas.microsoft.com/office/drawing/2014/main" id="{A07EC338-B59B-44B2-98C4-FC84BB67A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9" y="142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1297" name="Text Box 118">
                <a:extLst>
                  <a:ext uri="{FF2B5EF4-FFF2-40B4-BE49-F238E27FC236}">
                    <a16:creationId xmlns:a16="http://schemas.microsoft.com/office/drawing/2014/main" id="{5A4F8B03-6C11-4E79-967E-B4F9EEA1A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1" y="115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1298" name="Text Box 119">
                <a:extLst>
                  <a:ext uri="{FF2B5EF4-FFF2-40B4-BE49-F238E27FC236}">
                    <a16:creationId xmlns:a16="http://schemas.microsoft.com/office/drawing/2014/main" id="{0FC9EE80-45A8-4825-AA8D-EE15A1CAD5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8" y="90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1299" name="Text Box 120">
                <a:extLst>
                  <a:ext uri="{FF2B5EF4-FFF2-40B4-BE49-F238E27FC236}">
                    <a16:creationId xmlns:a16="http://schemas.microsoft.com/office/drawing/2014/main" id="{173F0BA3-AF19-45F5-BBCF-9EE8532355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6" y="55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sp>
          <p:nvSpPr>
            <p:cNvPr id="11273" name="Rectangle 121">
              <a:extLst>
                <a:ext uri="{FF2B5EF4-FFF2-40B4-BE49-F238E27FC236}">
                  <a16:creationId xmlns:a16="http://schemas.microsoft.com/office/drawing/2014/main" id="{93FD5913-4FAD-4F99-8DE9-20D53A3D2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" y="3512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(c)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>
            <a:extLst>
              <a:ext uri="{FF2B5EF4-FFF2-40B4-BE49-F238E27FC236}">
                <a16:creationId xmlns:a16="http://schemas.microsoft.com/office/drawing/2014/main" id="{79196F82-3F12-4F8D-8ECB-782CB88F7E0A}"/>
              </a:ext>
            </a:extLst>
          </p:cNvPr>
          <p:cNvGrpSpPr>
            <a:grpSpLocks/>
          </p:cNvGrpSpPr>
          <p:nvPr/>
        </p:nvGrpSpPr>
        <p:grpSpPr bwMode="auto">
          <a:xfrm>
            <a:off x="3690938" y="155575"/>
            <a:ext cx="3117850" cy="2662238"/>
            <a:chOff x="1365" y="98"/>
            <a:chExt cx="1964" cy="1677"/>
          </a:xfrm>
        </p:grpSpPr>
        <p:sp>
          <p:nvSpPr>
            <p:cNvPr id="12382" name="Text Box 3">
              <a:extLst>
                <a:ext uri="{FF2B5EF4-FFF2-40B4-BE49-F238E27FC236}">
                  <a16:creationId xmlns:a16="http://schemas.microsoft.com/office/drawing/2014/main" id="{43C5B410-9FC2-4B6C-BA6B-D2533541E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" y="9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例</a:t>
              </a:r>
            </a:p>
          </p:txBody>
        </p:sp>
        <p:grpSp>
          <p:nvGrpSpPr>
            <p:cNvPr id="12383" name="Group 4">
              <a:extLst>
                <a:ext uri="{FF2B5EF4-FFF2-40B4-BE49-F238E27FC236}">
                  <a16:creationId xmlns:a16="http://schemas.microsoft.com/office/drawing/2014/main" id="{E5B08F4D-52B4-4212-A599-164C8DC17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9" y="164"/>
              <a:ext cx="1680" cy="1611"/>
              <a:chOff x="1649" y="164"/>
              <a:chExt cx="1680" cy="1611"/>
            </a:xfrm>
          </p:grpSpPr>
          <p:sp>
            <p:nvSpPr>
              <p:cNvPr id="12384" name="Line 5">
                <a:extLst>
                  <a:ext uri="{FF2B5EF4-FFF2-40B4-BE49-F238E27FC236}">
                    <a16:creationId xmlns:a16="http://schemas.microsoft.com/office/drawing/2014/main" id="{04DAC2BA-BD6A-4E08-AC6D-861532CC1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9" y="736"/>
                <a:ext cx="512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5" name="Oval 6">
                <a:extLst>
                  <a:ext uri="{FF2B5EF4-FFF2-40B4-BE49-F238E27FC236}">
                    <a16:creationId xmlns:a16="http://schemas.microsoft.com/office/drawing/2014/main" id="{81B3054B-9686-44BE-80D1-0F621A8D6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164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86" name="Oval 7">
                <a:extLst>
                  <a:ext uri="{FF2B5EF4-FFF2-40B4-BE49-F238E27FC236}">
                    <a16:creationId xmlns:a16="http://schemas.microsoft.com/office/drawing/2014/main" id="{193D6602-45A5-418B-B870-7C679BC2C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564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2387" name="Oval 8">
                <a:extLst>
                  <a:ext uri="{FF2B5EF4-FFF2-40B4-BE49-F238E27FC236}">
                    <a16:creationId xmlns:a16="http://schemas.microsoft.com/office/drawing/2014/main" id="{B1D7AF68-7073-4DDA-B8E6-A7454ECF9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1564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2388" name="Oval 9">
                <a:extLst>
                  <a:ext uri="{FF2B5EF4-FFF2-40B4-BE49-F238E27FC236}">
                    <a16:creationId xmlns:a16="http://schemas.microsoft.com/office/drawing/2014/main" id="{3B64DE8F-30A6-4249-9EF4-08D2FBA73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527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2389" name="Oval 10">
                <a:extLst>
                  <a:ext uri="{FF2B5EF4-FFF2-40B4-BE49-F238E27FC236}">
                    <a16:creationId xmlns:a16="http://schemas.microsoft.com/office/drawing/2014/main" id="{99CFB171-7FDA-4982-A24E-B9506BE6C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9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2390" name="Oval 11">
                <a:extLst>
                  <a:ext uri="{FF2B5EF4-FFF2-40B4-BE49-F238E27FC236}">
                    <a16:creationId xmlns:a16="http://schemas.microsoft.com/office/drawing/2014/main" id="{7C40CA51-FBCD-4EE6-96AC-1753168FD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5" y="6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2391" name="Line 12">
                <a:extLst>
                  <a:ext uri="{FF2B5EF4-FFF2-40B4-BE49-F238E27FC236}">
                    <a16:creationId xmlns:a16="http://schemas.microsoft.com/office/drawing/2014/main" id="{18FC9B96-9D7A-4E42-A338-33A21E957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376"/>
                <a:ext cx="0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2" name="Line 13">
                <a:extLst>
                  <a:ext uri="{FF2B5EF4-FFF2-40B4-BE49-F238E27FC236}">
                    <a16:creationId xmlns:a16="http://schemas.microsoft.com/office/drawing/2014/main" id="{74936367-8113-45AC-BC68-4BF723756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20"/>
                <a:ext cx="496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3" name="Line 14">
                <a:extLst>
                  <a:ext uri="{FF2B5EF4-FFF2-40B4-BE49-F238E27FC236}">
                    <a16:creationId xmlns:a16="http://schemas.microsoft.com/office/drawing/2014/main" id="{88ACEA0C-333F-41C2-A23B-82C0BBC10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818"/>
                <a:ext cx="117" cy="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4" name="Line 15">
                <a:extLst>
                  <a:ext uri="{FF2B5EF4-FFF2-40B4-BE49-F238E27FC236}">
                    <a16:creationId xmlns:a16="http://schemas.microsoft.com/office/drawing/2014/main" id="{1BB20A48-F111-4124-9B2D-C49A01DEE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5" y="754"/>
                <a:ext cx="233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5" name="Line 16">
                <a:extLst>
                  <a:ext uri="{FF2B5EF4-FFF2-40B4-BE49-F238E27FC236}">
                    <a16:creationId xmlns:a16="http://schemas.microsoft.com/office/drawing/2014/main" id="{018EEBB5-814B-4C39-BADA-7E3A80782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" y="1676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6" name="Line 17">
                <a:extLst>
                  <a:ext uri="{FF2B5EF4-FFF2-40B4-BE49-F238E27FC236}">
                    <a16:creationId xmlns:a16="http://schemas.microsoft.com/office/drawing/2014/main" id="{87F03771-8595-486D-837B-5209B14FE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6" y="298"/>
                <a:ext cx="567" cy="2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7" name="Line 18">
                <a:extLst>
                  <a:ext uri="{FF2B5EF4-FFF2-40B4-BE49-F238E27FC236}">
                    <a16:creationId xmlns:a16="http://schemas.microsoft.com/office/drawing/2014/main" id="{EC76D22D-44B4-4438-9218-AA676EE77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6" y="686"/>
                <a:ext cx="588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8" name="Line 19">
                <a:extLst>
                  <a:ext uri="{FF2B5EF4-FFF2-40B4-BE49-F238E27FC236}">
                    <a16:creationId xmlns:a16="http://schemas.microsoft.com/office/drawing/2014/main" id="{6ADC0DB9-524B-4096-B7FB-DCA600342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9" y="1085"/>
                <a:ext cx="392" cy="5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9" name="Line 20">
                <a:extLst>
                  <a:ext uri="{FF2B5EF4-FFF2-40B4-BE49-F238E27FC236}">
                    <a16:creationId xmlns:a16="http://schemas.microsoft.com/office/drawing/2014/main" id="{36BFA011-AAD9-45B9-A403-70341E302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" y="1093"/>
                <a:ext cx="363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0" name="Text Box 21">
                <a:extLst>
                  <a:ext uri="{FF2B5EF4-FFF2-40B4-BE49-F238E27FC236}">
                    <a16:creationId xmlns:a16="http://schemas.microsoft.com/office/drawing/2014/main" id="{37C45984-E0B8-43FB-9AC3-F5FDE0FB57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3" y="25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2401" name="Text Box 22">
                <a:extLst>
                  <a:ext uri="{FF2B5EF4-FFF2-40B4-BE49-F238E27FC236}">
                    <a16:creationId xmlns:a16="http://schemas.microsoft.com/office/drawing/2014/main" id="{9A57F481-656A-4BBA-82FD-57AAFD41A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4" y="19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2402" name="Text Box 23">
                <a:extLst>
                  <a:ext uri="{FF2B5EF4-FFF2-40B4-BE49-F238E27FC236}">
                    <a16:creationId xmlns:a16="http://schemas.microsoft.com/office/drawing/2014/main" id="{698918C0-9700-438E-ACFC-5D6C22EE43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" y="43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2403" name="Text Box 24">
                <a:extLst>
                  <a:ext uri="{FF2B5EF4-FFF2-40B4-BE49-F238E27FC236}">
                    <a16:creationId xmlns:a16="http://schemas.microsoft.com/office/drawing/2014/main" id="{29A1AE01-8DF4-43A2-A628-50AA4D9B97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9" y="107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2404" name="Text Box 25">
                <a:extLst>
                  <a:ext uri="{FF2B5EF4-FFF2-40B4-BE49-F238E27FC236}">
                    <a16:creationId xmlns:a16="http://schemas.microsoft.com/office/drawing/2014/main" id="{0D9FA996-E16B-494C-8D16-2297D7578C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" y="58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2405" name="Text Box 26">
                <a:extLst>
                  <a:ext uri="{FF2B5EF4-FFF2-40B4-BE49-F238E27FC236}">
                    <a16:creationId xmlns:a16="http://schemas.microsoft.com/office/drawing/2014/main" id="{C0360909-EE6D-4942-A5AE-3F2774143C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3" y="107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2406" name="Text Box 27">
                <a:extLst>
                  <a:ext uri="{FF2B5EF4-FFF2-40B4-BE49-F238E27FC236}">
                    <a16:creationId xmlns:a16="http://schemas.microsoft.com/office/drawing/2014/main" id="{DBDDB53A-2729-44FF-AC4C-D3F23CCDF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9" y="142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2407" name="Text Box 28">
                <a:extLst>
                  <a:ext uri="{FF2B5EF4-FFF2-40B4-BE49-F238E27FC236}">
                    <a16:creationId xmlns:a16="http://schemas.microsoft.com/office/drawing/2014/main" id="{CAE125CC-58C8-4A77-916E-012AD5EA2B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1" y="115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2408" name="Text Box 29">
                <a:extLst>
                  <a:ext uri="{FF2B5EF4-FFF2-40B4-BE49-F238E27FC236}">
                    <a16:creationId xmlns:a16="http://schemas.microsoft.com/office/drawing/2014/main" id="{61763AA1-D78B-4012-8251-1F7DE3E332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8" y="90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2409" name="Text Box 30">
                <a:extLst>
                  <a:ext uri="{FF2B5EF4-FFF2-40B4-BE49-F238E27FC236}">
                    <a16:creationId xmlns:a16="http://schemas.microsoft.com/office/drawing/2014/main" id="{64BF3999-624F-4A76-901F-7619DC497F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6" y="55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</p:grpSp>
      <p:grpSp>
        <p:nvGrpSpPr>
          <p:cNvPr id="1132575" name="Group 31">
            <a:extLst>
              <a:ext uri="{FF2B5EF4-FFF2-40B4-BE49-F238E27FC236}">
                <a16:creationId xmlns:a16="http://schemas.microsoft.com/office/drawing/2014/main" id="{8DE04E7E-6F76-45F8-B80C-0530876A1512}"/>
              </a:ext>
            </a:extLst>
          </p:cNvPr>
          <p:cNvGrpSpPr>
            <a:grpSpLocks/>
          </p:cNvGrpSpPr>
          <p:nvPr/>
        </p:nvGrpSpPr>
        <p:grpSpPr bwMode="auto">
          <a:xfrm>
            <a:off x="1747838" y="3051178"/>
            <a:ext cx="2673350" cy="3032125"/>
            <a:chOff x="141" y="1922"/>
            <a:chExt cx="1684" cy="1910"/>
          </a:xfrm>
        </p:grpSpPr>
        <p:sp>
          <p:nvSpPr>
            <p:cNvPr id="12353" name="Rectangle 32">
              <a:extLst>
                <a:ext uri="{FF2B5EF4-FFF2-40B4-BE49-F238E27FC236}">
                  <a16:creationId xmlns:a16="http://schemas.microsoft.com/office/drawing/2014/main" id="{8BEA91CE-DC82-4DC1-B586-78D29CDAB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1922"/>
              <a:ext cx="1120" cy="1689"/>
            </a:xfrm>
            <a:prstGeom prst="rect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grpSp>
          <p:nvGrpSpPr>
            <p:cNvPr id="12354" name="Group 33">
              <a:extLst>
                <a:ext uri="{FF2B5EF4-FFF2-40B4-BE49-F238E27FC236}">
                  <a16:creationId xmlns:a16="http://schemas.microsoft.com/office/drawing/2014/main" id="{F1F66F9F-428D-44A5-B662-149C4570C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" y="1959"/>
              <a:ext cx="1644" cy="1611"/>
              <a:chOff x="1685" y="164"/>
              <a:chExt cx="1644" cy="1611"/>
            </a:xfrm>
          </p:grpSpPr>
          <p:sp>
            <p:nvSpPr>
              <p:cNvPr id="12356" name="Line 34">
                <a:extLst>
                  <a:ext uri="{FF2B5EF4-FFF2-40B4-BE49-F238E27FC236}">
                    <a16:creationId xmlns:a16="http://schemas.microsoft.com/office/drawing/2014/main" id="{A86A3FD5-D88A-4C06-8495-A63BF59D1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9" y="736"/>
                <a:ext cx="512" cy="25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7" name="Oval 35">
                <a:extLst>
                  <a:ext uri="{FF2B5EF4-FFF2-40B4-BE49-F238E27FC236}">
                    <a16:creationId xmlns:a16="http://schemas.microsoft.com/office/drawing/2014/main" id="{CCEA70E2-6181-4FE6-87C4-F4EBCAC6E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1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58" name="Oval 36">
                <a:extLst>
                  <a:ext uri="{FF2B5EF4-FFF2-40B4-BE49-F238E27FC236}">
                    <a16:creationId xmlns:a16="http://schemas.microsoft.com/office/drawing/2014/main" id="{EB23E700-A847-4AE0-9D9E-C5F795360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5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2359" name="Oval 37">
                <a:extLst>
                  <a:ext uri="{FF2B5EF4-FFF2-40B4-BE49-F238E27FC236}">
                    <a16:creationId xmlns:a16="http://schemas.microsoft.com/office/drawing/2014/main" id="{2199AF16-4E97-4AD9-9636-62A0FF98D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15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2360" name="Oval 38">
                <a:extLst>
                  <a:ext uri="{FF2B5EF4-FFF2-40B4-BE49-F238E27FC236}">
                    <a16:creationId xmlns:a16="http://schemas.microsoft.com/office/drawing/2014/main" id="{20A541D2-4A87-4731-89BF-C020CB13B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527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2361" name="Oval 39">
                <a:extLst>
                  <a:ext uri="{FF2B5EF4-FFF2-40B4-BE49-F238E27FC236}">
                    <a16:creationId xmlns:a16="http://schemas.microsoft.com/office/drawing/2014/main" id="{E8EC8533-1E9B-459B-8B4C-38AAD012E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9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2362" name="Oval 40">
                <a:extLst>
                  <a:ext uri="{FF2B5EF4-FFF2-40B4-BE49-F238E27FC236}">
                    <a16:creationId xmlns:a16="http://schemas.microsoft.com/office/drawing/2014/main" id="{56923C35-94D3-427D-B196-643049591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5" y="6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2363" name="Line 41">
                <a:extLst>
                  <a:ext uri="{FF2B5EF4-FFF2-40B4-BE49-F238E27FC236}">
                    <a16:creationId xmlns:a16="http://schemas.microsoft.com/office/drawing/2014/main" id="{6294DB62-3016-499E-BC73-0E4FD2F54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376"/>
                <a:ext cx="0" cy="50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4" name="Line 42">
                <a:extLst>
                  <a:ext uri="{FF2B5EF4-FFF2-40B4-BE49-F238E27FC236}">
                    <a16:creationId xmlns:a16="http://schemas.microsoft.com/office/drawing/2014/main" id="{51F51ACA-4C3D-4160-8153-4DBF7BA6D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20"/>
                <a:ext cx="496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5" name="Line 43">
                <a:extLst>
                  <a:ext uri="{FF2B5EF4-FFF2-40B4-BE49-F238E27FC236}">
                    <a16:creationId xmlns:a16="http://schemas.microsoft.com/office/drawing/2014/main" id="{8D29FC7A-85E4-49EA-8606-96F9885C0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818"/>
                <a:ext cx="117" cy="769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6" name="Line 44">
                <a:extLst>
                  <a:ext uri="{FF2B5EF4-FFF2-40B4-BE49-F238E27FC236}">
                    <a16:creationId xmlns:a16="http://schemas.microsoft.com/office/drawing/2014/main" id="{615DF07C-346B-4C5B-88F3-3AFBB8301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5" y="754"/>
                <a:ext cx="233" cy="8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7" name="Line 45">
                <a:extLst>
                  <a:ext uri="{FF2B5EF4-FFF2-40B4-BE49-F238E27FC236}">
                    <a16:creationId xmlns:a16="http://schemas.microsoft.com/office/drawing/2014/main" id="{697D3F55-5696-4400-B228-FB72A4D09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" y="1676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8" name="Line 46">
                <a:extLst>
                  <a:ext uri="{FF2B5EF4-FFF2-40B4-BE49-F238E27FC236}">
                    <a16:creationId xmlns:a16="http://schemas.microsoft.com/office/drawing/2014/main" id="{53300094-23F3-4BF1-9D92-9416AB2FB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6" y="298"/>
                <a:ext cx="567" cy="299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9" name="Line 47">
                <a:extLst>
                  <a:ext uri="{FF2B5EF4-FFF2-40B4-BE49-F238E27FC236}">
                    <a16:creationId xmlns:a16="http://schemas.microsoft.com/office/drawing/2014/main" id="{BA87FE8B-B058-402D-B4F1-094D93ACD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6" y="686"/>
                <a:ext cx="588" cy="279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70" name="Line 48">
                <a:extLst>
                  <a:ext uri="{FF2B5EF4-FFF2-40B4-BE49-F238E27FC236}">
                    <a16:creationId xmlns:a16="http://schemas.microsoft.com/office/drawing/2014/main" id="{D5BA3BE1-E193-45E1-A19D-7E10956D7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9" y="1085"/>
                <a:ext cx="392" cy="5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71" name="Line 49">
                <a:extLst>
                  <a:ext uri="{FF2B5EF4-FFF2-40B4-BE49-F238E27FC236}">
                    <a16:creationId xmlns:a16="http://schemas.microsoft.com/office/drawing/2014/main" id="{BDBD7B61-C000-4E31-8C4D-76AB8C0AD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" y="1093"/>
                <a:ext cx="363" cy="49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72" name="Text Box 50">
                <a:extLst>
                  <a:ext uri="{FF2B5EF4-FFF2-40B4-BE49-F238E27FC236}">
                    <a16:creationId xmlns:a16="http://schemas.microsoft.com/office/drawing/2014/main" id="{1CF19397-6694-4700-9858-83DA09EE5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3" y="25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2373" name="Text Box 51">
                <a:extLst>
                  <a:ext uri="{FF2B5EF4-FFF2-40B4-BE49-F238E27FC236}">
                    <a16:creationId xmlns:a16="http://schemas.microsoft.com/office/drawing/2014/main" id="{E3B7A05F-E635-4943-B2C4-F02798F19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0" y="197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4" name="Text Box 52">
                <a:extLst>
                  <a:ext uri="{FF2B5EF4-FFF2-40B4-BE49-F238E27FC236}">
                    <a16:creationId xmlns:a16="http://schemas.microsoft.com/office/drawing/2014/main" id="{6D5379BC-A230-46CB-93CC-2AB8E1F74A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" y="43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2375" name="Text Box 53">
                <a:extLst>
                  <a:ext uri="{FF2B5EF4-FFF2-40B4-BE49-F238E27FC236}">
                    <a16:creationId xmlns:a16="http://schemas.microsoft.com/office/drawing/2014/main" id="{F1EFB786-4B12-4B80-A2F7-1B1B14EDC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5" y="1073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6" name="Text Box 54">
                <a:extLst>
                  <a:ext uri="{FF2B5EF4-FFF2-40B4-BE49-F238E27FC236}">
                    <a16:creationId xmlns:a16="http://schemas.microsoft.com/office/drawing/2014/main" id="{38DDDBE0-A563-4F75-8AC3-53DC2A5C58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" y="58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2377" name="Text Box 55">
                <a:extLst>
                  <a:ext uri="{FF2B5EF4-FFF2-40B4-BE49-F238E27FC236}">
                    <a16:creationId xmlns:a16="http://schemas.microsoft.com/office/drawing/2014/main" id="{A2347EED-ECF2-4D88-8829-5F3AFB0C1A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3" y="107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2378" name="Text Box 56">
                <a:extLst>
                  <a:ext uri="{FF2B5EF4-FFF2-40B4-BE49-F238E27FC236}">
                    <a16:creationId xmlns:a16="http://schemas.microsoft.com/office/drawing/2014/main" id="{EFE2C54E-A0E7-4280-AE23-5D21D568F2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9" y="142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2379" name="Text Box 57">
                <a:extLst>
                  <a:ext uri="{FF2B5EF4-FFF2-40B4-BE49-F238E27FC236}">
                    <a16:creationId xmlns:a16="http://schemas.microsoft.com/office/drawing/2014/main" id="{D5535F90-085C-412B-9AD3-510AF6061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1" y="115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2380" name="Text Box 58">
                <a:extLst>
                  <a:ext uri="{FF2B5EF4-FFF2-40B4-BE49-F238E27FC236}">
                    <a16:creationId xmlns:a16="http://schemas.microsoft.com/office/drawing/2014/main" id="{F4E19EEA-0464-4D0F-9A3A-36254CC2B6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8" y="90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2381" name="Text Box 59">
                <a:extLst>
                  <a:ext uri="{FF2B5EF4-FFF2-40B4-BE49-F238E27FC236}">
                    <a16:creationId xmlns:a16="http://schemas.microsoft.com/office/drawing/2014/main" id="{FDF2386E-05AD-4B1D-89B6-FC52EC4771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2" y="555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55" name="Rectangle 60">
              <a:extLst>
                <a:ext uri="{FF2B5EF4-FFF2-40B4-BE49-F238E27FC236}">
                  <a16:creationId xmlns:a16="http://schemas.microsoft.com/office/drawing/2014/main" id="{A0E85D66-1AA3-4B75-8E87-2F059CC8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" y="3544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(d)</a:t>
              </a:r>
            </a:p>
          </p:txBody>
        </p:sp>
      </p:grpSp>
      <p:grpSp>
        <p:nvGrpSpPr>
          <p:cNvPr id="1132605" name="Group 61">
            <a:extLst>
              <a:ext uri="{FF2B5EF4-FFF2-40B4-BE49-F238E27FC236}">
                <a16:creationId xmlns:a16="http://schemas.microsoft.com/office/drawing/2014/main" id="{3FD17DEF-8038-42D1-AEF1-3DA83D5D5CFA}"/>
              </a:ext>
            </a:extLst>
          </p:cNvPr>
          <p:cNvGrpSpPr>
            <a:grpSpLocks/>
          </p:cNvGrpSpPr>
          <p:nvPr/>
        </p:nvGrpSpPr>
        <p:grpSpPr bwMode="auto">
          <a:xfrm>
            <a:off x="4657725" y="2986091"/>
            <a:ext cx="2755900" cy="3044825"/>
            <a:chOff x="1974" y="1881"/>
            <a:chExt cx="1736" cy="1918"/>
          </a:xfrm>
        </p:grpSpPr>
        <p:sp>
          <p:nvSpPr>
            <p:cNvPr id="12323" name="Rectangle 62">
              <a:extLst>
                <a:ext uri="{FF2B5EF4-FFF2-40B4-BE49-F238E27FC236}">
                  <a16:creationId xmlns:a16="http://schemas.microsoft.com/office/drawing/2014/main" id="{D9BD2830-0988-4150-8D85-2458DC929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1883"/>
              <a:ext cx="606" cy="894"/>
            </a:xfrm>
            <a:prstGeom prst="rect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2324" name="Rectangle 63">
              <a:extLst>
                <a:ext uri="{FF2B5EF4-FFF2-40B4-BE49-F238E27FC236}">
                  <a16:creationId xmlns:a16="http://schemas.microsoft.com/office/drawing/2014/main" id="{9CCBEA3A-FA92-47BC-B6DD-763A68387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1881"/>
              <a:ext cx="1120" cy="1689"/>
            </a:xfrm>
            <a:prstGeom prst="rect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grpSp>
          <p:nvGrpSpPr>
            <p:cNvPr id="12325" name="Group 64">
              <a:extLst>
                <a:ext uri="{FF2B5EF4-FFF2-40B4-BE49-F238E27FC236}">
                  <a16:creationId xmlns:a16="http://schemas.microsoft.com/office/drawing/2014/main" id="{AEC82C1D-889C-4DC4-9EF4-F89AB62AC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0" y="1918"/>
              <a:ext cx="1680" cy="1611"/>
              <a:chOff x="1649" y="164"/>
              <a:chExt cx="1680" cy="1611"/>
            </a:xfrm>
          </p:grpSpPr>
          <p:sp>
            <p:nvSpPr>
              <p:cNvPr id="12327" name="Line 65">
                <a:extLst>
                  <a:ext uri="{FF2B5EF4-FFF2-40B4-BE49-F238E27FC236}">
                    <a16:creationId xmlns:a16="http://schemas.microsoft.com/office/drawing/2014/main" id="{E704A658-52A7-40C5-9586-09A3C1334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9" y="736"/>
                <a:ext cx="512" cy="25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8" name="Oval 66">
                <a:extLst>
                  <a:ext uri="{FF2B5EF4-FFF2-40B4-BE49-F238E27FC236}">
                    <a16:creationId xmlns:a16="http://schemas.microsoft.com/office/drawing/2014/main" id="{457EECDA-7872-4102-BCDD-3F0DA954A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1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29" name="Oval 67">
                <a:extLst>
                  <a:ext uri="{FF2B5EF4-FFF2-40B4-BE49-F238E27FC236}">
                    <a16:creationId xmlns:a16="http://schemas.microsoft.com/office/drawing/2014/main" id="{273FB2ED-A00B-43BB-B5FB-2B2926327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5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2330" name="Oval 68">
                <a:extLst>
                  <a:ext uri="{FF2B5EF4-FFF2-40B4-BE49-F238E27FC236}">
                    <a16:creationId xmlns:a16="http://schemas.microsoft.com/office/drawing/2014/main" id="{122C4356-B98A-461D-8939-97C05CAB9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15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2331" name="Oval 69">
                <a:extLst>
                  <a:ext uri="{FF2B5EF4-FFF2-40B4-BE49-F238E27FC236}">
                    <a16:creationId xmlns:a16="http://schemas.microsoft.com/office/drawing/2014/main" id="{CF39925A-E038-4994-A7AF-52CDAC793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527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2332" name="Oval 70">
                <a:extLst>
                  <a:ext uri="{FF2B5EF4-FFF2-40B4-BE49-F238E27FC236}">
                    <a16:creationId xmlns:a16="http://schemas.microsoft.com/office/drawing/2014/main" id="{6B0C326A-C5B8-4997-B77F-C6BF2D7FF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9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2333" name="Oval 71">
                <a:extLst>
                  <a:ext uri="{FF2B5EF4-FFF2-40B4-BE49-F238E27FC236}">
                    <a16:creationId xmlns:a16="http://schemas.microsoft.com/office/drawing/2014/main" id="{A59012ED-E1EA-4271-8B87-01DAB392A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5" y="6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2334" name="Line 72">
                <a:extLst>
                  <a:ext uri="{FF2B5EF4-FFF2-40B4-BE49-F238E27FC236}">
                    <a16:creationId xmlns:a16="http://schemas.microsoft.com/office/drawing/2014/main" id="{1BA61A77-51A1-4AF4-A466-FD807FF6E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376"/>
                <a:ext cx="0" cy="50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5" name="Line 73">
                <a:extLst>
                  <a:ext uri="{FF2B5EF4-FFF2-40B4-BE49-F238E27FC236}">
                    <a16:creationId xmlns:a16="http://schemas.microsoft.com/office/drawing/2014/main" id="{5E64F057-EA97-4266-913D-C249368D6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20"/>
                <a:ext cx="496" cy="34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6" name="Line 74">
                <a:extLst>
                  <a:ext uri="{FF2B5EF4-FFF2-40B4-BE49-F238E27FC236}">
                    <a16:creationId xmlns:a16="http://schemas.microsoft.com/office/drawing/2014/main" id="{2B3625BB-6BBD-4186-A5CF-0F34C1945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818"/>
                <a:ext cx="117" cy="769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7" name="Line 75">
                <a:extLst>
                  <a:ext uri="{FF2B5EF4-FFF2-40B4-BE49-F238E27FC236}">
                    <a16:creationId xmlns:a16="http://schemas.microsoft.com/office/drawing/2014/main" id="{1C67764E-2965-49DC-A4E9-07E758E4F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5" y="754"/>
                <a:ext cx="233" cy="8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8" name="Line 76">
                <a:extLst>
                  <a:ext uri="{FF2B5EF4-FFF2-40B4-BE49-F238E27FC236}">
                    <a16:creationId xmlns:a16="http://schemas.microsoft.com/office/drawing/2014/main" id="{DF0E598D-052A-4823-BC2D-9CA534711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" y="1676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9" name="Line 77">
                <a:extLst>
                  <a:ext uri="{FF2B5EF4-FFF2-40B4-BE49-F238E27FC236}">
                    <a16:creationId xmlns:a16="http://schemas.microsoft.com/office/drawing/2014/main" id="{7587AE13-47F7-403D-95AB-EC7F85846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6" y="298"/>
                <a:ext cx="567" cy="299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0" name="Line 78">
                <a:extLst>
                  <a:ext uri="{FF2B5EF4-FFF2-40B4-BE49-F238E27FC236}">
                    <a16:creationId xmlns:a16="http://schemas.microsoft.com/office/drawing/2014/main" id="{9C954556-C9AC-4154-BE1D-7E81EE063C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6" y="686"/>
                <a:ext cx="588" cy="279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1" name="Line 79">
                <a:extLst>
                  <a:ext uri="{FF2B5EF4-FFF2-40B4-BE49-F238E27FC236}">
                    <a16:creationId xmlns:a16="http://schemas.microsoft.com/office/drawing/2014/main" id="{DED97337-3EFA-4BA7-A65B-7A92C4F14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9" y="1085"/>
                <a:ext cx="392" cy="5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2" name="Line 80">
                <a:extLst>
                  <a:ext uri="{FF2B5EF4-FFF2-40B4-BE49-F238E27FC236}">
                    <a16:creationId xmlns:a16="http://schemas.microsoft.com/office/drawing/2014/main" id="{B4598C9D-92ED-4B9C-B679-AB5247B2B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" y="1093"/>
                <a:ext cx="363" cy="49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3" name="Text Box 81">
                <a:extLst>
                  <a:ext uri="{FF2B5EF4-FFF2-40B4-BE49-F238E27FC236}">
                    <a16:creationId xmlns:a16="http://schemas.microsoft.com/office/drawing/2014/main" id="{60DB8F4A-669A-4178-85F0-13DA256DB8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9" y="250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4" name="Text Box 82">
                <a:extLst>
                  <a:ext uri="{FF2B5EF4-FFF2-40B4-BE49-F238E27FC236}">
                    <a16:creationId xmlns:a16="http://schemas.microsoft.com/office/drawing/2014/main" id="{8F57158E-8CE6-4105-A827-432158A9F0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0" y="197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5" name="Text Box 83">
                <a:extLst>
                  <a:ext uri="{FF2B5EF4-FFF2-40B4-BE49-F238E27FC236}">
                    <a16:creationId xmlns:a16="http://schemas.microsoft.com/office/drawing/2014/main" id="{2860386A-9DB4-420B-A84F-9A0F7E95A9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" y="43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2346" name="Text Box 84">
                <a:extLst>
                  <a:ext uri="{FF2B5EF4-FFF2-40B4-BE49-F238E27FC236}">
                    <a16:creationId xmlns:a16="http://schemas.microsoft.com/office/drawing/2014/main" id="{9B0ED463-7758-43EE-8347-7223ECADB4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9" y="107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2347" name="Text Box 85">
                <a:extLst>
                  <a:ext uri="{FF2B5EF4-FFF2-40B4-BE49-F238E27FC236}">
                    <a16:creationId xmlns:a16="http://schemas.microsoft.com/office/drawing/2014/main" id="{34E924EF-76A1-4192-9AE7-7BD196792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" y="58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2348" name="Text Box 86">
                <a:extLst>
                  <a:ext uri="{FF2B5EF4-FFF2-40B4-BE49-F238E27FC236}">
                    <a16:creationId xmlns:a16="http://schemas.microsoft.com/office/drawing/2014/main" id="{4A95345B-3095-48D7-BC4C-C55D70B796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3" y="107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2349" name="Text Box 87">
                <a:extLst>
                  <a:ext uri="{FF2B5EF4-FFF2-40B4-BE49-F238E27FC236}">
                    <a16:creationId xmlns:a16="http://schemas.microsoft.com/office/drawing/2014/main" id="{1E084C2A-71DD-48B0-84C0-34E4FF053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9" y="142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2350" name="Text Box 88">
                <a:extLst>
                  <a:ext uri="{FF2B5EF4-FFF2-40B4-BE49-F238E27FC236}">
                    <a16:creationId xmlns:a16="http://schemas.microsoft.com/office/drawing/2014/main" id="{3A96C0EF-B924-4FE4-870F-532D66346F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1" y="115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2351" name="Text Box 89">
                <a:extLst>
                  <a:ext uri="{FF2B5EF4-FFF2-40B4-BE49-F238E27FC236}">
                    <a16:creationId xmlns:a16="http://schemas.microsoft.com/office/drawing/2014/main" id="{CAFF879A-092E-4C4A-AE5F-2E864D0C9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8" y="90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2352" name="Text Box 90">
                <a:extLst>
                  <a:ext uri="{FF2B5EF4-FFF2-40B4-BE49-F238E27FC236}">
                    <a16:creationId xmlns:a16="http://schemas.microsoft.com/office/drawing/2014/main" id="{FFDC6BC0-E627-47A2-B608-8172F4C60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2" y="555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26" name="Rectangle 91">
              <a:extLst>
                <a:ext uri="{FF2B5EF4-FFF2-40B4-BE49-F238E27FC236}">
                  <a16:creationId xmlns:a16="http://schemas.microsoft.com/office/drawing/2014/main" id="{0907C325-E063-428B-97FE-DAED8FFBB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3511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(e)</a:t>
              </a:r>
            </a:p>
          </p:txBody>
        </p:sp>
      </p:grpSp>
      <p:grpSp>
        <p:nvGrpSpPr>
          <p:cNvPr id="1132636" name="Group 92">
            <a:extLst>
              <a:ext uri="{FF2B5EF4-FFF2-40B4-BE49-F238E27FC236}">
                <a16:creationId xmlns:a16="http://schemas.microsoft.com/office/drawing/2014/main" id="{8EFC5359-C9BB-4239-938E-67FA803D2C64}"/>
              </a:ext>
            </a:extLst>
          </p:cNvPr>
          <p:cNvGrpSpPr>
            <a:grpSpLocks/>
          </p:cNvGrpSpPr>
          <p:nvPr/>
        </p:nvGrpSpPr>
        <p:grpSpPr bwMode="auto">
          <a:xfrm>
            <a:off x="7731128" y="2973388"/>
            <a:ext cx="2754313" cy="3054350"/>
            <a:chOff x="3910" y="1873"/>
            <a:chExt cx="1735" cy="1924"/>
          </a:xfrm>
        </p:grpSpPr>
        <p:sp>
          <p:nvSpPr>
            <p:cNvPr id="12294" name="Rectangle 93">
              <a:extLst>
                <a:ext uri="{FF2B5EF4-FFF2-40B4-BE49-F238E27FC236}">
                  <a16:creationId xmlns:a16="http://schemas.microsoft.com/office/drawing/2014/main" id="{147EA4CF-571D-4116-A6A1-5A2432E78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873"/>
              <a:ext cx="1735" cy="1672"/>
            </a:xfrm>
            <a:prstGeom prst="rect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grpSp>
          <p:nvGrpSpPr>
            <p:cNvPr id="12295" name="Group 94">
              <a:extLst>
                <a:ext uri="{FF2B5EF4-FFF2-40B4-BE49-F238E27FC236}">
                  <a16:creationId xmlns:a16="http://schemas.microsoft.com/office/drawing/2014/main" id="{3B687025-0D84-40CC-8BE2-977778DBD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6" y="1908"/>
              <a:ext cx="1680" cy="1611"/>
              <a:chOff x="1649" y="164"/>
              <a:chExt cx="1680" cy="1611"/>
            </a:xfrm>
          </p:grpSpPr>
          <p:sp>
            <p:nvSpPr>
              <p:cNvPr id="12297" name="Line 95">
                <a:extLst>
                  <a:ext uri="{FF2B5EF4-FFF2-40B4-BE49-F238E27FC236}">
                    <a16:creationId xmlns:a16="http://schemas.microsoft.com/office/drawing/2014/main" id="{2E503F3E-1A98-46FA-BC89-C4F53D0DE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9" y="736"/>
                <a:ext cx="512" cy="25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8" name="Oval 96">
                <a:extLst>
                  <a:ext uri="{FF2B5EF4-FFF2-40B4-BE49-F238E27FC236}">
                    <a16:creationId xmlns:a16="http://schemas.microsoft.com/office/drawing/2014/main" id="{D2EA7683-1E53-4812-9C1C-58B73AE74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1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99" name="Oval 97">
                <a:extLst>
                  <a:ext uri="{FF2B5EF4-FFF2-40B4-BE49-F238E27FC236}">
                    <a16:creationId xmlns:a16="http://schemas.microsoft.com/office/drawing/2014/main" id="{1CCE0F0F-059B-4B7A-9604-F9190F53A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5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2300" name="Oval 98">
                <a:extLst>
                  <a:ext uri="{FF2B5EF4-FFF2-40B4-BE49-F238E27FC236}">
                    <a16:creationId xmlns:a16="http://schemas.microsoft.com/office/drawing/2014/main" id="{DABF4503-BFCA-446C-9F64-EBD61D236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15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2301" name="Oval 99">
                <a:extLst>
                  <a:ext uri="{FF2B5EF4-FFF2-40B4-BE49-F238E27FC236}">
                    <a16:creationId xmlns:a16="http://schemas.microsoft.com/office/drawing/2014/main" id="{97CF90CC-A019-41C5-B2ED-C7652E980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527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2302" name="Oval 100">
                <a:extLst>
                  <a:ext uri="{FF2B5EF4-FFF2-40B4-BE49-F238E27FC236}">
                    <a16:creationId xmlns:a16="http://schemas.microsoft.com/office/drawing/2014/main" id="{3FC11CA7-7D1D-47FB-BCF8-45B3A2FD0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9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2303" name="Oval 101">
                <a:extLst>
                  <a:ext uri="{FF2B5EF4-FFF2-40B4-BE49-F238E27FC236}">
                    <a16:creationId xmlns:a16="http://schemas.microsoft.com/office/drawing/2014/main" id="{73A914FB-9405-46FF-8BA1-48547DA17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5" y="6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2304" name="Line 102">
                <a:extLst>
                  <a:ext uri="{FF2B5EF4-FFF2-40B4-BE49-F238E27FC236}">
                    <a16:creationId xmlns:a16="http://schemas.microsoft.com/office/drawing/2014/main" id="{0A95B7DE-ABDD-4249-9168-C9E4E15C0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376"/>
                <a:ext cx="0" cy="50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5" name="Line 103">
                <a:extLst>
                  <a:ext uri="{FF2B5EF4-FFF2-40B4-BE49-F238E27FC236}">
                    <a16:creationId xmlns:a16="http://schemas.microsoft.com/office/drawing/2014/main" id="{1831FEA3-DF51-4BF5-8E2D-41DF25419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20"/>
                <a:ext cx="496" cy="34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6" name="Line 104">
                <a:extLst>
                  <a:ext uri="{FF2B5EF4-FFF2-40B4-BE49-F238E27FC236}">
                    <a16:creationId xmlns:a16="http://schemas.microsoft.com/office/drawing/2014/main" id="{31F96D47-44E1-40E9-AEC5-549AC7E39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818"/>
                <a:ext cx="117" cy="76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7" name="Line 105">
                <a:extLst>
                  <a:ext uri="{FF2B5EF4-FFF2-40B4-BE49-F238E27FC236}">
                    <a16:creationId xmlns:a16="http://schemas.microsoft.com/office/drawing/2014/main" id="{DC7E39D9-1E34-4C18-B0D5-A3802BC2A6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5" y="754"/>
                <a:ext cx="233" cy="8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8" name="Line 106">
                <a:extLst>
                  <a:ext uri="{FF2B5EF4-FFF2-40B4-BE49-F238E27FC236}">
                    <a16:creationId xmlns:a16="http://schemas.microsoft.com/office/drawing/2014/main" id="{07471540-08EB-495B-9EA4-46E7A3DC1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" y="1676"/>
                <a:ext cx="746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9" name="Line 107">
                <a:extLst>
                  <a:ext uri="{FF2B5EF4-FFF2-40B4-BE49-F238E27FC236}">
                    <a16:creationId xmlns:a16="http://schemas.microsoft.com/office/drawing/2014/main" id="{13E0559D-811F-401C-8798-28D39D654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6" y="298"/>
                <a:ext cx="567" cy="299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0" name="Line 108">
                <a:extLst>
                  <a:ext uri="{FF2B5EF4-FFF2-40B4-BE49-F238E27FC236}">
                    <a16:creationId xmlns:a16="http://schemas.microsoft.com/office/drawing/2014/main" id="{176E9104-AA97-4AD0-9DD8-C64BA67FB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6" y="686"/>
                <a:ext cx="588" cy="279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1" name="Line 109">
                <a:extLst>
                  <a:ext uri="{FF2B5EF4-FFF2-40B4-BE49-F238E27FC236}">
                    <a16:creationId xmlns:a16="http://schemas.microsoft.com/office/drawing/2014/main" id="{7186D9B7-B7C7-4CBB-B116-10E6AE6631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9" y="1085"/>
                <a:ext cx="392" cy="51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2" name="Line 110">
                <a:extLst>
                  <a:ext uri="{FF2B5EF4-FFF2-40B4-BE49-F238E27FC236}">
                    <a16:creationId xmlns:a16="http://schemas.microsoft.com/office/drawing/2014/main" id="{501E44CA-8DBA-4BF0-B8C5-0EEA2C014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" y="1093"/>
                <a:ext cx="363" cy="49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3" name="Text Box 111">
                <a:extLst>
                  <a:ext uri="{FF2B5EF4-FFF2-40B4-BE49-F238E27FC236}">
                    <a16:creationId xmlns:a16="http://schemas.microsoft.com/office/drawing/2014/main" id="{5F5A8A1A-C6F2-4A15-A766-CE2D23AC88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9" y="250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4" name="Text Box 112">
                <a:extLst>
                  <a:ext uri="{FF2B5EF4-FFF2-40B4-BE49-F238E27FC236}">
                    <a16:creationId xmlns:a16="http://schemas.microsoft.com/office/drawing/2014/main" id="{25F8A6E6-D010-4489-ABE9-356833F546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0" y="197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5" name="Text Box 113">
                <a:extLst>
                  <a:ext uri="{FF2B5EF4-FFF2-40B4-BE49-F238E27FC236}">
                    <a16:creationId xmlns:a16="http://schemas.microsoft.com/office/drawing/2014/main" id="{CEBCB7C1-A374-48F5-B04D-9B7572D38C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" y="43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2316" name="Text Box 114">
                <a:extLst>
                  <a:ext uri="{FF2B5EF4-FFF2-40B4-BE49-F238E27FC236}">
                    <a16:creationId xmlns:a16="http://schemas.microsoft.com/office/drawing/2014/main" id="{9BDC3DB2-CA42-4FEC-BFB4-6265E3AE0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9" y="107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2317" name="Text Box 115">
                <a:extLst>
                  <a:ext uri="{FF2B5EF4-FFF2-40B4-BE49-F238E27FC236}">
                    <a16:creationId xmlns:a16="http://schemas.microsoft.com/office/drawing/2014/main" id="{DE2B230C-07BF-42AD-9A8E-3C7CA5D370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" y="58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2318" name="Text Box 116">
                <a:extLst>
                  <a:ext uri="{FF2B5EF4-FFF2-40B4-BE49-F238E27FC236}">
                    <a16:creationId xmlns:a16="http://schemas.microsoft.com/office/drawing/2014/main" id="{DE441CEF-D5B7-4C28-84F7-92DFC211C9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9" y="1075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9" name="Text Box 117">
                <a:extLst>
                  <a:ext uri="{FF2B5EF4-FFF2-40B4-BE49-F238E27FC236}">
                    <a16:creationId xmlns:a16="http://schemas.microsoft.com/office/drawing/2014/main" id="{77EEFF28-4B14-4BC3-A68F-E0CB602ABC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5" y="1423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20" name="Text Box 118">
                <a:extLst>
                  <a:ext uri="{FF2B5EF4-FFF2-40B4-BE49-F238E27FC236}">
                    <a16:creationId xmlns:a16="http://schemas.microsoft.com/office/drawing/2014/main" id="{1D315B16-7F03-483B-871E-565AFF5470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1" y="115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2321" name="Text Box 119">
                <a:extLst>
                  <a:ext uri="{FF2B5EF4-FFF2-40B4-BE49-F238E27FC236}">
                    <a16:creationId xmlns:a16="http://schemas.microsoft.com/office/drawing/2014/main" id="{281376C4-67D3-4DC5-8068-9DAAF010C0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8" y="90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2322" name="Text Box 120">
                <a:extLst>
                  <a:ext uri="{FF2B5EF4-FFF2-40B4-BE49-F238E27FC236}">
                    <a16:creationId xmlns:a16="http://schemas.microsoft.com/office/drawing/2014/main" id="{2864AF7A-C4A9-4C8D-936A-9D8258B8FA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2" y="555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296" name="Rectangle 121">
              <a:extLst>
                <a:ext uri="{FF2B5EF4-FFF2-40B4-BE49-F238E27FC236}">
                  <a16:creationId xmlns:a16="http://schemas.microsoft.com/office/drawing/2014/main" id="{66BBAB98-F23C-4383-BD9E-B2B08071A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350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(f)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>
            <a:extLst>
              <a:ext uri="{FF2B5EF4-FFF2-40B4-BE49-F238E27FC236}">
                <a16:creationId xmlns:a16="http://schemas.microsoft.com/office/drawing/2014/main" id="{9D6D1715-979C-48DE-A554-61B82DE48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构造最小生成树</a:t>
            </a:r>
            <a:r>
              <a:rPr lang="en-US" altLang="zh-CN"/>
              <a:t>(MST)</a:t>
            </a:r>
          </a:p>
        </p:txBody>
      </p:sp>
      <p:sp>
        <p:nvSpPr>
          <p:cNvPr id="1133571" name="Rectangle 3">
            <a:extLst>
              <a:ext uri="{FF2B5EF4-FFF2-40B4-BE49-F238E27FC236}">
                <a16:creationId xmlns:a16="http://schemas.microsoft.com/office/drawing/2014/main" id="{49D54CDF-FB67-41E3-B463-0EE2D26ABB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法二： </a:t>
            </a:r>
            <a:r>
              <a:rPr lang="en-US" altLang="zh-CN" b="1" dirty="0"/>
              <a:t>Kruskal(</a:t>
            </a:r>
            <a:r>
              <a:rPr lang="zh-CN" altLang="en-US" b="1" dirty="0"/>
              <a:t>克鲁斯卡尔</a:t>
            </a:r>
            <a:r>
              <a:rPr lang="en-US" altLang="zh-CN" b="1" dirty="0"/>
              <a:t>)</a:t>
            </a:r>
            <a:r>
              <a:rPr lang="zh-CN" altLang="zh-CN" b="1" dirty="0"/>
              <a:t>算法</a:t>
            </a:r>
            <a:endParaRPr lang="zh-CN" altLang="en-US" b="1" dirty="0"/>
          </a:p>
          <a:p>
            <a:pPr lvl="1" eaLnBrk="1" hangingPunct="1"/>
            <a:r>
              <a:rPr lang="en-US" altLang="zh-CN" b="1" dirty="0"/>
              <a:t>[</a:t>
            </a:r>
            <a:r>
              <a:rPr lang="zh-CN" altLang="en-US" b="1" dirty="0"/>
              <a:t>初始</a:t>
            </a:r>
            <a:r>
              <a:rPr lang="en-US" altLang="zh-CN" b="1" dirty="0"/>
              <a:t>] </a:t>
            </a:r>
            <a:r>
              <a:rPr lang="zh-CN" altLang="en-US" b="1" dirty="0"/>
              <a:t>令 </a:t>
            </a:r>
            <a:r>
              <a:rPr lang="en-US" altLang="zh-CN" b="1" dirty="0"/>
              <a:t>T</a:t>
            </a:r>
            <a:r>
              <a:rPr lang="zh-CN" altLang="en-US" b="1" dirty="0"/>
              <a:t>＝</a:t>
            </a:r>
            <a:r>
              <a:rPr lang="en-US" altLang="zh-CN" b="1" dirty="0"/>
              <a:t>( V, </a:t>
            </a:r>
            <a:r>
              <a:rPr lang="en-US" altLang="zh-CN" b="1" dirty="0">
                <a:sym typeface="Symbol" panose="05050102010706020507" pitchFamily="18" charset="2"/>
              </a:rPr>
              <a:t> )</a:t>
            </a:r>
            <a:endParaRPr lang="en-US" altLang="zh-CN" b="1" dirty="0"/>
          </a:p>
          <a:p>
            <a:pPr lvl="2" eaLnBrk="1" hangingPunct="1"/>
            <a:r>
              <a:rPr lang="en-US" altLang="zh-CN" b="1" dirty="0"/>
              <a:t>T </a:t>
            </a:r>
            <a:r>
              <a:rPr lang="zh-CN" altLang="en-US" b="1" dirty="0"/>
              <a:t>是只有 </a:t>
            </a:r>
            <a:r>
              <a:rPr lang="en-US" altLang="zh-CN" b="1" dirty="0"/>
              <a:t>n </a:t>
            </a:r>
            <a:r>
              <a:rPr lang="zh-CN" altLang="zh-CN" b="1" dirty="0"/>
              <a:t>个顶点</a:t>
            </a:r>
            <a:r>
              <a:rPr lang="zh-CN" altLang="en-US" b="1" dirty="0"/>
              <a:t>、没有</a:t>
            </a:r>
            <a:r>
              <a:rPr lang="zh-CN" altLang="zh-CN" b="1" dirty="0"/>
              <a:t>边的非连通图</a:t>
            </a:r>
            <a:endParaRPr lang="zh-CN" altLang="en-US" b="1" dirty="0"/>
          </a:p>
          <a:p>
            <a:pPr lvl="1" eaLnBrk="1" hangingPunct="1"/>
            <a:r>
              <a:rPr lang="en-US" altLang="zh-CN" b="1" dirty="0">
                <a:sym typeface="Symbol" panose="05050102010706020507" pitchFamily="18" charset="2"/>
              </a:rPr>
              <a:t>[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贪心选择</a:t>
            </a:r>
            <a:r>
              <a:rPr lang="en-US" altLang="zh-CN" b="1" dirty="0">
                <a:sym typeface="Symbol" panose="05050102010706020507" pitchFamily="18" charset="2"/>
              </a:rPr>
              <a:t>] </a:t>
            </a:r>
            <a:r>
              <a:rPr lang="zh-CN" altLang="en-US" b="1" dirty="0">
                <a:sym typeface="Symbol" panose="05050102010706020507" pitchFamily="18" charset="2"/>
              </a:rPr>
              <a:t>在 </a:t>
            </a:r>
            <a:r>
              <a:rPr lang="en-US" altLang="zh-CN" b="1" dirty="0">
                <a:sym typeface="Symbol" panose="05050102010706020507" pitchFamily="18" charset="2"/>
              </a:rPr>
              <a:t>E </a:t>
            </a:r>
            <a:r>
              <a:rPr lang="zh-CN" altLang="zh-CN" b="1" dirty="0">
                <a:sym typeface="Symbol" panose="05050102010706020507" pitchFamily="18" charset="2"/>
              </a:rPr>
              <a:t>中选取</a:t>
            </a:r>
            <a:r>
              <a:rPr lang="zh-CN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代价最小的边</a:t>
            </a:r>
            <a:endParaRPr lang="zh-CN" altLang="en-US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zh-CN" b="1" dirty="0">
                <a:sym typeface="Symbol" panose="05050102010706020507" pitchFamily="18" charset="2"/>
              </a:rPr>
              <a:t>若该边落在</a:t>
            </a:r>
            <a:r>
              <a:rPr lang="zh-CN" altLang="en-US" b="1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T </a:t>
            </a:r>
            <a:r>
              <a:rPr lang="zh-CN" altLang="en-US" b="1" dirty="0">
                <a:sym typeface="Symbol" panose="05050102010706020507" pitchFamily="18" charset="2"/>
              </a:rPr>
              <a:t>的</a:t>
            </a:r>
            <a:r>
              <a:rPr lang="zh-CN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不同连通分量</a:t>
            </a:r>
            <a:r>
              <a:rPr lang="zh-CN" altLang="zh-CN" b="1" dirty="0">
                <a:sym typeface="Symbol" panose="05050102010706020507" pitchFamily="18" charset="2"/>
              </a:rPr>
              <a:t>上，将此边加入</a:t>
            </a:r>
            <a:r>
              <a:rPr lang="zh-CN" altLang="en-US" b="1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T</a:t>
            </a:r>
          </a:p>
          <a:p>
            <a:pPr lvl="2" eaLnBrk="1" hangingPunct="1"/>
            <a:r>
              <a:rPr lang="zh-CN" altLang="zh-CN" b="1" dirty="0">
                <a:sym typeface="Symbol" panose="05050102010706020507" pitchFamily="18" charset="2"/>
              </a:rPr>
              <a:t>否则，舍去此边，选下一条代价最小边</a:t>
            </a:r>
          </a:p>
          <a:p>
            <a:pPr lvl="1" eaLnBrk="1" hangingPunct="1"/>
            <a:r>
              <a:rPr lang="en-US" altLang="zh-CN" b="1" dirty="0">
                <a:sym typeface="Symbol" panose="05050102010706020507" pitchFamily="18" charset="2"/>
              </a:rPr>
              <a:t>[</a:t>
            </a:r>
            <a:r>
              <a:rPr lang="zh-CN" altLang="en-US" b="1" dirty="0">
                <a:sym typeface="Symbol" panose="05050102010706020507" pitchFamily="18" charset="2"/>
              </a:rPr>
              <a:t>迭代</a:t>
            </a:r>
            <a:r>
              <a:rPr lang="en-US" altLang="zh-CN" b="1" dirty="0">
                <a:sym typeface="Symbol" panose="05050102010706020507" pitchFamily="18" charset="2"/>
              </a:rPr>
              <a:t>] </a:t>
            </a:r>
            <a:r>
              <a:rPr lang="zh-CN" altLang="en-US" b="1" dirty="0">
                <a:sym typeface="Symbol" panose="05050102010706020507" pitchFamily="18" charset="2"/>
              </a:rPr>
              <a:t>重复上述操作</a:t>
            </a:r>
            <a:r>
              <a:rPr lang="zh-CN" altLang="zh-CN" b="1" dirty="0">
                <a:sym typeface="Symbol" panose="05050102010706020507" pitchFamily="18" charset="2"/>
              </a:rPr>
              <a:t>，直至</a:t>
            </a:r>
            <a:r>
              <a:rPr lang="zh-CN" altLang="en-US" b="1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T </a:t>
            </a:r>
            <a:r>
              <a:rPr lang="zh-CN" altLang="zh-CN" b="1" dirty="0">
                <a:sym typeface="Symbol" panose="05050102010706020507" pitchFamily="18" charset="2"/>
              </a:rPr>
              <a:t>中所有顶点都在同一连通分量上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3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3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3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571" grpId="0" build="p" bldLvl="5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>
            <a:extLst>
              <a:ext uri="{FF2B5EF4-FFF2-40B4-BE49-F238E27FC236}">
                <a16:creationId xmlns:a16="http://schemas.microsoft.com/office/drawing/2014/main" id="{81151375-F593-4D36-A773-AA8E424CD2F2}"/>
              </a:ext>
            </a:extLst>
          </p:cNvPr>
          <p:cNvGrpSpPr>
            <a:grpSpLocks/>
          </p:cNvGrpSpPr>
          <p:nvPr/>
        </p:nvGrpSpPr>
        <p:grpSpPr bwMode="auto">
          <a:xfrm>
            <a:off x="4237038" y="168275"/>
            <a:ext cx="3117850" cy="2662238"/>
            <a:chOff x="1365" y="98"/>
            <a:chExt cx="1964" cy="1677"/>
          </a:xfrm>
        </p:grpSpPr>
        <p:sp>
          <p:nvSpPr>
            <p:cNvPr id="14476" name="Text Box 3">
              <a:extLst>
                <a:ext uri="{FF2B5EF4-FFF2-40B4-BE49-F238E27FC236}">
                  <a16:creationId xmlns:a16="http://schemas.microsoft.com/office/drawing/2014/main" id="{8406B3CD-1A3E-4EE2-88F2-A326B1D75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" y="9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例</a:t>
              </a:r>
            </a:p>
          </p:txBody>
        </p:sp>
        <p:grpSp>
          <p:nvGrpSpPr>
            <p:cNvPr id="14477" name="Group 4">
              <a:extLst>
                <a:ext uri="{FF2B5EF4-FFF2-40B4-BE49-F238E27FC236}">
                  <a16:creationId xmlns:a16="http://schemas.microsoft.com/office/drawing/2014/main" id="{12DCC7D9-90E6-4372-AF19-45C7EA0B1C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9" y="164"/>
              <a:ext cx="1680" cy="1611"/>
              <a:chOff x="1649" y="164"/>
              <a:chExt cx="1680" cy="1611"/>
            </a:xfrm>
          </p:grpSpPr>
          <p:sp>
            <p:nvSpPr>
              <p:cNvPr id="14478" name="Line 5">
                <a:extLst>
                  <a:ext uri="{FF2B5EF4-FFF2-40B4-BE49-F238E27FC236}">
                    <a16:creationId xmlns:a16="http://schemas.microsoft.com/office/drawing/2014/main" id="{65325267-5D30-47CD-B75E-4041DEAF2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9" y="736"/>
                <a:ext cx="512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79" name="Oval 6">
                <a:extLst>
                  <a:ext uri="{FF2B5EF4-FFF2-40B4-BE49-F238E27FC236}">
                    <a16:creationId xmlns:a16="http://schemas.microsoft.com/office/drawing/2014/main" id="{04EC4C22-9E8A-4C45-AAA9-F6ABD332A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164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80" name="Oval 7">
                <a:extLst>
                  <a:ext uri="{FF2B5EF4-FFF2-40B4-BE49-F238E27FC236}">
                    <a16:creationId xmlns:a16="http://schemas.microsoft.com/office/drawing/2014/main" id="{CE951079-C18E-4F46-9762-A26B29915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564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4481" name="Oval 8">
                <a:extLst>
                  <a:ext uri="{FF2B5EF4-FFF2-40B4-BE49-F238E27FC236}">
                    <a16:creationId xmlns:a16="http://schemas.microsoft.com/office/drawing/2014/main" id="{9DB19607-F4EB-4107-BC3B-8BD1625C2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1564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4482" name="Oval 9">
                <a:extLst>
                  <a:ext uri="{FF2B5EF4-FFF2-40B4-BE49-F238E27FC236}">
                    <a16:creationId xmlns:a16="http://schemas.microsoft.com/office/drawing/2014/main" id="{95325C00-5F9D-4143-9E3B-3B2A2267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527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4483" name="Oval 10">
                <a:extLst>
                  <a:ext uri="{FF2B5EF4-FFF2-40B4-BE49-F238E27FC236}">
                    <a16:creationId xmlns:a16="http://schemas.microsoft.com/office/drawing/2014/main" id="{431CAB75-EFB4-4FBF-9402-D12EE86C1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9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4484" name="Oval 11">
                <a:extLst>
                  <a:ext uri="{FF2B5EF4-FFF2-40B4-BE49-F238E27FC236}">
                    <a16:creationId xmlns:a16="http://schemas.microsoft.com/office/drawing/2014/main" id="{2F2851C8-79DF-4DF1-AD47-61FAFBB07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5" y="6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4485" name="Line 12">
                <a:extLst>
                  <a:ext uri="{FF2B5EF4-FFF2-40B4-BE49-F238E27FC236}">
                    <a16:creationId xmlns:a16="http://schemas.microsoft.com/office/drawing/2014/main" id="{990DDC0E-3104-4983-AC26-3E11CE6EE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376"/>
                <a:ext cx="0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86" name="Line 13">
                <a:extLst>
                  <a:ext uri="{FF2B5EF4-FFF2-40B4-BE49-F238E27FC236}">
                    <a16:creationId xmlns:a16="http://schemas.microsoft.com/office/drawing/2014/main" id="{5E7A10BC-88D7-4AB3-BF28-788312834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20"/>
                <a:ext cx="496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87" name="Line 14">
                <a:extLst>
                  <a:ext uri="{FF2B5EF4-FFF2-40B4-BE49-F238E27FC236}">
                    <a16:creationId xmlns:a16="http://schemas.microsoft.com/office/drawing/2014/main" id="{9BBD8C39-F2BA-4187-AA11-1829075EE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818"/>
                <a:ext cx="117" cy="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88" name="Line 15">
                <a:extLst>
                  <a:ext uri="{FF2B5EF4-FFF2-40B4-BE49-F238E27FC236}">
                    <a16:creationId xmlns:a16="http://schemas.microsoft.com/office/drawing/2014/main" id="{9583776F-A72E-427B-B82E-B8A3EEB96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5" y="754"/>
                <a:ext cx="233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89" name="Line 16">
                <a:extLst>
                  <a:ext uri="{FF2B5EF4-FFF2-40B4-BE49-F238E27FC236}">
                    <a16:creationId xmlns:a16="http://schemas.microsoft.com/office/drawing/2014/main" id="{9C0DCDB2-2E3C-4A0E-A037-0AF19509F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" y="1676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90" name="Line 17">
                <a:extLst>
                  <a:ext uri="{FF2B5EF4-FFF2-40B4-BE49-F238E27FC236}">
                    <a16:creationId xmlns:a16="http://schemas.microsoft.com/office/drawing/2014/main" id="{A4D545A5-D350-4C3E-A7E2-93F6AB205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6" y="298"/>
                <a:ext cx="567" cy="2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91" name="Line 18">
                <a:extLst>
                  <a:ext uri="{FF2B5EF4-FFF2-40B4-BE49-F238E27FC236}">
                    <a16:creationId xmlns:a16="http://schemas.microsoft.com/office/drawing/2014/main" id="{D97C470E-17AC-43A7-BE76-F6DB6A3F7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6" y="686"/>
                <a:ext cx="588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92" name="Line 19">
                <a:extLst>
                  <a:ext uri="{FF2B5EF4-FFF2-40B4-BE49-F238E27FC236}">
                    <a16:creationId xmlns:a16="http://schemas.microsoft.com/office/drawing/2014/main" id="{FC36659D-ED69-431D-B16B-D47D395A8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9" y="1085"/>
                <a:ext cx="392" cy="5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93" name="Line 20">
                <a:extLst>
                  <a:ext uri="{FF2B5EF4-FFF2-40B4-BE49-F238E27FC236}">
                    <a16:creationId xmlns:a16="http://schemas.microsoft.com/office/drawing/2014/main" id="{76A058E8-B6B8-4E57-9A30-354C7F149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" y="1093"/>
                <a:ext cx="363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94" name="Text Box 21">
                <a:extLst>
                  <a:ext uri="{FF2B5EF4-FFF2-40B4-BE49-F238E27FC236}">
                    <a16:creationId xmlns:a16="http://schemas.microsoft.com/office/drawing/2014/main" id="{E425EDA4-F36F-4D2F-8EBB-036E58BC1E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3" y="25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4495" name="Text Box 22">
                <a:extLst>
                  <a:ext uri="{FF2B5EF4-FFF2-40B4-BE49-F238E27FC236}">
                    <a16:creationId xmlns:a16="http://schemas.microsoft.com/office/drawing/2014/main" id="{F3364D65-B4FA-4170-BB08-83C706B326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4" y="19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4496" name="Text Box 23">
                <a:extLst>
                  <a:ext uri="{FF2B5EF4-FFF2-40B4-BE49-F238E27FC236}">
                    <a16:creationId xmlns:a16="http://schemas.microsoft.com/office/drawing/2014/main" id="{8F423E8E-B5D7-471D-84CF-AD9AD5685E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" y="43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4497" name="Text Box 24">
                <a:extLst>
                  <a:ext uri="{FF2B5EF4-FFF2-40B4-BE49-F238E27FC236}">
                    <a16:creationId xmlns:a16="http://schemas.microsoft.com/office/drawing/2014/main" id="{B08EF2CB-4BDF-4856-B5D6-D887CE7E2B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9" y="107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4498" name="Text Box 25">
                <a:extLst>
                  <a:ext uri="{FF2B5EF4-FFF2-40B4-BE49-F238E27FC236}">
                    <a16:creationId xmlns:a16="http://schemas.microsoft.com/office/drawing/2014/main" id="{F562C76B-44DE-4510-803A-EC143E3C07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" y="58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4499" name="Text Box 26">
                <a:extLst>
                  <a:ext uri="{FF2B5EF4-FFF2-40B4-BE49-F238E27FC236}">
                    <a16:creationId xmlns:a16="http://schemas.microsoft.com/office/drawing/2014/main" id="{1C0B81C3-5F07-4111-A3A7-98B52C6ABB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3" y="107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4500" name="Text Box 27">
                <a:extLst>
                  <a:ext uri="{FF2B5EF4-FFF2-40B4-BE49-F238E27FC236}">
                    <a16:creationId xmlns:a16="http://schemas.microsoft.com/office/drawing/2014/main" id="{0A684712-1B18-4B55-AED2-1B0FFAE941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9" y="142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4501" name="Text Box 28">
                <a:extLst>
                  <a:ext uri="{FF2B5EF4-FFF2-40B4-BE49-F238E27FC236}">
                    <a16:creationId xmlns:a16="http://schemas.microsoft.com/office/drawing/2014/main" id="{141923F6-66BE-4184-8B0B-94AFA3C934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1" y="115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4502" name="Text Box 29">
                <a:extLst>
                  <a:ext uri="{FF2B5EF4-FFF2-40B4-BE49-F238E27FC236}">
                    <a16:creationId xmlns:a16="http://schemas.microsoft.com/office/drawing/2014/main" id="{183A10E6-85A9-4FDE-9038-483F069DD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8" y="90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4503" name="Text Box 30">
                <a:extLst>
                  <a:ext uri="{FF2B5EF4-FFF2-40B4-BE49-F238E27FC236}">
                    <a16:creationId xmlns:a16="http://schemas.microsoft.com/office/drawing/2014/main" id="{178216E3-2005-4130-ADF1-D39956B7F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6" y="55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</p:grpSp>
      <p:grpSp>
        <p:nvGrpSpPr>
          <p:cNvPr id="1134623" name="Group 31">
            <a:extLst>
              <a:ext uri="{FF2B5EF4-FFF2-40B4-BE49-F238E27FC236}">
                <a16:creationId xmlns:a16="http://schemas.microsoft.com/office/drawing/2014/main" id="{97E53B06-1EB9-45F8-BE5C-ED8FEC05878A}"/>
              </a:ext>
            </a:extLst>
          </p:cNvPr>
          <p:cNvGrpSpPr>
            <a:grpSpLocks/>
          </p:cNvGrpSpPr>
          <p:nvPr/>
        </p:nvGrpSpPr>
        <p:grpSpPr bwMode="auto">
          <a:xfrm>
            <a:off x="1630363" y="3009903"/>
            <a:ext cx="2857500" cy="3065463"/>
            <a:chOff x="139" y="1896"/>
            <a:chExt cx="1800" cy="1931"/>
          </a:xfrm>
        </p:grpSpPr>
        <p:sp>
          <p:nvSpPr>
            <p:cNvPr id="14441" name="Oval 32">
              <a:extLst>
                <a:ext uri="{FF2B5EF4-FFF2-40B4-BE49-F238E27FC236}">
                  <a16:creationId xmlns:a16="http://schemas.microsoft.com/office/drawing/2014/main" id="{55026B16-A560-4740-8522-55239804F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267"/>
              <a:ext cx="400" cy="39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4442" name="Oval 33">
              <a:extLst>
                <a:ext uri="{FF2B5EF4-FFF2-40B4-BE49-F238E27FC236}">
                  <a16:creationId xmlns:a16="http://schemas.microsoft.com/office/drawing/2014/main" id="{50680AB2-E478-4174-B2BC-86C8784AC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627"/>
              <a:ext cx="400" cy="39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4443" name="Oval 34">
              <a:extLst>
                <a:ext uri="{FF2B5EF4-FFF2-40B4-BE49-F238E27FC236}">
                  <a16:creationId xmlns:a16="http://schemas.microsoft.com/office/drawing/2014/main" id="{041EC477-6525-4C70-96EE-14EBCC024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" y="2355"/>
              <a:ext cx="400" cy="39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4444" name="Oval 35">
              <a:extLst>
                <a:ext uri="{FF2B5EF4-FFF2-40B4-BE49-F238E27FC236}">
                  <a16:creationId xmlns:a16="http://schemas.microsoft.com/office/drawing/2014/main" id="{3A2F4B25-109C-4D1F-B73C-930EFD05E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" y="3275"/>
              <a:ext cx="400" cy="39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4445" name="Oval 36">
              <a:extLst>
                <a:ext uri="{FF2B5EF4-FFF2-40B4-BE49-F238E27FC236}">
                  <a16:creationId xmlns:a16="http://schemas.microsoft.com/office/drawing/2014/main" id="{68C53A22-A79F-4168-969A-E3789E4C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3299"/>
              <a:ext cx="400" cy="39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4446" name="Oval 37">
              <a:extLst>
                <a:ext uri="{FF2B5EF4-FFF2-40B4-BE49-F238E27FC236}">
                  <a16:creationId xmlns:a16="http://schemas.microsoft.com/office/drawing/2014/main" id="{52AE75CE-0EAD-469E-AF67-3AF5BC8FE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896"/>
              <a:ext cx="400" cy="39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grpSp>
          <p:nvGrpSpPr>
            <p:cNvPr id="14447" name="Group 38">
              <a:extLst>
                <a:ext uri="{FF2B5EF4-FFF2-40B4-BE49-F238E27FC236}">
                  <a16:creationId xmlns:a16="http://schemas.microsoft.com/office/drawing/2014/main" id="{1263C728-7F7D-43D8-8714-680A39267D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" y="1999"/>
              <a:ext cx="1644" cy="1828"/>
              <a:chOff x="208" y="1999"/>
              <a:chExt cx="1644" cy="1828"/>
            </a:xfrm>
          </p:grpSpPr>
          <p:sp>
            <p:nvSpPr>
              <p:cNvPr id="14448" name="Rectangle 39">
                <a:extLst>
                  <a:ext uri="{FF2B5EF4-FFF2-40B4-BE49-F238E27FC236}">
                    <a16:creationId xmlns:a16="http://schemas.microsoft.com/office/drawing/2014/main" id="{0CE007EC-96B0-492F-9AE4-CB22BE179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" y="3539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(a)</a:t>
                </a:r>
              </a:p>
            </p:txBody>
          </p:sp>
          <p:grpSp>
            <p:nvGrpSpPr>
              <p:cNvPr id="14449" name="Group 40">
                <a:extLst>
                  <a:ext uri="{FF2B5EF4-FFF2-40B4-BE49-F238E27FC236}">
                    <a16:creationId xmlns:a16="http://schemas.microsoft.com/office/drawing/2014/main" id="{9E6F3CF7-1331-4265-9139-18A39CCD5B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" y="1999"/>
                <a:ext cx="1644" cy="1611"/>
                <a:chOff x="1685" y="164"/>
                <a:chExt cx="1644" cy="1611"/>
              </a:xfrm>
            </p:grpSpPr>
            <p:sp>
              <p:nvSpPr>
                <p:cNvPr id="14450" name="Line 41">
                  <a:extLst>
                    <a:ext uri="{FF2B5EF4-FFF2-40B4-BE49-F238E27FC236}">
                      <a16:creationId xmlns:a16="http://schemas.microsoft.com/office/drawing/2014/main" id="{2784E2F9-E95C-4634-BB2F-0EA453EB4A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9" y="736"/>
                  <a:ext cx="512" cy="255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51" name="Oval 42">
                  <a:extLst>
                    <a:ext uri="{FF2B5EF4-FFF2-40B4-BE49-F238E27FC236}">
                      <a16:creationId xmlns:a16="http://schemas.microsoft.com/office/drawing/2014/main" id="{ED1E3C20-17EB-4608-9020-029F90AE97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0" y="164"/>
                  <a:ext cx="222" cy="21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kumimoji="1" lang="en-US" altLang="zh-CN" sz="2000" b="1" baseline="-25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52" name="Oval 43">
                  <a:extLst>
                    <a:ext uri="{FF2B5EF4-FFF2-40B4-BE49-F238E27FC236}">
                      <a16:creationId xmlns:a16="http://schemas.microsoft.com/office/drawing/2014/main" id="{C5F2D58A-9C16-4795-B9BD-5266D50233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564"/>
                  <a:ext cx="222" cy="21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14453" name="Oval 44">
                  <a:extLst>
                    <a:ext uri="{FF2B5EF4-FFF2-40B4-BE49-F238E27FC236}">
                      <a16:creationId xmlns:a16="http://schemas.microsoft.com/office/drawing/2014/main" id="{C1C81676-066E-4A7E-BAF0-D78425861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8" y="1564"/>
                  <a:ext cx="222" cy="21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14454" name="Oval 45">
                  <a:extLst>
                    <a:ext uri="{FF2B5EF4-FFF2-40B4-BE49-F238E27FC236}">
                      <a16:creationId xmlns:a16="http://schemas.microsoft.com/office/drawing/2014/main" id="{45414AD5-46DD-4B30-8967-9C3A60D15F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7" y="527"/>
                  <a:ext cx="222" cy="21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14455" name="Oval 46">
                  <a:extLst>
                    <a:ext uri="{FF2B5EF4-FFF2-40B4-BE49-F238E27FC236}">
                      <a16:creationId xmlns:a16="http://schemas.microsoft.com/office/drawing/2014/main" id="{8F104A22-5F0E-4255-B40C-6BA4259F6D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4" y="902"/>
                  <a:ext cx="222" cy="21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14456" name="Oval 47">
                  <a:extLst>
                    <a:ext uri="{FF2B5EF4-FFF2-40B4-BE49-F238E27FC236}">
                      <a16:creationId xmlns:a16="http://schemas.microsoft.com/office/drawing/2014/main" id="{356AA2C2-52E2-4491-9AAE-D61C6D76EB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5" y="602"/>
                  <a:ext cx="222" cy="21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14457" name="Line 48">
                  <a:extLst>
                    <a:ext uri="{FF2B5EF4-FFF2-40B4-BE49-F238E27FC236}">
                      <a16:creationId xmlns:a16="http://schemas.microsoft.com/office/drawing/2014/main" id="{250A8927-F680-4B81-8A94-33D01526F2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6" y="376"/>
                  <a:ext cx="0" cy="508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58" name="Line 49">
                  <a:extLst>
                    <a:ext uri="{FF2B5EF4-FFF2-40B4-BE49-F238E27FC236}">
                      <a16:creationId xmlns:a16="http://schemas.microsoft.com/office/drawing/2014/main" id="{2E7AE49C-96A7-40B9-8B5E-43CC86A3F9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82" y="320"/>
                  <a:ext cx="496" cy="343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59" name="Line 50">
                  <a:extLst>
                    <a:ext uri="{FF2B5EF4-FFF2-40B4-BE49-F238E27FC236}">
                      <a16:creationId xmlns:a16="http://schemas.microsoft.com/office/drawing/2014/main" id="{D71AD138-F6C1-49B8-B7DF-567EAAD461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12" y="818"/>
                  <a:ext cx="117" cy="769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60" name="Line 51">
                  <a:extLst>
                    <a:ext uri="{FF2B5EF4-FFF2-40B4-BE49-F238E27FC236}">
                      <a16:creationId xmlns:a16="http://schemas.microsoft.com/office/drawing/2014/main" id="{E518F1DC-6FF8-44F2-B266-38423C3008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65" y="754"/>
                  <a:ext cx="233" cy="805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61" name="Line 52">
                  <a:extLst>
                    <a:ext uri="{FF2B5EF4-FFF2-40B4-BE49-F238E27FC236}">
                      <a16:creationId xmlns:a16="http://schemas.microsoft.com/office/drawing/2014/main" id="{7F20F40C-7D39-44A1-B12D-F8075C666D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73" y="1676"/>
                  <a:ext cx="746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62" name="Line 53">
                  <a:extLst>
                    <a:ext uri="{FF2B5EF4-FFF2-40B4-BE49-F238E27FC236}">
                      <a16:creationId xmlns:a16="http://schemas.microsoft.com/office/drawing/2014/main" id="{D524EF2C-B1CE-4FDE-82F7-79C3006B23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56" y="298"/>
                  <a:ext cx="567" cy="299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63" name="Line 54">
                  <a:extLst>
                    <a:ext uri="{FF2B5EF4-FFF2-40B4-BE49-F238E27FC236}">
                      <a16:creationId xmlns:a16="http://schemas.microsoft.com/office/drawing/2014/main" id="{132AAB82-E0BD-4674-9C80-3829C2085D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6" y="686"/>
                  <a:ext cx="588" cy="279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64" name="Line 55">
                  <a:extLst>
                    <a:ext uri="{FF2B5EF4-FFF2-40B4-BE49-F238E27FC236}">
                      <a16:creationId xmlns:a16="http://schemas.microsoft.com/office/drawing/2014/main" id="{1F9AA894-E3FE-4909-BBDD-84BDFF5E1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09" y="1085"/>
                  <a:ext cx="392" cy="513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65" name="Line 56">
                  <a:extLst>
                    <a:ext uri="{FF2B5EF4-FFF2-40B4-BE49-F238E27FC236}">
                      <a16:creationId xmlns:a16="http://schemas.microsoft.com/office/drawing/2014/main" id="{99CD3853-5235-4F20-B4C8-6791A34FB7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17" y="1093"/>
                  <a:ext cx="363" cy="499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66" name="Text Box 57">
                  <a:extLst>
                    <a:ext uri="{FF2B5EF4-FFF2-40B4-BE49-F238E27FC236}">
                      <a16:creationId xmlns:a16="http://schemas.microsoft.com/office/drawing/2014/main" id="{3757300C-3286-4EFC-BE65-99088178F3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9" y="250"/>
                  <a:ext cx="116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67" name="Text Box 58">
                  <a:extLst>
                    <a:ext uri="{FF2B5EF4-FFF2-40B4-BE49-F238E27FC236}">
                      <a16:creationId xmlns:a16="http://schemas.microsoft.com/office/drawing/2014/main" id="{5B45C737-BEAA-4AC2-80C9-DC701DF953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0" y="197"/>
                  <a:ext cx="116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68" name="Text Box 59">
                  <a:extLst>
                    <a:ext uri="{FF2B5EF4-FFF2-40B4-BE49-F238E27FC236}">
                      <a16:creationId xmlns:a16="http://schemas.microsoft.com/office/drawing/2014/main" id="{28BFFA87-5A25-49F3-BA1E-29F96F5B10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42" y="436"/>
                  <a:ext cx="116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69" name="Text Box 60">
                  <a:extLst>
                    <a:ext uri="{FF2B5EF4-FFF2-40B4-BE49-F238E27FC236}">
                      <a16:creationId xmlns:a16="http://schemas.microsoft.com/office/drawing/2014/main" id="{366E2D2E-0272-4830-ACBD-28E848DBCD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5" y="1073"/>
                  <a:ext cx="116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70" name="Text Box 61">
                  <a:extLst>
                    <a:ext uri="{FF2B5EF4-FFF2-40B4-BE49-F238E27FC236}">
                      <a16:creationId xmlns:a16="http://schemas.microsoft.com/office/drawing/2014/main" id="{AF001355-5216-4A2A-A00C-2CA3BC3718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89" y="588"/>
                  <a:ext cx="116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71" name="Text Box 62">
                  <a:extLst>
                    <a:ext uri="{FF2B5EF4-FFF2-40B4-BE49-F238E27FC236}">
                      <a16:creationId xmlns:a16="http://schemas.microsoft.com/office/drawing/2014/main" id="{6E731176-66B2-4A8F-B1F3-2124453815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99" y="1075"/>
                  <a:ext cx="116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72" name="Text Box 63">
                  <a:extLst>
                    <a:ext uri="{FF2B5EF4-FFF2-40B4-BE49-F238E27FC236}">
                      <a16:creationId xmlns:a16="http://schemas.microsoft.com/office/drawing/2014/main" id="{E42B837E-4B12-4D4D-901D-F28FD9F40D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65" y="1423"/>
                  <a:ext cx="116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73" name="Text Box 64">
                  <a:extLst>
                    <a:ext uri="{FF2B5EF4-FFF2-40B4-BE49-F238E27FC236}">
                      <a16:creationId xmlns:a16="http://schemas.microsoft.com/office/drawing/2014/main" id="{7F717A8E-3049-48AE-83F9-E86250E9E6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7" y="1157"/>
                  <a:ext cx="116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74" name="Text Box 65">
                  <a:extLst>
                    <a:ext uri="{FF2B5EF4-FFF2-40B4-BE49-F238E27FC236}">
                      <a16:creationId xmlns:a16="http://schemas.microsoft.com/office/drawing/2014/main" id="{25B1CDCF-F878-411B-AA65-4501B15DEF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4" y="902"/>
                  <a:ext cx="116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75" name="Text Box 66">
                  <a:extLst>
                    <a:ext uri="{FF2B5EF4-FFF2-40B4-BE49-F238E27FC236}">
                      <a16:creationId xmlns:a16="http://schemas.microsoft.com/office/drawing/2014/main" id="{2DAB1E31-8B95-4F20-8490-689F88FFD5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2" y="555"/>
                  <a:ext cx="116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en-US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1134659" name="Group 67">
            <a:extLst>
              <a:ext uri="{FF2B5EF4-FFF2-40B4-BE49-F238E27FC236}">
                <a16:creationId xmlns:a16="http://schemas.microsoft.com/office/drawing/2014/main" id="{99523C68-5151-4534-99F1-49BA19A2F2DD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3027363"/>
            <a:ext cx="2857500" cy="3141662"/>
            <a:chOff x="1990" y="1851"/>
            <a:chExt cx="1800" cy="1979"/>
          </a:xfrm>
        </p:grpSpPr>
        <p:sp>
          <p:nvSpPr>
            <p:cNvPr id="14407" name="Oval 68">
              <a:extLst>
                <a:ext uri="{FF2B5EF4-FFF2-40B4-BE49-F238E27FC236}">
                  <a16:creationId xmlns:a16="http://schemas.microsoft.com/office/drawing/2014/main" id="{084D768A-D726-435C-8271-CB23B0FC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2222"/>
              <a:ext cx="400" cy="39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4408" name="Oval 69">
              <a:extLst>
                <a:ext uri="{FF2B5EF4-FFF2-40B4-BE49-F238E27FC236}">
                  <a16:creationId xmlns:a16="http://schemas.microsoft.com/office/drawing/2014/main" id="{0C38E24F-F826-43C5-8396-AA4EF236B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2582"/>
              <a:ext cx="400" cy="39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4409" name="Oval 70">
              <a:extLst>
                <a:ext uri="{FF2B5EF4-FFF2-40B4-BE49-F238E27FC236}">
                  <a16:creationId xmlns:a16="http://schemas.microsoft.com/office/drawing/2014/main" id="{863F0F48-B8B6-48DD-9F44-07E9E6DFD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" y="2310"/>
              <a:ext cx="400" cy="39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4410" name="Oval 71">
              <a:extLst>
                <a:ext uri="{FF2B5EF4-FFF2-40B4-BE49-F238E27FC236}">
                  <a16:creationId xmlns:a16="http://schemas.microsoft.com/office/drawing/2014/main" id="{B2DAFBE8-E525-4E79-B2FB-DB9936CDE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" y="3230"/>
              <a:ext cx="400" cy="39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4411" name="Oval 72">
              <a:extLst>
                <a:ext uri="{FF2B5EF4-FFF2-40B4-BE49-F238E27FC236}">
                  <a16:creationId xmlns:a16="http://schemas.microsoft.com/office/drawing/2014/main" id="{9CC9D1FA-0C94-4D99-B79C-CF4979B66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3254"/>
              <a:ext cx="400" cy="39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4412" name="Oval 73">
              <a:extLst>
                <a:ext uri="{FF2B5EF4-FFF2-40B4-BE49-F238E27FC236}">
                  <a16:creationId xmlns:a16="http://schemas.microsoft.com/office/drawing/2014/main" id="{9D19D737-D133-486C-9FC9-A14372248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" y="1851"/>
              <a:ext cx="400" cy="39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grpSp>
          <p:nvGrpSpPr>
            <p:cNvPr id="14413" name="Group 74">
              <a:extLst>
                <a:ext uri="{FF2B5EF4-FFF2-40B4-BE49-F238E27FC236}">
                  <a16:creationId xmlns:a16="http://schemas.microsoft.com/office/drawing/2014/main" id="{A0966BC3-0883-4429-9671-65767117F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7" y="1954"/>
              <a:ext cx="1680" cy="1611"/>
              <a:chOff x="1649" y="164"/>
              <a:chExt cx="1680" cy="1611"/>
            </a:xfrm>
          </p:grpSpPr>
          <p:sp>
            <p:nvSpPr>
              <p:cNvPr id="14415" name="Line 75">
                <a:extLst>
                  <a:ext uri="{FF2B5EF4-FFF2-40B4-BE49-F238E27FC236}">
                    <a16:creationId xmlns:a16="http://schemas.microsoft.com/office/drawing/2014/main" id="{10F6EBAD-7031-4A34-84FF-92E19D6C8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9" y="736"/>
                <a:ext cx="512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6" name="Oval 76">
                <a:extLst>
                  <a:ext uri="{FF2B5EF4-FFF2-40B4-BE49-F238E27FC236}">
                    <a16:creationId xmlns:a16="http://schemas.microsoft.com/office/drawing/2014/main" id="{10A32230-70E1-4429-8ED6-FC8FDCC1F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1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17" name="Oval 77">
                <a:extLst>
                  <a:ext uri="{FF2B5EF4-FFF2-40B4-BE49-F238E27FC236}">
                    <a16:creationId xmlns:a16="http://schemas.microsoft.com/office/drawing/2014/main" id="{F91CD190-2C55-4DC3-9412-66A929275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5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4418" name="Oval 78">
                <a:extLst>
                  <a:ext uri="{FF2B5EF4-FFF2-40B4-BE49-F238E27FC236}">
                    <a16:creationId xmlns:a16="http://schemas.microsoft.com/office/drawing/2014/main" id="{6E3F8453-12B6-46B6-BBF6-24CCED6AD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15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4419" name="Oval 79">
                <a:extLst>
                  <a:ext uri="{FF2B5EF4-FFF2-40B4-BE49-F238E27FC236}">
                    <a16:creationId xmlns:a16="http://schemas.microsoft.com/office/drawing/2014/main" id="{1A8ACA46-2C44-4E55-AF94-B951F5C9E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527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4420" name="Oval 80">
                <a:extLst>
                  <a:ext uri="{FF2B5EF4-FFF2-40B4-BE49-F238E27FC236}">
                    <a16:creationId xmlns:a16="http://schemas.microsoft.com/office/drawing/2014/main" id="{C8070AB8-F183-4867-BD3B-B41461B88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9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4421" name="Oval 81">
                <a:extLst>
                  <a:ext uri="{FF2B5EF4-FFF2-40B4-BE49-F238E27FC236}">
                    <a16:creationId xmlns:a16="http://schemas.microsoft.com/office/drawing/2014/main" id="{AA989FA9-0C6C-424D-9686-1C575023C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5" y="6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4422" name="Line 82">
                <a:extLst>
                  <a:ext uri="{FF2B5EF4-FFF2-40B4-BE49-F238E27FC236}">
                    <a16:creationId xmlns:a16="http://schemas.microsoft.com/office/drawing/2014/main" id="{DF1F4431-7129-417A-8AEB-8EF5F59E7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376"/>
                <a:ext cx="0" cy="50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23" name="Line 83">
                <a:extLst>
                  <a:ext uri="{FF2B5EF4-FFF2-40B4-BE49-F238E27FC236}">
                    <a16:creationId xmlns:a16="http://schemas.microsoft.com/office/drawing/2014/main" id="{96DA1A91-136A-4F3C-B427-199E32F7B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20"/>
                <a:ext cx="496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24" name="Line 84">
                <a:extLst>
                  <a:ext uri="{FF2B5EF4-FFF2-40B4-BE49-F238E27FC236}">
                    <a16:creationId xmlns:a16="http://schemas.microsoft.com/office/drawing/2014/main" id="{B3A4CE4A-49AC-4E3E-8C7F-4DEDEEE7C1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818"/>
                <a:ext cx="117" cy="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25" name="Line 85">
                <a:extLst>
                  <a:ext uri="{FF2B5EF4-FFF2-40B4-BE49-F238E27FC236}">
                    <a16:creationId xmlns:a16="http://schemas.microsoft.com/office/drawing/2014/main" id="{CDEEEC54-3597-4514-B6B0-5AA867D54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5" y="754"/>
                <a:ext cx="233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26" name="Line 86">
                <a:extLst>
                  <a:ext uri="{FF2B5EF4-FFF2-40B4-BE49-F238E27FC236}">
                    <a16:creationId xmlns:a16="http://schemas.microsoft.com/office/drawing/2014/main" id="{5A6ABE28-F9FE-4F51-ABD6-E361604FF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" y="1676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27" name="Line 87">
                <a:extLst>
                  <a:ext uri="{FF2B5EF4-FFF2-40B4-BE49-F238E27FC236}">
                    <a16:creationId xmlns:a16="http://schemas.microsoft.com/office/drawing/2014/main" id="{E4DC3FD6-AF9F-4F32-93BF-C6F59D7FB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6" y="298"/>
                <a:ext cx="567" cy="2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28" name="Line 88">
                <a:extLst>
                  <a:ext uri="{FF2B5EF4-FFF2-40B4-BE49-F238E27FC236}">
                    <a16:creationId xmlns:a16="http://schemas.microsoft.com/office/drawing/2014/main" id="{B70E9266-E513-4140-BF31-0B7923E21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6" y="686"/>
                <a:ext cx="588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29" name="Line 89">
                <a:extLst>
                  <a:ext uri="{FF2B5EF4-FFF2-40B4-BE49-F238E27FC236}">
                    <a16:creationId xmlns:a16="http://schemas.microsoft.com/office/drawing/2014/main" id="{585A21D1-B59A-444C-BE98-DD6BE626C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9" y="1085"/>
                <a:ext cx="392" cy="5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30" name="Line 90">
                <a:extLst>
                  <a:ext uri="{FF2B5EF4-FFF2-40B4-BE49-F238E27FC236}">
                    <a16:creationId xmlns:a16="http://schemas.microsoft.com/office/drawing/2014/main" id="{DCBBC8CE-E1AE-408C-A986-5282CB6EF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" y="1093"/>
                <a:ext cx="363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31" name="Text Box 91">
                <a:extLst>
                  <a:ext uri="{FF2B5EF4-FFF2-40B4-BE49-F238E27FC236}">
                    <a16:creationId xmlns:a16="http://schemas.microsoft.com/office/drawing/2014/main" id="{E5897E6C-F1E2-4942-AE09-0E10F46DB9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3" y="25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4432" name="Text Box 92">
                <a:extLst>
                  <a:ext uri="{FF2B5EF4-FFF2-40B4-BE49-F238E27FC236}">
                    <a16:creationId xmlns:a16="http://schemas.microsoft.com/office/drawing/2014/main" id="{D3D39BC7-F44F-42F0-8417-239C2C49B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4" y="19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4433" name="Text Box 93">
                <a:extLst>
                  <a:ext uri="{FF2B5EF4-FFF2-40B4-BE49-F238E27FC236}">
                    <a16:creationId xmlns:a16="http://schemas.microsoft.com/office/drawing/2014/main" id="{48442834-FA27-4063-A222-A792812633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" y="43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4434" name="Text Box 94">
                <a:extLst>
                  <a:ext uri="{FF2B5EF4-FFF2-40B4-BE49-F238E27FC236}">
                    <a16:creationId xmlns:a16="http://schemas.microsoft.com/office/drawing/2014/main" id="{ACF2539B-3A9A-4DCC-8305-7F17EDB4EA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9" y="107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4435" name="Text Box 95">
                <a:extLst>
                  <a:ext uri="{FF2B5EF4-FFF2-40B4-BE49-F238E27FC236}">
                    <a16:creationId xmlns:a16="http://schemas.microsoft.com/office/drawing/2014/main" id="{3019CB28-93E1-406D-970E-F569D6AD12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" y="58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4436" name="Text Box 96">
                <a:extLst>
                  <a:ext uri="{FF2B5EF4-FFF2-40B4-BE49-F238E27FC236}">
                    <a16:creationId xmlns:a16="http://schemas.microsoft.com/office/drawing/2014/main" id="{D88FE741-F548-459B-A8C6-6A602D961E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3" y="107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4437" name="Text Box 97">
                <a:extLst>
                  <a:ext uri="{FF2B5EF4-FFF2-40B4-BE49-F238E27FC236}">
                    <a16:creationId xmlns:a16="http://schemas.microsoft.com/office/drawing/2014/main" id="{35405094-A757-4E2B-8C4D-DBDD1DBECA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9" y="142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4438" name="Text Box 98">
                <a:extLst>
                  <a:ext uri="{FF2B5EF4-FFF2-40B4-BE49-F238E27FC236}">
                    <a16:creationId xmlns:a16="http://schemas.microsoft.com/office/drawing/2014/main" id="{3981097A-D371-42D2-AD50-1E02970C0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1" y="115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4439" name="Text Box 99">
                <a:extLst>
                  <a:ext uri="{FF2B5EF4-FFF2-40B4-BE49-F238E27FC236}">
                    <a16:creationId xmlns:a16="http://schemas.microsoft.com/office/drawing/2014/main" id="{818354F4-3B02-47A6-A1D1-7FBFBADB09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8" y="90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4440" name="Text Box 100">
                <a:extLst>
                  <a:ext uri="{FF2B5EF4-FFF2-40B4-BE49-F238E27FC236}">
                    <a16:creationId xmlns:a16="http://schemas.microsoft.com/office/drawing/2014/main" id="{8C08192A-5A07-4C54-B63B-1134F9FCE1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6" y="55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sp>
          <p:nvSpPr>
            <p:cNvPr id="14414" name="Rectangle 101">
              <a:extLst>
                <a:ext uri="{FF2B5EF4-FFF2-40B4-BE49-F238E27FC236}">
                  <a16:creationId xmlns:a16="http://schemas.microsoft.com/office/drawing/2014/main" id="{1DEFA67D-F2D2-4C46-8475-2C04C9EEA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542"/>
              <a:ext cx="35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(b)</a:t>
              </a:r>
            </a:p>
          </p:txBody>
        </p:sp>
      </p:grpSp>
      <p:grpSp>
        <p:nvGrpSpPr>
          <p:cNvPr id="1134694" name="Group 102">
            <a:extLst>
              <a:ext uri="{FF2B5EF4-FFF2-40B4-BE49-F238E27FC236}">
                <a16:creationId xmlns:a16="http://schemas.microsoft.com/office/drawing/2014/main" id="{7F720BEE-BDE8-4F01-8EDB-7D1A8D677B18}"/>
              </a:ext>
            </a:extLst>
          </p:cNvPr>
          <p:cNvGrpSpPr>
            <a:grpSpLocks/>
          </p:cNvGrpSpPr>
          <p:nvPr/>
        </p:nvGrpSpPr>
        <p:grpSpPr bwMode="auto">
          <a:xfrm>
            <a:off x="4725988" y="2841628"/>
            <a:ext cx="2857500" cy="3141663"/>
            <a:chOff x="3881" y="1814"/>
            <a:chExt cx="1800" cy="1979"/>
          </a:xfrm>
        </p:grpSpPr>
        <p:sp>
          <p:nvSpPr>
            <p:cNvPr id="14374" name="Oval 103">
              <a:extLst>
                <a:ext uri="{FF2B5EF4-FFF2-40B4-BE49-F238E27FC236}">
                  <a16:creationId xmlns:a16="http://schemas.microsoft.com/office/drawing/2014/main" id="{9A40FD1D-41D3-4443-BC10-9BE9377E3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" y="2185"/>
              <a:ext cx="400" cy="39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4375" name="Oval 104">
              <a:extLst>
                <a:ext uri="{FF2B5EF4-FFF2-40B4-BE49-F238E27FC236}">
                  <a16:creationId xmlns:a16="http://schemas.microsoft.com/office/drawing/2014/main" id="{E321BC2D-4E46-4E50-81B7-01435D286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2273"/>
              <a:ext cx="400" cy="39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4376" name="Oval 105">
              <a:extLst>
                <a:ext uri="{FF2B5EF4-FFF2-40B4-BE49-F238E27FC236}">
                  <a16:creationId xmlns:a16="http://schemas.microsoft.com/office/drawing/2014/main" id="{38356B89-B807-4ABC-8AA1-1C35E6A16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" y="3193"/>
              <a:ext cx="400" cy="39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4377" name="Oval 106">
              <a:extLst>
                <a:ext uri="{FF2B5EF4-FFF2-40B4-BE49-F238E27FC236}">
                  <a16:creationId xmlns:a16="http://schemas.microsoft.com/office/drawing/2014/main" id="{3802B2C4-A6AA-4646-8504-870C58483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" y="3217"/>
              <a:ext cx="400" cy="39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4378" name="Oval 107">
              <a:extLst>
                <a:ext uri="{FF2B5EF4-FFF2-40B4-BE49-F238E27FC236}">
                  <a16:creationId xmlns:a16="http://schemas.microsoft.com/office/drawing/2014/main" id="{49CCA6DB-40F9-42D8-B263-9B5D94645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1814"/>
              <a:ext cx="400" cy="1224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grpSp>
          <p:nvGrpSpPr>
            <p:cNvPr id="14379" name="Group 108">
              <a:extLst>
                <a:ext uri="{FF2B5EF4-FFF2-40B4-BE49-F238E27FC236}">
                  <a16:creationId xmlns:a16="http://schemas.microsoft.com/office/drawing/2014/main" id="{3F40E2DD-8E12-4422-AAA9-C20D228C8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8" y="1917"/>
              <a:ext cx="1680" cy="1611"/>
              <a:chOff x="1649" y="164"/>
              <a:chExt cx="1680" cy="1611"/>
            </a:xfrm>
          </p:grpSpPr>
          <p:sp>
            <p:nvSpPr>
              <p:cNvPr id="14381" name="Line 109">
                <a:extLst>
                  <a:ext uri="{FF2B5EF4-FFF2-40B4-BE49-F238E27FC236}">
                    <a16:creationId xmlns:a16="http://schemas.microsoft.com/office/drawing/2014/main" id="{A6BBF720-24C4-4DC7-A144-5D308483E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9" y="736"/>
                <a:ext cx="512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2" name="Oval 110">
                <a:extLst>
                  <a:ext uri="{FF2B5EF4-FFF2-40B4-BE49-F238E27FC236}">
                    <a16:creationId xmlns:a16="http://schemas.microsoft.com/office/drawing/2014/main" id="{D255D7F9-EB9A-4315-A245-49551125F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1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83" name="Oval 111">
                <a:extLst>
                  <a:ext uri="{FF2B5EF4-FFF2-40B4-BE49-F238E27FC236}">
                    <a16:creationId xmlns:a16="http://schemas.microsoft.com/office/drawing/2014/main" id="{CA0A8279-F833-4365-9CDE-B6324374D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5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4384" name="Oval 112">
                <a:extLst>
                  <a:ext uri="{FF2B5EF4-FFF2-40B4-BE49-F238E27FC236}">
                    <a16:creationId xmlns:a16="http://schemas.microsoft.com/office/drawing/2014/main" id="{057C795B-C7FF-4CCB-AD0D-4F9B8196C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1564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4385" name="Oval 113">
                <a:extLst>
                  <a:ext uri="{FF2B5EF4-FFF2-40B4-BE49-F238E27FC236}">
                    <a16:creationId xmlns:a16="http://schemas.microsoft.com/office/drawing/2014/main" id="{5D59E2F2-E70D-43F2-9F6F-FEB48DADF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527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4386" name="Oval 114">
                <a:extLst>
                  <a:ext uri="{FF2B5EF4-FFF2-40B4-BE49-F238E27FC236}">
                    <a16:creationId xmlns:a16="http://schemas.microsoft.com/office/drawing/2014/main" id="{775D3B05-2F8B-4F53-B67C-BEDCD8F92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9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4387" name="Oval 115">
                <a:extLst>
                  <a:ext uri="{FF2B5EF4-FFF2-40B4-BE49-F238E27FC236}">
                    <a16:creationId xmlns:a16="http://schemas.microsoft.com/office/drawing/2014/main" id="{9DAA971C-740D-41DE-A806-971ED5D6B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5" y="602"/>
                <a:ext cx="222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4388" name="Line 116">
                <a:extLst>
                  <a:ext uri="{FF2B5EF4-FFF2-40B4-BE49-F238E27FC236}">
                    <a16:creationId xmlns:a16="http://schemas.microsoft.com/office/drawing/2014/main" id="{7E1373A6-70C0-4684-BE12-F77829B4D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376"/>
                <a:ext cx="0" cy="50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9" name="Line 117">
                <a:extLst>
                  <a:ext uri="{FF2B5EF4-FFF2-40B4-BE49-F238E27FC236}">
                    <a16:creationId xmlns:a16="http://schemas.microsoft.com/office/drawing/2014/main" id="{547A643E-E09D-4BC7-94C0-A5542FB86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20"/>
                <a:ext cx="496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0" name="Line 118">
                <a:extLst>
                  <a:ext uri="{FF2B5EF4-FFF2-40B4-BE49-F238E27FC236}">
                    <a16:creationId xmlns:a16="http://schemas.microsoft.com/office/drawing/2014/main" id="{B2B3BD5B-E268-4A9A-ADAB-907CC656A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818"/>
                <a:ext cx="117" cy="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1" name="Line 119">
                <a:extLst>
                  <a:ext uri="{FF2B5EF4-FFF2-40B4-BE49-F238E27FC236}">
                    <a16:creationId xmlns:a16="http://schemas.microsoft.com/office/drawing/2014/main" id="{099DC79F-4AAB-4787-BF1F-3A4FD0094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5" y="754"/>
                <a:ext cx="233" cy="80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2" name="Line 120">
                <a:extLst>
                  <a:ext uri="{FF2B5EF4-FFF2-40B4-BE49-F238E27FC236}">
                    <a16:creationId xmlns:a16="http://schemas.microsoft.com/office/drawing/2014/main" id="{28B7561C-F5DE-46F9-8D2D-E032F7FD0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" y="1676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3" name="Line 121">
                <a:extLst>
                  <a:ext uri="{FF2B5EF4-FFF2-40B4-BE49-F238E27FC236}">
                    <a16:creationId xmlns:a16="http://schemas.microsoft.com/office/drawing/2014/main" id="{2C76A2FE-E34B-41B5-8F42-FFF76484C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6" y="298"/>
                <a:ext cx="567" cy="2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4" name="Line 122">
                <a:extLst>
                  <a:ext uri="{FF2B5EF4-FFF2-40B4-BE49-F238E27FC236}">
                    <a16:creationId xmlns:a16="http://schemas.microsoft.com/office/drawing/2014/main" id="{F7801F2D-19B2-4487-A9DD-99B78849D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6" y="686"/>
                <a:ext cx="588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5" name="Line 123">
                <a:extLst>
                  <a:ext uri="{FF2B5EF4-FFF2-40B4-BE49-F238E27FC236}">
                    <a16:creationId xmlns:a16="http://schemas.microsoft.com/office/drawing/2014/main" id="{953119F5-38DF-46D0-BA71-A56509F11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9" y="1085"/>
                <a:ext cx="392" cy="5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6" name="Line 124">
                <a:extLst>
                  <a:ext uri="{FF2B5EF4-FFF2-40B4-BE49-F238E27FC236}">
                    <a16:creationId xmlns:a16="http://schemas.microsoft.com/office/drawing/2014/main" id="{977EFD02-0B10-4B2D-B12F-8CEBA6AFE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" y="1093"/>
                <a:ext cx="363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7" name="Text Box 125">
                <a:extLst>
                  <a:ext uri="{FF2B5EF4-FFF2-40B4-BE49-F238E27FC236}">
                    <a16:creationId xmlns:a16="http://schemas.microsoft.com/office/drawing/2014/main" id="{A141FF07-6B09-4ADC-B10A-E8C0E044A5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3" y="25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4398" name="Text Box 126">
                <a:extLst>
                  <a:ext uri="{FF2B5EF4-FFF2-40B4-BE49-F238E27FC236}">
                    <a16:creationId xmlns:a16="http://schemas.microsoft.com/office/drawing/2014/main" id="{DE1F6FD9-4C22-4437-B8BA-1FB4D8B7F5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4" y="19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4399" name="Text Box 127">
                <a:extLst>
                  <a:ext uri="{FF2B5EF4-FFF2-40B4-BE49-F238E27FC236}">
                    <a16:creationId xmlns:a16="http://schemas.microsoft.com/office/drawing/2014/main" id="{60750C10-4F14-4221-9DBC-92EE147F3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" y="43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4400" name="Text Box 128">
                <a:extLst>
                  <a:ext uri="{FF2B5EF4-FFF2-40B4-BE49-F238E27FC236}">
                    <a16:creationId xmlns:a16="http://schemas.microsoft.com/office/drawing/2014/main" id="{4F20D867-661D-47ED-9F3B-2866A81A0A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9" y="107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4401" name="Text Box 129">
                <a:extLst>
                  <a:ext uri="{FF2B5EF4-FFF2-40B4-BE49-F238E27FC236}">
                    <a16:creationId xmlns:a16="http://schemas.microsoft.com/office/drawing/2014/main" id="{D1B08F0C-5A85-46EC-82E7-907B30350A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" y="58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4402" name="Text Box 130">
                <a:extLst>
                  <a:ext uri="{FF2B5EF4-FFF2-40B4-BE49-F238E27FC236}">
                    <a16:creationId xmlns:a16="http://schemas.microsoft.com/office/drawing/2014/main" id="{41B54201-44E9-41B9-9689-95CC0204BD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3" y="107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4403" name="Text Box 131">
                <a:extLst>
                  <a:ext uri="{FF2B5EF4-FFF2-40B4-BE49-F238E27FC236}">
                    <a16:creationId xmlns:a16="http://schemas.microsoft.com/office/drawing/2014/main" id="{4CBB4BDB-9FEC-4FA4-A9BE-10BD7C021F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9" y="142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4404" name="Text Box 132">
                <a:extLst>
                  <a:ext uri="{FF2B5EF4-FFF2-40B4-BE49-F238E27FC236}">
                    <a16:creationId xmlns:a16="http://schemas.microsoft.com/office/drawing/2014/main" id="{8DE09C5D-7FF5-4E4F-8AFC-FCB941006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1" y="115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4405" name="Text Box 133">
                <a:extLst>
                  <a:ext uri="{FF2B5EF4-FFF2-40B4-BE49-F238E27FC236}">
                    <a16:creationId xmlns:a16="http://schemas.microsoft.com/office/drawing/2014/main" id="{86E8FC98-89CA-401C-BB0A-95FDB1B155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8" y="90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4406" name="Text Box 134">
                <a:extLst>
                  <a:ext uri="{FF2B5EF4-FFF2-40B4-BE49-F238E27FC236}">
                    <a16:creationId xmlns:a16="http://schemas.microsoft.com/office/drawing/2014/main" id="{302C2CB6-172C-4A06-B7D4-1FDDE2BC52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6" y="55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sp>
          <p:nvSpPr>
            <p:cNvPr id="14380" name="Rectangle 135">
              <a:extLst>
                <a:ext uri="{FF2B5EF4-FFF2-40B4-BE49-F238E27FC236}">
                  <a16:creationId xmlns:a16="http://schemas.microsoft.com/office/drawing/2014/main" id="{46564916-ADF5-441B-A5F1-E5EE3F591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3505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(c)</a:t>
              </a:r>
            </a:p>
          </p:txBody>
        </p:sp>
      </p:grpSp>
      <p:grpSp>
        <p:nvGrpSpPr>
          <p:cNvPr id="1134728" name="Group 136">
            <a:extLst>
              <a:ext uri="{FF2B5EF4-FFF2-40B4-BE49-F238E27FC236}">
                <a16:creationId xmlns:a16="http://schemas.microsoft.com/office/drawing/2014/main" id="{A82A448C-3E35-475B-AB51-7B9E90B1034F}"/>
              </a:ext>
            </a:extLst>
          </p:cNvPr>
          <p:cNvGrpSpPr>
            <a:grpSpLocks/>
          </p:cNvGrpSpPr>
          <p:nvPr/>
        </p:nvGrpSpPr>
        <p:grpSpPr bwMode="auto">
          <a:xfrm>
            <a:off x="7748591" y="2778128"/>
            <a:ext cx="2757487" cy="3141663"/>
            <a:chOff x="129" y="1934"/>
            <a:chExt cx="1737" cy="1979"/>
          </a:xfrm>
        </p:grpSpPr>
        <p:sp>
          <p:nvSpPr>
            <p:cNvPr id="14343" name="Oval 137">
              <a:extLst>
                <a:ext uri="{FF2B5EF4-FFF2-40B4-BE49-F238E27FC236}">
                  <a16:creationId xmlns:a16="http://schemas.microsoft.com/office/drawing/2014/main" id="{45087F78-94B6-48CA-8371-FA0C5CEDA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" y="2393"/>
              <a:ext cx="400" cy="39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4344" name="Oval 138">
              <a:extLst>
                <a:ext uri="{FF2B5EF4-FFF2-40B4-BE49-F238E27FC236}">
                  <a16:creationId xmlns:a16="http://schemas.microsoft.com/office/drawing/2014/main" id="{4536BAF0-6254-4628-8412-569DF379B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" y="3313"/>
              <a:ext cx="400" cy="39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4345" name="Oval 139">
              <a:extLst>
                <a:ext uri="{FF2B5EF4-FFF2-40B4-BE49-F238E27FC236}">
                  <a16:creationId xmlns:a16="http://schemas.microsoft.com/office/drawing/2014/main" id="{9A99531E-0B81-44F3-91B0-6C321A32C0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40384">
              <a:off x="1345" y="2313"/>
              <a:ext cx="512" cy="1432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4346" name="Oval 140">
              <a:extLst>
                <a:ext uri="{FF2B5EF4-FFF2-40B4-BE49-F238E27FC236}">
                  <a16:creationId xmlns:a16="http://schemas.microsoft.com/office/drawing/2014/main" id="{E9493439-511E-48D5-94DF-204DAFE2F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1934"/>
              <a:ext cx="400" cy="1224"/>
            </a:xfrm>
            <a:prstGeom prst="ellipse">
              <a:avLst/>
            </a:prstGeom>
            <a:solidFill>
              <a:srgbClr val="A5D0E3"/>
            </a:solidFill>
            <a:ln w="9525">
              <a:solidFill>
                <a:srgbClr val="A5D0E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4347" name="Line 141">
              <a:extLst>
                <a:ext uri="{FF2B5EF4-FFF2-40B4-BE49-F238E27FC236}">
                  <a16:creationId xmlns:a16="http://schemas.microsoft.com/office/drawing/2014/main" id="{D6748C96-B90E-4AAD-95C6-1FE50112E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" y="2609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Oval 142">
              <a:extLst>
                <a:ext uri="{FF2B5EF4-FFF2-40B4-BE49-F238E27FC236}">
                  <a16:creationId xmlns:a16="http://schemas.microsoft.com/office/drawing/2014/main" id="{9CDCEC8F-2333-46D9-BA04-51B39311C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2037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9" name="Oval 143">
              <a:extLst>
                <a:ext uri="{FF2B5EF4-FFF2-40B4-BE49-F238E27FC236}">
                  <a16:creationId xmlns:a16="http://schemas.microsoft.com/office/drawing/2014/main" id="{4C58B863-0A17-4089-B106-70D4D260C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3437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350" name="Oval 144">
              <a:extLst>
                <a:ext uri="{FF2B5EF4-FFF2-40B4-BE49-F238E27FC236}">
                  <a16:creationId xmlns:a16="http://schemas.microsoft.com/office/drawing/2014/main" id="{5F10F97B-3CD1-455A-9447-728E140AA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" y="3437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351" name="Oval 145">
              <a:extLst>
                <a:ext uri="{FF2B5EF4-FFF2-40B4-BE49-F238E27FC236}">
                  <a16:creationId xmlns:a16="http://schemas.microsoft.com/office/drawing/2014/main" id="{05355199-E41C-45EB-A68A-E418502EC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2400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4352" name="Oval 146">
              <a:extLst>
                <a:ext uri="{FF2B5EF4-FFF2-40B4-BE49-F238E27FC236}">
                  <a16:creationId xmlns:a16="http://schemas.microsoft.com/office/drawing/2014/main" id="{C9966E86-0E85-49F6-97FE-1754A23E9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" y="2775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4353" name="Oval 147">
              <a:extLst>
                <a:ext uri="{FF2B5EF4-FFF2-40B4-BE49-F238E27FC236}">
                  <a16:creationId xmlns:a16="http://schemas.microsoft.com/office/drawing/2014/main" id="{CF894DF2-9A57-45D7-BAC1-D8C29934B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2475"/>
              <a:ext cx="222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354" name="Line 148">
              <a:extLst>
                <a:ext uri="{FF2B5EF4-FFF2-40B4-BE49-F238E27FC236}">
                  <a16:creationId xmlns:a16="http://schemas.microsoft.com/office/drawing/2014/main" id="{9DDE7159-1218-4143-8429-069700C31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" y="2249"/>
              <a:ext cx="0" cy="5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5" name="Line 149">
              <a:extLst>
                <a:ext uri="{FF2B5EF4-FFF2-40B4-BE49-F238E27FC236}">
                  <a16:creationId xmlns:a16="http://schemas.microsoft.com/office/drawing/2014/main" id="{75063BD9-7509-49C0-A2CC-5EFDEBB2C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" y="2193"/>
              <a:ext cx="496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Line 150">
              <a:extLst>
                <a:ext uri="{FF2B5EF4-FFF2-40B4-BE49-F238E27FC236}">
                  <a16:creationId xmlns:a16="http://schemas.microsoft.com/office/drawing/2014/main" id="{9B0BF141-E971-4C06-8782-B6CA682AF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" y="2691"/>
              <a:ext cx="117" cy="76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Line 151">
              <a:extLst>
                <a:ext uri="{FF2B5EF4-FFF2-40B4-BE49-F238E27FC236}">
                  <a16:creationId xmlns:a16="http://schemas.microsoft.com/office/drawing/2014/main" id="{72D61199-C75D-4979-94C4-242F96B77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2" y="2627"/>
              <a:ext cx="233" cy="80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Line 152">
              <a:extLst>
                <a:ext uri="{FF2B5EF4-FFF2-40B4-BE49-F238E27FC236}">
                  <a16:creationId xmlns:a16="http://schemas.microsoft.com/office/drawing/2014/main" id="{3263787A-0208-4401-9C07-B3771C395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" y="3549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Line 153">
              <a:extLst>
                <a:ext uri="{FF2B5EF4-FFF2-40B4-BE49-F238E27FC236}">
                  <a16:creationId xmlns:a16="http://schemas.microsoft.com/office/drawing/2014/main" id="{F0258819-50A6-4CEC-9A6C-DB1FD1703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3" y="2171"/>
              <a:ext cx="567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Line 154">
              <a:extLst>
                <a:ext uri="{FF2B5EF4-FFF2-40B4-BE49-F238E27FC236}">
                  <a16:creationId xmlns:a16="http://schemas.microsoft.com/office/drawing/2014/main" id="{F5CBBED0-F484-4B99-92AE-717530B47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3" y="2559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155">
              <a:extLst>
                <a:ext uri="{FF2B5EF4-FFF2-40B4-BE49-F238E27FC236}">
                  <a16:creationId xmlns:a16="http://schemas.microsoft.com/office/drawing/2014/main" id="{5339BCB8-7094-4302-95CC-1E67125E16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2958"/>
              <a:ext cx="392" cy="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Line 156">
              <a:extLst>
                <a:ext uri="{FF2B5EF4-FFF2-40B4-BE49-F238E27FC236}">
                  <a16:creationId xmlns:a16="http://schemas.microsoft.com/office/drawing/2014/main" id="{15CCA076-1961-4339-81EC-14CC8F523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4" y="2966"/>
              <a:ext cx="36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Text Box 157">
              <a:extLst>
                <a:ext uri="{FF2B5EF4-FFF2-40B4-BE49-F238E27FC236}">
                  <a16:creationId xmlns:a16="http://schemas.microsoft.com/office/drawing/2014/main" id="{97965A9A-AE90-42FC-AF7C-43FD99722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" y="212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364" name="Text Box 158">
              <a:extLst>
                <a:ext uri="{FF2B5EF4-FFF2-40B4-BE49-F238E27FC236}">
                  <a16:creationId xmlns:a16="http://schemas.microsoft.com/office/drawing/2014/main" id="{074696C4-4FD7-4017-8E32-B747C0912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" y="207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365" name="Text Box 159">
              <a:extLst>
                <a:ext uri="{FF2B5EF4-FFF2-40B4-BE49-F238E27FC236}">
                  <a16:creationId xmlns:a16="http://schemas.microsoft.com/office/drawing/2014/main" id="{866F593B-8D0A-4A7D-B6AB-C90C42A61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" y="23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366" name="Text Box 160">
              <a:extLst>
                <a:ext uri="{FF2B5EF4-FFF2-40B4-BE49-F238E27FC236}">
                  <a16:creationId xmlns:a16="http://schemas.microsoft.com/office/drawing/2014/main" id="{B4BA5010-C287-40F9-8030-615EDCA0B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" y="294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4367" name="Text Box 161">
              <a:extLst>
                <a:ext uri="{FF2B5EF4-FFF2-40B4-BE49-F238E27FC236}">
                  <a16:creationId xmlns:a16="http://schemas.microsoft.com/office/drawing/2014/main" id="{CA100CC0-245B-479A-BEFC-425AEB96D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246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368" name="Text Box 162">
              <a:extLst>
                <a:ext uri="{FF2B5EF4-FFF2-40B4-BE49-F238E27FC236}">
                  <a16:creationId xmlns:a16="http://schemas.microsoft.com/office/drawing/2014/main" id="{50D60999-2ED3-41EB-9933-DF6E01A21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" y="294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369" name="Text Box 163">
              <a:extLst>
                <a:ext uri="{FF2B5EF4-FFF2-40B4-BE49-F238E27FC236}">
                  <a16:creationId xmlns:a16="http://schemas.microsoft.com/office/drawing/2014/main" id="{B52EE80F-B09A-4A4C-94C2-BDF2B0C56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32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370" name="Text Box 164">
              <a:extLst>
                <a:ext uri="{FF2B5EF4-FFF2-40B4-BE49-F238E27FC236}">
                  <a16:creationId xmlns:a16="http://schemas.microsoft.com/office/drawing/2014/main" id="{DEA4204E-FBC1-4777-B959-317BA10FF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290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4371" name="Text Box 165">
              <a:extLst>
                <a:ext uri="{FF2B5EF4-FFF2-40B4-BE49-F238E27FC236}">
                  <a16:creationId xmlns:a16="http://schemas.microsoft.com/office/drawing/2014/main" id="{96C4DE51-9570-4D29-9A9F-CCF54CB62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5" y="277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372" name="Text Box 166">
              <a:extLst>
                <a:ext uri="{FF2B5EF4-FFF2-40B4-BE49-F238E27FC236}">
                  <a16:creationId xmlns:a16="http://schemas.microsoft.com/office/drawing/2014/main" id="{AC1E6E52-D119-462A-90E0-6DB0BB6B3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3" y="242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373" name="Rectangle 167">
              <a:extLst>
                <a:ext uri="{FF2B5EF4-FFF2-40B4-BE49-F238E27FC236}">
                  <a16:creationId xmlns:a16="http://schemas.microsoft.com/office/drawing/2014/main" id="{B03ED71C-4180-4961-B451-079E0914C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3625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(d)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体系结构-设计模版">
  <a:themeElements>
    <a:clrScheme name="体系结构-设计模版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体系结构-设计模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anose="05000000000000000000" pitchFamily="2" charset="2"/>
          <a:buChar char="n"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anose="05000000000000000000" pitchFamily="2" charset="2"/>
          <a:buChar char="n"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体系结构-设计模版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体系结构-设计模版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体系结构-设计模版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23042</TotalTime>
  <Pages>1</Pages>
  <Words>3575</Words>
  <Application>Microsoft Office PowerPoint</Application>
  <PresentationFormat>宽屏</PresentationFormat>
  <Paragraphs>973</Paragraphs>
  <Slides>54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Arial</vt:lpstr>
      <vt:lpstr>黑体</vt:lpstr>
      <vt:lpstr>Wingdings</vt:lpstr>
      <vt:lpstr>Times New Roman</vt:lpstr>
      <vt:lpstr>Garamond</vt:lpstr>
      <vt:lpstr>宋体</vt:lpstr>
      <vt:lpstr>Courier New</vt:lpstr>
      <vt:lpstr>Symbol</vt:lpstr>
      <vt:lpstr>体系结构-设计模版</vt:lpstr>
      <vt:lpstr>Visio 2000 Drawing</vt:lpstr>
      <vt:lpstr>Microsoft 公式 3.0</vt:lpstr>
      <vt:lpstr>第9章  贪心技术 Greedy Algorithm</vt:lpstr>
      <vt:lpstr>兑换硬币</vt:lpstr>
      <vt:lpstr>兑换硬币</vt:lpstr>
      <vt:lpstr>贪心算法的基本思想</vt:lpstr>
      <vt:lpstr>构造最小生成树(MST)</vt:lpstr>
      <vt:lpstr>PowerPoint 演示文稿</vt:lpstr>
      <vt:lpstr>PowerPoint 演示文稿</vt:lpstr>
      <vt:lpstr>构造最小生成树(MST)</vt:lpstr>
      <vt:lpstr>PowerPoint 演示文稿</vt:lpstr>
      <vt:lpstr>PowerPoint 演示文稿</vt:lpstr>
      <vt:lpstr>最短路径</vt:lpstr>
      <vt:lpstr>最短路径</vt:lpstr>
      <vt:lpstr>7.6 最短路径</vt:lpstr>
      <vt:lpstr>PowerPoint 演示文稿</vt:lpstr>
      <vt:lpstr>PowerPoint 演示文稿</vt:lpstr>
      <vt:lpstr>PowerPoint 演示文稿</vt:lpstr>
      <vt:lpstr>PowerPoint 演示文稿</vt:lpstr>
      <vt:lpstr>单源多目标最短路径(Dijkstra 算法)</vt:lpstr>
      <vt:lpstr>单源多目标最短路径(Dijkstra 算法)</vt:lpstr>
      <vt:lpstr>单源多目标最短路径(Dijkstra 算法)</vt:lpstr>
      <vt:lpstr>Ex. 图9.11</vt:lpstr>
      <vt:lpstr>Dijkstra 算法的说明</vt:lpstr>
      <vt:lpstr>(单会场)活动安排问题</vt:lpstr>
      <vt:lpstr>(单会场)活动安排问题</vt:lpstr>
      <vt:lpstr>(单会场)活动安排问题</vt:lpstr>
      <vt:lpstr>相容活动</vt:lpstr>
      <vt:lpstr>求解(单会场)活动安排问题</vt:lpstr>
      <vt:lpstr>求解(单会场)活动安排问题</vt:lpstr>
      <vt:lpstr>活动安排问题求解实例</vt:lpstr>
      <vt:lpstr>再论活动安排问题的贪心求解</vt:lpstr>
      <vt:lpstr>活动安排问题的贪心算法 greedySelector</vt:lpstr>
      <vt:lpstr>活动安排问题求解实例</vt:lpstr>
      <vt:lpstr>活动安排问题的贪心求解</vt:lpstr>
      <vt:lpstr>活动安排问题的贪心求解</vt:lpstr>
      <vt:lpstr>贪心算法时间复杂性</vt:lpstr>
      <vt:lpstr>贪心算法的正确性</vt:lpstr>
      <vt:lpstr>贪心算法的正确性</vt:lpstr>
      <vt:lpstr>贪心算法正确性的证明</vt:lpstr>
      <vt:lpstr>单会场活动安排贪心算法的正确性</vt:lpstr>
      <vt:lpstr>单会场活动安排贪心算法的正确性</vt:lpstr>
      <vt:lpstr>单会场活动安排贪心算法的正确性</vt:lpstr>
      <vt:lpstr>活动安排问题的扩展</vt:lpstr>
      <vt:lpstr>贪心算法的基本要素</vt:lpstr>
      <vt:lpstr>小结</vt:lpstr>
      <vt:lpstr>贪心 vs. 动态规划</vt:lpstr>
      <vt:lpstr>0-1背包问题</vt:lpstr>
      <vt:lpstr>连续背包问题</vt:lpstr>
      <vt:lpstr>连续背包问题的贪心求解</vt:lpstr>
      <vt:lpstr>连续背包的贪心求解</vt:lpstr>
      <vt:lpstr>连续背包的贪心求解</vt:lpstr>
      <vt:lpstr>0-1 背包问题能否用贪心求解？</vt:lpstr>
      <vt:lpstr>0-1 背包问题能否用贪心求解？</vt:lpstr>
      <vt:lpstr>0-1 背包问题不能用贪心求解</vt:lpstr>
      <vt:lpstr>0-1 背包问题不能用贪心求解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贪心算法 Greedy Algorithm</dc:title>
  <dc:subject/>
  <dc:creator>Cheng Huang</dc:creator>
  <cp:keywords/>
  <dc:description/>
  <cp:lastModifiedBy>Cheng Huang</cp:lastModifiedBy>
  <cp:revision>4025</cp:revision>
  <cp:lastPrinted>2002-01-04T16:23:04Z</cp:lastPrinted>
  <dcterms:created xsi:type="dcterms:W3CDTF">1995-12-11T11:10:42Z</dcterms:created>
  <dcterms:modified xsi:type="dcterms:W3CDTF">2023-06-09T02:55:47Z</dcterms:modified>
</cp:coreProperties>
</file>