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7"/>
  </p:handoutMasterIdLst>
  <p:sldIdLst>
    <p:sldId id="300" r:id="rId3"/>
    <p:sldId id="257" r:id="rId4"/>
    <p:sldId id="258" r:id="rId5"/>
    <p:sldId id="301" r:id="rId6"/>
    <p:sldId id="303" r:id="rId7"/>
    <p:sldId id="302" r:id="rId8"/>
    <p:sldId id="320" r:id="rId9"/>
    <p:sldId id="321" r:id="rId10"/>
    <p:sldId id="357" r:id="rId11"/>
    <p:sldId id="308" r:id="rId12"/>
    <p:sldId id="309" r:id="rId13"/>
    <p:sldId id="314" r:id="rId14"/>
    <p:sldId id="376" r:id="rId15"/>
    <p:sldId id="377" r:id="rId16"/>
    <p:sldId id="406" r:id="rId17"/>
    <p:sldId id="408" r:id="rId18"/>
    <p:sldId id="409" r:id="rId19"/>
    <p:sldId id="410" r:id="rId20"/>
    <p:sldId id="411" r:id="rId21"/>
    <p:sldId id="413" r:id="rId22"/>
    <p:sldId id="412" r:id="rId23"/>
    <p:sldId id="407" r:id="rId24"/>
    <p:sldId id="379" r:id="rId25"/>
    <p:sldId id="380" r:id="rId26"/>
    <p:sldId id="382" r:id="rId27"/>
    <p:sldId id="361" r:id="rId28"/>
    <p:sldId id="435" r:id="rId29"/>
    <p:sldId id="383" r:id="rId30"/>
    <p:sldId id="463" r:id="rId31"/>
    <p:sldId id="384" r:id="rId32"/>
    <p:sldId id="385" r:id="rId33"/>
    <p:sldId id="386" r:id="rId34"/>
    <p:sldId id="387" r:id="rId35"/>
    <p:sldId id="400" r:id="rId36"/>
    <p:sldId id="388" r:id="rId37"/>
    <p:sldId id="278" r:id="rId38"/>
    <p:sldId id="330" r:id="rId39"/>
    <p:sldId id="389" r:id="rId40"/>
    <p:sldId id="390" r:id="rId41"/>
    <p:sldId id="391" r:id="rId42"/>
    <p:sldId id="430" r:id="rId43"/>
    <p:sldId id="402" r:id="rId44"/>
    <p:sldId id="431" r:id="rId45"/>
    <p:sldId id="403" r:id="rId46"/>
    <p:sldId id="432" r:id="rId47"/>
    <p:sldId id="433" r:id="rId48"/>
    <p:sldId id="434" r:id="rId49"/>
    <p:sldId id="306" r:id="rId50"/>
    <p:sldId id="307" r:id="rId51"/>
    <p:sldId id="436" r:id="rId52"/>
    <p:sldId id="396" r:id="rId53"/>
    <p:sldId id="397" r:id="rId54"/>
    <p:sldId id="398" r:id="rId55"/>
    <p:sldId id="399" r:id="rId56"/>
  </p:sldIdLst>
  <p:sldSz cx="12192000" cy="6858000"/>
  <p:notesSz cx="6814820" cy="9942195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99"/>
    <a:srgbClr val="000066"/>
    <a:srgbClr val="B2B2B2"/>
    <a:srgbClr val="DDDDDD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06" autoAdjust="0"/>
    <p:restoredTop sz="94599" autoAdjust="0"/>
  </p:normalViewPr>
  <p:slideViewPr>
    <p:cSldViewPr snapToGrid="0" showGuides="1">
      <p:cViewPr varScale="1">
        <p:scale>
          <a:sx n="80" d="100"/>
          <a:sy n="80" d="100"/>
        </p:scale>
        <p:origin x="596" y="44"/>
      </p:cViewPr>
      <p:guideLst>
        <p:guide orient="horz" pos="2144"/>
        <p:guide pos="3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0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1.xml"/><Relationship Id="rId2" Type="http://schemas.openxmlformats.org/officeDocument/2006/relationships/slide" Target="slides/slide48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561F6E-142C-460E-AF8E-694B7D9FE40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0" y="396240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24000"/>
            <a:ext cx="10163908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7391401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9F1E-3A31-4CBA-A0E1-657268993FE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7813"/>
            <a:ext cx="8042031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31F50-03D9-4460-98FE-570365F3616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09600" y="1052513"/>
            <a:ext cx="5392615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9785" y="1052513"/>
            <a:ext cx="5392615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E074A-2D1D-4959-92FC-30D7EB7FECE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DBB1E-1CA5-4261-B90B-E415C12A2D1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029A-3F57-43DA-BE74-23AF72C9867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052513"/>
            <a:ext cx="5392615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9785" y="1052513"/>
            <a:ext cx="5392615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35E1-86DB-4B13-B4C3-5CF419CA2A9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0AFA-6231-4500-87B5-2F1A0C9A7E4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8C7DB-FE36-40D8-BDD3-9860A49AEEE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350BB-8AA6-46CC-8DE5-51B64223674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A2E7B-7478-4ECA-AECC-A8A10CB069E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6A04-9436-4196-90CE-E50A95EA1A0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08" y="6381750"/>
            <a:ext cx="3860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0"/>
            <a:ext cx="28448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659EDE-F6A2-4191-A110-92A2E95391AE}" type="slidenum">
              <a:rPr lang="zh-CN" altLang="zh-CN"/>
            </a:fld>
            <a:endParaRPr lang="zh-CN" altLang="zh-CN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115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62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480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</a:t>
            </a:r>
            <a:r>
              <a:rPr lang="en-US" altLang="zh-CN"/>
              <a:t>12 </a:t>
            </a:r>
            <a:r>
              <a:rPr lang="zh-CN" altLang="en-US"/>
              <a:t>章 超越算法能力的极限</a:t>
            </a:r>
            <a:endParaRPr lang="zh-CN" altLang="en-US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难问题的求解方法</a:t>
            </a:r>
            <a:endParaRPr lang="zh-CN" altLang="en-US"/>
          </a:p>
          <a:p>
            <a:pPr eaLnBrk="1" hangingPunct="1"/>
            <a:r>
              <a:rPr lang="en-US" altLang="zh-CN"/>
              <a:t>(</a:t>
            </a:r>
            <a:r>
              <a:rPr lang="zh-CN" altLang="en-US"/>
              <a:t>回溯</a:t>
            </a:r>
            <a:r>
              <a:rPr lang="en-US" altLang="zh-CN"/>
              <a:t>, </a:t>
            </a:r>
            <a:r>
              <a:rPr lang="zh-CN" altLang="en-US"/>
              <a:t>分支定界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09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回溯算法思路</a:t>
            </a:r>
            <a:endParaRPr lang="zh-CN" altLang="en-U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>
          <a:xfrm>
            <a:off x="490193" y="886120"/>
            <a:ext cx="10972799" cy="5222449"/>
          </a:xfrm>
        </p:spPr>
        <p:txBody>
          <a:bodyPr/>
          <a:lstStyle/>
          <a:p>
            <a:pPr marL="358775" indent="-35877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b="1" dirty="0"/>
              <a:t>以 </a:t>
            </a:r>
            <a:r>
              <a:rPr lang="en-US" altLang="zh-CN" sz="2600" b="1" dirty="0"/>
              <a:t>DFS </a:t>
            </a:r>
            <a:r>
              <a:rPr lang="zh-CN" altLang="en-US" sz="2600" b="1" dirty="0"/>
              <a:t>方式生成部分解空间，利用</a:t>
            </a:r>
            <a:r>
              <a:rPr lang="zh-CN" altLang="en-US" sz="2600" b="1" dirty="0">
                <a:solidFill>
                  <a:srgbClr val="FF0000"/>
                </a:solidFill>
              </a:rPr>
              <a:t>剪枝函数</a:t>
            </a:r>
            <a:r>
              <a:rPr lang="zh-CN" altLang="en-US" sz="2600" b="1" dirty="0"/>
              <a:t>提升效率</a:t>
            </a:r>
            <a:endParaRPr lang="zh-CN" altLang="en-US" sz="2600" b="1" dirty="0"/>
          </a:p>
          <a:p>
            <a:pPr marL="840105" lvl="1" indent="-49530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200" b="1" dirty="0"/>
              <a:t>根结点作为</a:t>
            </a:r>
            <a:r>
              <a:rPr lang="zh-CN" altLang="en-US" sz="2200" b="1" dirty="0">
                <a:solidFill>
                  <a:srgbClr val="FF0000"/>
                </a:solidFill>
              </a:rPr>
              <a:t>活结点</a:t>
            </a:r>
            <a:r>
              <a:rPr lang="zh-CN" altLang="en-US" sz="2200" b="1" dirty="0"/>
              <a:t>，设为当前的</a:t>
            </a:r>
            <a:r>
              <a:rPr lang="zh-CN" altLang="en-US" sz="2200" b="1" dirty="0">
                <a:solidFill>
                  <a:srgbClr val="FF0000"/>
                </a:solidFill>
              </a:rPr>
              <a:t>可扩展结点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marL="840105" lvl="1" indent="-49530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200" b="1" dirty="0"/>
              <a:t>在当前可扩展结点的纵深方向搜索</a:t>
            </a:r>
            <a:endParaRPr lang="zh-CN" altLang="en-US" sz="2200" b="1" dirty="0"/>
          </a:p>
          <a:p>
            <a:pPr marL="1090930" lvl="2" indent="-4191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2000" b="1" dirty="0"/>
              <a:t>若当前扩展结点有子结点，利用剪枝函数，判断子结点能否产生解</a:t>
            </a:r>
            <a:endParaRPr lang="zh-CN" altLang="en-US" sz="2000" b="1" dirty="0"/>
          </a:p>
          <a:p>
            <a:pPr marL="1405255" lvl="3" indent="-3810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1800" b="1" dirty="0"/>
              <a:t>不能：则该子结点成为</a:t>
            </a:r>
            <a:r>
              <a:rPr lang="zh-CN" altLang="en-US" sz="2200" b="1" dirty="0">
                <a:solidFill>
                  <a:srgbClr val="FF0000"/>
                </a:solidFill>
              </a:rPr>
              <a:t>死结点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marL="1405255" lvl="3" indent="-3810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1800" b="1" dirty="0"/>
              <a:t>能：则该子结点成为当前可扩展结点，递归进行纵深搜索</a:t>
            </a:r>
            <a:endParaRPr lang="zh-CN" altLang="en-US" sz="1800" b="1" dirty="0"/>
          </a:p>
          <a:p>
            <a:pPr marL="1405255" lvl="3" indent="-3810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1800" b="1" dirty="0"/>
              <a:t>当所有子结点搜索完成后，当前扩展结点成为死结点</a:t>
            </a:r>
            <a:endParaRPr lang="zh-CN" altLang="en-US" sz="1800" b="1" dirty="0"/>
          </a:p>
          <a:p>
            <a:pPr marL="1090930" lvl="2" indent="-4191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2000" b="1" dirty="0"/>
              <a:t>若当前扩展结点无子结点，则其成为死结点</a:t>
            </a:r>
            <a:endParaRPr lang="zh-CN" altLang="en-US" sz="2000" b="1" dirty="0"/>
          </a:p>
          <a:p>
            <a:pPr marL="1090930" lvl="2" indent="-419100"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2000" b="1" dirty="0"/>
              <a:t>向上回溯到最近的一个活结点，使其成为当前扩展结点</a:t>
            </a:r>
            <a:endParaRPr lang="zh-CN" altLang="en-US" sz="2000" b="1" dirty="0"/>
          </a:p>
          <a:p>
            <a:pPr marL="840105" lvl="1" indent="-49530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200" b="1" dirty="0"/>
              <a:t>重复步骤 ②，直到找到所求的解或解空间中已可扩展结点</a:t>
            </a:r>
            <a:endParaRPr lang="zh-CN" altLang="en-US" sz="2200" b="1" dirty="0"/>
          </a:p>
        </p:txBody>
      </p:sp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回溯法基本步骤</a:t>
            </a:r>
            <a:endParaRPr lang="zh-CN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eriod"/>
              <a:defRPr/>
            </a:pPr>
            <a:r>
              <a:rPr lang="zh-CN" altLang="en-US" sz="2600" dirty="0"/>
              <a:t>针对所给问题，定义问题的解空间</a:t>
            </a:r>
            <a:endParaRPr lang="zh-CN" altLang="en-US" sz="2600" dirty="0"/>
          </a:p>
          <a:p>
            <a:pPr marL="514350" indent="-514350" eaLnBrk="1" hangingPunct="1">
              <a:buSzPct val="100000"/>
              <a:buFont typeface="+mj-lt"/>
              <a:buAutoNum type="arabicPeriod"/>
              <a:defRPr/>
            </a:pPr>
            <a:r>
              <a:rPr lang="zh-CN" altLang="en-US" sz="2600" dirty="0"/>
              <a:t>确定易于搜索的解空间结构表示</a:t>
            </a:r>
            <a:endParaRPr lang="zh-CN" altLang="en-US" sz="2600" dirty="0"/>
          </a:p>
          <a:p>
            <a:pPr marL="514350" indent="-514350" eaLnBrk="1" hangingPunct="1">
              <a:buSzPct val="100000"/>
              <a:buFont typeface="+mj-lt"/>
              <a:buAutoNum type="arabicPeriod"/>
              <a:defRPr/>
            </a:pPr>
            <a:r>
              <a:rPr lang="zh-CN" altLang="en-US" sz="2600" dirty="0"/>
              <a:t>以深度优先搜索的方式，生成部分解空间</a:t>
            </a:r>
            <a:endParaRPr lang="zh-CN" altLang="en-US" sz="2600" dirty="0"/>
          </a:p>
          <a:p>
            <a:pPr lvl="2" eaLnBrk="1" hangingPunct="1">
              <a:defRPr/>
            </a:pPr>
            <a:r>
              <a:rPr lang="zh-CN" altLang="en-US" sz="2000" dirty="0"/>
              <a:t>过程中利用剪枝函数避免无效搜索，减少计算时间，提升算法效率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600" b="1" dirty="0">
                <a:solidFill>
                  <a:srgbClr val="FF0000"/>
                </a:solidFill>
              </a:rPr>
              <a:t>剪枝函数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200" b="1" dirty="0">
                <a:solidFill>
                  <a:srgbClr val="3333CC"/>
                </a:solidFill>
              </a:rPr>
              <a:t>约束函数：</a:t>
            </a:r>
            <a:r>
              <a:rPr lang="zh-CN" altLang="en-US" sz="2200" b="1" dirty="0"/>
              <a:t>扩展结点处剪去</a:t>
            </a:r>
            <a:r>
              <a:rPr lang="zh-CN" altLang="en-US" sz="2200" b="1" dirty="0">
                <a:solidFill>
                  <a:srgbClr val="A50021"/>
                </a:solidFill>
              </a:rPr>
              <a:t>不满足约束</a:t>
            </a:r>
            <a:r>
              <a:rPr lang="zh-CN" altLang="en-US" sz="2200" b="1" dirty="0"/>
              <a:t>的子树</a:t>
            </a:r>
            <a:endParaRPr lang="zh-CN" altLang="en-US" sz="2200" b="1" dirty="0"/>
          </a:p>
          <a:p>
            <a:pPr lvl="1" eaLnBrk="1" hangingPunct="1">
              <a:defRPr/>
            </a:pPr>
            <a:r>
              <a:rPr lang="zh-CN" altLang="en-US" sz="2200" b="1" dirty="0">
                <a:solidFill>
                  <a:srgbClr val="3333CC"/>
                </a:solidFill>
              </a:rPr>
              <a:t>限界函数：</a:t>
            </a:r>
            <a:r>
              <a:rPr lang="zh-CN" altLang="en-US" sz="2200" b="1" dirty="0"/>
              <a:t>剪去</a:t>
            </a:r>
            <a:r>
              <a:rPr lang="zh-CN" altLang="en-US" sz="2200" b="1" dirty="0">
                <a:solidFill>
                  <a:srgbClr val="A50021"/>
                </a:solidFill>
              </a:rPr>
              <a:t>得不到最优解</a:t>
            </a:r>
            <a:r>
              <a:rPr lang="zh-CN" altLang="en-US" sz="2200" b="1" dirty="0"/>
              <a:t>的子树</a:t>
            </a:r>
            <a:endParaRPr lang="zh-CN" altLang="en-US" sz="2200" b="1" dirty="0"/>
          </a:p>
        </p:txBody>
      </p:sp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回溯法求解 </a:t>
            </a:r>
            <a:r>
              <a:rPr lang="en-US" altLang="zh-CN"/>
              <a:t>0-1 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77850" y="901700"/>
            <a:ext cx="8915400" cy="1612900"/>
          </a:xfrm>
        </p:spPr>
        <p:txBody>
          <a:bodyPr/>
          <a:lstStyle/>
          <a:p>
            <a:pPr eaLnBrk="1" hangingPunct="1"/>
            <a:r>
              <a:rPr lang="en-US" altLang="zh-CN" dirty="0"/>
              <a:t>n=3 </a:t>
            </a:r>
            <a:r>
              <a:rPr lang="zh-CN" altLang="en-US" dirty="0"/>
              <a:t>的 0-1 背包问题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实例：</a:t>
            </a:r>
            <a:r>
              <a:rPr lang="en-US" altLang="zh-CN" dirty="0"/>
              <a:t>w=[16, 15, 15], p=[45, 25, 25], W=30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下图为实例的解空间树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3333CC"/>
                </a:solidFill>
              </a:rPr>
              <a:t>状态空间树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15365" name="Group 172"/>
          <p:cNvGrpSpPr/>
          <p:nvPr/>
        </p:nvGrpSpPr>
        <p:grpSpPr bwMode="auto">
          <a:xfrm>
            <a:off x="2573338" y="2827338"/>
            <a:ext cx="6578600" cy="2843212"/>
            <a:chOff x="1575" y="1529"/>
            <a:chExt cx="4144" cy="1791"/>
          </a:xfrm>
        </p:grpSpPr>
        <p:sp>
          <p:nvSpPr>
            <p:cNvPr id="15366" name="Line 53"/>
            <p:cNvSpPr>
              <a:spLocks noChangeShapeType="1"/>
            </p:cNvSpPr>
            <p:nvPr/>
          </p:nvSpPr>
          <p:spPr bwMode="auto">
            <a:xfrm flipH="1">
              <a:off x="2693" y="1665"/>
              <a:ext cx="866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54"/>
            <p:cNvSpPr>
              <a:spLocks noChangeShapeType="1"/>
            </p:cNvSpPr>
            <p:nvPr/>
          </p:nvSpPr>
          <p:spPr bwMode="auto">
            <a:xfrm flipH="1">
              <a:off x="2064" y="2165"/>
              <a:ext cx="394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55"/>
            <p:cNvSpPr>
              <a:spLocks noChangeShapeType="1"/>
            </p:cNvSpPr>
            <p:nvPr/>
          </p:nvSpPr>
          <p:spPr bwMode="auto">
            <a:xfrm flipH="1">
              <a:off x="1703" y="2745"/>
              <a:ext cx="202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56"/>
            <p:cNvSpPr>
              <a:spLocks noChangeShapeType="1"/>
            </p:cNvSpPr>
            <p:nvPr/>
          </p:nvSpPr>
          <p:spPr bwMode="auto">
            <a:xfrm flipH="1">
              <a:off x="2817" y="2745"/>
              <a:ext cx="191" cy="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57"/>
            <p:cNvSpPr>
              <a:spLocks noChangeShapeType="1"/>
            </p:cNvSpPr>
            <p:nvPr/>
          </p:nvSpPr>
          <p:spPr bwMode="auto">
            <a:xfrm flipH="1">
              <a:off x="3941" y="2765"/>
              <a:ext cx="21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58"/>
            <p:cNvSpPr>
              <a:spLocks noChangeShapeType="1"/>
            </p:cNvSpPr>
            <p:nvPr/>
          </p:nvSpPr>
          <p:spPr bwMode="auto">
            <a:xfrm flipH="1">
              <a:off x="5031" y="2745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59"/>
            <p:cNvSpPr>
              <a:spLocks noChangeShapeType="1"/>
            </p:cNvSpPr>
            <p:nvPr/>
          </p:nvSpPr>
          <p:spPr bwMode="auto">
            <a:xfrm>
              <a:off x="3862" y="1675"/>
              <a:ext cx="799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60"/>
            <p:cNvSpPr>
              <a:spLocks noChangeShapeType="1"/>
            </p:cNvSpPr>
            <p:nvPr/>
          </p:nvSpPr>
          <p:spPr bwMode="auto">
            <a:xfrm>
              <a:off x="4919" y="2155"/>
              <a:ext cx="338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61"/>
            <p:cNvSpPr>
              <a:spLocks noChangeShapeType="1"/>
            </p:cNvSpPr>
            <p:nvPr/>
          </p:nvSpPr>
          <p:spPr bwMode="auto">
            <a:xfrm flipH="1">
              <a:off x="4324" y="2175"/>
              <a:ext cx="348" cy="37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62"/>
            <p:cNvSpPr>
              <a:spLocks noChangeShapeType="1"/>
            </p:cNvSpPr>
            <p:nvPr/>
          </p:nvSpPr>
          <p:spPr bwMode="auto">
            <a:xfrm>
              <a:off x="5346" y="274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63"/>
            <p:cNvSpPr>
              <a:spLocks noChangeShapeType="1"/>
            </p:cNvSpPr>
            <p:nvPr/>
          </p:nvSpPr>
          <p:spPr bwMode="auto">
            <a:xfrm>
              <a:off x="2064" y="2745"/>
              <a:ext cx="224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64"/>
            <p:cNvSpPr>
              <a:spLocks noChangeShapeType="1"/>
            </p:cNvSpPr>
            <p:nvPr/>
          </p:nvSpPr>
          <p:spPr bwMode="auto">
            <a:xfrm>
              <a:off x="3197" y="274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65"/>
            <p:cNvSpPr>
              <a:spLocks noChangeShapeType="1"/>
            </p:cNvSpPr>
            <p:nvPr/>
          </p:nvSpPr>
          <p:spPr bwMode="auto">
            <a:xfrm>
              <a:off x="4312" y="2745"/>
              <a:ext cx="225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66"/>
            <p:cNvSpPr>
              <a:spLocks noChangeShapeType="1"/>
            </p:cNvSpPr>
            <p:nvPr/>
          </p:nvSpPr>
          <p:spPr bwMode="auto">
            <a:xfrm>
              <a:off x="2738" y="2155"/>
              <a:ext cx="337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Rectangle 68"/>
            <p:cNvSpPr>
              <a:spLocks noChangeArrowheads="1"/>
            </p:cNvSpPr>
            <p:nvPr/>
          </p:nvSpPr>
          <p:spPr bwMode="auto">
            <a:xfrm>
              <a:off x="3046" y="16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Rectangle 71"/>
            <p:cNvSpPr>
              <a:spLocks noChangeArrowheads="1"/>
            </p:cNvSpPr>
            <p:nvPr/>
          </p:nvSpPr>
          <p:spPr bwMode="auto">
            <a:xfrm>
              <a:off x="1707" y="274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Rectangle 74"/>
            <p:cNvSpPr>
              <a:spLocks noChangeArrowheads="1"/>
            </p:cNvSpPr>
            <p:nvPr/>
          </p:nvSpPr>
          <p:spPr bwMode="auto">
            <a:xfrm>
              <a:off x="2179" y="214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Rectangle 77"/>
            <p:cNvSpPr>
              <a:spLocks noChangeArrowheads="1"/>
            </p:cNvSpPr>
            <p:nvPr/>
          </p:nvSpPr>
          <p:spPr bwMode="auto">
            <a:xfrm>
              <a:off x="2809" y="274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Rectangle 79"/>
            <p:cNvSpPr>
              <a:spLocks noChangeArrowheads="1"/>
            </p:cNvSpPr>
            <p:nvPr/>
          </p:nvSpPr>
          <p:spPr bwMode="auto">
            <a:xfrm>
              <a:off x="3864" y="2796"/>
              <a:ext cx="2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385" name="Rectangle 80"/>
            <p:cNvSpPr>
              <a:spLocks noChangeArrowheads="1"/>
            </p:cNvSpPr>
            <p:nvPr/>
          </p:nvSpPr>
          <p:spPr bwMode="auto">
            <a:xfrm>
              <a:off x="3936" y="27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Rectangle 83"/>
            <p:cNvSpPr>
              <a:spLocks noChangeArrowheads="1"/>
            </p:cNvSpPr>
            <p:nvPr/>
          </p:nvSpPr>
          <p:spPr bwMode="auto">
            <a:xfrm>
              <a:off x="4439" y="216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Rectangle 86"/>
            <p:cNvSpPr>
              <a:spLocks noChangeArrowheads="1"/>
            </p:cNvSpPr>
            <p:nvPr/>
          </p:nvSpPr>
          <p:spPr bwMode="auto">
            <a:xfrm>
              <a:off x="4980" y="27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Rectangle 89"/>
            <p:cNvSpPr>
              <a:spLocks noChangeArrowheads="1"/>
            </p:cNvSpPr>
            <p:nvPr/>
          </p:nvSpPr>
          <p:spPr bwMode="auto">
            <a:xfrm>
              <a:off x="4260" y="16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Rectangle 92"/>
            <p:cNvSpPr>
              <a:spLocks noChangeArrowheads="1"/>
            </p:cNvSpPr>
            <p:nvPr/>
          </p:nvSpPr>
          <p:spPr bwMode="auto">
            <a:xfrm>
              <a:off x="2911" y="214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Rectangle 95"/>
            <p:cNvSpPr>
              <a:spLocks noChangeArrowheads="1"/>
            </p:cNvSpPr>
            <p:nvPr/>
          </p:nvSpPr>
          <p:spPr bwMode="auto">
            <a:xfrm>
              <a:off x="2226" y="272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Rectangle 98"/>
            <p:cNvSpPr>
              <a:spLocks noChangeArrowheads="1"/>
            </p:cNvSpPr>
            <p:nvPr/>
          </p:nvSpPr>
          <p:spPr bwMode="auto">
            <a:xfrm>
              <a:off x="3420" y="273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Rectangle 100"/>
            <p:cNvSpPr>
              <a:spLocks noChangeArrowheads="1"/>
            </p:cNvSpPr>
            <p:nvPr/>
          </p:nvSpPr>
          <p:spPr bwMode="auto">
            <a:xfrm>
              <a:off x="4402" y="2785"/>
              <a:ext cx="2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393" name="Rectangle 101"/>
            <p:cNvSpPr>
              <a:spLocks noChangeArrowheads="1"/>
            </p:cNvSpPr>
            <p:nvPr/>
          </p:nvSpPr>
          <p:spPr bwMode="auto">
            <a:xfrm>
              <a:off x="4473" y="274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Rectangle 104"/>
            <p:cNvSpPr>
              <a:spLocks noChangeArrowheads="1"/>
            </p:cNvSpPr>
            <p:nvPr/>
          </p:nvSpPr>
          <p:spPr bwMode="auto">
            <a:xfrm>
              <a:off x="5137" y="218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Rectangle 107"/>
            <p:cNvSpPr>
              <a:spLocks noChangeArrowheads="1"/>
            </p:cNvSpPr>
            <p:nvPr/>
          </p:nvSpPr>
          <p:spPr bwMode="auto">
            <a:xfrm>
              <a:off x="5474" y="27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Oval 157"/>
            <p:cNvSpPr>
              <a:spLocks noChangeArrowheads="1"/>
            </p:cNvSpPr>
            <p:nvPr/>
          </p:nvSpPr>
          <p:spPr bwMode="auto">
            <a:xfrm>
              <a:off x="3583" y="152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15397" name="Oval 158"/>
            <p:cNvSpPr>
              <a:spLocks noChangeArrowheads="1"/>
            </p:cNvSpPr>
            <p:nvPr/>
          </p:nvSpPr>
          <p:spPr bwMode="auto">
            <a:xfrm>
              <a:off x="2469" y="198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15398" name="Oval 159"/>
            <p:cNvSpPr>
              <a:spLocks noChangeArrowheads="1"/>
            </p:cNvSpPr>
            <p:nvPr/>
          </p:nvSpPr>
          <p:spPr bwMode="auto">
            <a:xfrm>
              <a:off x="4659" y="197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  <a:endParaRPr lang="en-US" altLang="zh-CN" sz="2400"/>
            </a:p>
          </p:txBody>
        </p:sp>
        <p:sp>
          <p:nvSpPr>
            <p:cNvPr id="15399" name="Oval 160"/>
            <p:cNvSpPr>
              <a:spLocks noChangeArrowheads="1"/>
            </p:cNvSpPr>
            <p:nvPr/>
          </p:nvSpPr>
          <p:spPr bwMode="auto">
            <a:xfrm>
              <a:off x="1870" y="253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D</a:t>
              </a:r>
              <a:endParaRPr lang="en-US" altLang="zh-CN" sz="2400"/>
            </a:p>
          </p:txBody>
        </p:sp>
        <p:sp>
          <p:nvSpPr>
            <p:cNvPr id="15400" name="Oval 161"/>
            <p:cNvSpPr>
              <a:spLocks noChangeArrowheads="1"/>
            </p:cNvSpPr>
            <p:nvPr/>
          </p:nvSpPr>
          <p:spPr bwMode="auto">
            <a:xfrm>
              <a:off x="2972" y="253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  <a:endParaRPr lang="en-US" altLang="zh-CN" sz="2400"/>
            </a:p>
          </p:txBody>
        </p:sp>
        <p:sp>
          <p:nvSpPr>
            <p:cNvPr id="15401" name="Oval 162"/>
            <p:cNvSpPr>
              <a:spLocks noChangeArrowheads="1"/>
            </p:cNvSpPr>
            <p:nvPr/>
          </p:nvSpPr>
          <p:spPr bwMode="auto">
            <a:xfrm>
              <a:off x="4106" y="253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F</a:t>
              </a:r>
              <a:endParaRPr lang="en-US" altLang="zh-CN" sz="2400"/>
            </a:p>
          </p:txBody>
        </p:sp>
        <p:sp>
          <p:nvSpPr>
            <p:cNvPr id="15402" name="Oval 163"/>
            <p:cNvSpPr>
              <a:spLocks noChangeArrowheads="1"/>
            </p:cNvSpPr>
            <p:nvPr/>
          </p:nvSpPr>
          <p:spPr bwMode="auto">
            <a:xfrm>
              <a:off x="5160" y="253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G</a:t>
              </a:r>
              <a:endParaRPr lang="en-US" altLang="zh-CN" sz="2400"/>
            </a:p>
          </p:txBody>
        </p:sp>
        <p:sp>
          <p:nvSpPr>
            <p:cNvPr id="15403" name="Oval 164"/>
            <p:cNvSpPr>
              <a:spLocks noChangeArrowheads="1"/>
            </p:cNvSpPr>
            <p:nvPr/>
          </p:nvSpPr>
          <p:spPr bwMode="auto">
            <a:xfrm>
              <a:off x="1575" y="309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H</a:t>
              </a:r>
              <a:endParaRPr lang="en-US" altLang="zh-CN" sz="2400"/>
            </a:p>
          </p:txBody>
        </p:sp>
        <p:sp>
          <p:nvSpPr>
            <p:cNvPr id="15404" name="Oval 165"/>
            <p:cNvSpPr>
              <a:spLocks noChangeArrowheads="1"/>
            </p:cNvSpPr>
            <p:nvPr/>
          </p:nvSpPr>
          <p:spPr bwMode="auto">
            <a:xfrm>
              <a:off x="2191" y="308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I</a:t>
              </a:r>
              <a:endParaRPr lang="en-US" altLang="zh-CN" sz="2400"/>
            </a:p>
          </p:txBody>
        </p:sp>
        <p:sp>
          <p:nvSpPr>
            <p:cNvPr id="15405" name="Oval 166"/>
            <p:cNvSpPr>
              <a:spLocks noChangeArrowheads="1"/>
            </p:cNvSpPr>
            <p:nvPr/>
          </p:nvSpPr>
          <p:spPr bwMode="auto">
            <a:xfrm>
              <a:off x="2694" y="309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J</a:t>
              </a:r>
              <a:endParaRPr lang="en-US" altLang="zh-CN" sz="2400"/>
            </a:p>
          </p:txBody>
        </p:sp>
        <p:sp>
          <p:nvSpPr>
            <p:cNvPr id="15406" name="Oval 167"/>
            <p:cNvSpPr>
              <a:spLocks noChangeArrowheads="1"/>
            </p:cNvSpPr>
            <p:nvPr/>
          </p:nvSpPr>
          <p:spPr bwMode="auto">
            <a:xfrm>
              <a:off x="3327" y="308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K</a:t>
              </a:r>
              <a:endParaRPr lang="en-US" altLang="zh-CN" sz="2400"/>
            </a:p>
          </p:txBody>
        </p:sp>
        <p:sp>
          <p:nvSpPr>
            <p:cNvPr id="15407" name="Oval 168"/>
            <p:cNvSpPr>
              <a:spLocks noChangeArrowheads="1"/>
            </p:cNvSpPr>
            <p:nvPr/>
          </p:nvSpPr>
          <p:spPr bwMode="auto">
            <a:xfrm>
              <a:off x="3822" y="309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  <a:endParaRPr lang="en-US" altLang="zh-CN" sz="2400"/>
            </a:p>
          </p:txBody>
        </p:sp>
        <p:sp>
          <p:nvSpPr>
            <p:cNvPr id="15408" name="Oval 169"/>
            <p:cNvSpPr>
              <a:spLocks noChangeArrowheads="1"/>
            </p:cNvSpPr>
            <p:nvPr/>
          </p:nvSpPr>
          <p:spPr bwMode="auto">
            <a:xfrm>
              <a:off x="4430" y="307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M</a:t>
              </a:r>
              <a:endParaRPr lang="en-US" altLang="zh-CN" sz="2400"/>
            </a:p>
          </p:txBody>
        </p:sp>
        <p:sp>
          <p:nvSpPr>
            <p:cNvPr id="15409" name="Oval 170"/>
            <p:cNvSpPr>
              <a:spLocks noChangeArrowheads="1"/>
            </p:cNvSpPr>
            <p:nvPr/>
          </p:nvSpPr>
          <p:spPr bwMode="auto">
            <a:xfrm>
              <a:off x="4909" y="307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N</a:t>
              </a:r>
              <a:endParaRPr lang="en-US" altLang="zh-CN" sz="2400"/>
            </a:p>
          </p:txBody>
        </p:sp>
        <p:sp>
          <p:nvSpPr>
            <p:cNvPr id="15410" name="Oval 171"/>
            <p:cNvSpPr>
              <a:spLocks noChangeArrowheads="1"/>
            </p:cNvSpPr>
            <p:nvPr/>
          </p:nvSpPr>
          <p:spPr bwMode="auto">
            <a:xfrm>
              <a:off x="5477" y="3075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O</a:t>
              </a:r>
              <a:endParaRPr lang="en-US" altLang="zh-CN" sz="2400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回溯法求解 </a:t>
            </a:r>
            <a:r>
              <a:rPr lang="en-US" altLang="zh-CN"/>
              <a:t>0-1 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回溯法实质</a:t>
            </a:r>
            <a:endParaRPr lang="zh-CN" altLang="en-US"/>
          </a:p>
          <a:p>
            <a:pPr lvl="1" eaLnBrk="1" hangingPunct="1"/>
            <a:r>
              <a:rPr lang="zh-CN" altLang="en-US"/>
              <a:t>在搜索过程中，逐步生成解空间树，不一定生成整棵树</a:t>
            </a:r>
            <a:endParaRPr lang="zh-CN" altLang="en-US"/>
          </a:p>
          <a:p>
            <a:pPr eaLnBrk="1" hangingPunct="1"/>
            <a:r>
              <a:rPr lang="zh-CN" altLang="en-US"/>
              <a:t>实例：</a:t>
            </a:r>
            <a:r>
              <a:rPr lang="en-US" altLang="zh-CN"/>
              <a:t>w=[16, 15, 15], p=[45, 25, 25], W=30</a:t>
            </a:r>
            <a:endParaRPr lang="zh-CN" altLang="en-US"/>
          </a:p>
          <a:p>
            <a:pPr lvl="2" eaLnBrk="1" hangingPunct="1"/>
            <a:r>
              <a:rPr lang="zh-CN" altLang="en-US">
                <a:solidFill>
                  <a:srgbClr val="FF0000"/>
                </a:solidFill>
              </a:rPr>
              <a:t>如何生成？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/>
            <a:endParaRPr lang="zh-CN" altLang="en-US"/>
          </a:p>
        </p:txBody>
      </p:sp>
      <p:sp>
        <p:nvSpPr>
          <p:cNvPr id="163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16389" name="Group 50"/>
          <p:cNvGrpSpPr/>
          <p:nvPr/>
        </p:nvGrpSpPr>
        <p:grpSpPr bwMode="auto">
          <a:xfrm>
            <a:off x="5038726" y="2952751"/>
            <a:ext cx="4811713" cy="2830513"/>
            <a:chOff x="1497" y="1999"/>
            <a:chExt cx="3031" cy="1783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H="1">
              <a:off x="2320" y="2135"/>
              <a:ext cx="866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H="1">
              <a:off x="1691" y="2635"/>
              <a:ext cx="394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H="1">
              <a:off x="2444" y="3215"/>
              <a:ext cx="191" cy="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H="1">
              <a:off x="3568" y="3235"/>
              <a:ext cx="21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3489" y="2145"/>
              <a:ext cx="799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3"/>
            <p:cNvSpPr>
              <a:spLocks noChangeShapeType="1"/>
            </p:cNvSpPr>
            <p:nvPr/>
          </p:nvSpPr>
          <p:spPr bwMode="auto">
            <a:xfrm flipH="1">
              <a:off x="3951" y="2645"/>
              <a:ext cx="348" cy="37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6"/>
            <p:cNvSpPr>
              <a:spLocks noChangeShapeType="1"/>
            </p:cNvSpPr>
            <p:nvPr/>
          </p:nvSpPr>
          <p:spPr bwMode="auto">
            <a:xfrm>
              <a:off x="2824" y="321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7"/>
            <p:cNvSpPr>
              <a:spLocks noChangeShapeType="1"/>
            </p:cNvSpPr>
            <p:nvPr/>
          </p:nvSpPr>
          <p:spPr bwMode="auto">
            <a:xfrm>
              <a:off x="3939" y="3215"/>
              <a:ext cx="225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8"/>
            <p:cNvSpPr>
              <a:spLocks noChangeShapeType="1"/>
            </p:cNvSpPr>
            <p:nvPr/>
          </p:nvSpPr>
          <p:spPr bwMode="auto">
            <a:xfrm>
              <a:off x="2365" y="2625"/>
              <a:ext cx="337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19"/>
            <p:cNvSpPr>
              <a:spLocks noChangeArrowheads="1"/>
            </p:cNvSpPr>
            <p:nvPr/>
          </p:nvSpPr>
          <p:spPr bwMode="auto">
            <a:xfrm>
              <a:off x="2673" y="212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Rectangle 21"/>
            <p:cNvSpPr>
              <a:spLocks noChangeArrowheads="1"/>
            </p:cNvSpPr>
            <p:nvPr/>
          </p:nvSpPr>
          <p:spPr bwMode="auto">
            <a:xfrm>
              <a:off x="1806" y="261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Rectangle 22"/>
            <p:cNvSpPr>
              <a:spLocks noChangeArrowheads="1"/>
            </p:cNvSpPr>
            <p:nvPr/>
          </p:nvSpPr>
          <p:spPr bwMode="auto">
            <a:xfrm>
              <a:off x="2436" y="321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3491" y="3266"/>
              <a:ext cx="2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6403" name="Rectangle 24"/>
            <p:cNvSpPr>
              <a:spLocks noChangeArrowheads="1"/>
            </p:cNvSpPr>
            <p:nvPr/>
          </p:nvSpPr>
          <p:spPr bwMode="auto">
            <a:xfrm>
              <a:off x="3563" y="322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Rectangle 25"/>
            <p:cNvSpPr>
              <a:spLocks noChangeArrowheads="1"/>
            </p:cNvSpPr>
            <p:nvPr/>
          </p:nvSpPr>
          <p:spPr bwMode="auto">
            <a:xfrm>
              <a:off x="4066" y="263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Rectangle 27"/>
            <p:cNvSpPr>
              <a:spLocks noChangeArrowheads="1"/>
            </p:cNvSpPr>
            <p:nvPr/>
          </p:nvSpPr>
          <p:spPr bwMode="auto">
            <a:xfrm>
              <a:off x="3887" y="212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Rectangle 28"/>
            <p:cNvSpPr>
              <a:spLocks noChangeArrowheads="1"/>
            </p:cNvSpPr>
            <p:nvPr/>
          </p:nvSpPr>
          <p:spPr bwMode="auto">
            <a:xfrm>
              <a:off x="2538" y="261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Rectangle 30"/>
            <p:cNvSpPr>
              <a:spLocks noChangeArrowheads="1"/>
            </p:cNvSpPr>
            <p:nvPr/>
          </p:nvSpPr>
          <p:spPr bwMode="auto">
            <a:xfrm>
              <a:off x="3047" y="32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Rectangle 31"/>
            <p:cNvSpPr>
              <a:spLocks noChangeArrowheads="1"/>
            </p:cNvSpPr>
            <p:nvPr/>
          </p:nvSpPr>
          <p:spPr bwMode="auto">
            <a:xfrm>
              <a:off x="4029" y="3255"/>
              <a:ext cx="2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6409" name="Rectangle 32"/>
            <p:cNvSpPr>
              <a:spLocks noChangeArrowheads="1"/>
            </p:cNvSpPr>
            <p:nvPr/>
          </p:nvSpPr>
          <p:spPr bwMode="auto">
            <a:xfrm>
              <a:off x="4100" y="321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Oval 35"/>
            <p:cNvSpPr>
              <a:spLocks noChangeArrowheads="1"/>
            </p:cNvSpPr>
            <p:nvPr/>
          </p:nvSpPr>
          <p:spPr bwMode="auto">
            <a:xfrm>
              <a:off x="3210" y="199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16411" name="Oval 36"/>
            <p:cNvSpPr>
              <a:spLocks noChangeArrowheads="1"/>
            </p:cNvSpPr>
            <p:nvPr/>
          </p:nvSpPr>
          <p:spPr bwMode="auto">
            <a:xfrm>
              <a:off x="2096" y="245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16412" name="Oval 37"/>
            <p:cNvSpPr>
              <a:spLocks noChangeArrowheads="1"/>
            </p:cNvSpPr>
            <p:nvPr/>
          </p:nvSpPr>
          <p:spPr bwMode="auto">
            <a:xfrm>
              <a:off x="4286" y="244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  <a:endParaRPr lang="en-US" altLang="zh-CN" sz="2400"/>
            </a:p>
          </p:txBody>
        </p:sp>
        <p:sp>
          <p:nvSpPr>
            <p:cNvPr id="16413" name="Oval 38"/>
            <p:cNvSpPr>
              <a:spLocks noChangeArrowheads="1"/>
            </p:cNvSpPr>
            <p:nvPr/>
          </p:nvSpPr>
          <p:spPr bwMode="auto">
            <a:xfrm>
              <a:off x="1497" y="300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D</a:t>
              </a:r>
              <a:endParaRPr lang="en-US" altLang="zh-CN" sz="2400"/>
            </a:p>
          </p:txBody>
        </p:sp>
        <p:sp>
          <p:nvSpPr>
            <p:cNvPr id="16414" name="Oval 39"/>
            <p:cNvSpPr>
              <a:spLocks noChangeArrowheads="1"/>
            </p:cNvSpPr>
            <p:nvPr/>
          </p:nvSpPr>
          <p:spPr bwMode="auto">
            <a:xfrm>
              <a:off x="2599" y="300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  <a:endParaRPr lang="en-US" altLang="zh-CN" sz="2400"/>
            </a:p>
          </p:txBody>
        </p:sp>
        <p:sp>
          <p:nvSpPr>
            <p:cNvPr id="16415" name="Oval 40"/>
            <p:cNvSpPr>
              <a:spLocks noChangeArrowheads="1"/>
            </p:cNvSpPr>
            <p:nvPr/>
          </p:nvSpPr>
          <p:spPr bwMode="auto">
            <a:xfrm>
              <a:off x="3733" y="30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F</a:t>
              </a:r>
              <a:endParaRPr lang="en-US" altLang="zh-CN" sz="2400"/>
            </a:p>
          </p:txBody>
        </p:sp>
        <p:sp>
          <p:nvSpPr>
            <p:cNvPr id="16416" name="Oval 44"/>
            <p:cNvSpPr>
              <a:spLocks noChangeArrowheads="1"/>
            </p:cNvSpPr>
            <p:nvPr/>
          </p:nvSpPr>
          <p:spPr bwMode="auto">
            <a:xfrm>
              <a:off x="2321" y="356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J</a:t>
              </a:r>
              <a:endParaRPr lang="en-US" altLang="zh-CN" sz="2400"/>
            </a:p>
          </p:txBody>
        </p:sp>
        <p:sp>
          <p:nvSpPr>
            <p:cNvPr id="16417" name="Oval 45"/>
            <p:cNvSpPr>
              <a:spLocks noChangeArrowheads="1"/>
            </p:cNvSpPr>
            <p:nvPr/>
          </p:nvSpPr>
          <p:spPr bwMode="auto">
            <a:xfrm>
              <a:off x="2954" y="355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K</a:t>
              </a:r>
              <a:endParaRPr lang="en-US" altLang="zh-CN" sz="2400"/>
            </a:p>
          </p:txBody>
        </p:sp>
        <p:sp>
          <p:nvSpPr>
            <p:cNvPr id="16418" name="Oval 46"/>
            <p:cNvSpPr>
              <a:spLocks noChangeArrowheads="1"/>
            </p:cNvSpPr>
            <p:nvPr/>
          </p:nvSpPr>
          <p:spPr bwMode="auto">
            <a:xfrm>
              <a:off x="3449" y="356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  <a:endParaRPr lang="en-US" altLang="zh-CN" sz="2400"/>
            </a:p>
          </p:txBody>
        </p:sp>
        <p:sp>
          <p:nvSpPr>
            <p:cNvPr id="16419" name="Oval 47"/>
            <p:cNvSpPr>
              <a:spLocks noChangeArrowheads="1"/>
            </p:cNvSpPr>
            <p:nvPr/>
          </p:nvSpPr>
          <p:spPr bwMode="auto">
            <a:xfrm>
              <a:off x="4057" y="354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M</a:t>
              </a:r>
              <a:endParaRPr lang="en-US" altLang="zh-CN" sz="24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sp>
        <p:nvSpPr>
          <p:cNvPr id="17414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828677"/>
            <a:ext cx="9293225" cy="8048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物品重量 </a:t>
            </a:r>
            <a:r>
              <a:rPr lang="en-US" altLang="zh-CN" sz="2000" dirty="0"/>
              <a:t>w=[16, 15, 15]</a:t>
            </a:r>
            <a:r>
              <a:rPr lang="zh-CN" altLang="en-US" sz="2000" dirty="0"/>
              <a:t>，物品价值 </a:t>
            </a:r>
            <a:r>
              <a:rPr lang="en-US" altLang="zh-CN" sz="2000" dirty="0"/>
              <a:t>p=[45, 25, 25]</a:t>
            </a:r>
            <a:r>
              <a:rPr lang="zh-CN" altLang="en-US" sz="2000" dirty="0"/>
              <a:t>，背包容量 </a:t>
            </a:r>
            <a:r>
              <a:rPr lang="en-US" altLang="zh-CN" sz="2000" b="1" dirty="0">
                <a:solidFill>
                  <a:srgbClr val="800000"/>
                </a:solidFill>
              </a:rPr>
              <a:t>W = 30</a:t>
            </a:r>
            <a:endParaRPr lang="en-US" altLang="zh-CN" sz="2000" b="1" dirty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sz="2000" dirty="0"/>
              <a:t>最大总价值 </a:t>
            </a:r>
            <a:r>
              <a:rPr lang="en-US" altLang="zh-CN" sz="2000" dirty="0" err="1"/>
              <a:t>bestp</a:t>
            </a:r>
            <a:r>
              <a:rPr lang="zh-CN" altLang="en-US" sz="2000" dirty="0"/>
              <a:t>（初值</a:t>
            </a:r>
            <a:r>
              <a:rPr lang="en-US" altLang="zh-CN" sz="2000" dirty="0"/>
              <a:t>=0</a:t>
            </a:r>
            <a:r>
              <a:rPr lang="zh-CN" altLang="en-US" sz="2000" dirty="0"/>
              <a:t>）；当前包内总重量 </a:t>
            </a:r>
            <a:r>
              <a:rPr lang="en-US" altLang="zh-CN" sz="2000" dirty="0" err="1"/>
              <a:t>cw</a:t>
            </a:r>
            <a:r>
              <a:rPr lang="zh-CN" altLang="en-US" sz="2000" dirty="0"/>
              <a:t>；当前包内总价值 </a:t>
            </a:r>
            <a:r>
              <a:rPr lang="en-US" altLang="zh-CN" sz="2000" dirty="0"/>
              <a:t>cp</a:t>
            </a:r>
            <a:endParaRPr lang="en-US" altLang="zh-CN" sz="2000" dirty="0"/>
          </a:p>
        </p:txBody>
      </p:sp>
      <p:grpSp>
        <p:nvGrpSpPr>
          <p:cNvPr id="184322" name="Group 2"/>
          <p:cNvGrpSpPr/>
          <p:nvPr/>
        </p:nvGrpSpPr>
        <p:grpSpPr bwMode="auto">
          <a:xfrm>
            <a:off x="4986338" y="3438526"/>
            <a:ext cx="488950" cy="1463675"/>
            <a:chOff x="2400" y="2208"/>
            <a:chExt cx="308" cy="922"/>
          </a:xfrm>
        </p:grpSpPr>
        <p:sp>
          <p:nvSpPr>
            <p:cNvPr id="17466" name="Oval 251"/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Line 253"/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Text Box 226"/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26" name="Text Box 226"/>
          <p:cNvSpPr txBox="1">
            <a:spLocks noChangeArrowheads="1"/>
          </p:cNvSpPr>
          <p:nvPr/>
        </p:nvSpPr>
        <p:spPr bwMode="auto">
          <a:xfrm>
            <a:off x="4332289" y="4919663"/>
            <a:ext cx="2300287" cy="1096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cw=30=30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cp=50&gt;45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更优</a:t>
            </a:r>
            <a:endParaRPr kumimoji="1" lang="zh-CN" altLang="en-US" sz="2000" b="1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84330" name="Oval 214"/>
          <p:cNvSpPr>
            <a:spLocks noChangeArrowheads="1"/>
          </p:cNvSpPr>
          <p:nvPr/>
        </p:nvSpPr>
        <p:spPr bwMode="auto">
          <a:xfrm>
            <a:off x="5411788" y="1717676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31" name="Text Box 226"/>
          <p:cNvSpPr txBox="1">
            <a:spLocks noChangeArrowheads="1"/>
          </p:cNvSpPr>
          <p:nvPr/>
        </p:nvSpPr>
        <p:spPr bwMode="auto">
          <a:xfrm>
            <a:off x="1530350" y="2316163"/>
            <a:ext cx="1462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cw=31 &gt; 30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不满足约束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4332" name="Group 12"/>
          <p:cNvGrpSpPr/>
          <p:nvPr/>
        </p:nvGrpSpPr>
        <p:grpSpPr bwMode="auto">
          <a:xfrm>
            <a:off x="2794001" y="2441575"/>
            <a:ext cx="811213" cy="1030288"/>
            <a:chOff x="1040" y="1538"/>
            <a:chExt cx="511" cy="649"/>
          </a:xfrm>
        </p:grpSpPr>
        <p:sp>
          <p:nvSpPr>
            <p:cNvPr id="17463" name="Oval 225"/>
            <p:cNvSpPr>
              <a:spLocks noChangeArrowheads="1"/>
            </p:cNvSpPr>
            <p:nvPr/>
          </p:nvSpPr>
          <p:spPr bwMode="auto">
            <a:xfrm>
              <a:off x="1040" y="1905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Line 227"/>
            <p:cNvSpPr>
              <a:spLocks noChangeShapeType="1"/>
            </p:cNvSpPr>
            <p:nvPr/>
          </p:nvSpPr>
          <p:spPr bwMode="auto">
            <a:xfrm flipH="1">
              <a:off x="1306" y="1624"/>
              <a:ext cx="245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Text Box 226"/>
            <p:cNvSpPr txBox="1">
              <a:spLocks noChangeArrowheads="1"/>
            </p:cNvSpPr>
            <p:nvPr/>
          </p:nvSpPr>
          <p:spPr bwMode="auto">
            <a:xfrm>
              <a:off x="1334" y="15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36" name="Group 16"/>
          <p:cNvGrpSpPr/>
          <p:nvPr/>
        </p:nvGrpSpPr>
        <p:grpSpPr bwMode="auto">
          <a:xfrm>
            <a:off x="2589214" y="3455988"/>
            <a:ext cx="1597025" cy="1338262"/>
            <a:chOff x="911" y="2177"/>
            <a:chExt cx="1006" cy="843"/>
          </a:xfrm>
        </p:grpSpPr>
        <p:sp>
          <p:nvSpPr>
            <p:cNvPr id="17460" name="Oval 229"/>
            <p:cNvSpPr>
              <a:spLocks noChangeArrowheads="1"/>
            </p:cNvSpPr>
            <p:nvPr/>
          </p:nvSpPr>
          <p:spPr bwMode="auto">
            <a:xfrm>
              <a:off x="911" y="273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1" name="Line 231"/>
            <p:cNvSpPr>
              <a:spLocks noChangeShapeType="1"/>
            </p:cNvSpPr>
            <p:nvPr/>
          </p:nvSpPr>
          <p:spPr bwMode="auto">
            <a:xfrm flipH="1">
              <a:off x="1187" y="2177"/>
              <a:ext cx="730" cy="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Text Box 226"/>
            <p:cNvSpPr txBox="1">
              <a:spLocks noChangeArrowheads="1"/>
            </p:cNvSpPr>
            <p:nvPr/>
          </p:nvSpPr>
          <p:spPr bwMode="auto">
            <a:xfrm>
              <a:off x="1415" y="22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40" name="Group 20"/>
          <p:cNvGrpSpPr/>
          <p:nvPr/>
        </p:nvGrpSpPr>
        <p:grpSpPr bwMode="auto">
          <a:xfrm>
            <a:off x="3967163" y="2586039"/>
            <a:ext cx="622300" cy="922337"/>
            <a:chOff x="1779" y="1629"/>
            <a:chExt cx="392" cy="581"/>
          </a:xfrm>
        </p:grpSpPr>
        <p:sp>
          <p:nvSpPr>
            <p:cNvPr id="17457" name="Oval 247"/>
            <p:cNvSpPr>
              <a:spLocks noChangeArrowheads="1"/>
            </p:cNvSpPr>
            <p:nvPr/>
          </p:nvSpPr>
          <p:spPr bwMode="auto">
            <a:xfrm>
              <a:off x="1863" y="1928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Line 249"/>
            <p:cNvSpPr>
              <a:spLocks noChangeShapeType="1"/>
            </p:cNvSpPr>
            <p:nvPr/>
          </p:nvSpPr>
          <p:spPr bwMode="auto">
            <a:xfrm>
              <a:off x="1779" y="1667"/>
              <a:ext cx="169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Text Box 226"/>
            <p:cNvSpPr txBox="1">
              <a:spLocks noChangeArrowheads="1"/>
            </p:cNvSpPr>
            <p:nvPr/>
          </p:nvSpPr>
          <p:spPr bwMode="auto">
            <a:xfrm>
              <a:off x="1858" y="162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44" name="Text Box 226"/>
          <p:cNvSpPr txBox="1">
            <a:spLocks noChangeArrowheads="1"/>
          </p:cNvSpPr>
          <p:nvPr/>
        </p:nvSpPr>
        <p:spPr bwMode="auto">
          <a:xfrm>
            <a:off x="1316039" y="3648075"/>
            <a:ext cx="1462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cw=31 &gt; 30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不满足约束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4345" name="Group 25"/>
          <p:cNvGrpSpPr/>
          <p:nvPr/>
        </p:nvGrpSpPr>
        <p:grpSpPr bwMode="auto">
          <a:xfrm>
            <a:off x="3548064" y="3490914"/>
            <a:ext cx="987425" cy="1927225"/>
            <a:chOff x="1515" y="2199"/>
            <a:chExt cx="622" cy="1214"/>
          </a:xfrm>
        </p:grpSpPr>
        <p:sp>
          <p:nvSpPr>
            <p:cNvPr id="17454" name="Oval 233"/>
            <p:cNvSpPr>
              <a:spLocks noChangeArrowheads="1"/>
            </p:cNvSpPr>
            <p:nvPr/>
          </p:nvSpPr>
          <p:spPr bwMode="auto">
            <a:xfrm>
              <a:off x="1515" y="313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5" name="Line 235"/>
            <p:cNvSpPr>
              <a:spLocks noChangeShapeType="1"/>
            </p:cNvSpPr>
            <p:nvPr/>
          </p:nvSpPr>
          <p:spPr bwMode="auto">
            <a:xfrm flipH="1">
              <a:off x="1723" y="2199"/>
              <a:ext cx="281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Text Box 226"/>
            <p:cNvSpPr txBox="1">
              <a:spLocks noChangeArrowheads="1"/>
            </p:cNvSpPr>
            <p:nvPr/>
          </p:nvSpPr>
          <p:spPr bwMode="auto">
            <a:xfrm>
              <a:off x="1949" y="240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49" name="Text Box 226"/>
          <p:cNvSpPr txBox="1">
            <a:spLocks noChangeArrowheads="1"/>
          </p:cNvSpPr>
          <p:nvPr/>
        </p:nvSpPr>
        <p:spPr bwMode="auto">
          <a:xfrm>
            <a:off x="1339850" y="5360988"/>
            <a:ext cx="2427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cw=16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bestp=45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50" name="Group 30"/>
          <p:cNvGrpSpPr/>
          <p:nvPr/>
        </p:nvGrpSpPr>
        <p:grpSpPr bwMode="auto">
          <a:xfrm>
            <a:off x="3592513" y="1858964"/>
            <a:ext cx="1846262" cy="828675"/>
            <a:chOff x="1543" y="1171"/>
            <a:chExt cx="1163" cy="522"/>
          </a:xfrm>
        </p:grpSpPr>
        <p:sp>
          <p:nvSpPr>
            <p:cNvPr id="17451" name="Line 219"/>
            <p:cNvSpPr>
              <a:spLocks noChangeShapeType="1"/>
            </p:cNvSpPr>
            <p:nvPr/>
          </p:nvSpPr>
          <p:spPr bwMode="auto">
            <a:xfrm flipH="1">
              <a:off x="1626" y="1250"/>
              <a:ext cx="10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Text Box 226"/>
            <p:cNvSpPr txBox="1">
              <a:spLocks noChangeArrowheads="1"/>
            </p:cNvSpPr>
            <p:nvPr/>
          </p:nvSpPr>
          <p:spPr bwMode="auto">
            <a:xfrm>
              <a:off x="2200" y="11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3" name="Oval 217"/>
            <p:cNvSpPr>
              <a:spLocks noChangeArrowheads="1"/>
            </p:cNvSpPr>
            <p:nvPr/>
          </p:nvSpPr>
          <p:spPr bwMode="auto">
            <a:xfrm>
              <a:off x="1543" y="1411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54" name="Group 34"/>
          <p:cNvGrpSpPr/>
          <p:nvPr/>
        </p:nvGrpSpPr>
        <p:grpSpPr bwMode="auto">
          <a:xfrm>
            <a:off x="5872164" y="1911350"/>
            <a:ext cx="808037" cy="884238"/>
            <a:chOff x="2979" y="1204"/>
            <a:chExt cx="509" cy="557"/>
          </a:xfrm>
        </p:grpSpPr>
        <p:sp>
          <p:nvSpPr>
            <p:cNvPr id="17448" name="Oval 221"/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9" name="Line 223"/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Text Box 226"/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58" name="Group 38"/>
          <p:cNvGrpSpPr/>
          <p:nvPr/>
        </p:nvGrpSpPr>
        <p:grpSpPr bwMode="auto">
          <a:xfrm>
            <a:off x="5222875" y="2598739"/>
            <a:ext cx="996950" cy="942975"/>
            <a:chOff x="2570" y="1637"/>
            <a:chExt cx="628" cy="594"/>
          </a:xfrm>
        </p:grpSpPr>
        <p:sp>
          <p:nvSpPr>
            <p:cNvPr id="17445" name="Oval 255"/>
            <p:cNvSpPr>
              <a:spLocks noChangeArrowheads="1"/>
            </p:cNvSpPr>
            <p:nvPr/>
          </p:nvSpPr>
          <p:spPr bwMode="auto">
            <a:xfrm>
              <a:off x="2570" y="193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Line 256"/>
            <p:cNvSpPr>
              <a:spLocks noChangeShapeType="1"/>
            </p:cNvSpPr>
            <p:nvPr/>
          </p:nvSpPr>
          <p:spPr bwMode="auto">
            <a:xfrm flipH="1">
              <a:off x="2834" y="1685"/>
              <a:ext cx="3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Text Box 226"/>
            <p:cNvSpPr txBox="1">
              <a:spLocks noChangeArrowheads="1"/>
            </p:cNvSpPr>
            <p:nvPr/>
          </p:nvSpPr>
          <p:spPr bwMode="auto">
            <a:xfrm>
              <a:off x="2863" y="16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62" name="Group 42"/>
          <p:cNvGrpSpPr/>
          <p:nvPr/>
        </p:nvGrpSpPr>
        <p:grpSpPr bwMode="auto">
          <a:xfrm>
            <a:off x="5694364" y="3349625"/>
            <a:ext cx="1677987" cy="1612900"/>
            <a:chOff x="2867" y="2110"/>
            <a:chExt cx="1057" cy="1016"/>
          </a:xfrm>
        </p:grpSpPr>
        <p:sp>
          <p:nvSpPr>
            <p:cNvPr id="17442" name="Oval 260"/>
            <p:cNvSpPr>
              <a:spLocks noChangeArrowheads="1"/>
            </p:cNvSpPr>
            <p:nvPr/>
          </p:nvSpPr>
          <p:spPr bwMode="auto">
            <a:xfrm>
              <a:off x="3616" y="2844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Line 261"/>
            <p:cNvSpPr>
              <a:spLocks noChangeShapeType="1"/>
            </p:cNvSpPr>
            <p:nvPr/>
          </p:nvSpPr>
          <p:spPr bwMode="auto">
            <a:xfrm>
              <a:off x="2867" y="2162"/>
              <a:ext cx="824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Text Box 226"/>
            <p:cNvSpPr txBox="1">
              <a:spLocks noChangeArrowheads="1"/>
            </p:cNvSpPr>
            <p:nvPr/>
          </p:nvSpPr>
          <p:spPr bwMode="auto">
            <a:xfrm>
              <a:off x="3015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66" name="Text Box 226"/>
          <p:cNvSpPr txBox="1">
            <a:spLocks noChangeArrowheads="1"/>
          </p:cNvSpPr>
          <p:nvPr/>
        </p:nvSpPr>
        <p:spPr bwMode="auto">
          <a:xfrm>
            <a:off x="6697664" y="4929188"/>
            <a:ext cx="2422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cw=15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ea typeface="宋体" panose="02010600030101010101" pitchFamily="2" charset="-122"/>
              </a:rPr>
              <a:t>cp=25&lt;50</a:t>
            </a:r>
            <a:r>
              <a:rPr kumimoji="1"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非更优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</p:txBody>
      </p:sp>
      <p:grpSp>
        <p:nvGrpSpPr>
          <p:cNvPr id="184367" name="Group 47"/>
          <p:cNvGrpSpPr/>
          <p:nvPr/>
        </p:nvGrpSpPr>
        <p:grpSpPr bwMode="auto">
          <a:xfrm>
            <a:off x="6634163" y="2293938"/>
            <a:ext cx="1611312" cy="692150"/>
            <a:chOff x="3459" y="1445"/>
            <a:chExt cx="1015" cy="436"/>
          </a:xfrm>
        </p:grpSpPr>
        <p:sp>
          <p:nvSpPr>
            <p:cNvPr id="17439" name="Line 223"/>
            <p:cNvSpPr>
              <a:spLocks noChangeShapeType="1"/>
            </p:cNvSpPr>
            <p:nvPr/>
          </p:nvSpPr>
          <p:spPr bwMode="auto">
            <a:xfrm>
              <a:off x="3459" y="1675"/>
              <a:ext cx="702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Text Box 226"/>
            <p:cNvSpPr txBox="1">
              <a:spLocks noChangeArrowheads="1"/>
            </p:cNvSpPr>
            <p:nvPr/>
          </p:nvSpPr>
          <p:spPr bwMode="auto">
            <a:xfrm>
              <a:off x="3590" y="14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1" name="Oval 255"/>
            <p:cNvSpPr>
              <a:spLocks noChangeArrowheads="1"/>
            </p:cNvSpPr>
            <p:nvPr/>
          </p:nvSpPr>
          <p:spPr bwMode="auto">
            <a:xfrm>
              <a:off x="4165" y="158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71" name="Group 51"/>
          <p:cNvGrpSpPr/>
          <p:nvPr/>
        </p:nvGrpSpPr>
        <p:grpSpPr bwMode="auto">
          <a:xfrm>
            <a:off x="7759700" y="2998788"/>
            <a:ext cx="742950" cy="1098550"/>
            <a:chOff x="4168" y="1889"/>
            <a:chExt cx="468" cy="692"/>
          </a:xfrm>
        </p:grpSpPr>
        <p:sp>
          <p:nvSpPr>
            <p:cNvPr id="17436" name="Line 223"/>
            <p:cNvSpPr>
              <a:spLocks noChangeShapeType="1"/>
            </p:cNvSpPr>
            <p:nvPr/>
          </p:nvSpPr>
          <p:spPr bwMode="auto">
            <a:xfrm flipH="1" flipV="1">
              <a:off x="4357" y="1889"/>
              <a:ext cx="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Text Box 226"/>
            <p:cNvSpPr txBox="1">
              <a:spLocks noChangeArrowheads="1"/>
            </p:cNvSpPr>
            <p:nvPr/>
          </p:nvSpPr>
          <p:spPr bwMode="auto">
            <a:xfrm>
              <a:off x="4168" y="19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38" name="Oval 260"/>
            <p:cNvSpPr>
              <a:spLocks noChangeArrowheads="1"/>
            </p:cNvSpPr>
            <p:nvPr/>
          </p:nvSpPr>
          <p:spPr bwMode="auto">
            <a:xfrm>
              <a:off x="4328" y="2299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75" name="Text Box 226"/>
          <p:cNvSpPr txBox="1">
            <a:spLocks noChangeArrowheads="1"/>
          </p:cNvSpPr>
          <p:nvPr/>
        </p:nvSpPr>
        <p:spPr bwMode="auto">
          <a:xfrm>
            <a:off x="7908925" y="4048126"/>
            <a:ext cx="2444900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cw=15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ea typeface="宋体" panose="02010600030101010101" pitchFamily="2" charset="-122"/>
              </a:rPr>
              <a:t>cp=25&lt;50</a:t>
            </a:r>
            <a:r>
              <a:rPr kumimoji="1"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非更优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</p:txBody>
      </p:sp>
      <p:grpSp>
        <p:nvGrpSpPr>
          <p:cNvPr id="184376" name="Group 56"/>
          <p:cNvGrpSpPr/>
          <p:nvPr/>
        </p:nvGrpSpPr>
        <p:grpSpPr bwMode="auto">
          <a:xfrm>
            <a:off x="8216900" y="2381250"/>
            <a:ext cx="1435100" cy="628650"/>
            <a:chOff x="4540" y="1827"/>
            <a:chExt cx="904" cy="396"/>
          </a:xfrm>
        </p:grpSpPr>
        <p:sp>
          <p:nvSpPr>
            <p:cNvPr id="17433" name="Line 223"/>
            <p:cNvSpPr>
              <a:spLocks noChangeShapeType="1"/>
            </p:cNvSpPr>
            <p:nvPr/>
          </p:nvSpPr>
          <p:spPr bwMode="auto">
            <a:xfrm flipV="1">
              <a:off x="4540" y="2032"/>
              <a:ext cx="61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Text Box 226"/>
            <p:cNvSpPr txBox="1">
              <a:spLocks noChangeArrowheads="1"/>
            </p:cNvSpPr>
            <p:nvPr/>
          </p:nvSpPr>
          <p:spPr bwMode="auto">
            <a:xfrm>
              <a:off x="4626" y="182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35" name="Oval 260"/>
            <p:cNvSpPr>
              <a:spLocks noChangeArrowheads="1"/>
            </p:cNvSpPr>
            <p:nvPr/>
          </p:nvSpPr>
          <p:spPr bwMode="auto">
            <a:xfrm>
              <a:off x="5136" y="194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80" name="Text Box 226"/>
          <p:cNvSpPr txBox="1">
            <a:spLocks noChangeArrowheads="1"/>
          </p:cNvSpPr>
          <p:nvPr/>
        </p:nvSpPr>
        <p:spPr bwMode="auto">
          <a:xfrm>
            <a:off x="8577263" y="2946401"/>
            <a:ext cx="21891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cw=0&lt;30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cp=0&lt;50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，非更优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30" grpId="0" animBg="1"/>
      <p:bldP spid="184331" grpId="0"/>
      <p:bldP spid="184344" grpId="0"/>
      <p:bldP spid="184349" grpId="0"/>
      <p:bldP spid="184366" grpId="0"/>
      <p:bldP spid="184375" grpId="0"/>
      <p:bldP spid="1843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子集树递归回溯算法框架</a:t>
            </a:r>
            <a:endParaRPr lang="zh-CN" altLang="en-US" ker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1912" y="1055688"/>
            <a:ext cx="8453487" cy="50752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C00000"/>
                </a:solidFill>
              </a:rPr>
              <a:t>backtrack</a:t>
            </a:r>
            <a:r>
              <a:rPr lang="en-US" altLang="zh-CN" sz="2600" dirty="0"/>
              <a:t> (t) { //</a:t>
            </a:r>
            <a:r>
              <a:rPr lang="zh-CN" altLang="en-US" sz="2600" dirty="0"/>
              <a:t>第 </a:t>
            </a:r>
            <a:r>
              <a:rPr lang="en-US" altLang="zh-CN" sz="2600" dirty="0"/>
              <a:t>t </a:t>
            </a:r>
            <a:r>
              <a:rPr lang="zh-CN" altLang="en-US" sz="2600" dirty="0"/>
              <a:t>层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if (t&gt;n) 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  </a:t>
            </a:r>
            <a:r>
              <a:rPr lang="en-US" altLang="zh-CN" sz="2600" dirty="0">
                <a:solidFill>
                  <a:srgbClr val="3333CC"/>
                </a:solidFill>
              </a:rPr>
              <a:t>output</a:t>
            </a:r>
            <a:r>
              <a:rPr lang="en-US" altLang="zh-CN" sz="2600" dirty="0"/>
              <a:t> (x);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else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  for (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= 1;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&gt;=0;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-- ) {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     x [t] =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;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     if ( </a:t>
            </a:r>
            <a:r>
              <a:rPr lang="en-US" altLang="zh-CN" sz="2600" dirty="0">
                <a:solidFill>
                  <a:srgbClr val="3333CC"/>
                </a:solidFill>
              </a:rPr>
              <a:t>constraint</a:t>
            </a:r>
            <a:r>
              <a:rPr lang="en-US" altLang="zh-CN" sz="2600" dirty="0"/>
              <a:t> (t) &amp;&amp; </a:t>
            </a:r>
            <a:r>
              <a:rPr lang="en-US" altLang="zh-CN" sz="2600" dirty="0">
                <a:solidFill>
                  <a:srgbClr val="3333CC"/>
                </a:solidFill>
              </a:rPr>
              <a:t>bound</a:t>
            </a:r>
            <a:r>
              <a:rPr lang="en-US" altLang="zh-CN" sz="2600" dirty="0"/>
              <a:t> (t) ) </a:t>
            </a:r>
            <a:r>
              <a:rPr lang="en-US" altLang="zh-CN" sz="2600" b="1" dirty="0">
                <a:solidFill>
                  <a:srgbClr val="C00000"/>
                </a:solidFill>
              </a:rPr>
              <a:t>backtrack </a:t>
            </a:r>
            <a:r>
              <a:rPr lang="en-US" altLang="zh-CN" sz="2600" dirty="0"/>
              <a:t>(t+1);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    }</a:t>
            </a:r>
            <a:endParaRPr lang="en-US" altLang="zh-CN" sz="26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}</a:t>
            </a:r>
            <a:endParaRPr lang="zh-CN" altLang="en-US" sz="2600" dirty="0"/>
          </a:p>
        </p:txBody>
      </p:sp>
      <p:pic>
        <p:nvPicPr>
          <p:cNvPr id="18438" name="Picture 4" descr="t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/>
          <a:stretch>
            <a:fillRect/>
          </a:stretch>
        </p:blipFill>
        <p:spPr bwMode="auto">
          <a:xfrm>
            <a:off x="6454776" y="981075"/>
            <a:ext cx="433387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6750050" y="3146425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遍历子集树需</a:t>
            </a:r>
            <a:r>
              <a:rPr lang="en-US" altLang="zh-CN" sz="2400"/>
              <a:t>O(2</a:t>
            </a:r>
            <a:r>
              <a:rPr lang="en-US" altLang="zh-CN" sz="2400" baseline="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计算时间 </a:t>
            </a:r>
            <a:endParaRPr lang="zh-CN" altLang="en-US" sz="24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0-1背包问题</a:t>
            </a:r>
            <a:r>
              <a:rPr lang="en-US" altLang="zh-CN" dirty="0"/>
              <a:t>回溯</a:t>
            </a:r>
            <a:r>
              <a:rPr lang="zh-CN" altLang="en-US" dirty="0"/>
              <a:t>算法的实现（主程序）</a:t>
            </a:r>
            <a:endParaRPr lang="zh-CN" altLang="en-US" dirty="0"/>
          </a:p>
        </p:txBody>
      </p:sp>
      <p:sp>
        <p:nvSpPr>
          <p:cNvPr id="21606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50512" y="816769"/>
            <a:ext cx="8886825" cy="57292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… main (…) {</a:t>
            </a:r>
            <a:endParaRPr lang="en-US" altLang="zh-CN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   </a:t>
            </a:r>
            <a:r>
              <a:rPr lang="zh-CN" altLang="en-US" sz="2200" dirty="0"/>
              <a:t>输入背包重量 </a:t>
            </a:r>
            <a:r>
              <a:rPr lang="en-US" altLang="zh-CN" sz="2200" dirty="0"/>
              <a:t>W;</a:t>
            </a:r>
            <a:endParaRPr lang="en-US" altLang="zh-CN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输入物品个数 </a:t>
            </a:r>
            <a:r>
              <a:rPr lang="en-US" altLang="zh-CN" sz="2200" dirty="0"/>
              <a:t>n</a:t>
            </a:r>
            <a:r>
              <a:rPr lang="zh-CN" altLang="en-US" sz="2200" dirty="0"/>
              <a:t>、物品重量数组 </a:t>
            </a:r>
            <a:r>
              <a:rPr lang="en-US" altLang="zh-CN" sz="2200" dirty="0"/>
              <a:t>w[ ]</a:t>
            </a:r>
            <a:r>
              <a:rPr lang="zh-CN" altLang="en-US" sz="2200" dirty="0"/>
              <a:t>、物品价值数组 </a:t>
            </a:r>
            <a:r>
              <a:rPr lang="en-US" altLang="zh-CN" sz="2200" dirty="0"/>
              <a:t>p[ ];</a:t>
            </a:r>
            <a:endParaRPr lang="en-US" altLang="zh-CN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 err="1"/>
              <a:t>bestp</a:t>
            </a:r>
            <a:r>
              <a:rPr lang="en-US" altLang="zh-CN" sz="2200" dirty="0"/>
              <a:t>=0;    //</a:t>
            </a:r>
            <a:r>
              <a:rPr lang="zh-CN" altLang="en-US" sz="2200" dirty="0"/>
              <a:t>初始化最大装包总价值</a:t>
            </a:r>
            <a:endParaRPr lang="zh-CN" altLang="en-US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初始化解向量 </a:t>
            </a:r>
            <a:r>
              <a:rPr lang="en-US" altLang="zh-CN" sz="2200" dirty="0"/>
              <a:t>x[ ] = 0</a:t>
            </a:r>
            <a:r>
              <a:rPr lang="zh-CN" altLang="en-US" sz="2200" dirty="0"/>
              <a:t>、最优解向量 </a:t>
            </a:r>
            <a:r>
              <a:rPr lang="en-US" altLang="zh-CN" sz="2200" dirty="0" err="1"/>
              <a:t>bestx</a:t>
            </a:r>
            <a:r>
              <a:rPr lang="en-US" altLang="zh-CN" sz="2200" dirty="0"/>
              <a:t>[ ] = 0;</a:t>
            </a:r>
            <a:endParaRPr lang="zh-CN" altLang="en-US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cw</a:t>
            </a:r>
            <a:r>
              <a:rPr lang="en-US" altLang="zh-CN" sz="2200" dirty="0"/>
              <a:t>=0;       //</a:t>
            </a:r>
            <a:r>
              <a:rPr lang="zh-CN" altLang="en-US" sz="2200" dirty="0"/>
              <a:t>初始化当前装包物品总重量</a:t>
            </a:r>
            <a:endParaRPr lang="zh-CN" altLang="en-US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cp=0;       //</a:t>
            </a:r>
            <a:r>
              <a:rPr lang="zh-CN" altLang="en-US" sz="2200" dirty="0"/>
              <a:t>初始化当前装包物品总价值</a:t>
            </a:r>
            <a:endParaRPr lang="zh-CN" altLang="en-US" sz="2200" dirty="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zh-CN" altLang="en-US" sz="2200" dirty="0">
                <a:solidFill>
                  <a:srgbClr val="CCCCFF"/>
                </a:solidFill>
              </a:rPr>
              <a:t>按物品单位价值从高到低重排物品重量数组</a:t>
            </a:r>
            <a:r>
              <a:rPr lang="en-US" altLang="zh-CN" sz="2200" dirty="0">
                <a:solidFill>
                  <a:srgbClr val="CCCCFF"/>
                </a:solidFill>
              </a:rPr>
              <a:t>w[ ]</a:t>
            </a:r>
            <a:r>
              <a:rPr lang="zh-CN" altLang="en-US" sz="2200" dirty="0">
                <a:solidFill>
                  <a:srgbClr val="CCCCFF"/>
                </a:solidFill>
              </a:rPr>
              <a:t>、价值数组</a:t>
            </a:r>
            <a:r>
              <a:rPr lang="en-US" altLang="zh-CN" sz="2200" dirty="0">
                <a:solidFill>
                  <a:srgbClr val="CCCCFF"/>
                </a:solidFill>
              </a:rPr>
              <a:t>p[ ];</a:t>
            </a:r>
            <a:endParaRPr lang="en-US" altLang="zh-CN" sz="2200" dirty="0">
              <a:solidFill>
                <a:srgbClr val="CCCCFF"/>
              </a:solidFill>
            </a:endParaRP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800000"/>
                </a:solidFill>
              </a:rPr>
              <a:t>    knapsack (1);  //</a:t>
            </a:r>
            <a:r>
              <a:rPr lang="zh-CN" altLang="en-US" sz="2200" b="1" dirty="0">
                <a:solidFill>
                  <a:srgbClr val="800000"/>
                </a:solidFill>
              </a:rPr>
              <a:t>开始回溯搜索</a:t>
            </a:r>
            <a:endParaRPr lang="zh-CN" altLang="en-US" sz="22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 dirty="0"/>
              <a:t>}</a:t>
            </a:r>
            <a:endParaRPr lang="zh-CN" altLang="en-US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1709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6243" y="892175"/>
            <a:ext cx="8886825" cy="5813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>
                <a:solidFill>
                  <a:srgbClr val="C00000"/>
                </a:solidFill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</a:rPr>
              <a:t>可选物品：</a:t>
            </a:r>
            <a:r>
              <a:rPr lang="en-US" altLang="zh-CN" sz="2000" dirty="0" err="1">
                <a:solidFill>
                  <a:srgbClr val="C00000"/>
                </a:solidFill>
              </a:rPr>
              <a:t>t~n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达到叶节点，得到一个可行解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如果该可行解更优，则记录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--) { </a:t>
            </a:r>
            <a:r>
              <a:rPr lang="en-US" altLang="zh-CN" sz="2000" dirty="0">
                <a:solidFill>
                  <a:srgbClr val="C00000"/>
                </a:solidFill>
              </a:rPr>
              <a:t>//1</a:t>
            </a:r>
            <a:r>
              <a:rPr lang="zh-CN" altLang="en-US" sz="2000" dirty="0">
                <a:solidFill>
                  <a:srgbClr val="C00000"/>
                </a:solidFill>
              </a:rPr>
              <a:t>：物品 </a:t>
            </a:r>
            <a:r>
              <a:rPr lang="en-US" altLang="zh-CN" sz="2000" dirty="0">
                <a:solidFill>
                  <a:srgbClr val="C00000"/>
                </a:solidFill>
              </a:rPr>
              <a:t>t </a:t>
            </a:r>
            <a:r>
              <a:rPr lang="zh-CN" altLang="en-US" sz="2000" dirty="0">
                <a:solidFill>
                  <a:srgbClr val="C00000"/>
                </a:solidFill>
              </a:rPr>
              <a:t>装包，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：物品 </a:t>
            </a:r>
            <a:r>
              <a:rPr lang="en-US" altLang="zh-CN" sz="2000" dirty="0">
                <a:solidFill>
                  <a:srgbClr val="C00000"/>
                </a:solidFill>
              </a:rPr>
              <a:t>t </a:t>
            </a:r>
            <a:r>
              <a:rPr lang="zh-CN" altLang="en-US" sz="2000" dirty="0">
                <a:solidFill>
                  <a:srgbClr val="C00000"/>
                </a:solidFill>
              </a:rPr>
              <a:t>不装包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  //</a:t>
            </a:r>
            <a:r>
              <a:rPr lang="zh-CN" altLang="en-US" sz="2200" dirty="0"/>
              <a:t>记录物品 </a:t>
            </a:r>
            <a:r>
              <a:rPr lang="en-US" altLang="zh-CN" sz="2200" dirty="0"/>
              <a:t>t </a:t>
            </a:r>
            <a:r>
              <a:rPr lang="zh-CN" altLang="en-US" sz="2200" dirty="0"/>
              <a:t>的装包选择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 dirty="0"/>
              <a:t>，则递归向下搜索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</a:t>
            </a:r>
            <a:r>
              <a:rPr lang="en-US" altLang="zh-CN" sz="2200" b="1" dirty="0">
                <a:solidFill>
                  <a:srgbClr val="CCCCFF"/>
                </a:solidFill>
              </a:rPr>
              <a:t>bound</a:t>
            </a:r>
            <a:r>
              <a:rPr lang="en-US" altLang="zh-CN" sz="2200" dirty="0">
                <a:solidFill>
                  <a:srgbClr val="CCCCFF"/>
                </a:solidFill>
              </a:rPr>
              <a:t> (t+1)</a:t>
            </a:r>
            <a:r>
              <a:rPr lang="en-US" altLang="zh-CN" sz="2200" dirty="0"/>
              <a:t>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6816" y="777842"/>
            <a:ext cx="10721910" cy="5813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/>
              <a:t>//</a:t>
            </a:r>
            <a:r>
              <a:rPr lang="zh-CN" altLang="en-US" sz="2000" dirty="0"/>
              <a:t>可选物品：</a:t>
            </a:r>
            <a:r>
              <a:rPr lang="en-US" altLang="zh-CN" sz="2000" dirty="0" err="1"/>
              <a:t>t~n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达到叶节点，得到一个可行解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如果当前可行解更优，则记录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  <a:r>
              <a:rPr lang="en-US" altLang="zh-CN" sz="2000" dirty="0"/>
              <a:t>// 1</a:t>
            </a:r>
            <a:r>
              <a:rPr lang="zh-CN" altLang="en-US" sz="2000" dirty="0"/>
              <a:t>：选物品</a:t>
            </a:r>
            <a:r>
              <a:rPr lang="en-US" altLang="zh-CN" sz="2000" dirty="0"/>
              <a:t>t</a:t>
            </a:r>
            <a:r>
              <a:rPr lang="zh-CN" altLang="en-US" sz="2000" dirty="0"/>
              <a:t>， </a:t>
            </a:r>
            <a:r>
              <a:rPr lang="en-US" altLang="zh-CN" sz="2000" dirty="0"/>
              <a:t>0</a:t>
            </a:r>
            <a:r>
              <a:rPr lang="zh-CN" altLang="en-US" sz="2000" dirty="0"/>
              <a:t>：不选物品 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 dirty="0"/>
              <a:t>，则递归向下搜索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</a:t>
            </a:r>
            <a:r>
              <a:rPr lang="en-US" altLang="zh-CN" sz="2200" b="1" dirty="0">
                <a:solidFill>
                  <a:srgbClr val="CCCCFF"/>
                </a:solidFill>
              </a:rPr>
              <a:t>bound</a:t>
            </a:r>
            <a:r>
              <a:rPr lang="en-US" altLang="zh-CN" sz="2200" dirty="0">
                <a:solidFill>
                  <a:srgbClr val="CCCCFF"/>
                </a:solidFill>
              </a:rPr>
              <a:t> (t+1)</a:t>
            </a:r>
            <a:r>
              <a:rPr lang="en-US" altLang="zh-CN" sz="2200" dirty="0"/>
              <a:t>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18117" name="AutoShape 5"/>
          <p:cNvSpPr>
            <a:spLocks noChangeArrowheads="1"/>
          </p:cNvSpPr>
          <p:nvPr/>
        </p:nvSpPr>
        <p:spPr bwMode="auto">
          <a:xfrm>
            <a:off x="3415499" y="1195405"/>
            <a:ext cx="6342062" cy="3290887"/>
          </a:xfrm>
          <a:prstGeom prst="wedgeRectCallout">
            <a:avLst>
              <a:gd name="adj1" fmla="val -63991"/>
              <a:gd name="adj2" fmla="val -253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output () 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x </a:t>
            </a:r>
            <a:r>
              <a:rPr lang="zh-CN" altLang="en-US" sz="2000">
                <a:ea typeface="宋体" panose="02010600030101010101" pitchFamily="2" charset="-122"/>
              </a:rPr>
              <a:t>是可行解向量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if ( cp &gt; bestp) { 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当前装包总价值更优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</a:t>
            </a:r>
            <a:r>
              <a:rPr lang="en-US" altLang="zh-CN" sz="2400">
                <a:ea typeface="宋体" panose="02010600030101010101" pitchFamily="2" charset="-122"/>
              </a:rPr>
              <a:t>bestp=cp;</a:t>
            </a:r>
            <a:r>
              <a:rPr lang="en-US" altLang="zh-CN" sz="2000">
                <a:ea typeface="宋体" panose="02010600030101010101" pitchFamily="2" charset="-122"/>
              </a:rPr>
              <a:t>    //</a:t>
            </a:r>
            <a:r>
              <a:rPr lang="zh-CN" altLang="en-US" sz="2000">
                <a:ea typeface="宋体" panose="02010600030101010101" pitchFamily="2" charset="-122"/>
              </a:rPr>
              <a:t>记录更优值、更优解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for (int i=1; i&lt;=n; i++) bestx[i]=x[i];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}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 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550242" y="766762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/>
              <a:t>//</a:t>
            </a:r>
            <a:r>
              <a:rPr lang="zh-CN" altLang="en-US" sz="2000" dirty="0"/>
              <a:t>可选物品：</a:t>
            </a:r>
            <a:r>
              <a:rPr lang="en-US" altLang="zh-CN" sz="2000" dirty="0" err="1"/>
              <a:t>t~n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达到叶节点，得到一个可行解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如果当前可行解更优，则记录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  <a:r>
              <a:rPr lang="en-US" altLang="zh-CN" sz="2000" dirty="0"/>
              <a:t>// 1</a:t>
            </a:r>
            <a:r>
              <a:rPr lang="zh-CN" altLang="en-US" sz="2000" dirty="0"/>
              <a:t>：选物品</a:t>
            </a:r>
            <a:r>
              <a:rPr lang="en-US" altLang="zh-CN" sz="2000" dirty="0"/>
              <a:t>t</a:t>
            </a:r>
            <a:r>
              <a:rPr lang="zh-CN" altLang="en-US" sz="2000" dirty="0"/>
              <a:t>， </a:t>
            </a:r>
            <a:r>
              <a:rPr lang="en-US" altLang="zh-CN" sz="2000" dirty="0"/>
              <a:t>0</a:t>
            </a:r>
            <a:r>
              <a:rPr lang="zh-CN" altLang="en-US" sz="2000" dirty="0"/>
              <a:t>：不选物品 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 dirty="0"/>
              <a:t>，则递归向下搜索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</a:t>
            </a:r>
            <a:r>
              <a:rPr lang="en-US" altLang="zh-CN" sz="2200" b="1" dirty="0">
                <a:solidFill>
                  <a:srgbClr val="CCCCFF"/>
                </a:solidFill>
              </a:rPr>
              <a:t>bound</a:t>
            </a:r>
            <a:r>
              <a:rPr lang="en-US" altLang="zh-CN" sz="2200" dirty="0">
                <a:solidFill>
                  <a:srgbClr val="CCCCFF"/>
                </a:solidFill>
              </a:rPr>
              <a:t> (t+1)</a:t>
            </a:r>
            <a:r>
              <a:rPr lang="en-US" altLang="zh-CN" sz="2200" dirty="0"/>
              <a:t>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2532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19141" name="AutoShape 5"/>
          <p:cNvSpPr>
            <a:spLocks noChangeArrowheads="1"/>
          </p:cNvSpPr>
          <p:nvPr/>
        </p:nvSpPr>
        <p:spPr bwMode="auto">
          <a:xfrm>
            <a:off x="3311138" y="2985614"/>
            <a:ext cx="6342063" cy="2139950"/>
          </a:xfrm>
          <a:prstGeom prst="wedgeRectCallout">
            <a:avLst>
              <a:gd name="adj1" fmla="val -58208"/>
              <a:gd name="adj2" fmla="val -120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compute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根据物品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的选择，试探计算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cw = cw + x[i]*w[i];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当前装包重量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cp = cp + x[i]*p[i]; 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当前装包总价值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难问题的求解</a:t>
            </a: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难问题：</a:t>
            </a:r>
            <a:r>
              <a:rPr lang="zh-CN" altLang="en-US" b="1"/>
              <a:t>目前找不到多项式时间求解算法</a:t>
            </a:r>
            <a:endParaRPr lang="zh-CN" altLang="en-US" b="1"/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穷举搜索是最直接可正确求解的方法</a:t>
            </a:r>
            <a:endParaRPr lang="zh-CN" altLang="en-US" b="1"/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穷举搜索的改进</a:t>
            </a:r>
            <a:endParaRPr lang="zh-CN" altLang="en-US" b="1"/>
          </a:p>
          <a:p>
            <a:pPr lvl="2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A50021"/>
                </a:solidFill>
              </a:rPr>
              <a:t>回溯(</a:t>
            </a:r>
            <a:r>
              <a:rPr lang="en-US" altLang="zh-CN" b="1">
                <a:solidFill>
                  <a:srgbClr val="A50021"/>
                </a:solidFill>
              </a:rPr>
              <a:t>back tracking)</a:t>
            </a:r>
            <a:r>
              <a:rPr lang="zh-CN" altLang="en-US" b="1">
                <a:solidFill>
                  <a:srgbClr val="A50021"/>
                </a:solidFill>
              </a:rPr>
              <a:t>、分支定界(</a:t>
            </a:r>
            <a:r>
              <a:rPr lang="en-US" altLang="zh-CN" b="1">
                <a:solidFill>
                  <a:srgbClr val="A50021"/>
                </a:solidFill>
              </a:rPr>
              <a:t>branch and bound)</a:t>
            </a:r>
            <a:endParaRPr lang="zh-CN" altLang="en-US" b="1">
              <a:solidFill>
                <a:srgbClr val="A50021"/>
              </a:solidFill>
            </a:endParaRPr>
          </a:p>
        </p:txBody>
      </p:sp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569096" y="774700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/>
              <a:t>//</a:t>
            </a:r>
            <a:r>
              <a:rPr lang="zh-CN" altLang="en-US" sz="2000" dirty="0"/>
              <a:t>可选物品：</a:t>
            </a:r>
            <a:r>
              <a:rPr lang="en-US" altLang="zh-CN" sz="2000" dirty="0" err="1"/>
              <a:t>t~n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达到叶节点，得到一个可行解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如果当前可行解更优，则记录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  <a:r>
              <a:rPr lang="en-US" altLang="zh-CN" sz="2000" dirty="0"/>
              <a:t>// 1</a:t>
            </a:r>
            <a:r>
              <a:rPr lang="zh-CN" altLang="en-US" sz="2000" dirty="0"/>
              <a:t>：选物品</a:t>
            </a:r>
            <a:r>
              <a:rPr lang="en-US" altLang="zh-CN" sz="2000" dirty="0"/>
              <a:t>t</a:t>
            </a:r>
            <a:r>
              <a:rPr lang="zh-CN" altLang="en-US" sz="2000" dirty="0"/>
              <a:t>， </a:t>
            </a:r>
            <a:r>
              <a:rPr lang="en-US" altLang="zh-CN" sz="2000" dirty="0"/>
              <a:t>0</a:t>
            </a:r>
            <a:r>
              <a:rPr lang="zh-CN" altLang="en-US" sz="2000" dirty="0"/>
              <a:t>：不选物品 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 dirty="0"/>
              <a:t>，则递归向下搜索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</a:t>
            </a:r>
            <a:r>
              <a:rPr lang="en-US" altLang="zh-CN" sz="2200" b="1" dirty="0">
                <a:solidFill>
                  <a:srgbClr val="CCCCFF"/>
                </a:solidFill>
              </a:rPr>
              <a:t>bound</a:t>
            </a:r>
            <a:r>
              <a:rPr lang="en-US" altLang="zh-CN" sz="2200" dirty="0">
                <a:solidFill>
                  <a:srgbClr val="CCCCFF"/>
                </a:solidFill>
              </a:rPr>
              <a:t> (t+1)</a:t>
            </a:r>
            <a:r>
              <a:rPr lang="en-US" altLang="zh-CN" sz="2200" dirty="0"/>
              <a:t>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3556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1414463" y="2207298"/>
            <a:ext cx="6781800" cy="1747837"/>
          </a:xfrm>
          <a:prstGeom prst="wedgeRectCallout">
            <a:avLst>
              <a:gd name="adj1" fmla="val -28981"/>
              <a:gd name="adj2" fmla="val 874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 constraint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检查对物品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的选择是否满足约束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return cw &lt;=W;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当前装包重量是否大于背包重量</a:t>
            </a:r>
            <a:endParaRPr lang="zh-CN" altLang="en-US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50242" y="766762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/>
              <a:t>//</a:t>
            </a:r>
            <a:r>
              <a:rPr lang="zh-CN" altLang="en-US" sz="2000" dirty="0"/>
              <a:t>可选物品：</a:t>
            </a:r>
            <a:r>
              <a:rPr lang="en-US" altLang="zh-CN" sz="2000" dirty="0" err="1"/>
              <a:t>t~n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达到叶节点，得到一个可行解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如果当前可行解更优，则记录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  <a:r>
              <a:rPr lang="en-US" altLang="zh-CN" sz="2000" dirty="0"/>
              <a:t>// 1</a:t>
            </a:r>
            <a:r>
              <a:rPr lang="zh-CN" altLang="en-US" sz="2000" dirty="0"/>
              <a:t>：选物品</a:t>
            </a:r>
            <a:r>
              <a:rPr lang="en-US" altLang="zh-CN" sz="2000" dirty="0"/>
              <a:t>t</a:t>
            </a:r>
            <a:r>
              <a:rPr lang="zh-CN" altLang="en-US" sz="2000" dirty="0"/>
              <a:t>， </a:t>
            </a:r>
            <a:r>
              <a:rPr lang="en-US" altLang="zh-CN" sz="2000" dirty="0"/>
              <a:t>0</a:t>
            </a:r>
            <a:r>
              <a:rPr lang="zh-CN" altLang="en-US" sz="2000" dirty="0"/>
              <a:t>：不选物品 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 dirty="0"/>
              <a:t>，则递归向下搜索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</a:t>
            </a:r>
            <a:r>
              <a:rPr lang="en-US" altLang="zh-CN" sz="2200" b="1" dirty="0">
                <a:solidFill>
                  <a:srgbClr val="CCCCFF"/>
                </a:solidFill>
              </a:rPr>
              <a:t>bound</a:t>
            </a:r>
            <a:r>
              <a:rPr lang="en-US" altLang="zh-CN" sz="2200" dirty="0">
                <a:solidFill>
                  <a:srgbClr val="CCCCFF"/>
                </a:solidFill>
              </a:rPr>
              <a:t> (t+1)</a:t>
            </a:r>
            <a:r>
              <a:rPr lang="en-US" altLang="zh-CN" sz="2200" dirty="0"/>
              <a:t>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4580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0165" name="AutoShape 5"/>
          <p:cNvSpPr>
            <a:spLocks noChangeArrowheads="1"/>
          </p:cNvSpPr>
          <p:nvPr/>
        </p:nvSpPr>
        <p:spPr bwMode="auto">
          <a:xfrm>
            <a:off x="3450424" y="3997326"/>
            <a:ext cx="6342062" cy="2139950"/>
          </a:xfrm>
          <a:prstGeom prst="wedgeRectCallout">
            <a:avLst>
              <a:gd name="adj1" fmla="val -61014"/>
              <a:gd name="adj2" fmla="val 100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restore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撤销物品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的试探计算副作用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cw = cw - x[i]*w[i];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cp = cp - x[i]*p[i];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565608" y="941388"/>
            <a:ext cx="8349792" cy="507841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w=[16, 15, 15]</a:t>
            </a:r>
            <a:r>
              <a:rPr lang="zh-CN" altLang="en-US" sz="2000" dirty="0"/>
              <a:t>，</a:t>
            </a:r>
            <a:r>
              <a:rPr lang="en-US" altLang="zh-CN" sz="2000" dirty="0"/>
              <a:t>p=[45, 25, 25]</a:t>
            </a:r>
            <a:r>
              <a:rPr lang="zh-CN" altLang="en-US" sz="2000" dirty="0"/>
              <a:t>，</a:t>
            </a:r>
            <a:r>
              <a:rPr lang="en-US" altLang="zh-CN" sz="2000" dirty="0"/>
              <a:t>W = 30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最大总价值 </a:t>
            </a:r>
            <a:r>
              <a:rPr lang="en-US" altLang="zh-CN" sz="2000" dirty="0" err="1"/>
              <a:t>bestp</a:t>
            </a:r>
            <a:r>
              <a:rPr lang="zh-CN" altLang="en-US" sz="2000" dirty="0"/>
              <a:t>，初值</a:t>
            </a:r>
            <a:r>
              <a:rPr lang="en-US" altLang="zh-CN" sz="2000" dirty="0"/>
              <a:t>=0</a:t>
            </a:r>
            <a:endParaRPr lang="en-US" altLang="zh-CN" sz="2000" dirty="0"/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grpSp>
        <p:nvGrpSpPr>
          <p:cNvPr id="25604" name="Group 3"/>
          <p:cNvGrpSpPr/>
          <p:nvPr/>
        </p:nvGrpSpPr>
        <p:grpSpPr bwMode="auto">
          <a:xfrm>
            <a:off x="4986338" y="3438526"/>
            <a:ext cx="488950" cy="1463675"/>
            <a:chOff x="2400" y="2208"/>
            <a:chExt cx="308" cy="922"/>
          </a:xfrm>
        </p:grpSpPr>
        <p:sp>
          <p:nvSpPr>
            <p:cNvPr id="25655" name="Oval 251"/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6" name="Line 253"/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Text Box 226"/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5606" name="Oval 214"/>
          <p:cNvSpPr>
            <a:spLocks noChangeArrowheads="1"/>
          </p:cNvSpPr>
          <p:nvPr/>
        </p:nvSpPr>
        <p:spPr bwMode="auto">
          <a:xfrm>
            <a:off x="5411788" y="1717676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7" name="Group 9"/>
          <p:cNvGrpSpPr/>
          <p:nvPr/>
        </p:nvGrpSpPr>
        <p:grpSpPr bwMode="auto">
          <a:xfrm>
            <a:off x="2794001" y="2441575"/>
            <a:ext cx="811213" cy="1030288"/>
            <a:chOff x="1040" y="1538"/>
            <a:chExt cx="511" cy="649"/>
          </a:xfrm>
        </p:grpSpPr>
        <p:sp>
          <p:nvSpPr>
            <p:cNvPr id="25652" name="Oval 225"/>
            <p:cNvSpPr>
              <a:spLocks noChangeArrowheads="1"/>
            </p:cNvSpPr>
            <p:nvPr/>
          </p:nvSpPr>
          <p:spPr bwMode="auto">
            <a:xfrm>
              <a:off x="1040" y="1905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3" name="Line 227"/>
            <p:cNvSpPr>
              <a:spLocks noChangeShapeType="1"/>
            </p:cNvSpPr>
            <p:nvPr/>
          </p:nvSpPr>
          <p:spPr bwMode="auto">
            <a:xfrm flipH="1">
              <a:off x="1306" y="1624"/>
              <a:ext cx="245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Text Box 226"/>
            <p:cNvSpPr txBox="1">
              <a:spLocks noChangeArrowheads="1"/>
            </p:cNvSpPr>
            <p:nvPr/>
          </p:nvSpPr>
          <p:spPr bwMode="auto">
            <a:xfrm>
              <a:off x="1334" y="15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08" name="Group 13"/>
          <p:cNvGrpSpPr/>
          <p:nvPr/>
        </p:nvGrpSpPr>
        <p:grpSpPr bwMode="auto">
          <a:xfrm>
            <a:off x="2589214" y="3455988"/>
            <a:ext cx="1597025" cy="1338262"/>
            <a:chOff x="911" y="2177"/>
            <a:chExt cx="1006" cy="843"/>
          </a:xfrm>
        </p:grpSpPr>
        <p:sp>
          <p:nvSpPr>
            <p:cNvPr id="25649" name="Oval 229"/>
            <p:cNvSpPr>
              <a:spLocks noChangeArrowheads="1"/>
            </p:cNvSpPr>
            <p:nvPr/>
          </p:nvSpPr>
          <p:spPr bwMode="auto">
            <a:xfrm>
              <a:off x="911" y="273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0" name="Line 231"/>
            <p:cNvSpPr>
              <a:spLocks noChangeShapeType="1"/>
            </p:cNvSpPr>
            <p:nvPr/>
          </p:nvSpPr>
          <p:spPr bwMode="auto">
            <a:xfrm flipH="1">
              <a:off x="1187" y="2177"/>
              <a:ext cx="730" cy="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Text Box 226"/>
            <p:cNvSpPr txBox="1">
              <a:spLocks noChangeArrowheads="1"/>
            </p:cNvSpPr>
            <p:nvPr/>
          </p:nvSpPr>
          <p:spPr bwMode="auto">
            <a:xfrm>
              <a:off x="1415" y="22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09" name="Group 17"/>
          <p:cNvGrpSpPr/>
          <p:nvPr/>
        </p:nvGrpSpPr>
        <p:grpSpPr bwMode="auto">
          <a:xfrm>
            <a:off x="3967163" y="2586039"/>
            <a:ext cx="622300" cy="922337"/>
            <a:chOff x="1779" y="1629"/>
            <a:chExt cx="392" cy="581"/>
          </a:xfrm>
        </p:grpSpPr>
        <p:sp>
          <p:nvSpPr>
            <p:cNvPr id="25646" name="Oval 247"/>
            <p:cNvSpPr>
              <a:spLocks noChangeArrowheads="1"/>
            </p:cNvSpPr>
            <p:nvPr/>
          </p:nvSpPr>
          <p:spPr bwMode="auto">
            <a:xfrm>
              <a:off x="1863" y="1928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Line 249"/>
            <p:cNvSpPr>
              <a:spLocks noChangeShapeType="1"/>
            </p:cNvSpPr>
            <p:nvPr/>
          </p:nvSpPr>
          <p:spPr bwMode="auto">
            <a:xfrm>
              <a:off x="1779" y="1667"/>
              <a:ext cx="169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Text Box 226"/>
            <p:cNvSpPr txBox="1">
              <a:spLocks noChangeArrowheads="1"/>
            </p:cNvSpPr>
            <p:nvPr/>
          </p:nvSpPr>
          <p:spPr bwMode="auto">
            <a:xfrm>
              <a:off x="1858" y="162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0" name="Group 21"/>
          <p:cNvGrpSpPr/>
          <p:nvPr/>
        </p:nvGrpSpPr>
        <p:grpSpPr bwMode="auto">
          <a:xfrm>
            <a:off x="3548064" y="3490914"/>
            <a:ext cx="987425" cy="1927225"/>
            <a:chOff x="1515" y="2199"/>
            <a:chExt cx="622" cy="1214"/>
          </a:xfrm>
        </p:grpSpPr>
        <p:sp>
          <p:nvSpPr>
            <p:cNvPr id="25643" name="Oval 233"/>
            <p:cNvSpPr>
              <a:spLocks noChangeArrowheads="1"/>
            </p:cNvSpPr>
            <p:nvPr/>
          </p:nvSpPr>
          <p:spPr bwMode="auto">
            <a:xfrm>
              <a:off x="1515" y="313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Line 235"/>
            <p:cNvSpPr>
              <a:spLocks noChangeShapeType="1"/>
            </p:cNvSpPr>
            <p:nvPr/>
          </p:nvSpPr>
          <p:spPr bwMode="auto">
            <a:xfrm flipH="1">
              <a:off x="1723" y="2199"/>
              <a:ext cx="281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Text Box 226"/>
            <p:cNvSpPr txBox="1">
              <a:spLocks noChangeArrowheads="1"/>
            </p:cNvSpPr>
            <p:nvPr/>
          </p:nvSpPr>
          <p:spPr bwMode="auto">
            <a:xfrm>
              <a:off x="1949" y="240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1" name="Group 25"/>
          <p:cNvGrpSpPr/>
          <p:nvPr/>
        </p:nvGrpSpPr>
        <p:grpSpPr bwMode="auto">
          <a:xfrm>
            <a:off x="3592513" y="1858964"/>
            <a:ext cx="1846262" cy="828675"/>
            <a:chOff x="1543" y="1171"/>
            <a:chExt cx="1163" cy="522"/>
          </a:xfrm>
        </p:grpSpPr>
        <p:sp>
          <p:nvSpPr>
            <p:cNvPr id="25640" name="Line 219"/>
            <p:cNvSpPr>
              <a:spLocks noChangeShapeType="1"/>
            </p:cNvSpPr>
            <p:nvPr/>
          </p:nvSpPr>
          <p:spPr bwMode="auto">
            <a:xfrm flipH="1">
              <a:off x="1626" y="1250"/>
              <a:ext cx="10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Text Box 226"/>
            <p:cNvSpPr txBox="1">
              <a:spLocks noChangeArrowheads="1"/>
            </p:cNvSpPr>
            <p:nvPr/>
          </p:nvSpPr>
          <p:spPr bwMode="auto">
            <a:xfrm>
              <a:off x="2200" y="11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2" name="Oval 217"/>
            <p:cNvSpPr>
              <a:spLocks noChangeArrowheads="1"/>
            </p:cNvSpPr>
            <p:nvPr/>
          </p:nvSpPr>
          <p:spPr bwMode="auto">
            <a:xfrm>
              <a:off x="1543" y="1411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2" name="Group 29"/>
          <p:cNvGrpSpPr/>
          <p:nvPr/>
        </p:nvGrpSpPr>
        <p:grpSpPr bwMode="auto">
          <a:xfrm>
            <a:off x="5872164" y="1911350"/>
            <a:ext cx="808037" cy="884238"/>
            <a:chOff x="2979" y="1204"/>
            <a:chExt cx="509" cy="557"/>
          </a:xfrm>
        </p:grpSpPr>
        <p:sp>
          <p:nvSpPr>
            <p:cNvPr id="25637" name="Oval 221"/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Line 223"/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226"/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3" name="Group 33"/>
          <p:cNvGrpSpPr/>
          <p:nvPr/>
        </p:nvGrpSpPr>
        <p:grpSpPr bwMode="auto">
          <a:xfrm>
            <a:off x="5222875" y="2598739"/>
            <a:ext cx="996950" cy="942975"/>
            <a:chOff x="2570" y="1637"/>
            <a:chExt cx="628" cy="594"/>
          </a:xfrm>
        </p:grpSpPr>
        <p:sp>
          <p:nvSpPr>
            <p:cNvPr id="25634" name="Oval 255"/>
            <p:cNvSpPr>
              <a:spLocks noChangeArrowheads="1"/>
            </p:cNvSpPr>
            <p:nvPr/>
          </p:nvSpPr>
          <p:spPr bwMode="auto">
            <a:xfrm>
              <a:off x="2570" y="193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Line 256"/>
            <p:cNvSpPr>
              <a:spLocks noChangeShapeType="1"/>
            </p:cNvSpPr>
            <p:nvPr/>
          </p:nvSpPr>
          <p:spPr bwMode="auto">
            <a:xfrm flipH="1">
              <a:off x="2834" y="1685"/>
              <a:ext cx="3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Text Box 226"/>
            <p:cNvSpPr txBox="1">
              <a:spLocks noChangeArrowheads="1"/>
            </p:cNvSpPr>
            <p:nvPr/>
          </p:nvSpPr>
          <p:spPr bwMode="auto">
            <a:xfrm>
              <a:off x="2863" y="16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4" name="Group 37"/>
          <p:cNvGrpSpPr/>
          <p:nvPr/>
        </p:nvGrpSpPr>
        <p:grpSpPr bwMode="auto">
          <a:xfrm>
            <a:off x="5694364" y="3349625"/>
            <a:ext cx="1677987" cy="1612900"/>
            <a:chOff x="2867" y="2110"/>
            <a:chExt cx="1057" cy="1016"/>
          </a:xfrm>
        </p:grpSpPr>
        <p:sp>
          <p:nvSpPr>
            <p:cNvPr id="25631" name="Oval 260"/>
            <p:cNvSpPr>
              <a:spLocks noChangeArrowheads="1"/>
            </p:cNvSpPr>
            <p:nvPr/>
          </p:nvSpPr>
          <p:spPr bwMode="auto">
            <a:xfrm>
              <a:off x="3616" y="2844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Line 261"/>
            <p:cNvSpPr>
              <a:spLocks noChangeShapeType="1"/>
            </p:cNvSpPr>
            <p:nvPr/>
          </p:nvSpPr>
          <p:spPr bwMode="auto">
            <a:xfrm>
              <a:off x="2867" y="2162"/>
              <a:ext cx="824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Text Box 226"/>
            <p:cNvSpPr txBox="1">
              <a:spLocks noChangeArrowheads="1"/>
            </p:cNvSpPr>
            <p:nvPr/>
          </p:nvSpPr>
          <p:spPr bwMode="auto">
            <a:xfrm>
              <a:off x="3015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5" name="Group 41"/>
          <p:cNvGrpSpPr/>
          <p:nvPr/>
        </p:nvGrpSpPr>
        <p:grpSpPr bwMode="auto">
          <a:xfrm>
            <a:off x="6634163" y="2293938"/>
            <a:ext cx="1611312" cy="692150"/>
            <a:chOff x="3459" y="1445"/>
            <a:chExt cx="1015" cy="436"/>
          </a:xfrm>
        </p:grpSpPr>
        <p:sp>
          <p:nvSpPr>
            <p:cNvPr id="25628" name="Line 223"/>
            <p:cNvSpPr>
              <a:spLocks noChangeShapeType="1"/>
            </p:cNvSpPr>
            <p:nvPr/>
          </p:nvSpPr>
          <p:spPr bwMode="auto">
            <a:xfrm>
              <a:off x="3459" y="1675"/>
              <a:ext cx="702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Text Box 226"/>
            <p:cNvSpPr txBox="1">
              <a:spLocks noChangeArrowheads="1"/>
            </p:cNvSpPr>
            <p:nvPr/>
          </p:nvSpPr>
          <p:spPr bwMode="auto">
            <a:xfrm>
              <a:off x="3590" y="14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0" name="Oval 255"/>
            <p:cNvSpPr>
              <a:spLocks noChangeArrowheads="1"/>
            </p:cNvSpPr>
            <p:nvPr/>
          </p:nvSpPr>
          <p:spPr bwMode="auto">
            <a:xfrm>
              <a:off x="4165" y="158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6" name="Group 45"/>
          <p:cNvGrpSpPr/>
          <p:nvPr/>
        </p:nvGrpSpPr>
        <p:grpSpPr bwMode="auto">
          <a:xfrm>
            <a:off x="7759700" y="2998788"/>
            <a:ext cx="742950" cy="1098550"/>
            <a:chOff x="4168" y="1889"/>
            <a:chExt cx="468" cy="692"/>
          </a:xfrm>
        </p:grpSpPr>
        <p:sp>
          <p:nvSpPr>
            <p:cNvPr id="25625" name="Line 223"/>
            <p:cNvSpPr>
              <a:spLocks noChangeShapeType="1"/>
            </p:cNvSpPr>
            <p:nvPr/>
          </p:nvSpPr>
          <p:spPr bwMode="auto">
            <a:xfrm flipH="1" flipV="1">
              <a:off x="4357" y="1889"/>
              <a:ext cx="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Text Box 226"/>
            <p:cNvSpPr txBox="1">
              <a:spLocks noChangeArrowheads="1"/>
            </p:cNvSpPr>
            <p:nvPr/>
          </p:nvSpPr>
          <p:spPr bwMode="auto">
            <a:xfrm>
              <a:off x="4168" y="19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7" name="Oval 260"/>
            <p:cNvSpPr>
              <a:spLocks noChangeArrowheads="1"/>
            </p:cNvSpPr>
            <p:nvPr/>
          </p:nvSpPr>
          <p:spPr bwMode="auto">
            <a:xfrm>
              <a:off x="4328" y="2299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7" name="Group 49"/>
          <p:cNvGrpSpPr/>
          <p:nvPr/>
        </p:nvGrpSpPr>
        <p:grpSpPr bwMode="auto">
          <a:xfrm>
            <a:off x="8202614" y="2581275"/>
            <a:ext cx="1582737" cy="947738"/>
            <a:chOff x="4447" y="1626"/>
            <a:chExt cx="997" cy="597"/>
          </a:xfrm>
        </p:grpSpPr>
        <p:sp>
          <p:nvSpPr>
            <p:cNvPr id="25622" name="Line 223"/>
            <p:cNvSpPr>
              <a:spLocks noChangeShapeType="1"/>
            </p:cNvSpPr>
            <p:nvPr/>
          </p:nvSpPr>
          <p:spPr bwMode="auto">
            <a:xfrm>
              <a:off x="4447" y="1767"/>
              <a:ext cx="703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Text Box 226"/>
            <p:cNvSpPr txBox="1">
              <a:spLocks noChangeArrowheads="1"/>
            </p:cNvSpPr>
            <p:nvPr/>
          </p:nvSpPr>
          <p:spPr bwMode="auto">
            <a:xfrm>
              <a:off x="4542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4" name="Oval 260"/>
            <p:cNvSpPr>
              <a:spLocks noChangeArrowheads="1"/>
            </p:cNvSpPr>
            <p:nvPr/>
          </p:nvSpPr>
          <p:spPr bwMode="auto">
            <a:xfrm>
              <a:off x="5136" y="194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8" name="Text Box 226"/>
          <p:cNvSpPr txBox="1">
            <a:spLocks noChangeArrowheads="1"/>
          </p:cNvSpPr>
          <p:nvPr/>
        </p:nvSpPr>
        <p:spPr bwMode="auto">
          <a:xfrm>
            <a:off x="4314825" y="4979988"/>
            <a:ext cx="25781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最优值</a:t>
            </a: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  <a:endParaRPr kumimoji="1" lang="en-US" altLang="zh-CN" sz="2000" b="1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最优解</a:t>
            </a: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bestx=(0,1,1)</a:t>
            </a:r>
            <a:endParaRPr kumimoji="1" lang="en-US" altLang="zh-CN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215094" name="Oval 54"/>
          <p:cNvSpPr>
            <a:spLocks noChangeArrowheads="1"/>
          </p:cNvSpPr>
          <p:nvPr/>
        </p:nvSpPr>
        <p:spPr bwMode="auto">
          <a:xfrm>
            <a:off x="2411413" y="2517775"/>
            <a:ext cx="1022350" cy="2706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095" name="Text Box 226"/>
          <p:cNvSpPr txBox="1">
            <a:spLocks noChangeArrowheads="1"/>
          </p:cNvSpPr>
          <p:nvPr/>
        </p:nvSpPr>
        <p:spPr bwMode="auto">
          <a:xfrm>
            <a:off x="754064" y="2157412"/>
            <a:ext cx="20145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因不满足约束而被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剪枝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96" name="Text Box 226"/>
          <p:cNvSpPr txBox="1">
            <a:spLocks noChangeArrowheads="1"/>
          </p:cNvSpPr>
          <p:nvPr/>
        </p:nvSpPr>
        <p:spPr bwMode="auto">
          <a:xfrm>
            <a:off x="7421563" y="131286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5" grpId="0"/>
      <p:bldP spid="2150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443060" y="941388"/>
            <a:ext cx="8472340" cy="507841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w=[16, 15, 15]</a:t>
            </a:r>
            <a:r>
              <a:rPr lang="zh-CN" altLang="en-US" sz="2000" dirty="0"/>
              <a:t>，</a:t>
            </a:r>
            <a:r>
              <a:rPr lang="en-US" altLang="zh-CN" sz="2000" dirty="0"/>
              <a:t>p=[45, 25, 25]</a:t>
            </a:r>
            <a:r>
              <a:rPr lang="zh-CN" altLang="en-US" sz="2000" dirty="0"/>
              <a:t>，</a:t>
            </a:r>
            <a:r>
              <a:rPr lang="en-US" altLang="zh-CN" sz="2000" dirty="0"/>
              <a:t>W = 30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最大总价值 </a:t>
            </a:r>
            <a:r>
              <a:rPr lang="en-US" altLang="zh-CN" sz="2000" dirty="0" err="1"/>
              <a:t>bestp</a:t>
            </a:r>
            <a:r>
              <a:rPr lang="zh-CN" altLang="en-US" sz="2000" dirty="0"/>
              <a:t>，初值</a:t>
            </a:r>
            <a:r>
              <a:rPr lang="en-US" altLang="zh-CN" sz="2000" dirty="0"/>
              <a:t>=0</a:t>
            </a:r>
            <a:endParaRPr lang="en-US" altLang="zh-CN" sz="2000" dirty="0"/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grpSp>
        <p:nvGrpSpPr>
          <p:cNvPr id="26629" name="Group 5"/>
          <p:cNvGrpSpPr/>
          <p:nvPr/>
        </p:nvGrpSpPr>
        <p:grpSpPr bwMode="auto">
          <a:xfrm>
            <a:off x="4203701" y="2027238"/>
            <a:ext cx="4799013" cy="3244850"/>
            <a:chOff x="2421" y="1082"/>
            <a:chExt cx="3023" cy="2044"/>
          </a:xfrm>
        </p:grpSpPr>
        <p:grpSp>
          <p:nvGrpSpPr>
            <p:cNvPr id="26635" name="Group 6"/>
            <p:cNvGrpSpPr/>
            <p:nvPr/>
          </p:nvGrpSpPr>
          <p:grpSpPr bwMode="auto">
            <a:xfrm>
              <a:off x="2421" y="2166"/>
              <a:ext cx="308" cy="922"/>
              <a:chOff x="2400" y="2208"/>
              <a:chExt cx="308" cy="922"/>
            </a:xfrm>
          </p:grpSpPr>
          <p:sp>
            <p:nvSpPr>
              <p:cNvPr id="26661" name="Oval 251"/>
              <p:cNvSpPr>
                <a:spLocks noChangeArrowheads="1"/>
              </p:cNvSpPr>
              <p:nvPr/>
            </p:nvSpPr>
            <p:spPr bwMode="auto">
              <a:xfrm>
                <a:off x="2400" y="2840"/>
                <a:ext cx="308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2" name="Line 253"/>
              <p:cNvSpPr>
                <a:spLocks noChangeShapeType="1"/>
              </p:cNvSpPr>
              <p:nvPr/>
            </p:nvSpPr>
            <p:spPr bwMode="auto">
              <a:xfrm flipH="1">
                <a:off x="2547" y="2208"/>
                <a:ext cx="107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Text Box 226"/>
              <p:cNvSpPr txBox="1">
                <a:spLocks noChangeArrowheads="1"/>
              </p:cNvSpPr>
              <p:nvPr/>
            </p:nvSpPr>
            <p:spPr bwMode="auto">
              <a:xfrm>
                <a:off x="2436" y="22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6636" name="Oval 214"/>
            <p:cNvSpPr>
              <a:spLocks noChangeArrowheads="1"/>
            </p:cNvSpPr>
            <p:nvPr/>
          </p:nvSpPr>
          <p:spPr bwMode="auto">
            <a:xfrm>
              <a:off x="2689" y="1082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637" name="Group 11"/>
            <p:cNvGrpSpPr/>
            <p:nvPr/>
          </p:nvGrpSpPr>
          <p:grpSpPr bwMode="auto">
            <a:xfrm>
              <a:off x="2979" y="1204"/>
              <a:ext cx="509" cy="557"/>
              <a:chOff x="2979" y="1204"/>
              <a:chExt cx="509" cy="557"/>
            </a:xfrm>
          </p:grpSpPr>
          <p:sp>
            <p:nvSpPr>
              <p:cNvPr id="26658" name="Oval 221"/>
              <p:cNvSpPr>
                <a:spLocks noChangeArrowheads="1"/>
              </p:cNvSpPr>
              <p:nvPr/>
            </p:nvSpPr>
            <p:spPr bwMode="auto">
              <a:xfrm>
                <a:off x="3180" y="147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9" name="Line 223"/>
              <p:cNvSpPr>
                <a:spLocks noChangeShapeType="1"/>
              </p:cNvSpPr>
              <p:nvPr/>
            </p:nvSpPr>
            <p:spPr bwMode="auto">
              <a:xfrm>
                <a:off x="2979" y="1277"/>
                <a:ext cx="26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Text Box 226"/>
              <p:cNvSpPr txBox="1">
                <a:spLocks noChangeArrowheads="1"/>
              </p:cNvSpPr>
              <p:nvPr/>
            </p:nvSpPr>
            <p:spPr bwMode="auto">
              <a:xfrm>
                <a:off x="3110" y="12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6638" name="Group 15"/>
            <p:cNvGrpSpPr/>
            <p:nvPr/>
          </p:nvGrpSpPr>
          <p:grpSpPr bwMode="auto">
            <a:xfrm>
              <a:off x="2570" y="1637"/>
              <a:ext cx="628" cy="594"/>
              <a:chOff x="2570" y="1637"/>
              <a:chExt cx="628" cy="594"/>
            </a:xfrm>
          </p:grpSpPr>
          <p:sp>
            <p:nvSpPr>
              <p:cNvPr id="26655" name="Oval 255"/>
              <p:cNvSpPr>
                <a:spLocks noChangeArrowheads="1"/>
              </p:cNvSpPr>
              <p:nvPr/>
            </p:nvSpPr>
            <p:spPr bwMode="auto">
              <a:xfrm>
                <a:off x="2570" y="193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Line 256"/>
              <p:cNvSpPr>
                <a:spLocks noChangeShapeType="1"/>
              </p:cNvSpPr>
              <p:nvPr/>
            </p:nvSpPr>
            <p:spPr bwMode="auto">
              <a:xfrm flipH="1">
                <a:off x="2834" y="1685"/>
                <a:ext cx="36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Text Box 226"/>
              <p:cNvSpPr txBox="1">
                <a:spLocks noChangeArrowheads="1"/>
              </p:cNvSpPr>
              <p:nvPr/>
            </p:nvSpPr>
            <p:spPr bwMode="auto">
              <a:xfrm>
                <a:off x="2863" y="1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6639" name="Group 19"/>
            <p:cNvGrpSpPr/>
            <p:nvPr/>
          </p:nvGrpSpPr>
          <p:grpSpPr bwMode="auto">
            <a:xfrm>
              <a:off x="2867" y="2110"/>
              <a:ext cx="1057" cy="1016"/>
              <a:chOff x="2867" y="2110"/>
              <a:chExt cx="1057" cy="1016"/>
            </a:xfrm>
          </p:grpSpPr>
          <p:sp>
            <p:nvSpPr>
              <p:cNvPr id="26652" name="Oval 260"/>
              <p:cNvSpPr>
                <a:spLocks noChangeArrowheads="1"/>
              </p:cNvSpPr>
              <p:nvPr/>
            </p:nvSpPr>
            <p:spPr bwMode="auto">
              <a:xfrm>
                <a:off x="3616" y="2844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3" name="Line 261"/>
              <p:cNvSpPr>
                <a:spLocks noChangeShapeType="1"/>
              </p:cNvSpPr>
              <p:nvPr/>
            </p:nvSpPr>
            <p:spPr bwMode="auto">
              <a:xfrm>
                <a:off x="2867" y="2162"/>
                <a:ext cx="824" cy="7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Text Box 226"/>
              <p:cNvSpPr txBox="1">
                <a:spLocks noChangeArrowheads="1"/>
              </p:cNvSpPr>
              <p:nvPr/>
            </p:nvSpPr>
            <p:spPr bwMode="auto">
              <a:xfrm>
                <a:off x="3015" y="211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6640" name="Group 23"/>
            <p:cNvGrpSpPr/>
            <p:nvPr/>
          </p:nvGrpSpPr>
          <p:grpSpPr bwMode="auto">
            <a:xfrm>
              <a:off x="3459" y="1445"/>
              <a:ext cx="1015" cy="436"/>
              <a:chOff x="3459" y="1445"/>
              <a:chExt cx="1015" cy="436"/>
            </a:xfrm>
          </p:grpSpPr>
          <p:sp>
            <p:nvSpPr>
              <p:cNvPr id="26649" name="Line 223"/>
              <p:cNvSpPr>
                <a:spLocks noChangeShapeType="1"/>
              </p:cNvSpPr>
              <p:nvPr/>
            </p:nvSpPr>
            <p:spPr bwMode="auto">
              <a:xfrm>
                <a:off x="3459" y="1675"/>
                <a:ext cx="702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Text Box 226"/>
              <p:cNvSpPr txBox="1">
                <a:spLocks noChangeArrowheads="1"/>
              </p:cNvSpPr>
              <p:nvPr/>
            </p:nvSpPr>
            <p:spPr bwMode="auto">
              <a:xfrm>
                <a:off x="3590" y="144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51" name="Oval 255"/>
              <p:cNvSpPr>
                <a:spLocks noChangeArrowheads="1"/>
              </p:cNvSpPr>
              <p:nvPr/>
            </p:nvSpPr>
            <p:spPr bwMode="auto">
              <a:xfrm>
                <a:off x="4165" y="158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41" name="Group 27"/>
            <p:cNvGrpSpPr/>
            <p:nvPr/>
          </p:nvGrpSpPr>
          <p:grpSpPr bwMode="auto">
            <a:xfrm>
              <a:off x="4168" y="1889"/>
              <a:ext cx="468" cy="692"/>
              <a:chOff x="4168" y="1889"/>
              <a:chExt cx="468" cy="692"/>
            </a:xfrm>
          </p:grpSpPr>
          <p:sp>
            <p:nvSpPr>
              <p:cNvPr id="26646" name="Line 223"/>
              <p:cNvSpPr>
                <a:spLocks noChangeShapeType="1"/>
              </p:cNvSpPr>
              <p:nvPr/>
            </p:nvSpPr>
            <p:spPr bwMode="auto">
              <a:xfrm flipH="1" flipV="1">
                <a:off x="4357" y="1889"/>
                <a:ext cx="98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Text Box 226"/>
              <p:cNvSpPr txBox="1">
                <a:spLocks noChangeArrowheads="1"/>
              </p:cNvSpPr>
              <p:nvPr/>
            </p:nvSpPr>
            <p:spPr bwMode="auto">
              <a:xfrm>
                <a:off x="4168" y="194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48" name="Oval 260"/>
              <p:cNvSpPr>
                <a:spLocks noChangeArrowheads="1"/>
              </p:cNvSpPr>
              <p:nvPr/>
            </p:nvSpPr>
            <p:spPr bwMode="auto">
              <a:xfrm>
                <a:off x="4328" y="229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42" name="Group 31"/>
            <p:cNvGrpSpPr/>
            <p:nvPr/>
          </p:nvGrpSpPr>
          <p:grpSpPr bwMode="auto">
            <a:xfrm>
              <a:off x="4447" y="1626"/>
              <a:ext cx="997" cy="597"/>
              <a:chOff x="4447" y="1626"/>
              <a:chExt cx="997" cy="597"/>
            </a:xfrm>
          </p:grpSpPr>
          <p:sp>
            <p:nvSpPr>
              <p:cNvPr id="26643" name="Line 223"/>
              <p:cNvSpPr>
                <a:spLocks noChangeShapeType="1"/>
              </p:cNvSpPr>
              <p:nvPr/>
            </p:nvSpPr>
            <p:spPr bwMode="auto">
              <a:xfrm>
                <a:off x="4447" y="1767"/>
                <a:ext cx="703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Text Box 226"/>
              <p:cNvSpPr txBox="1">
                <a:spLocks noChangeArrowheads="1"/>
              </p:cNvSpPr>
              <p:nvPr/>
            </p:nvSpPr>
            <p:spPr bwMode="auto">
              <a:xfrm>
                <a:off x="4542" y="162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45" name="Oval 260"/>
              <p:cNvSpPr>
                <a:spLocks noChangeArrowheads="1"/>
              </p:cNvSpPr>
              <p:nvPr/>
            </p:nvSpPr>
            <p:spPr bwMode="auto">
              <a:xfrm>
                <a:off x="5136" y="1941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6403" name="Text Box 226"/>
          <p:cNvSpPr txBox="1">
            <a:spLocks noChangeArrowheads="1"/>
          </p:cNvSpPr>
          <p:nvPr/>
        </p:nvSpPr>
        <p:spPr bwMode="auto">
          <a:xfrm>
            <a:off x="6838951" y="1708150"/>
            <a:ext cx="1985963" cy="96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都不选</a:t>
            </a:r>
            <a:endParaRPr kumimoji="1" lang="en-US" altLang="zh-CN" sz="2000" b="1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只剩物品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3</a:t>
            </a:r>
            <a:endParaRPr kumimoji="1" lang="en-US" altLang="zh-CN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26631" name="Text Box 226"/>
          <p:cNvSpPr txBox="1">
            <a:spLocks noChangeArrowheads="1"/>
          </p:cNvSpPr>
          <p:nvPr/>
        </p:nvSpPr>
        <p:spPr bwMode="auto">
          <a:xfrm>
            <a:off x="1566863" y="195421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6405" name="Text Box 226"/>
          <p:cNvSpPr txBox="1">
            <a:spLocks noChangeArrowheads="1"/>
          </p:cNvSpPr>
          <p:nvPr/>
        </p:nvSpPr>
        <p:spPr bwMode="auto">
          <a:xfrm>
            <a:off x="2139951" y="5165726"/>
            <a:ext cx="2790825" cy="90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当前最大总价值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=50</a:t>
            </a:r>
            <a:endParaRPr kumimoji="1" lang="en-US" altLang="zh-CN" sz="2000" b="1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（选择了物品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86406" name="Oval 38"/>
          <p:cNvSpPr>
            <a:spLocks noChangeArrowheads="1"/>
          </p:cNvSpPr>
          <p:nvPr/>
        </p:nvSpPr>
        <p:spPr bwMode="auto">
          <a:xfrm>
            <a:off x="6853238" y="2695576"/>
            <a:ext cx="749300" cy="722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86407" name="Text Box 226"/>
          <p:cNvSpPr txBox="1">
            <a:spLocks noChangeArrowheads="1"/>
          </p:cNvSpPr>
          <p:nvPr/>
        </p:nvSpPr>
        <p:spPr bwMode="auto">
          <a:xfrm>
            <a:off x="8824914" y="1739108"/>
            <a:ext cx="3036887" cy="1585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选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or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不选物品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也不可能超过当前的最大总价值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endParaRPr kumimoji="1"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3" grpId="0" animBg="1"/>
      <p:bldP spid="186405" grpId="0"/>
      <p:bldP spid="1864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443060" y="941388"/>
            <a:ext cx="8472340" cy="507841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w=[16, 15, 15]</a:t>
            </a:r>
            <a:r>
              <a:rPr lang="zh-CN" altLang="en-US" sz="2000" dirty="0"/>
              <a:t>，</a:t>
            </a:r>
            <a:r>
              <a:rPr lang="en-US" altLang="zh-CN" sz="2000" dirty="0"/>
              <a:t>p=[45, 25, 25]</a:t>
            </a:r>
            <a:r>
              <a:rPr lang="zh-CN" altLang="en-US" sz="2000" dirty="0"/>
              <a:t>，</a:t>
            </a:r>
            <a:r>
              <a:rPr lang="en-US" altLang="zh-CN" sz="2000" dirty="0"/>
              <a:t>W = 30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最大总价值 </a:t>
            </a:r>
            <a:r>
              <a:rPr lang="en-US" altLang="zh-CN" sz="2000" dirty="0" err="1"/>
              <a:t>bestp</a:t>
            </a:r>
            <a:r>
              <a:rPr lang="zh-CN" altLang="en-US" sz="2000" dirty="0"/>
              <a:t>，初值</a:t>
            </a:r>
            <a:r>
              <a:rPr lang="en-US" altLang="zh-CN" sz="2000" dirty="0"/>
              <a:t>=0</a:t>
            </a:r>
            <a:endParaRPr lang="en-US" altLang="zh-CN" sz="2000" dirty="0"/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grpSp>
        <p:nvGrpSpPr>
          <p:cNvPr id="27653" name="Group 5"/>
          <p:cNvGrpSpPr/>
          <p:nvPr/>
        </p:nvGrpSpPr>
        <p:grpSpPr bwMode="auto">
          <a:xfrm>
            <a:off x="5440363" y="1858963"/>
            <a:ext cx="4799012" cy="3244850"/>
            <a:chOff x="2421" y="1082"/>
            <a:chExt cx="3023" cy="2044"/>
          </a:xfrm>
        </p:grpSpPr>
        <p:grpSp>
          <p:nvGrpSpPr>
            <p:cNvPr id="27658" name="Group 6"/>
            <p:cNvGrpSpPr/>
            <p:nvPr/>
          </p:nvGrpSpPr>
          <p:grpSpPr bwMode="auto">
            <a:xfrm>
              <a:off x="2421" y="2166"/>
              <a:ext cx="308" cy="922"/>
              <a:chOff x="2400" y="2208"/>
              <a:chExt cx="308" cy="922"/>
            </a:xfrm>
          </p:grpSpPr>
          <p:sp>
            <p:nvSpPr>
              <p:cNvPr id="27684" name="Oval 251"/>
              <p:cNvSpPr>
                <a:spLocks noChangeArrowheads="1"/>
              </p:cNvSpPr>
              <p:nvPr/>
            </p:nvSpPr>
            <p:spPr bwMode="auto">
              <a:xfrm>
                <a:off x="2400" y="2840"/>
                <a:ext cx="308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5" name="Line 253"/>
              <p:cNvSpPr>
                <a:spLocks noChangeShapeType="1"/>
              </p:cNvSpPr>
              <p:nvPr/>
            </p:nvSpPr>
            <p:spPr bwMode="auto">
              <a:xfrm flipH="1">
                <a:off x="2547" y="2208"/>
                <a:ext cx="107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Text Box 226"/>
              <p:cNvSpPr txBox="1">
                <a:spLocks noChangeArrowheads="1"/>
              </p:cNvSpPr>
              <p:nvPr/>
            </p:nvSpPr>
            <p:spPr bwMode="auto">
              <a:xfrm>
                <a:off x="2436" y="22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7659" name="Oval 214"/>
            <p:cNvSpPr>
              <a:spLocks noChangeArrowheads="1"/>
            </p:cNvSpPr>
            <p:nvPr/>
          </p:nvSpPr>
          <p:spPr bwMode="auto">
            <a:xfrm>
              <a:off x="2689" y="1082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60" name="Group 11"/>
            <p:cNvGrpSpPr/>
            <p:nvPr/>
          </p:nvGrpSpPr>
          <p:grpSpPr bwMode="auto">
            <a:xfrm>
              <a:off x="2979" y="1204"/>
              <a:ext cx="509" cy="557"/>
              <a:chOff x="2979" y="1204"/>
              <a:chExt cx="509" cy="557"/>
            </a:xfrm>
          </p:grpSpPr>
          <p:sp>
            <p:nvSpPr>
              <p:cNvPr id="27681" name="Oval 221"/>
              <p:cNvSpPr>
                <a:spLocks noChangeArrowheads="1"/>
              </p:cNvSpPr>
              <p:nvPr/>
            </p:nvSpPr>
            <p:spPr bwMode="auto">
              <a:xfrm>
                <a:off x="3180" y="147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Line 223"/>
              <p:cNvSpPr>
                <a:spLocks noChangeShapeType="1"/>
              </p:cNvSpPr>
              <p:nvPr/>
            </p:nvSpPr>
            <p:spPr bwMode="auto">
              <a:xfrm>
                <a:off x="2979" y="1277"/>
                <a:ext cx="26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Text Box 226"/>
              <p:cNvSpPr txBox="1">
                <a:spLocks noChangeArrowheads="1"/>
              </p:cNvSpPr>
              <p:nvPr/>
            </p:nvSpPr>
            <p:spPr bwMode="auto">
              <a:xfrm>
                <a:off x="3110" y="12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661" name="Group 15"/>
            <p:cNvGrpSpPr/>
            <p:nvPr/>
          </p:nvGrpSpPr>
          <p:grpSpPr bwMode="auto">
            <a:xfrm>
              <a:off x="2570" y="1637"/>
              <a:ext cx="628" cy="594"/>
              <a:chOff x="2570" y="1637"/>
              <a:chExt cx="628" cy="594"/>
            </a:xfrm>
          </p:grpSpPr>
          <p:sp>
            <p:nvSpPr>
              <p:cNvPr id="27678" name="Oval 255"/>
              <p:cNvSpPr>
                <a:spLocks noChangeArrowheads="1"/>
              </p:cNvSpPr>
              <p:nvPr/>
            </p:nvSpPr>
            <p:spPr bwMode="auto">
              <a:xfrm>
                <a:off x="2570" y="193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Line 256"/>
              <p:cNvSpPr>
                <a:spLocks noChangeShapeType="1"/>
              </p:cNvSpPr>
              <p:nvPr/>
            </p:nvSpPr>
            <p:spPr bwMode="auto">
              <a:xfrm flipH="1">
                <a:off x="2834" y="1685"/>
                <a:ext cx="36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Text Box 226"/>
              <p:cNvSpPr txBox="1">
                <a:spLocks noChangeArrowheads="1"/>
              </p:cNvSpPr>
              <p:nvPr/>
            </p:nvSpPr>
            <p:spPr bwMode="auto">
              <a:xfrm>
                <a:off x="2863" y="1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662" name="Group 19"/>
            <p:cNvGrpSpPr/>
            <p:nvPr/>
          </p:nvGrpSpPr>
          <p:grpSpPr bwMode="auto">
            <a:xfrm>
              <a:off x="2867" y="2110"/>
              <a:ext cx="1057" cy="1016"/>
              <a:chOff x="2867" y="2110"/>
              <a:chExt cx="1057" cy="1016"/>
            </a:xfrm>
          </p:grpSpPr>
          <p:sp>
            <p:nvSpPr>
              <p:cNvPr id="27675" name="Oval 260"/>
              <p:cNvSpPr>
                <a:spLocks noChangeArrowheads="1"/>
              </p:cNvSpPr>
              <p:nvPr/>
            </p:nvSpPr>
            <p:spPr bwMode="auto">
              <a:xfrm>
                <a:off x="3616" y="2844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Line 261"/>
              <p:cNvSpPr>
                <a:spLocks noChangeShapeType="1"/>
              </p:cNvSpPr>
              <p:nvPr/>
            </p:nvSpPr>
            <p:spPr bwMode="auto">
              <a:xfrm>
                <a:off x="2867" y="2162"/>
                <a:ext cx="824" cy="7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Text Box 226"/>
              <p:cNvSpPr txBox="1">
                <a:spLocks noChangeArrowheads="1"/>
              </p:cNvSpPr>
              <p:nvPr/>
            </p:nvSpPr>
            <p:spPr bwMode="auto">
              <a:xfrm>
                <a:off x="3015" y="211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663" name="Group 23"/>
            <p:cNvGrpSpPr/>
            <p:nvPr/>
          </p:nvGrpSpPr>
          <p:grpSpPr bwMode="auto">
            <a:xfrm>
              <a:off x="3459" y="1445"/>
              <a:ext cx="1015" cy="436"/>
              <a:chOff x="3459" y="1445"/>
              <a:chExt cx="1015" cy="436"/>
            </a:xfrm>
          </p:grpSpPr>
          <p:sp>
            <p:nvSpPr>
              <p:cNvPr id="27672" name="Line 223"/>
              <p:cNvSpPr>
                <a:spLocks noChangeShapeType="1"/>
              </p:cNvSpPr>
              <p:nvPr/>
            </p:nvSpPr>
            <p:spPr bwMode="auto">
              <a:xfrm>
                <a:off x="3459" y="1675"/>
                <a:ext cx="702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Text Box 226"/>
              <p:cNvSpPr txBox="1">
                <a:spLocks noChangeArrowheads="1"/>
              </p:cNvSpPr>
              <p:nvPr/>
            </p:nvSpPr>
            <p:spPr bwMode="auto">
              <a:xfrm>
                <a:off x="3590" y="144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4" name="Oval 255"/>
              <p:cNvSpPr>
                <a:spLocks noChangeArrowheads="1"/>
              </p:cNvSpPr>
              <p:nvPr/>
            </p:nvSpPr>
            <p:spPr bwMode="auto">
              <a:xfrm>
                <a:off x="4165" y="158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4" name="Group 27"/>
            <p:cNvGrpSpPr/>
            <p:nvPr/>
          </p:nvGrpSpPr>
          <p:grpSpPr bwMode="auto">
            <a:xfrm>
              <a:off x="4168" y="1889"/>
              <a:ext cx="468" cy="692"/>
              <a:chOff x="4168" y="1889"/>
              <a:chExt cx="468" cy="692"/>
            </a:xfrm>
          </p:grpSpPr>
          <p:sp>
            <p:nvSpPr>
              <p:cNvPr id="27669" name="Line 223"/>
              <p:cNvSpPr>
                <a:spLocks noChangeShapeType="1"/>
              </p:cNvSpPr>
              <p:nvPr/>
            </p:nvSpPr>
            <p:spPr bwMode="auto">
              <a:xfrm flipH="1" flipV="1">
                <a:off x="4357" y="1889"/>
                <a:ext cx="98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Text Box 226"/>
              <p:cNvSpPr txBox="1">
                <a:spLocks noChangeArrowheads="1"/>
              </p:cNvSpPr>
              <p:nvPr/>
            </p:nvSpPr>
            <p:spPr bwMode="auto">
              <a:xfrm>
                <a:off x="4168" y="194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71" name="Oval 260"/>
              <p:cNvSpPr>
                <a:spLocks noChangeArrowheads="1"/>
              </p:cNvSpPr>
              <p:nvPr/>
            </p:nvSpPr>
            <p:spPr bwMode="auto">
              <a:xfrm>
                <a:off x="4328" y="229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5" name="Group 31"/>
            <p:cNvGrpSpPr/>
            <p:nvPr/>
          </p:nvGrpSpPr>
          <p:grpSpPr bwMode="auto">
            <a:xfrm>
              <a:off x="4447" y="1626"/>
              <a:ext cx="997" cy="597"/>
              <a:chOff x="4447" y="1626"/>
              <a:chExt cx="997" cy="597"/>
            </a:xfrm>
          </p:grpSpPr>
          <p:sp>
            <p:nvSpPr>
              <p:cNvPr id="27666" name="Line 223"/>
              <p:cNvSpPr>
                <a:spLocks noChangeShapeType="1"/>
              </p:cNvSpPr>
              <p:nvPr/>
            </p:nvSpPr>
            <p:spPr bwMode="auto">
              <a:xfrm>
                <a:off x="4447" y="1767"/>
                <a:ext cx="703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Text Box 226"/>
              <p:cNvSpPr txBox="1">
                <a:spLocks noChangeArrowheads="1"/>
              </p:cNvSpPr>
              <p:nvPr/>
            </p:nvSpPr>
            <p:spPr bwMode="auto">
              <a:xfrm>
                <a:off x="4542" y="162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68" name="Oval 260"/>
              <p:cNvSpPr>
                <a:spLocks noChangeArrowheads="1"/>
              </p:cNvSpPr>
              <p:nvPr/>
            </p:nvSpPr>
            <p:spPr bwMode="auto">
              <a:xfrm>
                <a:off x="5136" y="1941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54" name="Text Box 226"/>
          <p:cNvSpPr txBox="1">
            <a:spLocks noChangeArrowheads="1"/>
          </p:cNvSpPr>
          <p:nvPr/>
        </p:nvSpPr>
        <p:spPr bwMode="auto">
          <a:xfrm>
            <a:off x="1566863" y="195421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5" name="Oval 36"/>
          <p:cNvSpPr>
            <a:spLocks noChangeArrowheads="1"/>
          </p:cNvSpPr>
          <p:nvPr/>
        </p:nvSpPr>
        <p:spPr bwMode="auto">
          <a:xfrm>
            <a:off x="8089900" y="2527301"/>
            <a:ext cx="749300" cy="722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87429" name="Text Box 226"/>
          <p:cNvSpPr txBox="1">
            <a:spLocks noChangeArrowheads="1"/>
          </p:cNvSpPr>
          <p:nvPr/>
        </p:nvSpPr>
        <p:spPr bwMode="auto">
          <a:xfrm>
            <a:off x="1476376" y="2936876"/>
            <a:ext cx="3902075" cy="2136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递归搜索前若能发现：</a:t>
            </a:r>
            <a:endParaRPr kumimoji="1"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即使剩余物品全部装入，也无法超过当前最大总价值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则没必要继续搜索！</a:t>
            </a:r>
            <a:endParaRPr kumimoji="1" lang="en-US" altLang="zh-CN" sz="24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941388"/>
            <a:ext cx="8406353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  <a:endParaRPr lang="en-US" altLang="zh-CN" sz="2000"/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  <a:endParaRPr lang="en-US" altLang="zh-CN" sz="2000"/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sp>
        <p:nvSpPr>
          <p:cNvPr id="189445" name="Text Box 226"/>
          <p:cNvSpPr txBox="1">
            <a:spLocks noChangeArrowheads="1"/>
          </p:cNvSpPr>
          <p:nvPr/>
        </p:nvSpPr>
        <p:spPr bwMode="auto">
          <a:xfrm>
            <a:off x="1916114" y="1927226"/>
            <a:ext cx="8308975" cy="10702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即使剩余物品全部装入，也无法超过当前最大总价值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当前装包价值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剩余物品总价值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当前最大装包总价值</a:t>
            </a:r>
            <a:endParaRPr kumimoji="1"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>
            <a:off x="2667000" y="3925523"/>
            <a:ext cx="2819400" cy="935037"/>
          </a:xfrm>
          <a:prstGeom prst="wedgeRectCallout">
            <a:avLst>
              <a:gd name="adj1" fmla="val -3208"/>
              <a:gd name="adj2" fmla="val -1401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价值上界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nimBg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（</a:t>
            </a:r>
            <a:r>
              <a:rPr lang="zh-CN" altLang="en-US">
                <a:solidFill>
                  <a:srgbClr val="800000"/>
                </a:solidFill>
              </a:rPr>
              <a:t>界限函数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58625"/>
            <a:ext cx="10900528" cy="538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</a:rPr>
              <a:t>判断剩余物品全部装入，是否超过当前最大总价值</a:t>
            </a:r>
            <a:endParaRPr lang="en-US" altLang="zh-CN" sz="2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int </a:t>
            </a:r>
            <a:r>
              <a:rPr lang="en-US" altLang="zh-CN" sz="2200" b="1" dirty="0"/>
              <a:t>bound</a:t>
            </a:r>
            <a:r>
              <a:rPr lang="en-US" altLang="zh-CN" sz="2200" dirty="0"/>
              <a:t> ( 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) { 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本函数将计算在物品 </a:t>
            </a:r>
            <a:r>
              <a:rPr lang="en-US" altLang="zh-CN" sz="2000" b="1" dirty="0">
                <a:solidFill>
                  <a:srgbClr val="000099"/>
                </a:solidFill>
              </a:rPr>
              <a:t>i-1 </a:t>
            </a:r>
            <a:r>
              <a:rPr lang="zh-CN" altLang="en-US" sz="2000" b="1" dirty="0">
                <a:solidFill>
                  <a:srgbClr val="000099"/>
                </a:solidFill>
              </a:rPr>
              <a:t>选择已完成后，价值的上界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~ n</a:t>
            </a:r>
            <a:r>
              <a:rPr lang="zh-CN" altLang="en-US" sz="2000" dirty="0"/>
              <a:t> 价值相加 </a:t>
            </a:r>
            <a:r>
              <a:rPr lang="en-US" altLang="zh-CN" sz="2000" dirty="0"/>
              <a:t>= </a:t>
            </a:r>
            <a:r>
              <a:rPr lang="zh-CN" altLang="en-US" sz="2000" dirty="0"/>
              <a:t>可能的价值上界</a:t>
            </a:r>
            <a:endParaRPr lang="zh-CN" altLang="en-US" sz="18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= cp;  </a:t>
            </a:r>
            <a:r>
              <a:rPr lang="en-US" altLang="zh-CN" sz="2000" dirty="0"/>
              <a:t>//</a:t>
            </a:r>
            <a:r>
              <a:rPr lang="zh-CN" altLang="en-US" sz="2000" dirty="0"/>
              <a:t>上界的初值＝当前装包总价值</a:t>
            </a:r>
            <a:endParaRPr lang="zh-CN" altLang="en-US" sz="18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while (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&lt;= n ) {</a:t>
            </a:r>
            <a:endParaRPr lang="en-US" altLang="zh-CN" sz="22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+ p[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  </a:t>
            </a:r>
            <a:r>
              <a:rPr lang="en-US" altLang="zh-CN" sz="2000" dirty="0"/>
              <a:t>//</a:t>
            </a:r>
            <a:r>
              <a:rPr lang="zh-CN" altLang="en-US" sz="2000" dirty="0"/>
              <a:t>累加剩余物品价值</a:t>
            </a:r>
            <a:endParaRPr lang="zh-CN" altLang="en-US" sz="18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++;</a:t>
            </a:r>
            <a:endParaRPr lang="en-US" altLang="zh-CN" sz="22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800000"/>
                </a:solidFill>
              </a:rPr>
              <a:t>   </a:t>
            </a:r>
            <a:r>
              <a:rPr lang="en-US" altLang="zh-CN" sz="2200" dirty="0"/>
              <a:t>}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return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bestp</a:t>
            </a:r>
            <a:r>
              <a:rPr lang="en-US" altLang="zh-CN" sz="2200" dirty="0"/>
              <a:t>;  </a:t>
            </a:r>
            <a:r>
              <a:rPr lang="en-US" altLang="zh-CN" sz="2000" b="1" dirty="0">
                <a:solidFill>
                  <a:srgbClr val="800000"/>
                </a:solidFill>
              </a:rPr>
              <a:t>//</a:t>
            </a:r>
            <a:r>
              <a:rPr lang="zh-CN" altLang="en-US" sz="2000" b="1" dirty="0">
                <a:solidFill>
                  <a:srgbClr val="800000"/>
                </a:solidFill>
              </a:rPr>
              <a:t>如果上界</a:t>
            </a:r>
            <a:r>
              <a:rPr lang="en-US" altLang="zh-CN" sz="2000" b="1" dirty="0">
                <a:solidFill>
                  <a:srgbClr val="800000"/>
                </a:solidFill>
              </a:rPr>
              <a:t>&gt;</a:t>
            </a:r>
            <a:r>
              <a:rPr lang="zh-CN" altLang="en-US" sz="2000" b="1" dirty="0">
                <a:solidFill>
                  <a:srgbClr val="800000"/>
                </a:solidFill>
              </a:rPr>
              <a:t>当前最大总价值，则可以继续搜索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9698" name="页脚占位符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3694" y="698500"/>
            <a:ext cx="8886825" cy="56832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void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 ( int t ) { </a:t>
            </a:r>
            <a:r>
              <a:rPr lang="en-US" altLang="zh-CN" sz="2000" dirty="0"/>
              <a:t>//</a:t>
            </a:r>
            <a:r>
              <a:rPr lang="zh-CN" altLang="en-US" sz="2000" dirty="0"/>
              <a:t>可选物品：</a:t>
            </a:r>
            <a:r>
              <a:rPr lang="en-US" altLang="zh-CN" sz="2000" dirty="0" err="1"/>
              <a:t>t~n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if (t&gt;n) </a:t>
            </a:r>
            <a:r>
              <a:rPr lang="en-US" altLang="zh-CN" sz="2000" dirty="0"/>
              <a:t>//</a:t>
            </a:r>
            <a:r>
              <a:rPr lang="zh-CN" altLang="en-US" sz="2000" dirty="0"/>
              <a:t>达到叶节点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0033CC"/>
                </a:solidFill>
              </a:rPr>
              <a:t>output</a:t>
            </a:r>
            <a:r>
              <a:rPr lang="en-US" altLang="zh-CN" sz="2200" dirty="0"/>
              <a:t> (); </a:t>
            </a:r>
            <a:r>
              <a:rPr lang="en-US" altLang="zh-CN" sz="2000" dirty="0"/>
              <a:t>//</a:t>
            </a:r>
            <a:r>
              <a:rPr lang="zh-CN" altLang="en-US" sz="2000" dirty="0"/>
              <a:t>如果当前可行解更优，则记录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else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  <a:r>
              <a:rPr lang="en-US" altLang="zh-CN" sz="2000" dirty="0"/>
              <a:t>//1</a:t>
            </a:r>
            <a:r>
              <a:rPr lang="zh-CN" altLang="en-US" sz="2000" dirty="0"/>
              <a:t>：选物品</a:t>
            </a:r>
            <a:r>
              <a:rPr lang="en-US" altLang="zh-CN" sz="2000" dirty="0"/>
              <a:t>t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：不选物品 </a:t>
            </a:r>
            <a:r>
              <a:rPr lang="en-US" altLang="zh-CN" sz="2000" dirty="0"/>
              <a:t>t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x[t]=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compute</a:t>
            </a:r>
            <a:r>
              <a:rPr lang="en-US" altLang="zh-CN" sz="2200" dirty="0"/>
              <a:t>(t); </a:t>
            </a:r>
            <a:r>
              <a:rPr lang="en-US" altLang="zh-CN" sz="2000" dirty="0"/>
              <a:t>//</a:t>
            </a:r>
            <a:r>
              <a:rPr lang="zh-CN" altLang="en-US" sz="2000" dirty="0"/>
              <a:t>根据当前选择，作试探计算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若试探满足约束</a:t>
            </a:r>
            <a:r>
              <a:rPr lang="zh-CN" altLang="en-US" sz="2000" dirty="0">
                <a:solidFill>
                  <a:srgbClr val="CCCCFF"/>
                </a:solidFill>
              </a:rPr>
              <a:t>且价值上界超过当前最大总价值</a:t>
            </a:r>
            <a:r>
              <a:rPr lang="zh-CN" altLang="en-US" sz="2000" dirty="0"/>
              <a:t>，则递归继续搜索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if ( </a:t>
            </a:r>
            <a:r>
              <a:rPr lang="en-US" altLang="zh-CN" sz="2200" b="1" dirty="0">
                <a:solidFill>
                  <a:srgbClr val="0033CC"/>
                </a:solidFill>
              </a:rPr>
              <a:t>constraint</a:t>
            </a:r>
            <a:r>
              <a:rPr lang="en-US" altLang="zh-CN" sz="2200" dirty="0"/>
              <a:t> (t) </a:t>
            </a:r>
            <a:r>
              <a:rPr lang="en-US" altLang="zh-CN" sz="2200" dirty="0">
                <a:solidFill>
                  <a:srgbClr val="CCCCFF"/>
                </a:solidFill>
              </a:rPr>
              <a:t>&amp;&amp; bound (t+1)</a:t>
            </a:r>
            <a:r>
              <a:rPr lang="en-US" altLang="zh-CN" sz="2200" dirty="0"/>
              <a:t>) ) </a:t>
            </a:r>
            <a:r>
              <a:rPr lang="en-US" altLang="zh-CN" sz="2200" b="1" dirty="0"/>
              <a:t>knapsack</a:t>
            </a:r>
            <a:r>
              <a:rPr lang="en-US" altLang="zh-CN" sz="2200" dirty="0"/>
              <a:t>(t+1);  </a:t>
            </a:r>
            <a:r>
              <a:rPr lang="en-US" altLang="zh-CN" sz="2000" dirty="0"/>
              <a:t>//</a:t>
            </a:r>
            <a:r>
              <a:rPr lang="zh-CN" altLang="en-US" sz="2000" dirty="0"/>
              <a:t>物品 </a:t>
            </a:r>
            <a:r>
              <a:rPr lang="en-US" altLang="zh-CN" sz="2000" dirty="0"/>
              <a:t>t+1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800000"/>
                </a:solidFill>
              </a:rPr>
              <a:t>restore</a:t>
            </a:r>
            <a:r>
              <a:rPr lang="en-US" altLang="zh-CN" sz="2200" dirty="0"/>
              <a:t>(t);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递归搜索返回后，撤销当前选择的副作用</a:t>
            </a:r>
            <a:endParaRPr lang="zh-CN" altLang="en-US" sz="20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}</a:t>
            </a:r>
            <a:endParaRPr lang="en-US" altLang="zh-CN" sz="2200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487018" y="4507601"/>
            <a:ext cx="203517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&amp;&amp; bound (t+1)</a:t>
            </a:r>
            <a:endParaRPr lang="zh-CN" altLang="en-US" sz="2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242543" y="4051987"/>
            <a:ext cx="35782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800000"/>
                </a:solidFill>
                <a:ea typeface="宋体" panose="02010600030101010101" pitchFamily="2" charset="-122"/>
              </a:rPr>
              <a:t>且价值上界超过当前最大总价值</a:t>
            </a:r>
            <a:endParaRPr lang="zh-CN" altLang="en-US" sz="2000" b="1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551363" y="2092431"/>
            <a:ext cx="4013200" cy="1427163"/>
          </a:xfrm>
          <a:prstGeom prst="cloudCallout">
            <a:avLst>
              <a:gd name="adj1" fmla="val -45134"/>
              <a:gd name="adj2" fmla="val 11184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界限函数能够加快搜索速度！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6" grpId="0" animBg="1"/>
      <p:bldP spid="1024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452486" y="839788"/>
            <a:ext cx="8462913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  <a:endParaRPr lang="en-US" altLang="zh-CN" sz="2000"/>
          </a:p>
          <a:p>
            <a:pPr marL="742950" lvl="1" indent="-285750" eaLnBrk="1" hangingPunct="1"/>
            <a:r>
              <a:rPr lang="zh-CN" altLang="en-US" sz="2100" b="1">
                <a:solidFill>
                  <a:srgbClr val="000099"/>
                </a:solidFill>
              </a:rPr>
              <a:t>价值上界：</a:t>
            </a:r>
            <a:r>
              <a:rPr lang="en-US" altLang="zh-CN" sz="2100" b="1">
                <a:solidFill>
                  <a:srgbClr val="000099"/>
                </a:solidFill>
              </a:rPr>
              <a:t>ub</a:t>
            </a:r>
            <a:endParaRPr lang="en-US" altLang="zh-CN" sz="2100" b="1">
              <a:solidFill>
                <a:srgbClr val="000099"/>
              </a:solidFill>
            </a:endParaRPr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grpSp>
        <p:nvGrpSpPr>
          <p:cNvPr id="190467" name="Group 3"/>
          <p:cNvGrpSpPr/>
          <p:nvPr/>
        </p:nvGrpSpPr>
        <p:grpSpPr bwMode="auto">
          <a:xfrm>
            <a:off x="6015038" y="4010026"/>
            <a:ext cx="488950" cy="1463675"/>
            <a:chOff x="2400" y="2208"/>
            <a:chExt cx="308" cy="922"/>
          </a:xfrm>
        </p:grpSpPr>
        <p:sp>
          <p:nvSpPr>
            <p:cNvPr id="31798" name="Oval 251"/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9" name="Line 253"/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Text Box 226"/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0471" name="Text Box 226"/>
          <p:cNvSpPr txBox="1">
            <a:spLocks noChangeArrowheads="1"/>
          </p:cNvSpPr>
          <p:nvPr/>
        </p:nvSpPr>
        <p:spPr bwMode="auto">
          <a:xfrm>
            <a:off x="5653088" y="5453064"/>
            <a:ext cx="1303562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90474" name="Oval 214"/>
          <p:cNvSpPr>
            <a:spLocks noChangeArrowheads="1"/>
          </p:cNvSpPr>
          <p:nvPr/>
        </p:nvSpPr>
        <p:spPr bwMode="auto">
          <a:xfrm>
            <a:off x="5907088" y="1768476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0475" name="Group 11"/>
          <p:cNvGrpSpPr/>
          <p:nvPr/>
        </p:nvGrpSpPr>
        <p:grpSpPr bwMode="auto">
          <a:xfrm>
            <a:off x="2705101" y="2581275"/>
            <a:ext cx="1128713" cy="903288"/>
            <a:chOff x="568" y="1626"/>
            <a:chExt cx="711" cy="569"/>
          </a:xfrm>
        </p:grpSpPr>
        <p:sp>
          <p:nvSpPr>
            <p:cNvPr id="31795" name="Oval 225"/>
            <p:cNvSpPr>
              <a:spLocks noChangeArrowheads="1"/>
            </p:cNvSpPr>
            <p:nvPr/>
          </p:nvSpPr>
          <p:spPr bwMode="auto">
            <a:xfrm>
              <a:off x="568" y="191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6" name="Line 227"/>
            <p:cNvSpPr>
              <a:spLocks noChangeShapeType="1"/>
            </p:cNvSpPr>
            <p:nvPr/>
          </p:nvSpPr>
          <p:spPr bwMode="auto">
            <a:xfrm flipH="1">
              <a:off x="810" y="1632"/>
              <a:ext cx="469" cy="3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Text Box 226"/>
            <p:cNvSpPr txBox="1">
              <a:spLocks noChangeArrowheads="1"/>
            </p:cNvSpPr>
            <p:nvPr/>
          </p:nvSpPr>
          <p:spPr bwMode="auto">
            <a:xfrm>
              <a:off x="926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79" name="Group 15"/>
          <p:cNvGrpSpPr/>
          <p:nvPr/>
        </p:nvGrpSpPr>
        <p:grpSpPr bwMode="auto">
          <a:xfrm>
            <a:off x="2589214" y="4003676"/>
            <a:ext cx="1279525" cy="854075"/>
            <a:chOff x="495" y="2522"/>
            <a:chExt cx="806" cy="538"/>
          </a:xfrm>
        </p:grpSpPr>
        <p:sp>
          <p:nvSpPr>
            <p:cNvPr id="31792" name="Oval 229"/>
            <p:cNvSpPr>
              <a:spLocks noChangeArrowheads="1"/>
            </p:cNvSpPr>
            <p:nvPr/>
          </p:nvSpPr>
          <p:spPr bwMode="auto">
            <a:xfrm>
              <a:off x="495" y="277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3" name="Line 231"/>
            <p:cNvSpPr>
              <a:spLocks noChangeShapeType="1"/>
            </p:cNvSpPr>
            <p:nvPr/>
          </p:nvSpPr>
          <p:spPr bwMode="auto">
            <a:xfrm flipH="1">
              <a:off x="795" y="2577"/>
              <a:ext cx="506" cy="2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Text Box 226"/>
            <p:cNvSpPr txBox="1">
              <a:spLocks noChangeArrowheads="1"/>
            </p:cNvSpPr>
            <p:nvPr/>
          </p:nvSpPr>
          <p:spPr bwMode="auto">
            <a:xfrm>
              <a:off x="903" y="25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83" name="Group 19"/>
          <p:cNvGrpSpPr/>
          <p:nvPr/>
        </p:nvGrpSpPr>
        <p:grpSpPr bwMode="auto">
          <a:xfrm>
            <a:off x="3770313" y="2633663"/>
            <a:ext cx="569912" cy="1497012"/>
            <a:chOff x="1239" y="1659"/>
            <a:chExt cx="359" cy="943"/>
          </a:xfrm>
        </p:grpSpPr>
        <p:sp>
          <p:nvSpPr>
            <p:cNvPr id="31789" name="Line 249"/>
            <p:cNvSpPr>
              <a:spLocks noChangeShapeType="1"/>
            </p:cNvSpPr>
            <p:nvPr/>
          </p:nvSpPr>
          <p:spPr bwMode="auto">
            <a:xfrm flipH="1">
              <a:off x="1380" y="1659"/>
              <a:ext cx="7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Oval 247"/>
            <p:cNvSpPr>
              <a:spLocks noChangeArrowheads="1"/>
            </p:cNvSpPr>
            <p:nvPr/>
          </p:nvSpPr>
          <p:spPr bwMode="auto">
            <a:xfrm>
              <a:off x="1239" y="2320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1" name="Text Box 226"/>
            <p:cNvSpPr txBox="1">
              <a:spLocks noChangeArrowheads="1"/>
            </p:cNvSpPr>
            <p:nvPr/>
          </p:nvSpPr>
          <p:spPr bwMode="auto">
            <a:xfrm>
              <a:off x="1410" y="18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87" name="Group 23"/>
          <p:cNvGrpSpPr/>
          <p:nvPr/>
        </p:nvGrpSpPr>
        <p:grpSpPr bwMode="auto">
          <a:xfrm>
            <a:off x="3687764" y="4100514"/>
            <a:ext cx="581025" cy="1368425"/>
            <a:chOff x="1187" y="2583"/>
            <a:chExt cx="366" cy="862"/>
          </a:xfrm>
        </p:grpSpPr>
        <p:sp>
          <p:nvSpPr>
            <p:cNvPr id="31786" name="Oval 233"/>
            <p:cNvSpPr>
              <a:spLocks noChangeArrowheads="1"/>
            </p:cNvSpPr>
            <p:nvPr/>
          </p:nvSpPr>
          <p:spPr bwMode="auto">
            <a:xfrm>
              <a:off x="1187" y="316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7" name="Line 235"/>
            <p:cNvSpPr>
              <a:spLocks noChangeShapeType="1"/>
            </p:cNvSpPr>
            <p:nvPr/>
          </p:nvSpPr>
          <p:spPr bwMode="auto">
            <a:xfrm flipH="1">
              <a:off x="1355" y="2583"/>
              <a:ext cx="2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Text Box 226"/>
            <p:cNvSpPr txBox="1">
              <a:spLocks noChangeArrowheads="1"/>
            </p:cNvSpPr>
            <p:nvPr/>
          </p:nvSpPr>
          <p:spPr bwMode="auto">
            <a:xfrm>
              <a:off x="1365" y="2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91" name="Group 27"/>
          <p:cNvGrpSpPr/>
          <p:nvPr/>
        </p:nvGrpSpPr>
        <p:grpSpPr bwMode="auto">
          <a:xfrm>
            <a:off x="3770313" y="1871664"/>
            <a:ext cx="2112962" cy="790575"/>
            <a:chOff x="1239" y="1179"/>
            <a:chExt cx="1331" cy="498"/>
          </a:xfrm>
        </p:grpSpPr>
        <p:sp>
          <p:nvSpPr>
            <p:cNvPr id="31783" name="Line 219"/>
            <p:cNvSpPr>
              <a:spLocks noChangeShapeType="1"/>
            </p:cNvSpPr>
            <p:nvPr/>
          </p:nvSpPr>
          <p:spPr bwMode="auto">
            <a:xfrm flipH="1">
              <a:off x="1570" y="1290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Text Box 226"/>
            <p:cNvSpPr txBox="1">
              <a:spLocks noChangeArrowheads="1"/>
            </p:cNvSpPr>
            <p:nvPr/>
          </p:nvSpPr>
          <p:spPr bwMode="auto">
            <a:xfrm>
              <a:off x="1952" y="11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85" name="Oval 217"/>
            <p:cNvSpPr>
              <a:spLocks noChangeArrowheads="1"/>
            </p:cNvSpPr>
            <p:nvPr/>
          </p:nvSpPr>
          <p:spPr bwMode="auto">
            <a:xfrm>
              <a:off x="1239" y="1395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0495" name="Group 31"/>
          <p:cNvGrpSpPr/>
          <p:nvPr/>
        </p:nvGrpSpPr>
        <p:grpSpPr bwMode="auto">
          <a:xfrm>
            <a:off x="6405564" y="1974850"/>
            <a:ext cx="808037" cy="884238"/>
            <a:chOff x="2979" y="1204"/>
            <a:chExt cx="509" cy="557"/>
          </a:xfrm>
        </p:grpSpPr>
        <p:sp>
          <p:nvSpPr>
            <p:cNvPr id="31780" name="Oval 221"/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1" name="Line 223"/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Text Box 226"/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99" name="Group 35"/>
          <p:cNvGrpSpPr/>
          <p:nvPr/>
        </p:nvGrpSpPr>
        <p:grpSpPr bwMode="auto">
          <a:xfrm>
            <a:off x="6251575" y="2827339"/>
            <a:ext cx="615950" cy="1247775"/>
            <a:chOff x="2802" y="1781"/>
            <a:chExt cx="388" cy="786"/>
          </a:xfrm>
        </p:grpSpPr>
        <p:sp>
          <p:nvSpPr>
            <p:cNvPr id="31777" name="Oval 255"/>
            <p:cNvSpPr>
              <a:spLocks noChangeArrowheads="1"/>
            </p:cNvSpPr>
            <p:nvPr/>
          </p:nvSpPr>
          <p:spPr bwMode="auto">
            <a:xfrm>
              <a:off x="2802" y="2270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8" name="Line 256"/>
            <p:cNvSpPr>
              <a:spLocks noChangeShapeType="1"/>
            </p:cNvSpPr>
            <p:nvPr/>
          </p:nvSpPr>
          <p:spPr bwMode="auto">
            <a:xfrm flipH="1">
              <a:off x="2978" y="1781"/>
              <a:ext cx="21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Text Box 226"/>
            <p:cNvSpPr txBox="1">
              <a:spLocks noChangeArrowheads="1"/>
            </p:cNvSpPr>
            <p:nvPr/>
          </p:nvSpPr>
          <p:spPr bwMode="auto">
            <a:xfrm>
              <a:off x="2935" y="18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503" name="Group 39"/>
          <p:cNvGrpSpPr/>
          <p:nvPr/>
        </p:nvGrpSpPr>
        <p:grpSpPr bwMode="auto">
          <a:xfrm>
            <a:off x="6710364" y="3946525"/>
            <a:ext cx="1322387" cy="1244600"/>
            <a:chOff x="3091" y="2486"/>
            <a:chExt cx="833" cy="784"/>
          </a:xfrm>
        </p:grpSpPr>
        <p:sp>
          <p:nvSpPr>
            <p:cNvPr id="31774" name="Oval 260"/>
            <p:cNvSpPr>
              <a:spLocks noChangeArrowheads="1"/>
            </p:cNvSpPr>
            <p:nvPr/>
          </p:nvSpPr>
          <p:spPr bwMode="auto">
            <a:xfrm>
              <a:off x="3616" y="298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5" name="Line 261"/>
            <p:cNvSpPr>
              <a:spLocks noChangeShapeType="1"/>
            </p:cNvSpPr>
            <p:nvPr/>
          </p:nvSpPr>
          <p:spPr bwMode="auto">
            <a:xfrm>
              <a:off x="3091" y="2506"/>
              <a:ext cx="592" cy="5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Text Box 226"/>
            <p:cNvSpPr txBox="1">
              <a:spLocks noChangeArrowheads="1"/>
            </p:cNvSpPr>
            <p:nvPr/>
          </p:nvSpPr>
          <p:spPr bwMode="auto">
            <a:xfrm>
              <a:off x="3263" y="24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507" name="Group 43"/>
          <p:cNvGrpSpPr/>
          <p:nvPr/>
        </p:nvGrpSpPr>
        <p:grpSpPr bwMode="auto">
          <a:xfrm>
            <a:off x="7167563" y="2751138"/>
            <a:ext cx="1547812" cy="1149350"/>
            <a:chOff x="3379" y="1733"/>
            <a:chExt cx="975" cy="724"/>
          </a:xfrm>
        </p:grpSpPr>
        <p:sp>
          <p:nvSpPr>
            <p:cNvPr id="31771" name="Line 223"/>
            <p:cNvSpPr>
              <a:spLocks noChangeShapeType="1"/>
            </p:cNvSpPr>
            <p:nvPr/>
          </p:nvSpPr>
          <p:spPr bwMode="auto">
            <a:xfrm>
              <a:off x="3379" y="1739"/>
              <a:ext cx="710" cy="4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Text Box 226"/>
            <p:cNvSpPr txBox="1">
              <a:spLocks noChangeArrowheads="1"/>
            </p:cNvSpPr>
            <p:nvPr/>
          </p:nvSpPr>
          <p:spPr bwMode="auto">
            <a:xfrm>
              <a:off x="3646" y="17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3" name="Oval 255"/>
            <p:cNvSpPr>
              <a:spLocks noChangeArrowheads="1"/>
            </p:cNvSpPr>
            <p:nvPr/>
          </p:nvSpPr>
          <p:spPr bwMode="auto">
            <a:xfrm>
              <a:off x="4045" y="2160"/>
              <a:ext cx="309" cy="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0511" name="Rectangle 47"/>
          <p:cNvSpPr>
            <a:spLocks noChangeArrowheads="1"/>
          </p:cNvSpPr>
          <p:nvPr/>
        </p:nvSpPr>
        <p:spPr bwMode="auto">
          <a:xfrm>
            <a:off x="1908176" y="2024064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ub=95&gt;bestp=0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2" name="Rectangle 48"/>
          <p:cNvSpPr>
            <a:spLocks noChangeArrowheads="1"/>
          </p:cNvSpPr>
          <p:nvPr/>
        </p:nvSpPr>
        <p:spPr bwMode="auto">
          <a:xfrm>
            <a:off x="1844676" y="3586164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ub=70&gt;bestp=0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3" name="Rectangle 49"/>
          <p:cNvSpPr>
            <a:spLocks noChangeArrowheads="1"/>
          </p:cNvSpPr>
          <p:nvPr/>
        </p:nvSpPr>
        <p:spPr bwMode="auto">
          <a:xfrm>
            <a:off x="1743076" y="5084764"/>
            <a:ext cx="19720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ub</a:t>
            </a:r>
            <a:r>
              <a:rPr lang="en-US" altLang="zh-CN" sz="2000" dirty="0">
                <a:ea typeface="宋体" panose="02010600030101010101" pitchFamily="2" charset="-122"/>
              </a:rPr>
              <a:t>=45&gt;</a:t>
            </a:r>
            <a:r>
              <a:rPr lang="en-US" altLang="zh-CN" sz="2000" dirty="0" err="1">
                <a:ea typeface="宋体" panose="02010600030101010101" pitchFamily="2" charset="-122"/>
              </a:rPr>
              <a:t>bestp</a:t>
            </a:r>
            <a:r>
              <a:rPr lang="en-US" altLang="zh-CN" sz="2000" dirty="0">
                <a:ea typeface="宋体" panose="02010600030101010101" pitchFamily="2" charset="-122"/>
              </a:rPr>
              <a:t>=0</a:t>
            </a:r>
            <a:endParaRPr lang="en-US" altLang="zh-CN" sz="20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90514" name="Rectangle 50"/>
          <p:cNvSpPr>
            <a:spLocks noChangeArrowheads="1"/>
          </p:cNvSpPr>
          <p:nvPr/>
        </p:nvSpPr>
        <p:spPr bwMode="auto">
          <a:xfrm>
            <a:off x="6924675" y="2049464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5" name="Rectangle 51"/>
          <p:cNvSpPr>
            <a:spLocks noChangeArrowheads="1"/>
          </p:cNvSpPr>
          <p:nvPr/>
        </p:nvSpPr>
        <p:spPr bwMode="auto">
          <a:xfrm>
            <a:off x="4511675" y="3243264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6" name="Rectangle 52"/>
          <p:cNvSpPr>
            <a:spLocks noChangeArrowheads="1"/>
          </p:cNvSpPr>
          <p:nvPr/>
        </p:nvSpPr>
        <p:spPr bwMode="auto">
          <a:xfrm>
            <a:off x="7686675" y="4373564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ub=25&lt;bestp=50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7" name="Rectangle 53"/>
          <p:cNvSpPr>
            <a:spLocks noChangeArrowheads="1"/>
          </p:cNvSpPr>
          <p:nvPr/>
        </p:nvSpPr>
        <p:spPr bwMode="auto">
          <a:xfrm>
            <a:off x="8397875" y="3078164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ub=25&lt;bestp=50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0518" name="Rectangle 54"/>
          <p:cNvSpPr>
            <a:spLocks noChangeArrowheads="1"/>
          </p:cNvSpPr>
          <p:nvPr/>
        </p:nvSpPr>
        <p:spPr bwMode="auto">
          <a:xfrm>
            <a:off x="3265489" y="5478464"/>
            <a:ext cx="129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bestp=45</a:t>
            </a:r>
            <a:endParaRPr lang="en-US" altLang="zh-CN" sz="2000" b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90519" name="Rectangle 55"/>
          <p:cNvSpPr>
            <a:spLocks noChangeArrowheads="1"/>
          </p:cNvSpPr>
          <p:nvPr/>
        </p:nvSpPr>
        <p:spPr bwMode="auto">
          <a:xfrm>
            <a:off x="4232275" y="4640264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/>
      <p:bldP spid="190474" grpId="0" animBg="1"/>
      <p:bldP spid="190511" grpId="0"/>
      <p:bldP spid="190512" grpId="0"/>
      <p:bldP spid="190513" grpId="0"/>
      <p:bldP spid="190514" grpId="0"/>
      <p:bldP spid="190515" grpId="0"/>
      <p:bldP spid="190516" grpId="0"/>
      <p:bldP spid="190517" grpId="0"/>
      <p:bldP spid="190518" grpId="0"/>
      <p:bldP spid="1905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算法分析与设计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34010" y="635000"/>
            <a:ext cx="10638790" cy="6991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回溯求解 0-1 背包实例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80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" y="1256665"/>
            <a:ext cx="3954780" cy="15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0500" y="3117215"/>
            <a:ext cx="266001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dirty="0">
                <a:sym typeface="+mn-ea"/>
              </a:rPr>
              <a:t>背包容量</a:t>
            </a:r>
            <a:r>
              <a:rPr lang="en-US" altLang="zh-CN" sz="2200" dirty="0">
                <a:sym typeface="+mn-ea"/>
              </a:rPr>
              <a:t> W =10</a:t>
            </a:r>
            <a:endParaRPr lang="en-US" altLang="zh-CN" sz="2200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0500" y="3665855"/>
            <a:ext cx="3138805" cy="1586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价值上界：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当前包内总价值＋剩余物品总价值</a:t>
            </a:r>
            <a:endParaRPr lang="zh-CN" altLang="en-US" dirty="0">
              <a:sym typeface="+mn-ea"/>
            </a:endParaRPr>
          </a:p>
        </p:txBody>
      </p:sp>
      <p:grpSp>
        <p:nvGrpSpPr>
          <p:cNvPr id="239813" name="Group 197"/>
          <p:cNvGrpSpPr/>
          <p:nvPr/>
        </p:nvGrpSpPr>
        <p:grpSpPr bwMode="auto">
          <a:xfrm>
            <a:off x="2931160" y="4796790"/>
            <a:ext cx="965200" cy="635000"/>
            <a:chOff x="644" y="3180"/>
            <a:chExt cx="608" cy="400"/>
          </a:xfrm>
        </p:grpSpPr>
        <p:sp>
          <p:nvSpPr>
            <p:cNvPr id="32864" name="Line 219"/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5" name="Text Box 226"/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10" name="Group 194"/>
          <p:cNvGrpSpPr/>
          <p:nvPr/>
        </p:nvGrpSpPr>
        <p:grpSpPr bwMode="auto">
          <a:xfrm>
            <a:off x="6563044" y="3892551"/>
            <a:ext cx="528637" cy="563563"/>
            <a:chOff x="2581" y="2560"/>
            <a:chExt cx="333" cy="355"/>
          </a:xfrm>
        </p:grpSpPr>
        <p:sp>
          <p:nvSpPr>
            <p:cNvPr id="32862" name="Line 219"/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Text Box 226"/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11" name="Group 195"/>
          <p:cNvGrpSpPr/>
          <p:nvPr/>
        </p:nvGrpSpPr>
        <p:grpSpPr bwMode="auto">
          <a:xfrm>
            <a:off x="7793038" y="3793809"/>
            <a:ext cx="603250" cy="763587"/>
            <a:chOff x="3477" y="2431"/>
            <a:chExt cx="380" cy="481"/>
          </a:xfrm>
        </p:grpSpPr>
        <p:sp>
          <p:nvSpPr>
            <p:cNvPr id="32860" name="Line 219"/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Text Box 226"/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9" name="Group 193"/>
          <p:cNvGrpSpPr/>
          <p:nvPr/>
        </p:nvGrpSpPr>
        <p:grpSpPr bwMode="auto">
          <a:xfrm>
            <a:off x="4581525" y="3935095"/>
            <a:ext cx="965200" cy="635000"/>
            <a:chOff x="1454" y="2520"/>
            <a:chExt cx="608" cy="400"/>
          </a:xfrm>
        </p:grpSpPr>
        <p:sp>
          <p:nvSpPr>
            <p:cNvPr id="32858" name="Line 219"/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Text Box 226"/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5" name="Group 189"/>
          <p:cNvGrpSpPr/>
          <p:nvPr/>
        </p:nvGrpSpPr>
        <p:grpSpPr bwMode="auto">
          <a:xfrm>
            <a:off x="4048125" y="2777808"/>
            <a:ext cx="965200" cy="635000"/>
            <a:chOff x="1118" y="1791"/>
            <a:chExt cx="608" cy="400"/>
          </a:xfrm>
        </p:grpSpPr>
        <p:sp>
          <p:nvSpPr>
            <p:cNvPr id="32856" name="Line 219"/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Text Box 226"/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7" name="Group 191"/>
          <p:cNvGrpSpPr/>
          <p:nvPr/>
        </p:nvGrpSpPr>
        <p:grpSpPr bwMode="auto">
          <a:xfrm>
            <a:off x="8480425" y="2587309"/>
            <a:ext cx="965200" cy="714375"/>
            <a:chOff x="3910" y="1671"/>
            <a:chExt cx="608" cy="450"/>
          </a:xfrm>
        </p:grpSpPr>
        <p:sp>
          <p:nvSpPr>
            <p:cNvPr id="32854" name="Line 219"/>
            <p:cNvSpPr>
              <a:spLocks noChangeShapeType="1"/>
            </p:cNvSpPr>
            <p:nvPr/>
          </p:nvSpPr>
          <p:spPr bwMode="auto">
            <a:xfrm flipH="1">
              <a:off x="3910" y="173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Text Box 226"/>
            <p:cNvSpPr txBox="1">
              <a:spLocks noChangeArrowheads="1"/>
            </p:cNvSpPr>
            <p:nvPr/>
          </p:nvSpPr>
          <p:spPr bwMode="auto">
            <a:xfrm>
              <a:off x="4113" y="16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3" name="Group 187"/>
          <p:cNvGrpSpPr/>
          <p:nvPr/>
        </p:nvGrpSpPr>
        <p:grpSpPr bwMode="auto">
          <a:xfrm>
            <a:off x="5343525" y="1685609"/>
            <a:ext cx="1587500" cy="477837"/>
            <a:chOff x="1934" y="1103"/>
            <a:chExt cx="1000" cy="301"/>
          </a:xfrm>
        </p:grpSpPr>
        <p:sp>
          <p:nvSpPr>
            <p:cNvPr id="32852" name="Line 219"/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Text Box 226"/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28" name="Group 112"/>
          <p:cNvGrpSpPr/>
          <p:nvPr/>
        </p:nvGrpSpPr>
        <p:grpSpPr bwMode="auto">
          <a:xfrm>
            <a:off x="6565900" y="1137920"/>
            <a:ext cx="1246188" cy="763588"/>
            <a:chOff x="5184" y="1004"/>
            <a:chExt cx="785" cy="481"/>
          </a:xfrm>
        </p:grpSpPr>
        <p:sp>
          <p:nvSpPr>
            <p:cNvPr id="32849" name="Rectangle 106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50" name="Text Box 107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ub=119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51" name="Line 110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29" name="Group 113"/>
          <p:cNvGrpSpPr/>
          <p:nvPr/>
        </p:nvGrpSpPr>
        <p:grpSpPr bwMode="auto">
          <a:xfrm>
            <a:off x="4613275" y="2111059"/>
            <a:ext cx="1289050" cy="763587"/>
            <a:chOff x="5178" y="1004"/>
            <a:chExt cx="812" cy="481"/>
          </a:xfrm>
        </p:grpSpPr>
        <p:sp>
          <p:nvSpPr>
            <p:cNvPr id="32846" name="Rectangle 11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47" name="Text Box 115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ub=119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48" name="Line 11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33" name="Group 117"/>
          <p:cNvGrpSpPr/>
          <p:nvPr/>
        </p:nvGrpSpPr>
        <p:grpSpPr bwMode="auto">
          <a:xfrm>
            <a:off x="3302001" y="3187384"/>
            <a:ext cx="1325563" cy="763587"/>
            <a:chOff x="5184" y="1004"/>
            <a:chExt cx="785" cy="481"/>
          </a:xfrm>
        </p:grpSpPr>
        <p:sp>
          <p:nvSpPr>
            <p:cNvPr id="32843" name="Rectangle 118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44" name="Text Box 119"/>
            <p:cNvSpPr txBox="1">
              <a:spLocks noChangeArrowheads="1"/>
            </p:cNvSpPr>
            <p:nvPr/>
          </p:nvSpPr>
          <p:spPr bwMode="auto">
            <a:xfrm>
              <a:off x="5285" y="1004"/>
              <a:ext cx="5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5" name="Line 120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06" name="Group 190"/>
          <p:cNvGrpSpPr/>
          <p:nvPr/>
        </p:nvGrpSpPr>
        <p:grpSpPr bwMode="auto">
          <a:xfrm>
            <a:off x="5492750" y="2868296"/>
            <a:ext cx="528638" cy="563563"/>
            <a:chOff x="2028" y="1848"/>
            <a:chExt cx="333" cy="355"/>
          </a:xfrm>
        </p:grpSpPr>
        <p:sp>
          <p:nvSpPr>
            <p:cNvPr id="32841" name="Line 219"/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Text Box 226"/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41" name="Group 125"/>
          <p:cNvGrpSpPr/>
          <p:nvPr/>
        </p:nvGrpSpPr>
        <p:grpSpPr bwMode="auto">
          <a:xfrm>
            <a:off x="5292725" y="3335020"/>
            <a:ext cx="1289050" cy="763588"/>
            <a:chOff x="5178" y="1004"/>
            <a:chExt cx="812" cy="481"/>
          </a:xfrm>
        </p:grpSpPr>
        <p:sp>
          <p:nvSpPr>
            <p:cNvPr id="32838" name="Rectangle 126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39" name="Text Box 127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40" name="Line 128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46" name="Group 130"/>
          <p:cNvGrpSpPr/>
          <p:nvPr/>
        </p:nvGrpSpPr>
        <p:grpSpPr bwMode="auto">
          <a:xfrm>
            <a:off x="3825875" y="4344670"/>
            <a:ext cx="1289050" cy="763588"/>
            <a:chOff x="5178" y="1004"/>
            <a:chExt cx="812" cy="481"/>
          </a:xfrm>
        </p:grpSpPr>
        <p:sp>
          <p:nvSpPr>
            <p:cNvPr id="32835" name="Rectangle 131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36" name="Text Box 132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37" name="Line 133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52" name="Group 136"/>
          <p:cNvGrpSpPr/>
          <p:nvPr/>
        </p:nvGrpSpPr>
        <p:grpSpPr bwMode="auto">
          <a:xfrm>
            <a:off x="2549526" y="5392420"/>
            <a:ext cx="1312863" cy="763588"/>
            <a:chOff x="5184" y="1004"/>
            <a:chExt cx="785" cy="481"/>
          </a:xfrm>
        </p:grpSpPr>
        <p:sp>
          <p:nvSpPr>
            <p:cNvPr id="32832" name="Rectangle 137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33" name="Text Box 138"/>
            <p:cNvSpPr txBox="1">
              <a:spLocks noChangeArrowheads="1"/>
            </p:cNvSpPr>
            <p:nvPr/>
          </p:nvSpPr>
          <p:spPr bwMode="auto">
            <a:xfrm>
              <a:off x="5300" y="1004"/>
              <a:ext cx="5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不可行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2834" name="Line 139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14" name="Group 198"/>
          <p:cNvGrpSpPr/>
          <p:nvPr/>
        </p:nvGrpSpPr>
        <p:grpSpPr bwMode="auto">
          <a:xfrm>
            <a:off x="4846639" y="5098733"/>
            <a:ext cx="528637" cy="563562"/>
            <a:chOff x="1621" y="3253"/>
            <a:chExt cx="333" cy="355"/>
          </a:xfrm>
        </p:grpSpPr>
        <p:sp>
          <p:nvSpPr>
            <p:cNvPr id="32830" name="Line 219"/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Text Box 226"/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59" name="Group 143"/>
          <p:cNvGrpSpPr/>
          <p:nvPr/>
        </p:nvGrpSpPr>
        <p:grpSpPr bwMode="auto">
          <a:xfrm>
            <a:off x="4646613" y="5565459"/>
            <a:ext cx="1289050" cy="763587"/>
            <a:chOff x="5178" y="1004"/>
            <a:chExt cx="812" cy="481"/>
          </a:xfrm>
        </p:grpSpPr>
        <p:sp>
          <p:nvSpPr>
            <p:cNvPr id="32827" name="Rectangle 14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28" name="Text Box 145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9" name="Line 14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65" name="Group 149"/>
          <p:cNvGrpSpPr/>
          <p:nvPr/>
        </p:nvGrpSpPr>
        <p:grpSpPr bwMode="auto">
          <a:xfrm>
            <a:off x="6170613" y="4465320"/>
            <a:ext cx="1289050" cy="763588"/>
            <a:chOff x="5178" y="1004"/>
            <a:chExt cx="812" cy="481"/>
          </a:xfrm>
        </p:grpSpPr>
        <p:sp>
          <p:nvSpPr>
            <p:cNvPr id="32824" name="Rectangle 150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25" name="Text Box 151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6" name="Line 152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69" name="Rectangle 153"/>
          <p:cNvSpPr>
            <a:spLocks noChangeArrowheads="1"/>
          </p:cNvSpPr>
          <p:nvPr/>
        </p:nvSpPr>
        <p:spPr bwMode="auto">
          <a:xfrm>
            <a:off x="5942013" y="5663884"/>
            <a:ext cx="1287462" cy="491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最优解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239770" name="Rectangle 154"/>
          <p:cNvSpPr>
            <a:spLocks noChangeArrowheads="1"/>
          </p:cNvSpPr>
          <p:nvPr/>
        </p:nvSpPr>
        <p:spPr bwMode="auto">
          <a:xfrm>
            <a:off x="6145213" y="5163820"/>
            <a:ext cx="1593850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grpSp>
        <p:nvGrpSpPr>
          <p:cNvPr id="239804" name="Group 188"/>
          <p:cNvGrpSpPr/>
          <p:nvPr/>
        </p:nvGrpSpPr>
        <p:grpSpPr bwMode="auto">
          <a:xfrm>
            <a:off x="7764463" y="1485583"/>
            <a:ext cx="1987550" cy="628650"/>
            <a:chOff x="3459" y="977"/>
            <a:chExt cx="1252" cy="396"/>
          </a:xfrm>
        </p:grpSpPr>
        <p:sp>
          <p:nvSpPr>
            <p:cNvPr id="32822" name="Line 219"/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Text Box 226"/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73" name="Group 157"/>
          <p:cNvGrpSpPr/>
          <p:nvPr/>
        </p:nvGrpSpPr>
        <p:grpSpPr bwMode="auto">
          <a:xfrm>
            <a:off x="9310689" y="2123759"/>
            <a:ext cx="1246187" cy="763587"/>
            <a:chOff x="5184" y="1004"/>
            <a:chExt cx="785" cy="481"/>
          </a:xfrm>
        </p:grpSpPr>
        <p:sp>
          <p:nvSpPr>
            <p:cNvPr id="32819" name="Rectangle 158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20" name="Text Box 159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1" name="Line 160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77" name="Rectangle 161"/>
          <p:cNvSpPr>
            <a:spLocks noChangeArrowheads="1"/>
          </p:cNvSpPr>
          <p:nvPr/>
        </p:nvSpPr>
        <p:spPr bwMode="auto">
          <a:xfrm>
            <a:off x="8812214" y="5249545"/>
            <a:ext cx="1635125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grpSp>
        <p:nvGrpSpPr>
          <p:cNvPr id="239779" name="Group 163"/>
          <p:cNvGrpSpPr/>
          <p:nvPr/>
        </p:nvGrpSpPr>
        <p:grpSpPr bwMode="auto">
          <a:xfrm>
            <a:off x="8093075" y="3076259"/>
            <a:ext cx="1289050" cy="763587"/>
            <a:chOff x="5178" y="1004"/>
            <a:chExt cx="812" cy="481"/>
          </a:xfrm>
        </p:grpSpPr>
        <p:sp>
          <p:nvSpPr>
            <p:cNvPr id="32816" name="Rectangle 16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17" name="Text Box 165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18" name="Line 16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85" name="Group 169"/>
          <p:cNvGrpSpPr/>
          <p:nvPr/>
        </p:nvGrpSpPr>
        <p:grpSpPr bwMode="auto">
          <a:xfrm>
            <a:off x="7599363" y="4490720"/>
            <a:ext cx="1300162" cy="763588"/>
            <a:chOff x="5184" y="1004"/>
            <a:chExt cx="785" cy="481"/>
          </a:xfrm>
        </p:grpSpPr>
        <p:sp>
          <p:nvSpPr>
            <p:cNvPr id="32813" name="Rectangle 170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14" name="Text Box 171"/>
            <p:cNvSpPr txBox="1">
              <a:spLocks noChangeArrowheads="1"/>
            </p:cNvSpPr>
            <p:nvPr/>
          </p:nvSpPr>
          <p:spPr bwMode="auto">
            <a:xfrm>
              <a:off x="5285" y="1004"/>
              <a:ext cx="5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5" name="Line 172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12" name="Group 196"/>
          <p:cNvGrpSpPr/>
          <p:nvPr/>
        </p:nvGrpSpPr>
        <p:grpSpPr bwMode="auto">
          <a:xfrm>
            <a:off x="9086851" y="3865245"/>
            <a:ext cx="542925" cy="615950"/>
            <a:chOff x="4292" y="2476"/>
            <a:chExt cx="342" cy="388"/>
          </a:xfrm>
        </p:grpSpPr>
        <p:sp>
          <p:nvSpPr>
            <p:cNvPr id="32811" name="Line 219"/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Text Box 226"/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92" name="Group 176"/>
          <p:cNvGrpSpPr/>
          <p:nvPr/>
        </p:nvGrpSpPr>
        <p:grpSpPr bwMode="auto">
          <a:xfrm>
            <a:off x="8940800" y="4478020"/>
            <a:ext cx="1289050" cy="763588"/>
            <a:chOff x="5178" y="1004"/>
            <a:chExt cx="812" cy="481"/>
          </a:xfrm>
        </p:grpSpPr>
        <p:sp>
          <p:nvSpPr>
            <p:cNvPr id="32808" name="Rectangle 177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09" name="Text Box 178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10" name="Line 179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08" name="Group 192"/>
          <p:cNvGrpSpPr/>
          <p:nvPr/>
        </p:nvGrpSpPr>
        <p:grpSpPr bwMode="auto">
          <a:xfrm>
            <a:off x="10548939" y="2452370"/>
            <a:ext cx="554037" cy="827088"/>
            <a:chOff x="5213" y="1586"/>
            <a:chExt cx="349" cy="521"/>
          </a:xfrm>
        </p:grpSpPr>
        <p:sp>
          <p:nvSpPr>
            <p:cNvPr id="32806" name="Line 219"/>
            <p:cNvSpPr>
              <a:spLocks noChangeShapeType="1"/>
            </p:cNvSpPr>
            <p:nvPr/>
          </p:nvSpPr>
          <p:spPr bwMode="auto">
            <a:xfrm flipH="1" flipV="1">
              <a:off x="5213" y="1669"/>
              <a:ext cx="34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Text Box 226"/>
            <p:cNvSpPr txBox="1">
              <a:spLocks noChangeArrowheads="1"/>
            </p:cNvSpPr>
            <p:nvPr/>
          </p:nvSpPr>
          <p:spPr bwMode="auto">
            <a:xfrm>
              <a:off x="5292" y="15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98" name="Group 182"/>
          <p:cNvGrpSpPr/>
          <p:nvPr/>
        </p:nvGrpSpPr>
        <p:grpSpPr bwMode="auto">
          <a:xfrm>
            <a:off x="10479089" y="3169920"/>
            <a:ext cx="1246187" cy="763588"/>
            <a:chOff x="5184" y="1004"/>
            <a:chExt cx="785" cy="481"/>
          </a:xfrm>
        </p:grpSpPr>
        <p:sp>
          <p:nvSpPr>
            <p:cNvPr id="32803" name="Rectangle 183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32804" name="Text Box 184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ub=37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05" name="Line 185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802" name="Rectangle 186"/>
          <p:cNvSpPr>
            <a:spLocks noChangeArrowheads="1"/>
          </p:cNvSpPr>
          <p:nvPr/>
        </p:nvSpPr>
        <p:spPr bwMode="auto">
          <a:xfrm>
            <a:off x="10406063" y="3849370"/>
            <a:ext cx="1581150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342900" marR="0" indent="-34290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342900" marR="0" indent="-34290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886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69" grpId="0" bldLvl="0" animBg="1"/>
      <p:bldP spid="239770" grpId="0" bldLvl="0" animBg="1"/>
      <p:bldP spid="239777" grpId="0" bldLvl="0" animBg="1"/>
      <p:bldP spid="23980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</a:t>
            </a: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“通用解题法”：系统地搜索问题的所有解或任一解</a:t>
            </a:r>
            <a:endParaRPr lang="zh-CN" altLang="en-US" b="1"/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在问题的</a:t>
            </a:r>
            <a:r>
              <a:rPr lang="zh-CN" altLang="en-US" b="1">
                <a:solidFill>
                  <a:srgbClr val="FF0000"/>
                </a:solidFill>
              </a:rPr>
              <a:t>解空间</a:t>
            </a:r>
            <a:r>
              <a:rPr lang="zh-CN" altLang="en-US" b="1"/>
              <a:t>中，按</a:t>
            </a:r>
            <a:r>
              <a:rPr lang="zh-CN" altLang="en-US" b="1">
                <a:solidFill>
                  <a:srgbClr val="A50021"/>
                </a:solidFill>
              </a:rPr>
              <a:t>深度优先</a:t>
            </a:r>
            <a:r>
              <a:rPr lang="zh-CN" altLang="en-US" b="1"/>
              <a:t>策略搜索问题的解</a:t>
            </a:r>
            <a:endParaRPr lang="zh-CN" altLang="en-US" b="1"/>
          </a:p>
          <a:p>
            <a:pPr lvl="2" eaLnBrk="1" hangingPunct="1"/>
            <a:r>
              <a:rPr lang="zh-CN" altLang="en-US" b="1"/>
              <a:t>搜索至某结点时：判断该结点是否不包含问题的解</a:t>
            </a:r>
            <a:endParaRPr lang="zh-CN" altLang="en-US" b="1"/>
          </a:p>
          <a:p>
            <a:pPr lvl="3" eaLnBrk="1" hangingPunct="1"/>
            <a:r>
              <a:rPr lang="zh-CN" altLang="en-US" sz="2200" b="1"/>
              <a:t>否：</a:t>
            </a:r>
            <a:r>
              <a:rPr lang="zh-CN" altLang="en-US" sz="2200" b="1">
                <a:solidFill>
                  <a:srgbClr val="FF0000"/>
                </a:solidFill>
              </a:rPr>
              <a:t>跳过</a:t>
            </a:r>
            <a:r>
              <a:rPr lang="zh-CN" altLang="en-US" sz="2200" b="1"/>
              <a:t>以该结点为根的子树，逐层向其祖先结点</a:t>
            </a:r>
            <a:r>
              <a:rPr lang="zh-CN" altLang="en-US" sz="2200" b="1">
                <a:solidFill>
                  <a:srgbClr val="FF0000"/>
                </a:solidFill>
              </a:rPr>
              <a:t>回溯</a:t>
            </a:r>
            <a:endParaRPr lang="zh-CN" altLang="en-US" sz="2200" b="1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sz="2200" b="1"/>
              <a:t>是：进入该子树，继续深度优先搜索</a:t>
            </a:r>
            <a:endParaRPr lang="zh-CN" altLang="en-US" sz="2200" b="1"/>
          </a:p>
          <a:p>
            <a:pPr lvl="2" eaLnBrk="1" hangingPunct="1"/>
            <a:r>
              <a:rPr lang="zh-CN" altLang="en-US" b="1"/>
              <a:t>若只需要 </a:t>
            </a:r>
            <a:r>
              <a:rPr lang="en-US" altLang="zh-CN" b="1"/>
              <a:t>1 </a:t>
            </a:r>
            <a:r>
              <a:rPr lang="zh-CN" altLang="en-US" b="1"/>
              <a:t>个解：搜索到任一解时，算法结束</a:t>
            </a:r>
            <a:endParaRPr lang="zh-CN" altLang="en-US" b="1"/>
          </a:p>
          <a:p>
            <a:pPr lvl="2" eaLnBrk="1" hangingPunct="1"/>
            <a:r>
              <a:rPr lang="zh-CN" altLang="en-US" b="1"/>
              <a:t>若需要所有解或最优解：所有子树都完成搜索时，算法结束</a:t>
            </a:r>
            <a:endParaRPr lang="zh-CN" altLang="en-US" b="1"/>
          </a:p>
        </p:txBody>
      </p:sp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537328" y="839788"/>
            <a:ext cx="8378072" cy="5078412"/>
          </a:xfrm>
        </p:spPr>
        <p:txBody>
          <a:bodyPr/>
          <a:lstStyle/>
          <a:p>
            <a:pPr eaLnBrk="1" hangingPunct="1"/>
            <a:r>
              <a:rPr lang="en-US" altLang="zh-CN" sz="2900"/>
              <a:t>w=[16, 15, 15]</a:t>
            </a:r>
            <a:r>
              <a:rPr lang="zh-CN" altLang="en-US" sz="2900"/>
              <a:t>，</a:t>
            </a:r>
            <a:r>
              <a:rPr lang="en-US" altLang="zh-CN" sz="2900"/>
              <a:t>p=[45, 25, 25]</a:t>
            </a:r>
            <a:r>
              <a:rPr lang="zh-CN" altLang="en-US" sz="2900"/>
              <a:t>，</a:t>
            </a:r>
            <a:r>
              <a:rPr lang="en-US" altLang="zh-CN" sz="2900"/>
              <a:t>W = 30</a:t>
            </a:r>
            <a:endParaRPr lang="en-US" altLang="zh-CN" sz="2900"/>
          </a:p>
          <a:p>
            <a:pPr marL="742950" lvl="1" indent="-285750" eaLnBrk="1" hangingPunct="1"/>
            <a:r>
              <a:rPr lang="zh-CN" altLang="en-US" sz="2700" b="1">
                <a:solidFill>
                  <a:srgbClr val="000099"/>
                </a:solidFill>
              </a:rPr>
              <a:t>价值上界：</a:t>
            </a:r>
            <a:r>
              <a:rPr lang="en-US" altLang="zh-CN" sz="2700" b="1">
                <a:solidFill>
                  <a:srgbClr val="000099"/>
                </a:solidFill>
              </a:rPr>
              <a:t>ub</a:t>
            </a:r>
            <a:endParaRPr lang="en-US" altLang="zh-CN" sz="2700" b="1">
              <a:solidFill>
                <a:srgbClr val="000099"/>
              </a:solidFill>
            </a:endParaRPr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grpSp>
        <p:nvGrpSpPr>
          <p:cNvPr id="33796" name="Group 3"/>
          <p:cNvGrpSpPr/>
          <p:nvPr/>
        </p:nvGrpSpPr>
        <p:grpSpPr bwMode="auto">
          <a:xfrm>
            <a:off x="6015038" y="4010026"/>
            <a:ext cx="488950" cy="1463675"/>
            <a:chOff x="2400" y="2208"/>
            <a:chExt cx="308" cy="922"/>
          </a:xfrm>
        </p:grpSpPr>
        <p:sp>
          <p:nvSpPr>
            <p:cNvPr id="33838" name="Oval 251"/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9" name="Line 253"/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Text Box 226"/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3798" name="Oval 214"/>
          <p:cNvSpPr>
            <a:spLocks noChangeArrowheads="1"/>
          </p:cNvSpPr>
          <p:nvPr/>
        </p:nvSpPr>
        <p:spPr bwMode="auto">
          <a:xfrm>
            <a:off x="5907088" y="1768476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9" name="Group 10"/>
          <p:cNvGrpSpPr/>
          <p:nvPr/>
        </p:nvGrpSpPr>
        <p:grpSpPr bwMode="auto">
          <a:xfrm>
            <a:off x="2705101" y="2581275"/>
            <a:ext cx="1128713" cy="903288"/>
            <a:chOff x="568" y="1626"/>
            <a:chExt cx="711" cy="569"/>
          </a:xfrm>
        </p:grpSpPr>
        <p:sp>
          <p:nvSpPr>
            <p:cNvPr id="33835" name="Oval 225"/>
            <p:cNvSpPr>
              <a:spLocks noChangeArrowheads="1"/>
            </p:cNvSpPr>
            <p:nvPr/>
          </p:nvSpPr>
          <p:spPr bwMode="auto">
            <a:xfrm>
              <a:off x="568" y="191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6" name="Line 227"/>
            <p:cNvSpPr>
              <a:spLocks noChangeShapeType="1"/>
            </p:cNvSpPr>
            <p:nvPr/>
          </p:nvSpPr>
          <p:spPr bwMode="auto">
            <a:xfrm flipH="1">
              <a:off x="810" y="1632"/>
              <a:ext cx="469" cy="3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Text Box 226"/>
            <p:cNvSpPr txBox="1">
              <a:spLocks noChangeArrowheads="1"/>
            </p:cNvSpPr>
            <p:nvPr/>
          </p:nvSpPr>
          <p:spPr bwMode="auto">
            <a:xfrm>
              <a:off x="926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0" name="Group 14"/>
          <p:cNvGrpSpPr/>
          <p:nvPr/>
        </p:nvGrpSpPr>
        <p:grpSpPr bwMode="auto">
          <a:xfrm>
            <a:off x="2589214" y="4003676"/>
            <a:ext cx="1279525" cy="854075"/>
            <a:chOff x="495" y="2522"/>
            <a:chExt cx="806" cy="538"/>
          </a:xfrm>
        </p:grpSpPr>
        <p:sp>
          <p:nvSpPr>
            <p:cNvPr id="33832" name="Oval 229"/>
            <p:cNvSpPr>
              <a:spLocks noChangeArrowheads="1"/>
            </p:cNvSpPr>
            <p:nvPr/>
          </p:nvSpPr>
          <p:spPr bwMode="auto">
            <a:xfrm>
              <a:off x="495" y="277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3" name="Line 231"/>
            <p:cNvSpPr>
              <a:spLocks noChangeShapeType="1"/>
            </p:cNvSpPr>
            <p:nvPr/>
          </p:nvSpPr>
          <p:spPr bwMode="auto">
            <a:xfrm flipH="1">
              <a:off x="795" y="2577"/>
              <a:ext cx="506" cy="2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Text Box 226"/>
            <p:cNvSpPr txBox="1">
              <a:spLocks noChangeArrowheads="1"/>
            </p:cNvSpPr>
            <p:nvPr/>
          </p:nvSpPr>
          <p:spPr bwMode="auto">
            <a:xfrm>
              <a:off x="903" y="25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1" name="Group 18"/>
          <p:cNvGrpSpPr/>
          <p:nvPr/>
        </p:nvGrpSpPr>
        <p:grpSpPr bwMode="auto">
          <a:xfrm>
            <a:off x="3770313" y="2633663"/>
            <a:ext cx="569912" cy="1497012"/>
            <a:chOff x="1239" y="1659"/>
            <a:chExt cx="359" cy="943"/>
          </a:xfrm>
        </p:grpSpPr>
        <p:sp>
          <p:nvSpPr>
            <p:cNvPr id="33829" name="Line 249"/>
            <p:cNvSpPr>
              <a:spLocks noChangeShapeType="1"/>
            </p:cNvSpPr>
            <p:nvPr/>
          </p:nvSpPr>
          <p:spPr bwMode="auto">
            <a:xfrm flipH="1">
              <a:off x="1380" y="1659"/>
              <a:ext cx="7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247"/>
            <p:cNvSpPr>
              <a:spLocks noChangeArrowheads="1"/>
            </p:cNvSpPr>
            <p:nvPr/>
          </p:nvSpPr>
          <p:spPr bwMode="auto">
            <a:xfrm>
              <a:off x="1239" y="2320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Text Box 226"/>
            <p:cNvSpPr txBox="1">
              <a:spLocks noChangeArrowheads="1"/>
            </p:cNvSpPr>
            <p:nvPr/>
          </p:nvSpPr>
          <p:spPr bwMode="auto">
            <a:xfrm>
              <a:off x="1410" y="18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2" name="Group 22"/>
          <p:cNvGrpSpPr/>
          <p:nvPr/>
        </p:nvGrpSpPr>
        <p:grpSpPr bwMode="auto">
          <a:xfrm>
            <a:off x="3687764" y="4100514"/>
            <a:ext cx="581025" cy="1368425"/>
            <a:chOff x="1187" y="2583"/>
            <a:chExt cx="366" cy="862"/>
          </a:xfrm>
        </p:grpSpPr>
        <p:sp>
          <p:nvSpPr>
            <p:cNvPr id="33826" name="Oval 233"/>
            <p:cNvSpPr>
              <a:spLocks noChangeArrowheads="1"/>
            </p:cNvSpPr>
            <p:nvPr/>
          </p:nvSpPr>
          <p:spPr bwMode="auto">
            <a:xfrm>
              <a:off x="1187" y="316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7" name="Line 235"/>
            <p:cNvSpPr>
              <a:spLocks noChangeShapeType="1"/>
            </p:cNvSpPr>
            <p:nvPr/>
          </p:nvSpPr>
          <p:spPr bwMode="auto">
            <a:xfrm flipH="1">
              <a:off x="1355" y="2583"/>
              <a:ext cx="2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Text Box 226"/>
            <p:cNvSpPr txBox="1">
              <a:spLocks noChangeArrowheads="1"/>
            </p:cNvSpPr>
            <p:nvPr/>
          </p:nvSpPr>
          <p:spPr bwMode="auto">
            <a:xfrm>
              <a:off x="1365" y="2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3" name="Group 26"/>
          <p:cNvGrpSpPr/>
          <p:nvPr/>
        </p:nvGrpSpPr>
        <p:grpSpPr bwMode="auto">
          <a:xfrm>
            <a:off x="3770313" y="1871664"/>
            <a:ext cx="2112962" cy="790575"/>
            <a:chOff x="1239" y="1179"/>
            <a:chExt cx="1331" cy="498"/>
          </a:xfrm>
        </p:grpSpPr>
        <p:sp>
          <p:nvSpPr>
            <p:cNvPr id="33823" name="Line 219"/>
            <p:cNvSpPr>
              <a:spLocks noChangeShapeType="1"/>
            </p:cNvSpPr>
            <p:nvPr/>
          </p:nvSpPr>
          <p:spPr bwMode="auto">
            <a:xfrm flipH="1">
              <a:off x="1570" y="1290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Text Box 226"/>
            <p:cNvSpPr txBox="1">
              <a:spLocks noChangeArrowheads="1"/>
            </p:cNvSpPr>
            <p:nvPr/>
          </p:nvSpPr>
          <p:spPr bwMode="auto">
            <a:xfrm>
              <a:off x="1952" y="11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25" name="Oval 217"/>
            <p:cNvSpPr>
              <a:spLocks noChangeArrowheads="1"/>
            </p:cNvSpPr>
            <p:nvPr/>
          </p:nvSpPr>
          <p:spPr bwMode="auto">
            <a:xfrm>
              <a:off x="1239" y="1395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04" name="Group 30"/>
          <p:cNvGrpSpPr/>
          <p:nvPr/>
        </p:nvGrpSpPr>
        <p:grpSpPr bwMode="auto">
          <a:xfrm>
            <a:off x="6405564" y="1974850"/>
            <a:ext cx="808037" cy="884238"/>
            <a:chOff x="2979" y="1204"/>
            <a:chExt cx="509" cy="557"/>
          </a:xfrm>
        </p:grpSpPr>
        <p:sp>
          <p:nvSpPr>
            <p:cNvPr id="33820" name="Oval 221"/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1" name="Line 223"/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Text Box 226"/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5" name="Group 34"/>
          <p:cNvGrpSpPr/>
          <p:nvPr/>
        </p:nvGrpSpPr>
        <p:grpSpPr bwMode="auto">
          <a:xfrm>
            <a:off x="6251575" y="2827339"/>
            <a:ext cx="615950" cy="1247775"/>
            <a:chOff x="2802" y="1781"/>
            <a:chExt cx="388" cy="786"/>
          </a:xfrm>
        </p:grpSpPr>
        <p:sp>
          <p:nvSpPr>
            <p:cNvPr id="33817" name="Oval 255"/>
            <p:cNvSpPr>
              <a:spLocks noChangeArrowheads="1"/>
            </p:cNvSpPr>
            <p:nvPr/>
          </p:nvSpPr>
          <p:spPr bwMode="auto">
            <a:xfrm>
              <a:off x="2802" y="2270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Line 256"/>
            <p:cNvSpPr>
              <a:spLocks noChangeShapeType="1"/>
            </p:cNvSpPr>
            <p:nvPr/>
          </p:nvSpPr>
          <p:spPr bwMode="auto">
            <a:xfrm flipH="1">
              <a:off x="2978" y="1781"/>
              <a:ext cx="21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Text Box 226"/>
            <p:cNvSpPr txBox="1">
              <a:spLocks noChangeArrowheads="1"/>
            </p:cNvSpPr>
            <p:nvPr/>
          </p:nvSpPr>
          <p:spPr bwMode="auto">
            <a:xfrm>
              <a:off x="2935" y="18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6" name="Group 38"/>
          <p:cNvGrpSpPr/>
          <p:nvPr/>
        </p:nvGrpSpPr>
        <p:grpSpPr bwMode="auto">
          <a:xfrm>
            <a:off x="6710364" y="3946525"/>
            <a:ext cx="1322387" cy="1244600"/>
            <a:chOff x="3091" y="2486"/>
            <a:chExt cx="833" cy="784"/>
          </a:xfrm>
        </p:grpSpPr>
        <p:sp>
          <p:nvSpPr>
            <p:cNvPr id="33814" name="Oval 260"/>
            <p:cNvSpPr>
              <a:spLocks noChangeArrowheads="1"/>
            </p:cNvSpPr>
            <p:nvPr/>
          </p:nvSpPr>
          <p:spPr bwMode="auto">
            <a:xfrm>
              <a:off x="3616" y="298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Line 261"/>
            <p:cNvSpPr>
              <a:spLocks noChangeShapeType="1"/>
            </p:cNvSpPr>
            <p:nvPr/>
          </p:nvSpPr>
          <p:spPr bwMode="auto">
            <a:xfrm>
              <a:off x="3091" y="2506"/>
              <a:ext cx="592" cy="5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Text Box 226"/>
            <p:cNvSpPr txBox="1">
              <a:spLocks noChangeArrowheads="1"/>
            </p:cNvSpPr>
            <p:nvPr/>
          </p:nvSpPr>
          <p:spPr bwMode="auto">
            <a:xfrm>
              <a:off x="3263" y="24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807" name="Group 42"/>
          <p:cNvGrpSpPr/>
          <p:nvPr/>
        </p:nvGrpSpPr>
        <p:grpSpPr bwMode="auto">
          <a:xfrm>
            <a:off x="7167563" y="2751138"/>
            <a:ext cx="1547812" cy="1149350"/>
            <a:chOff x="3379" y="1733"/>
            <a:chExt cx="975" cy="724"/>
          </a:xfrm>
        </p:grpSpPr>
        <p:sp>
          <p:nvSpPr>
            <p:cNvPr id="33811" name="Line 223"/>
            <p:cNvSpPr>
              <a:spLocks noChangeShapeType="1"/>
            </p:cNvSpPr>
            <p:nvPr/>
          </p:nvSpPr>
          <p:spPr bwMode="auto">
            <a:xfrm>
              <a:off x="3379" y="1739"/>
              <a:ext cx="710" cy="4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Text Box 226"/>
            <p:cNvSpPr txBox="1">
              <a:spLocks noChangeArrowheads="1"/>
            </p:cNvSpPr>
            <p:nvPr/>
          </p:nvSpPr>
          <p:spPr bwMode="auto">
            <a:xfrm>
              <a:off x="3646" y="17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13" name="Oval 255"/>
            <p:cNvSpPr>
              <a:spLocks noChangeArrowheads="1"/>
            </p:cNvSpPr>
            <p:nvPr/>
          </p:nvSpPr>
          <p:spPr bwMode="auto">
            <a:xfrm>
              <a:off x="4045" y="2160"/>
              <a:ext cx="309" cy="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1534" name="Oval 46"/>
          <p:cNvSpPr>
            <a:spLocks noChangeArrowheads="1"/>
          </p:cNvSpPr>
          <p:nvPr/>
        </p:nvSpPr>
        <p:spPr bwMode="auto">
          <a:xfrm rot="1485784">
            <a:off x="7605713" y="2962275"/>
            <a:ext cx="1022350" cy="2706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91535" name="Text Box 226"/>
          <p:cNvSpPr txBox="1">
            <a:spLocks noChangeArrowheads="1"/>
          </p:cNvSpPr>
          <p:nvPr/>
        </p:nvSpPr>
        <p:spPr bwMode="auto">
          <a:xfrm>
            <a:off x="8401050" y="2101850"/>
            <a:ext cx="23447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因已不可能得到更优解而被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剪枝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1536" name="AutoShape 48"/>
          <p:cNvSpPr>
            <a:spLocks noChangeArrowheads="1"/>
          </p:cNvSpPr>
          <p:nvPr/>
        </p:nvSpPr>
        <p:spPr bwMode="auto">
          <a:xfrm>
            <a:off x="3494504" y="2878304"/>
            <a:ext cx="4013200" cy="2024063"/>
          </a:xfrm>
          <a:prstGeom prst="cloudCallout">
            <a:avLst>
              <a:gd name="adj1" fmla="val -29944"/>
              <a:gd name="adj2" fmla="val 227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能否进一步加快剪枝？</a:t>
            </a:r>
            <a:endParaRPr lang="zh-CN" altLang="en-US" sz="32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5" grpId="0"/>
      <p:bldP spid="1915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115"/>
          <p:cNvSpPr>
            <a:spLocks noGrp="1" noChangeArrowheads="1"/>
          </p:cNvSpPr>
          <p:nvPr>
            <p:ph type="body" idx="4294967295"/>
          </p:nvPr>
        </p:nvSpPr>
        <p:spPr>
          <a:xfrm>
            <a:off x="499620" y="941388"/>
            <a:ext cx="8415779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  <a:endParaRPr lang="en-US" altLang="zh-CN" sz="2000"/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  <a:endParaRPr lang="en-US" altLang="zh-CN" sz="2000"/>
          </a:p>
        </p:txBody>
      </p:sp>
      <p:sp>
        <p:nvSpPr>
          <p:cNvPr id="111730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  <a:endParaRPr lang="zh-CN" altLang="en-US" kern="0"/>
          </a:p>
        </p:txBody>
      </p:sp>
      <p:sp>
        <p:nvSpPr>
          <p:cNvPr id="34821" name="Text Box 226"/>
          <p:cNvSpPr txBox="1">
            <a:spLocks noChangeArrowheads="1"/>
          </p:cNvSpPr>
          <p:nvPr/>
        </p:nvSpPr>
        <p:spPr bwMode="auto">
          <a:xfrm>
            <a:off x="3689678" y="1953421"/>
            <a:ext cx="5446713" cy="6299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当前装包价值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剩余物品总价值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1133802" y="1880396"/>
            <a:ext cx="2819400" cy="935037"/>
          </a:xfrm>
          <a:prstGeom prst="wedgeRectCallout">
            <a:avLst>
              <a:gd name="adj1" fmla="val 22750"/>
              <a:gd name="adj2" fmla="val 384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价值上界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ub =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2213303" y="2723357"/>
            <a:ext cx="6176963" cy="3055938"/>
          </a:xfrm>
          <a:prstGeom prst="wedgeRectCallout">
            <a:avLst>
              <a:gd name="adj1" fmla="val -21551"/>
              <a:gd name="adj2" fmla="val -329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06000" tIns="154800" rIns="126000" bIns="82800"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0-1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背包要求物品只能整体装入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∴剩余物品全部装入后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① 仍装不满背包</a:t>
            </a:r>
            <a:endParaRPr lang="zh-CN" alt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② 正好装满背包</a:t>
            </a:r>
            <a:endParaRPr lang="zh-CN" alt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③ </a:t>
            </a:r>
            <a:r>
              <a:rPr lang="zh-CN" altLang="en-US" sz="24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超过背包容量</a:t>
            </a:r>
            <a:endParaRPr lang="zh-CN" altLang="en-US" sz="24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192519" name="Text Box 226"/>
          <p:cNvSpPr txBox="1">
            <a:spLocks noChangeArrowheads="1"/>
          </p:cNvSpPr>
          <p:nvPr/>
        </p:nvSpPr>
        <p:spPr bwMode="auto">
          <a:xfrm>
            <a:off x="4845377" y="5026820"/>
            <a:ext cx="3995738" cy="595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假上界：不满足约束</a:t>
            </a:r>
            <a:endParaRPr kumimoji="1"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 build="allAtOnce"/>
      <p:bldP spid="1925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  <a:endParaRPr lang="zh-CN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剩余物品装入时：</a:t>
            </a:r>
            <a:endParaRPr lang="zh-CN" altLang="en-US"/>
          </a:p>
          <a:p>
            <a:pPr lvl="1" eaLnBrk="1" hangingPunct="1"/>
            <a:r>
              <a:rPr lang="en-US" altLang="zh-CN"/>
              <a:t>s.t. </a:t>
            </a:r>
            <a:r>
              <a:rPr lang="zh-CN" altLang="en-US"/>
              <a:t>不超过背包容量、最大可能总价值</a:t>
            </a:r>
            <a:endParaRPr lang="en-US" altLang="zh-CN"/>
          </a:p>
          <a:p>
            <a:pPr eaLnBrk="1" hangingPunct="1"/>
            <a:r>
              <a:rPr lang="zh-CN" altLang="en-US"/>
              <a:t>能否得到一个既</a:t>
            </a:r>
            <a:r>
              <a:rPr lang="zh-CN" altLang="en-US" b="1">
                <a:solidFill>
                  <a:srgbClr val="0033CC"/>
                </a:solidFill>
              </a:rPr>
              <a:t>不超过容量</a:t>
            </a:r>
            <a:r>
              <a:rPr lang="zh-CN" altLang="en-US"/>
              <a:t>、又</a:t>
            </a:r>
            <a:r>
              <a:rPr lang="zh-CN" altLang="en-US" b="1">
                <a:solidFill>
                  <a:srgbClr val="0033CC"/>
                </a:solidFill>
              </a:rPr>
              <a:t>快</a:t>
            </a:r>
            <a:r>
              <a:rPr lang="zh-CN" altLang="en-US"/>
              <a:t>的界限函数？</a:t>
            </a:r>
            <a:endParaRPr lang="zh-CN" altLang="en-US"/>
          </a:p>
        </p:txBody>
      </p:sp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625850" y="3511550"/>
            <a:ext cx="5359400" cy="673100"/>
          </a:xfrm>
          <a:prstGeom prst="wedgeRoundRectCallout">
            <a:avLst>
              <a:gd name="adj1" fmla="val -9745"/>
              <a:gd name="adj2" fmla="val -158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连续背包的贪心求解方法！</a:t>
            </a:r>
            <a:endParaRPr lang="zh-CN" altLang="en-US" sz="3200" b="1">
              <a:solidFill>
                <a:srgbClr val="FF0000"/>
              </a:solidFill>
              <a:ea typeface="楷体_GB2312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剩余物品装入时：</a:t>
            </a:r>
            <a:endParaRPr lang="zh-CN" altLang="en-US"/>
          </a:p>
          <a:p>
            <a:pPr lvl="1" eaLnBrk="1" hangingPunct="1"/>
            <a:r>
              <a:rPr lang="en-US" altLang="zh-CN"/>
              <a:t>s.t. </a:t>
            </a:r>
            <a:r>
              <a:rPr lang="zh-CN" altLang="en-US"/>
              <a:t>不超过背包容量＋最大可能总价值</a:t>
            </a:r>
            <a:endParaRPr lang="en-US" altLang="zh-CN"/>
          </a:p>
          <a:p>
            <a:pPr lvl="1" eaLnBrk="1" hangingPunct="1"/>
            <a:r>
              <a:rPr lang="zh-CN" altLang="en-US" b="1">
                <a:solidFill>
                  <a:srgbClr val="0033CC"/>
                </a:solidFill>
              </a:rPr>
              <a:t>允许剩余物品可以部分装入，采用贪心算法</a:t>
            </a:r>
            <a:endParaRPr lang="zh-CN" altLang="en-US" b="1">
              <a:solidFill>
                <a:srgbClr val="0033CC"/>
              </a:solidFill>
            </a:endParaRPr>
          </a:p>
          <a:p>
            <a:pPr lvl="2" eaLnBrk="1" hangingPunct="1"/>
            <a:r>
              <a:rPr lang="zh-CN" altLang="en-US"/>
              <a:t>一定不会超过背包剩余容量</a:t>
            </a:r>
            <a:endParaRPr lang="zh-CN" altLang="en-US"/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不会算出假的上界</a:t>
            </a:r>
            <a:endParaRPr lang="zh-CN" altLang="en-US" b="1">
              <a:solidFill>
                <a:srgbClr val="800000"/>
              </a:solidFill>
            </a:endParaRPr>
          </a:p>
          <a:p>
            <a:pPr lvl="2" eaLnBrk="1" hangingPunct="1"/>
            <a:r>
              <a:rPr lang="zh-CN" altLang="en-US"/>
              <a:t>肯定会装满背包剩余容量</a:t>
            </a:r>
            <a:endParaRPr lang="zh-CN" altLang="en-US"/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必然得到真的上界</a:t>
            </a:r>
            <a:endParaRPr lang="zh-CN" altLang="en-US" b="1">
              <a:solidFill>
                <a:srgbClr val="800000"/>
              </a:solidFill>
            </a:endParaRPr>
          </a:p>
          <a:p>
            <a:pPr lvl="2" eaLnBrk="1" hangingPunct="1"/>
            <a:r>
              <a:rPr lang="zh-CN" altLang="en-US"/>
              <a:t>逐个扫描剩余物品一趟</a:t>
            </a:r>
            <a:endParaRPr lang="zh-CN" altLang="en-US"/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快速</a:t>
            </a:r>
            <a:endParaRPr lang="zh-CN" altLang="en-US"/>
          </a:p>
        </p:txBody>
      </p:sp>
      <p:sp>
        <p:nvSpPr>
          <p:cNvPr id="368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  <a:endParaRPr lang="zh-CN" alt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7704" y="835025"/>
            <a:ext cx="9051925" cy="533010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int bound ( 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) {  </a:t>
            </a:r>
            <a:r>
              <a:rPr lang="en-US" altLang="zh-CN" sz="2000" b="1" dirty="0">
                <a:solidFill>
                  <a:srgbClr val="800000"/>
                </a:solidFill>
              </a:rPr>
              <a:t>//</a:t>
            </a:r>
            <a:r>
              <a:rPr lang="zh-CN" altLang="en-US" sz="2000" b="1" dirty="0">
                <a:solidFill>
                  <a:srgbClr val="800000"/>
                </a:solidFill>
              </a:rPr>
              <a:t>物品已按单位重量价值递减排序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33CC"/>
                </a:solidFill>
              </a:rPr>
              <a:t>   </a:t>
            </a:r>
            <a:r>
              <a:rPr lang="en-US" altLang="zh-CN" sz="2200" b="1" dirty="0">
                <a:solidFill>
                  <a:srgbClr val="0033CC"/>
                </a:solidFill>
              </a:rPr>
              <a:t>int cleft = W - </a:t>
            </a:r>
            <a:r>
              <a:rPr lang="en-US" altLang="zh-CN" sz="2200" b="1" dirty="0" err="1">
                <a:solidFill>
                  <a:srgbClr val="0033CC"/>
                </a:solidFill>
              </a:rPr>
              <a:t>cw</a:t>
            </a:r>
            <a:r>
              <a:rPr lang="en-US" altLang="zh-CN" sz="2200" b="1" dirty="0">
                <a:solidFill>
                  <a:srgbClr val="0033CC"/>
                </a:solidFill>
              </a:rPr>
              <a:t>;</a:t>
            </a:r>
            <a:r>
              <a:rPr lang="en-US" altLang="zh-CN" sz="2200" dirty="0">
                <a:solidFill>
                  <a:srgbClr val="0033CC"/>
                </a:solidFill>
              </a:rPr>
              <a:t>   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</a:rPr>
              <a:t>背包剩余容量＝背包容量－当前装包物品总重量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= cp;	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上界初值＝当前装包物品总价值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33CC"/>
                </a:solidFill>
              </a:rPr>
              <a:t>   //</a:t>
            </a:r>
            <a:r>
              <a:rPr lang="zh-CN" altLang="en-US" sz="2000" b="1" dirty="0">
                <a:solidFill>
                  <a:srgbClr val="0033CC"/>
                </a:solidFill>
              </a:rPr>
              <a:t>从物品 </a:t>
            </a:r>
            <a:r>
              <a:rPr lang="en-US" altLang="zh-CN" sz="2000" b="1" dirty="0" err="1">
                <a:solidFill>
                  <a:srgbClr val="0033CC"/>
                </a:solidFill>
              </a:rPr>
              <a:t>i</a:t>
            </a:r>
            <a:r>
              <a:rPr lang="en-US" altLang="zh-CN" sz="2000" b="1" dirty="0">
                <a:solidFill>
                  <a:srgbClr val="0033CC"/>
                </a:solidFill>
              </a:rPr>
              <a:t> </a:t>
            </a:r>
            <a:r>
              <a:rPr lang="zh-CN" altLang="en-US" sz="2000" b="1" dirty="0">
                <a:solidFill>
                  <a:srgbClr val="0033CC"/>
                </a:solidFill>
              </a:rPr>
              <a:t>开始装包，直到物品重量超过背包剩余容量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while (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&lt;= n &amp;&amp;  </a:t>
            </a:r>
            <a:r>
              <a:rPr lang="en-US" altLang="zh-CN" sz="2200" b="1" dirty="0">
                <a:solidFill>
                  <a:srgbClr val="800000"/>
                </a:solidFill>
              </a:rPr>
              <a:t>w[</a:t>
            </a:r>
            <a:r>
              <a:rPr lang="en-US" altLang="zh-CN" sz="2200" b="1" dirty="0" err="1">
                <a:solidFill>
                  <a:srgbClr val="800000"/>
                </a:solidFill>
              </a:rPr>
              <a:t>i</a:t>
            </a:r>
            <a:r>
              <a:rPr lang="en-US" altLang="zh-CN" sz="2200" b="1" dirty="0">
                <a:solidFill>
                  <a:srgbClr val="800000"/>
                </a:solidFill>
              </a:rPr>
              <a:t>] &lt;= cleft</a:t>
            </a:r>
            <a:r>
              <a:rPr lang="en-US" altLang="zh-CN" sz="2200" dirty="0"/>
              <a:t>) {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        </a:t>
            </a:r>
            <a:r>
              <a:rPr lang="en-US" altLang="zh-CN" sz="2200" b="1" dirty="0">
                <a:solidFill>
                  <a:srgbClr val="0033CC"/>
                </a:solidFill>
              </a:rPr>
              <a:t>cleft = cleft - w[</a:t>
            </a:r>
            <a:r>
              <a:rPr lang="en-US" altLang="zh-CN" sz="2200" b="1" dirty="0" err="1">
                <a:solidFill>
                  <a:srgbClr val="0033CC"/>
                </a:solidFill>
              </a:rPr>
              <a:t>i</a:t>
            </a:r>
            <a:r>
              <a:rPr lang="en-US" altLang="zh-CN" sz="2200" b="1" dirty="0">
                <a:solidFill>
                  <a:srgbClr val="0033CC"/>
                </a:solidFill>
              </a:rPr>
              <a:t>]; 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</a:rPr>
              <a:t>更新背包剩余容量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+ p[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</a:t>
            </a:r>
            <a:endParaRPr lang="zh-CN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++;</a:t>
            </a:r>
            <a:endParaRPr lang="en-US" altLang="zh-CN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800000"/>
                </a:solidFill>
              </a:rPr>
              <a:t>   </a:t>
            </a:r>
            <a:r>
              <a:rPr lang="en-US" altLang="zh-CN" sz="2200" dirty="0"/>
              <a:t>}</a:t>
            </a:r>
            <a:endParaRPr lang="zh-CN" altLang="en-US" sz="2200" b="1" dirty="0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33CC"/>
                </a:solidFill>
              </a:rPr>
              <a:t>   </a:t>
            </a:r>
            <a:r>
              <a:rPr lang="en-US" altLang="zh-CN" sz="2200" b="1" dirty="0">
                <a:solidFill>
                  <a:srgbClr val="0033CC"/>
                </a:solidFill>
              </a:rPr>
              <a:t>if (</a:t>
            </a:r>
            <a:r>
              <a:rPr lang="en-US" altLang="zh-CN" sz="2200" b="1" dirty="0" err="1">
                <a:solidFill>
                  <a:srgbClr val="0033CC"/>
                </a:solidFill>
              </a:rPr>
              <a:t>i</a:t>
            </a:r>
            <a:r>
              <a:rPr lang="en-US" altLang="zh-CN" sz="2200" b="1" dirty="0">
                <a:solidFill>
                  <a:srgbClr val="0033CC"/>
                </a:solidFill>
              </a:rPr>
              <a:t> &lt;= n) </a:t>
            </a:r>
            <a:r>
              <a:rPr lang="en-US" altLang="zh-CN" sz="2200" b="1" dirty="0" err="1">
                <a:solidFill>
                  <a:srgbClr val="0033CC"/>
                </a:solidFill>
              </a:rPr>
              <a:t>ub</a:t>
            </a:r>
            <a:r>
              <a:rPr lang="en-US" altLang="zh-CN" sz="2200" b="1" dirty="0">
                <a:solidFill>
                  <a:srgbClr val="0033CC"/>
                </a:solidFill>
              </a:rPr>
              <a:t> = </a:t>
            </a:r>
            <a:r>
              <a:rPr lang="en-US" altLang="zh-CN" sz="2200" b="1" dirty="0" err="1">
                <a:solidFill>
                  <a:srgbClr val="0033CC"/>
                </a:solidFill>
              </a:rPr>
              <a:t>ub</a:t>
            </a:r>
            <a:r>
              <a:rPr lang="en-US" altLang="zh-CN" sz="2200" b="1" dirty="0">
                <a:solidFill>
                  <a:srgbClr val="0033CC"/>
                </a:solidFill>
              </a:rPr>
              <a:t> + cleft / w[</a:t>
            </a:r>
            <a:r>
              <a:rPr lang="en-US" altLang="zh-CN" sz="2200" b="1" dirty="0" err="1">
                <a:solidFill>
                  <a:srgbClr val="0033CC"/>
                </a:solidFill>
              </a:rPr>
              <a:t>i</a:t>
            </a:r>
            <a:r>
              <a:rPr lang="en-US" altLang="zh-CN" sz="2200" b="1" dirty="0">
                <a:solidFill>
                  <a:srgbClr val="0033CC"/>
                </a:solidFill>
              </a:rPr>
              <a:t>] * p[</a:t>
            </a:r>
            <a:r>
              <a:rPr lang="en-US" altLang="zh-CN" sz="2200" b="1" dirty="0" err="1">
                <a:solidFill>
                  <a:srgbClr val="0033CC"/>
                </a:solidFill>
              </a:rPr>
              <a:t>i</a:t>
            </a:r>
            <a:r>
              <a:rPr lang="en-US" altLang="zh-CN" sz="2200" b="1" dirty="0">
                <a:solidFill>
                  <a:srgbClr val="0033CC"/>
                </a:solidFill>
              </a:rPr>
              <a:t>] ;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</a:rPr>
              <a:t>物品 </a:t>
            </a:r>
            <a:r>
              <a:rPr lang="en-US" altLang="zh-CN" sz="2000" b="1" dirty="0" err="1">
                <a:solidFill>
                  <a:srgbClr val="0033CC"/>
                </a:solidFill>
              </a:rPr>
              <a:t>i</a:t>
            </a:r>
            <a:r>
              <a:rPr lang="en-US" altLang="zh-CN" sz="2000" b="1" dirty="0">
                <a:solidFill>
                  <a:srgbClr val="0033CC"/>
                </a:solidFill>
              </a:rPr>
              <a:t> </a:t>
            </a:r>
            <a:r>
              <a:rPr lang="zh-CN" altLang="en-US" sz="2000" b="1" dirty="0">
                <a:solidFill>
                  <a:srgbClr val="0033CC"/>
                </a:solidFill>
              </a:rPr>
              <a:t>超重，部分装包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return </a:t>
            </a:r>
            <a:r>
              <a:rPr lang="en-US" altLang="zh-CN" sz="2200" dirty="0" err="1"/>
              <a:t>ub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bestp</a:t>
            </a:r>
            <a:r>
              <a:rPr lang="en-US" altLang="zh-CN" sz="2200" dirty="0"/>
              <a:t>;</a:t>
            </a:r>
            <a:r>
              <a:rPr lang="en-US" altLang="zh-CN" sz="2200" b="1" dirty="0">
                <a:solidFill>
                  <a:srgbClr val="FF0000"/>
                </a:solidFill>
              </a:rPr>
              <a:t>   </a:t>
            </a:r>
            <a:r>
              <a:rPr lang="en-US" altLang="en-US" sz="2000" dirty="0">
                <a:solidFill>
                  <a:srgbClr val="FF0000"/>
                </a:solidFill>
              </a:rPr>
              <a:t>//</a:t>
            </a:r>
            <a:r>
              <a:rPr lang="en-US" altLang="en-US" sz="2000" dirty="0" err="1">
                <a:solidFill>
                  <a:srgbClr val="FF0000"/>
                </a:solidFill>
              </a:rPr>
              <a:t>如果上界</a:t>
            </a:r>
            <a:r>
              <a:rPr lang="en-US" altLang="en-US" sz="2000" dirty="0">
                <a:solidFill>
                  <a:srgbClr val="FF0000"/>
                </a:solidFill>
              </a:rPr>
              <a:t>&gt;</a:t>
            </a:r>
            <a:r>
              <a:rPr lang="en-US" altLang="en-US" sz="2000" dirty="0" err="1">
                <a:solidFill>
                  <a:srgbClr val="FF0000"/>
                </a:solidFill>
              </a:rPr>
              <a:t>当前最大总价值，则可以继续搜索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545296" y="2253458"/>
            <a:ext cx="3602037" cy="1600200"/>
          </a:xfrm>
          <a:prstGeom prst="cloudCallout">
            <a:avLst>
              <a:gd name="adj1" fmla="val -5690"/>
              <a:gd name="adj2" fmla="val -3074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还要其它剪枝方法吗？</a:t>
            </a:r>
            <a:endParaRPr lang="zh-CN" altLang="en-US" sz="32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05226" y="3999110"/>
            <a:ext cx="5207000" cy="1468437"/>
          </a:xfrm>
          <a:prstGeom prst="wedgeRoundRectCallout">
            <a:avLst>
              <a:gd name="adj1" fmla="val -14787"/>
              <a:gd name="adj2" fmla="val -2297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  <a:cs typeface="宋体" panose="02010600030101010101" pitchFamily="2" charset="-122"/>
              </a:rPr>
              <a:t>12.2.2</a:t>
            </a:r>
            <a:endParaRPr lang="en-US" altLang="zh-CN" sz="2800" b="1" dirty="0">
              <a:ea typeface="楷体_GB2312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剩余物品中的最大单位价值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×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背包剩余容量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  <a:endParaRPr lang="zh-CN" alt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/>
              <a:t>可能的最大总价值</a:t>
            </a:r>
            <a:endParaRPr lang="zh-CN" altLang="en-US"/>
          </a:p>
          <a:p>
            <a:pPr marL="840105" lvl="1" indent="-495300" eaLnBrk="1" hangingPunct="1"/>
            <a:r>
              <a:rPr lang="zh-CN" altLang="en-US"/>
              <a:t>已装包物品总价值＋剩余物品指定方式装包总价值</a:t>
            </a:r>
            <a:endParaRPr lang="zh-CN" altLang="en-US"/>
          </a:p>
          <a:p>
            <a:pPr marL="1090930" lvl="2" indent="-419100" eaLnBrk="1" hangingPunct="1">
              <a:buClr>
                <a:srgbClr val="FF0000"/>
              </a:buClr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剩余物品全部装包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计算快、实现简单、能加速剪枝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可能算出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假上界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endParaRPr lang="zh-CN" altLang="en-US"/>
          </a:p>
          <a:p>
            <a:pPr marL="1090930" lvl="2" indent="-419100" eaLnBrk="1" hangingPunct="1">
              <a:buClr>
                <a:srgbClr val="FF0000"/>
              </a:buClr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剩余物品连续装包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计算快、实现较复杂、有可能更快地加速剪枝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不会算出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假上界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endParaRPr lang="zh-CN" altLang="en-US"/>
          </a:p>
          <a:p>
            <a:pPr marL="1090930" lvl="2" indent="-419100" eaLnBrk="1" hangingPunct="1">
              <a:buClr>
                <a:srgbClr val="FF0000"/>
              </a:buClr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剩余物品最大单位价值装满包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计算快，实现简单，剪枝速度不一定快</a:t>
            </a:r>
            <a:endParaRPr lang="zh-CN" altLang="en-US"/>
          </a:p>
          <a:p>
            <a:pPr marL="1405255" lvl="3" indent="-381000" eaLnBrk="1" hangingPunct="1"/>
            <a:r>
              <a:rPr lang="zh-CN" altLang="en-US"/>
              <a:t>可能算出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假上界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endParaRPr lang="zh-CN" altLang="en-US"/>
          </a:p>
        </p:txBody>
      </p:sp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95588" name="Line 4"/>
          <p:cNvSpPr>
            <a:spLocks noChangeShapeType="1"/>
          </p:cNvSpPr>
          <p:nvPr/>
        </p:nvSpPr>
        <p:spPr bwMode="auto">
          <a:xfrm>
            <a:off x="5211764" y="2425700"/>
            <a:ext cx="2547937" cy="381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 flipV="1">
            <a:off x="5211763" y="2879726"/>
            <a:ext cx="2506662" cy="84931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7718425" y="2487613"/>
            <a:ext cx="2478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宋体" panose="02010600030101010101" pitchFamily="2" charset="-122"/>
              </a:rPr>
              <a:t>启发式函数</a:t>
            </a:r>
            <a:endParaRPr lang="zh-CN" altLang="en-US" sz="36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2692400" y="292100"/>
            <a:ext cx="1993900" cy="1104900"/>
          </a:xfrm>
          <a:prstGeom prst="wedgeRoundRectCallout">
            <a:avLst>
              <a:gd name="adj1" fmla="val -12500"/>
              <a:gd name="adj2" fmla="val 7916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ea typeface="楷体_GB2312" pitchFamily="49" charset="-122"/>
                <a:cs typeface="宋体" panose="02010600030101010101" pitchFamily="2" charset="-122"/>
              </a:rPr>
              <a:t>已知</a:t>
            </a:r>
            <a:endParaRPr lang="zh-CN" altLang="en-US" sz="3200" b="1"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195593" name="AutoShape 9"/>
          <p:cNvSpPr>
            <a:spLocks noChangeArrowheads="1"/>
          </p:cNvSpPr>
          <p:nvPr/>
        </p:nvSpPr>
        <p:spPr bwMode="auto">
          <a:xfrm>
            <a:off x="7099300" y="279400"/>
            <a:ext cx="1993900" cy="1104900"/>
          </a:xfrm>
          <a:prstGeom prst="wedgeRoundRectCallout">
            <a:avLst>
              <a:gd name="adj1" fmla="val -39889"/>
              <a:gd name="adj2" fmla="val 7916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33CC"/>
                </a:solidFill>
                <a:ea typeface="楷体_GB2312" pitchFamily="49" charset="-122"/>
                <a:cs typeface="宋体" panose="02010600030101010101" pitchFamily="2" charset="-122"/>
              </a:rPr>
              <a:t>推测</a:t>
            </a:r>
            <a:endParaRPr lang="zh-CN" altLang="en-US" sz="3200" b="1">
              <a:solidFill>
                <a:srgbClr val="0033CC"/>
              </a:solidFill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827713" y="3025775"/>
            <a:ext cx="1890712" cy="17732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91" grpId="0"/>
      <p:bldP spid="195592" grpId="0" animBg="1"/>
      <p:bldP spid="1955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回溯法小结</a:t>
            </a:r>
            <a:endParaRPr lang="zh-CN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/>
              <a:t>回溯法思想：“单兵推进，不行则退”</a:t>
            </a:r>
            <a:endParaRPr lang="zh-CN" altLang="en-US" b="1"/>
          </a:p>
          <a:p>
            <a:pPr lvl="1" eaLnBrk="1" hangingPunct="1">
              <a:lnSpc>
                <a:spcPct val="140000"/>
              </a:lnSpc>
            </a:pPr>
            <a:r>
              <a:rPr lang="zh-CN" altLang="en-US" b="1"/>
              <a:t>通常用约束函数剪枝</a:t>
            </a:r>
            <a:endParaRPr lang="zh-CN" altLang="en-US" b="1"/>
          </a:p>
          <a:p>
            <a:pPr lvl="1" eaLnBrk="1" hangingPunct="1">
              <a:lnSpc>
                <a:spcPct val="140000"/>
              </a:lnSpc>
            </a:pPr>
            <a:r>
              <a:rPr lang="zh-CN" altLang="en-US" b="1"/>
              <a:t>也可以结合</a:t>
            </a:r>
            <a:r>
              <a:rPr lang="zh-CN" altLang="en-US" b="1">
                <a:solidFill>
                  <a:srgbClr val="C00000"/>
                </a:solidFill>
              </a:rPr>
              <a:t>界限函数</a:t>
            </a:r>
            <a:r>
              <a:rPr lang="zh-CN" altLang="en-US" b="1"/>
              <a:t>加速剪枝</a:t>
            </a:r>
            <a:endParaRPr lang="zh-CN" altLang="en-US" b="1"/>
          </a:p>
        </p:txBody>
      </p:sp>
      <p:sp>
        <p:nvSpPr>
          <p:cNvPr id="399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567113" y="3592514"/>
            <a:ext cx="2195512" cy="966787"/>
          </a:xfrm>
          <a:prstGeom prst="cloudCallout">
            <a:avLst>
              <a:gd name="adj1" fmla="val -1037"/>
              <a:gd name="adj2" fmla="val -110880"/>
            </a:avLst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定界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Branch and Bound(</a:t>
            </a:r>
            <a:r>
              <a:rPr lang="zh-CN" altLang="en-US"/>
              <a:t>分支定界)</a:t>
            </a:r>
            <a:endParaRPr lang="zh-CN" alt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回溯法 </a:t>
            </a:r>
            <a:r>
              <a:rPr lang="en-US" altLang="zh-CN" b="1"/>
              <a:t>vs. </a:t>
            </a:r>
            <a:r>
              <a:rPr lang="zh-CN" altLang="en-US" b="1"/>
              <a:t>分支定界法</a:t>
            </a:r>
            <a:endParaRPr lang="zh-CN" altLang="en-US" b="1"/>
          </a:p>
          <a:p>
            <a:pPr lvl="1" eaLnBrk="1" hangingPunct="1">
              <a:lnSpc>
                <a:spcPct val="150000"/>
              </a:lnSpc>
            </a:pPr>
            <a:r>
              <a:rPr lang="zh-CN" altLang="en-US" b="1"/>
              <a:t>搜索方式不同</a:t>
            </a:r>
            <a:endParaRPr lang="zh-CN" altLang="en-US" b="1"/>
          </a:p>
          <a:p>
            <a:pPr lvl="2" eaLnBrk="1" hangingPunct="1">
              <a:lnSpc>
                <a:spcPct val="150000"/>
              </a:lnSpc>
            </a:pPr>
            <a:r>
              <a:rPr lang="zh-CN" altLang="en-US" b="1"/>
              <a:t>回溯：用 </a:t>
            </a:r>
            <a:r>
              <a:rPr lang="en-US" altLang="zh-CN" b="1"/>
              <a:t>DFS </a:t>
            </a:r>
            <a:r>
              <a:rPr lang="zh-CN" altLang="en-US" b="1"/>
              <a:t>方式生成解空间，可以与定界计算相结合</a:t>
            </a:r>
            <a:endParaRPr lang="zh-CN" altLang="en-US" b="1"/>
          </a:p>
          <a:p>
            <a:pPr lvl="2" eaLnBrk="1" hangingPunct="1">
              <a:lnSpc>
                <a:spcPct val="150000"/>
              </a:lnSpc>
            </a:pPr>
            <a:r>
              <a:rPr lang="zh-CN" altLang="en-US" b="1"/>
              <a:t>分支定界：用 </a:t>
            </a:r>
            <a:r>
              <a:rPr lang="en-US" altLang="zh-CN" b="1"/>
              <a:t>BFS </a:t>
            </a:r>
            <a:r>
              <a:rPr lang="zh-CN" altLang="en-US" b="1"/>
              <a:t>方式生成解空间，并与定界（</a:t>
            </a:r>
            <a:r>
              <a:rPr lang="zh-CN" altLang="en-US" b="1">
                <a:solidFill>
                  <a:srgbClr val="FF0000"/>
                </a:solidFill>
              </a:rPr>
              <a:t>价值优先</a:t>
            </a:r>
            <a:r>
              <a:rPr lang="zh-CN" altLang="en-US" b="1"/>
              <a:t>）计算相结合</a:t>
            </a:r>
            <a:endParaRPr lang="en-US" altLang="zh-CN" b="1"/>
          </a:p>
        </p:txBody>
      </p:sp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分支定界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&amp; Bound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算法思路</a:t>
            </a:r>
            <a:endParaRPr lang="zh-CN" altLang="en-US" sz="26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/>
              <a:t>每个活结点</a:t>
            </a:r>
            <a:r>
              <a:rPr lang="zh-CN" altLang="en-US" sz="2200" b="1" dirty="0">
                <a:solidFill>
                  <a:srgbClr val="A50021"/>
                </a:solidFill>
              </a:rPr>
              <a:t>只有一次机会成为扩展结点</a:t>
            </a:r>
            <a:endParaRPr lang="zh-CN" altLang="en-US" sz="2200" b="1" dirty="0">
              <a:solidFill>
                <a:srgbClr val="A5002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/>
              <a:t>活结点一旦成为扩展结点，就</a:t>
            </a:r>
            <a:r>
              <a:rPr lang="zh-CN" altLang="en-US" sz="2200" b="1" dirty="0">
                <a:solidFill>
                  <a:srgbClr val="0033CC"/>
                </a:solidFill>
              </a:rPr>
              <a:t>一次性产生其所有子结点</a:t>
            </a:r>
            <a:endParaRPr lang="zh-CN" altLang="en-US" sz="2200" b="1" dirty="0">
              <a:solidFill>
                <a:srgbClr val="0033CC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导致</a:t>
            </a:r>
            <a:r>
              <a:rPr lang="zh-CN" altLang="en-US" dirty="0">
                <a:solidFill>
                  <a:srgbClr val="C00000"/>
                </a:solidFill>
              </a:rPr>
              <a:t>不可行解或导致</a:t>
            </a:r>
            <a:r>
              <a:rPr lang="zh-CN" altLang="en-US" b="1" dirty="0">
                <a:solidFill>
                  <a:srgbClr val="C00000"/>
                </a:solidFill>
              </a:rPr>
              <a:t>非更优解</a:t>
            </a:r>
            <a:r>
              <a:rPr lang="zh-CN" altLang="en-US" dirty="0"/>
              <a:t>的儿子结点被舍弃（剪枝）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其余子结点被加入活结点表中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/>
              <a:t>从活结点表中取下一个</a:t>
            </a:r>
            <a:r>
              <a:rPr lang="en-US" altLang="zh-CN" sz="2200" dirty="0"/>
              <a:t>(</a:t>
            </a:r>
            <a:r>
              <a:rPr lang="zh-CN" altLang="en-US" sz="2200" b="1" dirty="0">
                <a:solidFill>
                  <a:srgbClr val="FF0000"/>
                </a:solidFill>
              </a:rPr>
              <a:t>最优价值的</a:t>
            </a:r>
            <a:r>
              <a:rPr lang="en-US" altLang="zh-CN" sz="2200" dirty="0"/>
              <a:t>)</a:t>
            </a:r>
            <a:r>
              <a:rPr lang="zh-CN" altLang="en-US" sz="2200" dirty="0"/>
              <a:t>结点成为当前扩展结点</a:t>
            </a:r>
            <a:endParaRPr lang="zh-CN" altLang="en-US" sz="2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/>
              <a:t>重复上述结点扩展过程，直到找到所需的解或活结点表为空为止</a:t>
            </a:r>
            <a:endParaRPr lang="zh-CN" altLang="en-US" sz="2200" dirty="0"/>
          </a:p>
        </p:txBody>
      </p:sp>
      <p:sp>
        <p:nvSpPr>
          <p:cNvPr id="41987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Branch and Bound(</a:t>
            </a:r>
            <a:r>
              <a:rPr lang="zh-CN" altLang="en-US"/>
              <a:t>分支定界)</a:t>
            </a:r>
            <a:endParaRPr lang="zh-CN" alt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通常采用活结点表的数据组织方式</a:t>
            </a:r>
            <a:endParaRPr lang="zh-CN" altLang="en-US"/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</a:rPr>
              <a:t>队列</a:t>
            </a:r>
            <a:endParaRPr lang="zh-CN" altLang="en-US" b="1">
              <a:solidFill>
                <a:srgbClr val="A50021"/>
              </a:solidFill>
            </a:endParaRPr>
          </a:p>
          <a:p>
            <a:pPr lvl="2" eaLnBrk="1" hangingPunct="1"/>
            <a:r>
              <a:rPr lang="zh-CN" altLang="en-US"/>
              <a:t>按照队列先进先出（</a:t>
            </a:r>
            <a:r>
              <a:rPr lang="en-US" altLang="zh-CN"/>
              <a:t>FIFO）</a:t>
            </a:r>
            <a:r>
              <a:rPr lang="zh-CN" altLang="en-US"/>
              <a:t>原则选取下一个结点成为当前可扩展结点</a:t>
            </a:r>
            <a:endParaRPr lang="zh-CN" altLang="en-US"/>
          </a:p>
        </p:txBody>
      </p:sp>
      <p:sp>
        <p:nvSpPr>
          <p:cNvPr id="430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8975" y="1576389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ea"/>
                <a:ea typeface="+mn-ea"/>
              </a:rPr>
              <a:t>广度优先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问题的解空间</a:t>
            </a:r>
            <a:endParaRPr lang="zh-CN" altLang="en-US"/>
          </a:p>
        </p:txBody>
      </p:sp>
      <p:sp>
        <p:nvSpPr>
          <p:cNvPr id="5223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解空间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b="1" dirty="0"/>
              <a:t>对于一个问题实例，满足显式约束的所有解向量构成该实例的解空间</a:t>
            </a:r>
            <a:endParaRPr lang="zh-CN" altLang="en-US" b="1" dirty="0"/>
          </a:p>
          <a:p>
            <a:pPr eaLnBrk="1" hangingPunct="1">
              <a:spcBef>
                <a:spcPct val="15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解向量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b="1" dirty="0"/>
              <a:t>问题一个解的 </a:t>
            </a:r>
            <a:r>
              <a:rPr lang="en-US" altLang="zh-CN" b="1" dirty="0"/>
              <a:t>n </a:t>
            </a:r>
            <a:r>
              <a:rPr lang="zh-CN" altLang="en-US" b="1" dirty="0"/>
              <a:t>元组 </a:t>
            </a:r>
            <a:r>
              <a:rPr lang="en-US" altLang="zh-CN" b="1" dirty="0"/>
              <a:t>(x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n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eaLnBrk="1" hangingPunct="1">
              <a:spcBef>
                <a:spcPct val="15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显约束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b="1" dirty="0"/>
              <a:t>明确规定：分量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的取值限定</a:t>
            </a:r>
            <a:endParaRPr lang="zh-CN" altLang="en-US" b="1" dirty="0"/>
          </a:p>
          <a:p>
            <a:pPr eaLnBrk="1" hangingPunct="1">
              <a:spcBef>
                <a:spcPct val="15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隐约束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b="1" dirty="0"/>
              <a:t>过程隐含：在满足约束的解中，不同分量之间的约束</a:t>
            </a:r>
            <a:endParaRPr lang="zh-CN" altLang="en-US" b="1" dirty="0"/>
          </a:p>
        </p:txBody>
      </p:sp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0-1背包问题的分支定界算法</a:t>
            </a:r>
            <a:endParaRPr lang="zh-CN" altLang="en-US"/>
          </a:p>
        </p:txBody>
      </p:sp>
      <p:sp>
        <p:nvSpPr>
          <p:cNvPr id="44034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78802" y="981075"/>
            <a:ext cx="9796413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教材 </a:t>
            </a:r>
            <a:r>
              <a:rPr lang="en-US" altLang="zh-CN" dirty="0">
                <a:latin typeface="Times New Roman" panose="02020603050405020304" pitchFamily="18" charset="0"/>
              </a:rPr>
              <a:t>P336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w=[4, 7, 5, 3], v=[40, 42, 25, 12],  W=10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n=4 </a:t>
            </a:r>
            <a:r>
              <a:rPr lang="zh-CN" altLang="en-US" dirty="0">
                <a:latin typeface="Times New Roman" panose="02020603050405020304" pitchFamily="18" charset="0"/>
              </a:rPr>
              <a:t>的 0-1 背包问题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40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60600"/>
            <a:ext cx="930433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2" name="Rectangle 8"/>
          <p:cNvSpPr>
            <a:spLocks noGrp="1" noChangeArrowheads="1"/>
          </p:cNvSpPr>
          <p:nvPr>
            <p:ph type="title"/>
          </p:nvPr>
        </p:nvSpPr>
        <p:spPr>
          <a:xfrm>
            <a:off x="1638300" y="1889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0-1背包的分支定界求解实例</a:t>
            </a:r>
            <a:r>
              <a:rPr lang="en-US" altLang="zh-CN"/>
              <a:t>(I)</a:t>
            </a:r>
            <a:endParaRPr lang="en-US" altLang="zh-CN"/>
          </a:p>
        </p:txBody>
      </p:sp>
      <p:sp>
        <p:nvSpPr>
          <p:cNvPr id="45062" name="Rectangle 9"/>
          <p:cNvSpPr>
            <a:spLocks noGrp="1" noChangeArrowheads="1"/>
          </p:cNvSpPr>
          <p:nvPr>
            <p:ph idx="1"/>
          </p:nvPr>
        </p:nvSpPr>
        <p:spPr>
          <a:xfrm>
            <a:off x="518474" y="712787"/>
            <a:ext cx="10035226" cy="5075239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价值上界</a:t>
            </a:r>
            <a:r>
              <a:rPr lang="en-US" altLang="zh-CN" sz="2200" dirty="0"/>
              <a:t>=</a:t>
            </a:r>
            <a:r>
              <a:rPr lang="zh-CN" altLang="en-US" sz="2200" dirty="0"/>
              <a:t>当前包内总价值＋剩余容量</a:t>
            </a:r>
            <a:r>
              <a:rPr lang="en-US" altLang="zh-CN" sz="2200" dirty="0"/>
              <a:t>×</a:t>
            </a:r>
            <a:r>
              <a:rPr lang="zh-CN" altLang="en-US" sz="2200" dirty="0"/>
              <a:t>剩余物品最大单价</a:t>
            </a:r>
            <a:endParaRPr lang="en-US" altLang="zh-CN" sz="2200" dirty="0"/>
          </a:p>
          <a:p>
            <a:pPr lvl="1" eaLnBrk="1" hangingPunct="1"/>
            <a:r>
              <a:rPr lang="zh-CN" altLang="en-US" dirty="0"/>
              <a:t>例：</a:t>
            </a:r>
            <a:r>
              <a:rPr lang="en-US" altLang="zh-CN" dirty="0"/>
              <a:t>W =10</a:t>
            </a:r>
            <a:endParaRPr lang="zh-CN" altLang="en-US" dirty="0"/>
          </a:p>
        </p:txBody>
      </p:sp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241767" name="Group 103"/>
          <p:cNvGrpSpPr/>
          <p:nvPr/>
        </p:nvGrpSpPr>
        <p:grpSpPr bwMode="auto">
          <a:xfrm>
            <a:off x="8858250" y="3865564"/>
            <a:ext cx="603250" cy="763587"/>
            <a:chOff x="3477" y="2431"/>
            <a:chExt cx="380" cy="481"/>
          </a:xfrm>
        </p:grpSpPr>
        <p:sp>
          <p:nvSpPr>
            <p:cNvPr id="45167" name="Line 219"/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8" name="Text Box 226"/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5060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241675" name="Group 11"/>
          <p:cNvGrpSpPr/>
          <p:nvPr/>
        </p:nvGrpSpPr>
        <p:grpSpPr bwMode="auto">
          <a:xfrm>
            <a:off x="2012950" y="4972050"/>
            <a:ext cx="965200" cy="635000"/>
            <a:chOff x="644" y="3180"/>
            <a:chExt cx="608" cy="400"/>
          </a:xfrm>
        </p:grpSpPr>
        <p:sp>
          <p:nvSpPr>
            <p:cNvPr id="45165" name="Line 219"/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6" name="Text Box 226"/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78" name="Group 14"/>
          <p:cNvGrpSpPr/>
          <p:nvPr/>
        </p:nvGrpSpPr>
        <p:grpSpPr bwMode="auto">
          <a:xfrm>
            <a:off x="4579939" y="3987801"/>
            <a:ext cx="528637" cy="563563"/>
            <a:chOff x="2581" y="2560"/>
            <a:chExt cx="333" cy="355"/>
          </a:xfrm>
        </p:grpSpPr>
        <p:sp>
          <p:nvSpPr>
            <p:cNvPr id="45163" name="Line 219"/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4" name="Text Box 226"/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1" name="Group 17"/>
          <p:cNvGrpSpPr/>
          <p:nvPr/>
        </p:nvGrpSpPr>
        <p:grpSpPr bwMode="auto">
          <a:xfrm>
            <a:off x="6232525" y="3797300"/>
            <a:ext cx="603250" cy="763588"/>
            <a:chOff x="3477" y="2431"/>
            <a:chExt cx="380" cy="481"/>
          </a:xfrm>
        </p:grpSpPr>
        <p:sp>
          <p:nvSpPr>
            <p:cNvPr id="45161" name="Line 219"/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2" name="Text Box 226"/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4" name="Group 20"/>
          <p:cNvGrpSpPr/>
          <p:nvPr/>
        </p:nvGrpSpPr>
        <p:grpSpPr bwMode="auto">
          <a:xfrm>
            <a:off x="3298825" y="3924300"/>
            <a:ext cx="965200" cy="635000"/>
            <a:chOff x="1454" y="2520"/>
            <a:chExt cx="608" cy="400"/>
          </a:xfrm>
        </p:grpSpPr>
        <p:sp>
          <p:nvSpPr>
            <p:cNvPr id="45159" name="Line 219"/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0" name="Text Box 226"/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7" name="Group 23"/>
          <p:cNvGrpSpPr/>
          <p:nvPr/>
        </p:nvGrpSpPr>
        <p:grpSpPr bwMode="auto">
          <a:xfrm>
            <a:off x="2765425" y="2767013"/>
            <a:ext cx="965200" cy="635000"/>
            <a:chOff x="1118" y="1791"/>
            <a:chExt cx="608" cy="400"/>
          </a:xfrm>
        </p:grpSpPr>
        <p:sp>
          <p:nvSpPr>
            <p:cNvPr id="45157" name="Line 219"/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8" name="Text Box 226"/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0" name="Group 26"/>
          <p:cNvGrpSpPr/>
          <p:nvPr/>
        </p:nvGrpSpPr>
        <p:grpSpPr bwMode="auto">
          <a:xfrm>
            <a:off x="7197725" y="2576514"/>
            <a:ext cx="965200" cy="714375"/>
            <a:chOff x="3910" y="1671"/>
            <a:chExt cx="608" cy="450"/>
          </a:xfrm>
        </p:grpSpPr>
        <p:sp>
          <p:nvSpPr>
            <p:cNvPr id="45155" name="Line 219"/>
            <p:cNvSpPr>
              <a:spLocks noChangeShapeType="1"/>
            </p:cNvSpPr>
            <p:nvPr/>
          </p:nvSpPr>
          <p:spPr bwMode="auto">
            <a:xfrm flipH="1">
              <a:off x="3910" y="173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6" name="Text Box 226"/>
            <p:cNvSpPr txBox="1">
              <a:spLocks noChangeArrowheads="1"/>
            </p:cNvSpPr>
            <p:nvPr/>
          </p:nvSpPr>
          <p:spPr bwMode="auto">
            <a:xfrm>
              <a:off x="4113" y="16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3" name="Group 29"/>
          <p:cNvGrpSpPr/>
          <p:nvPr/>
        </p:nvGrpSpPr>
        <p:grpSpPr bwMode="auto">
          <a:xfrm>
            <a:off x="4060825" y="1674814"/>
            <a:ext cx="1587500" cy="477837"/>
            <a:chOff x="1934" y="1103"/>
            <a:chExt cx="1000" cy="301"/>
          </a:xfrm>
        </p:grpSpPr>
        <p:sp>
          <p:nvSpPr>
            <p:cNvPr id="45153" name="Line 219"/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4" name="Text Box 226"/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6" name="Group 32"/>
          <p:cNvGrpSpPr/>
          <p:nvPr/>
        </p:nvGrpSpPr>
        <p:grpSpPr bwMode="auto">
          <a:xfrm>
            <a:off x="5283200" y="1127125"/>
            <a:ext cx="1246188" cy="763588"/>
            <a:chOff x="5184" y="1004"/>
            <a:chExt cx="785" cy="481"/>
          </a:xfrm>
        </p:grpSpPr>
        <p:sp>
          <p:nvSpPr>
            <p:cNvPr id="45150" name="Rectangle 33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51" name="Text Box 34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52" name="Line 35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0" name="Group 36"/>
          <p:cNvGrpSpPr/>
          <p:nvPr/>
        </p:nvGrpSpPr>
        <p:grpSpPr bwMode="auto">
          <a:xfrm>
            <a:off x="3330575" y="2100264"/>
            <a:ext cx="1289050" cy="763587"/>
            <a:chOff x="5178" y="1004"/>
            <a:chExt cx="812" cy="481"/>
          </a:xfrm>
        </p:grpSpPr>
        <p:sp>
          <p:nvSpPr>
            <p:cNvPr id="45147" name="Rectangle 37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48" name="Text Box 38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49" name="Line 39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4" name="Group 40"/>
          <p:cNvGrpSpPr/>
          <p:nvPr/>
        </p:nvGrpSpPr>
        <p:grpSpPr bwMode="auto">
          <a:xfrm>
            <a:off x="2019300" y="3176589"/>
            <a:ext cx="1246188" cy="763587"/>
            <a:chOff x="5184" y="1004"/>
            <a:chExt cx="785" cy="481"/>
          </a:xfrm>
        </p:grpSpPr>
        <p:sp>
          <p:nvSpPr>
            <p:cNvPr id="45144" name="Rectangle 41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45" name="Text Box 42"/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  <a:endPara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6" name="Line 43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8" name="Group 44"/>
          <p:cNvGrpSpPr/>
          <p:nvPr/>
        </p:nvGrpSpPr>
        <p:grpSpPr bwMode="auto">
          <a:xfrm>
            <a:off x="4210050" y="2857501"/>
            <a:ext cx="528638" cy="563563"/>
            <a:chOff x="2028" y="1848"/>
            <a:chExt cx="333" cy="355"/>
          </a:xfrm>
        </p:grpSpPr>
        <p:sp>
          <p:nvSpPr>
            <p:cNvPr id="45142" name="Line 219"/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3" name="Text Box 226"/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11" name="Group 47"/>
          <p:cNvGrpSpPr/>
          <p:nvPr/>
        </p:nvGrpSpPr>
        <p:grpSpPr bwMode="auto">
          <a:xfrm>
            <a:off x="4010025" y="3324225"/>
            <a:ext cx="1289050" cy="763588"/>
            <a:chOff x="5178" y="1004"/>
            <a:chExt cx="812" cy="481"/>
          </a:xfrm>
        </p:grpSpPr>
        <p:sp>
          <p:nvSpPr>
            <p:cNvPr id="45139" name="Rectangle 48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40" name="Text Box 49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41" name="Line 50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15" name="Group 51"/>
          <p:cNvGrpSpPr/>
          <p:nvPr/>
        </p:nvGrpSpPr>
        <p:grpSpPr bwMode="auto">
          <a:xfrm>
            <a:off x="2543175" y="4333875"/>
            <a:ext cx="1289050" cy="763588"/>
            <a:chOff x="5178" y="1004"/>
            <a:chExt cx="812" cy="481"/>
          </a:xfrm>
        </p:grpSpPr>
        <p:sp>
          <p:nvSpPr>
            <p:cNvPr id="45136" name="Rectangle 52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37" name="Text Box 53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38" name="Line 54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19" name="Group 55"/>
          <p:cNvGrpSpPr/>
          <p:nvPr/>
        </p:nvGrpSpPr>
        <p:grpSpPr bwMode="auto">
          <a:xfrm>
            <a:off x="1266825" y="5381625"/>
            <a:ext cx="1246188" cy="763588"/>
            <a:chOff x="5184" y="1004"/>
            <a:chExt cx="785" cy="481"/>
          </a:xfrm>
        </p:grpSpPr>
        <p:sp>
          <p:nvSpPr>
            <p:cNvPr id="45133" name="Rectangle 56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34" name="Text Box 57"/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不可行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45135" name="Line 58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23" name="Group 59"/>
          <p:cNvGrpSpPr/>
          <p:nvPr/>
        </p:nvGrpSpPr>
        <p:grpSpPr bwMode="auto">
          <a:xfrm>
            <a:off x="3563939" y="5087938"/>
            <a:ext cx="528637" cy="563562"/>
            <a:chOff x="1621" y="3253"/>
            <a:chExt cx="333" cy="355"/>
          </a:xfrm>
        </p:grpSpPr>
        <p:sp>
          <p:nvSpPr>
            <p:cNvPr id="45131" name="Line 219"/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Text Box 226"/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26" name="Group 62"/>
          <p:cNvGrpSpPr/>
          <p:nvPr/>
        </p:nvGrpSpPr>
        <p:grpSpPr bwMode="auto">
          <a:xfrm>
            <a:off x="3363913" y="5554664"/>
            <a:ext cx="1289050" cy="763587"/>
            <a:chOff x="5178" y="1004"/>
            <a:chExt cx="812" cy="481"/>
          </a:xfrm>
        </p:grpSpPr>
        <p:sp>
          <p:nvSpPr>
            <p:cNvPr id="45128" name="Rectangle 63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29" name="Text Box 64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30" name="Line 65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30" name="Group 66"/>
          <p:cNvGrpSpPr/>
          <p:nvPr/>
        </p:nvGrpSpPr>
        <p:grpSpPr bwMode="auto">
          <a:xfrm>
            <a:off x="4154488" y="4454525"/>
            <a:ext cx="1289050" cy="763588"/>
            <a:chOff x="5178" y="1004"/>
            <a:chExt cx="812" cy="481"/>
          </a:xfrm>
        </p:grpSpPr>
        <p:sp>
          <p:nvSpPr>
            <p:cNvPr id="45125" name="Rectangle 67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26" name="Text Box 68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27" name="Line 69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34" name="Rectangle 70"/>
          <p:cNvSpPr>
            <a:spLocks noChangeArrowheads="1"/>
          </p:cNvSpPr>
          <p:nvPr/>
        </p:nvSpPr>
        <p:spPr bwMode="auto">
          <a:xfrm>
            <a:off x="4696587" y="5756275"/>
            <a:ext cx="958917" cy="424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2"/>
                </a:solidFill>
              </a:rPr>
              <a:t>最优解</a:t>
            </a:r>
            <a:endParaRPr lang="zh-CN" altLang="en-US" sz="2000" b="1">
              <a:solidFill>
                <a:schemeClr val="tx2"/>
              </a:solidFill>
            </a:endParaRPr>
          </a:p>
        </p:txBody>
      </p:sp>
      <p:sp>
        <p:nvSpPr>
          <p:cNvPr id="241735" name="Rectangle 71"/>
          <p:cNvSpPr>
            <a:spLocks noChangeArrowheads="1"/>
          </p:cNvSpPr>
          <p:nvPr/>
        </p:nvSpPr>
        <p:spPr bwMode="auto">
          <a:xfrm>
            <a:off x="4031135" y="5103813"/>
            <a:ext cx="1346844" cy="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  <a:endParaRPr lang="zh-CN" altLang="en-US" sz="1800" b="1">
              <a:solidFill>
                <a:srgbClr val="000099"/>
              </a:solidFill>
            </a:endParaRPr>
          </a:p>
        </p:txBody>
      </p:sp>
      <p:grpSp>
        <p:nvGrpSpPr>
          <p:cNvPr id="241736" name="Group 72"/>
          <p:cNvGrpSpPr/>
          <p:nvPr/>
        </p:nvGrpSpPr>
        <p:grpSpPr bwMode="auto">
          <a:xfrm>
            <a:off x="6481763" y="1474788"/>
            <a:ext cx="1987550" cy="628650"/>
            <a:chOff x="3459" y="977"/>
            <a:chExt cx="1252" cy="396"/>
          </a:xfrm>
        </p:grpSpPr>
        <p:sp>
          <p:nvSpPr>
            <p:cNvPr id="45123" name="Line 219"/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4" name="Text Box 226"/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39" name="Group 75"/>
          <p:cNvGrpSpPr/>
          <p:nvPr/>
        </p:nvGrpSpPr>
        <p:grpSpPr bwMode="auto">
          <a:xfrm>
            <a:off x="8027989" y="2112964"/>
            <a:ext cx="1246187" cy="763587"/>
            <a:chOff x="5184" y="1004"/>
            <a:chExt cx="785" cy="481"/>
          </a:xfrm>
        </p:grpSpPr>
        <p:sp>
          <p:nvSpPr>
            <p:cNvPr id="45120" name="Rectangle 76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21" name="Text Box 77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22" name="Line 78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43" name="Rectangle 79"/>
          <p:cNvSpPr>
            <a:spLocks noChangeArrowheads="1"/>
          </p:cNvSpPr>
          <p:nvPr/>
        </p:nvSpPr>
        <p:spPr bwMode="auto">
          <a:xfrm>
            <a:off x="6739410" y="5167313"/>
            <a:ext cx="1346844" cy="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  <a:endParaRPr lang="zh-CN" altLang="en-US" sz="1800" b="1">
              <a:solidFill>
                <a:srgbClr val="000099"/>
              </a:solidFill>
            </a:endParaRPr>
          </a:p>
        </p:txBody>
      </p:sp>
      <p:grpSp>
        <p:nvGrpSpPr>
          <p:cNvPr id="241744" name="Group 80"/>
          <p:cNvGrpSpPr/>
          <p:nvPr/>
        </p:nvGrpSpPr>
        <p:grpSpPr bwMode="auto">
          <a:xfrm>
            <a:off x="6810375" y="3065464"/>
            <a:ext cx="1289050" cy="763587"/>
            <a:chOff x="5178" y="1004"/>
            <a:chExt cx="812" cy="481"/>
          </a:xfrm>
        </p:grpSpPr>
        <p:sp>
          <p:nvSpPr>
            <p:cNvPr id="45117" name="Rectangle 81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18" name="Text Box 82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19" name="Line 83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48" name="Group 84"/>
          <p:cNvGrpSpPr/>
          <p:nvPr/>
        </p:nvGrpSpPr>
        <p:grpSpPr bwMode="auto">
          <a:xfrm>
            <a:off x="5521325" y="4494214"/>
            <a:ext cx="1246188" cy="763587"/>
            <a:chOff x="5184" y="1004"/>
            <a:chExt cx="785" cy="481"/>
          </a:xfrm>
        </p:grpSpPr>
        <p:sp>
          <p:nvSpPr>
            <p:cNvPr id="45114" name="Rectangle 85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15" name="Text Box 86"/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  <a:endPara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6" name="Line 87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52" name="Group 88"/>
          <p:cNvGrpSpPr/>
          <p:nvPr/>
        </p:nvGrpSpPr>
        <p:grpSpPr bwMode="auto">
          <a:xfrm>
            <a:off x="7472364" y="3867150"/>
            <a:ext cx="542925" cy="615950"/>
            <a:chOff x="4292" y="2476"/>
            <a:chExt cx="342" cy="388"/>
          </a:xfrm>
        </p:grpSpPr>
        <p:sp>
          <p:nvSpPr>
            <p:cNvPr id="45112" name="Line 219"/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Text Box 226"/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55" name="Group 91"/>
          <p:cNvGrpSpPr/>
          <p:nvPr/>
        </p:nvGrpSpPr>
        <p:grpSpPr bwMode="auto">
          <a:xfrm>
            <a:off x="6862763" y="4492625"/>
            <a:ext cx="1289050" cy="763588"/>
            <a:chOff x="5178" y="1004"/>
            <a:chExt cx="812" cy="481"/>
          </a:xfrm>
        </p:grpSpPr>
        <p:sp>
          <p:nvSpPr>
            <p:cNvPr id="45109" name="Rectangle 92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10" name="Text Box 93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11" name="Line 94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59" name="Group 95"/>
          <p:cNvGrpSpPr/>
          <p:nvPr/>
        </p:nvGrpSpPr>
        <p:grpSpPr bwMode="auto">
          <a:xfrm>
            <a:off x="9266239" y="2441575"/>
            <a:ext cx="554037" cy="827088"/>
            <a:chOff x="5213" y="1586"/>
            <a:chExt cx="349" cy="521"/>
          </a:xfrm>
        </p:grpSpPr>
        <p:sp>
          <p:nvSpPr>
            <p:cNvPr id="45107" name="Line 219"/>
            <p:cNvSpPr>
              <a:spLocks noChangeShapeType="1"/>
            </p:cNvSpPr>
            <p:nvPr/>
          </p:nvSpPr>
          <p:spPr bwMode="auto">
            <a:xfrm flipH="1" flipV="1">
              <a:off x="5213" y="1669"/>
              <a:ext cx="34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Text Box 226"/>
            <p:cNvSpPr txBox="1">
              <a:spLocks noChangeArrowheads="1"/>
            </p:cNvSpPr>
            <p:nvPr/>
          </p:nvSpPr>
          <p:spPr bwMode="auto">
            <a:xfrm>
              <a:off x="5292" y="15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62" name="Group 98"/>
          <p:cNvGrpSpPr/>
          <p:nvPr/>
        </p:nvGrpSpPr>
        <p:grpSpPr bwMode="auto">
          <a:xfrm>
            <a:off x="9196389" y="3159125"/>
            <a:ext cx="1246187" cy="763588"/>
            <a:chOff x="5184" y="1004"/>
            <a:chExt cx="785" cy="481"/>
          </a:xfrm>
        </p:grpSpPr>
        <p:sp>
          <p:nvSpPr>
            <p:cNvPr id="45104" name="Rectangle 99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05" name="Text Box 100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106" name="Line 101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66" name="Rectangle 102"/>
          <p:cNvSpPr>
            <a:spLocks noChangeArrowheads="1"/>
          </p:cNvSpPr>
          <p:nvPr/>
        </p:nvSpPr>
        <p:spPr bwMode="auto">
          <a:xfrm>
            <a:off x="8177685" y="5156200"/>
            <a:ext cx="1346844" cy="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  <a:endParaRPr lang="zh-CN" altLang="en-US" sz="1800" b="1">
              <a:solidFill>
                <a:srgbClr val="000099"/>
              </a:solidFill>
            </a:endParaRPr>
          </a:p>
        </p:txBody>
      </p:sp>
      <p:grpSp>
        <p:nvGrpSpPr>
          <p:cNvPr id="241770" name="Group 106"/>
          <p:cNvGrpSpPr/>
          <p:nvPr/>
        </p:nvGrpSpPr>
        <p:grpSpPr bwMode="auto">
          <a:xfrm>
            <a:off x="8231188" y="4495800"/>
            <a:ext cx="1300162" cy="769938"/>
            <a:chOff x="5177" y="1004"/>
            <a:chExt cx="819" cy="485"/>
          </a:xfrm>
        </p:grpSpPr>
        <p:sp>
          <p:nvSpPr>
            <p:cNvPr id="45101" name="Rectangle 107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102" name="Text Box 108"/>
            <p:cNvSpPr txBox="1">
              <a:spLocks noChangeArrowheads="1"/>
            </p:cNvSpPr>
            <p:nvPr/>
          </p:nvSpPr>
          <p:spPr bwMode="auto">
            <a:xfrm>
              <a:off x="5177" y="1004"/>
              <a:ext cx="81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w=5, v=25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ub=45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3" name="Line 109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74" name="Group 110"/>
          <p:cNvGrpSpPr/>
          <p:nvPr/>
        </p:nvGrpSpPr>
        <p:grpSpPr bwMode="auto">
          <a:xfrm>
            <a:off x="9955214" y="3911600"/>
            <a:ext cx="542925" cy="615950"/>
            <a:chOff x="4292" y="2476"/>
            <a:chExt cx="342" cy="388"/>
          </a:xfrm>
        </p:grpSpPr>
        <p:sp>
          <p:nvSpPr>
            <p:cNvPr id="45099" name="Line 219"/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0" name="Text Box 226"/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77" name="Group 113"/>
          <p:cNvGrpSpPr/>
          <p:nvPr/>
        </p:nvGrpSpPr>
        <p:grpSpPr bwMode="auto">
          <a:xfrm>
            <a:off x="9718675" y="4495800"/>
            <a:ext cx="1246188" cy="769938"/>
            <a:chOff x="5184" y="1004"/>
            <a:chExt cx="785" cy="485"/>
          </a:xfrm>
        </p:grpSpPr>
        <p:sp>
          <p:nvSpPr>
            <p:cNvPr id="45096" name="Rectangle 11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5097" name="Text Box 115"/>
            <p:cNvSpPr txBox="1">
              <a:spLocks noChangeArrowheads="1"/>
            </p:cNvSpPr>
            <p:nvPr/>
          </p:nvSpPr>
          <p:spPr bwMode="auto">
            <a:xfrm>
              <a:off x="5214" y="1004"/>
              <a:ext cx="73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ub=40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98" name="Line 11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81" name="Rectangle 117"/>
          <p:cNvSpPr>
            <a:spLocks noChangeArrowheads="1"/>
          </p:cNvSpPr>
          <p:nvPr/>
        </p:nvSpPr>
        <p:spPr bwMode="auto">
          <a:xfrm>
            <a:off x="9568335" y="5173663"/>
            <a:ext cx="1346844" cy="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  <a:endParaRPr lang="zh-CN" altLang="en-US" sz="1800" b="1">
              <a:solidFill>
                <a:srgbClr val="000099"/>
              </a:solidFill>
            </a:endParaRPr>
          </a:p>
        </p:txBody>
      </p:sp>
      <p:pic>
        <p:nvPicPr>
          <p:cNvPr id="113" name="图片 1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r="33680"/>
          <a:stretch>
            <a:fillRect/>
          </a:stretch>
        </p:blipFill>
        <p:spPr bwMode="auto">
          <a:xfrm>
            <a:off x="8179601" y="668972"/>
            <a:ext cx="3862389" cy="137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4" grpId="0" animBg="1"/>
      <p:bldP spid="241735" grpId="0"/>
      <p:bldP spid="241743" grpId="0"/>
      <p:bldP spid="241766" grpId="0"/>
      <p:bldP spid="24178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38300" y="1762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0-1背包的分支定界算法的实现</a:t>
            </a:r>
            <a:r>
              <a:rPr lang="en-US" altLang="zh-CN" dirty="0"/>
              <a:t>(I)</a:t>
            </a:r>
            <a:endParaRPr lang="en-US" altLang="zh-CN" dirty="0"/>
          </a:p>
        </p:txBody>
      </p:sp>
      <p:sp>
        <p:nvSpPr>
          <p:cNvPr id="4608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5245100" y="858838"/>
            <a:ext cx="5231112" cy="40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w=[4, 7, 5, 3]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v=[40, 42, 25, 12]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 = 10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546755" y="677863"/>
            <a:ext cx="10324445" cy="5645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生成根结点 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root;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A50021"/>
                </a:solidFill>
                <a:ea typeface="宋体" panose="02010600030101010101" pitchFamily="2" charset="-122"/>
              </a:rPr>
              <a:t>EnQueue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 ( Q, root ); //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根结点入队</a:t>
            </a:r>
            <a:endParaRPr lang="zh-CN" altLang="en-US" sz="20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while ( !</a:t>
            </a:r>
            <a:r>
              <a:rPr lang="en-US" altLang="zh-CN" sz="2000" b="1" dirty="0" err="1">
                <a:solidFill>
                  <a:srgbClr val="0033CC"/>
                </a:solidFill>
                <a:ea typeface="宋体" panose="02010600030101010101" pitchFamily="2" charset="-122"/>
              </a:rPr>
              <a:t>QueueEmpty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 (Q) ) { //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只要队列不空，则需要继续搜索</a:t>
            </a:r>
            <a:endParaRPr lang="zh-CN" altLang="en-US" sz="2000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e = </a:t>
            </a:r>
            <a:r>
              <a:rPr lang="en-US" altLang="zh-CN" sz="2000" b="1" dirty="0" err="1">
                <a:solidFill>
                  <a:srgbClr val="A50021"/>
                </a:solidFill>
                <a:ea typeface="宋体" panose="02010600030101010101" pitchFamily="2" charset="-122"/>
              </a:rPr>
              <a:t>DeQueue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(Q);  //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取出队头结点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e  ( e.no = 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物品号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if ( e.no == n) {   //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叶结点：可行解</a:t>
            </a:r>
            <a:endParaRPr lang="zh-CN" altLang="en-US" sz="2000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output (e);      //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检查是否更优</a:t>
            </a:r>
            <a:endParaRPr lang="zh-CN" altLang="en-US" sz="20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} else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for (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=1; 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&gt;=0; 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--) {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生成全部子结点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生成 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e 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的子结点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;  // 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物品号 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= e.no+1</a:t>
            </a:r>
            <a:r>
              <a:rPr lang="zh-CN" altLang="en-US" sz="2000" b="1" dirty="0">
                <a:solidFill>
                  <a:srgbClr val="0033CC"/>
                </a:solidFill>
                <a:ea typeface="宋体" panose="02010600030101010101" pitchFamily="2" charset="-122"/>
              </a:rPr>
              <a:t>，是否装包 </a:t>
            </a:r>
            <a:r>
              <a:rPr lang="en-US" altLang="zh-CN" sz="2000" b="1" dirty="0">
                <a:solidFill>
                  <a:srgbClr val="0033CC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b="1" dirty="0" err="1">
                <a:solidFill>
                  <a:srgbClr val="0033CC"/>
                </a:solidFill>
                <a:ea typeface="宋体" panose="02010600030101010101" pitchFamily="2" charset="-122"/>
              </a:rPr>
              <a:t>i</a:t>
            </a:r>
            <a:endParaRPr lang="en-US" altLang="zh-CN" sz="2000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if ( constraint (</a:t>
            </a:r>
            <a:r>
              <a:rPr lang="en-US" altLang="zh-CN" sz="2000" b="1" dirty="0" err="1">
                <a:solidFill>
                  <a:srgbClr val="A50021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) &amp;&amp;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bound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A50021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) )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ea typeface="宋体" panose="02010600030101010101" pitchFamily="2" charset="-122"/>
              </a:rPr>
              <a:t>EnQueue</a:t>
            </a:r>
            <a:r>
              <a:rPr lang="en-US" altLang="zh-CN" sz="2000" b="1" dirty="0">
                <a:ea typeface="宋体" panose="02010600030101010101" pitchFamily="2" charset="-122"/>
              </a:rPr>
              <a:t> (Q, </a:t>
            </a:r>
            <a:r>
              <a:rPr lang="en-US" altLang="zh-CN" sz="2000" b="1" dirty="0" err="1"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ea typeface="宋体" panose="02010600030101010101" pitchFamily="2" charset="-122"/>
              </a:rPr>
              <a:t>);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若子结点满足约束且可能得到更优解，</a:t>
            </a:r>
            <a:r>
              <a:rPr lang="zh-CN" altLang="en-US" sz="2000" b="1" dirty="0">
                <a:ea typeface="宋体" panose="02010600030101010101" pitchFamily="2" charset="-122"/>
              </a:rPr>
              <a:t>则子结点入队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}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}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Branch and Bound(</a:t>
            </a:r>
            <a:r>
              <a:rPr lang="zh-CN" altLang="en-US"/>
              <a:t>分支定界)</a:t>
            </a:r>
            <a:endParaRPr lang="zh-CN" alt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常用活结点表组织方式</a:t>
            </a:r>
            <a:endParaRPr lang="zh-CN" altLang="en-US"/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</a:rPr>
              <a:t>队列式</a:t>
            </a:r>
            <a:endParaRPr lang="zh-CN" altLang="en-US" b="1">
              <a:solidFill>
                <a:srgbClr val="A50021"/>
              </a:solidFill>
            </a:endParaRP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优先队列式</a:t>
            </a:r>
            <a:endParaRPr lang="zh-CN" altLang="en-US" b="1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/>
              <a:t>队列中选取</a:t>
            </a:r>
            <a:r>
              <a:rPr lang="zh-CN" altLang="en-US" b="1">
                <a:solidFill>
                  <a:srgbClr val="000066"/>
                </a:solidFill>
              </a:rPr>
              <a:t>上</a:t>
            </a:r>
            <a:r>
              <a:rPr lang="en-US" altLang="zh-CN" b="1">
                <a:solidFill>
                  <a:srgbClr val="000066"/>
                </a:solidFill>
              </a:rPr>
              <a:t>(</a:t>
            </a:r>
            <a:r>
              <a:rPr lang="zh-CN" altLang="en-US" b="1">
                <a:solidFill>
                  <a:srgbClr val="000066"/>
                </a:solidFill>
              </a:rPr>
              <a:t>下</a:t>
            </a:r>
            <a:r>
              <a:rPr lang="en-US" altLang="zh-CN" b="1">
                <a:solidFill>
                  <a:srgbClr val="000066"/>
                </a:solidFill>
              </a:rPr>
              <a:t>)</a:t>
            </a:r>
            <a:r>
              <a:rPr lang="zh-CN" altLang="en-US" b="1">
                <a:solidFill>
                  <a:srgbClr val="000066"/>
                </a:solidFill>
              </a:rPr>
              <a:t>界值最大或最小</a:t>
            </a:r>
            <a:r>
              <a:rPr lang="zh-CN" altLang="en-US"/>
              <a:t>的结点成为当前可扩展结点</a:t>
            </a:r>
            <a:endParaRPr lang="zh-CN" altLang="en-US"/>
          </a:p>
        </p:txBody>
      </p:sp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8450" y="2073276"/>
            <a:ext cx="19875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ea"/>
                <a:ea typeface="+mn-ea"/>
              </a:rPr>
              <a:t>最佳值优先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uiExpand="1" build="p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38300" y="1635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0-1背包的分支定界算法的实现</a:t>
            </a:r>
            <a:r>
              <a:rPr lang="en-US" altLang="zh-CN" dirty="0"/>
              <a:t>(II)</a:t>
            </a:r>
            <a:endParaRPr lang="en-US" altLang="zh-CN" dirty="0"/>
          </a:p>
        </p:txBody>
      </p:sp>
      <p:sp>
        <p:nvSpPr>
          <p:cNvPr id="48130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546755" y="728663"/>
            <a:ext cx="10173633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while ( !</a:t>
            </a:r>
            <a:r>
              <a:rPr lang="en-US" altLang="zh-CN" sz="2000" b="1" dirty="0" err="1">
                <a:ea typeface="宋体" panose="02010600030101010101" pitchFamily="2" charset="-122"/>
              </a:rPr>
              <a:t>QueueEmpty</a:t>
            </a:r>
            <a:r>
              <a:rPr lang="en-US" altLang="zh-CN" sz="2000" b="1" dirty="0">
                <a:ea typeface="宋体" panose="02010600030101010101" pitchFamily="2" charset="-122"/>
              </a:rPr>
              <a:t> (Q) ) { 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e=</a:t>
            </a:r>
            <a:r>
              <a:rPr lang="en-US" altLang="zh-CN" sz="2000" b="1" dirty="0" err="1">
                <a:solidFill>
                  <a:srgbClr val="A50021"/>
                </a:solidFill>
                <a:ea typeface="宋体" panose="02010600030101010101" pitchFamily="2" charset="-122"/>
              </a:rPr>
              <a:t>DeQueue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(Q);  //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取出队头结点 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e (</a:t>
            </a:r>
            <a:r>
              <a:rPr lang="zh-CN" altLang="en-US" sz="2000" b="1" dirty="0">
                <a:solidFill>
                  <a:srgbClr val="A50021"/>
                </a:solidFill>
                <a:ea typeface="宋体" panose="02010600030101010101" pitchFamily="2" charset="-122"/>
              </a:rPr>
              <a:t>其价值上界最大</a:t>
            </a:r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if ( e.no == n) {   //</a:t>
            </a:r>
            <a:r>
              <a:rPr lang="zh-CN" altLang="en-US" sz="2000" b="1" dirty="0">
                <a:ea typeface="宋体" panose="02010600030101010101" pitchFamily="2" charset="-122"/>
              </a:rPr>
              <a:t>叶结点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  output (e);      //</a:t>
            </a:r>
            <a:r>
              <a:rPr lang="zh-CN" altLang="en-US" sz="2000" b="1" dirty="0">
                <a:ea typeface="宋体" panose="02010600030101010101" pitchFamily="2" charset="-122"/>
              </a:rPr>
              <a:t>检查是否更优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} else        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for (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=1; 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&gt;=0; </a:t>
            </a:r>
            <a:r>
              <a:rPr lang="en-US" altLang="zh-CN" sz="2000" b="1" dirty="0" err="1"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a typeface="宋体" panose="02010600030101010101" pitchFamily="2" charset="-122"/>
              </a:rPr>
              <a:t>--) { //</a:t>
            </a:r>
            <a:r>
              <a:rPr lang="zh-CN" altLang="en-US" sz="2000" b="1" dirty="0">
                <a:ea typeface="宋体" panose="02010600030101010101" pitchFamily="2" charset="-122"/>
              </a:rPr>
              <a:t>生成全部子结点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ea typeface="宋体" panose="02010600030101010101" pitchFamily="2" charset="-122"/>
              </a:rPr>
              <a:t>if ( constraint (</a:t>
            </a:r>
            <a:r>
              <a:rPr lang="en-US" altLang="zh-CN" sz="2000" b="1" dirty="0" err="1"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ea typeface="宋体" panose="02010600030101010101" pitchFamily="2" charset="-122"/>
              </a:rPr>
              <a:t>) &amp;&amp; bound (</a:t>
            </a:r>
            <a:r>
              <a:rPr lang="en-US" altLang="zh-CN" sz="2000" b="1" dirty="0" err="1">
                <a:ea typeface="宋体" panose="02010600030101010101" pitchFamily="2" charset="-122"/>
              </a:rPr>
              <a:t>ec</a:t>
            </a:r>
            <a:r>
              <a:rPr lang="en-US" altLang="zh-CN" sz="2000" b="1" dirty="0">
                <a:ea typeface="宋体" panose="02010600030101010101" pitchFamily="2" charset="-122"/>
              </a:rPr>
              <a:t>) )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33CC"/>
                </a:solidFill>
                <a:ea typeface="宋体" panose="02010600030101010101" pitchFamily="2" charset="-122"/>
              </a:rPr>
              <a:t>EnPriorQ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(Q, 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ea typeface="宋体" panose="02010600030101010101" pitchFamily="2" charset="-122"/>
              </a:rPr>
              <a:t>若子结点满足约束且可能得到更优解，则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入队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按价值上界排序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 }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}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8132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>
          <a:xfrm>
            <a:off x="1638300" y="1889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0-1背包的分支定界求解实例</a:t>
            </a:r>
            <a:r>
              <a:rPr lang="en-US" altLang="zh-CN"/>
              <a:t>(II)</a:t>
            </a:r>
            <a:endParaRPr lang="en-US" altLang="zh-CN"/>
          </a:p>
        </p:txBody>
      </p:sp>
      <p:sp>
        <p:nvSpPr>
          <p:cNvPr id="49157" name="Rectangle 7"/>
          <p:cNvSpPr>
            <a:spLocks noGrp="1" noChangeArrowheads="1"/>
          </p:cNvSpPr>
          <p:nvPr>
            <p:ph idx="1"/>
          </p:nvPr>
        </p:nvSpPr>
        <p:spPr>
          <a:xfrm>
            <a:off x="490194" y="709613"/>
            <a:ext cx="10063506" cy="5078412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图</a:t>
            </a:r>
            <a:r>
              <a:rPr lang="en-US" altLang="zh-CN" sz="2200" dirty="0"/>
              <a:t>12.8</a:t>
            </a:r>
            <a:r>
              <a:rPr lang="zh-CN" altLang="en-US" sz="2200" dirty="0"/>
              <a:t>：</a:t>
            </a:r>
            <a:r>
              <a:rPr lang="zh-CN" altLang="en-US" sz="2200" b="1" dirty="0">
                <a:solidFill>
                  <a:srgbClr val="A50021"/>
                </a:solidFill>
              </a:rPr>
              <a:t>价值上界大的优先考虑</a:t>
            </a:r>
            <a:endParaRPr lang="zh-CN" altLang="en-US" b="1" dirty="0">
              <a:solidFill>
                <a:srgbClr val="A50021"/>
              </a:solidFill>
            </a:endParaRPr>
          </a:p>
        </p:txBody>
      </p:sp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页脚占位符 3"/>
          <p:cNvSpPr txBox="1">
            <a:spLocks noGrp="1"/>
          </p:cNvSpPr>
          <p:nvPr/>
        </p:nvSpPr>
        <p:spPr bwMode="auto">
          <a:xfrm>
            <a:off x="1414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244744" name="Group 8"/>
          <p:cNvGrpSpPr/>
          <p:nvPr/>
        </p:nvGrpSpPr>
        <p:grpSpPr bwMode="auto">
          <a:xfrm>
            <a:off x="2012950" y="4972050"/>
            <a:ext cx="965200" cy="635000"/>
            <a:chOff x="644" y="3180"/>
            <a:chExt cx="608" cy="400"/>
          </a:xfrm>
        </p:grpSpPr>
        <p:sp>
          <p:nvSpPr>
            <p:cNvPr id="49219" name="Line 219"/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Text Box 226"/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47" name="Group 11"/>
          <p:cNvGrpSpPr/>
          <p:nvPr/>
        </p:nvGrpSpPr>
        <p:grpSpPr bwMode="auto">
          <a:xfrm>
            <a:off x="5214939" y="3922713"/>
            <a:ext cx="528637" cy="563562"/>
            <a:chOff x="2581" y="2560"/>
            <a:chExt cx="333" cy="355"/>
          </a:xfrm>
        </p:grpSpPr>
        <p:sp>
          <p:nvSpPr>
            <p:cNvPr id="49217" name="Line 219"/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Text Box 226"/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53" name="Group 17"/>
          <p:cNvGrpSpPr/>
          <p:nvPr/>
        </p:nvGrpSpPr>
        <p:grpSpPr bwMode="auto">
          <a:xfrm>
            <a:off x="3298825" y="3924300"/>
            <a:ext cx="965200" cy="635000"/>
            <a:chOff x="1454" y="2520"/>
            <a:chExt cx="608" cy="400"/>
          </a:xfrm>
        </p:grpSpPr>
        <p:sp>
          <p:nvSpPr>
            <p:cNvPr id="49215" name="Line 219"/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Text Box 226"/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56" name="Group 20"/>
          <p:cNvGrpSpPr/>
          <p:nvPr/>
        </p:nvGrpSpPr>
        <p:grpSpPr bwMode="auto">
          <a:xfrm>
            <a:off x="2765425" y="2767013"/>
            <a:ext cx="965200" cy="635000"/>
            <a:chOff x="1118" y="1791"/>
            <a:chExt cx="608" cy="400"/>
          </a:xfrm>
        </p:grpSpPr>
        <p:sp>
          <p:nvSpPr>
            <p:cNvPr id="49213" name="Line 219"/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Text Box 226"/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62" name="Group 26"/>
          <p:cNvGrpSpPr/>
          <p:nvPr/>
        </p:nvGrpSpPr>
        <p:grpSpPr bwMode="auto">
          <a:xfrm>
            <a:off x="4060825" y="1674814"/>
            <a:ext cx="1587500" cy="477837"/>
            <a:chOff x="1934" y="1103"/>
            <a:chExt cx="1000" cy="301"/>
          </a:xfrm>
        </p:grpSpPr>
        <p:sp>
          <p:nvSpPr>
            <p:cNvPr id="49211" name="Line 219"/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Text Box 226"/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65" name="Group 29"/>
          <p:cNvGrpSpPr/>
          <p:nvPr/>
        </p:nvGrpSpPr>
        <p:grpSpPr bwMode="auto">
          <a:xfrm>
            <a:off x="5283200" y="1127125"/>
            <a:ext cx="1246188" cy="763588"/>
            <a:chOff x="5184" y="1004"/>
            <a:chExt cx="785" cy="481"/>
          </a:xfrm>
        </p:grpSpPr>
        <p:sp>
          <p:nvSpPr>
            <p:cNvPr id="49208" name="Rectangle 30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209" name="Text Box 31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210" name="Line 32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69" name="Group 33"/>
          <p:cNvGrpSpPr/>
          <p:nvPr/>
        </p:nvGrpSpPr>
        <p:grpSpPr bwMode="auto">
          <a:xfrm>
            <a:off x="3330575" y="2100264"/>
            <a:ext cx="1289050" cy="763587"/>
            <a:chOff x="5178" y="1004"/>
            <a:chExt cx="812" cy="481"/>
          </a:xfrm>
        </p:grpSpPr>
        <p:sp>
          <p:nvSpPr>
            <p:cNvPr id="49205" name="Rectangle 3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206" name="Text Box 35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207" name="Line 3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3" name="Group 37"/>
          <p:cNvGrpSpPr/>
          <p:nvPr/>
        </p:nvGrpSpPr>
        <p:grpSpPr bwMode="auto">
          <a:xfrm>
            <a:off x="2019300" y="3176589"/>
            <a:ext cx="1246188" cy="763587"/>
            <a:chOff x="5184" y="1004"/>
            <a:chExt cx="785" cy="481"/>
          </a:xfrm>
        </p:grpSpPr>
        <p:sp>
          <p:nvSpPr>
            <p:cNvPr id="49202" name="Rectangle 38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203" name="Text Box 39"/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  <a:endPara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04" name="Line 40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7" name="Group 41"/>
          <p:cNvGrpSpPr/>
          <p:nvPr/>
        </p:nvGrpSpPr>
        <p:grpSpPr bwMode="auto">
          <a:xfrm>
            <a:off x="4210050" y="2857501"/>
            <a:ext cx="528638" cy="563563"/>
            <a:chOff x="2028" y="1848"/>
            <a:chExt cx="333" cy="355"/>
          </a:xfrm>
        </p:grpSpPr>
        <p:sp>
          <p:nvSpPr>
            <p:cNvPr id="49200" name="Line 219"/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Text Box 226"/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80" name="Group 44"/>
          <p:cNvGrpSpPr/>
          <p:nvPr/>
        </p:nvGrpSpPr>
        <p:grpSpPr bwMode="auto">
          <a:xfrm>
            <a:off x="4010025" y="3324225"/>
            <a:ext cx="1289050" cy="763588"/>
            <a:chOff x="5178" y="1004"/>
            <a:chExt cx="812" cy="481"/>
          </a:xfrm>
        </p:grpSpPr>
        <p:sp>
          <p:nvSpPr>
            <p:cNvPr id="49197" name="Rectangle 45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84" name="Group 48"/>
          <p:cNvGrpSpPr/>
          <p:nvPr/>
        </p:nvGrpSpPr>
        <p:grpSpPr bwMode="auto">
          <a:xfrm>
            <a:off x="2543175" y="4333875"/>
            <a:ext cx="1289050" cy="763588"/>
            <a:chOff x="5178" y="1004"/>
            <a:chExt cx="812" cy="481"/>
          </a:xfrm>
        </p:grpSpPr>
        <p:sp>
          <p:nvSpPr>
            <p:cNvPr id="49194" name="Rectangle 49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95" name="Text Box 50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196" name="Line 51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88" name="Group 52"/>
          <p:cNvGrpSpPr/>
          <p:nvPr/>
        </p:nvGrpSpPr>
        <p:grpSpPr bwMode="auto">
          <a:xfrm>
            <a:off x="1354139" y="5468939"/>
            <a:ext cx="1247775" cy="763587"/>
            <a:chOff x="5184" y="1004"/>
            <a:chExt cx="785" cy="481"/>
          </a:xfrm>
        </p:grpSpPr>
        <p:sp>
          <p:nvSpPr>
            <p:cNvPr id="49191" name="Rectangle 53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92" name="Text Box 54"/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不可行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49193" name="Line 55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92" name="Group 56"/>
          <p:cNvGrpSpPr/>
          <p:nvPr/>
        </p:nvGrpSpPr>
        <p:grpSpPr bwMode="auto">
          <a:xfrm>
            <a:off x="3563939" y="5087938"/>
            <a:ext cx="528637" cy="563562"/>
            <a:chOff x="1621" y="3253"/>
            <a:chExt cx="333" cy="355"/>
          </a:xfrm>
        </p:grpSpPr>
        <p:sp>
          <p:nvSpPr>
            <p:cNvPr id="49189" name="Line 219"/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Text Box 226"/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95" name="Group 59"/>
          <p:cNvGrpSpPr/>
          <p:nvPr/>
        </p:nvGrpSpPr>
        <p:grpSpPr bwMode="auto">
          <a:xfrm>
            <a:off x="3363913" y="5554664"/>
            <a:ext cx="1289050" cy="763587"/>
            <a:chOff x="5178" y="1004"/>
            <a:chExt cx="812" cy="481"/>
          </a:xfrm>
        </p:grpSpPr>
        <p:sp>
          <p:nvSpPr>
            <p:cNvPr id="49186" name="Rectangle 60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87" name="Text Box 61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188" name="Line 62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99" name="Group 63"/>
          <p:cNvGrpSpPr/>
          <p:nvPr/>
        </p:nvGrpSpPr>
        <p:grpSpPr bwMode="auto">
          <a:xfrm>
            <a:off x="4789488" y="4389439"/>
            <a:ext cx="1289050" cy="763587"/>
            <a:chOff x="5178" y="1004"/>
            <a:chExt cx="812" cy="481"/>
          </a:xfrm>
        </p:grpSpPr>
        <p:sp>
          <p:nvSpPr>
            <p:cNvPr id="49183" name="Rectangle 64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84" name="Text Box 65"/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185" name="Line 66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803" name="Rectangle 67"/>
          <p:cNvSpPr>
            <a:spLocks noChangeArrowheads="1"/>
          </p:cNvSpPr>
          <p:nvPr/>
        </p:nvSpPr>
        <p:spPr bwMode="auto">
          <a:xfrm>
            <a:off x="4643439" y="5737226"/>
            <a:ext cx="1419225" cy="491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最优解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244804" name="Rectangle 68"/>
          <p:cNvSpPr>
            <a:spLocks noChangeArrowheads="1"/>
          </p:cNvSpPr>
          <p:nvPr/>
        </p:nvSpPr>
        <p:spPr bwMode="auto">
          <a:xfrm>
            <a:off x="4697413" y="5102225"/>
            <a:ext cx="1700212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grpSp>
        <p:nvGrpSpPr>
          <p:cNvPr id="244805" name="Group 69"/>
          <p:cNvGrpSpPr/>
          <p:nvPr/>
        </p:nvGrpSpPr>
        <p:grpSpPr bwMode="auto">
          <a:xfrm>
            <a:off x="6481763" y="1474788"/>
            <a:ext cx="1987550" cy="628650"/>
            <a:chOff x="3459" y="977"/>
            <a:chExt cx="1252" cy="396"/>
          </a:xfrm>
        </p:grpSpPr>
        <p:sp>
          <p:nvSpPr>
            <p:cNvPr id="49181" name="Line 219"/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Text Box 226"/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808" name="Group 72"/>
          <p:cNvGrpSpPr/>
          <p:nvPr/>
        </p:nvGrpSpPr>
        <p:grpSpPr bwMode="auto">
          <a:xfrm>
            <a:off x="8027989" y="2112964"/>
            <a:ext cx="1246187" cy="763587"/>
            <a:chOff x="5184" y="1004"/>
            <a:chExt cx="785" cy="481"/>
          </a:xfrm>
        </p:grpSpPr>
        <p:sp>
          <p:nvSpPr>
            <p:cNvPr id="49178" name="Rectangle 73"/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49179" name="Text Box 74"/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9180" name="Line 75"/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812" name="Rectangle 76"/>
          <p:cNvSpPr>
            <a:spLocks noChangeArrowheads="1"/>
          </p:cNvSpPr>
          <p:nvPr/>
        </p:nvSpPr>
        <p:spPr bwMode="auto">
          <a:xfrm>
            <a:off x="7964488" y="2936875"/>
            <a:ext cx="1727200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755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115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623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480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6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8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30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10280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03" grpId="0" animBg="1"/>
      <p:bldP spid="244804" grpId="0"/>
      <p:bldP spid="2448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矩形 3"/>
          <p:cNvSpPr txBox="1">
            <a:spLocks noRot="1" noChangeArrowheads="1"/>
          </p:cNvSpPr>
          <p:nvPr/>
        </p:nvSpPr>
        <p:spPr bwMode="auto">
          <a:xfrm>
            <a:off x="537328" y="927100"/>
            <a:ext cx="11142482" cy="51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solidFill>
                  <a:srgbClr val="A50021"/>
                </a:solidFill>
                <a:ea typeface="宋体" panose="02010600030101010101" pitchFamily="2" charset="-122"/>
              </a:rPr>
              <a:t>两种搜索算法都是基于状态空间树，对穷举搜索进行改进</a:t>
            </a:r>
            <a:endParaRPr lang="zh-CN" altLang="en-US" sz="24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与穷举不同，每次构造候选解的一个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部分解</a:t>
            </a:r>
            <a:endParaRPr lang="zh-CN" altLang="en-US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然后，据设定的评估准则评估这个部分解是否有前途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zh-CN" sz="2400" b="1" dirty="0">
                <a:ea typeface="宋体" panose="02010600030101010101" pitchFamily="2" charset="-122"/>
              </a:rPr>
              <a:t>YES</a:t>
            </a:r>
            <a:r>
              <a:rPr lang="zh-CN" altLang="en-US" sz="2400" b="1" dirty="0">
                <a:ea typeface="宋体" panose="02010600030101010101" pitchFamily="2" charset="-122"/>
              </a:rPr>
              <a:t>：构造下一步部分解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zh-CN" sz="2400" b="1" dirty="0">
                <a:ea typeface="宋体" panose="02010600030101010101" pitchFamily="2" charset="-122"/>
              </a:rPr>
              <a:t>NO</a:t>
            </a:r>
            <a:r>
              <a:rPr lang="zh-CN" altLang="en-US" sz="2400" b="1" dirty="0">
                <a:ea typeface="宋体" panose="02010600030101010101" pitchFamily="2" charset="-122"/>
              </a:rPr>
              <a:t>：抛弃该部分解，生成、评估另一个部分解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如此继续，直到找到最终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全解 </a:t>
            </a:r>
            <a:r>
              <a:rPr lang="zh-CN" altLang="zh-CN" sz="2400" b="1" dirty="0">
                <a:ea typeface="宋体" panose="02010600030101010101" pitchFamily="2" charset="-122"/>
              </a:rPr>
              <a:t>—— </a:t>
            </a:r>
            <a:r>
              <a:rPr lang="zh-CN" altLang="en-US" sz="2400" b="1" dirty="0">
                <a:ea typeface="宋体" panose="02010600030101010101" pitchFamily="2" charset="-122"/>
              </a:rPr>
              <a:t>各步部分解组成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solidFill>
                  <a:srgbClr val="009900"/>
                </a:solidFill>
                <a:ea typeface="宋体" panose="02010600030101010101" pitchFamily="2" charset="-122"/>
              </a:rPr>
              <a:t>在最坏情况下，仍不可避免穷举查找中遇到的指数级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组合爆炸</a:t>
            </a:r>
            <a:r>
              <a:rPr lang="zh-CN" altLang="en-US" sz="2400" b="1" dirty="0">
                <a:solidFill>
                  <a:srgbClr val="009900"/>
                </a:solidFill>
                <a:ea typeface="宋体" panose="02010600030101010101" pitchFamily="2" charset="-122"/>
              </a:rPr>
              <a:t>问题，但这种方法使我们至少可以求解某些组合难题的更大实例</a:t>
            </a:r>
            <a:endParaRPr lang="zh-CN" altLang="en-US" sz="2400" b="1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矩形 2"/>
          <p:cNvSpPr>
            <a:spLocks noChangeArrowheads="1"/>
          </p:cNvSpPr>
          <p:nvPr/>
        </p:nvSpPr>
        <p:spPr bwMode="auto">
          <a:xfrm>
            <a:off x="4532313" y="285750"/>
            <a:ext cx="2716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ea typeface="宋体" panose="02010600030101010101" pitchFamily="2" charset="-122"/>
              </a:rPr>
              <a:t>总结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矩形 3"/>
          <p:cNvSpPr txBox="1">
            <a:spLocks noRot="1" noChangeArrowheads="1"/>
          </p:cNvSpPr>
          <p:nvPr/>
        </p:nvSpPr>
        <p:spPr bwMode="auto">
          <a:xfrm>
            <a:off x="631596" y="977900"/>
            <a:ext cx="10887959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solidFill>
                  <a:srgbClr val="A50021"/>
                </a:solidFill>
                <a:ea typeface="宋体" panose="02010600030101010101" pitchFamily="2" charset="-122"/>
              </a:rPr>
              <a:t>相同点</a:t>
            </a:r>
            <a:endParaRPr lang="zh-CN" altLang="en-US" sz="24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都用 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状态空间树的 </a:t>
            </a:r>
            <a:r>
              <a:rPr lang="zh-CN" altLang="en-US" sz="2400" b="1" dirty="0">
                <a:ea typeface="宋体" panose="02010600030101010101" pitchFamily="2" charset="-122"/>
              </a:rPr>
              <a:t>描述解空间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ea typeface="宋体" panose="02010600030101010101" pitchFamily="2" charset="-122"/>
              </a:rPr>
              <a:t>节点是问题的某一个状态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ea typeface="宋体" panose="02010600030101010101" pitchFamily="2" charset="-122"/>
              </a:rPr>
              <a:t>若能预见到：当前节点的子孙节点不可能成为问题全解的一部分时，两种方法都将停止处理该节点及子孙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buClr>
                <a:schemeClr val="bg2"/>
              </a:buClr>
            </a:pPr>
            <a:r>
              <a:rPr lang="zh-CN" altLang="en-US" sz="2400" b="1" dirty="0">
                <a:solidFill>
                  <a:srgbClr val="A50021"/>
                </a:solidFill>
                <a:ea typeface="宋体" panose="02010600030101010101" pitchFamily="2" charset="-122"/>
              </a:rPr>
              <a:t>区别处</a:t>
            </a:r>
            <a:endParaRPr lang="zh-CN" altLang="en-US" sz="2400" b="1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分支界限法只能用于最优化问题，搜索方式可以多种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回溯法也能用于非最优化问题，搜索方式只能是 </a:t>
            </a:r>
            <a:r>
              <a:rPr lang="zh-CN" altLang="zh-CN" sz="2400" b="1" dirty="0">
                <a:ea typeface="宋体" panose="02010600030101010101" pitchFamily="2" charset="-122"/>
              </a:rPr>
              <a:t>DFS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51204" name="矩形 2"/>
          <p:cNvSpPr>
            <a:spLocks noChangeArrowheads="1"/>
          </p:cNvSpPr>
          <p:nvPr/>
        </p:nvSpPr>
        <p:spPr bwMode="auto">
          <a:xfrm>
            <a:off x="4719639" y="298450"/>
            <a:ext cx="247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ea typeface="宋体" panose="02010600030101010101" pitchFamily="2" charset="-122"/>
              </a:rPr>
              <a:t>总结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 </a:t>
            </a:r>
            <a:r>
              <a:rPr lang="zh-CN" altLang="en-US" dirty="0"/>
              <a:t>皇后问题的回溯求解算法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1914" y="1976439"/>
            <a:ext cx="11331018" cy="1812925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</a:rPr>
              <a:t>假定逐行摆放皇后，那么 </a:t>
            </a:r>
            <a:r>
              <a:rPr lang="en-US" altLang="zh-CN" sz="2400" dirty="0">
                <a:latin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</a:rPr>
              <a:t>皇后的某一种摆法就可以看成是一个列号的序列 (</a:t>
            </a:r>
            <a:r>
              <a:rPr lang="en-US" altLang="zh-CN" sz="2400" dirty="0">
                <a:latin typeface="黑体" panose="02010609060101010101" pitchFamily="49" charset="-122"/>
              </a:rPr>
              <a:t>x</a:t>
            </a:r>
            <a:r>
              <a:rPr lang="en-US" altLang="zh-CN" sz="2400" baseline="-25000" dirty="0">
                <a:latin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</a:rPr>
              <a:t>,...,</a:t>
            </a:r>
            <a:r>
              <a:rPr lang="en-US" altLang="zh-CN" sz="2400" dirty="0" err="1">
                <a:latin typeface="黑体" panose="02010609060101010101" pitchFamily="49" charset="-122"/>
              </a:rPr>
              <a:t>x</a:t>
            </a:r>
            <a:r>
              <a:rPr lang="en-US" altLang="zh-CN" sz="2400" baseline="-25000" dirty="0" err="1">
                <a:latin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</a:rPr>
              <a:t>其中 </a:t>
            </a:r>
            <a:r>
              <a:rPr lang="en-US" altLang="zh-CN" sz="2400" dirty="0">
                <a:latin typeface="黑体" panose="02010609060101010101" pitchFamily="49" charset="-122"/>
              </a:rPr>
              <a:t>x</a:t>
            </a:r>
            <a:r>
              <a:rPr lang="en-US" altLang="zh-CN" sz="2400" baseline="-25000" dirty="0">
                <a:latin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</a:rPr>
              <a:t>(1</a:t>
            </a:r>
            <a:r>
              <a:rPr lang="zh-CN" altLang="en-US" sz="2400" dirty="0">
                <a:latin typeface="黑体" panose="02010609060101010101" pitchFamily="49" charset="-122"/>
              </a:rPr>
              <a:t>≤</a:t>
            </a:r>
            <a:r>
              <a:rPr lang="en-US" altLang="zh-CN" sz="2400" dirty="0" err="1">
                <a:latin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</a:rPr>
              <a:t>≤</a:t>
            </a:r>
            <a:r>
              <a:rPr lang="en-US" altLang="zh-CN" sz="2400" dirty="0">
                <a:latin typeface="黑体" panose="02010609060101010101" pitchFamily="49" charset="-122"/>
              </a:rPr>
              <a:t>n)</a:t>
            </a:r>
            <a:r>
              <a:rPr lang="zh-CN" altLang="en-US" sz="2400" dirty="0">
                <a:latin typeface="黑体" panose="02010609060101010101" pitchFamily="49" charset="-122"/>
              </a:rPr>
              <a:t>：第 </a:t>
            </a:r>
            <a:r>
              <a:rPr lang="en-US" altLang="zh-CN" sz="2400" dirty="0" err="1">
                <a:latin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</a:rPr>
              <a:t>行上皇后摆放的列号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b="17235"/>
          <a:stretch>
            <a:fillRect/>
          </a:stretch>
        </p:blipFill>
        <p:spPr bwMode="auto">
          <a:xfrm>
            <a:off x="535610" y="981075"/>
            <a:ext cx="78533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930650"/>
            <a:ext cx="1450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151313" y="3830638"/>
            <a:ext cx="31670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>
                <a:solidFill>
                  <a:schemeClr val="bg2"/>
                </a:solidFill>
              </a:rPr>
              <a:t>N = 4</a:t>
            </a:r>
            <a:endParaRPr kumimoji="1" lang="en-US" altLang="zh-CN" sz="2400">
              <a:solidFill>
                <a:schemeClr val="bg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chemeClr val="bg2"/>
                </a:solidFill>
              </a:rPr>
              <a:t>初始排列 = </a:t>
            </a:r>
            <a:r>
              <a:rPr kumimoji="1" lang="zh-CN" altLang="en-US" sz="2400">
                <a:solidFill>
                  <a:schemeClr val="bg2"/>
                </a:solidFill>
                <a:sym typeface="Wingdings" panose="05000000000000000000" pitchFamily="2" charset="2"/>
              </a:rPr>
              <a:t>(0, 0 ,0 ,0)</a:t>
            </a:r>
            <a:endParaRPr kumimoji="1" lang="zh-CN" altLang="en-US" sz="240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 </a:t>
            </a:r>
            <a:r>
              <a:rPr lang="zh-CN" altLang="en-US" dirty="0"/>
              <a:t>皇后问题的回溯求解算法</a:t>
            </a:r>
            <a:endParaRPr lang="zh-CN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509047" y="1047751"/>
            <a:ext cx="10044653" cy="5078413"/>
          </a:xfrm>
        </p:spPr>
        <p:txBody>
          <a:bodyPr/>
          <a:lstStyle/>
          <a:p>
            <a:r>
              <a:rPr lang="zh-CN" altLang="en-US" dirty="0"/>
              <a:t>输出：数组 </a:t>
            </a:r>
            <a:r>
              <a:rPr lang="en-US" altLang="zh-CN" dirty="0"/>
              <a:t>x[1..n]</a:t>
            </a:r>
            <a:endParaRPr lang="en-US" altLang="zh-CN" dirty="0"/>
          </a:p>
          <a:p>
            <a:pPr lvl="1"/>
            <a:r>
              <a:rPr lang="zh-CN" altLang="en-US" dirty="0"/>
              <a:t>元素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：第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行的皇后摆在第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列</a:t>
            </a:r>
            <a:endParaRPr lang="zh-CN" altLang="en-US" dirty="0"/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x </a:t>
            </a:r>
            <a:r>
              <a:rPr lang="zh-CN" altLang="en-US" dirty="0"/>
              <a:t>的元素值需要满足约束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3333CC"/>
                </a:solidFill>
              </a:rPr>
              <a:t>皇后的位置互不冲突</a:t>
            </a:r>
            <a:endParaRPr lang="zh-CN" altLang="en-US" dirty="0">
              <a:solidFill>
                <a:srgbClr val="3333CC"/>
              </a:solidFill>
            </a:endParaRPr>
          </a:p>
        </p:txBody>
      </p:sp>
      <p:grpSp>
        <p:nvGrpSpPr>
          <p:cNvPr id="53252" name="Group 4"/>
          <p:cNvGrpSpPr/>
          <p:nvPr/>
        </p:nvGrpSpPr>
        <p:grpSpPr bwMode="auto">
          <a:xfrm>
            <a:off x="7880351" y="2292350"/>
            <a:ext cx="2454275" cy="3354388"/>
            <a:chOff x="395" y="1229"/>
            <a:chExt cx="1546" cy="2113"/>
          </a:xfrm>
        </p:grpSpPr>
        <p:grpSp>
          <p:nvGrpSpPr>
            <p:cNvPr id="53261" name="Group 5"/>
            <p:cNvGrpSpPr/>
            <p:nvPr/>
          </p:nvGrpSpPr>
          <p:grpSpPr bwMode="auto">
            <a:xfrm>
              <a:off x="613" y="1493"/>
              <a:ext cx="1305" cy="1849"/>
              <a:chOff x="246" y="1176"/>
              <a:chExt cx="1305" cy="1849"/>
            </a:xfrm>
          </p:grpSpPr>
          <p:pic>
            <p:nvPicPr>
              <p:cNvPr id="53266" name="Picture 6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" y="1176"/>
                <a:ext cx="1305" cy="1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67" name="Oval 7"/>
              <p:cNvSpPr>
                <a:spLocks noChangeArrowheads="1"/>
              </p:cNvSpPr>
              <p:nvPr/>
            </p:nvSpPr>
            <p:spPr bwMode="auto">
              <a:xfrm>
                <a:off x="654" y="1806"/>
                <a:ext cx="160" cy="159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8" name="AutoShape 8"/>
              <p:cNvSpPr>
                <a:spLocks noChangeArrowheads="1"/>
              </p:cNvSpPr>
              <p:nvPr/>
            </p:nvSpPr>
            <p:spPr bwMode="auto">
              <a:xfrm>
                <a:off x="388" y="2213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AutoShape 9"/>
              <p:cNvSpPr>
                <a:spLocks noChangeArrowheads="1"/>
              </p:cNvSpPr>
              <p:nvPr/>
            </p:nvSpPr>
            <p:spPr bwMode="auto">
              <a:xfrm>
                <a:off x="680" y="221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AutoShape 10"/>
              <p:cNvSpPr>
                <a:spLocks noChangeArrowheads="1"/>
              </p:cNvSpPr>
              <p:nvPr/>
            </p:nvSpPr>
            <p:spPr bwMode="auto">
              <a:xfrm>
                <a:off x="956" y="2221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2" name="Line 11"/>
            <p:cNvSpPr>
              <a:spLocks noChangeShapeType="1"/>
            </p:cNvSpPr>
            <p:nvPr/>
          </p:nvSpPr>
          <p:spPr bwMode="auto">
            <a:xfrm flipH="1" flipV="1">
              <a:off x="433" y="1263"/>
              <a:ext cx="246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63" name="Line 12"/>
            <p:cNvSpPr>
              <a:spLocks noChangeShapeType="1"/>
            </p:cNvSpPr>
            <p:nvPr/>
          </p:nvSpPr>
          <p:spPr bwMode="auto">
            <a:xfrm flipH="1">
              <a:off x="395" y="157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64" name="Line 13"/>
            <p:cNvSpPr>
              <a:spLocks noChangeShapeType="1"/>
            </p:cNvSpPr>
            <p:nvPr/>
          </p:nvSpPr>
          <p:spPr bwMode="auto">
            <a:xfrm rot="5400000" flipH="1">
              <a:off x="527" y="1406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65" name="Text Box 14"/>
            <p:cNvSpPr txBox="1">
              <a:spLocks noChangeArrowheads="1"/>
            </p:cNvSpPr>
            <p:nvPr/>
          </p:nvSpPr>
          <p:spPr bwMode="auto">
            <a:xfrm>
              <a:off x="526" y="1229"/>
              <a:ext cx="14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   1     2      3     4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3539" name="Oval 19"/>
          <p:cNvSpPr>
            <a:spLocks noChangeArrowheads="1"/>
          </p:cNvSpPr>
          <p:nvPr/>
        </p:nvSpPr>
        <p:spPr bwMode="auto">
          <a:xfrm>
            <a:off x="8886825" y="3011488"/>
            <a:ext cx="254000" cy="252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AutoShape 20"/>
          <p:cNvSpPr>
            <a:spLocks noChangeArrowheads="1"/>
          </p:cNvSpPr>
          <p:nvPr/>
        </p:nvSpPr>
        <p:spPr bwMode="auto">
          <a:xfrm>
            <a:off x="4292600" y="5133975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AutoShape 21"/>
          <p:cNvSpPr>
            <a:spLocks noChangeArrowheads="1"/>
          </p:cNvSpPr>
          <p:nvPr/>
        </p:nvSpPr>
        <p:spPr bwMode="auto">
          <a:xfrm>
            <a:off x="4756150" y="5132388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AutoShape 22"/>
          <p:cNvSpPr>
            <a:spLocks noChangeArrowheads="1"/>
          </p:cNvSpPr>
          <p:nvPr/>
        </p:nvSpPr>
        <p:spPr bwMode="auto">
          <a:xfrm>
            <a:off x="5194300" y="5146675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0" name="Oval 40"/>
          <p:cNvSpPr>
            <a:spLocks noChangeArrowheads="1"/>
          </p:cNvSpPr>
          <p:nvPr/>
        </p:nvSpPr>
        <p:spPr bwMode="auto">
          <a:xfrm>
            <a:off x="9786938" y="3732213"/>
            <a:ext cx="254000" cy="252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3561" name="Oval 41"/>
          <p:cNvSpPr>
            <a:spLocks noChangeArrowheads="1"/>
          </p:cNvSpPr>
          <p:nvPr/>
        </p:nvSpPr>
        <p:spPr bwMode="auto">
          <a:xfrm>
            <a:off x="8455025" y="4452938"/>
            <a:ext cx="254000" cy="252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3562" name="Oval 42"/>
          <p:cNvSpPr>
            <a:spLocks noChangeArrowheads="1"/>
          </p:cNvSpPr>
          <p:nvPr/>
        </p:nvSpPr>
        <p:spPr bwMode="auto">
          <a:xfrm>
            <a:off x="9355138" y="5100638"/>
            <a:ext cx="254000" cy="252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873501" y="3675063"/>
            <a:ext cx="40671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2"/>
                </a:solidFill>
              </a:rPr>
              <a:t>一个满足约束的摆法： </a:t>
            </a:r>
            <a:endParaRPr kumimoji="1"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2"/>
                </a:solidFill>
              </a:rPr>
              <a:t>x[1]=2  x[2]=4  x[3]=1  x[4]=3</a:t>
            </a:r>
            <a:endParaRPr kumimoji="1" lang="zh-CN" altLang="en-US" sz="2400" dirty="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9" grpId="0" animBg="1"/>
      <p:bldP spid="363560" grpId="0" animBg="1"/>
      <p:bldP spid="363561" grpId="0" animBg="1"/>
      <p:bldP spid="36356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问题的解空间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80767" y="981075"/>
            <a:ext cx="10082458" cy="45132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例：</a:t>
            </a:r>
            <a:r>
              <a:rPr lang="en-US" altLang="zh-CN" b="1" dirty="0"/>
              <a:t>n </a:t>
            </a:r>
            <a:r>
              <a:rPr lang="zh-CN" altLang="en-US" b="1" dirty="0"/>
              <a:t>个物品的0-1背包问题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解空间由长度为 </a:t>
            </a:r>
            <a:r>
              <a:rPr lang="en-US" altLang="zh-CN" b="1" dirty="0"/>
              <a:t>n </a:t>
            </a:r>
            <a:r>
              <a:rPr lang="zh-CN" altLang="en-US" b="1" dirty="0"/>
              <a:t>的 0-1 向量组成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向量总数：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n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当 </a:t>
            </a:r>
            <a:r>
              <a:rPr lang="en-US" altLang="zh-CN" b="1" dirty="0"/>
              <a:t>n=3</a:t>
            </a:r>
            <a:r>
              <a:rPr lang="zh-CN" altLang="en-US" b="1" dirty="0"/>
              <a:t>时，其解空间为集合：</a:t>
            </a:r>
            <a:endParaRPr lang="zh-CN" altLang="en-US" b="1" dirty="0"/>
          </a:p>
          <a:p>
            <a:pPr lvl="2" eaLnBrk="1" hangingPunct="1"/>
            <a:r>
              <a:rPr lang="en-US" altLang="zh-CN" b="1" dirty="0"/>
              <a:t>(x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,x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∈{0,1}</a:t>
            </a:r>
            <a:r>
              <a:rPr lang="zh-CN" altLang="en-US" b="1" dirty="0"/>
              <a:t>，</a:t>
            </a:r>
            <a:r>
              <a:rPr lang="en-US" altLang="zh-CN" b="1" dirty="0" err="1"/>
              <a:t>i</a:t>
            </a:r>
            <a:r>
              <a:rPr lang="en-US" altLang="zh-CN" b="1" dirty="0"/>
              <a:t> = 1~3</a:t>
            </a:r>
            <a:endParaRPr lang="en-US" altLang="zh-CN" b="1" dirty="0"/>
          </a:p>
          <a:p>
            <a:pPr lvl="2" eaLnBrk="1" hangingPunct="1"/>
            <a:endParaRPr lang="en-US" altLang="zh-CN" b="1" baseline="30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{(0,0,0),(0,0,1),(0,1,0),(0,1,1),(1,0,0),(1,0,1),(1,1,0),(1,1,1)}</a:t>
            </a:r>
            <a:endParaRPr lang="zh-CN" altLang="en-US" sz="2200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 </a:t>
            </a:r>
            <a:r>
              <a:rPr lang="zh-CN" altLang="en-US" dirty="0"/>
              <a:t>皇后问题的回溯求解算法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2487" y="830264"/>
            <a:ext cx="11217897" cy="27082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/>
              <a:t>皇后的位置互不冲突</a:t>
            </a:r>
            <a:endParaRPr lang="zh-CN" altLang="en-US" sz="2800" dirty="0"/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900" dirty="0">
                <a:solidFill>
                  <a:srgbClr val="000000"/>
                </a:solidFill>
              </a:rPr>
              <a:t>（</a:t>
            </a:r>
            <a:r>
              <a:rPr lang="en-US" altLang="zh-CN" sz="1900" dirty="0">
                <a:solidFill>
                  <a:srgbClr val="000000"/>
                </a:solidFill>
              </a:rPr>
              <a:t>1</a:t>
            </a:r>
            <a:r>
              <a:rPr lang="zh-CN" altLang="en-US" sz="1900" dirty="0">
                <a:solidFill>
                  <a:srgbClr val="000000"/>
                </a:solidFill>
              </a:rPr>
              <a:t>）不同行：因数组元素 </a:t>
            </a:r>
            <a:r>
              <a:rPr lang="en-US" altLang="zh-CN" sz="1900" dirty="0">
                <a:solidFill>
                  <a:srgbClr val="000000"/>
                </a:solidFill>
              </a:rPr>
              <a:t>x [ </a:t>
            </a:r>
            <a:r>
              <a:rPr lang="en-US" altLang="zh-CN" sz="1900" dirty="0" err="1">
                <a:solidFill>
                  <a:srgbClr val="000000"/>
                </a:solidFill>
              </a:rPr>
              <a:t>i</a:t>
            </a:r>
            <a:r>
              <a:rPr lang="en-US" altLang="zh-CN" sz="1900" dirty="0">
                <a:solidFill>
                  <a:srgbClr val="000000"/>
                </a:solidFill>
              </a:rPr>
              <a:t> ] </a:t>
            </a:r>
            <a:r>
              <a:rPr lang="zh-CN" altLang="en-US" sz="1900" dirty="0">
                <a:solidFill>
                  <a:srgbClr val="000000"/>
                </a:solidFill>
              </a:rPr>
              <a:t>只能有一个值，所以本约束平凡成立</a:t>
            </a:r>
            <a:endParaRPr lang="zh-CN" altLang="en-US" sz="19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900" dirty="0">
                <a:solidFill>
                  <a:srgbClr val="000000"/>
                </a:solidFill>
              </a:rPr>
              <a:t>（</a:t>
            </a:r>
            <a:r>
              <a:rPr lang="en-US" altLang="zh-CN" sz="1900" dirty="0">
                <a:solidFill>
                  <a:srgbClr val="000000"/>
                </a:solidFill>
              </a:rPr>
              <a:t>2</a:t>
            </a:r>
            <a:r>
              <a:rPr lang="zh-CN" altLang="en-US" sz="1900" dirty="0">
                <a:solidFill>
                  <a:srgbClr val="000000"/>
                </a:solidFill>
              </a:rPr>
              <a:t>）不同列：若</a:t>
            </a:r>
            <a:r>
              <a:rPr lang="en-US" altLang="zh-CN" sz="1900" dirty="0">
                <a:solidFill>
                  <a:srgbClr val="000000"/>
                </a:solidFill>
              </a:rPr>
              <a:t> </a:t>
            </a:r>
            <a:r>
              <a:rPr lang="en-US" altLang="zh-CN" sz="1900" dirty="0" err="1">
                <a:solidFill>
                  <a:srgbClr val="000000"/>
                </a:solidFill>
              </a:rPr>
              <a:t>i</a:t>
            </a:r>
            <a:r>
              <a:rPr lang="en-US" altLang="zh-CN" sz="1900" dirty="0">
                <a:solidFill>
                  <a:srgbClr val="000000"/>
                </a:solidFill>
              </a:rPr>
              <a:t> ≠ k</a:t>
            </a:r>
            <a:r>
              <a:rPr lang="zh-CN" altLang="en-US" sz="1900" dirty="0">
                <a:solidFill>
                  <a:srgbClr val="000000"/>
                </a:solidFill>
              </a:rPr>
              <a:t>，则</a:t>
            </a:r>
            <a:r>
              <a:rPr lang="en-US" altLang="zh-CN" sz="1900" dirty="0">
                <a:solidFill>
                  <a:srgbClr val="000000"/>
                </a:solidFill>
              </a:rPr>
              <a:t> x [ </a:t>
            </a:r>
            <a:r>
              <a:rPr lang="en-US" altLang="zh-CN" sz="1900" dirty="0" err="1">
                <a:solidFill>
                  <a:srgbClr val="000000"/>
                </a:solidFill>
              </a:rPr>
              <a:t>i</a:t>
            </a:r>
            <a:r>
              <a:rPr lang="en-US" altLang="zh-CN" sz="1900" dirty="0">
                <a:solidFill>
                  <a:srgbClr val="000000"/>
                </a:solidFill>
              </a:rPr>
              <a:t> ] ≠ x [ k ]</a:t>
            </a:r>
            <a:r>
              <a:rPr lang="zh-CN" altLang="en-US" sz="1900" dirty="0">
                <a:solidFill>
                  <a:srgbClr val="000000"/>
                </a:solidFill>
              </a:rPr>
              <a:t>，即不同元素值不同，所以只要数组元素是列号的排列，本约束就能自动成立</a:t>
            </a:r>
            <a:endParaRPr lang="en-US" altLang="zh-CN" sz="19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900" dirty="0">
                <a:solidFill>
                  <a:srgbClr val="C00000"/>
                </a:solidFill>
              </a:rPr>
              <a:t>（</a:t>
            </a:r>
            <a:r>
              <a:rPr lang="en-US" altLang="zh-CN" sz="1900" dirty="0">
                <a:solidFill>
                  <a:srgbClr val="C00000"/>
                </a:solidFill>
              </a:rPr>
              <a:t>3</a:t>
            </a:r>
            <a:r>
              <a:rPr lang="zh-CN" altLang="en-US" sz="1900" dirty="0">
                <a:solidFill>
                  <a:srgbClr val="C00000"/>
                </a:solidFill>
              </a:rPr>
              <a:t>）不同斜线</a:t>
            </a:r>
            <a:r>
              <a:rPr lang="zh-CN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：当</a:t>
            </a:r>
            <a:r>
              <a:rPr lang="en-US" altLang="zh-CN" sz="1900" dirty="0">
                <a:solidFill>
                  <a:srgbClr val="C00000"/>
                </a:solidFill>
              </a:rPr>
              <a:t> x[k]=n</a:t>
            </a:r>
            <a:r>
              <a:rPr lang="zh-CN" altLang="en-US" sz="1900" dirty="0">
                <a:solidFill>
                  <a:srgbClr val="C00000"/>
                </a:solidFill>
              </a:rPr>
              <a:t>，则对</a:t>
            </a:r>
            <a:r>
              <a:rPr lang="zh-CN" altLang="en-US" sz="19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∀</a:t>
            </a:r>
            <a:r>
              <a:rPr lang="en-US" altLang="zh-CN" sz="1900" dirty="0" err="1">
                <a:solidFill>
                  <a:srgbClr val="C00000"/>
                </a:solidFill>
              </a:rPr>
              <a:t>i</a:t>
            </a:r>
            <a:r>
              <a:rPr lang="zh-CN" altLang="en-US" sz="1900" dirty="0">
                <a:solidFill>
                  <a:srgbClr val="C00000"/>
                </a:solidFill>
              </a:rPr>
              <a:t>≠</a:t>
            </a:r>
            <a:r>
              <a:rPr lang="en-US" altLang="zh-CN" sz="1900" dirty="0">
                <a:solidFill>
                  <a:srgbClr val="C00000"/>
                </a:solidFill>
              </a:rPr>
              <a:t>k (x[</a:t>
            </a:r>
            <a:r>
              <a:rPr lang="en-US" altLang="zh-CN" sz="1900" dirty="0" err="1">
                <a:solidFill>
                  <a:srgbClr val="C00000"/>
                </a:solidFill>
              </a:rPr>
              <a:t>i</a:t>
            </a:r>
            <a:r>
              <a:rPr lang="en-US" altLang="zh-CN" sz="1900" dirty="0">
                <a:solidFill>
                  <a:srgbClr val="C00000"/>
                </a:solidFill>
              </a:rPr>
              <a:t>]=m)</a:t>
            </a:r>
            <a:r>
              <a:rPr lang="zh-CN" altLang="en-US" sz="1900" dirty="0">
                <a:solidFill>
                  <a:srgbClr val="C00000"/>
                </a:solidFill>
              </a:rPr>
              <a:t>，</a:t>
            </a:r>
            <a:r>
              <a:rPr lang="en-US" altLang="zh-CN" sz="1900" dirty="0">
                <a:solidFill>
                  <a:srgbClr val="C00000"/>
                </a:solidFill>
                <a:sym typeface="Wingdings" panose="05000000000000000000" pitchFamily="2" charset="2"/>
              </a:rPr>
              <a:t>| </a:t>
            </a:r>
            <a:r>
              <a:rPr lang="en-US" altLang="zh-CN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1900" dirty="0">
                <a:solidFill>
                  <a:srgbClr val="C00000"/>
                </a:solidFill>
                <a:sym typeface="Wingdings" panose="05000000000000000000" pitchFamily="2" charset="2"/>
              </a:rPr>
              <a:t>–k |</a:t>
            </a:r>
            <a:r>
              <a:rPr lang="en-US" altLang="zh-CN" sz="1900" dirty="0">
                <a:solidFill>
                  <a:srgbClr val="C00000"/>
                </a:solidFill>
              </a:rPr>
              <a:t>≠| m–n | </a:t>
            </a:r>
            <a:r>
              <a:rPr lang="zh-CN" altLang="en-US" sz="1900" dirty="0">
                <a:solidFill>
                  <a:srgbClr val="C00000"/>
                </a:solidFill>
              </a:rPr>
              <a:t>需成立</a:t>
            </a:r>
            <a:endParaRPr lang="en-US" altLang="zh-CN" sz="1900" dirty="0">
              <a:solidFill>
                <a:srgbClr val="C00000"/>
              </a:solidFill>
            </a:endParaRPr>
          </a:p>
        </p:txBody>
      </p:sp>
      <p:grpSp>
        <p:nvGrpSpPr>
          <p:cNvPr id="54276" name="组合 1"/>
          <p:cNvGrpSpPr/>
          <p:nvPr/>
        </p:nvGrpSpPr>
        <p:grpSpPr bwMode="auto">
          <a:xfrm>
            <a:off x="8121650" y="3409950"/>
            <a:ext cx="2357438" cy="3309938"/>
            <a:chOff x="6597650" y="3409258"/>
            <a:chExt cx="2357438" cy="3310731"/>
          </a:xfrm>
        </p:grpSpPr>
        <p:pic>
          <p:nvPicPr>
            <p:cNvPr id="54277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400" y="3784702"/>
              <a:ext cx="2071688" cy="293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7524328" y="4824715"/>
              <a:ext cx="254000" cy="25241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AutoShape 8"/>
            <p:cNvSpPr>
              <a:spLocks noChangeArrowheads="1"/>
            </p:cNvSpPr>
            <p:nvPr/>
          </p:nvSpPr>
          <p:spPr bwMode="auto">
            <a:xfrm>
              <a:off x="7108825" y="543093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AutoShape 10"/>
            <p:cNvSpPr>
              <a:spLocks noChangeArrowheads="1"/>
            </p:cNvSpPr>
            <p:nvPr/>
          </p:nvSpPr>
          <p:spPr bwMode="auto">
            <a:xfrm>
              <a:off x="8010525" y="544363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 flipH="1" flipV="1">
              <a:off x="6597650" y="3419577"/>
              <a:ext cx="390525" cy="4746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 rot="5400000" flipH="1">
              <a:off x="6746875" y="3646589"/>
              <a:ext cx="474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3" name="Text Box 14"/>
            <p:cNvSpPr txBox="1">
              <a:spLocks noChangeArrowheads="1"/>
            </p:cNvSpPr>
            <p:nvPr/>
          </p:nvSpPr>
          <p:spPr bwMode="auto">
            <a:xfrm>
              <a:off x="6597650" y="3598371"/>
              <a:ext cx="22463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     1     2      3     4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AutoShape 8"/>
            <p:cNvSpPr>
              <a:spLocks noChangeArrowheads="1"/>
            </p:cNvSpPr>
            <p:nvPr/>
          </p:nvSpPr>
          <p:spPr bwMode="auto">
            <a:xfrm>
              <a:off x="7108825" y="4177333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AutoShape 8"/>
            <p:cNvSpPr>
              <a:spLocks noChangeArrowheads="1"/>
            </p:cNvSpPr>
            <p:nvPr/>
          </p:nvSpPr>
          <p:spPr bwMode="auto">
            <a:xfrm>
              <a:off x="8037504" y="4177333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AutoShape 8"/>
            <p:cNvSpPr>
              <a:spLocks noChangeArrowheads="1"/>
            </p:cNvSpPr>
            <p:nvPr/>
          </p:nvSpPr>
          <p:spPr bwMode="auto">
            <a:xfrm rot="-8237393">
              <a:off x="8434858" y="613972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5029200"/>
            <a:ext cx="1339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11"/>
          <a:stretch>
            <a:fillRect/>
          </a:stretch>
        </p:blipFill>
        <p:spPr bwMode="auto">
          <a:xfrm>
            <a:off x="1143000" y="228600"/>
            <a:ext cx="9823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828800"/>
            <a:ext cx="15732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2133600" y="2057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1390650" y="5181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1968500" y="5562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pic>
        <p:nvPicPr>
          <p:cNvPr id="5530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9" r="68907" b="42419"/>
          <a:stretch>
            <a:fillRect/>
          </a:stretch>
        </p:blipFill>
        <p:spPr bwMode="auto">
          <a:xfrm>
            <a:off x="1143000" y="3810000"/>
            <a:ext cx="3054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2486026" y="6248400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dead end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1390650" y="6019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AutoShape 11"/>
          <p:cNvSpPr>
            <a:spLocks noChangeArrowheads="1"/>
          </p:cNvSpPr>
          <p:nvPr/>
        </p:nvSpPr>
        <p:spPr bwMode="auto">
          <a:xfrm>
            <a:off x="1968500" y="6019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1720850" y="6019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AutoShape 13"/>
          <p:cNvSpPr>
            <a:spLocks noChangeArrowheads="1"/>
          </p:cNvSpPr>
          <p:nvPr/>
        </p:nvSpPr>
        <p:spPr bwMode="auto">
          <a:xfrm>
            <a:off x="2298700" y="6019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Freeform 14"/>
          <p:cNvSpPr/>
          <p:nvPr/>
        </p:nvSpPr>
        <p:spPr bwMode="auto">
          <a:xfrm>
            <a:off x="1968500" y="4083050"/>
            <a:ext cx="1568450" cy="565150"/>
          </a:xfrm>
          <a:custGeom>
            <a:avLst/>
            <a:gdLst>
              <a:gd name="T0" fmla="*/ 0 w 1076"/>
              <a:gd name="T1" fmla="*/ 2147483646 h 356"/>
              <a:gd name="T2" fmla="*/ 2147483646 w 1076"/>
              <a:gd name="T3" fmla="*/ 2147483646 h 356"/>
              <a:gd name="T4" fmla="*/ 2147483646 w 1076"/>
              <a:gd name="T5" fmla="*/ 2147483646 h 356"/>
              <a:gd name="T6" fmla="*/ 2147483646 w 1076"/>
              <a:gd name="T7" fmla="*/ 2147483646 h 356"/>
              <a:gd name="T8" fmla="*/ 2147483646 w 1076"/>
              <a:gd name="T9" fmla="*/ 2147483646 h 356"/>
              <a:gd name="T10" fmla="*/ 2147483646 w 1076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6" h="356">
                <a:moveTo>
                  <a:pt x="0" y="356"/>
                </a:moveTo>
                <a:cubicBezTo>
                  <a:pt x="14" y="260"/>
                  <a:pt x="28" y="164"/>
                  <a:pt x="57" y="116"/>
                </a:cubicBezTo>
                <a:cubicBezTo>
                  <a:pt x="85" y="68"/>
                  <a:pt x="85" y="84"/>
                  <a:pt x="170" y="68"/>
                </a:cubicBezTo>
                <a:cubicBezTo>
                  <a:pt x="255" y="52"/>
                  <a:pt x="454" y="29"/>
                  <a:pt x="566" y="20"/>
                </a:cubicBezTo>
                <a:cubicBezTo>
                  <a:pt x="678" y="11"/>
                  <a:pt x="759" y="0"/>
                  <a:pt x="844" y="16"/>
                </a:cubicBezTo>
                <a:cubicBezTo>
                  <a:pt x="929" y="32"/>
                  <a:pt x="1028" y="95"/>
                  <a:pt x="1076" y="1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Oval 15"/>
          <p:cNvSpPr>
            <a:spLocks noChangeArrowheads="1"/>
          </p:cNvSpPr>
          <p:nvPr/>
        </p:nvSpPr>
        <p:spPr bwMode="auto">
          <a:xfrm>
            <a:off x="1143000" y="46482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5313" name="Oval 16"/>
          <p:cNvSpPr>
            <a:spLocks noChangeArrowheads="1"/>
          </p:cNvSpPr>
          <p:nvPr/>
        </p:nvSpPr>
        <p:spPr bwMode="auto">
          <a:xfrm>
            <a:off x="1885950" y="15240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5187950" y="5334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5029200"/>
            <a:ext cx="1339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4" b="42419"/>
          <a:stretch>
            <a:fillRect/>
          </a:stretch>
        </p:blipFill>
        <p:spPr bwMode="auto">
          <a:xfrm>
            <a:off x="1143000" y="0"/>
            <a:ext cx="8915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2667000"/>
            <a:ext cx="15732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4032250" y="3276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3124200" y="52578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3041650" y="2895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4197350" y="1600200"/>
            <a:ext cx="602615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pic>
        <p:nvPicPr>
          <p:cNvPr id="563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62379" r="68488" b="21626"/>
          <a:stretch>
            <a:fillRect/>
          </a:stretch>
        </p:blipFill>
        <p:spPr bwMode="auto">
          <a:xfrm>
            <a:off x="3124201" y="4343400"/>
            <a:ext cx="1114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31" name="AutoShape 10"/>
          <p:cNvSpPr>
            <a:spLocks noChangeArrowheads="1"/>
          </p:cNvSpPr>
          <p:nvPr/>
        </p:nvSpPr>
        <p:spPr bwMode="auto">
          <a:xfrm>
            <a:off x="3105150" y="6400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3683000" y="6400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AutoShape 12"/>
          <p:cNvSpPr>
            <a:spLocks noChangeArrowheads="1"/>
          </p:cNvSpPr>
          <p:nvPr/>
        </p:nvSpPr>
        <p:spPr bwMode="auto">
          <a:xfrm>
            <a:off x="3435350" y="6400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AutoShape 13"/>
          <p:cNvSpPr>
            <a:spLocks noChangeArrowheads="1"/>
          </p:cNvSpPr>
          <p:nvPr/>
        </p:nvSpPr>
        <p:spPr bwMode="auto">
          <a:xfrm>
            <a:off x="4013200" y="6400800"/>
            <a:ext cx="24765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0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Oval 14"/>
          <p:cNvSpPr>
            <a:spLocks noChangeArrowheads="1"/>
          </p:cNvSpPr>
          <p:nvPr/>
        </p:nvSpPr>
        <p:spPr bwMode="auto">
          <a:xfrm>
            <a:off x="3371850" y="60198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4032250" y="56388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1743076" y="6248400"/>
            <a:ext cx="12747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dead end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1143000" y="23622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39" name="Oval 18"/>
          <p:cNvSpPr>
            <a:spLocks noChangeArrowheads="1"/>
          </p:cNvSpPr>
          <p:nvPr/>
        </p:nvSpPr>
        <p:spPr bwMode="auto">
          <a:xfrm>
            <a:off x="2876550" y="23622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40" name="Oval 19"/>
          <p:cNvSpPr>
            <a:spLocks noChangeArrowheads="1"/>
          </p:cNvSpPr>
          <p:nvPr/>
        </p:nvSpPr>
        <p:spPr bwMode="auto">
          <a:xfrm>
            <a:off x="2959100" y="48006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41" name="Oval 20"/>
          <p:cNvSpPr>
            <a:spLocks noChangeArrowheads="1"/>
          </p:cNvSpPr>
          <p:nvPr/>
        </p:nvSpPr>
        <p:spPr bwMode="auto">
          <a:xfrm>
            <a:off x="1885950" y="1295400"/>
            <a:ext cx="15684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6342" name="Freeform 21"/>
          <p:cNvSpPr/>
          <p:nvPr/>
        </p:nvSpPr>
        <p:spPr bwMode="auto">
          <a:xfrm>
            <a:off x="3398838" y="1054100"/>
            <a:ext cx="1128712" cy="3670300"/>
          </a:xfrm>
          <a:custGeom>
            <a:avLst/>
            <a:gdLst>
              <a:gd name="T0" fmla="*/ 2147483646 w 656"/>
              <a:gd name="T1" fmla="*/ 2147483646 h 2312"/>
              <a:gd name="T2" fmla="*/ 2147483646 w 656"/>
              <a:gd name="T3" fmla="*/ 2147483646 h 2312"/>
              <a:gd name="T4" fmla="*/ 2147483646 w 656"/>
              <a:gd name="T5" fmla="*/ 2147483646 h 2312"/>
              <a:gd name="T6" fmla="*/ 2147483646 w 656"/>
              <a:gd name="T7" fmla="*/ 2147483646 h 2312"/>
              <a:gd name="T8" fmla="*/ 2147483646 w 656"/>
              <a:gd name="T9" fmla="*/ 2147483646 h 2312"/>
              <a:gd name="T10" fmla="*/ 2147483646 w 656"/>
              <a:gd name="T11" fmla="*/ 2147483646 h 2312"/>
              <a:gd name="T12" fmla="*/ 2147483646 w 656"/>
              <a:gd name="T13" fmla="*/ 2147483646 h 2312"/>
              <a:gd name="T14" fmla="*/ 2147483646 w 656"/>
              <a:gd name="T15" fmla="*/ 2147483646 h 23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6" h="2312">
                <a:moveTo>
                  <a:pt x="224" y="2312"/>
                </a:moveTo>
                <a:cubicBezTo>
                  <a:pt x="240" y="1712"/>
                  <a:pt x="256" y="1112"/>
                  <a:pt x="224" y="776"/>
                </a:cubicBezTo>
                <a:cubicBezTo>
                  <a:pt x="192" y="440"/>
                  <a:pt x="64" y="400"/>
                  <a:pt x="32" y="296"/>
                </a:cubicBezTo>
                <a:cubicBezTo>
                  <a:pt x="0" y="192"/>
                  <a:pt x="24" y="184"/>
                  <a:pt x="32" y="152"/>
                </a:cubicBezTo>
                <a:cubicBezTo>
                  <a:pt x="40" y="120"/>
                  <a:pt x="64" y="120"/>
                  <a:pt x="80" y="104"/>
                </a:cubicBezTo>
                <a:cubicBezTo>
                  <a:pt x="96" y="88"/>
                  <a:pt x="80" y="72"/>
                  <a:pt x="128" y="56"/>
                </a:cubicBezTo>
                <a:cubicBezTo>
                  <a:pt x="176" y="40"/>
                  <a:pt x="280" y="0"/>
                  <a:pt x="368" y="8"/>
                </a:cubicBezTo>
                <a:cubicBezTo>
                  <a:pt x="456" y="16"/>
                  <a:pt x="556" y="60"/>
                  <a:pt x="656" y="1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823450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600700" y="1524000"/>
            <a:ext cx="52832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3048000"/>
            <a:ext cx="1108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4648200"/>
            <a:ext cx="15732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1524000"/>
            <a:ext cx="1108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4357688" y="49530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4687888" y="6324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3944938" y="5867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5018088" y="54102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6" name="Oval 11"/>
          <p:cNvSpPr>
            <a:spLocks noChangeArrowheads="1"/>
          </p:cNvSpPr>
          <p:nvPr/>
        </p:nvSpPr>
        <p:spPr bwMode="auto">
          <a:xfrm>
            <a:off x="5459413" y="38862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6202363" y="2057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8" name="Oval 13"/>
          <p:cNvSpPr>
            <a:spLocks noChangeArrowheads="1"/>
          </p:cNvSpPr>
          <p:nvPr/>
        </p:nvSpPr>
        <p:spPr bwMode="auto">
          <a:xfrm>
            <a:off x="5707063" y="1676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2655889" y="5924550"/>
            <a:ext cx="1165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6202363" y="3581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7361" name="Oval 16"/>
          <p:cNvSpPr>
            <a:spLocks noChangeArrowheads="1"/>
          </p:cNvSpPr>
          <p:nvPr/>
        </p:nvSpPr>
        <p:spPr bwMode="auto">
          <a:xfrm>
            <a:off x="5707063" y="3200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823450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4648200"/>
            <a:ext cx="15732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4648200"/>
            <a:ext cx="15732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4357688" y="49530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75" name="Oval 6"/>
          <p:cNvSpPr>
            <a:spLocks noChangeArrowheads="1"/>
          </p:cNvSpPr>
          <p:nvPr/>
        </p:nvSpPr>
        <p:spPr bwMode="auto">
          <a:xfrm>
            <a:off x="4687888" y="6324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3944938" y="58674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77" name="Oval 8"/>
          <p:cNvSpPr>
            <a:spLocks noChangeArrowheads="1"/>
          </p:cNvSpPr>
          <p:nvPr/>
        </p:nvSpPr>
        <p:spPr bwMode="auto">
          <a:xfrm>
            <a:off x="5018088" y="54102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6999288" y="6324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7577138" y="59436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80" name="Oval 11"/>
          <p:cNvSpPr>
            <a:spLocks noChangeArrowheads="1"/>
          </p:cNvSpPr>
          <p:nvPr/>
        </p:nvSpPr>
        <p:spPr bwMode="auto">
          <a:xfrm>
            <a:off x="6669088" y="54102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7329488" y="4953000"/>
            <a:ext cx="24765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912101" y="5299075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2697164" y="5811838"/>
            <a:ext cx="1165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解空间的表示</a:t>
            </a:r>
            <a:endParaRPr lang="zh-CN" alt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idx="1"/>
          </p:nvPr>
        </p:nvSpPr>
        <p:spPr>
          <a:xfrm>
            <a:off x="499621" y="886120"/>
            <a:ext cx="11161336" cy="50999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通常，解空间可组织成树或图的形式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/>
              <a:t>n=3 </a:t>
            </a:r>
            <a:r>
              <a:rPr lang="zh-CN" altLang="en-US" sz="2800" dirty="0"/>
              <a:t>的 0-1背包问题的解空间树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状态空间树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从根到叶子的路径上的标记形成一个解向量。比如，路径 </a:t>
            </a:r>
            <a:r>
              <a:rPr lang="en-US" altLang="zh-CN" sz="2400" dirty="0"/>
              <a:t>( A, C, F, L) </a:t>
            </a:r>
            <a:r>
              <a:rPr lang="zh-CN" altLang="en-US" sz="2400" dirty="0"/>
              <a:t>上的标记形成的向量 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341726" y="1461271"/>
            <a:ext cx="7477125" cy="2503487"/>
            <a:chOff x="1309526" y="1687513"/>
            <a:chExt cx="7477053" cy="2503487"/>
          </a:xfrm>
        </p:grpSpPr>
        <p:graphicFrame>
          <p:nvGraphicFramePr>
            <p:cNvPr id="9222" name="Object 4"/>
            <p:cNvGraphicFramePr>
              <a:graphicFrameLocks noChangeAspect="1"/>
            </p:cNvGraphicFramePr>
            <p:nvPr/>
          </p:nvGraphicFramePr>
          <p:xfrm>
            <a:off x="1309526" y="1687513"/>
            <a:ext cx="5116513" cy="2503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Picture" r:id="rId1" imgW="3581400" imgH="1752600" progId="Word.Picture.8">
                    <p:embed/>
                  </p:oleObj>
                </mc:Choice>
                <mc:Fallback>
                  <p:oleObj name="Picture" r:id="rId1" imgW="3581400" imgH="1752600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526" y="1687513"/>
                          <a:ext cx="5116513" cy="2503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23" name="直接连接符 2"/>
            <p:cNvCxnSpPr>
              <a:cxnSpLocks noChangeShapeType="1"/>
            </p:cNvCxnSpPr>
            <p:nvPr/>
          </p:nvCxnSpPr>
          <p:spPr bwMode="auto">
            <a:xfrm>
              <a:off x="6779298" y="2503679"/>
              <a:ext cx="19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4" name="直接连接符 7"/>
            <p:cNvCxnSpPr>
              <a:cxnSpLocks noChangeShapeType="1"/>
            </p:cNvCxnSpPr>
            <p:nvPr/>
          </p:nvCxnSpPr>
          <p:spPr bwMode="auto">
            <a:xfrm>
              <a:off x="6779298" y="3985181"/>
              <a:ext cx="19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5" name="直接连接符 8"/>
            <p:cNvCxnSpPr>
              <a:cxnSpLocks noChangeShapeType="1"/>
            </p:cNvCxnSpPr>
            <p:nvPr/>
          </p:nvCxnSpPr>
          <p:spPr bwMode="auto">
            <a:xfrm>
              <a:off x="6779298" y="3244430"/>
              <a:ext cx="19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6" name="直接连接符 9"/>
            <p:cNvCxnSpPr>
              <a:cxnSpLocks noChangeShapeType="1"/>
            </p:cNvCxnSpPr>
            <p:nvPr/>
          </p:nvCxnSpPr>
          <p:spPr bwMode="auto">
            <a:xfrm>
              <a:off x="6779298" y="1762928"/>
              <a:ext cx="19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7" name="矩形 3"/>
            <p:cNvSpPr>
              <a:spLocks noChangeArrowheads="1"/>
            </p:cNvSpPr>
            <p:nvPr/>
          </p:nvSpPr>
          <p:spPr bwMode="auto">
            <a:xfrm>
              <a:off x="6779298" y="1933249"/>
              <a:ext cx="20072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/>
                <a:t>对物品 </a:t>
              </a:r>
              <a:r>
                <a:rPr lang="en-US" altLang="zh-CN"/>
                <a:t>1 </a:t>
              </a:r>
              <a:r>
                <a:rPr lang="zh-CN" altLang="en-US"/>
                <a:t>的选择</a:t>
              </a:r>
              <a:endParaRPr lang="zh-CN" altLang="en-US"/>
            </a:p>
          </p:txBody>
        </p:sp>
        <p:sp>
          <p:nvSpPr>
            <p:cNvPr id="9228" name="矩形 11"/>
            <p:cNvSpPr>
              <a:spLocks noChangeArrowheads="1"/>
            </p:cNvSpPr>
            <p:nvPr/>
          </p:nvSpPr>
          <p:spPr bwMode="auto">
            <a:xfrm>
              <a:off x="6779298" y="2688249"/>
              <a:ext cx="20072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/>
                <a:t>对物品 </a:t>
              </a:r>
              <a:r>
                <a:rPr lang="en-US" altLang="zh-CN"/>
                <a:t>2 </a:t>
              </a:r>
              <a:r>
                <a:rPr lang="zh-CN" altLang="en-US"/>
                <a:t>的选择</a:t>
              </a:r>
              <a:endParaRPr lang="zh-CN" altLang="en-US"/>
            </a:p>
          </p:txBody>
        </p:sp>
        <p:sp>
          <p:nvSpPr>
            <p:cNvPr id="9229" name="矩形 12"/>
            <p:cNvSpPr>
              <a:spLocks noChangeArrowheads="1"/>
            </p:cNvSpPr>
            <p:nvPr/>
          </p:nvSpPr>
          <p:spPr bwMode="auto">
            <a:xfrm>
              <a:off x="6779298" y="3429000"/>
              <a:ext cx="20072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/>
                <a:t>对物品 </a:t>
              </a:r>
              <a:r>
                <a:rPr lang="en-US" altLang="zh-CN"/>
                <a:t>3 </a:t>
              </a:r>
              <a:r>
                <a:rPr lang="zh-CN" altLang="en-US"/>
                <a:t>的选择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问题的解空间</a:t>
            </a:r>
            <a:endParaRPr lang="zh-CN" altLang="en-US"/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27901" y="914400"/>
            <a:ext cx="5764949" cy="5216525"/>
          </a:xfrm>
        </p:spPr>
        <p:txBody>
          <a:bodyPr/>
          <a:lstStyle/>
          <a:p>
            <a:pPr eaLnBrk="1" hangingPunct="1"/>
            <a:r>
              <a:rPr lang="zh-CN" altLang="en-US" sz="2600" b="1" dirty="0"/>
              <a:t>例：</a:t>
            </a:r>
            <a:r>
              <a:rPr lang="en-US" altLang="zh-CN" sz="2600" b="1" dirty="0"/>
              <a:t>n </a:t>
            </a:r>
            <a:r>
              <a:rPr lang="zh-CN" altLang="en-US" sz="2600" b="1" dirty="0"/>
              <a:t>个城市的 </a:t>
            </a:r>
            <a:r>
              <a:rPr lang="en-US" altLang="zh-CN" sz="2600" b="1" dirty="0"/>
              <a:t>TSP </a:t>
            </a:r>
            <a:r>
              <a:rPr lang="zh-CN" altLang="en-US" sz="2600" b="1" dirty="0"/>
              <a:t>问题</a:t>
            </a:r>
            <a:endParaRPr lang="zh-CN" altLang="en-US" sz="2600" b="1" dirty="0"/>
          </a:p>
          <a:p>
            <a:pPr lvl="1" eaLnBrk="1" hangingPunct="1"/>
            <a:r>
              <a:rPr lang="zh-CN" altLang="en-US" sz="2200" b="1" dirty="0"/>
              <a:t>解空间由长度为 </a:t>
            </a:r>
            <a:r>
              <a:rPr lang="en-US" altLang="zh-CN" sz="2200" b="1" dirty="0"/>
              <a:t>n </a:t>
            </a:r>
            <a:r>
              <a:rPr lang="zh-CN" altLang="en-US" sz="2200" b="1" dirty="0"/>
              <a:t>的向量组成</a:t>
            </a:r>
            <a:endParaRPr lang="zh-CN" altLang="en-US" sz="2200" b="1" dirty="0"/>
          </a:p>
          <a:p>
            <a:pPr lvl="2" eaLnBrk="1" hangingPunct="1"/>
            <a:r>
              <a:rPr lang="zh-CN" altLang="en-US" sz="2000" b="1" dirty="0"/>
              <a:t>向量总数：</a:t>
            </a:r>
            <a:r>
              <a:rPr lang="en-US" altLang="zh-CN" sz="2000" b="1" dirty="0"/>
              <a:t>(n-1)!</a:t>
            </a:r>
            <a:endParaRPr lang="en-US" altLang="zh-CN" sz="2000" b="1" dirty="0"/>
          </a:p>
          <a:p>
            <a:pPr lvl="1" eaLnBrk="1" hangingPunct="1"/>
            <a:r>
              <a:rPr lang="en-US" altLang="zh-CN" sz="2200" b="1" dirty="0"/>
              <a:t>n=4</a:t>
            </a:r>
            <a:r>
              <a:rPr lang="zh-CN" altLang="en-US" sz="2200" b="1" dirty="0"/>
              <a:t>，若左图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全连通图</a:t>
            </a:r>
            <a:r>
              <a:rPr lang="en-US" altLang="zh-CN" sz="2200" b="1" dirty="0"/>
              <a:t>)</a:t>
            </a:r>
            <a:endParaRPr lang="en-US" altLang="zh-CN" sz="2200" b="1" dirty="0"/>
          </a:p>
          <a:p>
            <a:pPr lvl="2" eaLnBrk="1" hangingPunct="1"/>
            <a:r>
              <a:rPr lang="en-US" altLang="zh-CN" sz="2000" b="1" dirty="0"/>
              <a:t>x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∈</a:t>
            </a:r>
            <a:r>
              <a:rPr lang="zh-CN" altLang="en-US" sz="2000" b="1" dirty="0"/>
              <a:t>为城市编号，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1~n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以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=1</a:t>
            </a:r>
            <a:r>
              <a:rPr lang="zh-CN" altLang="en-US" sz="2000" b="1" dirty="0"/>
              <a:t>为起点和终点</a:t>
            </a:r>
            <a:endParaRPr lang="en-US" altLang="zh-CN" sz="20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(1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4)</a:t>
            </a:r>
            <a:endParaRPr lang="en-US" altLang="zh-CN" sz="20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(1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4)</a:t>
            </a:r>
            <a:endParaRPr lang="en-US" altLang="zh-CN" sz="20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(1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2)</a:t>
            </a:r>
            <a:endParaRPr lang="en-US" altLang="zh-CN" sz="20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……</a:t>
            </a:r>
            <a:endParaRPr lang="en-US" altLang="zh-CN" sz="2000" b="1" dirty="0"/>
          </a:p>
        </p:txBody>
      </p:sp>
      <p:graphicFrame>
        <p:nvGraphicFramePr>
          <p:cNvPr id="1024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146090" y="1310480"/>
          <a:ext cx="3144837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图片" r:id="rId1" imgW="1774190" imgH="1563370" progId="Word.Picture.8">
                  <p:embed/>
                </p:oleObj>
              </mc:Choice>
              <mc:Fallback>
                <p:oleObj name="图片" r:id="rId1" imgW="1774190" imgH="156337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090" y="1310480"/>
                        <a:ext cx="3144837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解空间的表示</a:t>
            </a:r>
            <a:endParaRPr lang="zh-CN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903194"/>
            <a:ext cx="8915400" cy="671512"/>
          </a:xfrm>
        </p:spPr>
        <p:txBody>
          <a:bodyPr/>
          <a:lstStyle/>
          <a:p>
            <a:pPr eaLnBrk="1" hangingPunct="1"/>
            <a:r>
              <a:rPr lang="en-US" altLang="zh-CN" dirty="0"/>
              <a:t>TSP</a:t>
            </a:r>
            <a:r>
              <a:rPr lang="zh-CN" altLang="en-US" dirty="0"/>
              <a:t>的解空间树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状态空间树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11269" name="Group 7"/>
          <p:cNvGrpSpPr/>
          <p:nvPr/>
        </p:nvGrpSpPr>
        <p:grpSpPr bwMode="auto">
          <a:xfrm>
            <a:off x="3436938" y="1882775"/>
            <a:ext cx="5434012" cy="3543300"/>
            <a:chOff x="987" y="1153"/>
            <a:chExt cx="3561" cy="2683"/>
          </a:xfrm>
        </p:grpSpPr>
        <p:pic>
          <p:nvPicPr>
            <p:cNvPr id="11270" name="Picture 4" descr="t5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" y="1153"/>
              <a:ext cx="3561" cy="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852" y="2587"/>
              <a:ext cx="22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子集树与排列树</a:t>
            </a:r>
            <a:endParaRPr lang="zh-CN" altLang="en-US"/>
          </a:p>
        </p:txBody>
      </p:sp>
      <p:sp>
        <p:nvSpPr>
          <p:cNvPr id="12292" name="Rectangle 10"/>
          <p:cNvSpPr>
            <a:spLocks noGrp="1" noChangeArrowheads="1"/>
          </p:cNvSpPr>
          <p:nvPr>
            <p:ph idx="1"/>
          </p:nvPr>
        </p:nvSpPr>
        <p:spPr>
          <a:xfrm>
            <a:off x="518474" y="867266"/>
            <a:ext cx="10035226" cy="1964835"/>
          </a:xfrm>
        </p:spPr>
        <p:txBody>
          <a:bodyPr/>
          <a:lstStyle/>
          <a:p>
            <a:pPr eaLnBrk="1" hangingPunct="1"/>
            <a:r>
              <a:rPr lang="zh-CN" altLang="en-US" dirty="0"/>
              <a:t>解空间树：也叫做“</a:t>
            </a:r>
            <a:r>
              <a:rPr lang="zh-CN" altLang="en-US" dirty="0">
                <a:solidFill>
                  <a:srgbClr val="C00000"/>
                </a:solidFill>
              </a:rPr>
              <a:t>状态空间树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子集树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排列树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  <a:endParaRPr lang="zh-CN" altLang="en-US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12293" name="Picture 4" descr="t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7"/>
          <a:stretch>
            <a:fillRect/>
          </a:stretch>
        </p:blipFill>
        <p:spPr bwMode="auto">
          <a:xfrm>
            <a:off x="1366839" y="3092451"/>
            <a:ext cx="501173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920875" y="5335588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遍历子集树需</a:t>
            </a:r>
            <a:r>
              <a:rPr lang="en-US" altLang="zh-CN" sz="2400"/>
              <a:t>O(2</a:t>
            </a:r>
            <a:r>
              <a:rPr lang="en-US" altLang="zh-CN" sz="2400" baseline="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计算时间 </a:t>
            </a:r>
            <a:endParaRPr lang="zh-CN" altLang="en-US" sz="2400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532564" y="5384800"/>
            <a:ext cx="431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遍历排列树需要</a:t>
            </a:r>
            <a:r>
              <a:rPr lang="en-US" altLang="zh-CN" sz="2400"/>
              <a:t>O(n!)</a:t>
            </a:r>
            <a:r>
              <a:rPr lang="zh-CN" altLang="en-US" sz="2400"/>
              <a:t>计算时间 </a:t>
            </a:r>
            <a:endParaRPr lang="zh-CN" altLang="en-US" sz="2400"/>
          </a:p>
        </p:txBody>
      </p:sp>
      <p:grpSp>
        <p:nvGrpSpPr>
          <p:cNvPr id="12296" name="Group 7"/>
          <p:cNvGrpSpPr/>
          <p:nvPr/>
        </p:nvGrpSpPr>
        <p:grpSpPr bwMode="auto">
          <a:xfrm>
            <a:off x="6683376" y="2438400"/>
            <a:ext cx="3871913" cy="2751138"/>
            <a:chOff x="3091" y="951"/>
            <a:chExt cx="2252" cy="1733"/>
          </a:xfrm>
        </p:grpSpPr>
        <p:pic>
          <p:nvPicPr>
            <p:cNvPr id="12297" name="Picture 8" descr="t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3" b="4002"/>
            <a:stretch>
              <a:fillRect/>
            </a:stretch>
          </p:blipFill>
          <p:spPr bwMode="auto">
            <a:xfrm>
              <a:off x="3091" y="951"/>
              <a:ext cx="2252" cy="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3484" y="1892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755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115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623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480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6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8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30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10280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commondata" val="eyJoZGlkIjoiZWU5OTlmNThkYjFmNTczZGM3YWVhYmM0YTgyMGMxZGEifQ==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体系结构-设计模版">
  <a:themeElements>
    <a:clrScheme name="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10182</Words>
  <Application>WPS 演示</Application>
  <PresentationFormat>宽屏</PresentationFormat>
  <Paragraphs>1300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</vt:lpstr>
      <vt:lpstr>宋体</vt:lpstr>
      <vt:lpstr>Wingdings</vt:lpstr>
      <vt:lpstr>黑体</vt:lpstr>
      <vt:lpstr>Garamond</vt:lpstr>
      <vt:lpstr>PMingLiU-ExtB</vt:lpstr>
      <vt:lpstr>Times New Roman</vt:lpstr>
      <vt:lpstr>微软雅黑</vt:lpstr>
      <vt:lpstr>Arial Unicode MS</vt:lpstr>
      <vt:lpstr>Calibri</vt:lpstr>
      <vt:lpstr>楷体_GB2312</vt:lpstr>
      <vt:lpstr>Yu Gothic</vt:lpstr>
      <vt:lpstr>新宋体</vt:lpstr>
      <vt:lpstr>体系结构-设计模版</vt:lpstr>
      <vt:lpstr>Word.Picture.8</vt:lpstr>
      <vt:lpstr>Word.Picture.8</vt:lpstr>
      <vt:lpstr>第12 章 超越算法能力的极限</vt:lpstr>
      <vt:lpstr>难问题的求解</vt:lpstr>
      <vt:lpstr>回溯</vt:lpstr>
      <vt:lpstr>问题的解空间</vt:lpstr>
      <vt:lpstr>问题的解空间</vt:lpstr>
      <vt:lpstr>解空间的表示</vt:lpstr>
      <vt:lpstr>问题的解空间</vt:lpstr>
      <vt:lpstr>解空间的表示</vt:lpstr>
      <vt:lpstr>子集树与排列树</vt:lpstr>
      <vt:lpstr>回溯算法思路</vt:lpstr>
      <vt:lpstr>回溯法基本步骤</vt:lpstr>
      <vt:lpstr>回溯法求解 0-1 背包</vt:lpstr>
      <vt:lpstr>回溯法求解 0-1 背包</vt:lpstr>
      <vt:lpstr>回溯求解 0-1 背包</vt:lpstr>
      <vt:lpstr>子集树递归回溯算法框架</vt:lpstr>
      <vt:lpstr>0-1背包问题回溯算法的实现（主程序）</vt:lpstr>
      <vt:lpstr>0-1背包问题回溯算法</vt:lpstr>
      <vt:lpstr>0-1背包问题回溯算法</vt:lpstr>
      <vt:lpstr>0-1背包问题回溯算法</vt:lpstr>
      <vt:lpstr>0-1背包问题回溯算法</vt:lpstr>
      <vt:lpstr>0-1背包问题回溯算法</vt:lpstr>
      <vt:lpstr>回溯求解 0-1 背包</vt:lpstr>
      <vt:lpstr>回溯求解 0-1 背包</vt:lpstr>
      <vt:lpstr>回溯求解 0-1 背包</vt:lpstr>
      <vt:lpstr>回溯求解 0-1 背包</vt:lpstr>
      <vt:lpstr>0-1背包问题（界限函数）</vt:lpstr>
      <vt:lpstr>0-1背包问题回溯算法</vt:lpstr>
      <vt:lpstr>回溯求解 0-1 背包</vt:lpstr>
      <vt:lpstr>PowerPoint 演示文稿</vt:lpstr>
      <vt:lpstr>回溯求解 0-1 背包</vt:lpstr>
      <vt:lpstr>回溯求解 0-1 背包</vt:lpstr>
      <vt:lpstr>0-1背包问题的界限函数</vt:lpstr>
      <vt:lpstr>0-1背包问题的界限函数</vt:lpstr>
      <vt:lpstr>0-1背包问题的界限函数</vt:lpstr>
      <vt:lpstr>0-1背包问题的界限函数</vt:lpstr>
      <vt:lpstr>回溯法小结</vt:lpstr>
      <vt:lpstr>Branch and Bound(分支定界)</vt:lpstr>
      <vt:lpstr>基于 BFS 的分支定界(Branch &amp; Bound)</vt:lpstr>
      <vt:lpstr>Branch and Bound(分支定界)</vt:lpstr>
      <vt:lpstr>0-1背包问题的分支定界算法</vt:lpstr>
      <vt:lpstr>0-1背包的分支定界求解实例(I)</vt:lpstr>
      <vt:lpstr>0-1背包的分支定界算法的实现(I)</vt:lpstr>
      <vt:lpstr>Branch and Bound(分支定界)</vt:lpstr>
      <vt:lpstr>0-1背包的分支定界算法的实现(II)</vt:lpstr>
      <vt:lpstr>0-1背包的分支定界求解实例(II)</vt:lpstr>
      <vt:lpstr>PowerPoint 演示文稿</vt:lpstr>
      <vt:lpstr>PowerPoint 演示文稿</vt:lpstr>
      <vt:lpstr>N 皇后问题的回溯求解算法</vt:lpstr>
      <vt:lpstr>N 皇后问题的回溯求解算法</vt:lpstr>
      <vt:lpstr>N 皇后问题的回溯求解算法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Huang</dc:creator>
  <cp:lastModifiedBy>黄诚</cp:lastModifiedBy>
  <cp:revision>3080</cp:revision>
  <dcterms:created xsi:type="dcterms:W3CDTF">2113-01-01T00:00:00Z</dcterms:created>
  <dcterms:modified xsi:type="dcterms:W3CDTF">2024-06-20T04:15:08Z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B28DC3F6CB594F34AC1702766E887012_12</vt:lpwstr>
  </property>
</Properties>
</file>