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384" r:id="rId2"/>
    <p:sldId id="275" r:id="rId3"/>
    <p:sldId id="337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41" r:id="rId12"/>
    <p:sldId id="382" r:id="rId13"/>
    <p:sldId id="383" r:id="rId14"/>
    <p:sldId id="385" r:id="rId15"/>
    <p:sldId id="387" r:id="rId16"/>
    <p:sldId id="386" r:id="rId17"/>
    <p:sldId id="388" r:id="rId18"/>
    <p:sldId id="389" r:id="rId19"/>
    <p:sldId id="391" r:id="rId20"/>
    <p:sldId id="390" r:id="rId21"/>
    <p:sldId id="392" r:id="rId22"/>
    <p:sldId id="662" r:id="rId23"/>
    <p:sldId id="751" r:id="rId24"/>
    <p:sldId id="752" r:id="rId25"/>
    <p:sldId id="753" r:id="rId26"/>
    <p:sldId id="754" r:id="rId27"/>
    <p:sldId id="756" r:id="rId28"/>
    <p:sldId id="757" r:id="rId29"/>
    <p:sldId id="758" r:id="rId30"/>
    <p:sldId id="759" r:id="rId31"/>
    <p:sldId id="663" r:id="rId32"/>
    <p:sldId id="724" r:id="rId33"/>
    <p:sldId id="725" r:id="rId34"/>
    <p:sldId id="726" r:id="rId35"/>
    <p:sldId id="727" r:id="rId36"/>
    <p:sldId id="728" r:id="rId37"/>
    <p:sldId id="729" r:id="rId38"/>
    <p:sldId id="730" r:id="rId39"/>
    <p:sldId id="731" r:id="rId40"/>
    <p:sldId id="732" r:id="rId41"/>
    <p:sldId id="720" r:id="rId42"/>
    <p:sldId id="722" r:id="rId43"/>
    <p:sldId id="723" r:id="rId44"/>
    <p:sldId id="744" r:id="rId45"/>
    <p:sldId id="745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FF9933"/>
    <a:srgbClr val="CCFF99"/>
    <a:srgbClr val="0000CC"/>
    <a:srgbClr val="FF0000"/>
    <a:srgbClr val="FF6600"/>
    <a:srgbClr val="FFCC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3126" autoAdjust="0"/>
  </p:normalViewPr>
  <p:slideViewPr>
    <p:cSldViewPr>
      <p:cViewPr varScale="1">
        <p:scale>
          <a:sx n="80" d="100"/>
          <a:sy n="80" d="100"/>
        </p:scale>
        <p:origin x="87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828"/>
    </p:cViewPr>
  </p:sorterViewPr>
  <p:notesViewPr>
    <p:cSldViewPr>
      <p:cViewPr>
        <p:scale>
          <a:sx n="100" d="100"/>
          <a:sy n="100" d="100"/>
        </p:scale>
        <p:origin x="-636" y="-72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>
            <a:extLst>
              <a:ext uri="{FF2B5EF4-FFF2-40B4-BE49-F238E27FC236}">
                <a16:creationId xmlns:a16="http://schemas.microsoft.com/office/drawing/2014/main" id="{5D8EE5E8-16CF-4FF4-8067-AD0267AED0D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8BD1693A-DE8E-47B5-B885-2664C5D41CF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4DEBB82-004E-4A57-B3F8-B3E7C51B6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93244082-ADC4-4C70-A994-AF3AB63F8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"/>
            <a:ext cx="38163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243" tIns="50122" rIns="100243" bIns="50122"/>
          <a:lstStyle>
            <a:lvl1pPr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0063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330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3363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5013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22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94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66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38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sz="1800" b="1" i="1">
                <a:ea typeface="宋体" panose="02010600030101010101" pitchFamily="2" charset="-122"/>
              </a:rPr>
              <a:t>Design and Analysis of Algorithms</a:t>
            </a:r>
          </a:p>
        </p:txBody>
      </p:sp>
      <p:sp>
        <p:nvSpPr>
          <p:cNvPr id="177159" name="Rectangle 7">
            <a:extLst>
              <a:ext uri="{FF2B5EF4-FFF2-40B4-BE49-F238E27FC236}">
                <a16:creationId xmlns:a16="http://schemas.microsoft.com/office/drawing/2014/main" id="{B2FA3EC2-6173-4C24-832E-121F4EB3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304800"/>
            <a:ext cx="238283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243" tIns="50122" rIns="100243" bIns="50122"/>
          <a:lstStyle>
            <a:lvl1pPr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0063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3300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03363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5013" algn="l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22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94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66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33813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zh-CN" sz="1800" b="1" i="1">
                <a:ea typeface="宋体" panose="02010600030101010101" pitchFamily="2" charset="-122"/>
              </a:rPr>
              <a:t>Chapter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171CA974-2CAC-4BAC-9E48-329BD2D255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3EA8281E-76EC-49CA-BF26-AD06016582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74938EF-0FCC-4AFD-829A-A411F1728D9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0430861C-15E9-4B70-B405-707C5AEFD5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79AB55B7-9B1F-4B12-8C6F-F9F9134CE9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00F9FC81-2723-4C00-A941-4906A98C6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47D6AC-CE60-4CDF-B92F-748668E5D6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9AE78EE-8C1C-47B7-B6EF-A0D92611A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414FC819-BE6C-4E3F-A45F-10DBD4B5EC48}" type="slidenum">
              <a:rPr lang="zh-CN" altLang="en-US" sz="1200" smtClean="0">
                <a:ea typeface="宋体" panose="02010600030101010101" pitchFamily="2" charset="-122"/>
              </a:rPr>
              <a:pPr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796E7EA-DE4F-446C-B7E8-0FDC4948B1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744324F-FF85-4997-8884-A6544EBEA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zh-CN"/>
              <a:t>Draw example.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2BBC29C-0A66-44F2-A7D5-BBFD7CF794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5EF8AE05-2BDD-4B85-A3DC-9AB90B647ACB}" type="slidenum">
              <a:rPr lang="zh-CN" altLang="en-US" sz="1200" smtClean="0">
                <a:ea typeface="宋体" panose="02010600030101010101" pitchFamily="2" charset="-122"/>
              </a:rPr>
              <a:pPr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53FC0EF-802F-437B-AFFE-54A9461434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2EC5FB3-FEDC-4E6D-888E-D740CE8CE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0D14508-A1BA-4351-A0CC-51582BE51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25A7E18-F8F0-42E1-B4E3-CB0D06068CD1}" type="slidenum">
              <a:rPr lang="zh-CN" altLang="en-US" sz="1200" smtClean="0">
                <a:ea typeface="宋体" panose="02010600030101010101" pitchFamily="2" charset="-122"/>
              </a:rPr>
              <a:pPr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D4718C8-4702-4C1E-BE3C-EA19B8FDC3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A76A28A-33BC-4CED-A5DD-BBF8D55A8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FFE06CB-D686-4E3C-9F53-B6B2C72A93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FC964ED2-BA3B-49CF-B81C-76E7D26F98CE}" type="slidenum">
              <a:rPr lang="zh-CN" altLang="en-US" sz="1200" smtClean="0">
                <a:ea typeface="宋体" panose="02010600030101010101" pitchFamily="2" charset="-122"/>
              </a:rPr>
              <a:pPr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ADB5710-3241-4483-81E9-1CC0319FC9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411967A-4747-4DF0-AA9C-F70027334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C8C1FAAA-B1F7-4276-9D51-5F197C5AB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CEF65CB3-C57B-4E15-9D1B-ED39DB760A6C}" type="slidenum">
              <a:rPr lang="zh-CN" altLang="en-US" sz="1200" smtClean="0">
                <a:ea typeface="宋体" panose="02010600030101010101" pitchFamily="2" charset="-122"/>
              </a:rPr>
              <a:pPr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6F1687A-74BA-4A6A-B418-A9A8D0694F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9BA25F9-3E7A-4F37-AA48-05F9DE79C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70B9D99-6CB6-4211-97A1-030511A25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DC15EB09-C613-4119-B871-2113C8988818}" type="slidenum">
              <a:rPr lang="zh-CN" altLang="en-US" sz="1200" smtClean="0">
                <a:ea typeface="宋体" panose="02010600030101010101" pitchFamily="2" charset="-122"/>
              </a:rPr>
              <a:pPr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0924E1C-8E75-47BD-8B78-45870414DF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3C80A18-E01B-4982-967B-F39B6C45A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481FF3ED-F9A2-4B99-AE89-0EA8665A3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EB7A6692-4E00-4F74-AED7-0BCDBACDC1C0}" type="slidenum">
              <a:rPr lang="zh-CN" altLang="en-US" sz="1200" smtClean="0">
                <a:ea typeface="宋体" panose="02010600030101010101" pitchFamily="2" charset="-122"/>
              </a:rPr>
              <a:pPr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9B94BFD-1CF8-4140-929C-29EEA9BEA5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FFBB87F-DCF0-4971-981E-FE98AB050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BB3F375-850D-4798-BB99-CEB89DAFC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85D8D1F0-EAE6-47A5-AFA8-1FE4A21944BD}" type="slidenum">
              <a:rPr lang="zh-CN" altLang="en-US" sz="1200" smtClean="0">
                <a:ea typeface="宋体" panose="02010600030101010101" pitchFamily="2" charset="-122"/>
              </a:rPr>
              <a:pPr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7B74F33-363A-4BAF-9752-03D30D4AB9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65CD665-565B-480F-BB1C-EB6EFBABF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6BE0CB5-565D-43AE-80F5-EAA33F7C3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54BA17D5-5B7C-4F6C-A802-323963D1B292}" type="slidenum">
              <a:rPr lang="zh-CN" altLang="en-US" sz="1200" smtClean="0">
                <a:ea typeface="宋体" panose="02010600030101010101" pitchFamily="2" charset="-122"/>
              </a:rPr>
              <a:pPr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21B8C0C-8C62-4032-ADA6-0C6A9777CF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5BEC5F0-9322-4000-BA4F-CD161CA68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8D24928-E3BC-4EDA-9DD7-EAC479ADC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26024F3B-8F40-494D-8432-4678DC0B1494}" type="slidenum">
              <a:rPr lang="zh-CN" altLang="en-US" sz="1200" smtClean="0">
                <a:ea typeface="宋体" panose="02010600030101010101" pitchFamily="2" charset="-122"/>
              </a:rPr>
              <a:pPr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CBEEF2F-CBD8-42F7-B354-09F38F283D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0067837-8F77-4A1B-A0C9-753293E11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8EE108D-BC15-4B79-B457-2A093802AD3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CB972AB-8C81-48F2-989E-C70EF7A79A7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F6DA18C-FEF7-4D17-B922-1104DF458D0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" name="Rectangle 10">
            <a:extLst>
              <a:ext uri="{FF2B5EF4-FFF2-40B4-BE49-F238E27FC236}">
                <a16:creationId xmlns:a16="http://schemas.microsoft.com/office/drawing/2014/main" id="{4531D4BE-065F-4844-8B20-A0CBAFD9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66A6E895-622E-4782-BCC4-D3B6EB7AF6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9144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7798" name="Rectangle 6">
            <a:extLst>
              <a:ext uri="{FF2B5EF4-FFF2-40B4-BE49-F238E27FC236}">
                <a16:creationId xmlns:a16="http://schemas.microsoft.com/office/drawing/2014/main" id="{F34CA04D-B972-4E0E-AAFC-975D91082C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2B389E-3C5B-4287-8BD9-639104D4F6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64030-4118-42A7-BD9B-910797A505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Design and Analysis of Algorithms - Chapter 4</a:t>
            </a:r>
            <a:endParaRPr lang="en-US" altLang="zh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7B8138-5B89-4793-B46C-255B6EA1F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BA00C47-B90F-4D3A-9260-D646819D2B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42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DFFD7-E6E7-42C9-9640-0E749B54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17CDD3-91D4-494C-8A60-77375C506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72D6C47-4996-4E04-AF0C-4724C7B49C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32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41297A-B094-4EE8-9F3B-71604434A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152400"/>
            <a:ext cx="20955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F4ABCD-4D9B-497C-AC50-5969FD577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34100" cy="6019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028AE67-1814-4F11-8D6A-0DD730DC27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56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2EDA1D7-0D08-4024-BB21-E5A3B13920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1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3D03A-3008-4BA1-8119-574F67A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DB2E3-C576-4998-A5FE-9E68EF56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FB738C2-4808-4688-B3DE-8D44115BA9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226DD-17B5-4756-A3B5-9E749EF1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0E5CA2-D0EC-425D-9E09-8AE60ED4C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0A24BE5-2F33-4CD3-A31D-D4FDD17E84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30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16EDE-FB27-4374-9122-1A848DF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33539-A035-411A-9ED4-9B7045599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A68F9-1B47-4D16-9A80-C350D562D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14FA433-B23F-410C-BA8C-4D4FC109FC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67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51E39-2D2E-4A23-AFD8-51A051E6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8B525-8487-470B-8366-149373FD4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BD4DD-26F2-4D1E-9592-623CFD0B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15B1FD-7552-43E2-A10C-861B3FF8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4FD7A-9726-4A8E-8C47-44FB9171E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122BADD-5180-4C7D-8AE3-C074515604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53F7C-912E-46FA-98C1-F6AA2E87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F56FCAC-54E1-496B-B65A-BBCDBDE5BD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4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D80B805-A8F8-4021-8D68-DA4B7A1D2F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95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5C3C-60AF-47D3-8C1E-E88BC454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69463-383B-47FA-B4AB-B42D24471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5DDF8D-02E2-4263-9F87-4A734B50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6468DAD-EF85-4B81-B44A-CAA079B4C0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36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AD4FC-9557-4909-A56E-74880636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A89241-3343-472C-B9F0-6954989FD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C120D3-3F91-448C-9E7D-22378299E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3122350-FD45-4C75-B92E-CC98EA0DD9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5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23EFE79D-C987-4651-AD22-4F84444F5D6E}"/>
              </a:ext>
            </a:extLst>
          </p:cNvPr>
          <p:cNvGrpSpPr>
            <a:grpSpLocks/>
          </p:cNvGrpSpPr>
          <p:nvPr/>
        </p:nvGrpSpPr>
        <p:grpSpPr bwMode="auto"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1047" name="AutoShape 3">
              <a:extLst>
                <a:ext uri="{FF2B5EF4-FFF2-40B4-BE49-F238E27FC236}">
                  <a16:creationId xmlns:a16="http://schemas.microsoft.com/office/drawing/2014/main" id="{3283C5FA-E9AC-458D-83D9-DFF0CA72E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AutoShape 4">
              <a:extLst>
                <a:ext uri="{FF2B5EF4-FFF2-40B4-BE49-F238E27FC236}">
                  <a16:creationId xmlns:a16="http://schemas.microsoft.com/office/drawing/2014/main" id="{8EF60AD5-51F9-4840-8F80-2B64B8FFA8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AutoShape 5">
              <a:extLst>
                <a:ext uri="{FF2B5EF4-FFF2-40B4-BE49-F238E27FC236}">
                  <a16:creationId xmlns:a16="http://schemas.microsoft.com/office/drawing/2014/main" id="{3AC2B384-3A17-497E-9EB1-554255FB2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6">
            <a:extLst>
              <a:ext uri="{FF2B5EF4-FFF2-40B4-BE49-F238E27FC236}">
                <a16:creationId xmlns:a16="http://schemas.microsoft.com/office/drawing/2014/main" id="{71F02EA5-C545-442B-8637-397E820F6F07}"/>
              </a:ext>
            </a:extLst>
          </p:cNvPr>
          <p:cNvGrpSpPr>
            <a:grpSpLocks/>
          </p:cNvGrpSpPr>
          <p:nvPr/>
        </p:nvGrpSpPr>
        <p:grpSpPr bwMode="auto"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1044" name="AutoShape 7">
              <a:extLst>
                <a:ext uri="{FF2B5EF4-FFF2-40B4-BE49-F238E27FC236}">
                  <a16:creationId xmlns:a16="http://schemas.microsoft.com/office/drawing/2014/main" id="{44F0F5CA-321D-48B8-B94D-9B1658FD5E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AutoShape 8">
              <a:extLst>
                <a:ext uri="{FF2B5EF4-FFF2-40B4-BE49-F238E27FC236}">
                  <a16:creationId xmlns:a16="http://schemas.microsoft.com/office/drawing/2014/main" id="{E1416651-CEA8-46D4-88B0-CED29F3053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32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AutoShape 9">
              <a:extLst>
                <a:ext uri="{FF2B5EF4-FFF2-40B4-BE49-F238E27FC236}">
                  <a16:creationId xmlns:a16="http://schemas.microsoft.com/office/drawing/2014/main" id="{52D02A1E-CEE3-44D0-88F8-258EDCE0D7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32" y="4034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8" name="Rectangle 10">
            <a:extLst>
              <a:ext uri="{FF2B5EF4-FFF2-40B4-BE49-F238E27FC236}">
                <a16:creationId xmlns:a16="http://schemas.microsoft.com/office/drawing/2014/main" id="{AF169A7E-5929-4288-953F-B1EC14AEB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6780" name="Rectangle 12">
            <a:extLst>
              <a:ext uri="{FF2B5EF4-FFF2-40B4-BE49-F238E27FC236}">
                <a16:creationId xmlns:a16="http://schemas.microsoft.com/office/drawing/2014/main" id="{6F8293A3-2F05-4C4D-90DC-562B738CE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416781" name="AutoShape 13">
            <a:extLst>
              <a:ext uri="{FF2B5EF4-FFF2-40B4-BE49-F238E27FC236}">
                <a16:creationId xmlns:a16="http://schemas.microsoft.com/office/drawing/2014/main" id="{9EB1ECC5-D09F-49CD-B2E5-DDEE27A20F8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800" y="914400"/>
            <a:ext cx="88392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32" name="Rectangle 14">
            <a:extLst>
              <a:ext uri="{FF2B5EF4-FFF2-40B4-BE49-F238E27FC236}">
                <a16:creationId xmlns:a16="http://schemas.microsoft.com/office/drawing/2014/main" id="{310C7F52-71A6-4E14-AE02-513EF9114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9F6EBB96-3744-4B0B-A076-6EF6F9876A37}"/>
              </a:ext>
            </a:extLst>
          </p:cNvPr>
          <p:cNvGrpSpPr>
            <a:grpSpLocks/>
          </p:cNvGrpSpPr>
          <p:nvPr/>
        </p:nvGrpSpPr>
        <p:grpSpPr bwMode="auto"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1041" name="AutoShape 16">
              <a:extLst>
                <a:ext uri="{FF2B5EF4-FFF2-40B4-BE49-F238E27FC236}">
                  <a16:creationId xmlns:a16="http://schemas.microsoft.com/office/drawing/2014/main" id="{00633271-3AAE-4E9C-B933-DFA5188126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27" y="3634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AutoShape 17">
              <a:extLst>
                <a:ext uri="{FF2B5EF4-FFF2-40B4-BE49-F238E27FC236}">
                  <a16:creationId xmlns:a16="http://schemas.microsoft.com/office/drawing/2014/main" id="{52326889-8C00-4BD6-BD7C-3490365521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AutoShape 18">
              <a:extLst>
                <a:ext uri="{FF2B5EF4-FFF2-40B4-BE49-F238E27FC236}">
                  <a16:creationId xmlns:a16="http://schemas.microsoft.com/office/drawing/2014/main" id="{0E594A08-8144-45A0-B0A1-FD0483BCE6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33" name="Rectangle 19">
            <a:extLst>
              <a:ext uri="{FF2B5EF4-FFF2-40B4-BE49-F238E27FC236}">
                <a16:creationId xmlns:a16="http://schemas.microsoft.com/office/drawing/2014/main" id="{D8E354BF-EC74-43A1-A823-B50F9728A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34" name="Group 20">
            <a:extLst>
              <a:ext uri="{FF2B5EF4-FFF2-40B4-BE49-F238E27FC236}">
                <a16:creationId xmlns:a16="http://schemas.microsoft.com/office/drawing/2014/main" id="{C632FE6A-BA5B-40DB-9ACC-906EAA89984B}"/>
              </a:ext>
            </a:extLst>
          </p:cNvPr>
          <p:cNvGrpSpPr>
            <a:grpSpLocks/>
          </p:cNvGrpSpPr>
          <p:nvPr/>
        </p:nvGrpSpPr>
        <p:grpSpPr bwMode="auto"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1038" name="AutoShape 21">
              <a:extLst>
                <a:ext uri="{FF2B5EF4-FFF2-40B4-BE49-F238E27FC236}">
                  <a16:creationId xmlns:a16="http://schemas.microsoft.com/office/drawing/2014/main" id="{E873448E-C1D2-4B6D-B6CA-3EAFE2772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AutoShape 22">
              <a:extLst>
                <a:ext uri="{FF2B5EF4-FFF2-40B4-BE49-F238E27FC236}">
                  <a16:creationId xmlns:a16="http://schemas.microsoft.com/office/drawing/2014/main" id="{14B935A4-DF75-40EC-9E98-D310E097C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AutoShape 23">
              <a:extLst>
                <a:ext uri="{FF2B5EF4-FFF2-40B4-BE49-F238E27FC236}">
                  <a16:creationId xmlns:a16="http://schemas.microsoft.com/office/drawing/2014/main" id="{9F437547-C954-4EB2-B667-326A980A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kern="1200">
          <a:solidFill>
            <a:srgbClr val="0000CC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rgbClr val="A50021"/>
        </a:buClr>
        <a:buChar char="–"/>
        <a:defRPr kumimoji="1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rgbClr val="A50021"/>
        </a:buClr>
        <a:buChar char="–"/>
        <a:defRPr kumimoji="1" kern="1200">
          <a:solidFill>
            <a:srgbClr val="FF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rgbClr val="A50021"/>
        </a:buClr>
        <a:buChar char="»"/>
        <a:defRPr kumimoji="1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91FAD63E-3FA1-4B98-A320-6CA06111A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实验一</a:t>
            </a:r>
            <a:r>
              <a:rPr lang="en-US" altLang="zh-CN"/>
              <a:t>《</a:t>
            </a:r>
            <a:r>
              <a:rPr lang="zh-CN" altLang="en-US"/>
              <a:t>分治算法设计与实现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34CDB5F3-E095-4C36-B385-BB7C48A73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305800" cy="54387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实验目标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加强对分治策略的理解与掌握，提升分析解决复杂问题能力</a:t>
            </a:r>
            <a:endParaRPr lang="en-US" altLang="zh-CN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实验要求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理解分治的基本原理，掌握设计有效算法的分治策略，使用分治方法编写程序解决实际问题，并对算法性能进行分析得出结论</a:t>
            </a:r>
            <a:endParaRPr lang="en-US" altLang="zh-CN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实验内容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从典型的分治法应用问题（</a:t>
            </a:r>
            <a:r>
              <a:rPr lang="zh-CN" altLang="en-US">
                <a:solidFill>
                  <a:srgbClr val="C00000"/>
                </a:solidFill>
              </a:rPr>
              <a:t>最近点对、棋盘覆盖、凸包、循环赛日程安排等</a:t>
            </a:r>
            <a:r>
              <a:rPr lang="zh-CN" altLang="en-US"/>
              <a:t>）中，选择一个，设计分治算法，编程实现并分析性能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B972286-D81A-42D3-8A10-23CA838A1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最近点对的分治求解</a:t>
            </a:r>
            <a:endParaRPr lang="en-US" altLang="zh-CN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261AB11-0F05-4BE3-81BA-7F115D303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这些点的个数不会超过</a:t>
            </a:r>
            <a:r>
              <a:rPr lang="en-US" altLang="zh-CN" b="1">
                <a:solidFill>
                  <a:srgbClr val="FF0000"/>
                </a:solidFill>
              </a:rPr>
              <a:t> 6 </a:t>
            </a:r>
            <a:r>
              <a:rPr lang="zh-CN" altLang="en-US" b="1">
                <a:solidFill>
                  <a:srgbClr val="FF0000"/>
                </a:solidFill>
              </a:rPr>
              <a:t>个！</a:t>
            </a: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最坏情况：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224B9BB4-0437-46CD-8734-26FFB647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r="38448"/>
          <a:stretch>
            <a:fillRect/>
          </a:stretch>
        </p:blipFill>
        <p:spPr bwMode="auto">
          <a:xfrm>
            <a:off x="3059113" y="2205038"/>
            <a:ext cx="2124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7" name="Line 5">
            <a:extLst>
              <a:ext uri="{FF2B5EF4-FFF2-40B4-BE49-F238E27FC236}">
                <a16:creationId xmlns:a16="http://schemas.microsoft.com/office/drawing/2014/main" id="{169E16FB-D9F0-4E14-9D15-D87FB932F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4013" y="2606675"/>
            <a:ext cx="0" cy="35639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Rectangle 7">
            <a:extLst>
              <a:ext uri="{FF2B5EF4-FFF2-40B4-BE49-F238E27FC236}">
                <a16:creationId xmlns:a16="http://schemas.microsoft.com/office/drawing/2014/main" id="{74A50608-1546-4BF2-B8F0-24FB3633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46529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C</a:t>
            </a:r>
            <a:r>
              <a:rPr lang="en-US" altLang="zh-CN" b="1" baseline="-25000">
                <a:ea typeface="宋体" panose="02010600030101010101" pitchFamily="2" charset="-122"/>
              </a:rPr>
              <a:t>2</a:t>
            </a:r>
            <a:endParaRPr lang="zh-CN" altLang="en-US" b="1" baseline="-25000">
              <a:ea typeface="宋体" panose="02010600030101010101" pitchFamily="2" charset="-122"/>
            </a:endParaRPr>
          </a:p>
        </p:txBody>
      </p:sp>
      <p:sp>
        <p:nvSpPr>
          <p:cNvPr id="33799" name="Rectangle 8">
            <a:extLst>
              <a:ext uri="{FF2B5EF4-FFF2-40B4-BE49-F238E27FC236}">
                <a16:creationId xmlns:a16="http://schemas.microsoft.com/office/drawing/2014/main" id="{8BAD83B4-ED83-4896-8FD5-59F3394FE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3656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800" name="Oval 9">
            <a:extLst>
              <a:ext uri="{FF2B5EF4-FFF2-40B4-BE49-F238E27FC236}">
                <a16:creationId xmlns:a16="http://schemas.microsoft.com/office/drawing/2014/main" id="{683B7114-3252-4C10-8AA2-680A20EE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3608388"/>
            <a:ext cx="107950" cy="1079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33801" name="Rectangle 10">
            <a:extLst>
              <a:ext uri="{FF2B5EF4-FFF2-40B4-BE49-F238E27FC236}">
                <a16:creationId xmlns:a16="http://schemas.microsoft.com/office/drawing/2014/main" id="{DA871100-F978-434E-BAE5-C398DABA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644900"/>
            <a:ext cx="407987" cy="4810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33802" name="Line 11">
            <a:extLst>
              <a:ext uri="{FF2B5EF4-FFF2-40B4-BE49-F238E27FC236}">
                <a16:creationId xmlns:a16="http://schemas.microsoft.com/office/drawing/2014/main" id="{2E79DB2D-6531-43E8-9C14-18C015D76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6713" y="2708275"/>
            <a:ext cx="0" cy="900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12">
            <a:extLst>
              <a:ext uri="{FF2B5EF4-FFF2-40B4-BE49-F238E27FC236}">
                <a16:creationId xmlns:a16="http://schemas.microsoft.com/office/drawing/2014/main" id="{58941E12-CB60-4208-B2FC-BEA64980F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6713" y="3681413"/>
            <a:ext cx="0" cy="9350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Rectangle 14">
            <a:extLst>
              <a:ext uri="{FF2B5EF4-FFF2-40B4-BE49-F238E27FC236}">
                <a16:creationId xmlns:a16="http://schemas.microsoft.com/office/drawing/2014/main" id="{C2C2C4ED-3C03-4CD3-8550-84476CEC2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22161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805" name="Rectangle 15">
            <a:extLst>
              <a:ext uri="{FF2B5EF4-FFF2-40B4-BE49-F238E27FC236}">
                <a16:creationId xmlns:a16="http://schemas.microsoft.com/office/drawing/2014/main" id="{3A171401-4D4F-400D-8257-6A2F9302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2673350"/>
            <a:ext cx="1008062" cy="19796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33806" name="Rectangle 16">
            <a:extLst>
              <a:ext uri="{FF2B5EF4-FFF2-40B4-BE49-F238E27FC236}">
                <a16:creationId xmlns:a16="http://schemas.microsoft.com/office/drawing/2014/main" id="{0AFB870A-CA10-4F41-82BB-7FB467049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3429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2d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id="{3EA9611D-4F85-4304-9659-69CF8786F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最近点对的分治求解</a:t>
            </a:r>
            <a:endParaRPr lang="en-US" altLang="zh-CN"/>
          </a:p>
        </p:txBody>
      </p:sp>
      <p:sp>
        <p:nvSpPr>
          <p:cNvPr id="35843" name="Rectangle 6">
            <a:extLst>
              <a:ext uri="{FF2B5EF4-FFF2-40B4-BE49-F238E27FC236}">
                <a16:creationId xmlns:a16="http://schemas.microsoft.com/office/drawing/2014/main" id="{1C7A1D31-1571-461A-A619-4EE4A4A88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>
                <a:solidFill>
                  <a:srgbClr val="FF0000"/>
                </a:solidFill>
              </a:rPr>
              <a:t>这些点的个数不会超过 6 个！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最坏情况：</a:t>
            </a:r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90A38357-507D-45A5-B343-B1B5C0C37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2" r="16833" b="15146"/>
          <a:stretch>
            <a:fillRect/>
          </a:stretch>
        </p:blipFill>
        <p:spPr bwMode="auto">
          <a:xfrm>
            <a:off x="2663825" y="1952625"/>
            <a:ext cx="3249613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Line 8">
            <a:extLst>
              <a:ext uri="{FF2B5EF4-FFF2-40B4-BE49-F238E27FC236}">
                <a16:creationId xmlns:a16="http://schemas.microsoft.com/office/drawing/2014/main" id="{66DBDEAC-3D66-4FF4-9346-7C55D6627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25" y="3357563"/>
            <a:ext cx="1765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9">
            <a:extLst>
              <a:ext uri="{FF2B5EF4-FFF2-40B4-BE49-F238E27FC236}">
                <a16:creationId xmlns:a16="http://schemas.microsoft.com/office/drawing/2014/main" id="{3C7B0192-9516-4E63-8FF1-63E4DE33B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0338" y="4616450"/>
            <a:ext cx="1765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Rectangle 14">
            <a:extLst>
              <a:ext uri="{FF2B5EF4-FFF2-40B4-BE49-F238E27FC236}">
                <a16:creationId xmlns:a16="http://schemas.microsoft.com/office/drawing/2014/main" id="{0092D6AC-D45D-4D13-B79D-BE9F285A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3859213"/>
            <a:ext cx="1630362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848" name="Line 7">
            <a:extLst>
              <a:ext uri="{FF2B5EF4-FFF2-40B4-BE49-F238E27FC236}">
                <a16:creationId xmlns:a16="http://schemas.microsoft.com/office/drawing/2014/main" id="{5A4CD23F-FCEF-452D-A60C-6A9DF2BB9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000" y="2349500"/>
            <a:ext cx="0" cy="338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Rectangle 15">
            <a:extLst>
              <a:ext uri="{FF2B5EF4-FFF2-40B4-BE49-F238E27FC236}">
                <a16:creationId xmlns:a16="http://schemas.microsoft.com/office/drawing/2014/main" id="{F78DBB0B-445E-4E82-BF4F-5CD717E5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763" y="1893888"/>
            <a:ext cx="184150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850" name="Rectangle 16">
            <a:extLst>
              <a:ext uri="{FF2B5EF4-FFF2-40B4-BE49-F238E27FC236}">
                <a16:creationId xmlns:a16="http://schemas.microsoft.com/office/drawing/2014/main" id="{5BD207A9-0C59-4D53-A675-27571EB8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2947988"/>
            <a:ext cx="184150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851" name="Rectangle 17">
            <a:extLst>
              <a:ext uri="{FF2B5EF4-FFF2-40B4-BE49-F238E27FC236}">
                <a16:creationId xmlns:a16="http://schemas.microsoft.com/office/drawing/2014/main" id="{3F055D13-D69E-4339-AA11-B4B8D72B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4689475"/>
            <a:ext cx="184150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852" name="Rectangle 18">
            <a:extLst>
              <a:ext uri="{FF2B5EF4-FFF2-40B4-BE49-F238E27FC236}">
                <a16:creationId xmlns:a16="http://schemas.microsoft.com/office/drawing/2014/main" id="{DEE94F10-C07D-470D-8725-422BA77E9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38242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2d</a:t>
            </a:r>
            <a:endParaRPr lang="zh-CN" altLang="en-US" b="1" baseline="-25000">
              <a:ea typeface="宋体" panose="02010600030101010101" pitchFamily="2" charset="-122"/>
            </a:endParaRPr>
          </a:p>
        </p:txBody>
      </p:sp>
      <p:sp>
        <p:nvSpPr>
          <p:cNvPr id="35853" name="Rectangle 19">
            <a:extLst>
              <a:ext uri="{FF2B5EF4-FFF2-40B4-BE49-F238E27FC236}">
                <a16:creationId xmlns:a16="http://schemas.microsoft.com/office/drawing/2014/main" id="{9D272A7D-4AD8-4A75-B929-3ADF088A8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d</a:t>
            </a:r>
            <a:endParaRPr lang="zh-CN" altLang="en-US" b="1" baseline="-25000">
              <a:ea typeface="宋体" panose="02010600030101010101" pitchFamily="2" charset="-122"/>
            </a:endParaRPr>
          </a:p>
        </p:txBody>
      </p:sp>
      <p:sp>
        <p:nvSpPr>
          <p:cNvPr id="35854" name="Rectangle 20">
            <a:extLst>
              <a:ext uri="{FF2B5EF4-FFF2-40B4-BE49-F238E27FC236}">
                <a16:creationId xmlns:a16="http://schemas.microsoft.com/office/drawing/2014/main" id="{C77589D3-4556-433E-ADCA-54AA9B7A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58054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C</a:t>
            </a:r>
            <a:r>
              <a:rPr lang="en-US" altLang="zh-CN" b="1" baseline="-25000">
                <a:ea typeface="宋体" panose="02010600030101010101" pitchFamily="2" charset="-122"/>
              </a:rPr>
              <a:t>2</a:t>
            </a:r>
            <a:endParaRPr lang="zh-CN" altLang="en-US" b="1" baseline="-25000">
              <a:ea typeface="宋体" panose="02010600030101010101" pitchFamily="2" charset="-122"/>
            </a:endParaRPr>
          </a:p>
        </p:txBody>
      </p:sp>
      <p:sp>
        <p:nvSpPr>
          <p:cNvPr id="35855" name="Rectangle 23">
            <a:extLst>
              <a:ext uri="{FF2B5EF4-FFF2-40B4-BE49-F238E27FC236}">
                <a16:creationId xmlns:a16="http://schemas.microsoft.com/office/drawing/2014/main" id="{F18060E4-7CC9-4BE8-B738-62EFE820F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3967163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ea typeface="宋体" panose="02010600030101010101" pitchFamily="2" charset="-122"/>
              </a:rPr>
              <a:t>P</a:t>
            </a:r>
            <a:endParaRPr lang="zh-CN" altLang="en-US" sz="2800" b="1" baseline="-25000">
              <a:ea typeface="宋体" panose="02010600030101010101" pitchFamily="2" charset="-122"/>
            </a:endParaRPr>
          </a:p>
        </p:txBody>
      </p:sp>
      <p:sp>
        <p:nvSpPr>
          <p:cNvPr id="35856" name="Oval 24">
            <a:extLst>
              <a:ext uri="{FF2B5EF4-FFF2-40B4-BE49-F238E27FC236}">
                <a16:creationId xmlns:a16="http://schemas.microsoft.com/office/drawing/2014/main" id="{099EB136-E633-4ABC-BA9C-EDAFDE34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3970338"/>
            <a:ext cx="107950" cy="1079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35857" name="Rectangle 25">
            <a:extLst>
              <a:ext uri="{FF2B5EF4-FFF2-40B4-BE49-F238E27FC236}">
                <a16:creationId xmlns:a16="http://schemas.microsoft.com/office/drawing/2014/main" id="{21B96229-6CD4-4B71-A89F-D29170B6E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3741738"/>
            <a:ext cx="449262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5858" name="Rectangle 27">
            <a:extLst>
              <a:ext uri="{FF2B5EF4-FFF2-40B4-BE49-F238E27FC236}">
                <a16:creationId xmlns:a16="http://schemas.microsoft.com/office/drawing/2014/main" id="{935E041C-41C8-4B27-A732-9536C1C18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13938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/>
              <a:t>鸽巢原理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C7ECE34-8594-4A62-9725-356F29FEDB09}"/>
              </a:ext>
            </a:extLst>
          </p:cNvPr>
          <p:cNvCxnSpPr>
            <a:cxnSpLocks/>
          </p:cNvCxnSpPr>
          <p:nvPr/>
        </p:nvCxnSpPr>
        <p:spPr bwMode="auto">
          <a:xfrm flipV="1">
            <a:off x="4837113" y="2349500"/>
            <a:ext cx="855662" cy="1035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60" name="Oval 24">
            <a:extLst>
              <a:ext uri="{FF2B5EF4-FFF2-40B4-BE49-F238E27FC236}">
                <a16:creationId xmlns:a16="http://schemas.microsoft.com/office/drawing/2014/main" id="{0916CCAE-A795-45A2-9748-3093183B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5300663"/>
            <a:ext cx="107950" cy="1079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35861" name="Oval 24">
            <a:extLst>
              <a:ext uri="{FF2B5EF4-FFF2-40B4-BE49-F238E27FC236}">
                <a16:creationId xmlns:a16="http://schemas.microsoft.com/office/drawing/2014/main" id="{41095317-2DF0-440D-B3A6-BB0DB241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808538"/>
            <a:ext cx="107950" cy="1079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35862" name="Oval 24">
            <a:extLst>
              <a:ext uri="{FF2B5EF4-FFF2-40B4-BE49-F238E27FC236}">
                <a16:creationId xmlns:a16="http://schemas.microsoft.com/office/drawing/2014/main" id="{C4690B62-FA7A-4495-BB39-ADF87E8CF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5432425"/>
            <a:ext cx="107950" cy="1079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35863" name="Oval 24">
            <a:extLst>
              <a:ext uri="{FF2B5EF4-FFF2-40B4-BE49-F238E27FC236}">
                <a16:creationId xmlns:a16="http://schemas.microsoft.com/office/drawing/2014/main" id="{B460206B-B3BC-4B3B-BD50-2EB66F3D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2936875"/>
            <a:ext cx="107950" cy="1079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35864" name="Oval 24">
            <a:extLst>
              <a:ext uri="{FF2B5EF4-FFF2-40B4-BE49-F238E27FC236}">
                <a16:creationId xmlns:a16="http://schemas.microsoft.com/office/drawing/2014/main" id="{EECEEB54-C981-4089-B69C-6C883984C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2652713"/>
            <a:ext cx="107950" cy="1079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35865" name="Oval 24">
            <a:extLst>
              <a:ext uri="{FF2B5EF4-FFF2-40B4-BE49-F238E27FC236}">
                <a16:creationId xmlns:a16="http://schemas.microsoft.com/office/drawing/2014/main" id="{D9A32B9B-3B04-4CDE-9A7B-FD44F7A15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794125"/>
            <a:ext cx="107950" cy="1079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88E913E-3939-4424-A180-4ED74C595A0D}"/>
              </a:ext>
            </a:extLst>
          </p:cNvPr>
          <p:cNvCxnSpPr>
            <a:cxnSpLocks/>
            <a:endCxn id="35861" idx="4"/>
          </p:cNvCxnSpPr>
          <p:nvPr/>
        </p:nvCxnSpPr>
        <p:spPr bwMode="auto">
          <a:xfrm flipV="1">
            <a:off x="5056188" y="4916488"/>
            <a:ext cx="400050" cy="4079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直接连接符 32">
            <a:extLst>
              <a:ext uri="{FF2B5EF4-FFF2-40B4-BE49-F238E27FC236}">
                <a16:creationId xmlns:a16="http://schemas.microsoft.com/office/drawing/2014/main" id="{17238F5C-B3CA-4886-90EF-1399E2C3CE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715000" y="2319338"/>
            <a:ext cx="1979613" cy="0"/>
          </a:xfrm>
          <a:prstGeom prst="line">
            <a:avLst/>
          </a:prstGeom>
          <a:noFill/>
          <a:ln w="19050" algn="ctr">
            <a:solidFill>
              <a:schemeClr val="bg2"/>
            </a:solidFill>
            <a:prstDash val="lg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直接连接符 34">
            <a:extLst>
              <a:ext uri="{FF2B5EF4-FFF2-40B4-BE49-F238E27FC236}">
                <a16:creationId xmlns:a16="http://schemas.microsoft.com/office/drawing/2014/main" id="{17BD9D9B-004C-4EBB-997B-701D7C9E1227}"/>
              </a:ext>
            </a:extLst>
          </p:cNvPr>
          <p:cNvCxnSpPr>
            <a:cxnSpLocks/>
          </p:cNvCxnSpPr>
          <p:nvPr/>
        </p:nvCxnSpPr>
        <p:spPr bwMode="auto">
          <a:xfrm flipV="1">
            <a:off x="5692775" y="3357563"/>
            <a:ext cx="1979613" cy="0"/>
          </a:xfrm>
          <a:prstGeom prst="line">
            <a:avLst/>
          </a:prstGeom>
          <a:noFill/>
          <a:ln w="19050" algn="ctr">
            <a:solidFill>
              <a:schemeClr val="bg2"/>
            </a:solidFill>
            <a:prstDash val="lg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9" name="直接连接符 35">
            <a:extLst>
              <a:ext uri="{FF2B5EF4-FFF2-40B4-BE49-F238E27FC236}">
                <a16:creationId xmlns:a16="http://schemas.microsoft.com/office/drawing/2014/main" id="{F065DC7C-493E-4122-ADE5-3D635365EAF9}"/>
              </a:ext>
            </a:extLst>
          </p:cNvPr>
          <p:cNvCxnSpPr>
            <a:cxnSpLocks/>
          </p:cNvCxnSpPr>
          <p:nvPr/>
        </p:nvCxnSpPr>
        <p:spPr bwMode="auto">
          <a:xfrm flipV="1">
            <a:off x="5510213" y="4857750"/>
            <a:ext cx="1979612" cy="0"/>
          </a:xfrm>
          <a:prstGeom prst="line">
            <a:avLst/>
          </a:prstGeom>
          <a:noFill/>
          <a:ln w="19050" algn="ctr">
            <a:solidFill>
              <a:schemeClr val="bg2"/>
            </a:solidFill>
            <a:prstDash val="lg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0" name="直接连接符 36">
            <a:extLst>
              <a:ext uri="{FF2B5EF4-FFF2-40B4-BE49-F238E27FC236}">
                <a16:creationId xmlns:a16="http://schemas.microsoft.com/office/drawing/2014/main" id="{B5FE6D55-AB15-4B03-9003-CA22925198B5}"/>
              </a:ext>
            </a:extLst>
          </p:cNvPr>
          <p:cNvCxnSpPr>
            <a:cxnSpLocks/>
          </p:cNvCxnSpPr>
          <p:nvPr/>
        </p:nvCxnSpPr>
        <p:spPr bwMode="auto">
          <a:xfrm flipV="1">
            <a:off x="5094288" y="5373688"/>
            <a:ext cx="2339975" cy="0"/>
          </a:xfrm>
          <a:prstGeom prst="line">
            <a:avLst/>
          </a:prstGeom>
          <a:noFill/>
          <a:ln w="19050" algn="ctr">
            <a:solidFill>
              <a:schemeClr val="bg2"/>
            </a:solidFill>
            <a:prstDash val="lg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3FA243C-4B4C-4CCE-AB91-A92187B5E0D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40240" y="2427076"/>
            <a:ext cx="3048330" cy="818366"/>
          </a:xfrm>
          <a:prstGeom prst="rect">
            <a:avLst/>
          </a:prstGeom>
          <a:blipFill>
            <a:blip r:embed="rId4"/>
            <a:stretch>
              <a:fillRect b="-149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C879F99-083D-4542-9D05-E58238A51B2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13440" y="4853023"/>
            <a:ext cx="1295213" cy="52597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0128B3C8-D405-45A8-B496-DB6A6D501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最近点对的分治求解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C10E1A2C-C70C-4083-9938-C3DDE34EB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将带区 </a:t>
            </a:r>
            <a:r>
              <a:rPr lang="en-US" altLang="zh-CN"/>
              <a:t>C1</a:t>
            </a:r>
            <a:r>
              <a:rPr lang="zh-CN" altLang="en-US"/>
              <a:t>、</a:t>
            </a:r>
            <a:r>
              <a:rPr lang="en-US" altLang="zh-CN"/>
              <a:t>C2 </a:t>
            </a:r>
            <a:r>
              <a:rPr lang="zh-CN" altLang="en-US"/>
              <a:t>中所有点按 </a:t>
            </a:r>
            <a:r>
              <a:rPr lang="en-US" altLang="zh-CN"/>
              <a:t>y </a:t>
            </a:r>
            <a:r>
              <a:rPr lang="zh-CN" altLang="en-US"/>
              <a:t>坐标排序</a:t>
            </a:r>
            <a:endParaRPr lang="en-US" altLang="zh-CN"/>
          </a:p>
          <a:p>
            <a:r>
              <a:rPr lang="zh-CN" altLang="en-US"/>
              <a:t>对 </a:t>
            </a:r>
            <a:r>
              <a:rPr lang="en-US" altLang="zh-CN"/>
              <a:t>C1 </a:t>
            </a:r>
            <a:r>
              <a:rPr lang="zh-CN" altLang="en-US"/>
              <a:t>中每一点，最多只要检查 </a:t>
            </a:r>
            <a:r>
              <a:rPr lang="en-US" altLang="zh-CN"/>
              <a:t>C2 </a:t>
            </a:r>
            <a:r>
              <a:rPr lang="zh-CN" altLang="en-US"/>
              <a:t>中排好序的相继 </a:t>
            </a:r>
            <a:r>
              <a:rPr lang="en-US" altLang="zh-CN"/>
              <a:t>6 </a:t>
            </a:r>
            <a:r>
              <a:rPr lang="zh-CN" altLang="en-US"/>
              <a:t>个点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7CA93770-CF54-4F77-BAB5-6AA415D4D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最近点对的分治求解算法</a:t>
            </a:r>
            <a:r>
              <a:rPr lang="en-US" altLang="zh-CN"/>
              <a:t>(</a:t>
            </a:r>
            <a:r>
              <a:rPr lang="zh-CN" altLang="en-US"/>
              <a:t>伪代码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B403BB69-5C56-42AD-B3EE-9C22DA84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60463"/>
            <a:ext cx="349250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public static double </a:t>
            </a:r>
            <a:r>
              <a:rPr kumimoji="0" lang="en-US" altLang="zh-CN" sz="1800" b="1"/>
              <a:t>cpair2 </a:t>
            </a:r>
            <a:r>
              <a:rPr kumimoji="0" lang="en-US" altLang="zh-CN" sz="1800"/>
              <a:t>( S ) 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   n=|S|;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   </a:t>
            </a:r>
            <a:r>
              <a:rPr kumimoji="0" lang="en-US" altLang="zh-CN" sz="1800" b="1"/>
              <a:t>if</a:t>
            </a:r>
            <a:r>
              <a:rPr kumimoji="0" lang="en-US" altLang="zh-CN" sz="1800"/>
              <a:t> (n &lt; 2) </a:t>
            </a:r>
            <a:r>
              <a:rPr kumimoji="0" lang="en-US" altLang="zh-CN" sz="1800" b="1"/>
              <a:t>return</a:t>
            </a:r>
            <a:r>
              <a:rPr kumimoji="0" lang="en-US" altLang="zh-CN" sz="1800"/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1. m=S </a:t>
            </a:r>
            <a:r>
              <a:rPr kumimoji="0" lang="zh-CN" altLang="en-US" sz="1800"/>
              <a:t>中各点 </a:t>
            </a:r>
            <a:r>
              <a:rPr kumimoji="0" lang="en-US" altLang="zh-CN" sz="1800"/>
              <a:t>x </a:t>
            </a:r>
            <a:r>
              <a:rPr kumimoji="0" lang="zh-CN" altLang="en-US" sz="1800"/>
              <a:t>坐标的中位数</a:t>
            </a:r>
            <a:r>
              <a:rPr kumimoji="0" lang="en-US" altLang="zh-CN" sz="1800"/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    </a:t>
            </a:r>
            <a:r>
              <a:rPr kumimoji="0" lang="zh-CN" altLang="en-US" sz="1800"/>
              <a:t>构造</a:t>
            </a:r>
            <a:r>
              <a:rPr kumimoji="0" lang="en-US" altLang="zh-CN" sz="1800"/>
              <a:t>S1</a:t>
            </a:r>
            <a:r>
              <a:rPr kumimoji="0" lang="zh-CN" altLang="en-US" sz="1800"/>
              <a:t>和</a:t>
            </a:r>
            <a:r>
              <a:rPr kumimoji="0" lang="en-US" altLang="zh-CN" sz="1800"/>
              <a:t>S2</a:t>
            </a:r>
            <a:r>
              <a:rPr kumimoji="0" lang="zh-CN" altLang="en-US" sz="1800"/>
              <a:t>；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/>
              <a:t>    </a:t>
            </a:r>
            <a:r>
              <a:rPr kumimoji="0" lang="en-US" altLang="zh-CN" sz="1800"/>
              <a:t>//S1={p∈S| x(p) &lt;= m}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    //S2={p∈S| x(p) &gt; m 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2. d1=</a:t>
            </a:r>
            <a:r>
              <a:rPr kumimoji="0" lang="en-US" altLang="zh-CN" sz="1800" b="1"/>
              <a:t>cpair2</a:t>
            </a:r>
            <a:r>
              <a:rPr kumimoji="0" lang="en-US" altLang="zh-CN" sz="1800"/>
              <a:t>(S1);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    d2=</a:t>
            </a:r>
            <a:r>
              <a:rPr kumimoji="0" lang="en-US" altLang="zh-CN" sz="1800" b="1"/>
              <a:t>cpair2</a:t>
            </a:r>
            <a:r>
              <a:rPr kumimoji="0" lang="en-US" altLang="zh-CN" sz="1800"/>
              <a:t>(S2);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3. dm=</a:t>
            </a:r>
            <a:r>
              <a:rPr kumimoji="0" lang="en-US" altLang="zh-CN" sz="1800" b="1"/>
              <a:t>min</a:t>
            </a:r>
            <a:r>
              <a:rPr kumimoji="0" lang="en-US" altLang="zh-CN" sz="1800"/>
              <a:t>(d1,d2);</a:t>
            </a:r>
          </a:p>
        </p:txBody>
      </p:sp>
      <p:sp>
        <p:nvSpPr>
          <p:cNvPr id="38916" name="Text Box 7">
            <a:extLst>
              <a:ext uri="{FF2B5EF4-FFF2-40B4-BE49-F238E27FC236}">
                <a16:creationId xmlns:a16="http://schemas.microsoft.com/office/drawing/2014/main" id="{36358FB4-3AC1-47DF-96D8-CD587204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160463"/>
            <a:ext cx="5140325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4. C1 </a:t>
            </a:r>
            <a:r>
              <a:rPr kumimoji="0" lang="zh-CN" altLang="en-US" sz="1800"/>
              <a:t>是 </a:t>
            </a:r>
            <a:r>
              <a:rPr kumimoji="0" lang="en-US" altLang="zh-CN" sz="1800"/>
              <a:t>S1 </a:t>
            </a:r>
            <a:r>
              <a:rPr kumimoji="0" lang="zh-CN" altLang="en-US" sz="1800"/>
              <a:t>中距分割线距离 ≤</a:t>
            </a:r>
            <a:r>
              <a:rPr kumimoji="0" lang="en-US" altLang="zh-CN" sz="1800"/>
              <a:t>dm </a:t>
            </a:r>
            <a:r>
              <a:rPr kumimoji="0" lang="zh-CN" altLang="en-US" sz="1800"/>
              <a:t>的点组成的集合</a:t>
            </a:r>
            <a:r>
              <a:rPr kumimoji="0" lang="en-US" altLang="zh-CN" sz="1800"/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    C2 </a:t>
            </a:r>
            <a:r>
              <a:rPr kumimoji="0" lang="zh-CN" altLang="en-US" sz="1800"/>
              <a:t>是 </a:t>
            </a:r>
            <a:r>
              <a:rPr kumimoji="0" lang="en-US" altLang="zh-CN" sz="1800"/>
              <a:t>S2 </a:t>
            </a:r>
            <a:r>
              <a:rPr kumimoji="0" lang="zh-CN" altLang="en-US" sz="1800"/>
              <a:t>中距分割线距离 ≤</a:t>
            </a:r>
            <a:r>
              <a:rPr kumimoji="0" lang="en-US" altLang="zh-CN" sz="1800"/>
              <a:t>dm </a:t>
            </a:r>
            <a:r>
              <a:rPr kumimoji="0" lang="zh-CN" altLang="en-US" sz="1800"/>
              <a:t>的点组成的集合</a:t>
            </a:r>
            <a:r>
              <a:rPr kumimoji="0" lang="en-US" altLang="zh-CN" sz="1800"/>
              <a:t>;</a:t>
            </a:r>
            <a:endParaRPr kumimoji="0" lang="zh-CN" altLang="en-US" sz="180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/>
              <a:t>    将 </a:t>
            </a:r>
            <a:r>
              <a:rPr kumimoji="0" lang="en-US" altLang="zh-CN" sz="1800"/>
              <a:t>C1 </a:t>
            </a:r>
            <a:r>
              <a:rPr kumimoji="0" lang="zh-CN" altLang="en-US" sz="1800"/>
              <a:t>和 </a:t>
            </a:r>
            <a:r>
              <a:rPr kumimoji="0" lang="en-US" altLang="zh-CN" sz="1800"/>
              <a:t>C2 </a:t>
            </a:r>
            <a:r>
              <a:rPr kumimoji="0" lang="zh-CN" altLang="en-US" sz="1800"/>
              <a:t>中点按 </a:t>
            </a:r>
            <a:r>
              <a:rPr kumimoji="0" lang="en-US" altLang="zh-CN" sz="1800"/>
              <a:t>y </a:t>
            </a:r>
            <a:r>
              <a:rPr kumimoji="0" lang="zh-CN" altLang="en-US" sz="1800"/>
              <a:t>坐标值排序</a:t>
            </a:r>
            <a:r>
              <a:rPr kumimoji="0" lang="en-US" altLang="zh-CN" sz="1800"/>
              <a:t>;</a:t>
            </a:r>
            <a:endParaRPr kumimoji="0" lang="zh-CN" altLang="en-US" sz="180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/>
              <a:t>    设 </a:t>
            </a:r>
            <a:r>
              <a:rPr kumimoji="0" lang="en-US" altLang="zh-CN" sz="1800"/>
              <a:t>X </a:t>
            </a:r>
            <a:r>
              <a:rPr kumimoji="0" lang="zh-CN" altLang="en-US" sz="1800"/>
              <a:t>和 </a:t>
            </a:r>
            <a:r>
              <a:rPr kumimoji="0" lang="en-US" altLang="zh-CN" sz="1800"/>
              <a:t>Y </a:t>
            </a:r>
            <a:r>
              <a:rPr kumimoji="0" lang="zh-CN" altLang="en-US" sz="1800"/>
              <a:t>是相应的已排好序的点列</a:t>
            </a:r>
            <a:r>
              <a:rPr kumimoji="0" lang="en-US" altLang="zh-CN" sz="1800"/>
              <a:t>;</a:t>
            </a:r>
            <a:endParaRPr kumimoji="0" lang="zh-CN" altLang="en-US" sz="180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5. </a:t>
            </a:r>
            <a:r>
              <a:rPr kumimoji="0" lang="zh-CN" altLang="en-US" sz="1800"/>
              <a:t>扫描 </a:t>
            </a:r>
            <a:r>
              <a:rPr kumimoji="0" lang="en-US" altLang="zh-CN" sz="1800"/>
              <a:t>X</a:t>
            </a:r>
            <a:r>
              <a:rPr kumimoji="0" lang="zh-CN" altLang="en-US" sz="1800"/>
              <a:t>，对于 </a:t>
            </a:r>
            <a:r>
              <a:rPr kumimoji="0" lang="en-US" altLang="zh-CN" sz="1800"/>
              <a:t>X </a:t>
            </a:r>
            <a:r>
              <a:rPr kumimoji="0" lang="zh-CN" altLang="en-US" sz="1800"/>
              <a:t>中每个点，检查 </a:t>
            </a:r>
            <a:r>
              <a:rPr kumimoji="0" lang="en-US" altLang="zh-CN" sz="1800"/>
              <a:t>Y </a:t>
            </a:r>
            <a:r>
              <a:rPr kumimoji="0" lang="zh-CN" altLang="en-US" sz="1800"/>
              <a:t>中与其距离≤ </a:t>
            </a:r>
            <a:r>
              <a:rPr kumimoji="0" lang="en-US" altLang="zh-CN" sz="1800"/>
              <a:t>dm </a:t>
            </a:r>
            <a:r>
              <a:rPr kumimoji="0" lang="zh-CN" altLang="en-US" sz="1800"/>
              <a:t>的所有点</a:t>
            </a:r>
            <a:r>
              <a:rPr kumimoji="0" lang="en-US" altLang="zh-CN" sz="1800"/>
              <a:t>(</a:t>
            </a:r>
            <a:r>
              <a:rPr kumimoji="0" lang="zh-CN" altLang="en-US" sz="1800"/>
              <a:t>最多</a:t>
            </a:r>
            <a:r>
              <a:rPr kumimoji="0" lang="en-US" altLang="zh-CN" sz="1800"/>
              <a:t>6</a:t>
            </a:r>
            <a:r>
              <a:rPr kumimoji="0" lang="zh-CN" altLang="en-US" sz="1800"/>
              <a:t>个</a:t>
            </a:r>
            <a:r>
              <a:rPr kumimoji="0" lang="en-US" altLang="zh-CN" sz="1800"/>
              <a:t>)</a:t>
            </a:r>
            <a:r>
              <a:rPr kumimoji="0" lang="zh-CN" altLang="en-US" sz="1800"/>
              <a:t>，完成合并</a:t>
            </a:r>
            <a:r>
              <a:rPr kumimoji="0" lang="en-US" altLang="zh-CN" sz="1800"/>
              <a:t>;</a:t>
            </a:r>
            <a:endParaRPr kumimoji="0" lang="zh-CN" altLang="en-US" sz="180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/>
              <a:t>      当 </a:t>
            </a:r>
            <a:r>
              <a:rPr kumimoji="0" lang="en-US" altLang="zh-CN" sz="1800"/>
              <a:t>X </a:t>
            </a:r>
            <a:r>
              <a:rPr kumimoji="0" lang="zh-CN" altLang="en-US" sz="1800"/>
              <a:t>中的扫描指针逐次向上移动时，</a:t>
            </a:r>
            <a:r>
              <a:rPr kumimoji="0" lang="en-US" altLang="zh-CN" sz="1800"/>
              <a:t>Y </a:t>
            </a:r>
            <a:r>
              <a:rPr kumimoji="0" lang="zh-CN" altLang="en-US" sz="1800"/>
              <a:t>中的扫描指针可在宽为 </a:t>
            </a:r>
            <a:r>
              <a:rPr kumimoji="0" lang="en-US" altLang="zh-CN" sz="1800"/>
              <a:t>2*dm </a:t>
            </a:r>
            <a:r>
              <a:rPr kumimoji="0" lang="zh-CN" altLang="en-US" sz="1800"/>
              <a:t>的区间内移动</a:t>
            </a:r>
            <a:r>
              <a:rPr kumimoji="0" lang="en-US" altLang="zh-CN" sz="1800"/>
              <a:t>;</a:t>
            </a:r>
            <a:endParaRPr kumimoji="0" lang="zh-CN" altLang="en-US" sz="180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/>
              <a:t>      设 </a:t>
            </a:r>
            <a:r>
              <a:rPr kumimoji="0" lang="en-US" altLang="zh-CN" sz="1800"/>
              <a:t>dl </a:t>
            </a:r>
            <a:r>
              <a:rPr kumimoji="0" lang="zh-CN" altLang="en-US" sz="1800"/>
              <a:t>是按这种扫描方式找到的点对间的最小距离</a:t>
            </a:r>
            <a:r>
              <a:rPr kumimoji="0" lang="en-US" altLang="zh-CN" sz="1800"/>
              <a:t>;</a:t>
            </a:r>
            <a:endParaRPr kumimoji="0" lang="zh-CN" altLang="en-US" sz="180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6. d=</a:t>
            </a:r>
            <a:r>
              <a:rPr kumimoji="0" lang="en-US" altLang="zh-CN" sz="1800" b="1"/>
              <a:t>min</a:t>
            </a:r>
            <a:r>
              <a:rPr kumimoji="0" lang="en-US" altLang="zh-CN" sz="1800"/>
              <a:t>(dm,dl);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    </a:t>
            </a:r>
            <a:r>
              <a:rPr kumimoji="0" lang="en-US" altLang="zh-CN" sz="1800" b="1"/>
              <a:t>return</a:t>
            </a:r>
            <a:r>
              <a:rPr kumimoji="0" lang="en-US" altLang="zh-CN" sz="1800"/>
              <a:t> d;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E20C8E43-688E-46C6-A698-228A936F4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最近点对分治算法</a:t>
            </a:r>
            <a:r>
              <a:rPr lang="en-US" altLang="zh-CN"/>
              <a:t>(</a:t>
            </a:r>
            <a:r>
              <a:rPr lang="zh-CN" altLang="en-US"/>
              <a:t>部分参考代码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67A986B2-0ACB-45D6-B590-A99AF57A8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763" y="1196975"/>
            <a:ext cx="8559800" cy="540067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public static class Point    {//</a:t>
            </a:r>
            <a:r>
              <a:rPr lang="zh-CN" altLang="en-US"/>
              <a:t>平面点</a:t>
            </a:r>
            <a:endParaRPr lang="en-US" altLang="zh-CN"/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double x, y;     //</a:t>
            </a:r>
            <a:r>
              <a:rPr lang="zh-CN" altLang="en-US"/>
              <a:t>点坐标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public Point(double xx,double yy)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 x=xx; y=yy;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public static double distance( Point u, Point v) { //</a:t>
            </a:r>
            <a:r>
              <a:rPr lang="zh-CN" altLang="en-US"/>
              <a:t>计算点对距离</a:t>
            </a:r>
            <a:endParaRPr lang="en-US" altLang="zh-CN"/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double dx = u.x - v.x;     double dy = u.y - v.y;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return  Math.sqrt ( dx*dx + dy*dy );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202F8647-3899-47D1-85D1-868846240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最近点对分治算法</a:t>
            </a:r>
            <a:r>
              <a:rPr lang="en-US" altLang="zh-CN"/>
              <a:t>(</a:t>
            </a:r>
            <a:r>
              <a:rPr lang="zh-CN" altLang="en-US"/>
              <a:t>部分参考代码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D3B97703-8F6A-4273-99CF-FA2CECAD0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60463"/>
            <a:ext cx="8305800" cy="501173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//</a:t>
            </a:r>
            <a:r>
              <a:rPr lang="zh-CN" altLang="en-US"/>
              <a:t>按 </a:t>
            </a:r>
            <a:r>
              <a:rPr lang="en-US" altLang="zh-CN"/>
              <a:t>x </a:t>
            </a:r>
            <a:r>
              <a:rPr lang="zh-CN" altLang="en-US"/>
              <a:t>坐标排序的点</a:t>
            </a:r>
            <a:endParaRPr lang="en-US" altLang="zh-CN"/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public static class Point1 extends Point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int id;   //</a:t>
            </a:r>
            <a:r>
              <a:rPr lang="zh-CN" altLang="en-US"/>
              <a:t>点编号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public Point1(double xx, double yy, int theID)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super(xx,yy);   id=theID;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public boolean equals(Object x) { return this.x==((Point1)x).x;  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//</a:t>
            </a:r>
            <a:r>
              <a:rPr lang="zh-CN" altLang="en-US">
                <a:solidFill>
                  <a:srgbClr val="C00000"/>
                </a:solidFill>
              </a:rPr>
              <a:t>算法输入：</a:t>
            </a:r>
            <a:r>
              <a:rPr lang="en-US" altLang="zh-CN"/>
              <a:t>Point1 [ ]x </a:t>
            </a:r>
            <a:r>
              <a:rPr lang="zh-CN" altLang="en-US"/>
              <a:t>平面点数组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D509D5BD-FCA5-454C-A8F7-3739CD551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最近点对分治算法</a:t>
            </a:r>
            <a:r>
              <a:rPr lang="en-US" altLang="zh-CN"/>
              <a:t>(</a:t>
            </a:r>
            <a:r>
              <a:rPr lang="zh-CN" altLang="en-US"/>
              <a:t>部分参考代码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6B9FCB09-801A-4DD3-98E6-E7D91FCA78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763" y="1196975"/>
            <a:ext cx="8559800" cy="490537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//</a:t>
            </a:r>
            <a:r>
              <a:rPr lang="zh-CN" altLang="en-US"/>
              <a:t>按 </a:t>
            </a:r>
            <a:r>
              <a:rPr lang="en-US" altLang="zh-CN"/>
              <a:t>y </a:t>
            </a:r>
            <a:r>
              <a:rPr lang="zh-CN" altLang="en-US"/>
              <a:t>坐标排序的点</a:t>
            </a:r>
            <a:endParaRPr lang="en-US" altLang="zh-CN"/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public static class Point2 extends Point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int p;   //</a:t>
            </a:r>
            <a:r>
              <a:rPr lang="zh-CN" altLang="en-US"/>
              <a:t>同一点在平面点数组 </a:t>
            </a:r>
            <a:r>
              <a:rPr lang="en-US" altLang="zh-CN"/>
              <a:t>x </a:t>
            </a:r>
            <a:r>
              <a:rPr lang="zh-CN" altLang="en-US"/>
              <a:t>中的坐标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public  Point2 ( double xx, double yy, int pp )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  super ( xx, yy );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  p=pp;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public boolean equals(Object x) { return this.y==((Point1)x).y; 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8CD9E8F1-14C6-44B4-A522-5474ED0CA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最近点对分治算法</a:t>
            </a:r>
            <a:r>
              <a:rPr lang="en-US" altLang="zh-CN"/>
              <a:t>(</a:t>
            </a:r>
            <a:r>
              <a:rPr lang="zh-CN" altLang="en-US"/>
              <a:t>部分参考代码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D8E7314F-5532-4689-8DC6-B621A637F8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763" y="1196975"/>
            <a:ext cx="8559800" cy="490537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//</a:t>
            </a:r>
            <a:r>
              <a:rPr lang="zh-CN" altLang="en-US">
                <a:solidFill>
                  <a:srgbClr val="C00000"/>
                </a:solidFill>
              </a:rPr>
              <a:t>算法输出</a:t>
            </a:r>
            <a:r>
              <a:rPr lang="zh-CN" altLang="en-US"/>
              <a:t>：平面点对</a:t>
            </a:r>
            <a:endParaRPr lang="en-US" altLang="zh-CN"/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static class Pair  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Point1 a;    //</a:t>
            </a:r>
            <a:r>
              <a:rPr lang="zh-CN" altLang="en-US"/>
              <a:t>平面点</a:t>
            </a:r>
            <a:r>
              <a:rPr lang="en-US" altLang="zh-CN"/>
              <a:t>a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Point1 b;   // </a:t>
            </a:r>
            <a:r>
              <a:rPr lang="zh-CN" altLang="en-US"/>
              <a:t>平面点</a:t>
            </a:r>
            <a:r>
              <a:rPr lang="en-US" altLang="zh-CN"/>
              <a:t>b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double dist;  //</a:t>
            </a:r>
            <a:r>
              <a:rPr lang="zh-CN" altLang="en-US"/>
              <a:t>点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 </a:t>
            </a:r>
            <a:r>
              <a:rPr lang="zh-CN" altLang="en-US"/>
              <a:t>间的距离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/>
              <a:t>       </a:t>
            </a:r>
            <a:r>
              <a:rPr lang="en-US" altLang="zh-CN"/>
              <a:t>public Pair(Point1 aa, Point1 bb, double dd) 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    a=aa;            b=bb;           dist=dd;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}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F933350C-2926-4F8A-9BB5-9A48E3852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最近点对分治算法</a:t>
            </a:r>
            <a:r>
              <a:rPr lang="en-US" altLang="zh-CN"/>
              <a:t>(</a:t>
            </a:r>
            <a:r>
              <a:rPr lang="zh-CN" altLang="en-US"/>
              <a:t>部分参考代码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C6FD135C-777A-43E7-A522-639CCA060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763" y="1196975"/>
            <a:ext cx="8559800" cy="550862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public static Pair cpair2( </a:t>
            </a:r>
            <a:r>
              <a:rPr lang="en-US" altLang="zh-CN" b="1">
                <a:solidFill>
                  <a:srgbClr val="C00000"/>
                </a:solidFill>
              </a:rPr>
              <a:t>Point1 []x </a:t>
            </a:r>
            <a:r>
              <a:rPr lang="en-US" altLang="zh-CN"/>
              <a:t>)  {  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算法主函数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if  (x.length&lt;2)  return null;     </a:t>
            </a:r>
            <a:endParaRPr lang="zh-CN" altLang="en-US"/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/>
              <a:t>      </a:t>
            </a:r>
            <a:r>
              <a:rPr lang="en-US" altLang="zh-CN"/>
              <a:t>sort(x);   // </a:t>
            </a:r>
            <a:r>
              <a:rPr lang="zh-CN" altLang="en-US"/>
              <a:t>点数组 </a:t>
            </a:r>
            <a:r>
              <a:rPr lang="en-US" altLang="zh-CN"/>
              <a:t>x </a:t>
            </a:r>
            <a:r>
              <a:rPr lang="zh-CN" altLang="en-US"/>
              <a:t>按横坐标排序</a:t>
            </a:r>
            <a:endParaRPr lang="en-US" altLang="zh-CN"/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// </a:t>
            </a:r>
            <a:r>
              <a:rPr lang="zh-CN" altLang="en-US"/>
              <a:t>将 </a:t>
            </a:r>
            <a:r>
              <a:rPr lang="en-US" altLang="zh-CN"/>
              <a:t>x </a:t>
            </a:r>
            <a:r>
              <a:rPr lang="zh-CN" altLang="en-US"/>
              <a:t>中点复制到数组 </a:t>
            </a:r>
            <a:r>
              <a:rPr lang="en-US" altLang="zh-CN"/>
              <a:t>y </a:t>
            </a:r>
            <a:r>
              <a:rPr lang="zh-CN" altLang="en-US"/>
              <a:t>中</a:t>
            </a:r>
            <a:endParaRPr lang="en-US" altLang="zh-CN"/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Point2 [] y=new Point2[x.length];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for(int i=0;i&lt;x.length;i++)</a:t>
            </a:r>
            <a:r>
              <a:rPr lang="zh-CN" altLang="en-US"/>
              <a:t> </a:t>
            </a:r>
            <a:r>
              <a:rPr lang="en-US" altLang="zh-CN"/>
              <a:t>y[i]=new Point2(x[i].x,x[i].y,i);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sort(y);   //</a:t>
            </a:r>
            <a:r>
              <a:rPr lang="zh-CN" altLang="en-US"/>
              <a:t>点数组 </a:t>
            </a:r>
            <a:r>
              <a:rPr lang="en-US" altLang="zh-CN"/>
              <a:t>y </a:t>
            </a:r>
            <a:r>
              <a:rPr lang="zh-CN" altLang="en-US"/>
              <a:t>按纵坐标排序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/>
              <a:t>      </a:t>
            </a:r>
            <a:r>
              <a:rPr lang="en-US" altLang="zh-CN"/>
              <a:t>Point2 []z=new Point2[ x.length ]; //</a:t>
            </a:r>
            <a:r>
              <a:rPr lang="zh-CN" altLang="en-US"/>
              <a:t>辅助数组</a:t>
            </a:r>
            <a:endParaRPr lang="en-US" altLang="zh-CN"/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return </a:t>
            </a:r>
            <a:r>
              <a:rPr lang="en-US" altLang="zh-CN" b="1">
                <a:solidFill>
                  <a:srgbClr val="C00000"/>
                </a:solidFill>
              </a:rPr>
              <a:t>closestPair </a:t>
            </a:r>
            <a:r>
              <a:rPr lang="en-US" altLang="zh-CN"/>
              <a:t>( x, y, z, 0, x.length-1 ); // </a:t>
            </a:r>
            <a:r>
              <a:rPr lang="zh-CN" altLang="en-US"/>
              <a:t>计算最近点对</a:t>
            </a:r>
            <a:endParaRPr lang="en-US" altLang="zh-CN"/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BD03A61F-B2FE-4503-8263-6F3380BC3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最近点对分治算法</a:t>
            </a:r>
            <a:r>
              <a:rPr lang="en-US" altLang="zh-CN"/>
              <a:t>(</a:t>
            </a:r>
            <a:r>
              <a:rPr lang="zh-CN" altLang="en-US"/>
              <a:t>部分参考代码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38CB8E5D-EEA6-402C-A845-26CC8453C0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763" y="1196975"/>
            <a:ext cx="8559800" cy="550862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private static Pair closestPair(Point1 []x, Point2 []y, Point2 []z, int l, int r)  {  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分治递归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if(r-l==1)  //</a:t>
            </a:r>
            <a:r>
              <a:rPr lang="zh-CN" altLang="en-US"/>
              <a:t>只有 </a:t>
            </a:r>
            <a:r>
              <a:rPr lang="en-US" altLang="zh-CN"/>
              <a:t>2 </a:t>
            </a:r>
            <a:r>
              <a:rPr lang="zh-CN" altLang="en-US"/>
              <a:t>个点   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/>
              <a:t>         </a:t>
            </a:r>
            <a:r>
              <a:rPr lang="en-US" altLang="zh-CN"/>
              <a:t>return new Pair( x[l], x[r], distance(x[l],x[r]) );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int m=(l+r)/2;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int f=l,  g=m+1;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for(int i=l; i&lt;=r; i++)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 if( y[i].p&gt;m )  z[g++]=y[i];  else   z[f++]=y[i];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//</a:t>
            </a:r>
            <a:r>
              <a:rPr lang="zh-CN" altLang="en-US"/>
              <a:t>后续代码见下页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D76949B-FBEE-4933-929E-2515BCFA0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最近点对问题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D2B1894A-7676-47E5-8F94-F4B91B508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给定平面上 </a:t>
            </a:r>
            <a:r>
              <a:rPr lang="en-US" altLang="zh-CN"/>
              <a:t>n </a:t>
            </a:r>
            <a:r>
              <a:rPr lang="zh-CN" altLang="en-US"/>
              <a:t>个点，找其中的一对点，使得在 </a:t>
            </a:r>
            <a:r>
              <a:rPr lang="en-US" altLang="zh-CN"/>
              <a:t>n </a:t>
            </a:r>
            <a:r>
              <a:rPr lang="zh-CN" altLang="en-US"/>
              <a:t>个点组成的所有点对中，该点对间的距离最小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75159BFF-8B9A-4013-BEC6-3CC71DE3B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最近点对分治算法</a:t>
            </a:r>
            <a:r>
              <a:rPr lang="en-US" altLang="zh-CN"/>
              <a:t>(</a:t>
            </a:r>
            <a:r>
              <a:rPr lang="zh-CN" altLang="en-US"/>
              <a:t>部分参考代码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747FBC41-F456-45E4-A49C-5295732D2F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763" y="1196975"/>
            <a:ext cx="8559800" cy="550862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//</a:t>
            </a:r>
            <a:r>
              <a:rPr lang="zh-CN" altLang="en-US"/>
              <a:t>递归求解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Pair best= closestPair ( x, z, y, l, m);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Pair right= closestPair ( x, z, y, m+1, r);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if( right.dist &lt; best.dist ) best=right;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merge ( z, y, l, m, r); //</a:t>
            </a:r>
            <a:r>
              <a:rPr lang="zh-CN" altLang="en-US"/>
              <a:t>重构数组</a:t>
            </a:r>
            <a:r>
              <a:rPr lang="en-US" altLang="zh-CN"/>
              <a:t>Y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//</a:t>
            </a:r>
            <a:r>
              <a:rPr lang="zh-CN" altLang="en-US"/>
              <a:t>矩形条内的点置于数组 </a:t>
            </a:r>
            <a:r>
              <a:rPr lang="en-US" altLang="zh-CN"/>
              <a:t>z </a:t>
            </a:r>
            <a:r>
              <a:rPr lang="zh-CN" altLang="en-US"/>
              <a:t>中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int k=1;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for(int i=l; i&lt;=r; i++)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if( Math.abs ( x[m].x - y[i].x )&lt; best.dist ) z[k++] = y[i];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//</a:t>
            </a:r>
            <a:r>
              <a:rPr lang="zh-CN" altLang="en-US"/>
              <a:t>后续代码见下页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42BC1D7E-9351-4D39-9A78-785208DFF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最近点对分治算法</a:t>
            </a:r>
            <a:r>
              <a:rPr lang="en-US" altLang="zh-CN"/>
              <a:t>(</a:t>
            </a:r>
            <a:r>
              <a:rPr lang="zh-CN" altLang="en-US"/>
              <a:t>部分参考代码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81675A51-B8B6-46D4-81E2-AA5F8F6B10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763" y="1196975"/>
            <a:ext cx="8559800" cy="550862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//</a:t>
            </a:r>
            <a:r>
              <a:rPr lang="zh-CN" altLang="en-US"/>
              <a:t>搜索 </a:t>
            </a:r>
            <a:r>
              <a:rPr lang="en-US" altLang="zh-CN"/>
              <a:t>z[ l:k-1 ]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for(int i=l; i&lt;k; i++)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 for( int j=i+1; j&lt;k &amp;&amp; z[j].y-z[i].y &lt;best.dist; j++) {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    double dp=distance( z[i],z[j]);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    if(dp&lt;best.dist)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      best=new Pair(x[z[i].p],x[z[j].p],dp);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  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 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      return best;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FC691B2E-E768-41AA-B054-8193FB927DED}"/>
              </a:ext>
            </a:extLst>
          </p:cNvPr>
          <p:cNvGrpSpPr>
            <a:grpSpLocks/>
          </p:cNvGrpSpPr>
          <p:nvPr/>
        </p:nvGrpSpPr>
        <p:grpSpPr bwMode="auto">
          <a:xfrm>
            <a:off x="2027238" y="3973513"/>
            <a:ext cx="1512887" cy="1749425"/>
            <a:chOff x="815" y="2342"/>
            <a:chExt cx="1270" cy="1470"/>
          </a:xfrm>
        </p:grpSpPr>
        <p:pic>
          <p:nvPicPr>
            <p:cNvPr id="48141" name="Picture 4" descr="t24">
              <a:extLst>
                <a:ext uri="{FF2B5EF4-FFF2-40B4-BE49-F238E27FC236}">
                  <a16:creationId xmlns:a16="http://schemas.microsoft.com/office/drawing/2014/main" id="{6A5A216D-7037-43ED-9CED-45361A283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" y="2342"/>
              <a:ext cx="1270" cy="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7">
              <a:extLst>
                <a:ext uri="{FF2B5EF4-FFF2-40B4-BE49-F238E27FC236}">
                  <a16:creationId xmlns:a16="http://schemas.microsoft.com/office/drawing/2014/main" id="{0B9CF68F-E82B-4BA6-9315-BE9ED4E15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3525"/>
              <a:ext cx="8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kumimoji="0" lang="zh-CN" altLang="en-US" sz="1500">
                  <a:solidFill>
                    <a:srgbClr val="0000CC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特殊棋盘</a:t>
              </a:r>
            </a:p>
          </p:txBody>
        </p:sp>
        <p:pic>
          <p:nvPicPr>
            <p:cNvPr id="48143" name="Picture 14" descr="t24">
              <a:extLst>
                <a:ext uri="{FF2B5EF4-FFF2-40B4-BE49-F238E27FC236}">
                  <a16:creationId xmlns:a16="http://schemas.microsoft.com/office/drawing/2014/main" id="{61AECAEA-AF53-404B-A10A-FBCA3EE49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7" t="70532" r="49135" b="3813"/>
            <a:stretch>
              <a:fillRect/>
            </a:stretch>
          </p:blipFill>
          <p:spPr bwMode="auto">
            <a:xfrm>
              <a:off x="1135" y="2358"/>
              <a:ext cx="326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131" name="Rectangle 9">
            <a:extLst>
              <a:ext uri="{FF2B5EF4-FFF2-40B4-BE49-F238E27FC236}">
                <a16:creationId xmlns:a16="http://schemas.microsoft.com/office/drawing/2014/main" id="{03A9C1A7-7F97-4089-A6E7-F8B12C8AF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棋盘覆盖</a:t>
            </a:r>
            <a:endParaRPr lang="zh-CN" altLang="en-US"/>
          </a:p>
        </p:txBody>
      </p:sp>
      <p:sp>
        <p:nvSpPr>
          <p:cNvPr id="952330" name="Rectangle 10">
            <a:extLst>
              <a:ext uri="{FF2B5EF4-FFF2-40B4-BE49-F238E27FC236}">
                <a16:creationId xmlns:a16="http://schemas.microsoft.com/office/drawing/2014/main" id="{8C73F91E-7E84-4E92-9014-AA824C1F24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025"/>
              <a:t>2</a:t>
            </a:r>
            <a:r>
              <a:rPr lang="en-US" altLang="zh-CN" sz="2025" baseline="30000"/>
              <a:t>k</a:t>
            </a:r>
            <a:r>
              <a:rPr lang="en-US" altLang="zh-CN" sz="2025"/>
              <a:t>×2</a:t>
            </a:r>
            <a:r>
              <a:rPr lang="en-US" altLang="zh-CN" sz="2025" baseline="30000"/>
              <a:t>k</a:t>
            </a:r>
            <a:r>
              <a:rPr lang="zh-CN" altLang="en-US" sz="2025"/>
              <a:t>个方格组成的特殊棋盘</a:t>
            </a:r>
          </a:p>
          <a:p>
            <a:pPr lvl="1" eaLnBrk="1" hangingPunct="1">
              <a:defRPr/>
            </a:pPr>
            <a:r>
              <a:rPr lang="zh-CN" altLang="en-US" sz="1650"/>
              <a:t>有个方格与其他方格不同，称为特殊方格</a:t>
            </a:r>
          </a:p>
          <a:p>
            <a:pPr eaLnBrk="1" hangingPunct="1">
              <a:defRPr/>
            </a:pPr>
            <a:r>
              <a:rPr lang="zh-CN" altLang="en-US" sz="2025"/>
              <a:t>用</a:t>
            </a:r>
            <a:r>
              <a:rPr lang="en-US" altLang="zh-CN" sz="2025"/>
              <a:t>L</a:t>
            </a:r>
            <a:r>
              <a:rPr lang="zh-CN" altLang="en-US" sz="2025"/>
              <a:t>型骨牌覆盖除特殊方格以外的所有方格</a:t>
            </a:r>
          </a:p>
          <a:p>
            <a:pPr lvl="1" eaLnBrk="1" hangingPunct="1">
              <a:defRPr/>
            </a:pPr>
            <a:r>
              <a:rPr lang="zh-CN" altLang="en-US" sz="1650"/>
              <a:t>要求：任何 </a:t>
            </a:r>
            <a:r>
              <a:rPr lang="en-US" altLang="zh-CN" sz="1650"/>
              <a:t>2 </a:t>
            </a:r>
            <a:r>
              <a:rPr lang="zh-CN" altLang="en-US" sz="1650"/>
              <a:t>个骨牌不得重叠，覆盖不能超出棋盘</a:t>
            </a:r>
          </a:p>
        </p:txBody>
      </p:sp>
      <p:sp>
        <p:nvSpPr>
          <p:cNvPr id="952326" name="Text Box 6">
            <a:extLst>
              <a:ext uri="{FF2B5EF4-FFF2-40B4-BE49-F238E27FC236}">
                <a16:creationId xmlns:a16="http://schemas.microsoft.com/office/drawing/2014/main" id="{F3861A99-5482-44E6-9CDC-E917D07C7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5381625"/>
            <a:ext cx="19383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1500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kumimoji="0" lang="zh-CN" altLang="en-US" sz="1500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型骨牌（</a:t>
            </a:r>
            <a:r>
              <a:rPr kumimoji="0" lang="en-US" altLang="zh-CN" sz="1500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kumimoji="0" lang="zh-CN" altLang="en-US" sz="1500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种形态）</a:t>
            </a:r>
          </a:p>
        </p:txBody>
      </p:sp>
      <p:pic>
        <p:nvPicPr>
          <p:cNvPr id="952331" name="Picture 11" descr="t26">
            <a:extLst>
              <a:ext uri="{FF2B5EF4-FFF2-40B4-BE49-F238E27FC236}">
                <a16:creationId xmlns:a16="http://schemas.microsoft.com/office/drawing/2014/main" id="{8C093702-7642-4555-8D06-11C39516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2" t="31963" r="17871" b="42773"/>
          <a:stretch>
            <a:fillRect/>
          </a:stretch>
        </p:blipFill>
        <p:spPr bwMode="auto">
          <a:xfrm>
            <a:off x="3846513" y="4487863"/>
            <a:ext cx="6762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6">
            <a:extLst>
              <a:ext uri="{FF2B5EF4-FFF2-40B4-BE49-F238E27FC236}">
                <a16:creationId xmlns:a16="http://schemas.microsoft.com/office/drawing/2014/main" id="{A8F9030F-463F-408C-B871-6F200C0DECAA}"/>
              </a:ext>
            </a:extLst>
          </p:cNvPr>
          <p:cNvGrpSpPr>
            <a:grpSpLocks/>
          </p:cNvGrpSpPr>
          <p:nvPr/>
        </p:nvGrpSpPr>
        <p:grpSpPr bwMode="auto">
          <a:xfrm>
            <a:off x="2198688" y="3743325"/>
            <a:ext cx="800100" cy="642938"/>
            <a:chOff x="1967" y="2101"/>
            <a:chExt cx="672" cy="540"/>
          </a:xfrm>
        </p:grpSpPr>
        <p:sp>
          <p:nvSpPr>
            <p:cNvPr id="48139" name="Text Box 8">
              <a:extLst>
                <a:ext uri="{FF2B5EF4-FFF2-40B4-BE49-F238E27FC236}">
                  <a16:creationId xmlns:a16="http://schemas.microsoft.com/office/drawing/2014/main" id="{87C0BD95-9202-4670-8D7C-D3651258B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7" y="2101"/>
              <a:ext cx="67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kumimoji="0" lang="zh-CN" altLang="en-US" sz="1200">
                  <a:solidFill>
                    <a:srgbClr val="0000CC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特殊方格</a:t>
              </a:r>
            </a:p>
          </p:txBody>
        </p:sp>
        <p:pic>
          <p:nvPicPr>
            <p:cNvPr id="48140" name="Picture 13" descr="t24">
              <a:extLst>
                <a:ext uri="{FF2B5EF4-FFF2-40B4-BE49-F238E27FC236}">
                  <a16:creationId xmlns:a16="http://schemas.microsoft.com/office/drawing/2014/main" id="{1321CE70-7C9C-4EF4-9002-430336F51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7" r="50394" b="72438"/>
            <a:stretch>
              <a:fillRect/>
            </a:stretch>
          </p:blipFill>
          <p:spPr bwMode="auto">
            <a:xfrm>
              <a:off x="2143" y="2294"/>
              <a:ext cx="31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52337" name="Picture 17" descr="t26">
            <a:extLst>
              <a:ext uri="{FF2B5EF4-FFF2-40B4-BE49-F238E27FC236}">
                <a16:creationId xmlns:a16="http://schemas.microsoft.com/office/drawing/2014/main" id="{E9893334-4A28-45DF-A6D9-7E55A0D64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1" t="42773" r="70322" b="31963"/>
          <a:stretch>
            <a:fillRect/>
          </a:stretch>
        </p:blipFill>
        <p:spPr bwMode="auto">
          <a:xfrm>
            <a:off x="5732463" y="4487863"/>
            <a:ext cx="6762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38" name="Picture 18" descr="t26">
            <a:extLst>
              <a:ext uri="{FF2B5EF4-FFF2-40B4-BE49-F238E27FC236}">
                <a16:creationId xmlns:a16="http://schemas.microsoft.com/office/drawing/2014/main" id="{D66AF130-60DE-465B-A5CC-18C04417F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2" t="42773" r="17871" b="31963"/>
          <a:stretch>
            <a:fillRect/>
          </a:stretch>
        </p:blipFill>
        <p:spPr bwMode="auto">
          <a:xfrm>
            <a:off x="6675438" y="4487863"/>
            <a:ext cx="6762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39" name="Picture 19" descr="t26">
            <a:extLst>
              <a:ext uri="{FF2B5EF4-FFF2-40B4-BE49-F238E27FC236}">
                <a16:creationId xmlns:a16="http://schemas.microsoft.com/office/drawing/2014/main" id="{81971EE6-5CA1-42F3-8547-9B01E54F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1" t="31963" r="70322" b="42773"/>
          <a:stretch>
            <a:fillRect/>
          </a:stretch>
        </p:blipFill>
        <p:spPr bwMode="auto">
          <a:xfrm>
            <a:off x="4789488" y="4487863"/>
            <a:ext cx="676275" cy="71278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30" grpId="0" build="p"/>
      <p:bldP spid="9523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>
            <a:extLst>
              <a:ext uri="{FF2B5EF4-FFF2-40B4-BE49-F238E27FC236}">
                <a16:creationId xmlns:a16="http://schemas.microsoft.com/office/drawing/2014/main" id="{060D3475-A31C-429D-8C18-32B4D4A08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棋盘覆盖</a:t>
            </a:r>
            <a:endParaRPr lang="zh-CN" altLang="en-US"/>
          </a:p>
        </p:txBody>
      </p:sp>
      <p:sp>
        <p:nvSpPr>
          <p:cNvPr id="129027" name="Rectangle 10">
            <a:extLst>
              <a:ext uri="{FF2B5EF4-FFF2-40B4-BE49-F238E27FC236}">
                <a16:creationId xmlns:a16="http://schemas.microsoft.com/office/drawing/2014/main" id="{0C3CF638-FDF3-455C-96D3-5E780F110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3263" y="1255713"/>
            <a:ext cx="6229350" cy="367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25"/>
              <a:t>2×2</a:t>
            </a:r>
            <a:r>
              <a:rPr lang="zh-CN" altLang="en-US" sz="2025"/>
              <a:t>的特殊棋盘</a:t>
            </a:r>
          </a:p>
        </p:txBody>
      </p:sp>
      <p:pic>
        <p:nvPicPr>
          <p:cNvPr id="38926" name="Picture 4" descr="t24">
            <a:extLst>
              <a:ext uri="{FF2B5EF4-FFF2-40B4-BE49-F238E27FC236}">
                <a16:creationId xmlns:a16="http://schemas.microsoft.com/office/drawing/2014/main" id="{63A91943-C929-4965-8ADD-C1A8D9000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98" b="49721"/>
          <a:stretch>
            <a:fillRect/>
          </a:stretch>
        </p:blipFill>
        <p:spPr bwMode="auto">
          <a:xfrm>
            <a:off x="1524000" y="2374900"/>
            <a:ext cx="1547813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t24">
            <a:extLst>
              <a:ext uri="{FF2B5EF4-FFF2-40B4-BE49-F238E27FC236}">
                <a16:creationId xmlns:a16="http://schemas.microsoft.com/office/drawing/2014/main" id="{A7B4275A-0F1D-443C-ACF6-B973EBB0C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1" b="50398"/>
          <a:stretch>
            <a:fillRect/>
          </a:stretch>
        </p:blipFill>
        <p:spPr bwMode="auto">
          <a:xfrm>
            <a:off x="3143250" y="2379663"/>
            <a:ext cx="1555750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t24">
            <a:extLst>
              <a:ext uri="{FF2B5EF4-FFF2-40B4-BE49-F238E27FC236}">
                <a16:creationId xmlns:a16="http://schemas.microsoft.com/office/drawing/2014/main" id="{B53E0E74-3E8C-4958-B66B-D23BBA718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8" t="49721"/>
          <a:stretch>
            <a:fillRect/>
          </a:stretch>
        </p:blipFill>
        <p:spPr bwMode="auto">
          <a:xfrm>
            <a:off x="4770438" y="2508250"/>
            <a:ext cx="1549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t24">
            <a:extLst>
              <a:ext uri="{FF2B5EF4-FFF2-40B4-BE49-F238E27FC236}">
                <a16:creationId xmlns:a16="http://schemas.microsoft.com/office/drawing/2014/main" id="{824C5F02-FAF0-4BAC-81AA-48C1B848A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8" b="49721"/>
          <a:stretch>
            <a:fillRect/>
          </a:stretch>
        </p:blipFill>
        <p:spPr bwMode="auto">
          <a:xfrm>
            <a:off x="6394450" y="2374900"/>
            <a:ext cx="1547813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71">
            <a:extLst>
              <a:ext uri="{FF2B5EF4-FFF2-40B4-BE49-F238E27FC236}">
                <a16:creationId xmlns:a16="http://schemas.microsoft.com/office/drawing/2014/main" id="{0E9B2A33-63F7-4D6A-B774-F676DE1E327C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635125" y="2514601"/>
            <a:ext cx="1419225" cy="1416050"/>
            <a:chOff x="1140" y="1295"/>
            <a:chExt cx="915" cy="798"/>
          </a:xfrm>
        </p:grpSpPr>
        <p:pic>
          <p:nvPicPr>
            <p:cNvPr id="49176" name="Picture 472">
              <a:extLst>
                <a:ext uri="{FF2B5EF4-FFF2-40B4-BE49-F238E27FC236}">
                  <a16:creationId xmlns:a16="http://schemas.microsoft.com/office/drawing/2014/main" id="{FE231508-DA05-4CC9-9CE3-A411FD8B5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140" y="1295"/>
              <a:ext cx="915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49" name="Text Box 473">
              <a:extLst>
                <a:ext uri="{FF2B5EF4-FFF2-40B4-BE49-F238E27FC236}">
                  <a16:creationId xmlns:a16="http://schemas.microsoft.com/office/drawing/2014/main" id="{D9DD1CAC-57D7-45AE-ACBA-687B5BC8D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0" name="Text Box 474">
              <a:extLst>
                <a:ext uri="{FF2B5EF4-FFF2-40B4-BE49-F238E27FC236}">
                  <a16:creationId xmlns:a16="http://schemas.microsoft.com/office/drawing/2014/main" id="{FA686D6C-FB7B-4189-91D5-2ADC956BC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51" name="Text Box 475">
              <a:extLst>
                <a:ext uri="{FF2B5EF4-FFF2-40B4-BE49-F238E27FC236}">
                  <a16:creationId xmlns:a16="http://schemas.microsoft.com/office/drawing/2014/main" id="{D617945C-1AAA-4D4E-9681-4D74F863B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1775"/>
              <a:ext cx="22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471">
            <a:extLst>
              <a:ext uri="{FF2B5EF4-FFF2-40B4-BE49-F238E27FC236}">
                <a16:creationId xmlns:a16="http://schemas.microsoft.com/office/drawing/2014/main" id="{278E7FF8-2069-4B98-84CD-FBA362097CAE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2468563"/>
            <a:ext cx="1420813" cy="1454150"/>
            <a:chOff x="1140" y="1295"/>
            <a:chExt cx="915" cy="820"/>
          </a:xfrm>
        </p:grpSpPr>
        <p:pic>
          <p:nvPicPr>
            <p:cNvPr id="49172" name="Picture 472">
              <a:extLst>
                <a:ext uri="{FF2B5EF4-FFF2-40B4-BE49-F238E27FC236}">
                  <a16:creationId xmlns:a16="http://schemas.microsoft.com/office/drawing/2014/main" id="{21F3E97B-0AD6-41AD-AA5B-1E8567908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140" y="1295"/>
              <a:ext cx="915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45" name="Text Box 473">
              <a:extLst>
                <a:ext uri="{FF2B5EF4-FFF2-40B4-BE49-F238E27FC236}">
                  <a16:creationId xmlns:a16="http://schemas.microsoft.com/office/drawing/2014/main" id="{D905B2D2-6E3C-42CC-A150-FE432C31F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1401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6" name="Text Box 474">
              <a:extLst>
                <a:ext uri="{FF2B5EF4-FFF2-40B4-BE49-F238E27FC236}">
                  <a16:creationId xmlns:a16="http://schemas.microsoft.com/office/drawing/2014/main" id="{1E3C1660-6618-422E-85B0-B17B30DFA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401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7" name="Text Box 475">
              <a:extLst>
                <a:ext uri="{FF2B5EF4-FFF2-40B4-BE49-F238E27FC236}">
                  <a16:creationId xmlns:a16="http://schemas.microsoft.com/office/drawing/2014/main" id="{68C995CB-663B-43CD-80C8-F8D2090F3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1763"/>
              <a:ext cx="22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471">
            <a:extLst>
              <a:ext uri="{FF2B5EF4-FFF2-40B4-BE49-F238E27FC236}">
                <a16:creationId xmlns:a16="http://schemas.microsoft.com/office/drawing/2014/main" id="{482B54D4-B0A4-417F-BF1A-79FFD632A52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10126" y="2487612"/>
            <a:ext cx="1441450" cy="1476375"/>
            <a:chOff x="1127" y="1295"/>
            <a:chExt cx="928" cy="833"/>
          </a:xfrm>
        </p:grpSpPr>
        <p:pic>
          <p:nvPicPr>
            <p:cNvPr id="49168" name="Picture 472">
              <a:extLst>
                <a:ext uri="{FF2B5EF4-FFF2-40B4-BE49-F238E27FC236}">
                  <a16:creationId xmlns:a16="http://schemas.microsoft.com/office/drawing/2014/main" id="{68831A6A-F9E1-40D0-A846-6CE1F9E93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127" y="1295"/>
              <a:ext cx="928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41" name="Text Box 473">
              <a:extLst>
                <a:ext uri="{FF2B5EF4-FFF2-40B4-BE49-F238E27FC236}">
                  <a16:creationId xmlns:a16="http://schemas.microsoft.com/office/drawing/2014/main" id="{4BC748AF-1B96-4BFE-AF5E-3457187D0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1414"/>
              <a:ext cx="22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2" name="Text Box 474">
              <a:extLst>
                <a:ext uri="{FF2B5EF4-FFF2-40B4-BE49-F238E27FC236}">
                  <a16:creationId xmlns:a16="http://schemas.microsoft.com/office/drawing/2014/main" id="{BAB1D3B5-F45E-4E4D-B38B-433510BD4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414"/>
              <a:ext cx="22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43" name="Text Box 475">
              <a:extLst>
                <a:ext uri="{FF2B5EF4-FFF2-40B4-BE49-F238E27FC236}">
                  <a16:creationId xmlns:a16="http://schemas.microsoft.com/office/drawing/2014/main" id="{BCED8F7D-14DE-4F77-AD4A-2D6AD4651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1777"/>
              <a:ext cx="22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71">
            <a:extLst>
              <a:ext uri="{FF2B5EF4-FFF2-40B4-BE49-F238E27FC236}">
                <a16:creationId xmlns:a16="http://schemas.microsoft.com/office/drawing/2014/main" id="{55EFFCD5-5067-4B77-8191-63F32B0A4DD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418263" y="2493963"/>
            <a:ext cx="1441450" cy="1452562"/>
            <a:chOff x="1127" y="1295"/>
            <a:chExt cx="928" cy="819"/>
          </a:xfrm>
        </p:grpSpPr>
        <p:pic>
          <p:nvPicPr>
            <p:cNvPr id="49164" name="Picture 472">
              <a:extLst>
                <a:ext uri="{FF2B5EF4-FFF2-40B4-BE49-F238E27FC236}">
                  <a16:creationId xmlns:a16="http://schemas.microsoft.com/office/drawing/2014/main" id="{8D6C44ED-C7E2-4469-8567-D9D79D578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127" y="1295"/>
              <a:ext cx="928" cy="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37" name="Text Box 473">
              <a:extLst>
                <a:ext uri="{FF2B5EF4-FFF2-40B4-BE49-F238E27FC236}">
                  <a16:creationId xmlns:a16="http://schemas.microsoft.com/office/drawing/2014/main" id="{F6BC0634-CEB6-442B-B6EE-CEAE0B720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38" name="Text Box 474">
              <a:extLst>
                <a:ext uri="{FF2B5EF4-FFF2-40B4-BE49-F238E27FC236}">
                  <a16:creationId xmlns:a16="http://schemas.microsoft.com/office/drawing/2014/main" id="{775DB546-3778-4C00-9C3D-D96CA43DA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039" name="Text Box 475">
              <a:extLst>
                <a:ext uri="{FF2B5EF4-FFF2-40B4-BE49-F238E27FC236}">
                  <a16:creationId xmlns:a16="http://schemas.microsoft.com/office/drawing/2014/main" id="{6B169B21-A863-43D3-A120-B4DECFBC7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1775"/>
              <a:ext cx="22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>
            <a:extLst>
              <a:ext uri="{FF2B5EF4-FFF2-40B4-BE49-F238E27FC236}">
                <a16:creationId xmlns:a16="http://schemas.microsoft.com/office/drawing/2014/main" id="{D57A5774-AA01-40EA-A394-25013BFE7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棋盘覆盖</a:t>
            </a:r>
            <a:endParaRPr lang="zh-CN" altLang="en-US"/>
          </a:p>
        </p:txBody>
      </p:sp>
      <p:sp>
        <p:nvSpPr>
          <p:cNvPr id="130051" name="Rectangle 10">
            <a:extLst>
              <a:ext uri="{FF2B5EF4-FFF2-40B4-BE49-F238E27FC236}">
                <a16:creationId xmlns:a16="http://schemas.microsoft.com/office/drawing/2014/main" id="{E2B75604-392D-4A4B-A20C-C039382490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025"/>
              <a:t>4×4</a:t>
            </a:r>
            <a:r>
              <a:rPr lang="zh-CN" altLang="en-US" sz="2025"/>
              <a:t>的特殊棋盘？</a:t>
            </a:r>
          </a:p>
        </p:txBody>
      </p:sp>
      <p:pic>
        <p:nvPicPr>
          <p:cNvPr id="50180" name="Picture 4" descr="t24">
            <a:extLst>
              <a:ext uri="{FF2B5EF4-FFF2-40B4-BE49-F238E27FC236}">
                <a16:creationId xmlns:a16="http://schemas.microsoft.com/office/drawing/2014/main" id="{0B621BFA-5D90-41D6-BFF4-3D3F154D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8" b="2646"/>
          <a:stretch>
            <a:fillRect/>
          </a:stretch>
        </p:blipFill>
        <p:spPr bwMode="auto">
          <a:xfrm>
            <a:off x="2762250" y="2538413"/>
            <a:ext cx="3014663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AutoShape 18">
            <a:extLst>
              <a:ext uri="{FF2B5EF4-FFF2-40B4-BE49-F238E27FC236}">
                <a16:creationId xmlns:a16="http://schemas.microsoft.com/office/drawing/2014/main" id="{CACF306D-6438-416D-BAB6-3F654646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2476500"/>
            <a:ext cx="893762" cy="40798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063DE8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穷举？</a:t>
            </a:r>
          </a:p>
        </p:txBody>
      </p:sp>
      <p:sp>
        <p:nvSpPr>
          <p:cNvPr id="106" name="AutoShape 18">
            <a:extLst>
              <a:ext uri="{FF2B5EF4-FFF2-40B4-BE49-F238E27FC236}">
                <a16:creationId xmlns:a16="http://schemas.microsoft.com/office/drawing/2014/main" id="{41B30544-B143-4910-9DD2-4ED84D8FA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3079750"/>
            <a:ext cx="893763" cy="40798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063DE8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分治！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>
            <a:extLst>
              <a:ext uri="{FF2B5EF4-FFF2-40B4-BE49-F238E27FC236}">
                <a16:creationId xmlns:a16="http://schemas.microsoft.com/office/drawing/2014/main" id="{37C5FAA3-E1B1-4D9C-93D1-3074D7DA4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棋盘覆盖</a:t>
            </a:r>
            <a:endParaRPr lang="zh-CN" altLang="en-US"/>
          </a:p>
        </p:txBody>
      </p:sp>
      <p:sp>
        <p:nvSpPr>
          <p:cNvPr id="131075" name="Rectangle 10">
            <a:extLst>
              <a:ext uri="{FF2B5EF4-FFF2-40B4-BE49-F238E27FC236}">
                <a16:creationId xmlns:a16="http://schemas.microsoft.com/office/drawing/2014/main" id="{F3C90F78-318F-4B56-A96D-20C9EF10F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025"/>
              <a:t>4×4</a:t>
            </a:r>
            <a:r>
              <a:rPr lang="zh-CN" altLang="en-US" sz="2025"/>
              <a:t>的特殊棋盘？</a:t>
            </a:r>
          </a:p>
        </p:txBody>
      </p:sp>
      <p:pic>
        <p:nvPicPr>
          <p:cNvPr id="51204" name="Picture 4" descr="t24">
            <a:extLst>
              <a:ext uri="{FF2B5EF4-FFF2-40B4-BE49-F238E27FC236}">
                <a16:creationId xmlns:a16="http://schemas.microsoft.com/office/drawing/2014/main" id="{3A1113B9-00C6-4F76-8275-61A96879B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8" b="2646"/>
          <a:stretch>
            <a:fillRect/>
          </a:stretch>
        </p:blipFill>
        <p:spPr bwMode="auto">
          <a:xfrm>
            <a:off x="2782888" y="2413000"/>
            <a:ext cx="3016250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AutoShape 18">
            <a:extLst>
              <a:ext uri="{FF2B5EF4-FFF2-40B4-BE49-F238E27FC236}">
                <a16:creationId xmlns:a16="http://schemas.microsoft.com/office/drawing/2014/main" id="{5C8A5D56-F9CB-4074-AEFD-8DC6B5D4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2232025"/>
            <a:ext cx="892175" cy="40798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063DE8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分治！</a:t>
            </a:r>
          </a:p>
        </p:txBody>
      </p:sp>
      <p:grpSp>
        <p:nvGrpSpPr>
          <p:cNvPr id="2" name="组合 23">
            <a:extLst>
              <a:ext uri="{FF2B5EF4-FFF2-40B4-BE49-F238E27FC236}">
                <a16:creationId xmlns:a16="http://schemas.microsoft.com/office/drawing/2014/main" id="{7A518E82-CC7D-4D73-83AD-FDEB3C5555B8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2397125"/>
            <a:ext cx="3105150" cy="3159125"/>
            <a:chOff x="2066794" y="1771265"/>
            <a:chExt cx="4140000" cy="4212000"/>
          </a:xfrm>
        </p:grpSpPr>
        <p:cxnSp>
          <p:nvCxnSpPr>
            <p:cNvPr id="51231" name="直接连接符 19">
              <a:extLst>
                <a:ext uri="{FF2B5EF4-FFF2-40B4-BE49-F238E27FC236}">
                  <a16:creationId xmlns:a16="http://schemas.microsoft.com/office/drawing/2014/main" id="{6C038A5E-090F-4366-9511-5CC8CBEE15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6794" y="3832964"/>
              <a:ext cx="4140000" cy="12525"/>
            </a:xfrm>
            <a:prstGeom prst="line">
              <a:avLst/>
            </a:prstGeom>
            <a:noFill/>
            <a:ln w="5715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2" name="直接连接符 21">
              <a:extLst>
                <a:ext uri="{FF2B5EF4-FFF2-40B4-BE49-F238E27FC236}">
                  <a16:creationId xmlns:a16="http://schemas.microsoft.com/office/drawing/2014/main" id="{CA8E65D4-FD56-4B73-9B0F-E2A0DC24A1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2017151" y="3871002"/>
              <a:ext cx="4212000" cy="12525"/>
            </a:xfrm>
            <a:prstGeom prst="line">
              <a:avLst/>
            </a:prstGeom>
            <a:noFill/>
            <a:ln w="5715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71">
            <a:extLst>
              <a:ext uri="{FF2B5EF4-FFF2-40B4-BE49-F238E27FC236}">
                <a16:creationId xmlns:a16="http://schemas.microsoft.com/office/drawing/2014/main" id="{8D4D86D6-7319-41E8-BAA4-A5DD4F6C71F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351338" y="2487613"/>
            <a:ext cx="1439862" cy="1477962"/>
            <a:chOff x="1127" y="1295"/>
            <a:chExt cx="928" cy="833"/>
          </a:xfrm>
        </p:grpSpPr>
        <p:pic>
          <p:nvPicPr>
            <p:cNvPr id="51227" name="Picture 472">
              <a:extLst>
                <a:ext uri="{FF2B5EF4-FFF2-40B4-BE49-F238E27FC236}">
                  <a16:creationId xmlns:a16="http://schemas.microsoft.com/office/drawing/2014/main" id="{BD175E1D-55F8-456C-9221-D6A2D73F5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127" y="1295"/>
              <a:ext cx="928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00" name="Text Box 473">
              <a:extLst>
                <a:ext uri="{FF2B5EF4-FFF2-40B4-BE49-F238E27FC236}">
                  <a16:creationId xmlns:a16="http://schemas.microsoft.com/office/drawing/2014/main" id="{FD2466A3-6F38-4728-8CDF-97468A9CB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1101" name="Text Box 474">
              <a:extLst>
                <a:ext uri="{FF2B5EF4-FFF2-40B4-BE49-F238E27FC236}">
                  <a16:creationId xmlns:a16="http://schemas.microsoft.com/office/drawing/2014/main" id="{C3DACFA8-5827-4164-A4EA-8CC8D592D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1102" name="Text Box 475">
              <a:extLst>
                <a:ext uri="{FF2B5EF4-FFF2-40B4-BE49-F238E27FC236}">
                  <a16:creationId xmlns:a16="http://schemas.microsoft.com/office/drawing/2014/main" id="{6A969E5A-7EC4-42F6-B92A-C29F1CD6D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1775"/>
              <a:ext cx="221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471">
            <a:extLst>
              <a:ext uri="{FF2B5EF4-FFF2-40B4-BE49-F238E27FC236}">
                <a16:creationId xmlns:a16="http://schemas.microsoft.com/office/drawing/2014/main" id="{C52E8969-8A74-46BB-92B1-79849BAFC194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2895600" y="2543176"/>
            <a:ext cx="1419225" cy="1416050"/>
            <a:chOff x="1140" y="1295"/>
            <a:chExt cx="915" cy="798"/>
          </a:xfrm>
        </p:grpSpPr>
        <p:pic>
          <p:nvPicPr>
            <p:cNvPr id="51223" name="Picture 472">
              <a:extLst>
                <a:ext uri="{FF2B5EF4-FFF2-40B4-BE49-F238E27FC236}">
                  <a16:creationId xmlns:a16="http://schemas.microsoft.com/office/drawing/2014/main" id="{2F362103-73D9-4FBD-B5BA-0C801F1A8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140" y="1295"/>
              <a:ext cx="915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96" name="Text Box 473">
              <a:extLst>
                <a:ext uri="{FF2B5EF4-FFF2-40B4-BE49-F238E27FC236}">
                  <a16:creationId xmlns:a16="http://schemas.microsoft.com/office/drawing/2014/main" id="{CE7E7D69-00CD-454B-A3B9-34B0CACB5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1097" name="Text Box 474">
              <a:extLst>
                <a:ext uri="{FF2B5EF4-FFF2-40B4-BE49-F238E27FC236}">
                  <a16:creationId xmlns:a16="http://schemas.microsoft.com/office/drawing/2014/main" id="{B85FAEA2-C6CA-4E80-A344-57994DD25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1098" name="Text Box 475">
              <a:extLst>
                <a:ext uri="{FF2B5EF4-FFF2-40B4-BE49-F238E27FC236}">
                  <a16:creationId xmlns:a16="http://schemas.microsoft.com/office/drawing/2014/main" id="{A06FBFD9-2F80-44F9-BB17-96533200B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1775"/>
              <a:ext cx="22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71">
            <a:extLst>
              <a:ext uri="{FF2B5EF4-FFF2-40B4-BE49-F238E27FC236}">
                <a16:creationId xmlns:a16="http://schemas.microsoft.com/office/drawing/2014/main" id="{AAF4066E-5D91-4040-A264-0077C2879CC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2895600" y="3981451"/>
            <a:ext cx="1419225" cy="1416050"/>
            <a:chOff x="1140" y="1295"/>
            <a:chExt cx="915" cy="798"/>
          </a:xfrm>
        </p:grpSpPr>
        <p:pic>
          <p:nvPicPr>
            <p:cNvPr id="51219" name="Picture 472">
              <a:extLst>
                <a:ext uri="{FF2B5EF4-FFF2-40B4-BE49-F238E27FC236}">
                  <a16:creationId xmlns:a16="http://schemas.microsoft.com/office/drawing/2014/main" id="{CA8E612D-36FF-45CD-AB44-CA1D3BA02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140" y="1295"/>
              <a:ext cx="915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92" name="Text Box 473">
              <a:extLst>
                <a:ext uri="{FF2B5EF4-FFF2-40B4-BE49-F238E27FC236}">
                  <a16:creationId xmlns:a16="http://schemas.microsoft.com/office/drawing/2014/main" id="{CAB3C33C-0E11-4D4B-AFD8-F7C7F3A90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1093" name="Text Box 474">
              <a:extLst>
                <a:ext uri="{FF2B5EF4-FFF2-40B4-BE49-F238E27FC236}">
                  <a16:creationId xmlns:a16="http://schemas.microsoft.com/office/drawing/2014/main" id="{7C612BD3-D753-49F4-AADF-F85841AC9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1094" name="Text Box 475">
              <a:extLst>
                <a:ext uri="{FF2B5EF4-FFF2-40B4-BE49-F238E27FC236}">
                  <a16:creationId xmlns:a16="http://schemas.microsoft.com/office/drawing/2014/main" id="{75B1D0F5-4486-446C-97F6-7B57E612D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1775"/>
              <a:ext cx="22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471">
            <a:extLst>
              <a:ext uri="{FF2B5EF4-FFF2-40B4-BE49-F238E27FC236}">
                <a16:creationId xmlns:a16="http://schemas.microsoft.com/office/drawing/2014/main" id="{9B3A07C9-FABF-4084-B73C-FB3ECCB1E94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343400" y="3970338"/>
            <a:ext cx="1441450" cy="1452562"/>
            <a:chOff x="1127" y="1295"/>
            <a:chExt cx="928" cy="819"/>
          </a:xfrm>
        </p:grpSpPr>
        <p:pic>
          <p:nvPicPr>
            <p:cNvPr id="51215" name="Picture 472">
              <a:extLst>
                <a:ext uri="{FF2B5EF4-FFF2-40B4-BE49-F238E27FC236}">
                  <a16:creationId xmlns:a16="http://schemas.microsoft.com/office/drawing/2014/main" id="{2C20F968-5DAC-427B-948A-C8531D744E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127" y="1295"/>
              <a:ext cx="928" cy="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88" name="Text Box 473">
              <a:extLst>
                <a:ext uri="{FF2B5EF4-FFF2-40B4-BE49-F238E27FC236}">
                  <a16:creationId xmlns:a16="http://schemas.microsoft.com/office/drawing/2014/main" id="{67C6CB6B-2060-4E1F-82BC-20B8A0B45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1089" name="Text Box 474">
              <a:extLst>
                <a:ext uri="{FF2B5EF4-FFF2-40B4-BE49-F238E27FC236}">
                  <a16:creationId xmlns:a16="http://schemas.microsoft.com/office/drawing/2014/main" id="{EABAA600-4846-4D6E-AB8D-5C22D9378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9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1090" name="Text Box 475">
              <a:extLst>
                <a:ext uri="{FF2B5EF4-FFF2-40B4-BE49-F238E27FC236}">
                  <a16:creationId xmlns:a16="http://schemas.microsoft.com/office/drawing/2014/main" id="{91751097-C773-45E8-901E-4E788DB35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1775"/>
              <a:ext cx="22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87228102-6DD0-453F-A6C7-E23536546B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6013" y="3255963"/>
            <a:ext cx="1343025" cy="1390650"/>
            <a:chOff x="4339" y="1859"/>
            <a:chExt cx="1174" cy="1027"/>
          </a:xfrm>
        </p:grpSpPr>
        <p:sp>
          <p:nvSpPr>
            <p:cNvPr id="51212" name="Rectangle 14">
              <a:extLst>
                <a:ext uri="{FF2B5EF4-FFF2-40B4-BE49-F238E27FC236}">
                  <a16:creationId xmlns:a16="http://schemas.microsoft.com/office/drawing/2014/main" id="{09BC59C0-B714-4CA4-9560-36F5C0599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2372"/>
              <a:ext cx="587" cy="514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213" name="Rectangle 15">
              <a:extLst>
                <a:ext uri="{FF2B5EF4-FFF2-40B4-BE49-F238E27FC236}">
                  <a16:creationId xmlns:a16="http://schemas.microsoft.com/office/drawing/2014/main" id="{7A07A8CB-D40C-4D37-BA76-0C65EEE84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372"/>
              <a:ext cx="587" cy="514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214" name="Rectangle 16">
              <a:extLst>
                <a:ext uri="{FF2B5EF4-FFF2-40B4-BE49-F238E27FC236}">
                  <a16:creationId xmlns:a16="http://schemas.microsoft.com/office/drawing/2014/main" id="{49B805B4-2119-4AE8-ADB7-27C781ECF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1859"/>
              <a:ext cx="587" cy="514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>
            <a:extLst>
              <a:ext uri="{FF2B5EF4-FFF2-40B4-BE49-F238E27FC236}">
                <a16:creationId xmlns:a16="http://schemas.microsoft.com/office/drawing/2014/main" id="{AAB82092-08BF-4A57-BDD0-D39B04476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棋盘覆盖</a:t>
            </a:r>
            <a:endParaRPr lang="zh-CN" altLang="en-US"/>
          </a:p>
        </p:txBody>
      </p:sp>
      <p:sp>
        <p:nvSpPr>
          <p:cNvPr id="132099" name="Rectangle 10">
            <a:extLst>
              <a:ext uri="{FF2B5EF4-FFF2-40B4-BE49-F238E27FC236}">
                <a16:creationId xmlns:a16="http://schemas.microsoft.com/office/drawing/2014/main" id="{C0DEF110-0BCE-40A1-BCA1-AB263507C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0575" y="1327150"/>
            <a:ext cx="6229350" cy="375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25" dirty="0"/>
              <a:t>4×4</a:t>
            </a:r>
            <a:r>
              <a:rPr lang="zh-CN" altLang="en-US" sz="2025" dirty="0"/>
              <a:t>的特殊棋盘？</a:t>
            </a:r>
          </a:p>
        </p:txBody>
      </p:sp>
      <p:pic>
        <p:nvPicPr>
          <p:cNvPr id="52228" name="Picture 4" descr="t24">
            <a:extLst>
              <a:ext uri="{FF2B5EF4-FFF2-40B4-BE49-F238E27FC236}">
                <a16:creationId xmlns:a16="http://schemas.microsoft.com/office/drawing/2014/main" id="{5B6CBDEB-2BD3-4747-B0F7-58FD9BD6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8" b="2646"/>
          <a:stretch>
            <a:fillRect/>
          </a:stretch>
        </p:blipFill>
        <p:spPr bwMode="auto">
          <a:xfrm>
            <a:off x="2693988" y="2203450"/>
            <a:ext cx="301466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AutoShape 18">
            <a:extLst>
              <a:ext uri="{FF2B5EF4-FFF2-40B4-BE49-F238E27FC236}">
                <a16:creationId xmlns:a16="http://schemas.microsoft.com/office/drawing/2014/main" id="{BF311A4C-610D-45D8-91ED-B0BEFCF7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2020888"/>
            <a:ext cx="893762" cy="4079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63DE8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分治！</a:t>
            </a:r>
          </a:p>
        </p:txBody>
      </p:sp>
      <p:grpSp>
        <p:nvGrpSpPr>
          <p:cNvPr id="52230" name="Group 471">
            <a:extLst>
              <a:ext uri="{FF2B5EF4-FFF2-40B4-BE49-F238E27FC236}">
                <a16:creationId xmlns:a16="http://schemas.microsoft.com/office/drawing/2014/main" id="{1BC6E31A-0E0E-46C5-A18D-FFBB25B30CE0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2805906" y="2332832"/>
            <a:ext cx="1420813" cy="1416050"/>
            <a:chOff x="1140" y="1295"/>
            <a:chExt cx="915" cy="798"/>
          </a:xfrm>
        </p:grpSpPr>
        <p:pic>
          <p:nvPicPr>
            <p:cNvPr id="52240" name="Picture 472">
              <a:extLst>
                <a:ext uri="{FF2B5EF4-FFF2-40B4-BE49-F238E27FC236}">
                  <a16:creationId xmlns:a16="http://schemas.microsoft.com/office/drawing/2014/main" id="{38BE2322-5255-4F32-8627-A91DC2593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140" y="1295"/>
              <a:ext cx="915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13" name="Text Box 473">
              <a:extLst>
                <a:ext uri="{FF2B5EF4-FFF2-40B4-BE49-F238E27FC236}">
                  <a16:creationId xmlns:a16="http://schemas.microsoft.com/office/drawing/2014/main" id="{61CECA39-B6CA-4B1C-A273-929F70998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2114" name="Text Box 474">
              <a:extLst>
                <a:ext uri="{FF2B5EF4-FFF2-40B4-BE49-F238E27FC236}">
                  <a16:creationId xmlns:a16="http://schemas.microsoft.com/office/drawing/2014/main" id="{97B14C4A-23F3-4916-984F-35B2E23EA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413"/>
              <a:ext cx="2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2115" name="Text Box 475">
              <a:extLst>
                <a:ext uri="{FF2B5EF4-FFF2-40B4-BE49-F238E27FC236}">
                  <a16:creationId xmlns:a16="http://schemas.microsoft.com/office/drawing/2014/main" id="{310EF249-B9F4-4A65-819E-AF69719A4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1775"/>
              <a:ext cx="22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135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2231" name="Group 4">
            <a:extLst>
              <a:ext uri="{FF2B5EF4-FFF2-40B4-BE49-F238E27FC236}">
                <a16:creationId xmlns:a16="http://schemas.microsoft.com/office/drawing/2014/main" id="{BD031681-D86B-499D-894A-9F830EF621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29013" y="3046413"/>
            <a:ext cx="1427162" cy="1447800"/>
            <a:chOff x="4307" y="1859"/>
            <a:chExt cx="1247" cy="1069"/>
          </a:xfrm>
        </p:grpSpPr>
        <p:sp>
          <p:nvSpPr>
            <p:cNvPr id="52237" name="Rectangle 14">
              <a:extLst>
                <a:ext uri="{FF2B5EF4-FFF2-40B4-BE49-F238E27FC236}">
                  <a16:creationId xmlns:a16="http://schemas.microsoft.com/office/drawing/2014/main" id="{891A611B-EC2A-44A8-85AD-71A519B79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2372"/>
              <a:ext cx="620" cy="556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238" name="Rectangle 15">
              <a:extLst>
                <a:ext uri="{FF2B5EF4-FFF2-40B4-BE49-F238E27FC236}">
                  <a16:creationId xmlns:a16="http://schemas.microsoft.com/office/drawing/2014/main" id="{2397D7C3-DC13-4DDD-9BBE-CE4FC008C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72"/>
              <a:ext cx="619" cy="549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239" name="Rectangle 16">
              <a:extLst>
                <a:ext uri="{FF2B5EF4-FFF2-40B4-BE49-F238E27FC236}">
                  <a16:creationId xmlns:a16="http://schemas.microsoft.com/office/drawing/2014/main" id="{1FA692D3-7E26-458C-9BAA-73B172380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1859"/>
              <a:ext cx="628" cy="514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232" name="组合 23">
            <a:extLst>
              <a:ext uri="{FF2B5EF4-FFF2-40B4-BE49-F238E27FC236}">
                <a16:creationId xmlns:a16="http://schemas.microsoft.com/office/drawing/2014/main" id="{198ABBFA-8052-41EE-A3BC-AD1265B0F24A}"/>
              </a:ext>
            </a:extLst>
          </p:cNvPr>
          <p:cNvGrpSpPr>
            <a:grpSpLocks/>
          </p:cNvGrpSpPr>
          <p:nvPr/>
        </p:nvGrpSpPr>
        <p:grpSpPr bwMode="auto">
          <a:xfrm>
            <a:off x="2693988" y="2185988"/>
            <a:ext cx="3105150" cy="3159125"/>
            <a:chOff x="2066794" y="1771265"/>
            <a:chExt cx="4140000" cy="4212000"/>
          </a:xfrm>
        </p:grpSpPr>
        <p:cxnSp>
          <p:nvCxnSpPr>
            <p:cNvPr id="52235" name="直接连接符 19">
              <a:extLst>
                <a:ext uri="{FF2B5EF4-FFF2-40B4-BE49-F238E27FC236}">
                  <a16:creationId xmlns:a16="http://schemas.microsoft.com/office/drawing/2014/main" id="{4988D143-472D-4E0B-BF5D-E79D7D92BF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6794" y="3832964"/>
              <a:ext cx="4140000" cy="12525"/>
            </a:xfrm>
            <a:prstGeom prst="line">
              <a:avLst/>
            </a:prstGeom>
            <a:noFill/>
            <a:ln w="5715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6" name="直接连接符 21">
              <a:extLst>
                <a:ext uri="{FF2B5EF4-FFF2-40B4-BE49-F238E27FC236}">
                  <a16:creationId xmlns:a16="http://schemas.microsoft.com/office/drawing/2014/main" id="{AB4BE723-0128-495F-9058-076A90BA1C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2017151" y="3871002"/>
              <a:ext cx="4212000" cy="12525"/>
            </a:xfrm>
            <a:prstGeom prst="line">
              <a:avLst/>
            </a:prstGeom>
            <a:noFill/>
            <a:ln w="5715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AutoShape 12">
            <a:extLst>
              <a:ext uri="{FF2B5EF4-FFF2-40B4-BE49-F238E27FC236}">
                <a16:creationId xmlns:a16="http://schemas.microsoft.com/office/drawing/2014/main" id="{C02FF5A2-C6CE-4C46-8B48-AA0E94C6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738" y="2794000"/>
            <a:ext cx="1447800" cy="760413"/>
          </a:xfrm>
          <a:prstGeom prst="wedgeEllipseCallout">
            <a:avLst>
              <a:gd name="adj1" fmla="val -120750"/>
              <a:gd name="adj2" fmla="val 110060"/>
            </a:avLst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首先覆盖</a:t>
            </a:r>
            <a:endParaRPr kumimoji="0" lang="en-US" altLang="zh-CN" sz="150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1500" b="1">
                <a:solidFill>
                  <a:srgbClr val="C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交汇处</a:t>
            </a:r>
          </a:p>
        </p:txBody>
      </p:sp>
      <p:sp>
        <p:nvSpPr>
          <p:cNvPr id="40" name="AutoShape 12">
            <a:extLst>
              <a:ext uri="{FF2B5EF4-FFF2-40B4-BE49-F238E27FC236}">
                <a16:creationId xmlns:a16="http://schemas.microsoft.com/office/drawing/2014/main" id="{B6A7F2A7-A9FA-402F-BB52-93FDB7AF5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19525"/>
            <a:ext cx="1643063" cy="541338"/>
          </a:xfrm>
          <a:prstGeom prst="wedgeEllipseCallout">
            <a:avLst>
              <a:gd name="adj1" fmla="val -21398"/>
              <a:gd name="adj2" fmla="val 4570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如何覆盖</a:t>
            </a:r>
            <a:r>
              <a:rPr kumimoji="0" lang="zh-CN" altLang="en-US" sz="1800" b="1">
                <a:solidFill>
                  <a:srgbClr val="C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>
            <a:extLst>
              <a:ext uri="{FF2B5EF4-FFF2-40B4-BE49-F238E27FC236}">
                <a16:creationId xmlns:a16="http://schemas.microsoft.com/office/drawing/2014/main" id="{633629DD-49CA-4AF8-B1F8-48185CB28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棋盘覆盖</a:t>
            </a:r>
            <a:endParaRPr lang="zh-CN" altLang="en-US"/>
          </a:p>
        </p:txBody>
      </p:sp>
      <p:sp>
        <p:nvSpPr>
          <p:cNvPr id="133123" name="Rectangle 10">
            <a:extLst>
              <a:ext uri="{FF2B5EF4-FFF2-40B4-BE49-F238E27FC236}">
                <a16:creationId xmlns:a16="http://schemas.microsoft.com/office/drawing/2014/main" id="{1EAC94A6-D1D3-4ED1-8A0F-F6A343F94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2313" y="1333500"/>
            <a:ext cx="6172200" cy="38084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25" dirty="0"/>
              <a:t>4×4</a:t>
            </a:r>
            <a:r>
              <a:rPr lang="zh-CN" altLang="en-US" sz="2025" dirty="0"/>
              <a:t>的特殊棋盘？</a:t>
            </a:r>
          </a:p>
        </p:txBody>
      </p:sp>
      <p:pic>
        <p:nvPicPr>
          <p:cNvPr id="53252" name="Picture 4" descr="t24">
            <a:extLst>
              <a:ext uri="{FF2B5EF4-FFF2-40B4-BE49-F238E27FC236}">
                <a16:creationId xmlns:a16="http://schemas.microsoft.com/office/drawing/2014/main" id="{8BF60CE9-46A9-4719-AE34-E08E8E08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8" b="2646"/>
          <a:stretch>
            <a:fillRect/>
          </a:stretch>
        </p:blipFill>
        <p:spPr bwMode="auto">
          <a:xfrm>
            <a:off x="1520825" y="2155825"/>
            <a:ext cx="3013075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AutoShape 18">
            <a:extLst>
              <a:ext uri="{FF2B5EF4-FFF2-40B4-BE49-F238E27FC236}">
                <a16:creationId xmlns:a16="http://schemas.microsoft.com/office/drawing/2014/main" id="{BCEC75E3-A485-435F-B0CA-13203B8CC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1484313"/>
            <a:ext cx="892175" cy="40798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063DE8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分治！</a:t>
            </a:r>
          </a:p>
        </p:txBody>
      </p:sp>
      <p:grpSp>
        <p:nvGrpSpPr>
          <p:cNvPr id="53254" name="Group 4">
            <a:extLst>
              <a:ext uri="{FF2B5EF4-FFF2-40B4-BE49-F238E27FC236}">
                <a16:creationId xmlns:a16="http://schemas.microsoft.com/office/drawing/2014/main" id="{5BB276BC-0597-4033-8DD4-7CD68E1AB1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5850" y="2998788"/>
            <a:ext cx="1427163" cy="1447800"/>
            <a:chOff x="4307" y="1859"/>
            <a:chExt cx="1247" cy="1069"/>
          </a:xfrm>
        </p:grpSpPr>
        <p:sp>
          <p:nvSpPr>
            <p:cNvPr id="53261" name="Rectangle 14">
              <a:extLst>
                <a:ext uri="{FF2B5EF4-FFF2-40B4-BE49-F238E27FC236}">
                  <a16:creationId xmlns:a16="http://schemas.microsoft.com/office/drawing/2014/main" id="{C51C3BC8-29DC-4CDA-91C8-C97AEDCD6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2372"/>
              <a:ext cx="620" cy="556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262" name="Rectangle 15">
              <a:extLst>
                <a:ext uri="{FF2B5EF4-FFF2-40B4-BE49-F238E27FC236}">
                  <a16:creationId xmlns:a16="http://schemas.microsoft.com/office/drawing/2014/main" id="{4D9CBF36-E70C-40AC-B5BE-5CCA29A5A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72"/>
              <a:ext cx="619" cy="549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263" name="Rectangle 16">
              <a:extLst>
                <a:ext uri="{FF2B5EF4-FFF2-40B4-BE49-F238E27FC236}">
                  <a16:creationId xmlns:a16="http://schemas.microsoft.com/office/drawing/2014/main" id="{9C4783FB-8515-4AD3-947E-74A33978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1859"/>
              <a:ext cx="628" cy="514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255" name="组合 23">
            <a:extLst>
              <a:ext uri="{FF2B5EF4-FFF2-40B4-BE49-F238E27FC236}">
                <a16:creationId xmlns:a16="http://schemas.microsoft.com/office/drawing/2014/main" id="{BA0D0C2C-8DD0-44BD-8245-000BDB1964E7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138363"/>
            <a:ext cx="3103562" cy="3160712"/>
            <a:chOff x="2066794" y="1771265"/>
            <a:chExt cx="4140000" cy="4212000"/>
          </a:xfrm>
        </p:grpSpPr>
        <p:cxnSp>
          <p:nvCxnSpPr>
            <p:cNvPr id="53259" name="直接连接符 19">
              <a:extLst>
                <a:ext uri="{FF2B5EF4-FFF2-40B4-BE49-F238E27FC236}">
                  <a16:creationId xmlns:a16="http://schemas.microsoft.com/office/drawing/2014/main" id="{00C2D6F3-817A-4914-A0F2-ACF189988E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6794" y="3832964"/>
              <a:ext cx="4140000" cy="12525"/>
            </a:xfrm>
            <a:prstGeom prst="line">
              <a:avLst/>
            </a:prstGeom>
            <a:noFill/>
            <a:ln w="5715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0" name="直接连接符 21">
              <a:extLst>
                <a:ext uri="{FF2B5EF4-FFF2-40B4-BE49-F238E27FC236}">
                  <a16:creationId xmlns:a16="http://schemas.microsoft.com/office/drawing/2014/main" id="{DDC70DE3-4FD1-4E05-9021-DF7880A7E8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2017151" y="3871002"/>
              <a:ext cx="4212000" cy="12525"/>
            </a:xfrm>
            <a:prstGeom prst="line">
              <a:avLst/>
            </a:prstGeom>
            <a:noFill/>
            <a:ln w="5715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56" name="AutoShape 12">
            <a:extLst>
              <a:ext uri="{FF2B5EF4-FFF2-40B4-BE49-F238E27FC236}">
                <a16:creationId xmlns:a16="http://schemas.microsoft.com/office/drawing/2014/main" id="{3F9ADD86-9144-4632-9E77-835FB79C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5" y="1931988"/>
            <a:ext cx="1643063" cy="541337"/>
          </a:xfrm>
          <a:prstGeom prst="wedgeEllipseCallout">
            <a:avLst>
              <a:gd name="adj1" fmla="val -21398"/>
              <a:gd name="adj2" fmla="val 4570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如何覆盖</a:t>
            </a:r>
            <a:r>
              <a:rPr kumimoji="0" lang="zh-CN" altLang="en-US" sz="1800" b="1">
                <a:solidFill>
                  <a:srgbClr val="C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9DC3E8D4-7172-4371-A5EF-A59964678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719388"/>
            <a:ext cx="2220913" cy="1023937"/>
          </a:xfrm>
          <a:prstGeom prst="wedgeEllipseCallout">
            <a:avLst>
              <a:gd name="adj1" fmla="val -112829"/>
              <a:gd name="adj2" fmla="val 29616"/>
            </a:avLst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1350" b="1">
                <a:solidFill>
                  <a:srgbClr val="C00000"/>
                </a:solidFill>
                <a:latin typeface="Arial" panose="020B0604020202020204" pitchFamily="34" charset="0"/>
              </a:rPr>
              <a:t>右上角子矩阵</a:t>
            </a:r>
            <a:endParaRPr lang="en-US" altLang="zh-CN" sz="1350" b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1350" b="1">
                <a:solidFill>
                  <a:srgbClr val="0000CC"/>
                </a:solidFill>
                <a:latin typeface="Arial" panose="020B0604020202020204" pitchFamily="34" charset="0"/>
              </a:rPr>
              <a:t>交汇处是其</a:t>
            </a:r>
            <a:r>
              <a:rPr lang="zh-CN" altLang="en-US" sz="1350" b="1">
                <a:solidFill>
                  <a:srgbClr val="C00000"/>
                </a:solidFill>
                <a:latin typeface="Arial" panose="020B0604020202020204" pitchFamily="34" charset="0"/>
              </a:rPr>
              <a:t>左下角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4CC60BB5-5211-4D08-A943-C25A8972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2998788"/>
            <a:ext cx="719137" cy="696912"/>
          </a:xfrm>
          <a:prstGeom prst="rect">
            <a:avLst/>
          </a:prstGeom>
          <a:solidFill>
            <a:srgbClr val="0018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150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>
            <a:extLst>
              <a:ext uri="{FF2B5EF4-FFF2-40B4-BE49-F238E27FC236}">
                <a16:creationId xmlns:a16="http://schemas.microsoft.com/office/drawing/2014/main" id="{96143017-0D96-4C32-B776-FBFB79905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棋盘覆盖</a:t>
            </a:r>
            <a:endParaRPr lang="zh-CN" altLang="en-US"/>
          </a:p>
        </p:txBody>
      </p:sp>
      <p:sp>
        <p:nvSpPr>
          <p:cNvPr id="134147" name="Rectangle 10">
            <a:extLst>
              <a:ext uri="{FF2B5EF4-FFF2-40B4-BE49-F238E27FC236}">
                <a16:creationId xmlns:a16="http://schemas.microsoft.com/office/drawing/2014/main" id="{A8701E50-DD43-414C-B670-1FC44784F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9913" y="1423988"/>
            <a:ext cx="6229350" cy="38465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25" dirty="0"/>
              <a:t>4×4</a:t>
            </a:r>
            <a:r>
              <a:rPr lang="zh-CN" altLang="en-US" sz="2025" dirty="0"/>
              <a:t>的特殊棋盘？</a:t>
            </a:r>
          </a:p>
        </p:txBody>
      </p:sp>
      <p:pic>
        <p:nvPicPr>
          <p:cNvPr id="54276" name="Picture 4" descr="t24">
            <a:extLst>
              <a:ext uri="{FF2B5EF4-FFF2-40B4-BE49-F238E27FC236}">
                <a16:creationId xmlns:a16="http://schemas.microsoft.com/office/drawing/2014/main" id="{159EB373-76F2-42C9-99F3-3B21D51D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8" b="2646"/>
          <a:stretch>
            <a:fillRect/>
          </a:stretch>
        </p:blipFill>
        <p:spPr bwMode="auto">
          <a:xfrm>
            <a:off x="1520825" y="2155825"/>
            <a:ext cx="3013075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AutoShape 18">
            <a:extLst>
              <a:ext uri="{FF2B5EF4-FFF2-40B4-BE49-F238E27FC236}">
                <a16:creationId xmlns:a16="http://schemas.microsoft.com/office/drawing/2014/main" id="{90AEA4B7-4939-44C8-AC18-3503D789D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1484313"/>
            <a:ext cx="892175" cy="40798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063DE8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分治！</a:t>
            </a:r>
          </a:p>
        </p:txBody>
      </p:sp>
      <p:grpSp>
        <p:nvGrpSpPr>
          <p:cNvPr id="54278" name="Group 4">
            <a:extLst>
              <a:ext uri="{FF2B5EF4-FFF2-40B4-BE49-F238E27FC236}">
                <a16:creationId xmlns:a16="http://schemas.microsoft.com/office/drawing/2014/main" id="{916297E6-9CF4-41C4-87DB-05A45545C3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5850" y="2998788"/>
            <a:ext cx="1427163" cy="1447800"/>
            <a:chOff x="4307" y="1859"/>
            <a:chExt cx="1247" cy="1069"/>
          </a:xfrm>
        </p:grpSpPr>
        <p:sp>
          <p:nvSpPr>
            <p:cNvPr id="54285" name="Rectangle 14">
              <a:extLst>
                <a:ext uri="{FF2B5EF4-FFF2-40B4-BE49-F238E27FC236}">
                  <a16:creationId xmlns:a16="http://schemas.microsoft.com/office/drawing/2014/main" id="{634ADC67-A5A9-4465-BE7C-7FBEC00FA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2372"/>
              <a:ext cx="620" cy="556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286" name="Rectangle 15">
              <a:extLst>
                <a:ext uri="{FF2B5EF4-FFF2-40B4-BE49-F238E27FC236}">
                  <a16:creationId xmlns:a16="http://schemas.microsoft.com/office/drawing/2014/main" id="{3ED0BDCD-1B7C-4E0C-8F33-AABAC95B2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72"/>
              <a:ext cx="619" cy="549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287" name="Rectangle 16">
              <a:extLst>
                <a:ext uri="{FF2B5EF4-FFF2-40B4-BE49-F238E27FC236}">
                  <a16:creationId xmlns:a16="http://schemas.microsoft.com/office/drawing/2014/main" id="{AC1072B2-ACC7-489B-8CC9-99408C583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1859"/>
              <a:ext cx="628" cy="514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279" name="组合 23">
            <a:extLst>
              <a:ext uri="{FF2B5EF4-FFF2-40B4-BE49-F238E27FC236}">
                <a16:creationId xmlns:a16="http://schemas.microsoft.com/office/drawing/2014/main" id="{D9B1C4BA-4329-47D2-9F9D-ACEEA36226DD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138363"/>
            <a:ext cx="3103562" cy="3160712"/>
            <a:chOff x="2066794" y="1771265"/>
            <a:chExt cx="4140000" cy="4212000"/>
          </a:xfrm>
        </p:grpSpPr>
        <p:cxnSp>
          <p:nvCxnSpPr>
            <p:cNvPr id="54283" name="直接连接符 19">
              <a:extLst>
                <a:ext uri="{FF2B5EF4-FFF2-40B4-BE49-F238E27FC236}">
                  <a16:creationId xmlns:a16="http://schemas.microsoft.com/office/drawing/2014/main" id="{66EBCE44-C28A-48D6-85BB-CDB3A8D16F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6794" y="3832964"/>
              <a:ext cx="4140000" cy="12525"/>
            </a:xfrm>
            <a:prstGeom prst="line">
              <a:avLst/>
            </a:prstGeom>
            <a:noFill/>
            <a:ln w="5715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84" name="直接连接符 21">
              <a:extLst>
                <a:ext uri="{FF2B5EF4-FFF2-40B4-BE49-F238E27FC236}">
                  <a16:creationId xmlns:a16="http://schemas.microsoft.com/office/drawing/2014/main" id="{663D8121-739B-467F-8AB8-EC2F42FA6F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2017151" y="3871002"/>
              <a:ext cx="4212000" cy="12525"/>
            </a:xfrm>
            <a:prstGeom prst="line">
              <a:avLst/>
            </a:prstGeom>
            <a:noFill/>
            <a:ln w="5715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80" name="AutoShape 12">
            <a:extLst>
              <a:ext uri="{FF2B5EF4-FFF2-40B4-BE49-F238E27FC236}">
                <a16:creationId xmlns:a16="http://schemas.microsoft.com/office/drawing/2014/main" id="{DD2B8E70-9FE8-486C-A642-A4838880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613" y="2798763"/>
            <a:ext cx="1643062" cy="542925"/>
          </a:xfrm>
          <a:prstGeom prst="wedgeEllipseCallout">
            <a:avLst>
              <a:gd name="adj1" fmla="val -21398"/>
              <a:gd name="adj2" fmla="val 4570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如何覆盖</a:t>
            </a:r>
            <a:r>
              <a:rPr kumimoji="0" lang="zh-CN" altLang="en-US" sz="1800" b="1">
                <a:solidFill>
                  <a:srgbClr val="C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34153" name="AutoShape 12">
            <a:extLst>
              <a:ext uri="{FF2B5EF4-FFF2-40B4-BE49-F238E27FC236}">
                <a16:creationId xmlns:a16="http://schemas.microsoft.com/office/drawing/2014/main" id="{2D650F39-0FE1-4D4B-9702-86193F420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3341688"/>
            <a:ext cx="2282825" cy="973137"/>
          </a:xfrm>
          <a:prstGeom prst="wedgeEllipseCallout">
            <a:avLst>
              <a:gd name="adj1" fmla="val -116741"/>
              <a:gd name="adj2" fmla="val 22190"/>
            </a:avLst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1350" b="1" dirty="0">
                <a:solidFill>
                  <a:srgbClr val="C00000"/>
                </a:solidFill>
                <a:latin typeface="Arial" panose="020B0604020202020204" pitchFamily="34" charset="0"/>
              </a:rPr>
              <a:t>右下角子矩阵</a:t>
            </a:r>
            <a:endParaRPr lang="en-US" altLang="zh-CN" sz="135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1350" b="1" dirty="0">
                <a:solidFill>
                  <a:srgbClr val="0000CC"/>
                </a:solidFill>
                <a:latin typeface="Arial" panose="020B0604020202020204" pitchFamily="34" charset="0"/>
              </a:rPr>
              <a:t>交汇处是其</a:t>
            </a:r>
            <a:r>
              <a:rPr lang="zh-CN" altLang="en-US" sz="1350" b="1" dirty="0">
                <a:solidFill>
                  <a:srgbClr val="C00000"/>
                </a:solidFill>
                <a:latin typeface="Arial" panose="020B0604020202020204" pitchFamily="34" charset="0"/>
              </a:rPr>
              <a:t>左上角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8018B00-CC36-4742-AB5B-37D87AE2A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3713163"/>
            <a:ext cx="719137" cy="696912"/>
          </a:xfrm>
          <a:prstGeom prst="rect">
            <a:avLst/>
          </a:prstGeom>
          <a:solidFill>
            <a:srgbClr val="0018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150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>
            <a:extLst>
              <a:ext uri="{FF2B5EF4-FFF2-40B4-BE49-F238E27FC236}">
                <a16:creationId xmlns:a16="http://schemas.microsoft.com/office/drawing/2014/main" id="{AE365B32-E30E-412E-AC47-C192C7F3D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棋盘覆盖</a:t>
            </a:r>
            <a:endParaRPr lang="zh-CN" altLang="en-US"/>
          </a:p>
        </p:txBody>
      </p:sp>
      <p:sp>
        <p:nvSpPr>
          <p:cNvPr id="135171" name="Rectangle 10">
            <a:extLst>
              <a:ext uri="{FF2B5EF4-FFF2-40B4-BE49-F238E27FC236}">
                <a16:creationId xmlns:a16="http://schemas.microsoft.com/office/drawing/2014/main" id="{0B7748EF-5EFC-457D-931D-E45C0E40ED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025" dirty="0"/>
              <a:t>4×4</a:t>
            </a:r>
            <a:r>
              <a:rPr lang="zh-CN" altLang="en-US" sz="2025" dirty="0"/>
              <a:t>的特殊棋盘？</a:t>
            </a:r>
          </a:p>
        </p:txBody>
      </p:sp>
      <p:pic>
        <p:nvPicPr>
          <p:cNvPr id="55300" name="Picture 4" descr="t24">
            <a:extLst>
              <a:ext uri="{FF2B5EF4-FFF2-40B4-BE49-F238E27FC236}">
                <a16:creationId xmlns:a16="http://schemas.microsoft.com/office/drawing/2014/main" id="{FEB062AB-93C0-4C7D-83E0-C7759883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8" b="2646"/>
          <a:stretch>
            <a:fillRect/>
          </a:stretch>
        </p:blipFill>
        <p:spPr bwMode="auto">
          <a:xfrm>
            <a:off x="4244975" y="2457450"/>
            <a:ext cx="3014663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AutoShape 18">
            <a:extLst>
              <a:ext uri="{FF2B5EF4-FFF2-40B4-BE49-F238E27FC236}">
                <a16:creationId xmlns:a16="http://schemas.microsoft.com/office/drawing/2014/main" id="{78956BCC-5CA1-4D91-8F72-3954B2E3C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336675"/>
            <a:ext cx="893763" cy="40957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063DE8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分治！</a:t>
            </a:r>
          </a:p>
        </p:txBody>
      </p:sp>
      <p:grpSp>
        <p:nvGrpSpPr>
          <p:cNvPr id="55302" name="Group 4">
            <a:extLst>
              <a:ext uri="{FF2B5EF4-FFF2-40B4-BE49-F238E27FC236}">
                <a16:creationId xmlns:a16="http://schemas.microsoft.com/office/drawing/2014/main" id="{A62FDAA3-511C-4381-ADB1-A1A087644F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80000" y="3298825"/>
            <a:ext cx="1427163" cy="1447800"/>
            <a:chOff x="4307" y="1859"/>
            <a:chExt cx="1247" cy="1069"/>
          </a:xfrm>
        </p:grpSpPr>
        <p:sp>
          <p:nvSpPr>
            <p:cNvPr id="55309" name="Rectangle 14">
              <a:extLst>
                <a:ext uri="{FF2B5EF4-FFF2-40B4-BE49-F238E27FC236}">
                  <a16:creationId xmlns:a16="http://schemas.microsoft.com/office/drawing/2014/main" id="{3BBF1C08-EC53-473C-BCFC-0DE42E9C9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2372"/>
              <a:ext cx="620" cy="556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310" name="Rectangle 15">
              <a:extLst>
                <a:ext uri="{FF2B5EF4-FFF2-40B4-BE49-F238E27FC236}">
                  <a16:creationId xmlns:a16="http://schemas.microsoft.com/office/drawing/2014/main" id="{971FBC2B-2DF4-439F-B284-C219F007F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72"/>
              <a:ext cx="619" cy="549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311" name="Rectangle 16">
              <a:extLst>
                <a:ext uri="{FF2B5EF4-FFF2-40B4-BE49-F238E27FC236}">
                  <a16:creationId xmlns:a16="http://schemas.microsoft.com/office/drawing/2014/main" id="{C334B2C7-6618-4516-B535-5E5A12B5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1859"/>
              <a:ext cx="628" cy="514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303" name="组合 23">
            <a:extLst>
              <a:ext uri="{FF2B5EF4-FFF2-40B4-BE49-F238E27FC236}">
                <a16:creationId xmlns:a16="http://schemas.microsoft.com/office/drawing/2014/main" id="{2136AFA1-2E93-4680-8A25-F7DCAE606596}"/>
              </a:ext>
            </a:extLst>
          </p:cNvPr>
          <p:cNvGrpSpPr>
            <a:grpSpLocks/>
          </p:cNvGrpSpPr>
          <p:nvPr/>
        </p:nvGrpSpPr>
        <p:grpSpPr bwMode="auto">
          <a:xfrm>
            <a:off x="4243388" y="2439988"/>
            <a:ext cx="3105150" cy="3159125"/>
            <a:chOff x="2066794" y="1771265"/>
            <a:chExt cx="4140000" cy="4212000"/>
          </a:xfrm>
        </p:grpSpPr>
        <p:cxnSp>
          <p:nvCxnSpPr>
            <p:cNvPr id="55307" name="直接连接符 19">
              <a:extLst>
                <a:ext uri="{FF2B5EF4-FFF2-40B4-BE49-F238E27FC236}">
                  <a16:creationId xmlns:a16="http://schemas.microsoft.com/office/drawing/2014/main" id="{E2D55CC3-F07C-49EF-8E47-4EB50E5586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6794" y="3832964"/>
              <a:ext cx="4140000" cy="12525"/>
            </a:xfrm>
            <a:prstGeom prst="line">
              <a:avLst/>
            </a:prstGeom>
            <a:noFill/>
            <a:ln w="5715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08" name="直接连接符 21">
              <a:extLst>
                <a:ext uri="{FF2B5EF4-FFF2-40B4-BE49-F238E27FC236}">
                  <a16:creationId xmlns:a16="http://schemas.microsoft.com/office/drawing/2014/main" id="{061AC7D3-7C6B-48F5-9236-934CF3C359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2017151" y="3871002"/>
              <a:ext cx="4212000" cy="12525"/>
            </a:xfrm>
            <a:prstGeom prst="line">
              <a:avLst/>
            </a:prstGeom>
            <a:noFill/>
            <a:ln w="5715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304" name="AutoShape 12">
            <a:extLst>
              <a:ext uri="{FF2B5EF4-FFF2-40B4-BE49-F238E27FC236}">
                <a16:creationId xmlns:a16="http://schemas.microsoft.com/office/drawing/2014/main" id="{76FFB66A-820D-43A5-912E-71EA228D2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3422650"/>
            <a:ext cx="1643062" cy="541338"/>
          </a:xfrm>
          <a:prstGeom prst="wedgeEllipseCallout">
            <a:avLst>
              <a:gd name="adj1" fmla="val -21398"/>
              <a:gd name="adj2" fmla="val 4570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如何覆盖</a:t>
            </a:r>
            <a:r>
              <a:rPr kumimoji="0" lang="zh-CN" altLang="en-US" sz="1800" b="1">
                <a:solidFill>
                  <a:srgbClr val="C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35177" name="AutoShape 12">
            <a:extLst>
              <a:ext uri="{FF2B5EF4-FFF2-40B4-BE49-F238E27FC236}">
                <a16:creationId xmlns:a16="http://schemas.microsoft.com/office/drawing/2014/main" id="{1E9ECE4C-9E45-40BA-B60F-82D8C9FA1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4213225"/>
            <a:ext cx="2320925" cy="758825"/>
          </a:xfrm>
          <a:prstGeom prst="wedgeEllipseCallout">
            <a:avLst>
              <a:gd name="adj1" fmla="val 85028"/>
              <a:gd name="adj2" fmla="val -18657"/>
            </a:avLst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1350" b="1" dirty="0">
                <a:solidFill>
                  <a:srgbClr val="C00000"/>
                </a:solidFill>
                <a:latin typeface="Arial" panose="020B0604020202020204" pitchFamily="34" charset="0"/>
              </a:rPr>
              <a:t>左下角子矩阵</a:t>
            </a:r>
            <a:endParaRPr lang="en-US" altLang="zh-CN" sz="135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1350" b="1" dirty="0">
                <a:solidFill>
                  <a:srgbClr val="0000CC"/>
                </a:solidFill>
                <a:latin typeface="Arial" panose="020B0604020202020204" pitchFamily="34" charset="0"/>
              </a:rPr>
              <a:t>交汇处是其</a:t>
            </a:r>
            <a:r>
              <a:rPr lang="zh-CN" altLang="en-US" sz="1350" b="1" dirty="0">
                <a:solidFill>
                  <a:srgbClr val="C00000"/>
                </a:solidFill>
                <a:latin typeface="Arial" panose="020B0604020202020204" pitchFamily="34" charset="0"/>
              </a:rPr>
              <a:t>右上角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7B20E99-59E4-4E19-9EB3-7A7F0D122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4014788"/>
            <a:ext cx="719137" cy="695325"/>
          </a:xfrm>
          <a:prstGeom prst="rect">
            <a:avLst/>
          </a:prstGeom>
          <a:solidFill>
            <a:srgbClr val="0018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150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045A164-9278-438C-8751-66699FEC5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/>
          <a:lstStyle/>
          <a:p>
            <a:r>
              <a:rPr lang="zh-CN" altLang="en-US"/>
              <a:t>最近点对的分治求解</a:t>
            </a:r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67BCAAF-19B0-4911-ABE1-552BC12AE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zh-CN" altLang="en-US"/>
              <a:t>步骤 </a:t>
            </a:r>
            <a:r>
              <a:rPr lang="en-US" altLang="zh-CN"/>
              <a:t>1</a:t>
            </a:r>
            <a:r>
              <a:rPr lang="zh-CN" altLang="en-US"/>
              <a:t>：用竖线 </a:t>
            </a:r>
            <a:r>
              <a:rPr lang="en-US" altLang="zh-CN" i="1"/>
              <a:t>x</a:t>
            </a:r>
            <a:r>
              <a:rPr lang="zh-CN" altLang="en-US"/>
              <a:t>＝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将点对等划分为 </a:t>
            </a:r>
            <a:r>
              <a:rPr lang="en-US" altLang="zh-CN"/>
              <a:t>2 </a:t>
            </a:r>
            <a:r>
              <a:rPr lang="zh-CN" altLang="en-US"/>
              <a:t>个子集 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S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zh-CN"/>
              <a:t>               </a:t>
            </a:r>
            <a:r>
              <a:rPr lang="zh-CN" altLang="en-US"/>
              <a:t>一半在左，一半在右</a:t>
            </a:r>
          </a:p>
          <a:p>
            <a:pPr marL="609600" indent="-609600"/>
            <a:endParaRPr lang="zh-CN" altLang="en-US"/>
          </a:p>
        </p:txBody>
      </p:sp>
      <p:grpSp>
        <p:nvGrpSpPr>
          <p:cNvPr id="19460" name="Group 16">
            <a:extLst>
              <a:ext uri="{FF2B5EF4-FFF2-40B4-BE49-F238E27FC236}">
                <a16:creationId xmlns:a16="http://schemas.microsoft.com/office/drawing/2014/main" id="{62D90E5B-16C7-4D4F-8EE2-9C84DBFD5B50}"/>
              </a:ext>
            </a:extLst>
          </p:cNvPr>
          <p:cNvGrpSpPr>
            <a:grpSpLocks/>
          </p:cNvGrpSpPr>
          <p:nvPr/>
        </p:nvGrpSpPr>
        <p:grpSpPr bwMode="auto">
          <a:xfrm>
            <a:off x="1336675" y="2416175"/>
            <a:ext cx="6115050" cy="4108450"/>
            <a:chOff x="842" y="1522"/>
            <a:chExt cx="3852" cy="2588"/>
          </a:xfrm>
        </p:grpSpPr>
        <p:pic>
          <p:nvPicPr>
            <p:cNvPr id="19463" name="Picture 4">
              <a:extLst>
                <a:ext uri="{FF2B5EF4-FFF2-40B4-BE49-F238E27FC236}">
                  <a16:creationId xmlns:a16="http://schemas.microsoft.com/office/drawing/2014/main" id="{3BDD7678-00C4-4833-B66A-7438A04F2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" y="1590"/>
              <a:ext cx="3852" cy="2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4" name="Rectangle 6">
              <a:extLst>
                <a:ext uri="{FF2B5EF4-FFF2-40B4-BE49-F238E27FC236}">
                  <a16:creationId xmlns:a16="http://schemas.microsoft.com/office/drawing/2014/main" id="{B5AB969D-F5D6-4A9A-A645-B3D1D1BCA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1745"/>
              <a:ext cx="159" cy="23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65" name="Rectangle 7">
              <a:extLst>
                <a:ext uri="{FF2B5EF4-FFF2-40B4-BE49-F238E27FC236}">
                  <a16:creationId xmlns:a16="http://schemas.microsoft.com/office/drawing/2014/main" id="{76B6D9F3-9AC7-4471-99A0-7F4893AA3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1723"/>
              <a:ext cx="159" cy="23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66" name="Rectangle 9">
              <a:extLst>
                <a:ext uri="{FF2B5EF4-FFF2-40B4-BE49-F238E27FC236}">
                  <a16:creationId xmlns:a16="http://schemas.microsoft.com/office/drawing/2014/main" id="{434E0F64-FF23-4315-8EA5-56A1A83DC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3855"/>
              <a:ext cx="1111" cy="2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67" name="Rectangle 5">
              <a:extLst>
                <a:ext uri="{FF2B5EF4-FFF2-40B4-BE49-F238E27FC236}">
                  <a16:creationId xmlns:a16="http://schemas.microsoft.com/office/drawing/2014/main" id="{75515DDD-0480-4873-BCD5-9A45E7EE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2290"/>
              <a:ext cx="476" cy="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68" name="Rectangle 8">
              <a:extLst>
                <a:ext uri="{FF2B5EF4-FFF2-40B4-BE49-F238E27FC236}">
                  <a16:creationId xmlns:a16="http://schemas.microsoft.com/office/drawing/2014/main" id="{31A2698D-B36E-419F-B184-606809667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494"/>
              <a:ext cx="507" cy="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69" name="Rectangle 10">
              <a:extLst>
                <a:ext uri="{FF2B5EF4-FFF2-40B4-BE49-F238E27FC236}">
                  <a16:creationId xmlns:a16="http://schemas.microsoft.com/office/drawing/2014/main" id="{005AD05A-DA13-4789-9290-437ABECF2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1522"/>
              <a:ext cx="494" cy="2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FF0000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b="1">
                  <a:solidFill>
                    <a:srgbClr val="FF0000"/>
                  </a:solidFill>
                  <a:ea typeface="宋体" panose="02010600030101010101" pitchFamily="2" charset="-122"/>
                </a:rPr>
                <a:t>＝</a:t>
              </a:r>
              <a:r>
                <a:rPr lang="en-US" altLang="zh-CN" b="1" i="1">
                  <a:solidFill>
                    <a:srgbClr val="FF0000"/>
                  </a:solidFill>
                  <a:ea typeface="宋体" panose="02010600030101010101" pitchFamily="2" charset="-122"/>
                </a:rPr>
                <a:t>c</a:t>
              </a:r>
              <a:endParaRPr lang="zh-CN" altLang="en-US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0" name="Line 11">
              <a:extLst>
                <a:ext uri="{FF2B5EF4-FFF2-40B4-BE49-F238E27FC236}">
                  <a16:creationId xmlns:a16="http://schemas.microsoft.com/office/drawing/2014/main" id="{84566C3F-825B-4D3E-987E-59F6E8D63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" y="1733"/>
              <a:ext cx="0" cy="22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14">
            <a:extLst>
              <a:ext uri="{FF2B5EF4-FFF2-40B4-BE49-F238E27FC236}">
                <a16:creationId xmlns:a16="http://schemas.microsoft.com/office/drawing/2014/main" id="{A0585FEE-CBA8-4AA7-AE22-0B7F6C404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25" y="4854575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ea typeface="宋体" panose="02010600030101010101" pitchFamily="2" charset="-122"/>
              </a:rPr>
              <a:t>S</a:t>
            </a:r>
            <a:r>
              <a:rPr lang="en-US" altLang="zh-CN" sz="2800" b="1" baseline="-25000">
                <a:ea typeface="宋体" panose="02010600030101010101" pitchFamily="2" charset="-122"/>
              </a:rPr>
              <a:t>1</a:t>
            </a:r>
            <a:endParaRPr lang="zh-CN" altLang="en-US" sz="2800" b="1" baseline="-25000">
              <a:ea typeface="宋体" panose="02010600030101010101" pitchFamily="2" charset="-122"/>
            </a:endParaRPr>
          </a:p>
        </p:txBody>
      </p:sp>
      <p:sp>
        <p:nvSpPr>
          <p:cNvPr id="19462" name="Rectangle 15">
            <a:extLst>
              <a:ext uri="{FF2B5EF4-FFF2-40B4-BE49-F238E27FC236}">
                <a16:creationId xmlns:a16="http://schemas.microsoft.com/office/drawing/2014/main" id="{5E6A1E0E-A7B7-4E3B-951D-9FC29C775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854575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ea typeface="宋体" panose="02010600030101010101" pitchFamily="2" charset="-122"/>
              </a:rPr>
              <a:t>S</a:t>
            </a:r>
            <a:r>
              <a:rPr lang="en-US" altLang="zh-CN" sz="2800" b="1" baseline="-25000">
                <a:ea typeface="宋体" panose="02010600030101010101" pitchFamily="2" charset="-122"/>
              </a:rPr>
              <a:t>2</a:t>
            </a:r>
            <a:endParaRPr lang="zh-CN" altLang="en-US" sz="2800" b="1" baseline="-25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>
            <a:extLst>
              <a:ext uri="{FF2B5EF4-FFF2-40B4-BE49-F238E27FC236}">
                <a16:creationId xmlns:a16="http://schemas.microsoft.com/office/drawing/2014/main" id="{87A5E36C-29AE-4D21-B51F-8165CA555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棋盘覆盖</a:t>
            </a:r>
            <a:endParaRPr lang="zh-CN" altLang="en-US"/>
          </a:p>
        </p:txBody>
      </p:sp>
      <p:sp>
        <p:nvSpPr>
          <p:cNvPr id="136195" name="Rectangle 10">
            <a:extLst>
              <a:ext uri="{FF2B5EF4-FFF2-40B4-BE49-F238E27FC236}">
                <a16:creationId xmlns:a16="http://schemas.microsoft.com/office/drawing/2014/main" id="{A2A9E1CC-6C50-405D-B5FA-18CFDB553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025"/>
              <a:t>4×4</a:t>
            </a:r>
            <a:r>
              <a:rPr lang="zh-CN" altLang="en-US" sz="2025"/>
              <a:t>的特殊棋盘？</a:t>
            </a:r>
          </a:p>
        </p:txBody>
      </p:sp>
      <p:pic>
        <p:nvPicPr>
          <p:cNvPr id="56324" name="Picture 4" descr="t24">
            <a:extLst>
              <a:ext uri="{FF2B5EF4-FFF2-40B4-BE49-F238E27FC236}">
                <a16:creationId xmlns:a16="http://schemas.microsoft.com/office/drawing/2014/main" id="{A71CD0DD-69EB-492D-A4DB-E93EE86BB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" t="2646"/>
          <a:stretch>
            <a:fillRect/>
          </a:stretch>
        </p:blipFill>
        <p:spPr bwMode="auto">
          <a:xfrm>
            <a:off x="4329113" y="2409825"/>
            <a:ext cx="301466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AutoShape 18">
            <a:extLst>
              <a:ext uri="{FF2B5EF4-FFF2-40B4-BE49-F238E27FC236}">
                <a16:creationId xmlns:a16="http://schemas.microsoft.com/office/drawing/2014/main" id="{950EC32F-E755-49CB-928F-93A4465DB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425575"/>
            <a:ext cx="892175" cy="40798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063DE8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分治！</a:t>
            </a:r>
          </a:p>
        </p:txBody>
      </p:sp>
      <p:grpSp>
        <p:nvGrpSpPr>
          <p:cNvPr id="56326" name="Group 4">
            <a:extLst>
              <a:ext uri="{FF2B5EF4-FFF2-40B4-BE49-F238E27FC236}">
                <a16:creationId xmlns:a16="http://schemas.microsoft.com/office/drawing/2014/main" id="{197D124A-4ACA-4E1D-8705-CB0A3DAD2F94}"/>
              </a:ext>
            </a:extLst>
          </p:cNvPr>
          <p:cNvGrpSpPr>
            <a:grpSpLocks noChangeAspect="1"/>
          </p:cNvGrpSpPr>
          <p:nvPr/>
        </p:nvGrpSpPr>
        <p:grpSpPr bwMode="auto">
          <a:xfrm rot="16200000" flipV="1">
            <a:off x="5080793" y="3167857"/>
            <a:ext cx="1427163" cy="1447800"/>
            <a:chOff x="4307" y="1859"/>
            <a:chExt cx="1247" cy="1069"/>
          </a:xfrm>
        </p:grpSpPr>
        <p:sp>
          <p:nvSpPr>
            <p:cNvPr id="56333" name="Rectangle 14">
              <a:extLst>
                <a:ext uri="{FF2B5EF4-FFF2-40B4-BE49-F238E27FC236}">
                  <a16:creationId xmlns:a16="http://schemas.microsoft.com/office/drawing/2014/main" id="{58D75B65-9E90-4380-8DA7-DB44763A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2372"/>
              <a:ext cx="620" cy="556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334" name="Rectangle 15">
              <a:extLst>
                <a:ext uri="{FF2B5EF4-FFF2-40B4-BE49-F238E27FC236}">
                  <a16:creationId xmlns:a16="http://schemas.microsoft.com/office/drawing/2014/main" id="{8B475123-6D6A-4A69-AF96-9FA86021C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72"/>
              <a:ext cx="619" cy="549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335" name="Rectangle 16">
              <a:extLst>
                <a:ext uri="{FF2B5EF4-FFF2-40B4-BE49-F238E27FC236}">
                  <a16:creationId xmlns:a16="http://schemas.microsoft.com/office/drawing/2014/main" id="{EC4F3936-F14D-4F9E-AB4A-C11526DC1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1859"/>
              <a:ext cx="628" cy="514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kumimoji="0" lang="zh-CN" altLang="en-US" sz="15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327" name="组合 23">
            <a:extLst>
              <a:ext uri="{FF2B5EF4-FFF2-40B4-BE49-F238E27FC236}">
                <a16:creationId xmlns:a16="http://schemas.microsoft.com/office/drawing/2014/main" id="{2FE32B1F-7FA2-48BE-8DE5-6A3C43236EFC}"/>
              </a:ext>
            </a:extLst>
          </p:cNvPr>
          <p:cNvGrpSpPr>
            <a:grpSpLocks/>
          </p:cNvGrpSpPr>
          <p:nvPr/>
        </p:nvGrpSpPr>
        <p:grpSpPr bwMode="auto">
          <a:xfrm>
            <a:off x="4243388" y="2308225"/>
            <a:ext cx="3105150" cy="3159125"/>
            <a:chOff x="2066794" y="1771265"/>
            <a:chExt cx="4140000" cy="4212000"/>
          </a:xfrm>
        </p:grpSpPr>
        <p:cxnSp>
          <p:nvCxnSpPr>
            <p:cNvPr id="56331" name="直接连接符 19">
              <a:extLst>
                <a:ext uri="{FF2B5EF4-FFF2-40B4-BE49-F238E27FC236}">
                  <a16:creationId xmlns:a16="http://schemas.microsoft.com/office/drawing/2014/main" id="{9A42B120-A872-424A-9B6E-88F9FBCAEC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6794" y="3832964"/>
              <a:ext cx="4140000" cy="12525"/>
            </a:xfrm>
            <a:prstGeom prst="line">
              <a:avLst/>
            </a:prstGeom>
            <a:noFill/>
            <a:ln w="5715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2" name="直接连接符 21">
              <a:extLst>
                <a:ext uri="{FF2B5EF4-FFF2-40B4-BE49-F238E27FC236}">
                  <a16:creationId xmlns:a16="http://schemas.microsoft.com/office/drawing/2014/main" id="{143FB807-2335-438E-8FEF-57364159CB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2017151" y="3871002"/>
              <a:ext cx="4212000" cy="12525"/>
            </a:xfrm>
            <a:prstGeom prst="line">
              <a:avLst/>
            </a:prstGeom>
            <a:noFill/>
            <a:ln w="5715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28" name="AutoShape 12">
            <a:extLst>
              <a:ext uri="{FF2B5EF4-FFF2-40B4-BE49-F238E27FC236}">
                <a16:creationId xmlns:a16="http://schemas.microsoft.com/office/drawing/2014/main" id="{03CF1C8F-D600-4F28-BE05-4829A9250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476625"/>
            <a:ext cx="1643062" cy="541338"/>
          </a:xfrm>
          <a:prstGeom prst="wedgeEllipseCallout">
            <a:avLst>
              <a:gd name="adj1" fmla="val -21398"/>
              <a:gd name="adj2" fmla="val 4570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0" lang="zh-CN" altLang="en-US" sz="1800" b="1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如何覆盖</a:t>
            </a:r>
            <a:r>
              <a:rPr kumimoji="0" lang="zh-CN" altLang="en-US" sz="1800" b="1">
                <a:solidFill>
                  <a:srgbClr val="C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36201" name="AutoShape 12">
            <a:extLst>
              <a:ext uri="{FF2B5EF4-FFF2-40B4-BE49-F238E27FC236}">
                <a16:creationId xmlns:a16="http://schemas.microsoft.com/office/drawing/2014/main" id="{A717C6F5-FE2C-4E81-8A66-D5C726E1A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2400300"/>
            <a:ext cx="2320925" cy="758825"/>
          </a:xfrm>
          <a:prstGeom prst="wedgeEllipseCallout">
            <a:avLst>
              <a:gd name="adj1" fmla="val 102440"/>
              <a:gd name="adj2" fmla="val 102634"/>
            </a:avLst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1350" b="1">
                <a:solidFill>
                  <a:srgbClr val="C00000"/>
                </a:solidFill>
                <a:latin typeface="Arial" panose="020B0604020202020204" pitchFamily="34" charset="0"/>
              </a:rPr>
              <a:t>左上角子矩阵</a:t>
            </a:r>
            <a:endParaRPr lang="en-US" altLang="zh-CN" sz="1350" b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1350" b="1">
                <a:solidFill>
                  <a:srgbClr val="0000CC"/>
                </a:solidFill>
                <a:latin typeface="Arial" panose="020B0604020202020204" pitchFamily="34" charset="0"/>
              </a:rPr>
              <a:t>交汇处是其</a:t>
            </a:r>
            <a:r>
              <a:rPr lang="zh-CN" altLang="en-US" sz="1350" b="1">
                <a:solidFill>
                  <a:srgbClr val="C00000"/>
                </a:solidFill>
                <a:latin typeface="Arial" panose="020B0604020202020204" pitchFamily="34" charset="0"/>
              </a:rPr>
              <a:t>右下角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4973D3E-1A6D-4E50-8832-1B735B76F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8" y="3160713"/>
            <a:ext cx="719137" cy="695325"/>
          </a:xfrm>
          <a:prstGeom prst="rect">
            <a:avLst/>
          </a:prstGeom>
          <a:solidFill>
            <a:srgbClr val="0018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150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3814475-A3EA-4DB7-A161-7D259E0F6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黑体" panose="02010609060101010101" pitchFamily="49" charset="-122"/>
              </a:rPr>
              <a:t>棋盘覆盖</a:t>
            </a:r>
            <a:r>
              <a:rPr lang="en-US" altLang="zh-CN">
                <a:latin typeface="黑体" panose="02010609060101010101" pitchFamily="49" charset="-122"/>
              </a:rPr>
              <a:t>分治</a:t>
            </a:r>
            <a:r>
              <a:rPr lang="zh-CN" altLang="en-US">
                <a:latin typeface="黑体" panose="02010609060101010101" pitchFamily="49" charset="-122"/>
              </a:rPr>
              <a:t>求解思路</a:t>
            </a:r>
          </a:p>
        </p:txBody>
      </p:sp>
      <p:sp>
        <p:nvSpPr>
          <p:cNvPr id="953352" name="Rectangle 8">
            <a:extLst>
              <a:ext uri="{FF2B5EF4-FFF2-40B4-BE49-F238E27FC236}">
                <a16:creationId xmlns:a16="http://schemas.microsoft.com/office/drawing/2014/main" id="{098212EB-8D3A-4F69-A162-59CBB809A2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01738"/>
            <a:ext cx="8283575" cy="26590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1725" dirty="0"/>
              <a:t>2</a:t>
            </a:r>
            <a:r>
              <a:rPr lang="en-US" altLang="zh-CN" sz="1725" baseline="30000" dirty="0"/>
              <a:t>k</a:t>
            </a:r>
            <a:r>
              <a:rPr lang="en-US" altLang="zh-CN" sz="1725" dirty="0"/>
              <a:t>×2</a:t>
            </a:r>
            <a:r>
              <a:rPr lang="en-US" altLang="zh-CN" sz="1725" baseline="30000" dirty="0"/>
              <a:t>k </a:t>
            </a:r>
            <a:r>
              <a:rPr lang="zh-CN" altLang="en-US" sz="1725" dirty="0"/>
              <a:t>棋盘分割为 </a:t>
            </a:r>
            <a:r>
              <a:rPr lang="en-US" altLang="zh-CN" sz="1725" dirty="0"/>
              <a:t>4 </a:t>
            </a:r>
            <a:r>
              <a:rPr lang="zh-CN" altLang="en-US" sz="1725" dirty="0"/>
              <a:t>个 </a:t>
            </a:r>
            <a:r>
              <a:rPr lang="en-US" altLang="zh-CN" sz="1725" dirty="0"/>
              <a:t>2</a:t>
            </a:r>
            <a:r>
              <a:rPr lang="en-US" altLang="zh-CN" sz="1725" baseline="30000" dirty="0"/>
              <a:t>k-1</a:t>
            </a:r>
            <a:r>
              <a:rPr lang="en-US" altLang="zh-CN" sz="1725" dirty="0"/>
              <a:t>×2</a:t>
            </a:r>
            <a:r>
              <a:rPr lang="en-US" altLang="zh-CN" sz="1725" baseline="30000" dirty="0"/>
              <a:t>k-1 </a:t>
            </a:r>
            <a:r>
              <a:rPr lang="zh-CN" altLang="en-US" sz="1725" dirty="0"/>
              <a:t>的子棋盘，</a:t>
            </a:r>
            <a:r>
              <a:rPr lang="en-US" altLang="zh-CN" sz="1725" dirty="0"/>
              <a:t>k&gt;0</a:t>
            </a:r>
            <a:endParaRPr lang="zh-CN" altLang="en-US" sz="1725" dirty="0"/>
          </a:p>
          <a:p>
            <a:pPr lvl="1" eaLnBrk="1" hangingPunct="1">
              <a:defRPr/>
            </a:pPr>
            <a:r>
              <a:rPr lang="zh-CN" altLang="en-US" b="1" dirty="0"/>
              <a:t>特殊方格必位于且只位于 </a:t>
            </a:r>
            <a:r>
              <a:rPr lang="en-US" altLang="zh-CN" b="1" dirty="0"/>
              <a:t>4 </a:t>
            </a:r>
            <a:r>
              <a:rPr lang="zh-CN" altLang="en-US" b="1" dirty="0"/>
              <a:t>个较小子棋盘之一</a:t>
            </a:r>
          </a:p>
          <a:p>
            <a:pPr lvl="1" eaLnBrk="1" hangingPunct="1">
              <a:defRPr/>
            </a:pPr>
            <a:r>
              <a:rPr lang="zh-CN" altLang="en-US" b="1" dirty="0"/>
              <a:t>用 </a:t>
            </a:r>
            <a:r>
              <a:rPr lang="en-US" altLang="zh-CN" b="1" dirty="0"/>
              <a:t>L </a:t>
            </a:r>
            <a:r>
              <a:rPr lang="zh-CN" altLang="en-US" b="1" dirty="0"/>
              <a:t>型骨牌覆盖其余 </a:t>
            </a:r>
            <a:r>
              <a:rPr lang="en-US" altLang="zh-CN" b="1" dirty="0"/>
              <a:t>3 </a:t>
            </a:r>
            <a:r>
              <a:rPr lang="zh-CN" altLang="en-US" b="1" dirty="0"/>
              <a:t>个子棋盘的</a:t>
            </a:r>
            <a:r>
              <a:rPr lang="zh-CN" altLang="en-US" b="1" dirty="0">
                <a:solidFill>
                  <a:srgbClr val="CC0000"/>
                </a:solidFill>
              </a:rPr>
              <a:t>会合处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rgbClr val="CC0000"/>
                </a:solidFill>
              </a:rPr>
              <a:t>这 </a:t>
            </a:r>
            <a:r>
              <a:rPr lang="en-US" altLang="zh-CN" b="1" dirty="0">
                <a:solidFill>
                  <a:srgbClr val="CC0000"/>
                </a:solidFill>
              </a:rPr>
              <a:t>3 </a:t>
            </a:r>
            <a:r>
              <a:rPr lang="zh-CN" altLang="en-US" b="1" dirty="0">
                <a:solidFill>
                  <a:srgbClr val="CC0000"/>
                </a:solidFill>
              </a:rPr>
              <a:t>个（无特殊方格的）子棋盘 </a:t>
            </a:r>
            <a:r>
              <a:rPr lang="en-US" altLang="zh-CN" b="1" dirty="0">
                <a:solidFill>
                  <a:srgbClr val="CC0000"/>
                </a:solidFill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olidFill>
                  <a:srgbClr val="CC0000"/>
                </a:solidFill>
              </a:rPr>
              <a:t>特殊棋盘</a:t>
            </a:r>
          </a:p>
          <a:p>
            <a:pPr lvl="1" eaLnBrk="1" hangingPunct="1">
              <a:defRPr/>
            </a:pPr>
            <a:r>
              <a:rPr lang="zh-CN" altLang="en-US" b="1" dirty="0"/>
              <a:t>原问题转化为 </a:t>
            </a:r>
            <a:r>
              <a:rPr lang="en-US" altLang="zh-CN" b="1" dirty="0"/>
              <a:t>4 </a:t>
            </a:r>
            <a:r>
              <a:rPr lang="zh-CN" altLang="en-US" b="1" dirty="0"/>
              <a:t>个较小规模的棋盘覆盖问题</a:t>
            </a:r>
          </a:p>
          <a:p>
            <a:pPr lvl="1" eaLnBrk="1" hangingPunct="1">
              <a:defRPr/>
            </a:pPr>
            <a:r>
              <a:rPr lang="zh-CN" altLang="en-US" b="1" dirty="0"/>
              <a:t>递归地使用这种分割，直至棋盘简化为 </a:t>
            </a:r>
            <a:r>
              <a:rPr lang="en-US" altLang="zh-CN" b="1" dirty="0"/>
              <a:t>2×2</a:t>
            </a:r>
            <a:endParaRPr lang="zh-CN" altLang="en-US" b="1" dirty="0"/>
          </a:p>
        </p:txBody>
      </p:sp>
      <p:pic>
        <p:nvPicPr>
          <p:cNvPr id="953353" name="Picture 9" descr="t26">
            <a:extLst>
              <a:ext uri="{FF2B5EF4-FFF2-40B4-BE49-F238E27FC236}">
                <a16:creationId xmlns:a16="http://schemas.microsoft.com/office/drawing/2014/main" id="{10DD36BD-CFE9-4170-8FE4-F53DE91B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23" b="11751"/>
          <a:stretch>
            <a:fillRect/>
          </a:stretch>
        </p:blipFill>
        <p:spPr bwMode="auto">
          <a:xfrm>
            <a:off x="3671888" y="4760913"/>
            <a:ext cx="1989137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3348" name="Picture 4" descr="t26">
            <a:extLst>
              <a:ext uri="{FF2B5EF4-FFF2-40B4-BE49-F238E27FC236}">
                <a16:creationId xmlns:a16="http://schemas.microsoft.com/office/drawing/2014/main" id="{889CB1E1-1C70-41E1-BE1D-D2876E68A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2" t="31963" r="17871" b="42773"/>
          <a:stretch>
            <a:fillRect/>
          </a:stretch>
        </p:blipFill>
        <p:spPr bwMode="auto">
          <a:xfrm>
            <a:off x="4414838" y="5408613"/>
            <a:ext cx="48418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3354" name="Picture 10" descr="t26">
            <a:extLst>
              <a:ext uri="{FF2B5EF4-FFF2-40B4-BE49-F238E27FC236}">
                <a16:creationId xmlns:a16="http://schemas.microsoft.com/office/drawing/2014/main" id="{955C1568-692B-4B71-9F45-DB6774431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0" t="940" r="23441" b="86017"/>
          <a:stretch>
            <a:fillRect/>
          </a:stretch>
        </p:blipFill>
        <p:spPr bwMode="auto">
          <a:xfrm>
            <a:off x="4405313" y="4779963"/>
            <a:ext cx="265112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5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9">
            <a:extLst>
              <a:ext uri="{FF2B5EF4-FFF2-40B4-BE49-F238E27FC236}">
                <a16:creationId xmlns:a16="http://schemas.microsoft.com/office/drawing/2014/main" id="{93FC8BB3-534C-4E9F-B38B-E09FFC71A454}"/>
              </a:ext>
            </a:extLst>
          </p:cNvPr>
          <p:cNvGrpSpPr>
            <a:grpSpLocks/>
          </p:cNvGrpSpPr>
          <p:nvPr/>
        </p:nvGrpSpPr>
        <p:grpSpPr bwMode="auto">
          <a:xfrm>
            <a:off x="3087688" y="2303463"/>
            <a:ext cx="4457700" cy="3086100"/>
            <a:chOff x="1688" y="1424"/>
            <a:chExt cx="3744" cy="2593"/>
          </a:xfrm>
        </p:grpSpPr>
        <p:grpSp>
          <p:nvGrpSpPr>
            <p:cNvPr id="58373" name="Group 8">
              <a:extLst>
                <a:ext uri="{FF2B5EF4-FFF2-40B4-BE49-F238E27FC236}">
                  <a16:creationId xmlns:a16="http://schemas.microsoft.com/office/drawing/2014/main" id="{1051D2DF-8BC0-4606-BBFD-0BE444C73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8" y="1424"/>
              <a:ext cx="3744" cy="2593"/>
              <a:chOff x="1248" y="1440"/>
              <a:chExt cx="3744" cy="2593"/>
            </a:xfrm>
          </p:grpSpPr>
          <p:pic>
            <p:nvPicPr>
              <p:cNvPr id="58376" name="Picture 4" descr="898_a">
                <a:extLst>
                  <a:ext uri="{FF2B5EF4-FFF2-40B4-BE49-F238E27FC236}">
                    <a16:creationId xmlns:a16="http://schemas.microsoft.com/office/drawing/2014/main" id="{AEDA0F40-978F-4162-A9BA-AC74B847D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8" y="1440"/>
                <a:ext cx="3744" cy="2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377" name="Line 5">
                <a:extLst>
                  <a:ext uri="{FF2B5EF4-FFF2-40B4-BE49-F238E27FC236}">
                    <a16:creationId xmlns:a16="http://schemas.microsoft.com/office/drawing/2014/main" id="{235947D1-B9CA-4247-895C-9EAC2AC01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3360"/>
                <a:ext cx="1968" cy="28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74" name="Text Box 6">
              <a:extLst>
                <a:ext uri="{FF2B5EF4-FFF2-40B4-BE49-F238E27FC236}">
                  <a16:creationId xmlns:a16="http://schemas.microsoft.com/office/drawing/2014/main" id="{43918CD0-0712-4F56-A259-A56658341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" y="3648"/>
              <a:ext cx="19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baseline="-25000">
                  <a:solidFill>
                    <a:schemeClr val="tx1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8375" name="Text Box 7">
              <a:extLst>
                <a:ext uri="{FF2B5EF4-FFF2-40B4-BE49-F238E27FC236}">
                  <a16:creationId xmlns:a16="http://schemas.microsoft.com/office/drawing/2014/main" id="{6D820858-1945-433B-941C-9BD9E824C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3312"/>
              <a:ext cx="192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baseline="-25000">
                  <a:solidFill>
                    <a:schemeClr val="tx1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26FF3D7-49C0-4C67-9E22-278AE014D3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47663"/>
            <a:ext cx="5308600" cy="43815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凸包(</a:t>
            </a:r>
            <a:r>
              <a:rPr lang="en-US" altLang="zh-CN">
                <a:ea typeface="宋体" panose="02010600030101010101" pitchFamily="2" charset="-122"/>
              </a:rPr>
              <a:t>Convex-Hull)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7395" name="Rectangle 3">
            <a:extLst>
              <a:ext uri="{FF2B5EF4-FFF2-40B4-BE49-F238E27FC236}">
                <a16:creationId xmlns:a16="http://schemas.microsoft.com/office/drawing/2014/main" id="{A1561C6B-0DAE-41A6-87BD-6B9E3C0569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689100"/>
            <a:ext cx="7921625" cy="17399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25" dirty="0">
                <a:ea typeface="宋体" panose="02010600030101010101" pitchFamily="2" charset="-122"/>
              </a:rPr>
              <a:t>给定平面上 </a:t>
            </a:r>
            <a:r>
              <a:rPr lang="en-US" altLang="zh-CN" sz="2025" dirty="0">
                <a:ea typeface="宋体" panose="02010600030101010101" pitchFamily="2" charset="-122"/>
              </a:rPr>
              <a:t>n </a:t>
            </a:r>
            <a:r>
              <a:rPr lang="zh-CN" altLang="en-US" sz="2025" dirty="0">
                <a:ea typeface="宋体" panose="02010600030101010101" pitchFamily="2" charset="-122"/>
              </a:rPr>
              <a:t>个点，找到包含所有点的最小的凸包</a:t>
            </a:r>
          </a:p>
          <a:p>
            <a:pPr eaLnBrk="1" hangingPunct="1">
              <a:defRPr/>
            </a:pPr>
            <a:r>
              <a:rPr lang="zh-CN" altLang="en-US" sz="2025" dirty="0">
                <a:ea typeface="宋体" panose="02010600030101010101" pitchFamily="2" charset="-122"/>
              </a:rPr>
              <a:t>直接求解</a:t>
            </a:r>
          </a:p>
          <a:p>
            <a:pPr lvl="1" eaLnBrk="1" hangingPunct="1">
              <a:defRPr/>
            </a:pPr>
            <a:r>
              <a:rPr lang="zh-CN" altLang="en-US" sz="1650" dirty="0">
                <a:ea typeface="宋体" panose="02010600030101010101" pitchFamily="2" charset="-122"/>
              </a:rPr>
              <a:t>找极点 </a:t>
            </a:r>
            <a:r>
              <a:rPr lang="en-US" altLang="zh-CN" sz="1650" dirty="0">
                <a:ea typeface="宋体" panose="02010600030101010101" pitchFamily="2" charset="-122"/>
              </a:rPr>
              <a:t>(</a:t>
            </a:r>
            <a:r>
              <a:rPr lang="zh-CN" altLang="en-US" sz="1650" dirty="0">
                <a:ea typeface="宋体" panose="02010600030101010101" pitchFamily="2" charset="-122"/>
              </a:rPr>
              <a:t>即顶点)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71EB1AB-B689-44E1-B835-4D940E3392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296863"/>
            <a:ext cx="5281612" cy="51435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直接求解凸包问题</a:t>
            </a:r>
          </a:p>
        </p:txBody>
      </p:sp>
      <p:sp>
        <p:nvSpPr>
          <p:cNvPr id="828419" name="Rectangle 3">
            <a:extLst>
              <a:ext uri="{FF2B5EF4-FFF2-40B4-BE49-F238E27FC236}">
                <a16:creationId xmlns:a16="http://schemas.microsoft.com/office/drawing/2014/main" id="{F16BAC46-1EC6-458B-A7B6-01BD73300A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484313"/>
            <a:ext cx="7732712" cy="4824412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由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(x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y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), P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(x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, y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连线方程 </a:t>
            </a:r>
            <a:r>
              <a:rPr lang="en-US" altLang="zh-CN">
                <a:ea typeface="宋体" panose="02010600030101010101" pitchFamily="2" charset="-122"/>
              </a:rPr>
              <a:t>ax + by = c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解出：</a:t>
            </a:r>
            <a:r>
              <a:rPr lang="en-US" altLang="zh-CN">
                <a:ea typeface="宋体" panose="02010600030101010101" pitchFamily="2" charset="-122"/>
              </a:rPr>
              <a:t>a = y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–y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b = 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– 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c = 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*y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– y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*x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所有平面点 </a:t>
            </a:r>
            <a:r>
              <a:rPr lang="en-US" altLang="zh-CN">
                <a:ea typeface="宋体" panose="02010600030101010101" pitchFamily="2" charset="-122"/>
              </a:rPr>
              <a:t>P (x, y)</a:t>
            </a:r>
            <a:r>
              <a:rPr lang="zh-CN" altLang="en-US">
                <a:ea typeface="宋体" panose="02010600030101010101" pitchFamily="2" charset="-122"/>
              </a:rPr>
              <a:t>可分为 2 类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ax + by &gt; c </a:t>
            </a:r>
            <a:r>
              <a:rPr lang="zh-CN" altLang="en-US">
                <a:ea typeface="宋体" panose="02010600030101010101" pitchFamily="2" charset="-122"/>
              </a:rPr>
              <a:t>或 </a:t>
            </a:r>
            <a:r>
              <a:rPr lang="en-US" altLang="zh-CN">
                <a:ea typeface="宋体" panose="02010600030101010101" pitchFamily="2" charset="-122"/>
              </a:rPr>
              <a:t>ax + by &lt; c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时间复杂性分析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有 </a:t>
            </a:r>
            <a:r>
              <a:rPr lang="en-US" altLang="zh-CN">
                <a:ea typeface="宋体" panose="02010600030101010101" pitchFamily="2" charset="-122"/>
              </a:rPr>
              <a:t>n(n-1)/2 </a:t>
            </a:r>
            <a:r>
              <a:rPr lang="zh-CN" altLang="en-US">
                <a:ea typeface="宋体" panose="02010600030101010101" pitchFamily="2" charset="-122"/>
              </a:rPr>
              <a:t>个点对检查</a:t>
            </a:r>
          </a:p>
          <a:p>
            <a:pPr lvl="2" eaLnBrk="1" hangingPunct="1"/>
            <a:r>
              <a:rPr lang="zh-CN" altLang="en-US">
                <a:ea typeface="宋体" panose="02010600030101010101" pitchFamily="2" charset="-122"/>
              </a:rPr>
              <a:t>每个点对，还要计算其余 </a:t>
            </a:r>
            <a:r>
              <a:rPr lang="en-US" altLang="zh-CN">
                <a:ea typeface="宋体" panose="02010600030101010101" pitchFamily="2" charset="-122"/>
              </a:rPr>
              <a:t>n-2 </a:t>
            </a:r>
            <a:r>
              <a:rPr lang="zh-CN" altLang="en-US">
                <a:ea typeface="宋体" panose="02010600030101010101" pitchFamily="2" charset="-122"/>
              </a:rPr>
              <a:t>个点的 </a:t>
            </a:r>
            <a:r>
              <a:rPr lang="en-US" altLang="zh-CN">
                <a:ea typeface="宋体" panose="02010600030101010101" pitchFamily="2" charset="-122"/>
              </a:rPr>
              <a:t>ax + by – c </a:t>
            </a:r>
            <a:r>
              <a:rPr lang="zh-CN" altLang="en-US">
                <a:ea typeface="宋体" panose="02010600030101010101" pitchFamily="2" charset="-122"/>
              </a:rPr>
              <a:t>的符号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总共时间：</a:t>
            </a:r>
            <a:r>
              <a:rPr lang="en-US" altLang="zh-CN">
                <a:ea typeface="宋体" panose="02010600030101010101" pitchFamily="2" charset="-122"/>
              </a:rPr>
              <a:t>O(n</a:t>
            </a:r>
            <a:r>
              <a:rPr lang="en-US" altLang="zh-CN" baseline="30000">
                <a:ea typeface="宋体" panose="02010600030101010101" pitchFamily="2" charset="-122"/>
              </a:rPr>
              <a:t>3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BC1028D-2491-4ED5-92E8-986B75E398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7518400" cy="51435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凸包(</a:t>
            </a:r>
            <a:r>
              <a:rPr lang="en-US" altLang="zh-CN">
                <a:ea typeface="宋体" panose="02010600030101010101" pitchFamily="2" charset="-122"/>
              </a:rPr>
              <a:t>Convex-Hull)</a:t>
            </a:r>
          </a:p>
        </p:txBody>
      </p:sp>
      <p:sp>
        <p:nvSpPr>
          <p:cNvPr id="820227" name="Rectangle 3">
            <a:extLst>
              <a:ext uri="{FF2B5EF4-FFF2-40B4-BE49-F238E27FC236}">
                <a16:creationId xmlns:a16="http://schemas.microsoft.com/office/drawing/2014/main" id="{1DE9BB1C-A011-4102-B3F0-6BB3AC4446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8338" y="1304925"/>
            <a:ext cx="7729537" cy="3678238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分治算法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有平面点集</a:t>
            </a:r>
            <a:r>
              <a:rPr lang="en-US" altLang="zh-CN">
                <a:ea typeface="宋体" panose="02010600030101010101" pitchFamily="2" charset="-122"/>
              </a:rPr>
              <a:t>S，</a:t>
            </a:r>
            <a:r>
              <a:rPr lang="zh-CN" altLang="en-US">
                <a:ea typeface="宋体" panose="02010600030101010101" pitchFamily="2" charset="-122"/>
              </a:rPr>
              <a:t>其中 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=(x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,y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), ……, P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=(x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,y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所有点按 </a:t>
            </a:r>
            <a:r>
              <a:rPr lang="en-US" altLang="zh-CN">
                <a:ea typeface="宋体" panose="02010600030101010101" pitchFamily="2" charset="-122"/>
              </a:rPr>
              <a:t>x </a:t>
            </a:r>
            <a:r>
              <a:rPr lang="zh-CN" altLang="en-US">
                <a:ea typeface="宋体" panose="02010600030101010101" pitchFamily="2" charset="-122"/>
              </a:rPr>
              <a:t>坐标递增 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&lt;=...&lt;=x</a:t>
            </a:r>
            <a:r>
              <a:rPr lang="en-US" altLang="zh-CN" baseline="-25000">
                <a:ea typeface="宋体" panose="02010600030101010101" pitchFamily="2" charset="-122"/>
              </a:rPr>
              <a:t>n </a:t>
            </a:r>
            <a:r>
              <a:rPr lang="zh-CN" altLang="en-US">
                <a:ea typeface="宋体" panose="02010600030101010101" pitchFamily="2" charset="-122"/>
              </a:rPr>
              <a:t>排序</a:t>
            </a:r>
          </a:p>
          <a:p>
            <a:pPr lvl="2" eaLnBrk="1" hangingPunct="1"/>
            <a:r>
              <a:rPr lang="zh-CN" altLang="en-US">
                <a:ea typeface="宋体" panose="02010600030101010101" pitchFamily="2" charset="-122"/>
              </a:rPr>
              <a:t>若 </a:t>
            </a:r>
            <a:r>
              <a:rPr lang="en-US" altLang="zh-CN">
                <a:ea typeface="宋体" panose="02010600030101010101" pitchFamily="2" charset="-122"/>
              </a:rPr>
              <a:t>x </a:t>
            </a:r>
            <a:r>
              <a:rPr lang="zh-CN" altLang="en-US">
                <a:ea typeface="宋体" panose="02010600030101010101" pitchFamily="2" charset="-122"/>
              </a:rPr>
              <a:t>坐标相同，则按 </a:t>
            </a:r>
            <a:r>
              <a:rPr lang="en-US" altLang="zh-CN">
                <a:ea typeface="宋体" panose="02010600030101010101" pitchFamily="2" charset="-122"/>
              </a:rPr>
              <a:t>y </a:t>
            </a:r>
            <a:r>
              <a:rPr lang="zh-CN" altLang="en-US">
                <a:ea typeface="宋体" panose="02010600030101010101" pitchFamily="2" charset="-122"/>
              </a:rPr>
              <a:t>坐标递增排序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则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(x</a:t>
            </a:r>
            <a:r>
              <a:rPr lang="en-US" altLang="zh-CN" baseline="-25000">
                <a:ea typeface="宋体" panose="02010600030101010101" pitchFamily="2" charset="-122"/>
              </a:rPr>
              <a:t>min</a:t>
            </a:r>
            <a:r>
              <a:rPr lang="en-US" altLang="zh-CN">
                <a:ea typeface="宋体" panose="02010600030101010101" pitchFamily="2" charset="-122"/>
              </a:rPr>
              <a:t>, y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) , P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(x</a:t>
            </a:r>
            <a:r>
              <a:rPr lang="en-US" altLang="zh-CN" baseline="-25000">
                <a:ea typeface="宋体" panose="02010600030101010101" pitchFamily="2" charset="-122"/>
              </a:rPr>
              <a:t>max </a:t>
            </a:r>
            <a:r>
              <a:rPr lang="en-US" altLang="zh-CN">
                <a:ea typeface="宋体" panose="02010600030101010101" pitchFamily="2" charset="-122"/>
              </a:rPr>
              <a:t>, y</a:t>
            </a:r>
            <a:r>
              <a:rPr lang="en-US" altLang="zh-CN" baseline="-25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zh-CN" altLang="en-US">
                <a:ea typeface="宋体" panose="02010600030101010101" pitchFamily="2" charset="-122"/>
              </a:rPr>
              <a:t>属于凸包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>
            <a:extLst>
              <a:ext uri="{FF2B5EF4-FFF2-40B4-BE49-F238E27FC236}">
                <a16:creationId xmlns:a16="http://schemas.microsoft.com/office/drawing/2014/main" id="{18B5100B-644B-4C11-BB27-3EFB68EFE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1782763"/>
          <a:ext cx="6276975" cy="396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图片" r:id="rId3" imgW="3983736" imgH="2514600" progId="Word.Picture.8">
                  <p:embed/>
                </p:oleObj>
              </mc:Choice>
              <mc:Fallback>
                <p:oleObj name="图片" r:id="rId3" imgW="3983736" imgH="25146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782763"/>
                        <a:ext cx="6276975" cy="3967162"/>
                      </a:xfrm>
                      <a:prstGeom prst="rect">
                        <a:avLst/>
                      </a:prstGeom>
                      <a:solidFill>
                        <a:srgbClr val="CCE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Rectangle 2">
            <a:extLst>
              <a:ext uri="{FF2B5EF4-FFF2-40B4-BE49-F238E27FC236}">
                <a16:creationId xmlns:a16="http://schemas.microsoft.com/office/drawing/2014/main" id="{F1418B59-2C21-4C27-BF75-D9592C41B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15888"/>
            <a:ext cx="7229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70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凸包(</a:t>
            </a:r>
            <a:r>
              <a:rPr lang="en-US" altLang="zh-CN" sz="270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Convex-Hull)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C617021-268D-4228-97D0-01A607F8F7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25425"/>
            <a:ext cx="8382000" cy="51435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凸包</a:t>
            </a:r>
          </a:p>
        </p:txBody>
      </p:sp>
      <p:sp>
        <p:nvSpPr>
          <p:cNvPr id="822275" name="Rectangle 3">
            <a:extLst>
              <a:ext uri="{FF2B5EF4-FFF2-40B4-BE49-F238E27FC236}">
                <a16:creationId xmlns:a16="http://schemas.microsoft.com/office/drawing/2014/main" id="{6DA4E07C-FBBC-4DCE-AADD-7A3D280FA9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0875" y="1231900"/>
            <a:ext cx="7842250" cy="37211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以有向边&lt;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&gt;为界，</a:t>
            </a:r>
            <a:r>
              <a:rPr lang="en-US" altLang="zh-CN">
                <a:ea typeface="宋体" panose="02010600030101010101" pitchFamily="2" charset="-122"/>
              </a:rPr>
              <a:t>S </a:t>
            </a:r>
            <a:r>
              <a:rPr lang="zh-CN" altLang="en-US">
                <a:ea typeface="宋体" panose="02010600030101010101" pitchFamily="2" charset="-122"/>
              </a:rPr>
              <a:t>划分为子集 </a:t>
            </a:r>
            <a:r>
              <a:rPr lang="en-US" altLang="zh-CN">
                <a:ea typeface="宋体" panose="02010600030101010101" pitchFamily="2" charset="-122"/>
              </a:rPr>
              <a:t>S1、S2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= { </a:t>
            </a:r>
            <a:r>
              <a:rPr lang="zh-CN" altLang="en-US">
                <a:ea typeface="宋体" panose="02010600030101010101" pitchFamily="2" charset="-122"/>
              </a:rPr>
              <a:t>位于 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左边的点 } ∪ { 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P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}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= { </a:t>
            </a:r>
            <a:r>
              <a:rPr lang="zh-CN" altLang="en-US">
                <a:ea typeface="宋体" panose="02010600030101010101" pitchFamily="2" charset="-122"/>
              </a:rPr>
              <a:t>位于 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右边的点 } ∪ { 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P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}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对任意 3 个平面点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 P</a:t>
            </a:r>
            <a:r>
              <a:rPr lang="en-US" altLang="zh-CN" baseline="-25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, P</a:t>
            </a:r>
            <a:r>
              <a:rPr lang="en-US" altLang="zh-CN" baseline="-25000">
                <a:ea typeface="宋体" panose="02010600030101010101" pitchFamily="2" charset="-122"/>
              </a:rPr>
              <a:t>k </a:t>
            </a:r>
            <a:r>
              <a:rPr lang="zh-CN" altLang="en-US">
                <a:ea typeface="宋体" panose="02010600030101010101" pitchFamily="2" charset="-122"/>
              </a:rPr>
              <a:t>有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若 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k </a:t>
            </a:r>
            <a:r>
              <a:rPr lang="zh-CN" altLang="en-US">
                <a:ea typeface="宋体" panose="02010600030101010101" pitchFamily="2" charset="-122"/>
              </a:rPr>
              <a:t>在&lt;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&gt;</a:t>
            </a:r>
            <a:r>
              <a:rPr lang="zh-CN" altLang="en-US">
                <a:ea typeface="宋体" panose="02010600030101010101" pitchFamily="2" charset="-122"/>
              </a:rPr>
              <a:t>左边，当且仅当 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-&gt;P</a:t>
            </a:r>
            <a:r>
              <a:rPr lang="en-US" altLang="zh-CN" baseline="-25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-&gt;P</a:t>
            </a:r>
            <a:r>
              <a:rPr lang="en-US" altLang="zh-CN" baseline="-25000">
                <a:ea typeface="宋体" panose="02010600030101010101" pitchFamily="2" charset="-122"/>
              </a:rPr>
              <a:t>k  </a:t>
            </a:r>
            <a:r>
              <a:rPr lang="zh-CN" altLang="en-US">
                <a:ea typeface="宋体" panose="02010600030101010101" pitchFamily="2" charset="-122"/>
              </a:rPr>
              <a:t>逆时针序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若 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k </a:t>
            </a:r>
            <a:r>
              <a:rPr lang="zh-CN" altLang="en-US">
                <a:ea typeface="宋体" panose="02010600030101010101" pitchFamily="2" charset="-122"/>
              </a:rPr>
              <a:t>在&lt;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&gt;</a:t>
            </a:r>
            <a:r>
              <a:rPr lang="zh-CN" altLang="en-US">
                <a:ea typeface="宋体" panose="02010600030101010101" pitchFamily="2" charset="-122"/>
              </a:rPr>
              <a:t>右边，当且仅当 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-&gt;P</a:t>
            </a:r>
            <a:r>
              <a:rPr lang="en-US" altLang="zh-CN" baseline="-25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-&gt;P</a:t>
            </a:r>
            <a:r>
              <a:rPr lang="en-US" altLang="zh-CN" baseline="-25000">
                <a:ea typeface="宋体" panose="02010600030101010101" pitchFamily="2" charset="-122"/>
              </a:rPr>
              <a:t>k  </a:t>
            </a:r>
            <a:r>
              <a:rPr lang="zh-CN" altLang="en-US">
                <a:ea typeface="宋体" panose="02010600030101010101" pitchFamily="2" charset="-122"/>
              </a:rPr>
              <a:t>顺时针序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8038239-E9CB-4561-9FAF-F9BE804292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9875"/>
            <a:ext cx="7805738" cy="47625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凸包</a:t>
            </a:r>
          </a:p>
        </p:txBody>
      </p:sp>
      <p:sp>
        <p:nvSpPr>
          <p:cNvPr id="823299" name="Rectangle 3">
            <a:extLst>
              <a:ext uri="{FF2B5EF4-FFF2-40B4-BE49-F238E27FC236}">
                <a16:creationId xmlns:a16="http://schemas.microsoft.com/office/drawing/2014/main" id="{4977BACC-FA44-46B0-A12B-A970C3635A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646238"/>
            <a:ext cx="6653212" cy="11541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25" dirty="0">
                <a:ea typeface="宋体" panose="02010600030101010101" pitchFamily="2" charset="-122"/>
              </a:rPr>
              <a:t>任意 </a:t>
            </a:r>
            <a:r>
              <a:rPr lang="en-US" altLang="zh-CN" sz="2025" dirty="0">
                <a:ea typeface="宋体" panose="02010600030101010101" pitchFamily="2" charset="-122"/>
              </a:rPr>
              <a:t>3 </a:t>
            </a:r>
            <a:r>
              <a:rPr lang="zh-CN" altLang="en-US" sz="2025" dirty="0">
                <a:ea typeface="宋体" panose="02010600030101010101" pitchFamily="2" charset="-122"/>
              </a:rPr>
              <a:t>个平面点：</a:t>
            </a:r>
            <a:r>
              <a:rPr lang="en-US" altLang="zh-CN" sz="2025" dirty="0">
                <a:ea typeface="宋体" panose="02010600030101010101" pitchFamily="2" charset="-122"/>
              </a:rPr>
              <a:t>P</a:t>
            </a:r>
            <a:r>
              <a:rPr lang="en-US" altLang="zh-CN" sz="2025" baseline="-25000" dirty="0">
                <a:ea typeface="宋体" panose="02010600030101010101" pitchFamily="2" charset="-122"/>
              </a:rPr>
              <a:t>i</a:t>
            </a:r>
            <a:r>
              <a:rPr lang="en-US" altLang="zh-CN" sz="2025" dirty="0">
                <a:ea typeface="宋体" panose="02010600030101010101" pitchFamily="2" charset="-122"/>
              </a:rPr>
              <a:t>(x</a:t>
            </a:r>
            <a:r>
              <a:rPr lang="en-US" altLang="zh-CN" sz="2025" baseline="-25000" dirty="0">
                <a:ea typeface="宋体" panose="02010600030101010101" pitchFamily="2" charset="-122"/>
              </a:rPr>
              <a:t>i</a:t>
            </a:r>
            <a:r>
              <a:rPr lang="en-US" altLang="zh-CN" sz="2025" dirty="0">
                <a:ea typeface="宋体" panose="02010600030101010101" pitchFamily="2" charset="-122"/>
              </a:rPr>
              <a:t>, </a:t>
            </a:r>
            <a:r>
              <a:rPr lang="en-US" altLang="zh-CN" sz="2025" dirty="0" err="1">
                <a:ea typeface="宋体" panose="02010600030101010101" pitchFamily="2" charset="-122"/>
              </a:rPr>
              <a:t>y</a:t>
            </a:r>
            <a:r>
              <a:rPr lang="en-US" altLang="zh-CN" sz="2025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2025" dirty="0">
                <a:ea typeface="宋体" panose="02010600030101010101" pitchFamily="2" charset="-122"/>
              </a:rPr>
              <a:t>)</a:t>
            </a:r>
            <a:r>
              <a:rPr lang="zh-CN" altLang="en-US" sz="2025" dirty="0">
                <a:ea typeface="宋体" panose="02010600030101010101" pitchFamily="2" charset="-122"/>
              </a:rPr>
              <a:t>、</a:t>
            </a:r>
            <a:r>
              <a:rPr lang="en-US" altLang="zh-CN" sz="2025" dirty="0" err="1">
                <a:ea typeface="宋体" panose="02010600030101010101" pitchFamily="2" charset="-122"/>
              </a:rPr>
              <a:t>P</a:t>
            </a:r>
            <a:r>
              <a:rPr lang="en-US" altLang="zh-CN" sz="2025" baseline="-25000" dirty="0" err="1">
                <a:ea typeface="宋体" panose="02010600030101010101" pitchFamily="2" charset="-122"/>
              </a:rPr>
              <a:t>j</a:t>
            </a:r>
            <a:r>
              <a:rPr lang="en-US" altLang="zh-CN" sz="2025" dirty="0">
                <a:ea typeface="宋体" panose="02010600030101010101" pitchFamily="2" charset="-122"/>
              </a:rPr>
              <a:t>(</a:t>
            </a:r>
            <a:r>
              <a:rPr lang="en-US" altLang="zh-CN" sz="2025" dirty="0" err="1">
                <a:ea typeface="宋体" panose="02010600030101010101" pitchFamily="2" charset="-122"/>
              </a:rPr>
              <a:t>x</a:t>
            </a:r>
            <a:r>
              <a:rPr lang="en-US" altLang="zh-CN" sz="2025" baseline="-25000" dirty="0" err="1">
                <a:ea typeface="宋体" panose="02010600030101010101" pitchFamily="2" charset="-122"/>
              </a:rPr>
              <a:t>j</a:t>
            </a:r>
            <a:r>
              <a:rPr lang="en-US" altLang="zh-CN" sz="2025" dirty="0">
                <a:ea typeface="宋体" panose="02010600030101010101" pitchFamily="2" charset="-122"/>
              </a:rPr>
              <a:t>, </a:t>
            </a:r>
            <a:r>
              <a:rPr lang="en-US" altLang="zh-CN" sz="2025" dirty="0" err="1">
                <a:ea typeface="宋体" panose="02010600030101010101" pitchFamily="2" charset="-122"/>
              </a:rPr>
              <a:t>y</a:t>
            </a:r>
            <a:r>
              <a:rPr lang="en-US" altLang="zh-CN" sz="2025" baseline="-25000" dirty="0" err="1">
                <a:ea typeface="宋体" panose="02010600030101010101" pitchFamily="2" charset="-122"/>
              </a:rPr>
              <a:t>j</a:t>
            </a:r>
            <a:r>
              <a:rPr lang="en-US" altLang="zh-CN" sz="2025" dirty="0">
                <a:ea typeface="宋体" panose="02010600030101010101" pitchFamily="2" charset="-122"/>
              </a:rPr>
              <a:t>)</a:t>
            </a:r>
            <a:r>
              <a:rPr lang="zh-CN" altLang="en-US" sz="2025" dirty="0">
                <a:ea typeface="宋体" panose="02010600030101010101" pitchFamily="2" charset="-122"/>
              </a:rPr>
              <a:t>、</a:t>
            </a:r>
            <a:r>
              <a:rPr lang="en-US" altLang="zh-CN" sz="2025" dirty="0" err="1">
                <a:ea typeface="宋体" panose="02010600030101010101" pitchFamily="2" charset="-122"/>
              </a:rPr>
              <a:t>P</a:t>
            </a:r>
            <a:r>
              <a:rPr lang="en-US" altLang="zh-CN" sz="2025" baseline="-25000" dirty="0" err="1">
                <a:ea typeface="宋体" panose="02010600030101010101" pitchFamily="2" charset="-122"/>
              </a:rPr>
              <a:t>k</a:t>
            </a:r>
            <a:r>
              <a:rPr lang="en-US" altLang="zh-CN" sz="2025" dirty="0">
                <a:ea typeface="宋体" panose="02010600030101010101" pitchFamily="2" charset="-122"/>
              </a:rPr>
              <a:t>(</a:t>
            </a:r>
            <a:r>
              <a:rPr lang="en-US" altLang="zh-CN" sz="2025" dirty="0" err="1">
                <a:ea typeface="宋体" panose="02010600030101010101" pitchFamily="2" charset="-122"/>
              </a:rPr>
              <a:t>x</a:t>
            </a:r>
            <a:r>
              <a:rPr lang="en-US" altLang="zh-CN" sz="2025" baseline="-25000" dirty="0" err="1">
                <a:ea typeface="宋体" panose="02010600030101010101" pitchFamily="2" charset="-122"/>
              </a:rPr>
              <a:t>k</a:t>
            </a:r>
            <a:r>
              <a:rPr lang="en-US" altLang="zh-CN" sz="2025" dirty="0">
                <a:ea typeface="宋体" panose="02010600030101010101" pitchFamily="2" charset="-122"/>
              </a:rPr>
              <a:t>, </a:t>
            </a:r>
            <a:r>
              <a:rPr lang="en-US" altLang="zh-CN" sz="2025" dirty="0" err="1">
                <a:ea typeface="宋体" panose="02010600030101010101" pitchFamily="2" charset="-122"/>
              </a:rPr>
              <a:t>y</a:t>
            </a:r>
            <a:r>
              <a:rPr lang="en-US" altLang="zh-CN" sz="2025" baseline="-25000" dirty="0" err="1">
                <a:ea typeface="宋体" panose="02010600030101010101" pitchFamily="2" charset="-122"/>
              </a:rPr>
              <a:t>k</a:t>
            </a:r>
            <a:r>
              <a:rPr lang="en-US" altLang="zh-CN" sz="2025" dirty="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defRPr/>
            </a:pPr>
            <a:r>
              <a:rPr lang="en-US" altLang="zh-CN" sz="1650" dirty="0">
                <a:ea typeface="宋体" panose="02010600030101010101" pitchFamily="2" charset="-122"/>
              </a:rPr>
              <a:t>P</a:t>
            </a:r>
            <a:r>
              <a:rPr lang="en-US" altLang="zh-CN" sz="1650" baseline="-25000" dirty="0">
                <a:ea typeface="宋体" panose="02010600030101010101" pitchFamily="2" charset="-122"/>
              </a:rPr>
              <a:t>i</a:t>
            </a:r>
            <a:r>
              <a:rPr lang="en-US" altLang="zh-CN" sz="1650" dirty="0">
                <a:ea typeface="宋体" panose="02010600030101010101" pitchFamily="2" charset="-122"/>
              </a:rPr>
              <a:t>-&gt;</a:t>
            </a:r>
            <a:r>
              <a:rPr lang="en-US" altLang="zh-CN" sz="1650" dirty="0" err="1">
                <a:ea typeface="宋体" panose="02010600030101010101" pitchFamily="2" charset="-122"/>
              </a:rPr>
              <a:t>P</a:t>
            </a:r>
            <a:r>
              <a:rPr lang="en-US" altLang="zh-CN" sz="1650" baseline="-25000" dirty="0" err="1">
                <a:ea typeface="宋体" panose="02010600030101010101" pitchFamily="2" charset="-122"/>
              </a:rPr>
              <a:t>j</a:t>
            </a:r>
            <a:r>
              <a:rPr lang="en-US" altLang="zh-CN" sz="1650" dirty="0">
                <a:ea typeface="宋体" panose="02010600030101010101" pitchFamily="2" charset="-122"/>
              </a:rPr>
              <a:t>-&gt;</a:t>
            </a:r>
            <a:r>
              <a:rPr lang="en-US" altLang="zh-CN" sz="1650" dirty="0" err="1">
                <a:ea typeface="宋体" panose="02010600030101010101" pitchFamily="2" charset="-122"/>
              </a:rPr>
              <a:t>P</a:t>
            </a:r>
            <a:r>
              <a:rPr lang="en-US" altLang="zh-CN" sz="1650" baseline="-25000" dirty="0" err="1">
                <a:ea typeface="宋体" panose="02010600030101010101" pitchFamily="2" charset="-122"/>
              </a:rPr>
              <a:t>k</a:t>
            </a:r>
            <a:r>
              <a:rPr lang="en-US" altLang="zh-CN" sz="1650" baseline="-25000" dirty="0">
                <a:ea typeface="宋体" panose="02010600030101010101" pitchFamily="2" charset="-122"/>
              </a:rPr>
              <a:t> </a:t>
            </a:r>
            <a:r>
              <a:rPr lang="zh-CN" altLang="en-US" sz="1650" dirty="0">
                <a:ea typeface="宋体" panose="02010600030101010101" pitchFamily="2" charset="-122"/>
              </a:rPr>
              <a:t>逆时针序当且仅当 </a:t>
            </a:r>
            <a:r>
              <a:rPr lang="en-US" altLang="zh-CN" sz="1650" dirty="0">
                <a:ea typeface="宋体" panose="02010600030101010101" pitchFamily="2" charset="-122"/>
              </a:rPr>
              <a:t>δ&gt; 0</a:t>
            </a:r>
          </a:p>
        </p:txBody>
      </p:sp>
      <p:graphicFrame>
        <p:nvGraphicFramePr>
          <p:cNvPr id="186373" name="Object 4">
            <a:extLst>
              <a:ext uri="{FF2B5EF4-FFF2-40B4-BE49-F238E27FC236}">
                <a16:creationId xmlns:a16="http://schemas.microsoft.com/office/drawing/2014/main" id="{034B5422-3188-4A2B-A8A2-D253C6839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00" y="3292475"/>
          <a:ext cx="234315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公式" r:id="rId3" imgW="1041400" imgH="736600" progId="Equation.3">
                  <p:embed/>
                </p:oleObj>
              </mc:Choice>
              <mc:Fallback>
                <p:oleObj name="公式" r:id="rId3" imgW="10414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292475"/>
                        <a:ext cx="234315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4D821D23-F6DD-4E05-89EB-90BE7355F17E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2957513"/>
            <a:ext cx="3086100" cy="1998662"/>
            <a:chOff x="2681" y="1764"/>
            <a:chExt cx="2592" cy="1679"/>
          </a:xfrm>
        </p:grpSpPr>
        <p:graphicFrame>
          <p:nvGraphicFramePr>
            <p:cNvPr id="63494" name="Object 5">
              <a:extLst>
                <a:ext uri="{FF2B5EF4-FFF2-40B4-BE49-F238E27FC236}">
                  <a16:creationId xmlns:a16="http://schemas.microsoft.com/office/drawing/2014/main" id="{4093E2C4-E596-4476-901F-FB78FFE7F2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1" y="1777"/>
            <a:ext cx="2592" cy="1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1" name="Picture2" r:id="rId5" imgW="2772156" imgH="1781556" progId="Word.Picture.8">
                    <p:embed/>
                  </p:oleObj>
                </mc:Choice>
                <mc:Fallback>
                  <p:oleObj name="Picture2" r:id="rId5" imgW="2772156" imgH="1781556" progId="Word.Picture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1777"/>
                          <a:ext cx="2592" cy="1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5" name="Text Box 7">
              <a:extLst>
                <a:ext uri="{FF2B5EF4-FFF2-40B4-BE49-F238E27FC236}">
                  <a16:creationId xmlns:a16="http://schemas.microsoft.com/office/drawing/2014/main" id="{06BCEBE3-D50E-4ED2-B5F2-755A6F84C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6" y="2741"/>
              <a:ext cx="287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kumimoji="0" lang="en-US" altLang="zh-CN" sz="15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1500" baseline="-25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3496" name="Text Box 8">
              <a:extLst>
                <a:ext uri="{FF2B5EF4-FFF2-40B4-BE49-F238E27FC236}">
                  <a16:creationId xmlns:a16="http://schemas.microsoft.com/office/drawing/2014/main" id="{24CD84B9-749B-4666-A916-243B62CF7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1764"/>
              <a:ext cx="317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kumimoji="0" lang="en-US" altLang="zh-CN" sz="15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1500" baseline="-25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63497" name="Text Box 9">
              <a:extLst>
                <a:ext uri="{FF2B5EF4-FFF2-40B4-BE49-F238E27FC236}">
                  <a16:creationId xmlns:a16="http://schemas.microsoft.com/office/drawing/2014/main" id="{E237436A-50F8-47D1-A551-5F1E18A96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2771"/>
              <a:ext cx="287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kumimoji="0" lang="en-US" altLang="zh-CN" sz="15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1500" baseline="-25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2">
            <a:extLst>
              <a:ext uri="{FF2B5EF4-FFF2-40B4-BE49-F238E27FC236}">
                <a16:creationId xmlns:a16="http://schemas.microsoft.com/office/drawing/2014/main" id="{A389C894-AF89-48E6-9635-49CF23D81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50" y="2571750"/>
          <a:ext cx="6276975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Picture2" r:id="rId3" imgW="3982212" imgH="1629156" progId="Word.Picture.8">
                  <p:embed/>
                </p:oleObj>
              </mc:Choice>
              <mc:Fallback>
                <p:oleObj name="Picture2" r:id="rId3" imgW="3982212" imgH="1629156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571750"/>
                        <a:ext cx="6276975" cy="257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Rectangle 3">
            <a:extLst>
              <a:ext uri="{FF2B5EF4-FFF2-40B4-BE49-F238E27FC236}">
                <a16:creationId xmlns:a16="http://schemas.microsoft.com/office/drawing/2014/main" id="{3357786D-2D27-4E59-B5A2-32DFB1D1B3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6425" y="260350"/>
            <a:ext cx="5281613" cy="514350"/>
          </a:xfrm>
        </p:spPr>
        <p:txBody>
          <a:bodyPr/>
          <a:lstStyle/>
          <a:p>
            <a:pPr eaLnBrk="1" hangingPunct="1"/>
            <a:r>
              <a:rPr lang="zh-CN" altLang="en-US" sz="2400" b="1">
                <a:ea typeface="宋体" panose="02010600030101010101" pitchFamily="2" charset="-122"/>
              </a:rPr>
              <a:t>凸包的递归划分</a:t>
            </a:r>
          </a:p>
        </p:txBody>
      </p:sp>
      <p:sp>
        <p:nvSpPr>
          <p:cNvPr id="824324" name="Rectangle 4">
            <a:extLst>
              <a:ext uri="{FF2B5EF4-FFF2-40B4-BE49-F238E27FC236}">
                <a16:creationId xmlns:a16="http://schemas.microsoft.com/office/drawing/2014/main" id="{AC405D76-8514-4B1A-AD6D-67956386D4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6425" y="1341438"/>
            <a:ext cx="8183563" cy="10683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25" dirty="0">
                <a:ea typeface="宋体" panose="02010600030101010101" pitchFamily="2" charset="-122"/>
              </a:rPr>
              <a:t>S1 </a:t>
            </a:r>
            <a:r>
              <a:rPr lang="zh-CN" altLang="en-US" sz="2025" dirty="0">
                <a:ea typeface="宋体" panose="02010600030101010101" pitchFamily="2" charset="-122"/>
              </a:rPr>
              <a:t>按△</a:t>
            </a:r>
            <a:r>
              <a:rPr lang="en-US" altLang="zh-CN" sz="2025" dirty="0">
                <a:ea typeface="宋体" panose="02010600030101010101" pitchFamily="2" charset="-122"/>
              </a:rPr>
              <a:t>P</a:t>
            </a:r>
            <a:r>
              <a:rPr lang="en-US" altLang="zh-CN" sz="2025" baseline="-25000" dirty="0">
                <a:ea typeface="宋体" panose="02010600030101010101" pitchFamily="2" charset="-122"/>
              </a:rPr>
              <a:t>1</a:t>
            </a:r>
            <a:r>
              <a:rPr lang="en-US" altLang="zh-CN" sz="2025" dirty="0">
                <a:ea typeface="宋体" panose="02010600030101010101" pitchFamily="2" charset="-122"/>
              </a:rPr>
              <a:t>P</a:t>
            </a:r>
            <a:r>
              <a:rPr lang="en-US" altLang="zh-CN" sz="2025" baseline="-25000" dirty="0">
                <a:ea typeface="宋体" panose="02010600030101010101" pitchFamily="2" charset="-122"/>
              </a:rPr>
              <a:t>max</a:t>
            </a:r>
            <a:r>
              <a:rPr lang="en-US" altLang="zh-CN" sz="2025" dirty="0">
                <a:ea typeface="宋体" panose="02010600030101010101" pitchFamily="2" charset="-122"/>
              </a:rPr>
              <a:t>P</a:t>
            </a:r>
            <a:r>
              <a:rPr lang="en-US" altLang="zh-CN" sz="2025" baseline="-25000" dirty="0">
                <a:ea typeface="宋体" panose="02010600030101010101" pitchFamily="2" charset="-122"/>
              </a:rPr>
              <a:t>n</a:t>
            </a:r>
            <a:r>
              <a:rPr lang="zh-CN" altLang="en-US" sz="2025" dirty="0">
                <a:ea typeface="宋体" panose="02010600030101010101" pitchFamily="2" charset="-122"/>
              </a:rPr>
              <a:t>的边划分为子集</a:t>
            </a:r>
            <a:r>
              <a:rPr lang="en-US" altLang="zh-CN" sz="2025" dirty="0">
                <a:ea typeface="宋体" panose="02010600030101010101" pitchFamily="2" charset="-122"/>
              </a:rPr>
              <a:t>S</a:t>
            </a:r>
            <a:r>
              <a:rPr lang="en-US" altLang="zh-CN" sz="2025" baseline="-25000" dirty="0">
                <a:ea typeface="宋体" panose="02010600030101010101" pitchFamily="2" charset="-122"/>
              </a:rPr>
              <a:t>1,1</a:t>
            </a:r>
            <a:r>
              <a:rPr lang="en-US" altLang="zh-CN" sz="2025" dirty="0">
                <a:ea typeface="宋体" panose="02010600030101010101" pitchFamily="2" charset="-122"/>
              </a:rPr>
              <a:t>, S</a:t>
            </a:r>
            <a:r>
              <a:rPr lang="en-US" altLang="zh-CN" sz="2025" baseline="-25000" dirty="0">
                <a:ea typeface="宋体" panose="02010600030101010101" pitchFamily="2" charset="-122"/>
              </a:rPr>
              <a:t>1,2</a:t>
            </a:r>
            <a:r>
              <a:rPr lang="en-US" altLang="zh-CN" sz="2025" dirty="0">
                <a:ea typeface="宋体" panose="02010600030101010101" pitchFamily="2" charset="-122"/>
              </a:rPr>
              <a:t>, S</a:t>
            </a:r>
            <a:r>
              <a:rPr lang="en-US" altLang="zh-CN" sz="2025" baseline="-25000" dirty="0">
                <a:ea typeface="宋体" panose="02010600030101010101" pitchFamily="2" charset="-122"/>
              </a:rPr>
              <a:t>1,3</a:t>
            </a:r>
          </a:p>
          <a:p>
            <a:pPr lvl="1" eaLnBrk="1" hangingPunct="1">
              <a:defRPr/>
            </a:pPr>
            <a:r>
              <a:rPr lang="en-US" altLang="zh-CN" sz="1650" dirty="0" err="1">
                <a:ea typeface="宋体" panose="02010600030101010101" pitchFamily="2" charset="-122"/>
              </a:rPr>
              <a:t>P</a:t>
            </a:r>
            <a:r>
              <a:rPr lang="en-US" altLang="zh-CN" sz="1650" baseline="-25000" dirty="0" err="1">
                <a:ea typeface="宋体" panose="02010600030101010101" pitchFamily="2" charset="-122"/>
              </a:rPr>
              <a:t>max</a:t>
            </a:r>
            <a:r>
              <a:rPr lang="zh-CN" altLang="en-US" sz="1650" dirty="0">
                <a:ea typeface="宋体" panose="02010600030101010101" pitchFamily="2" charset="-122"/>
              </a:rPr>
              <a:t>与线段 </a:t>
            </a:r>
            <a:r>
              <a:rPr lang="en-US" altLang="zh-CN" sz="1650" dirty="0">
                <a:ea typeface="宋体" panose="02010600030101010101" pitchFamily="2" charset="-122"/>
              </a:rPr>
              <a:t>P</a:t>
            </a:r>
            <a:r>
              <a:rPr lang="en-US" altLang="zh-CN" sz="1650" baseline="-25000" dirty="0">
                <a:ea typeface="宋体" panose="02010600030101010101" pitchFamily="2" charset="-122"/>
              </a:rPr>
              <a:t>1</a:t>
            </a:r>
            <a:r>
              <a:rPr lang="en-US" altLang="zh-CN" sz="1650" dirty="0">
                <a:ea typeface="宋体" panose="02010600030101010101" pitchFamily="2" charset="-122"/>
              </a:rPr>
              <a:t>P</a:t>
            </a:r>
            <a:r>
              <a:rPr lang="en-US" altLang="zh-CN" sz="1650" baseline="-25000" dirty="0">
                <a:ea typeface="宋体" panose="02010600030101010101" pitchFamily="2" charset="-122"/>
              </a:rPr>
              <a:t>n</a:t>
            </a:r>
            <a:r>
              <a:rPr lang="zh-CN" altLang="en-US" sz="1650" dirty="0">
                <a:ea typeface="宋体" panose="02010600030101010101" pitchFamily="2" charset="-122"/>
              </a:rPr>
              <a:t>的距离 </a:t>
            </a:r>
            <a:r>
              <a:rPr lang="en-US" altLang="zh-CN" sz="1650" dirty="0">
                <a:ea typeface="宋体" panose="02010600030101010101" pitchFamily="2" charset="-122"/>
              </a:rPr>
              <a:t>d </a:t>
            </a:r>
            <a:r>
              <a:rPr lang="zh-CN" altLang="en-US" sz="1650" dirty="0">
                <a:ea typeface="宋体" panose="02010600030101010101" pitchFamily="2" charset="-122"/>
              </a:rPr>
              <a:t>最远，即 △</a:t>
            </a:r>
            <a:r>
              <a:rPr lang="en-US" altLang="zh-CN" sz="1650" dirty="0">
                <a:ea typeface="宋体" panose="02010600030101010101" pitchFamily="2" charset="-122"/>
              </a:rPr>
              <a:t>P</a:t>
            </a:r>
            <a:r>
              <a:rPr lang="en-US" altLang="zh-CN" sz="1650" baseline="-25000" dirty="0">
                <a:ea typeface="宋体" panose="02010600030101010101" pitchFamily="2" charset="-122"/>
              </a:rPr>
              <a:t>1</a:t>
            </a:r>
            <a:r>
              <a:rPr lang="en-US" altLang="zh-CN" sz="1650" dirty="0">
                <a:ea typeface="宋体" panose="02010600030101010101" pitchFamily="2" charset="-122"/>
              </a:rPr>
              <a:t>P</a:t>
            </a:r>
            <a:r>
              <a:rPr lang="en-US" altLang="zh-CN" sz="1650" baseline="-25000" dirty="0">
                <a:ea typeface="宋体" panose="02010600030101010101" pitchFamily="2" charset="-122"/>
              </a:rPr>
              <a:t>max</a:t>
            </a:r>
            <a:r>
              <a:rPr lang="en-US" altLang="zh-CN" sz="1650" dirty="0">
                <a:ea typeface="宋体" panose="02010600030101010101" pitchFamily="2" charset="-122"/>
              </a:rPr>
              <a:t>P</a:t>
            </a:r>
            <a:r>
              <a:rPr lang="en-US" altLang="zh-CN" sz="1650" baseline="-25000" dirty="0">
                <a:ea typeface="宋体" panose="02010600030101010101" pitchFamily="2" charset="-122"/>
              </a:rPr>
              <a:t>n </a:t>
            </a:r>
            <a:r>
              <a:rPr lang="zh-CN" altLang="en-US" sz="1650" dirty="0">
                <a:ea typeface="宋体" panose="02010600030101010101" pitchFamily="2" charset="-122"/>
              </a:rPr>
              <a:t>面积最大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B8CC1EE-E3B2-41FB-8693-A9A2FB0C47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7700" y="260350"/>
            <a:ext cx="8382000" cy="514350"/>
          </a:xfrm>
        </p:spPr>
        <p:txBody>
          <a:bodyPr/>
          <a:lstStyle/>
          <a:p>
            <a:pPr eaLnBrk="1" hangingPunct="1"/>
            <a:r>
              <a:rPr lang="zh-CN" altLang="en-US" sz="2400" b="1">
                <a:ea typeface="宋体" panose="02010600030101010101" pitchFamily="2" charset="-122"/>
              </a:rPr>
              <a:t>凸包的递归划分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DDCC991-4D12-45BF-9782-CE805EBAD4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1304925"/>
            <a:ext cx="5410200" cy="5842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三角形面积计算</a:t>
            </a:r>
          </a:p>
          <a:p>
            <a:pPr lvl="1" eaLnBrk="1" hangingPunct="1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C79032C1-C30D-4C22-9DB4-8CB068213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149725"/>
          <a:ext cx="25463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公式" r:id="rId3" imgW="1727200" imgH="736600" progId="Equation.3">
                  <p:embed/>
                </p:oleObj>
              </mc:Choice>
              <mc:Fallback>
                <p:oleObj name="公式" r:id="rId3" imgW="17272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149725"/>
                        <a:ext cx="25463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29BAEA69-8ABC-4D3C-AA57-1D9383398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7763" y="2117725"/>
          <a:ext cx="3943350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图片" r:id="rId5" imgW="4352544" imgH="1761744" progId="Word.Picture.8">
                  <p:embed/>
                </p:oleObj>
              </mc:Choice>
              <mc:Fallback>
                <p:oleObj name="图片" r:id="rId5" imgW="4352544" imgH="176174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2117725"/>
                        <a:ext cx="3943350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858DF0B-6534-42E7-8234-C9A26A0B4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/>
          <a:lstStyle/>
          <a:p>
            <a:r>
              <a:rPr lang="zh-CN" altLang="en-US"/>
              <a:t>最近点对的分治求解</a:t>
            </a:r>
            <a:endParaRPr lang="en-US" altLang="zh-C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4502736-40DA-4341-9859-6263566AE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zh-CN" altLang="en-US"/>
              <a:t>步骤 </a:t>
            </a:r>
            <a:r>
              <a:rPr lang="en-US" altLang="zh-CN"/>
              <a:t>1</a:t>
            </a:r>
            <a:r>
              <a:rPr lang="zh-CN" altLang="en-US"/>
              <a:t>：用竖线 </a:t>
            </a:r>
            <a:r>
              <a:rPr lang="en-US" altLang="zh-CN" i="1"/>
              <a:t>x</a:t>
            </a:r>
            <a:r>
              <a:rPr lang="zh-CN" altLang="en-US"/>
              <a:t>＝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将点对等划分为 </a:t>
            </a:r>
            <a:r>
              <a:rPr lang="en-US" altLang="zh-CN"/>
              <a:t>2 </a:t>
            </a:r>
            <a:r>
              <a:rPr lang="zh-CN" altLang="en-US"/>
              <a:t>个子集 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S</a:t>
            </a:r>
            <a:r>
              <a:rPr lang="en-US" altLang="zh-CN" baseline="-25000"/>
              <a:t>2</a:t>
            </a:r>
            <a:endParaRPr lang="en-US" altLang="zh-CN"/>
          </a:p>
          <a:p>
            <a:pPr marL="609600" indent="-609600">
              <a:buFont typeface="Monotype Sorts" pitchFamily="2" charset="2"/>
              <a:buNone/>
            </a:pPr>
            <a:r>
              <a:rPr lang="zh-CN" altLang="en-US"/>
              <a:t>步骤 </a:t>
            </a:r>
            <a:r>
              <a:rPr lang="en-US" altLang="zh-CN"/>
              <a:t>2  </a:t>
            </a:r>
            <a:r>
              <a:rPr lang="zh-CN" altLang="en-US"/>
              <a:t>递归发现左右子集中的最近点对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F9413794-5F24-43AF-A6CA-86269057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49500"/>
            <a:ext cx="61150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Rectangle 5">
            <a:extLst>
              <a:ext uri="{FF2B5EF4-FFF2-40B4-BE49-F238E27FC236}">
                <a16:creationId xmlns:a16="http://schemas.microsoft.com/office/drawing/2014/main" id="{2BE4482C-6A7D-4423-85B5-AC8AC5A4A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25" y="4854575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ea typeface="宋体" panose="02010600030101010101" pitchFamily="2" charset="-122"/>
              </a:rPr>
              <a:t>S</a:t>
            </a:r>
            <a:r>
              <a:rPr lang="en-US" altLang="zh-CN" sz="2800" b="1" baseline="-25000">
                <a:ea typeface="宋体" panose="02010600030101010101" pitchFamily="2" charset="-122"/>
              </a:rPr>
              <a:t>1</a:t>
            </a:r>
            <a:endParaRPr lang="zh-CN" altLang="en-US" sz="2800" b="1" baseline="-25000">
              <a:ea typeface="宋体" panose="02010600030101010101" pitchFamily="2" charset="-122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D2B47D73-5602-4102-88E3-93F766FAA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854575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ea typeface="宋体" panose="02010600030101010101" pitchFamily="2" charset="-122"/>
              </a:rPr>
              <a:t>S</a:t>
            </a:r>
            <a:r>
              <a:rPr lang="en-US" altLang="zh-CN" sz="2800" b="1" baseline="-25000">
                <a:ea typeface="宋体" panose="02010600030101010101" pitchFamily="2" charset="-122"/>
              </a:rPr>
              <a:t>2</a:t>
            </a:r>
            <a:endParaRPr lang="zh-CN" altLang="en-US" sz="2800" b="1" baseline="-25000">
              <a:ea typeface="宋体" panose="02010600030101010101" pitchFamily="2" charset="-122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167FA45E-47EE-460E-BE53-1388958E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2416175"/>
            <a:ext cx="782638" cy="4619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x</a:t>
            </a:r>
            <a:r>
              <a:rPr lang="zh-CN" altLang="en-US" b="1">
                <a:ea typeface="宋体" panose="02010600030101010101" pitchFamily="2" charset="-122"/>
              </a:rPr>
              <a:t>＝</a:t>
            </a:r>
            <a:r>
              <a:rPr lang="en-US" altLang="zh-CN" b="1" i="1">
                <a:ea typeface="宋体" panose="02010600030101010101" pitchFamily="2" charset="-122"/>
              </a:rPr>
              <a:t>c</a:t>
            </a:r>
            <a:endParaRPr lang="zh-CN" altLang="en-US" b="1" i="1">
              <a:ea typeface="宋体" panose="02010600030101010101" pitchFamily="2" charset="-122"/>
            </a:endParaRPr>
          </a:p>
        </p:txBody>
      </p:sp>
      <p:sp>
        <p:nvSpPr>
          <p:cNvPr id="21512" name="Rectangle 9">
            <a:extLst>
              <a:ext uri="{FF2B5EF4-FFF2-40B4-BE49-F238E27FC236}">
                <a16:creationId xmlns:a16="http://schemas.microsoft.com/office/drawing/2014/main" id="{D0109AAA-1F38-4575-8C10-1EE1B718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635250"/>
            <a:ext cx="252412" cy="3708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21513" name="Rectangle 10">
            <a:extLst>
              <a:ext uri="{FF2B5EF4-FFF2-40B4-BE49-F238E27FC236}">
                <a16:creationId xmlns:a16="http://schemas.microsoft.com/office/drawing/2014/main" id="{1F1CC5F8-BEAB-405F-BFA3-7A2FF7258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2549525"/>
            <a:ext cx="133350" cy="1646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21514" name="Rectangle 11">
            <a:extLst>
              <a:ext uri="{FF2B5EF4-FFF2-40B4-BE49-F238E27FC236}">
                <a16:creationId xmlns:a16="http://schemas.microsoft.com/office/drawing/2014/main" id="{C2984708-1568-4DF0-A259-B3A5F218D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8" y="5984875"/>
            <a:ext cx="1763712" cy="323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21515" name="Rectangle 13">
            <a:extLst>
              <a:ext uri="{FF2B5EF4-FFF2-40B4-BE49-F238E27FC236}">
                <a16:creationId xmlns:a16="http://schemas.microsoft.com/office/drawing/2014/main" id="{347F0814-08FB-4254-9A40-7523A8635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257675"/>
            <a:ext cx="215900" cy="20510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21516" name="Oval 14">
            <a:extLst>
              <a:ext uri="{FF2B5EF4-FFF2-40B4-BE49-F238E27FC236}">
                <a16:creationId xmlns:a16="http://schemas.microsoft.com/office/drawing/2014/main" id="{4595CD8D-718F-4E41-BC82-89F064F5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429000"/>
            <a:ext cx="107950" cy="1079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21517" name="Oval 16">
            <a:extLst>
              <a:ext uri="{FF2B5EF4-FFF2-40B4-BE49-F238E27FC236}">
                <a16:creationId xmlns:a16="http://schemas.microsoft.com/office/drawing/2014/main" id="{5F4FD86A-C125-4977-9A54-3958018C5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802063"/>
            <a:ext cx="107950" cy="1079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21518" name="Oval 17">
            <a:extLst>
              <a:ext uri="{FF2B5EF4-FFF2-40B4-BE49-F238E27FC236}">
                <a16:creationId xmlns:a16="http://schemas.microsoft.com/office/drawing/2014/main" id="{FCDA92E4-3FD1-4053-BAAB-9E5F5D57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4581525"/>
            <a:ext cx="107950" cy="1079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21519" name="Oval 18">
            <a:extLst>
              <a:ext uri="{FF2B5EF4-FFF2-40B4-BE49-F238E27FC236}">
                <a16:creationId xmlns:a16="http://schemas.microsoft.com/office/drawing/2014/main" id="{6379BFA1-496C-46A5-8744-94104D69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3716338"/>
            <a:ext cx="107950" cy="1079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21520" name="Line 19">
            <a:extLst>
              <a:ext uri="{FF2B5EF4-FFF2-40B4-BE49-F238E27FC236}">
                <a16:creationId xmlns:a16="http://schemas.microsoft.com/office/drawing/2014/main" id="{84A4EDD8-5C50-4716-A83E-708E15E22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500438"/>
            <a:ext cx="792162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Line 20">
            <a:extLst>
              <a:ext uri="{FF2B5EF4-FFF2-40B4-BE49-F238E27FC236}">
                <a16:creationId xmlns:a16="http://schemas.microsoft.com/office/drawing/2014/main" id="{6FE6483C-F746-4A43-B9BA-AB1496185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9663" y="3802063"/>
            <a:ext cx="792162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Rectangle 21">
            <a:extLst>
              <a:ext uri="{FF2B5EF4-FFF2-40B4-BE49-F238E27FC236}">
                <a16:creationId xmlns:a16="http://schemas.microsoft.com/office/drawing/2014/main" id="{4E73F139-AF14-4860-BF1A-02168553F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3154363"/>
            <a:ext cx="43815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523" name="Rectangle 22">
            <a:extLst>
              <a:ext uri="{FF2B5EF4-FFF2-40B4-BE49-F238E27FC236}">
                <a16:creationId xmlns:a16="http://schemas.microsoft.com/office/drawing/2014/main" id="{439D0D9F-5420-4791-8AC7-70B1D2028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3886200"/>
            <a:ext cx="43815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524" name="Line 8">
            <a:extLst>
              <a:ext uri="{FF2B5EF4-FFF2-40B4-BE49-F238E27FC236}">
                <a16:creationId xmlns:a16="http://schemas.microsoft.com/office/drawing/2014/main" id="{476F8AE9-99B8-4BC7-BD15-F8B260436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988" y="2751138"/>
            <a:ext cx="0" cy="35639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B500960-9DB7-45D5-9A22-E9CDD8C483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8382000" cy="514350"/>
          </a:xfrm>
        </p:spPr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凸包分治算法的效率分析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3640160-85CB-4DC5-B122-A6C60D083F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233488"/>
            <a:ext cx="7407275" cy="32766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时间复杂性分析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平均：</a:t>
            </a: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最坏：</a:t>
            </a:r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C7235FD2-9D88-4BB4-BBAF-59A8549A5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0113" y="2001838"/>
          <a:ext cx="21732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公式" r:id="rId3" imgW="1091726" imgH="203112" progId="Equation.3">
                  <p:embed/>
                </p:oleObj>
              </mc:Choice>
              <mc:Fallback>
                <p:oleObj name="公式" r:id="rId3" imgW="1091726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001838"/>
                        <a:ext cx="21732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367AADBF-FE61-46F6-9848-44C4D9DEB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0113" y="2979738"/>
          <a:ext cx="16922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公式" r:id="rId5" imgW="850900" imgH="228600" progId="Equation.3">
                  <p:embed/>
                </p:oleObj>
              </mc:Choice>
              <mc:Fallback>
                <p:oleObj name="公式" r:id="rId5" imgW="850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979738"/>
                        <a:ext cx="16922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DD87FE1-2CA8-474E-B71F-572F21C41E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647700"/>
          </a:xfrm>
        </p:spPr>
        <p:txBody>
          <a:bodyPr/>
          <a:lstStyle/>
          <a:p>
            <a:pPr eaLnBrk="1" hangingPunct="1"/>
            <a:r>
              <a:rPr lang="zh-CN" altLang="en-US"/>
              <a:t>循环赛日程表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6F088D89-5725-4043-ADE6-48CF2A407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246188"/>
            <a:ext cx="83724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  <a:ea typeface="楷体_GB2312" pitchFamily="49" charset="-122"/>
              </a:rPr>
              <a:t>设计一个满足以下要求的比赛日程表：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黑体" panose="02010609060101010101" pitchFamily="49" charset="-122"/>
              </a:rPr>
              <a:t>(1)</a:t>
            </a:r>
            <a:r>
              <a:rPr kumimoji="0" lang="zh-CN" altLang="en-US" sz="2000">
                <a:latin typeface="黑体" panose="02010609060101010101" pitchFamily="49" charset="-122"/>
              </a:rPr>
              <a:t>每个选手必须与其他</a:t>
            </a:r>
            <a:r>
              <a:rPr kumimoji="0" lang="en-US" altLang="zh-CN" sz="2000">
                <a:latin typeface="黑体" panose="02010609060101010101" pitchFamily="49" charset="-122"/>
              </a:rPr>
              <a:t>n-1</a:t>
            </a:r>
            <a:r>
              <a:rPr kumimoji="0" lang="zh-CN" altLang="en-US" sz="2000">
                <a:latin typeface="黑体" panose="02010609060101010101" pitchFamily="49" charset="-122"/>
              </a:rPr>
              <a:t>个选手各赛一次；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黑体" panose="02010609060101010101" pitchFamily="49" charset="-122"/>
              </a:rPr>
              <a:t>(2)</a:t>
            </a:r>
            <a:r>
              <a:rPr kumimoji="0" lang="zh-CN" altLang="en-US" sz="2000">
                <a:latin typeface="黑体" panose="02010609060101010101" pitchFamily="49" charset="-122"/>
              </a:rPr>
              <a:t>每个选手一天只能赛一次；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黑体" panose="02010609060101010101" pitchFamily="49" charset="-122"/>
              </a:rPr>
              <a:t>(3)</a:t>
            </a:r>
            <a:r>
              <a:rPr kumimoji="0" lang="zh-CN" altLang="en-US" sz="2000">
                <a:latin typeface="黑体" panose="02010609060101010101" pitchFamily="49" charset="-122"/>
              </a:rPr>
              <a:t>循环赛一共进行</a:t>
            </a:r>
            <a:r>
              <a:rPr kumimoji="0" lang="en-US" altLang="zh-CN" sz="2000">
                <a:latin typeface="黑体" panose="02010609060101010101" pitchFamily="49" charset="-122"/>
              </a:rPr>
              <a:t>n-1</a:t>
            </a:r>
            <a:r>
              <a:rPr kumimoji="0" lang="zh-CN" altLang="en-US" sz="2000">
                <a:latin typeface="黑体" panose="02010609060101010101" pitchFamily="49" charset="-122"/>
              </a:rPr>
              <a:t>天。</a:t>
            </a:r>
          </a:p>
        </p:txBody>
      </p:sp>
      <p:graphicFrame>
        <p:nvGraphicFramePr>
          <p:cNvPr id="177244" name="Group 92">
            <a:extLst>
              <a:ext uri="{FF2B5EF4-FFF2-40B4-BE49-F238E27FC236}">
                <a16:creationId xmlns:a16="http://schemas.microsoft.com/office/drawing/2014/main" id="{2961B4A6-7365-473C-A33D-83CB20E3CA47}"/>
              </a:ext>
            </a:extLst>
          </p:cNvPr>
          <p:cNvGraphicFramePr>
            <a:graphicFrameLocks noGrp="1"/>
          </p:cNvGraphicFramePr>
          <p:nvPr/>
        </p:nvGraphicFramePr>
        <p:xfrm>
          <a:off x="4348163" y="2617788"/>
          <a:ext cx="4171950" cy="3365500"/>
        </p:xfrm>
        <a:graphic>
          <a:graphicData uri="http://schemas.openxmlformats.org/drawingml/2006/table">
            <a:tbl>
              <a:tblPr/>
              <a:tblGrid>
                <a:gridCol w="52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3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267" marB="49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3AD68BB-448F-47E6-90FD-3C351C7A55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760413"/>
          </a:xfrm>
        </p:spPr>
        <p:txBody>
          <a:bodyPr/>
          <a:lstStyle/>
          <a:p>
            <a:pPr eaLnBrk="1" hangingPunct="1"/>
            <a:r>
              <a:rPr lang="zh-CN" altLang="en-US"/>
              <a:t>循环赛日程表</a:t>
            </a:r>
          </a:p>
        </p:txBody>
      </p:sp>
      <p:sp>
        <p:nvSpPr>
          <p:cNvPr id="937046" name="Rectangle 86">
            <a:extLst>
              <a:ext uri="{FF2B5EF4-FFF2-40B4-BE49-F238E27FC236}">
                <a16:creationId xmlns:a16="http://schemas.microsoft.com/office/drawing/2014/main" id="{3DA4BA6A-D014-4308-8910-8131647CBF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分治</a:t>
            </a:r>
          </a:p>
          <a:p>
            <a:pPr lvl="1" eaLnBrk="1" hangingPunct="1"/>
            <a:r>
              <a:rPr lang="zh-CN" altLang="en-US"/>
              <a:t>递归对选手进行二等分</a:t>
            </a:r>
          </a:p>
          <a:p>
            <a:pPr lvl="1" eaLnBrk="1" hangingPunct="1"/>
            <a:r>
              <a:rPr lang="zh-CN" altLang="en-US"/>
              <a:t>直到只剩 </a:t>
            </a:r>
            <a:r>
              <a:rPr lang="en-US" altLang="zh-CN"/>
              <a:t>2 </a:t>
            </a:r>
            <a:r>
              <a:rPr lang="zh-CN" altLang="en-US"/>
              <a:t>个选手，直接相互比赛</a:t>
            </a:r>
          </a:p>
          <a:p>
            <a:pPr lvl="2" eaLnBrk="1" hangingPunct="1"/>
            <a:r>
              <a:rPr lang="zh-CN" altLang="en-US"/>
              <a:t>特别地，只剩 </a:t>
            </a:r>
            <a:r>
              <a:rPr lang="en-US" altLang="zh-CN"/>
              <a:t>1 </a:t>
            </a:r>
            <a:r>
              <a:rPr lang="zh-CN" altLang="en-US"/>
              <a:t>个选手，自己与自己比赛</a:t>
            </a:r>
          </a:p>
          <a:p>
            <a:pPr lvl="1" eaLnBrk="1" hangingPunct="1"/>
            <a:r>
              <a:rPr lang="zh-CN" altLang="en-US"/>
              <a:t>合并：</a:t>
            </a:r>
            <a:r>
              <a:rPr lang="zh-CN" altLang="en-US" b="1">
                <a:solidFill>
                  <a:srgbClr val="FF0000"/>
                </a:solidFill>
              </a:rPr>
              <a:t>对角线复制</a:t>
            </a:r>
          </a:p>
          <a:p>
            <a:pPr eaLnBrk="1" hangingPunct="1"/>
            <a:r>
              <a:rPr lang="zh-CN" altLang="en-US"/>
              <a:t>实现</a:t>
            </a:r>
          </a:p>
          <a:p>
            <a:pPr lvl="1" eaLnBrk="1" hangingPunct="1"/>
            <a:r>
              <a:rPr lang="zh-CN" altLang="en-US"/>
              <a:t>递推：从单个选手开始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04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C60D720-4CD5-4D26-BFBC-FB6B93567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循环赛日程表</a:t>
            </a:r>
          </a:p>
        </p:txBody>
      </p:sp>
      <p:sp>
        <p:nvSpPr>
          <p:cNvPr id="69635" name="Rectangle 87">
            <a:extLst>
              <a:ext uri="{FF2B5EF4-FFF2-40B4-BE49-F238E27FC236}">
                <a16:creationId xmlns:a16="http://schemas.microsoft.com/office/drawing/2014/main" id="{4691F171-0A8F-4067-A81F-A783ADB122F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9425" y="952500"/>
            <a:ext cx="2382838" cy="1543050"/>
          </a:xfrm>
        </p:spPr>
        <p:txBody>
          <a:bodyPr/>
          <a:lstStyle/>
          <a:p>
            <a:pPr eaLnBrk="1" hangingPunct="1"/>
            <a:r>
              <a:rPr lang="en-US" altLang="zh-CN" sz="2600"/>
              <a:t>1×1</a:t>
            </a:r>
            <a:r>
              <a:rPr lang="en-US" altLang="zh-CN" sz="2600">
                <a:sym typeface="Wingdings" panose="05000000000000000000" pitchFamily="2" charset="2"/>
              </a:rPr>
              <a:t></a:t>
            </a:r>
            <a:r>
              <a:rPr lang="en-US" altLang="zh-CN" sz="2600"/>
              <a:t>2×2</a:t>
            </a:r>
          </a:p>
        </p:txBody>
      </p:sp>
      <p:grpSp>
        <p:nvGrpSpPr>
          <p:cNvPr id="2" name="Group 158">
            <a:extLst>
              <a:ext uri="{FF2B5EF4-FFF2-40B4-BE49-F238E27FC236}">
                <a16:creationId xmlns:a16="http://schemas.microsoft.com/office/drawing/2014/main" id="{ADD69A6E-AE20-406E-9DD7-2A0D7F625B27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1289050"/>
            <a:ext cx="1433513" cy="1212850"/>
            <a:chOff x="653" y="1232"/>
            <a:chExt cx="903" cy="764"/>
          </a:xfrm>
        </p:grpSpPr>
        <p:sp>
          <p:nvSpPr>
            <p:cNvPr id="936042" name="Rectangle 106">
              <a:extLst>
                <a:ext uri="{FF2B5EF4-FFF2-40B4-BE49-F238E27FC236}">
                  <a16:creationId xmlns:a16="http://schemas.microsoft.com/office/drawing/2014/main" id="{36B29F37-5D34-4602-9007-32C0E6FB4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1232"/>
              <a:ext cx="255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758" name="Line 113">
              <a:extLst>
                <a:ext uri="{FF2B5EF4-FFF2-40B4-BE49-F238E27FC236}">
                  <a16:creationId xmlns:a16="http://schemas.microsoft.com/office/drawing/2014/main" id="{7A73EBBC-326C-48C1-8EEF-DE85C353B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232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59" name="Line 114">
              <a:extLst>
                <a:ext uri="{FF2B5EF4-FFF2-40B4-BE49-F238E27FC236}">
                  <a16:creationId xmlns:a16="http://schemas.microsoft.com/office/drawing/2014/main" id="{298AB7B1-4E71-4A79-8107-D5885E431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232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60" name="Line 115">
              <a:extLst>
                <a:ext uri="{FF2B5EF4-FFF2-40B4-BE49-F238E27FC236}">
                  <a16:creationId xmlns:a16="http://schemas.microsoft.com/office/drawing/2014/main" id="{D62E48EF-0F2E-40F0-867C-FF52DD971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232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61" name="Line 116">
              <a:extLst>
                <a:ext uri="{FF2B5EF4-FFF2-40B4-BE49-F238E27FC236}">
                  <a16:creationId xmlns:a16="http://schemas.microsoft.com/office/drawing/2014/main" id="{A5EFCF1C-E12C-4ED8-A4FA-73BCB0C3F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514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6057" name="Rectangle 121">
              <a:extLst>
                <a:ext uri="{FF2B5EF4-FFF2-40B4-BE49-F238E27FC236}">
                  <a16:creationId xmlns:a16="http://schemas.microsoft.com/office/drawing/2014/main" id="{5E353C38-4EFE-44EC-AA1B-B31430328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1714"/>
              <a:ext cx="255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763" name="Line 124">
              <a:extLst>
                <a:ext uri="{FF2B5EF4-FFF2-40B4-BE49-F238E27FC236}">
                  <a16:creationId xmlns:a16="http://schemas.microsoft.com/office/drawing/2014/main" id="{8FE8ED69-D2B2-4136-BE5F-C2C17D119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714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64" name="Line 125">
              <a:extLst>
                <a:ext uri="{FF2B5EF4-FFF2-40B4-BE49-F238E27FC236}">
                  <a16:creationId xmlns:a16="http://schemas.microsoft.com/office/drawing/2014/main" id="{7C3ABA66-8B1C-4DFA-9CD1-C8AD8CCAA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" y="1714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65" name="Line 126">
              <a:extLst>
                <a:ext uri="{FF2B5EF4-FFF2-40B4-BE49-F238E27FC236}">
                  <a16:creationId xmlns:a16="http://schemas.microsoft.com/office/drawing/2014/main" id="{B56E074B-8D9A-41A1-AB78-0672639F6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714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66" name="Line 127">
              <a:extLst>
                <a:ext uri="{FF2B5EF4-FFF2-40B4-BE49-F238E27FC236}">
                  <a16:creationId xmlns:a16="http://schemas.microsoft.com/office/drawing/2014/main" id="{28C3B270-41C6-43C1-B803-C9C8F0B69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996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6075" name="Rectangle 139">
              <a:extLst>
                <a:ext uri="{FF2B5EF4-FFF2-40B4-BE49-F238E27FC236}">
                  <a16:creationId xmlns:a16="http://schemas.microsoft.com/office/drawing/2014/main" id="{48F0DD7F-ACEB-4042-8995-805405E0F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240"/>
              <a:ext cx="255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768" name="Line 140">
              <a:extLst>
                <a:ext uri="{FF2B5EF4-FFF2-40B4-BE49-F238E27FC236}">
                  <a16:creationId xmlns:a16="http://schemas.microsoft.com/office/drawing/2014/main" id="{92CD614C-72BD-4FC5-8073-64B2B47C8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240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69" name="Line 141">
              <a:extLst>
                <a:ext uri="{FF2B5EF4-FFF2-40B4-BE49-F238E27FC236}">
                  <a16:creationId xmlns:a16="http://schemas.microsoft.com/office/drawing/2014/main" id="{E9553362-21ED-4A20-AAEE-7B188CFE6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1240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70" name="Line 142">
              <a:extLst>
                <a:ext uri="{FF2B5EF4-FFF2-40B4-BE49-F238E27FC236}">
                  <a16:creationId xmlns:a16="http://schemas.microsoft.com/office/drawing/2014/main" id="{6D26C72E-B15D-4978-B425-9B9F54C74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240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71" name="Line 143">
              <a:extLst>
                <a:ext uri="{FF2B5EF4-FFF2-40B4-BE49-F238E27FC236}">
                  <a16:creationId xmlns:a16="http://schemas.microsoft.com/office/drawing/2014/main" id="{11A24CEF-6163-4EB2-B442-C7EB7DFD2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522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9772" name="Group 157">
              <a:extLst>
                <a:ext uri="{FF2B5EF4-FFF2-40B4-BE49-F238E27FC236}">
                  <a16:creationId xmlns:a16="http://schemas.microsoft.com/office/drawing/2014/main" id="{58B37F24-1D1F-46D4-8535-DAED05238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1" y="1704"/>
              <a:ext cx="255" cy="282"/>
              <a:chOff x="1301" y="1704"/>
              <a:chExt cx="255" cy="282"/>
            </a:xfrm>
          </p:grpSpPr>
          <p:sp>
            <p:nvSpPr>
              <p:cNvPr id="936081" name="Rectangle 145">
                <a:extLst>
                  <a:ext uri="{FF2B5EF4-FFF2-40B4-BE49-F238E27FC236}">
                    <a16:creationId xmlns:a16="http://schemas.microsoft.com/office/drawing/2014/main" id="{292CE507-DA6E-4E5C-B3D5-524217F82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1704"/>
                <a:ext cx="255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9776" name="Line 146">
                <a:extLst>
                  <a:ext uri="{FF2B5EF4-FFF2-40B4-BE49-F238E27FC236}">
                    <a16:creationId xmlns:a16="http://schemas.microsoft.com/office/drawing/2014/main" id="{407E00F3-37DE-42EA-88F8-63F04D32D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1704"/>
                <a:ext cx="25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777" name="Line 147">
                <a:extLst>
                  <a:ext uri="{FF2B5EF4-FFF2-40B4-BE49-F238E27FC236}">
                    <a16:creationId xmlns:a16="http://schemas.microsoft.com/office/drawing/2014/main" id="{B5CB081B-B91E-40D9-BB17-AC7B6DDB6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6" y="1704"/>
                <a:ext cx="0" cy="28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778" name="Line 148">
                <a:extLst>
                  <a:ext uri="{FF2B5EF4-FFF2-40B4-BE49-F238E27FC236}">
                    <a16:creationId xmlns:a16="http://schemas.microsoft.com/office/drawing/2014/main" id="{48034325-98B2-47DB-9790-DDFE4042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1704"/>
                <a:ext cx="0" cy="28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779" name="Line 149">
                <a:extLst>
                  <a:ext uri="{FF2B5EF4-FFF2-40B4-BE49-F238E27FC236}">
                    <a16:creationId xmlns:a16="http://schemas.microsoft.com/office/drawing/2014/main" id="{DF6D11DC-D5AF-4DF2-A66E-9D33488D9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1986"/>
                <a:ext cx="25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773" name="Line 155">
              <a:extLst>
                <a:ext uri="{FF2B5EF4-FFF2-40B4-BE49-F238E27FC236}">
                  <a16:creationId xmlns:a16="http://schemas.microsoft.com/office/drawing/2014/main" id="{ED4D9514-3256-4356-AD73-1D41EBAE7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96"/>
              <a:ext cx="344" cy="264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9774" name="Line 156">
              <a:extLst>
                <a:ext uri="{FF2B5EF4-FFF2-40B4-BE49-F238E27FC236}">
                  <a16:creationId xmlns:a16="http://schemas.microsoft.com/office/drawing/2014/main" id="{2FC77A34-B129-446D-AC2F-CD87E4A26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1456"/>
              <a:ext cx="304" cy="3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" name="Group 159">
            <a:extLst>
              <a:ext uri="{FF2B5EF4-FFF2-40B4-BE49-F238E27FC236}">
                <a16:creationId xmlns:a16="http://schemas.microsoft.com/office/drawing/2014/main" id="{C367B6EF-2E16-4C5A-B512-1E98A7E1508C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2617788"/>
            <a:ext cx="1433513" cy="1212850"/>
            <a:chOff x="653" y="1232"/>
            <a:chExt cx="903" cy="764"/>
          </a:xfrm>
        </p:grpSpPr>
        <p:sp>
          <p:nvSpPr>
            <p:cNvPr id="936096" name="Rectangle 160">
              <a:extLst>
                <a:ext uri="{FF2B5EF4-FFF2-40B4-BE49-F238E27FC236}">
                  <a16:creationId xmlns:a16="http://schemas.microsoft.com/office/drawing/2014/main" id="{92C81457-486B-475A-9FEE-0337031D3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1232"/>
              <a:ext cx="255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735" name="Line 161">
              <a:extLst>
                <a:ext uri="{FF2B5EF4-FFF2-40B4-BE49-F238E27FC236}">
                  <a16:creationId xmlns:a16="http://schemas.microsoft.com/office/drawing/2014/main" id="{0487FE17-F8CD-45DB-A2F5-29F305F18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232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36" name="Line 162">
              <a:extLst>
                <a:ext uri="{FF2B5EF4-FFF2-40B4-BE49-F238E27FC236}">
                  <a16:creationId xmlns:a16="http://schemas.microsoft.com/office/drawing/2014/main" id="{1BA3149B-8D81-441B-916E-6167F9A3C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232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37" name="Line 163">
              <a:extLst>
                <a:ext uri="{FF2B5EF4-FFF2-40B4-BE49-F238E27FC236}">
                  <a16:creationId xmlns:a16="http://schemas.microsoft.com/office/drawing/2014/main" id="{D7139585-02A7-4D27-BD2F-8E22DFF9C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232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38" name="Line 164">
              <a:extLst>
                <a:ext uri="{FF2B5EF4-FFF2-40B4-BE49-F238E27FC236}">
                  <a16:creationId xmlns:a16="http://schemas.microsoft.com/office/drawing/2014/main" id="{B9DF45A7-0EB0-47D7-9F9F-47C9F5256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514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6101" name="Rectangle 165">
              <a:extLst>
                <a:ext uri="{FF2B5EF4-FFF2-40B4-BE49-F238E27FC236}">
                  <a16:creationId xmlns:a16="http://schemas.microsoft.com/office/drawing/2014/main" id="{55BBFB50-157E-4A34-940E-44AA69752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1714"/>
              <a:ext cx="255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740" name="Line 166">
              <a:extLst>
                <a:ext uri="{FF2B5EF4-FFF2-40B4-BE49-F238E27FC236}">
                  <a16:creationId xmlns:a16="http://schemas.microsoft.com/office/drawing/2014/main" id="{4A98D983-C03C-455D-9401-8B88E9F51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714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41" name="Line 167">
              <a:extLst>
                <a:ext uri="{FF2B5EF4-FFF2-40B4-BE49-F238E27FC236}">
                  <a16:creationId xmlns:a16="http://schemas.microsoft.com/office/drawing/2014/main" id="{C974BE24-EB03-460C-8F6A-F3F3E5D4F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" y="1714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42" name="Line 168">
              <a:extLst>
                <a:ext uri="{FF2B5EF4-FFF2-40B4-BE49-F238E27FC236}">
                  <a16:creationId xmlns:a16="http://schemas.microsoft.com/office/drawing/2014/main" id="{BD192C19-7D6F-4014-A23A-20204DA86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714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43" name="Line 169">
              <a:extLst>
                <a:ext uri="{FF2B5EF4-FFF2-40B4-BE49-F238E27FC236}">
                  <a16:creationId xmlns:a16="http://schemas.microsoft.com/office/drawing/2014/main" id="{11A137AE-37C3-4E8D-947C-EFB1C04E0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996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6106" name="Rectangle 170">
              <a:extLst>
                <a:ext uri="{FF2B5EF4-FFF2-40B4-BE49-F238E27FC236}">
                  <a16:creationId xmlns:a16="http://schemas.microsoft.com/office/drawing/2014/main" id="{3BEB23D7-AA0E-42C9-A1A2-AE269C37E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240"/>
              <a:ext cx="255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745" name="Line 171">
              <a:extLst>
                <a:ext uri="{FF2B5EF4-FFF2-40B4-BE49-F238E27FC236}">
                  <a16:creationId xmlns:a16="http://schemas.microsoft.com/office/drawing/2014/main" id="{52C57AF2-B594-47C9-BFDA-CF2689A99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240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46" name="Line 172">
              <a:extLst>
                <a:ext uri="{FF2B5EF4-FFF2-40B4-BE49-F238E27FC236}">
                  <a16:creationId xmlns:a16="http://schemas.microsoft.com/office/drawing/2014/main" id="{BEB3E55E-3F8C-44E9-B443-002F61F36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1240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47" name="Line 173">
              <a:extLst>
                <a:ext uri="{FF2B5EF4-FFF2-40B4-BE49-F238E27FC236}">
                  <a16:creationId xmlns:a16="http://schemas.microsoft.com/office/drawing/2014/main" id="{929AE0DD-51D4-4AFE-B449-BDDFD78D1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240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48" name="Line 174">
              <a:extLst>
                <a:ext uri="{FF2B5EF4-FFF2-40B4-BE49-F238E27FC236}">
                  <a16:creationId xmlns:a16="http://schemas.microsoft.com/office/drawing/2014/main" id="{E416FE1A-33A2-486E-981B-AF68C52E8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522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9749" name="Group 175">
              <a:extLst>
                <a:ext uri="{FF2B5EF4-FFF2-40B4-BE49-F238E27FC236}">
                  <a16:creationId xmlns:a16="http://schemas.microsoft.com/office/drawing/2014/main" id="{E048E3F2-BBFA-4A8B-8954-59DAE36FF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1" y="1704"/>
              <a:ext cx="255" cy="282"/>
              <a:chOff x="1301" y="1704"/>
              <a:chExt cx="255" cy="282"/>
            </a:xfrm>
          </p:grpSpPr>
          <p:sp>
            <p:nvSpPr>
              <p:cNvPr id="936112" name="Rectangle 176">
                <a:extLst>
                  <a:ext uri="{FF2B5EF4-FFF2-40B4-BE49-F238E27FC236}">
                    <a16:creationId xmlns:a16="http://schemas.microsoft.com/office/drawing/2014/main" id="{1F63A9C9-CA84-4DC0-86B9-37D9AAB0A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1704"/>
                <a:ext cx="255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3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9753" name="Line 177">
                <a:extLst>
                  <a:ext uri="{FF2B5EF4-FFF2-40B4-BE49-F238E27FC236}">
                    <a16:creationId xmlns:a16="http://schemas.microsoft.com/office/drawing/2014/main" id="{54A2E1DE-6613-4E7C-BAB3-1CC68DC94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1704"/>
                <a:ext cx="25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754" name="Line 178">
                <a:extLst>
                  <a:ext uri="{FF2B5EF4-FFF2-40B4-BE49-F238E27FC236}">
                    <a16:creationId xmlns:a16="http://schemas.microsoft.com/office/drawing/2014/main" id="{21B065E0-BD6A-4EA5-B58D-7C0CB5FBE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6" y="1704"/>
                <a:ext cx="0" cy="28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755" name="Line 179">
                <a:extLst>
                  <a:ext uri="{FF2B5EF4-FFF2-40B4-BE49-F238E27FC236}">
                    <a16:creationId xmlns:a16="http://schemas.microsoft.com/office/drawing/2014/main" id="{F74C37E8-0C07-4B77-83C8-7599999E3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1704"/>
                <a:ext cx="0" cy="28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756" name="Line 180">
                <a:extLst>
                  <a:ext uri="{FF2B5EF4-FFF2-40B4-BE49-F238E27FC236}">
                    <a16:creationId xmlns:a16="http://schemas.microsoft.com/office/drawing/2014/main" id="{C6E33373-F063-41AE-A4C8-F954811E7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1986"/>
                <a:ext cx="25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750" name="Line 181">
              <a:extLst>
                <a:ext uri="{FF2B5EF4-FFF2-40B4-BE49-F238E27FC236}">
                  <a16:creationId xmlns:a16="http://schemas.microsoft.com/office/drawing/2014/main" id="{B0507F0F-77B2-481D-8EBD-37CA9B894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96"/>
              <a:ext cx="344" cy="264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9751" name="Line 182">
              <a:extLst>
                <a:ext uri="{FF2B5EF4-FFF2-40B4-BE49-F238E27FC236}">
                  <a16:creationId xmlns:a16="http://schemas.microsoft.com/office/drawing/2014/main" id="{ECB72BE3-7441-4E41-A5BC-AE6D74AF2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1456"/>
              <a:ext cx="304" cy="3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Group 183">
            <a:extLst>
              <a:ext uri="{FF2B5EF4-FFF2-40B4-BE49-F238E27FC236}">
                <a16:creationId xmlns:a16="http://schemas.microsoft.com/office/drawing/2014/main" id="{0EA01615-786E-456A-A344-C44132DF3C50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3946525"/>
            <a:ext cx="1433513" cy="1212850"/>
            <a:chOff x="653" y="1232"/>
            <a:chExt cx="903" cy="764"/>
          </a:xfrm>
        </p:grpSpPr>
        <p:sp>
          <p:nvSpPr>
            <p:cNvPr id="936120" name="Rectangle 184">
              <a:extLst>
                <a:ext uri="{FF2B5EF4-FFF2-40B4-BE49-F238E27FC236}">
                  <a16:creationId xmlns:a16="http://schemas.microsoft.com/office/drawing/2014/main" id="{63EAACAC-24A5-46F7-B707-C06E1BE94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1232"/>
              <a:ext cx="255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5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712" name="Line 185">
              <a:extLst>
                <a:ext uri="{FF2B5EF4-FFF2-40B4-BE49-F238E27FC236}">
                  <a16:creationId xmlns:a16="http://schemas.microsoft.com/office/drawing/2014/main" id="{588D04C1-C6F3-48D1-B48E-565EC1331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232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13" name="Line 186">
              <a:extLst>
                <a:ext uri="{FF2B5EF4-FFF2-40B4-BE49-F238E27FC236}">
                  <a16:creationId xmlns:a16="http://schemas.microsoft.com/office/drawing/2014/main" id="{C2AEA1E9-F974-4E24-9702-870787D2C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232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14" name="Line 187">
              <a:extLst>
                <a:ext uri="{FF2B5EF4-FFF2-40B4-BE49-F238E27FC236}">
                  <a16:creationId xmlns:a16="http://schemas.microsoft.com/office/drawing/2014/main" id="{EBDC5F73-5A7B-4421-8A1A-52FA28761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232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15" name="Line 188">
              <a:extLst>
                <a:ext uri="{FF2B5EF4-FFF2-40B4-BE49-F238E27FC236}">
                  <a16:creationId xmlns:a16="http://schemas.microsoft.com/office/drawing/2014/main" id="{C5DE2648-F3B9-4532-936E-7AC9F396E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514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6125" name="Rectangle 189">
              <a:extLst>
                <a:ext uri="{FF2B5EF4-FFF2-40B4-BE49-F238E27FC236}">
                  <a16:creationId xmlns:a16="http://schemas.microsoft.com/office/drawing/2014/main" id="{24C28E1D-0148-4B97-8FD5-941E37166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1714"/>
              <a:ext cx="255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6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717" name="Line 190">
              <a:extLst>
                <a:ext uri="{FF2B5EF4-FFF2-40B4-BE49-F238E27FC236}">
                  <a16:creationId xmlns:a16="http://schemas.microsoft.com/office/drawing/2014/main" id="{5067090D-5CED-409E-8202-9248D62F8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714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18" name="Line 191">
              <a:extLst>
                <a:ext uri="{FF2B5EF4-FFF2-40B4-BE49-F238E27FC236}">
                  <a16:creationId xmlns:a16="http://schemas.microsoft.com/office/drawing/2014/main" id="{D80C871E-8229-4E54-9F7E-6693D732C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" y="1714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19" name="Line 192">
              <a:extLst>
                <a:ext uri="{FF2B5EF4-FFF2-40B4-BE49-F238E27FC236}">
                  <a16:creationId xmlns:a16="http://schemas.microsoft.com/office/drawing/2014/main" id="{C2EE9357-4A1F-4187-B526-0B116D994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714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20" name="Line 193">
              <a:extLst>
                <a:ext uri="{FF2B5EF4-FFF2-40B4-BE49-F238E27FC236}">
                  <a16:creationId xmlns:a16="http://schemas.microsoft.com/office/drawing/2014/main" id="{F48671DC-7FD9-4422-A797-21ED4A6E8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996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6130" name="Rectangle 194">
              <a:extLst>
                <a:ext uri="{FF2B5EF4-FFF2-40B4-BE49-F238E27FC236}">
                  <a16:creationId xmlns:a16="http://schemas.microsoft.com/office/drawing/2014/main" id="{69FEDAB5-3792-4F19-9610-F7F7378F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240"/>
              <a:ext cx="255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6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722" name="Line 195">
              <a:extLst>
                <a:ext uri="{FF2B5EF4-FFF2-40B4-BE49-F238E27FC236}">
                  <a16:creationId xmlns:a16="http://schemas.microsoft.com/office/drawing/2014/main" id="{36A60021-A572-4914-B4DD-09D3B47B3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240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23" name="Line 196">
              <a:extLst>
                <a:ext uri="{FF2B5EF4-FFF2-40B4-BE49-F238E27FC236}">
                  <a16:creationId xmlns:a16="http://schemas.microsoft.com/office/drawing/2014/main" id="{7E93FD4A-02AE-4D5A-85C2-DF8F43763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1240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24" name="Line 197">
              <a:extLst>
                <a:ext uri="{FF2B5EF4-FFF2-40B4-BE49-F238E27FC236}">
                  <a16:creationId xmlns:a16="http://schemas.microsoft.com/office/drawing/2014/main" id="{FC0D3047-6EF3-4972-AD4F-73AA76F73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240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25" name="Line 198">
              <a:extLst>
                <a:ext uri="{FF2B5EF4-FFF2-40B4-BE49-F238E27FC236}">
                  <a16:creationId xmlns:a16="http://schemas.microsoft.com/office/drawing/2014/main" id="{628A3A48-3020-470A-8E67-1D9F3373F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522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9726" name="Group 199">
              <a:extLst>
                <a:ext uri="{FF2B5EF4-FFF2-40B4-BE49-F238E27FC236}">
                  <a16:creationId xmlns:a16="http://schemas.microsoft.com/office/drawing/2014/main" id="{B668A77B-9F25-4DFF-9EA8-8FA31BA91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1" y="1704"/>
              <a:ext cx="255" cy="282"/>
              <a:chOff x="1301" y="1704"/>
              <a:chExt cx="255" cy="282"/>
            </a:xfrm>
          </p:grpSpPr>
          <p:sp>
            <p:nvSpPr>
              <p:cNvPr id="936136" name="Rectangle 200">
                <a:extLst>
                  <a:ext uri="{FF2B5EF4-FFF2-40B4-BE49-F238E27FC236}">
                    <a16:creationId xmlns:a16="http://schemas.microsoft.com/office/drawing/2014/main" id="{DA16D15A-2073-4050-9AB1-866626202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1704"/>
                <a:ext cx="255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5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9730" name="Line 201">
                <a:extLst>
                  <a:ext uri="{FF2B5EF4-FFF2-40B4-BE49-F238E27FC236}">
                    <a16:creationId xmlns:a16="http://schemas.microsoft.com/office/drawing/2014/main" id="{60741DB9-CFE0-4E00-B325-8B2C97571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1704"/>
                <a:ext cx="25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731" name="Line 202">
                <a:extLst>
                  <a:ext uri="{FF2B5EF4-FFF2-40B4-BE49-F238E27FC236}">
                    <a16:creationId xmlns:a16="http://schemas.microsoft.com/office/drawing/2014/main" id="{CD3576D2-A509-4144-8E4C-AC1E219CC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6" y="1704"/>
                <a:ext cx="0" cy="28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732" name="Line 203">
                <a:extLst>
                  <a:ext uri="{FF2B5EF4-FFF2-40B4-BE49-F238E27FC236}">
                    <a16:creationId xmlns:a16="http://schemas.microsoft.com/office/drawing/2014/main" id="{EA44378B-5516-4FB4-A9F0-429DD537D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1704"/>
                <a:ext cx="0" cy="28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733" name="Line 204">
                <a:extLst>
                  <a:ext uri="{FF2B5EF4-FFF2-40B4-BE49-F238E27FC236}">
                    <a16:creationId xmlns:a16="http://schemas.microsoft.com/office/drawing/2014/main" id="{80DC39ED-926F-48A7-B87B-B54112916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1986"/>
                <a:ext cx="25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727" name="Line 205">
              <a:extLst>
                <a:ext uri="{FF2B5EF4-FFF2-40B4-BE49-F238E27FC236}">
                  <a16:creationId xmlns:a16="http://schemas.microsoft.com/office/drawing/2014/main" id="{BD5951E8-EB30-4786-8463-777782CE3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96"/>
              <a:ext cx="344" cy="264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9728" name="Line 206">
              <a:extLst>
                <a:ext uri="{FF2B5EF4-FFF2-40B4-BE49-F238E27FC236}">
                  <a16:creationId xmlns:a16="http://schemas.microsoft.com/office/drawing/2014/main" id="{825ACFA1-E91E-4E64-A2DF-AC596D8D1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1456"/>
              <a:ext cx="304" cy="3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207">
            <a:extLst>
              <a:ext uri="{FF2B5EF4-FFF2-40B4-BE49-F238E27FC236}">
                <a16:creationId xmlns:a16="http://schemas.microsoft.com/office/drawing/2014/main" id="{2486EDC0-4E63-4082-81AC-266281EEDC57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5276850"/>
            <a:ext cx="1433513" cy="1212850"/>
            <a:chOff x="653" y="1232"/>
            <a:chExt cx="903" cy="764"/>
          </a:xfrm>
        </p:grpSpPr>
        <p:sp>
          <p:nvSpPr>
            <p:cNvPr id="936144" name="Rectangle 208">
              <a:extLst>
                <a:ext uri="{FF2B5EF4-FFF2-40B4-BE49-F238E27FC236}">
                  <a16:creationId xmlns:a16="http://schemas.microsoft.com/office/drawing/2014/main" id="{81ADBFA2-5033-47B9-9B6F-7311EBD27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1232"/>
              <a:ext cx="255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7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689" name="Line 209">
              <a:extLst>
                <a:ext uri="{FF2B5EF4-FFF2-40B4-BE49-F238E27FC236}">
                  <a16:creationId xmlns:a16="http://schemas.microsoft.com/office/drawing/2014/main" id="{917F9E57-F204-41B2-BB27-51F5124D5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232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0" name="Line 210">
              <a:extLst>
                <a:ext uri="{FF2B5EF4-FFF2-40B4-BE49-F238E27FC236}">
                  <a16:creationId xmlns:a16="http://schemas.microsoft.com/office/drawing/2014/main" id="{257BBF24-81C2-43D8-8588-B61BE6D23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1232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1" name="Line 211">
              <a:extLst>
                <a:ext uri="{FF2B5EF4-FFF2-40B4-BE49-F238E27FC236}">
                  <a16:creationId xmlns:a16="http://schemas.microsoft.com/office/drawing/2014/main" id="{1DA6FEF4-555B-4A13-9C81-19F5D3670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232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2" name="Line 212">
              <a:extLst>
                <a:ext uri="{FF2B5EF4-FFF2-40B4-BE49-F238E27FC236}">
                  <a16:creationId xmlns:a16="http://schemas.microsoft.com/office/drawing/2014/main" id="{B5F9E0AD-EA90-40E1-B5DB-027F3F545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514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6149" name="Rectangle 213">
              <a:extLst>
                <a:ext uri="{FF2B5EF4-FFF2-40B4-BE49-F238E27FC236}">
                  <a16:creationId xmlns:a16="http://schemas.microsoft.com/office/drawing/2014/main" id="{8AA6FE21-A03E-4D7F-9277-ED6A3DEF8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1714"/>
              <a:ext cx="255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8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694" name="Line 214">
              <a:extLst>
                <a:ext uri="{FF2B5EF4-FFF2-40B4-BE49-F238E27FC236}">
                  <a16:creationId xmlns:a16="http://schemas.microsoft.com/office/drawing/2014/main" id="{7FBACE4F-C47B-4C4C-8092-D7EFED52C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714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5" name="Line 215">
              <a:extLst>
                <a:ext uri="{FF2B5EF4-FFF2-40B4-BE49-F238E27FC236}">
                  <a16:creationId xmlns:a16="http://schemas.microsoft.com/office/drawing/2014/main" id="{F7A70332-480F-4AD9-B87D-637EEA8B0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" y="1714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6" name="Line 216">
              <a:extLst>
                <a:ext uri="{FF2B5EF4-FFF2-40B4-BE49-F238E27FC236}">
                  <a16:creationId xmlns:a16="http://schemas.microsoft.com/office/drawing/2014/main" id="{F81459A8-557B-455A-9561-A5FEEF077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714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7" name="Line 217">
              <a:extLst>
                <a:ext uri="{FF2B5EF4-FFF2-40B4-BE49-F238E27FC236}">
                  <a16:creationId xmlns:a16="http://schemas.microsoft.com/office/drawing/2014/main" id="{4EAE612F-B465-4A9D-986C-6EEA9F0DE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996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6154" name="Rectangle 218">
              <a:extLst>
                <a:ext uri="{FF2B5EF4-FFF2-40B4-BE49-F238E27FC236}">
                  <a16:creationId xmlns:a16="http://schemas.microsoft.com/office/drawing/2014/main" id="{A913ED94-4B50-4B9E-9350-AE1507A91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240"/>
              <a:ext cx="255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8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699" name="Line 219">
              <a:extLst>
                <a:ext uri="{FF2B5EF4-FFF2-40B4-BE49-F238E27FC236}">
                  <a16:creationId xmlns:a16="http://schemas.microsoft.com/office/drawing/2014/main" id="{208ADA32-A8E4-408E-964B-28B0522B1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240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00" name="Line 220">
              <a:extLst>
                <a:ext uri="{FF2B5EF4-FFF2-40B4-BE49-F238E27FC236}">
                  <a16:creationId xmlns:a16="http://schemas.microsoft.com/office/drawing/2014/main" id="{289434A5-53A5-488C-A05A-2F76A43BF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1240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01" name="Line 221">
              <a:extLst>
                <a:ext uri="{FF2B5EF4-FFF2-40B4-BE49-F238E27FC236}">
                  <a16:creationId xmlns:a16="http://schemas.microsoft.com/office/drawing/2014/main" id="{DC820D4A-61CD-4E1D-83C4-1FE6B89FD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240"/>
              <a:ext cx="0" cy="2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702" name="Line 222">
              <a:extLst>
                <a:ext uri="{FF2B5EF4-FFF2-40B4-BE49-F238E27FC236}">
                  <a16:creationId xmlns:a16="http://schemas.microsoft.com/office/drawing/2014/main" id="{C62192A8-B90A-4E75-8AC1-147B89AE7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1522"/>
              <a:ext cx="25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9703" name="Group 223">
              <a:extLst>
                <a:ext uri="{FF2B5EF4-FFF2-40B4-BE49-F238E27FC236}">
                  <a16:creationId xmlns:a16="http://schemas.microsoft.com/office/drawing/2014/main" id="{F9CF0FCB-B07E-4509-B524-61B6E376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1" y="1704"/>
              <a:ext cx="255" cy="282"/>
              <a:chOff x="1301" y="1704"/>
              <a:chExt cx="255" cy="282"/>
            </a:xfrm>
          </p:grpSpPr>
          <p:sp>
            <p:nvSpPr>
              <p:cNvPr id="936160" name="Rectangle 224">
                <a:extLst>
                  <a:ext uri="{FF2B5EF4-FFF2-40B4-BE49-F238E27FC236}">
                    <a16:creationId xmlns:a16="http://schemas.microsoft.com/office/drawing/2014/main" id="{F083096D-B3D5-46B1-99FF-307F0894C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1704"/>
                <a:ext cx="255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7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9707" name="Line 225">
                <a:extLst>
                  <a:ext uri="{FF2B5EF4-FFF2-40B4-BE49-F238E27FC236}">
                    <a16:creationId xmlns:a16="http://schemas.microsoft.com/office/drawing/2014/main" id="{6C7BC6A8-DB28-40B6-BCE2-983C41331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1704"/>
                <a:ext cx="25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708" name="Line 226">
                <a:extLst>
                  <a:ext uri="{FF2B5EF4-FFF2-40B4-BE49-F238E27FC236}">
                    <a16:creationId xmlns:a16="http://schemas.microsoft.com/office/drawing/2014/main" id="{67B58D57-EE95-4FBC-AFE3-E6A15BF28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6" y="1704"/>
                <a:ext cx="0" cy="28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709" name="Line 227">
                <a:extLst>
                  <a:ext uri="{FF2B5EF4-FFF2-40B4-BE49-F238E27FC236}">
                    <a16:creationId xmlns:a16="http://schemas.microsoft.com/office/drawing/2014/main" id="{9203802E-CE9D-4F68-B67B-810030F32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1704"/>
                <a:ext cx="0" cy="28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710" name="Line 228">
                <a:extLst>
                  <a:ext uri="{FF2B5EF4-FFF2-40B4-BE49-F238E27FC236}">
                    <a16:creationId xmlns:a16="http://schemas.microsoft.com/office/drawing/2014/main" id="{B31BF9A4-9DE6-44D4-B0ED-6E879B106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1" y="1986"/>
                <a:ext cx="25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704" name="Line 229">
              <a:extLst>
                <a:ext uri="{FF2B5EF4-FFF2-40B4-BE49-F238E27FC236}">
                  <a16:creationId xmlns:a16="http://schemas.microsoft.com/office/drawing/2014/main" id="{4C6B975E-EB12-41E5-8943-65CC2B6E6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96"/>
              <a:ext cx="344" cy="264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9705" name="Line 230">
              <a:extLst>
                <a:ext uri="{FF2B5EF4-FFF2-40B4-BE49-F238E27FC236}">
                  <a16:creationId xmlns:a16="http://schemas.microsoft.com/office/drawing/2014/main" id="{AD6732FC-90F7-446B-A613-E09439BC8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1456"/>
              <a:ext cx="304" cy="3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" name="Group 188">
            <a:extLst>
              <a:ext uri="{FF2B5EF4-FFF2-40B4-BE49-F238E27FC236}">
                <a16:creationId xmlns:a16="http://schemas.microsoft.com/office/drawing/2014/main" id="{AF378A9B-A922-4DD8-9699-98A2A78F5471}"/>
              </a:ext>
            </a:extLst>
          </p:cNvPr>
          <p:cNvGrpSpPr>
            <a:grpSpLocks/>
          </p:cNvGrpSpPr>
          <p:nvPr/>
        </p:nvGrpSpPr>
        <p:grpSpPr bwMode="auto">
          <a:xfrm>
            <a:off x="5641975" y="1501775"/>
            <a:ext cx="1009650" cy="895350"/>
            <a:chOff x="3460" y="774"/>
            <a:chExt cx="636" cy="564"/>
          </a:xfrm>
        </p:grpSpPr>
        <p:sp>
          <p:nvSpPr>
            <p:cNvPr id="936178" name="Rectangle 242">
              <a:extLst>
                <a:ext uri="{FF2B5EF4-FFF2-40B4-BE49-F238E27FC236}">
                  <a16:creationId xmlns:a16="http://schemas.microsoft.com/office/drawing/2014/main" id="{D5D6F11F-1775-4EEC-8515-B5D1540C2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1056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179" name="Rectangle 243">
              <a:extLst>
                <a:ext uri="{FF2B5EF4-FFF2-40B4-BE49-F238E27FC236}">
                  <a16:creationId xmlns:a16="http://schemas.microsoft.com/office/drawing/2014/main" id="{BEA158FB-4117-4318-A840-ABC7B61FB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056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182" name="Rectangle 246">
              <a:extLst>
                <a:ext uri="{FF2B5EF4-FFF2-40B4-BE49-F238E27FC236}">
                  <a16:creationId xmlns:a16="http://schemas.microsoft.com/office/drawing/2014/main" id="{C2D41C79-24A5-420F-A4C3-3E17401B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774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183" name="Rectangle 247">
              <a:extLst>
                <a:ext uri="{FF2B5EF4-FFF2-40B4-BE49-F238E27FC236}">
                  <a16:creationId xmlns:a16="http://schemas.microsoft.com/office/drawing/2014/main" id="{56A852EB-AA96-408A-9687-BEBE4B858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774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682" name="Line 248">
              <a:extLst>
                <a:ext uri="{FF2B5EF4-FFF2-40B4-BE49-F238E27FC236}">
                  <a16:creationId xmlns:a16="http://schemas.microsoft.com/office/drawing/2014/main" id="{33C4ADCE-2524-4430-B8A0-F9609D0B1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1056"/>
              <a:ext cx="6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83" name="Line 249">
              <a:extLst>
                <a:ext uri="{FF2B5EF4-FFF2-40B4-BE49-F238E27FC236}">
                  <a16:creationId xmlns:a16="http://schemas.microsoft.com/office/drawing/2014/main" id="{B6040F13-B7D5-4116-BB34-B40D81E75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" y="774"/>
              <a:ext cx="0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84" name="Line 254">
              <a:extLst>
                <a:ext uri="{FF2B5EF4-FFF2-40B4-BE49-F238E27FC236}">
                  <a16:creationId xmlns:a16="http://schemas.microsoft.com/office/drawing/2014/main" id="{7D9FF7CA-CBE7-4412-B8DE-B7097676E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774"/>
              <a:ext cx="6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85" name="Line 255">
              <a:extLst>
                <a:ext uri="{FF2B5EF4-FFF2-40B4-BE49-F238E27FC236}">
                  <a16:creationId xmlns:a16="http://schemas.microsoft.com/office/drawing/2014/main" id="{4354F863-5C6C-4A8E-99DD-86C272F58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774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86" name="Line 256">
              <a:extLst>
                <a:ext uri="{FF2B5EF4-FFF2-40B4-BE49-F238E27FC236}">
                  <a16:creationId xmlns:a16="http://schemas.microsoft.com/office/drawing/2014/main" id="{23F9ABC2-0576-4D31-86BC-6BC080EBB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774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87" name="Line 257">
              <a:extLst>
                <a:ext uri="{FF2B5EF4-FFF2-40B4-BE49-F238E27FC236}">
                  <a16:creationId xmlns:a16="http://schemas.microsoft.com/office/drawing/2014/main" id="{B602F519-971F-4319-AC19-B50D48D6E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1338"/>
              <a:ext cx="6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189">
            <a:extLst>
              <a:ext uri="{FF2B5EF4-FFF2-40B4-BE49-F238E27FC236}">
                <a16:creationId xmlns:a16="http://schemas.microsoft.com/office/drawing/2014/main" id="{CA9B7E25-E085-45EE-B175-7CF82B337B8E}"/>
              </a:ext>
            </a:extLst>
          </p:cNvPr>
          <p:cNvGrpSpPr>
            <a:grpSpLocks/>
          </p:cNvGrpSpPr>
          <p:nvPr/>
        </p:nvGrpSpPr>
        <p:grpSpPr bwMode="auto">
          <a:xfrm>
            <a:off x="5641975" y="2724150"/>
            <a:ext cx="1090613" cy="895350"/>
            <a:chOff x="3444" y="1568"/>
            <a:chExt cx="687" cy="564"/>
          </a:xfrm>
        </p:grpSpPr>
        <p:sp>
          <p:nvSpPr>
            <p:cNvPr id="936197" name="Rectangle 261">
              <a:extLst>
                <a:ext uri="{FF2B5EF4-FFF2-40B4-BE49-F238E27FC236}">
                  <a16:creationId xmlns:a16="http://schemas.microsoft.com/office/drawing/2014/main" id="{048D07D5-564B-46B2-BA01-4BE0CDC63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1850"/>
              <a:ext cx="343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198" name="Rectangle 262">
              <a:extLst>
                <a:ext uri="{FF2B5EF4-FFF2-40B4-BE49-F238E27FC236}">
                  <a16:creationId xmlns:a16="http://schemas.microsoft.com/office/drawing/2014/main" id="{DABBB52C-5983-440B-8CDC-63F9D008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850"/>
              <a:ext cx="344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199" name="Rectangle 263">
              <a:extLst>
                <a:ext uri="{FF2B5EF4-FFF2-40B4-BE49-F238E27FC236}">
                  <a16:creationId xmlns:a16="http://schemas.microsoft.com/office/drawing/2014/main" id="{B3B2AC15-85F3-4653-BD51-69009C97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1568"/>
              <a:ext cx="343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00" name="Rectangle 264">
              <a:extLst>
                <a:ext uri="{FF2B5EF4-FFF2-40B4-BE49-F238E27FC236}">
                  <a16:creationId xmlns:a16="http://schemas.microsoft.com/office/drawing/2014/main" id="{04175C81-3550-44B5-B30B-48F25D363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1568"/>
              <a:ext cx="344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672" name="Line 265">
              <a:extLst>
                <a:ext uri="{FF2B5EF4-FFF2-40B4-BE49-F238E27FC236}">
                  <a16:creationId xmlns:a16="http://schemas.microsoft.com/office/drawing/2014/main" id="{DBFB52B8-AEDA-4B6D-B585-B0954A09F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1850"/>
              <a:ext cx="6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3" name="Line 266">
              <a:extLst>
                <a:ext uri="{FF2B5EF4-FFF2-40B4-BE49-F238E27FC236}">
                  <a16:creationId xmlns:a16="http://schemas.microsoft.com/office/drawing/2014/main" id="{9F539A56-D9E3-4FD1-B600-AAC069CE7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1568"/>
              <a:ext cx="0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4" name="Line 267">
              <a:extLst>
                <a:ext uri="{FF2B5EF4-FFF2-40B4-BE49-F238E27FC236}">
                  <a16:creationId xmlns:a16="http://schemas.microsoft.com/office/drawing/2014/main" id="{7AA7B339-ACFA-40CD-9F4C-21F379122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1568"/>
              <a:ext cx="68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5" name="Line 268">
              <a:extLst>
                <a:ext uri="{FF2B5EF4-FFF2-40B4-BE49-F238E27FC236}">
                  <a16:creationId xmlns:a16="http://schemas.microsoft.com/office/drawing/2014/main" id="{90C618F9-06C5-491E-B875-3BCC2B5FD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1" y="1568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6" name="Line 269">
              <a:extLst>
                <a:ext uri="{FF2B5EF4-FFF2-40B4-BE49-F238E27FC236}">
                  <a16:creationId xmlns:a16="http://schemas.microsoft.com/office/drawing/2014/main" id="{CA91B8FA-0447-4BA0-8BCD-B75F6F7DD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1568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7" name="Line 270">
              <a:extLst>
                <a:ext uri="{FF2B5EF4-FFF2-40B4-BE49-F238E27FC236}">
                  <a16:creationId xmlns:a16="http://schemas.microsoft.com/office/drawing/2014/main" id="{FC920890-13E3-484C-953D-056B4BA9D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2132"/>
              <a:ext cx="68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190">
            <a:extLst>
              <a:ext uri="{FF2B5EF4-FFF2-40B4-BE49-F238E27FC236}">
                <a16:creationId xmlns:a16="http://schemas.microsoft.com/office/drawing/2014/main" id="{AC3A0D17-806A-495A-BB31-0FEAF22F06D7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4108450"/>
            <a:ext cx="1009650" cy="895350"/>
            <a:chOff x="3451" y="2384"/>
            <a:chExt cx="636" cy="564"/>
          </a:xfrm>
        </p:grpSpPr>
        <p:sp>
          <p:nvSpPr>
            <p:cNvPr id="936243" name="Rectangle 307">
              <a:extLst>
                <a:ext uri="{FF2B5EF4-FFF2-40B4-BE49-F238E27FC236}">
                  <a16:creationId xmlns:a16="http://schemas.microsoft.com/office/drawing/2014/main" id="{218498C6-0BA3-4521-A4D2-2EA75C4EA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2666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5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44" name="Rectangle 308">
              <a:extLst>
                <a:ext uri="{FF2B5EF4-FFF2-40B4-BE49-F238E27FC236}">
                  <a16:creationId xmlns:a16="http://schemas.microsoft.com/office/drawing/2014/main" id="{D2B81110-5E0E-42B3-97C2-1681A0F8E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2666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6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45" name="Rectangle 309">
              <a:extLst>
                <a:ext uri="{FF2B5EF4-FFF2-40B4-BE49-F238E27FC236}">
                  <a16:creationId xmlns:a16="http://schemas.microsoft.com/office/drawing/2014/main" id="{A8D83EB7-4B48-41F5-9A41-92B28DEE2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2384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6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46" name="Rectangle 310">
              <a:extLst>
                <a:ext uri="{FF2B5EF4-FFF2-40B4-BE49-F238E27FC236}">
                  <a16:creationId xmlns:a16="http://schemas.microsoft.com/office/drawing/2014/main" id="{4EF1BFE8-6FC2-4B48-8F95-B9CCCC162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2384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5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662" name="Line 311">
              <a:extLst>
                <a:ext uri="{FF2B5EF4-FFF2-40B4-BE49-F238E27FC236}">
                  <a16:creationId xmlns:a16="http://schemas.microsoft.com/office/drawing/2014/main" id="{1326BE56-28DD-4973-8382-BA85C8F06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666"/>
              <a:ext cx="6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3" name="Line 312">
              <a:extLst>
                <a:ext uri="{FF2B5EF4-FFF2-40B4-BE49-F238E27FC236}">
                  <a16:creationId xmlns:a16="http://schemas.microsoft.com/office/drawing/2014/main" id="{11BD48E1-EFEF-4523-B1CE-6971F1DD7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9" y="2384"/>
              <a:ext cx="0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4" name="Line 313">
              <a:extLst>
                <a:ext uri="{FF2B5EF4-FFF2-40B4-BE49-F238E27FC236}">
                  <a16:creationId xmlns:a16="http://schemas.microsoft.com/office/drawing/2014/main" id="{DEEC8D18-0D4D-49CD-A2A2-088CDF74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384"/>
              <a:ext cx="6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5" name="Line 314">
              <a:extLst>
                <a:ext uri="{FF2B5EF4-FFF2-40B4-BE49-F238E27FC236}">
                  <a16:creationId xmlns:a16="http://schemas.microsoft.com/office/drawing/2014/main" id="{BDEB3D96-03A3-400F-A562-408F15CFF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384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6" name="Line 315">
              <a:extLst>
                <a:ext uri="{FF2B5EF4-FFF2-40B4-BE49-F238E27FC236}">
                  <a16:creationId xmlns:a16="http://schemas.microsoft.com/office/drawing/2014/main" id="{B4456B8B-9BD1-40B4-9D3F-79BC1060B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384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7" name="Line 316">
              <a:extLst>
                <a:ext uri="{FF2B5EF4-FFF2-40B4-BE49-F238E27FC236}">
                  <a16:creationId xmlns:a16="http://schemas.microsoft.com/office/drawing/2014/main" id="{A3346109-F968-4447-9C2B-B3D057FC4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948"/>
              <a:ext cx="6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191">
            <a:extLst>
              <a:ext uri="{FF2B5EF4-FFF2-40B4-BE49-F238E27FC236}">
                <a16:creationId xmlns:a16="http://schemas.microsoft.com/office/drawing/2014/main" id="{93EA0643-9F05-497A-9DD1-8821AE345FED}"/>
              </a:ext>
            </a:extLst>
          </p:cNvPr>
          <p:cNvGrpSpPr>
            <a:grpSpLocks/>
          </p:cNvGrpSpPr>
          <p:nvPr/>
        </p:nvGrpSpPr>
        <p:grpSpPr bwMode="auto">
          <a:xfrm>
            <a:off x="5627688" y="5368925"/>
            <a:ext cx="1090612" cy="895350"/>
            <a:chOff x="3435" y="3178"/>
            <a:chExt cx="687" cy="564"/>
          </a:xfrm>
        </p:grpSpPr>
        <p:sp>
          <p:nvSpPr>
            <p:cNvPr id="936253" name="Rectangle 317">
              <a:extLst>
                <a:ext uri="{FF2B5EF4-FFF2-40B4-BE49-F238E27FC236}">
                  <a16:creationId xmlns:a16="http://schemas.microsoft.com/office/drawing/2014/main" id="{60449157-9B4C-43DA-ADFD-E019B8F28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3460"/>
              <a:ext cx="343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7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54" name="Rectangle 318">
              <a:extLst>
                <a:ext uri="{FF2B5EF4-FFF2-40B4-BE49-F238E27FC236}">
                  <a16:creationId xmlns:a16="http://schemas.microsoft.com/office/drawing/2014/main" id="{0A4D792C-EC90-4C4D-84B5-1591C8D5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3460"/>
              <a:ext cx="344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8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55" name="Rectangle 319">
              <a:extLst>
                <a:ext uri="{FF2B5EF4-FFF2-40B4-BE49-F238E27FC236}">
                  <a16:creationId xmlns:a16="http://schemas.microsoft.com/office/drawing/2014/main" id="{69E7C623-77B5-46C6-BF80-08C6517D6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3178"/>
              <a:ext cx="343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8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56" name="Rectangle 320">
              <a:extLst>
                <a:ext uri="{FF2B5EF4-FFF2-40B4-BE49-F238E27FC236}">
                  <a16:creationId xmlns:a16="http://schemas.microsoft.com/office/drawing/2014/main" id="{F307BF20-D0B3-417C-BCB6-39B29E465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3178"/>
              <a:ext cx="344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7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9652" name="Line 321">
              <a:extLst>
                <a:ext uri="{FF2B5EF4-FFF2-40B4-BE49-F238E27FC236}">
                  <a16:creationId xmlns:a16="http://schemas.microsoft.com/office/drawing/2014/main" id="{FACC9DC5-DBF7-4EC7-9F90-D7839FDC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3460"/>
              <a:ext cx="6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53" name="Line 322">
              <a:extLst>
                <a:ext uri="{FF2B5EF4-FFF2-40B4-BE49-F238E27FC236}">
                  <a16:creationId xmlns:a16="http://schemas.microsoft.com/office/drawing/2014/main" id="{2721FC2F-C09F-43BC-B055-17D0057CF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" y="3178"/>
              <a:ext cx="0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54" name="Line 323">
              <a:extLst>
                <a:ext uri="{FF2B5EF4-FFF2-40B4-BE49-F238E27FC236}">
                  <a16:creationId xmlns:a16="http://schemas.microsoft.com/office/drawing/2014/main" id="{983BCABB-BE8A-4A01-9C58-968A71A6B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3178"/>
              <a:ext cx="68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55" name="Line 324">
              <a:extLst>
                <a:ext uri="{FF2B5EF4-FFF2-40B4-BE49-F238E27FC236}">
                  <a16:creationId xmlns:a16="http://schemas.microsoft.com/office/drawing/2014/main" id="{D633F9FE-96E9-4C39-A8BC-9B48A1B63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" y="3178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56" name="Line 325">
              <a:extLst>
                <a:ext uri="{FF2B5EF4-FFF2-40B4-BE49-F238E27FC236}">
                  <a16:creationId xmlns:a16="http://schemas.microsoft.com/office/drawing/2014/main" id="{283DF67C-5370-45DF-A5FE-CFF0AF4B5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3178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657" name="Line 326">
              <a:extLst>
                <a:ext uri="{FF2B5EF4-FFF2-40B4-BE49-F238E27FC236}">
                  <a16:creationId xmlns:a16="http://schemas.microsoft.com/office/drawing/2014/main" id="{023C7715-F04D-420A-A4DE-C69EEEA47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3742"/>
              <a:ext cx="68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0411" name="AutoShape 187">
            <a:extLst>
              <a:ext uri="{FF2B5EF4-FFF2-40B4-BE49-F238E27FC236}">
                <a16:creationId xmlns:a16="http://schemas.microsoft.com/office/drawing/2014/main" id="{0CF3EA67-0640-417F-92BC-28BA3CA4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06575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0416" name="AutoShape 192">
            <a:extLst>
              <a:ext uri="{FF2B5EF4-FFF2-40B4-BE49-F238E27FC236}">
                <a16:creationId xmlns:a16="http://schemas.microsoft.com/office/drawing/2014/main" id="{82EE5402-8033-40E9-BBD1-61955B2D1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3182938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0417" name="AutoShape 193">
            <a:extLst>
              <a:ext uri="{FF2B5EF4-FFF2-40B4-BE49-F238E27FC236}">
                <a16:creationId xmlns:a16="http://schemas.microsoft.com/office/drawing/2014/main" id="{AECB580D-0FD8-42B3-BA66-4B415AFF0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4543425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0418" name="AutoShape 194">
            <a:extLst>
              <a:ext uri="{FF2B5EF4-FFF2-40B4-BE49-F238E27FC236}">
                <a16:creationId xmlns:a16="http://schemas.microsoft.com/office/drawing/2014/main" id="{23501EA8-02CF-4BAE-A53B-1BBFA6E7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5741988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411" grpId="0" animBg="1"/>
      <p:bldP spid="180416" grpId="0" animBg="1"/>
      <p:bldP spid="180417" grpId="0" animBg="1"/>
      <p:bldP spid="1804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9D13455-287F-4BDA-AC22-CEF11F8B02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循环赛日程表</a:t>
            </a:r>
          </a:p>
        </p:txBody>
      </p:sp>
      <p:sp>
        <p:nvSpPr>
          <p:cNvPr id="70659" name="Rectangle 87">
            <a:extLst>
              <a:ext uri="{FF2B5EF4-FFF2-40B4-BE49-F238E27FC236}">
                <a16:creationId xmlns:a16="http://schemas.microsoft.com/office/drawing/2014/main" id="{7FD683C4-A91F-4B93-9B8F-D16924CF75E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8000" y="1014413"/>
            <a:ext cx="2678113" cy="1543050"/>
          </a:xfrm>
        </p:spPr>
        <p:txBody>
          <a:bodyPr/>
          <a:lstStyle/>
          <a:p>
            <a:pPr eaLnBrk="1" hangingPunct="1"/>
            <a:r>
              <a:rPr lang="en-US" altLang="zh-CN" sz="2600"/>
              <a:t>2×2</a:t>
            </a:r>
            <a:r>
              <a:rPr lang="en-US" altLang="zh-CN" sz="2600">
                <a:sym typeface="Wingdings" panose="05000000000000000000" pitchFamily="2" charset="2"/>
              </a:rPr>
              <a:t>4</a:t>
            </a:r>
            <a:r>
              <a:rPr lang="en-US" altLang="zh-CN" sz="2600"/>
              <a:t>×4</a:t>
            </a:r>
          </a:p>
        </p:txBody>
      </p:sp>
      <p:grpSp>
        <p:nvGrpSpPr>
          <p:cNvPr id="936194" name="Group 190">
            <a:extLst>
              <a:ext uri="{FF2B5EF4-FFF2-40B4-BE49-F238E27FC236}">
                <a16:creationId xmlns:a16="http://schemas.microsoft.com/office/drawing/2014/main" id="{1A989681-03AB-4F08-B286-D3842B733B38}"/>
              </a:ext>
            </a:extLst>
          </p:cNvPr>
          <p:cNvGrpSpPr>
            <a:grpSpLocks/>
          </p:cNvGrpSpPr>
          <p:nvPr/>
        </p:nvGrpSpPr>
        <p:grpSpPr bwMode="auto">
          <a:xfrm>
            <a:off x="4375150" y="1444625"/>
            <a:ext cx="1009650" cy="895350"/>
            <a:chOff x="2756" y="712"/>
            <a:chExt cx="636" cy="564"/>
          </a:xfrm>
        </p:grpSpPr>
        <p:sp>
          <p:nvSpPr>
            <p:cNvPr id="936218" name="Rectangle 282">
              <a:extLst>
                <a:ext uri="{FF2B5EF4-FFF2-40B4-BE49-F238E27FC236}">
                  <a16:creationId xmlns:a16="http://schemas.microsoft.com/office/drawing/2014/main" id="{4A052EA2-3509-4F39-B012-CE6FFCFA9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994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19" name="Rectangle 283">
              <a:extLst>
                <a:ext uri="{FF2B5EF4-FFF2-40B4-BE49-F238E27FC236}">
                  <a16:creationId xmlns:a16="http://schemas.microsoft.com/office/drawing/2014/main" id="{C9BBC3AE-1018-49CE-A012-9E73E239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994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en-US" altLang="zh-CN" sz="3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20" name="Rectangle 284">
              <a:extLst>
                <a:ext uri="{FF2B5EF4-FFF2-40B4-BE49-F238E27FC236}">
                  <a16:creationId xmlns:a16="http://schemas.microsoft.com/office/drawing/2014/main" id="{A067B051-2F33-454C-B9CB-AEC9C3BD1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712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21" name="Rectangle 285">
              <a:extLst>
                <a:ext uri="{FF2B5EF4-FFF2-40B4-BE49-F238E27FC236}">
                  <a16:creationId xmlns:a16="http://schemas.microsoft.com/office/drawing/2014/main" id="{000A55F7-D340-49E0-B02A-D3883109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712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0835" name="Line 286">
              <a:extLst>
                <a:ext uri="{FF2B5EF4-FFF2-40B4-BE49-F238E27FC236}">
                  <a16:creationId xmlns:a16="http://schemas.microsoft.com/office/drawing/2014/main" id="{7767D6BC-5468-40B0-8038-7AAB4C37B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994"/>
              <a:ext cx="6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36" name="Line 287">
              <a:extLst>
                <a:ext uri="{FF2B5EF4-FFF2-40B4-BE49-F238E27FC236}">
                  <a16:creationId xmlns:a16="http://schemas.microsoft.com/office/drawing/2014/main" id="{D8B4B581-B8DB-4EE0-82C0-971CDE3B7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712"/>
              <a:ext cx="0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37" name="Line 288">
              <a:extLst>
                <a:ext uri="{FF2B5EF4-FFF2-40B4-BE49-F238E27FC236}">
                  <a16:creationId xmlns:a16="http://schemas.microsoft.com/office/drawing/2014/main" id="{E80C08EF-AEDF-4DC7-8B79-965E630BA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712"/>
              <a:ext cx="6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38" name="Line 289">
              <a:extLst>
                <a:ext uri="{FF2B5EF4-FFF2-40B4-BE49-F238E27FC236}">
                  <a16:creationId xmlns:a16="http://schemas.microsoft.com/office/drawing/2014/main" id="{EDE0D34F-5112-4A46-B09C-3B11771F8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" y="712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39" name="Line 290">
              <a:extLst>
                <a:ext uri="{FF2B5EF4-FFF2-40B4-BE49-F238E27FC236}">
                  <a16:creationId xmlns:a16="http://schemas.microsoft.com/office/drawing/2014/main" id="{3B11DBF2-7A7F-45CC-92AD-C6D4DF354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712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40" name="Line 291">
              <a:extLst>
                <a:ext uri="{FF2B5EF4-FFF2-40B4-BE49-F238E27FC236}">
                  <a16:creationId xmlns:a16="http://schemas.microsoft.com/office/drawing/2014/main" id="{94B337C7-AEAD-445F-ADCB-36139AB1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276"/>
              <a:ext cx="6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36195" name="Group 192">
            <a:extLst>
              <a:ext uri="{FF2B5EF4-FFF2-40B4-BE49-F238E27FC236}">
                <a16:creationId xmlns:a16="http://schemas.microsoft.com/office/drawing/2014/main" id="{2536A607-65D9-4AFE-8E0D-70927D5D99A5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2705100"/>
            <a:ext cx="1090613" cy="895350"/>
            <a:chOff x="2740" y="1506"/>
            <a:chExt cx="687" cy="564"/>
          </a:xfrm>
        </p:grpSpPr>
        <p:sp>
          <p:nvSpPr>
            <p:cNvPr id="936229" name="Rectangle 293">
              <a:extLst>
                <a:ext uri="{FF2B5EF4-FFF2-40B4-BE49-F238E27FC236}">
                  <a16:creationId xmlns:a16="http://schemas.microsoft.com/office/drawing/2014/main" id="{DEB4440C-E0C0-4679-A40D-5C819EDB2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1788"/>
              <a:ext cx="343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30" name="Rectangle 294">
              <a:extLst>
                <a:ext uri="{FF2B5EF4-FFF2-40B4-BE49-F238E27FC236}">
                  <a16:creationId xmlns:a16="http://schemas.microsoft.com/office/drawing/2014/main" id="{8D0C43E0-524F-44A2-8229-EB5861140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788"/>
              <a:ext cx="344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31" name="Rectangle 295">
              <a:extLst>
                <a:ext uri="{FF2B5EF4-FFF2-40B4-BE49-F238E27FC236}">
                  <a16:creationId xmlns:a16="http://schemas.microsoft.com/office/drawing/2014/main" id="{BEB7ECCA-933B-46EB-A522-3130C1494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1506"/>
              <a:ext cx="343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32" name="Rectangle 296">
              <a:extLst>
                <a:ext uri="{FF2B5EF4-FFF2-40B4-BE49-F238E27FC236}">
                  <a16:creationId xmlns:a16="http://schemas.microsoft.com/office/drawing/2014/main" id="{6FD90E32-0A4E-40CB-A501-2FF65C316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506"/>
              <a:ext cx="344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0825" name="Line 297">
              <a:extLst>
                <a:ext uri="{FF2B5EF4-FFF2-40B4-BE49-F238E27FC236}">
                  <a16:creationId xmlns:a16="http://schemas.microsoft.com/office/drawing/2014/main" id="{970F5562-626D-4A01-8900-2ACF80789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1788"/>
              <a:ext cx="6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26" name="Line 298">
              <a:extLst>
                <a:ext uri="{FF2B5EF4-FFF2-40B4-BE49-F238E27FC236}">
                  <a16:creationId xmlns:a16="http://schemas.microsoft.com/office/drawing/2014/main" id="{BA64B506-DFB0-4A26-B21D-7131CE437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506"/>
              <a:ext cx="0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27" name="Line 299">
              <a:extLst>
                <a:ext uri="{FF2B5EF4-FFF2-40B4-BE49-F238E27FC236}">
                  <a16:creationId xmlns:a16="http://schemas.microsoft.com/office/drawing/2014/main" id="{354FB6CA-98F0-40FD-8663-835A33DD1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1506"/>
              <a:ext cx="68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28" name="Line 300">
              <a:extLst>
                <a:ext uri="{FF2B5EF4-FFF2-40B4-BE49-F238E27FC236}">
                  <a16:creationId xmlns:a16="http://schemas.microsoft.com/office/drawing/2014/main" id="{DE430A44-1674-4145-915D-0B476B7F0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" y="1506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29" name="Line 301">
              <a:extLst>
                <a:ext uri="{FF2B5EF4-FFF2-40B4-BE49-F238E27FC236}">
                  <a16:creationId xmlns:a16="http://schemas.microsoft.com/office/drawing/2014/main" id="{86103566-33A4-48D3-80FD-C19620B84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1506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30" name="Line 302">
              <a:extLst>
                <a:ext uri="{FF2B5EF4-FFF2-40B4-BE49-F238E27FC236}">
                  <a16:creationId xmlns:a16="http://schemas.microsoft.com/office/drawing/2014/main" id="{AAE48B5B-81BD-49CA-9E15-8AF0A7458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2070"/>
              <a:ext cx="68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8014" name="Line 303">
            <a:extLst>
              <a:ext uri="{FF2B5EF4-FFF2-40B4-BE49-F238E27FC236}">
                <a16:creationId xmlns:a16="http://schemas.microsoft.com/office/drawing/2014/main" id="{3FF22FA7-F870-4F66-9C7E-1389B1D5A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8413" y="2320925"/>
            <a:ext cx="546100" cy="4191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8015" name="Line 304">
            <a:extLst>
              <a:ext uri="{FF2B5EF4-FFF2-40B4-BE49-F238E27FC236}">
                <a16:creationId xmlns:a16="http://schemas.microsoft.com/office/drawing/2014/main" id="{DA3BC57A-B801-4DF5-9940-65D41507EB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1913" y="2257425"/>
            <a:ext cx="482600" cy="5207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70664" name="Group 191">
            <a:extLst>
              <a:ext uri="{FF2B5EF4-FFF2-40B4-BE49-F238E27FC236}">
                <a16:creationId xmlns:a16="http://schemas.microsoft.com/office/drawing/2014/main" id="{0F5EBF46-F48F-4793-B007-C1CE13B9C974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1444625"/>
            <a:ext cx="1127125" cy="4684713"/>
            <a:chOff x="1701" y="712"/>
            <a:chExt cx="710" cy="2951"/>
          </a:xfrm>
        </p:grpSpPr>
        <p:sp>
          <p:nvSpPr>
            <p:cNvPr id="2" name="Rectangle 242">
              <a:extLst>
                <a:ext uri="{FF2B5EF4-FFF2-40B4-BE49-F238E27FC236}">
                  <a16:creationId xmlns:a16="http://schemas.microsoft.com/office/drawing/2014/main" id="{5D9BC12F-1709-4099-B526-581BF29C2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994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" name="Rectangle 243">
              <a:extLst>
                <a:ext uri="{FF2B5EF4-FFF2-40B4-BE49-F238E27FC236}">
                  <a16:creationId xmlns:a16="http://schemas.microsoft.com/office/drawing/2014/main" id="{2F6AE98F-3039-4BC0-9CD8-6920313BA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994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4" name="Rectangle 246">
              <a:extLst>
                <a:ext uri="{FF2B5EF4-FFF2-40B4-BE49-F238E27FC236}">
                  <a16:creationId xmlns:a16="http://schemas.microsoft.com/office/drawing/2014/main" id="{17C511DE-C33B-449D-A692-A4856A054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712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" name="Rectangle 247">
              <a:extLst>
                <a:ext uri="{FF2B5EF4-FFF2-40B4-BE49-F238E27FC236}">
                  <a16:creationId xmlns:a16="http://schemas.microsoft.com/office/drawing/2014/main" id="{968EFD67-EC06-4789-969F-8FFD7E58D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712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0785" name="Line 248">
              <a:extLst>
                <a:ext uri="{FF2B5EF4-FFF2-40B4-BE49-F238E27FC236}">
                  <a16:creationId xmlns:a16="http://schemas.microsoft.com/office/drawing/2014/main" id="{5F8DB877-B629-4926-9EA7-CC0F733AC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994"/>
              <a:ext cx="6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86" name="Line 249">
              <a:extLst>
                <a:ext uri="{FF2B5EF4-FFF2-40B4-BE49-F238E27FC236}">
                  <a16:creationId xmlns:a16="http://schemas.microsoft.com/office/drawing/2014/main" id="{AFC052A3-6588-4C0E-8926-A68BBAA33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712"/>
              <a:ext cx="0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87" name="Line 254">
              <a:extLst>
                <a:ext uri="{FF2B5EF4-FFF2-40B4-BE49-F238E27FC236}">
                  <a16:creationId xmlns:a16="http://schemas.microsoft.com/office/drawing/2014/main" id="{9610795A-CA31-4A10-849E-C0FA2B443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712"/>
              <a:ext cx="6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88" name="Line 255">
              <a:extLst>
                <a:ext uri="{FF2B5EF4-FFF2-40B4-BE49-F238E27FC236}">
                  <a16:creationId xmlns:a16="http://schemas.microsoft.com/office/drawing/2014/main" id="{867DA516-7271-4537-8C21-F2F5E829B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712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89" name="Line 256">
              <a:extLst>
                <a:ext uri="{FF2B5EF4-FFF2-40B4-BE49-F238E27FC236}">
                  <a16:creationId xmlns:a16="http://schemas.microsoft.com/office/drawing/2014/main" id="{AED8DE5A-35E4-4F57-A0D8-63B12EE03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712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90" name="Line 257">
              <a:extLst>
                <a:ext uri="{FF2B5EF4-FFF2-40B4-BE49-F238E27FC236}">
                  <a16:creationId xmlns:a16="http://schemas.microsoft.com/office/drawing/2014/main" id="{518AF10E-D4E8-4146-88CC-8D366D986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276"/>
              <a:ext cx="6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Rectangle 261">
              <a:extLst>
                <a:ext uri="{FF2B5EF4-FFF2-40B4-BE49-F238E27FC236}">
                  <a16:creationId xmlns:a16="http://schemas.microsoft.com/office/drawing/2014/main" id="{30502492-6736-4A66-A5A1-FA1E151D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1788"/>
              <a:ext cx="343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" name="Rectangle 262">
              <a:extLst>
                <a:ext uri="{FF2B5EF4-FFF2-40B4-BE49-F238E27FC236}">
                  <a16:creationId xmlns:a16="http://schemas.microsoft.com/office/drawing/2014/main" id="{B5CFE471-54C6-424A-9FD2-A3EDFEBA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788"/>
              <a:ext cx="344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" name="Rectangle 263">
              <a:extLst>
                <a:ext uri="{FF2B5EF4-FFF2-40B4-BE49-F238E27FC236}">
                  <a16:creationId xmlns:a16="http://schemas.microsoft.com/office/drawing/2014/main" id="{FA9102CF-CEB2-4A3F-947D-432A694BC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1506"/>
              <a:ext cx="343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4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" name="Rectangle 264">
              <a:extLst>
                <a:ext uri="{FF2B5EF4-FFF2-40B4-BE49-F238E27FC236}">
                  <a16:creationId xmlns:a16="http://schemas.microsoft.com/office/drawing/2014/main" id="{6A234555-1286-4CF6-9A5E-AC4C7786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506"/>
              <a:ext cx="344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3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0795" name="Line 265">
              <a:extLst>
                <a:ext uri="{FF2B5EF4-FFF2-40B4-BE49-F238E27FC236}">
                  <a16:creationId xmlns:a16="http://schemas.microsoft.com/office/drawing/2014/main" id="{F2992519-D220-4760-9176-F3A1DA7CB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788"/>
              <a:ext cx="6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96" name="Line 266">
              <a:extLst>
                <a:ext uri="{FF2B5EF4-FFF2-40B4-BE49-F238E27FC236}">
                  <a16:creationId xmlns:a16="http://schemas.microsoft.com/office/drawing/2014/main" id="{17839CF3-EA58-4D8C-BB2F-EAB70D2DE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506"/>
              <a:ext cx="0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97" name="Line 267">
              <a:extLst>
                <a:ext uri="{FF2B5EF4-FFF2-40B4-BE49-F238E27FC236}">
                  <a16:creationId xmlns:a16="http://schemas.microsoft.com/office/drawing/2014/main" id="{7013827C-9A1A-486B-B67E-AA4DB87AC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506"/>
              <a:ext cx="68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98" name="Line 268">
              <a:extLst>
                <a:ext uri="{FF2B5EF4-FFF2-40B4-BE49-F238E27FC236}">
                  <a16:creationId xmlns:a16="http://schemas.microsoft.com/office/drawing/2014/main" id="{0BBA00B1-9256-465F-A5EB-1CCC92C02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1506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99" name="Line 269">
              <a:extLst>
                <a:ext uri="{FF2B5EF4-FFF2-40B4-BE49-F238E27FC236}">
                  <a16:creationId xmlns:a16="http://schemas.microsoft.com/office/drawing/2014/main" id="{8E40853B-8E82-49B7-9A69-157ED6F38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506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00" name="Line 270">
              <a:extLst>
                <a:ext uri="{FF2B5EF4-FFF2-40B4-BE49-F238E27FC236}">
                  <a16:creationId xmlns:a16="http://schemas.microsoft.com/office/drawing/2014/main" id="{EAD09EF7-7E38-4963-85BA-5903471A9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070"/>
              <a:ext cx="68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Rectangle 307">
              <a:extLst>
                <a:ext uri="{FF2B5EF4-FFF2-40B4-BE49-F238E27FC236}">
                  <a16:creationId xmlns:a16="http://schemas.microsoft.com/office/drawing/2014/main" id="{53922E16-66E9-479B-A682-9FF2243A6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2587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5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1" name="Rectangle 308">
              <a:extLst>
                <a:ext uri="{FF2B5EF4-FFF2-40B4-BE49-F238E27FC236}">
                  <a16:creationId xmlns:a16="http://schemas.microsoft.com/office/drawing/2014/main" id="{56D938DA-1F29-41DD-A9B1-634CB17EB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2587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6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" name="Rectangle 309">
              <a:extLst>
                <a:ext uri="{FF2B5EF4-FFF2-40B4-BE49-F238E27FC236}">
                  <a16:creationId xmlns:a16="http://schemas.microsoft.com/office/drawing/2014/main" id="{F08C9B0F-0B5B-4BF1-AFFE-F512F5194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2305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6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" name="Rectangle 310">
              <a:extLst>
                <a:ext uri="{FF2B5EF4-FFF2-40B4-BE49-F238E27FC236}">
                  <a16:creationId xmlns:a16="http://schemas.microsoft.com/office/drawing/2014/main" id="{0ACFBB2D-89CA-4747-B5B4-5D88A2079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2305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5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0805" name="Line 311">
              <a:extLst>
                <a:ext uri="{FF2B5EF4-FFF2-40B4-BE49-F238E27FC236}">
                  <a16:creationId xmlns:a16="http://schemas.microsoft.com/office/drawing/2014/main" id="{A5907138-4C2F-4FE6-9AE1-475E71CD0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7" y="2587"/>
              <a:ext cx="6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06" name="Line 312">
              <a:extLst>
                <a:ext uri="{FF2B5EF4-FFF2-40B4-BE49-F238E27FC236}">
                  <a16:creationId xmlns:a16="http://schemas.microsoft.com/office/drawing/2014/main" id="{EBA15F60-94E2-4BA9-BB3B-B743D721D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2305"/>
              <a:ext cx="0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07" name="Line 313">
              <a:extLst>
                <a:ext uri="{FF2B5EF4-FFF2-40B4-BE49-F238E27FC236}">
                  <a16:creationId xmlns:a16="http://schemas.microsoft.com/office/drawing/2014/main" id="{86CFDE10-07F8-44D1-8250-58B8F7BC4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7" y="2305"/>
              <a:ext cx="6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08" name="Line 314">
              <a:extLst>
                <a:ext uri="{FF2B5EF4-FFF2-40B4-BE49-F238E27FC236}">
                  <a16:creationId xmlns:a16="http://schemas.microsoft.com/office/drawing/2014/main" id="{0355EF84-3560-4911-8E13-14D91CEE0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3" y="2305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09" name="Line 315">
              <a:extLst>
                <a:ext uri="{FF2B5EF4-FFF2-40B4-BE49-F238E27FC236}">
                  <a16:creationId xmlns:a16="http://schemas.microsoft.com/office/drawing/2014/main" id="{2D350D2B-4ECC-418A-928F-19ABA3FA3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7" y="2305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10" name="Line 316">
              <a:extLst>
                <a:ext uri="{FF2B5EF4-FFF2-40B4-BE49-F238E27FC236}">
                  <a16:creationId xmlns:a16="http://schemas.microsoft.com/office/drawing/2014/main" id="{E3127AD7-C041-4FFB-B53B-176C86ECF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7" y="2869"/>
              <a:ext cx="6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Rectangle 317">
              <a:extLst>
                <a:ext uri="{FF2B5EF4-FFF2-40B4-BE49-F238E27FC236}">
                  <a16:creationId xmlns:a16="http://schemas.microsoft.com/office/drawing/2014/main" id="{56B4B4F6-646B-4144-9B34-1CBB344C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3381"/>
              <a:ext cx="343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7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Rectangle 318">
              <a:extLst>
                <a:ext uri="{FF2B5EF4-FFF2-40B4-BE49-F238E27FC236}">
                  <a16:creationId xmlns:a16="http://schemas.microsoft.com/office/drawing/2014/main" id="{27BB43B3-7B87-4ED9-AC27-6555357EB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381"/>
              <a:ext cx="344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8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Rectangle 319">
              <a:extLst>
                <a:ext uri="{FF2B5EF4-FFF2-40B4-BE49-F238E27FC236}">
                  <a16:creationId xmlns:a16="http://schemas.microsoft.com/office/drawing/2014/main" id="{CF735CB7-120C-420E-A0B9-7F093D8C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3099"/>
              <a:ext cx="343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8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Rectangle 320">
              <a:extLst>
                <a:ext uri="{FF2B5EF4-FFF2-40B4-BE49-F238E27FC236}">
                  <a16:creationId xmlns:a16="http://schemas.microsoft.com/office/drawing/2014/main" id="{486626C5-B0A2-46D0-BDEE-897713254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099"/>
              <a:ext cx="344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7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0815" name="Line 321">
              <a:extLst>
                <a:ext uri="{FF2B5EF4-FFF2-40B4-BE49-F238E27FC236}">
                  <a16:creationId xmlns:a16="http://schemas.microsoft.com/office/drawing/2014/main" id="{9A86D1EE-E342-43F8-B597-785683028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381"/>
              <a:ext cx="6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16" name="Line 322">
              <a:extLst>
                <a:ext uri="{FF2B5EF4-FFF2-40B4-BE49-F238E27FC236}">
                  <a16:creationId xmlns:a16="http://schemas.microsoft.com/office/drawing/2014/main" id="{5B61D8C6-F546-4812-8A24-06D6E290A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099"/>
              <a:ext cx="0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17" name="Line 323">
              <a:extLst>
                <a:ext uri="{FF2B5EF4-FFF2-40B4-BE49-F238E27FC236}">
                  <a16:creationId xmlns:a16="http://schemas.microsoft.com/office/drawing/2014/main" id="{17C48429-0275-4C63-8AA9-E1F62B1A0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099"/>
              <a:ext cx="68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18" name="Line 324">
              <a:extLst>
                <a:ext uri="{FF2B5EF4-FFF2-40B4-BE49-F238E27FC236}">
                  <a16:creationId xmlns:a16="http://schemas.microsoft.com/office/drawing/2014/main" id="{57B07091-7450-4B7E-8C09-D16FD0E72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3099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19" name="Line 325">
              <a:extLst>
                <a:ext uri="{FF2B5EF4-FFF2-40B4-BE49-F238E27FC236}">
                  <a16:creationId xmlns:a16="http://schemas.microsoft.com/office/drawing/2014/main" id="{2D0E66AC-8B0D-40C3-B691-CBADF8ABC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099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820" name="Line 326">
              <a:extLst>
                <a:ext uri="{FF2B5EF4-FFF2-40B4-BE49-F238E27FC236}">
                  <a16:creationId xmlns:a16="http://schemas.microsoft.com/office/drawing/2014/main" id="{D82A495D-2A93-464B-A8D1-A484F299F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663"/>
              <a:ext cx="68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36201" name="Group 193">
            <a:extLst>
              <a:ext uri="{FF2B5EF4-FFF2-40B4-BE49-F238E27FC236}">
                <a16:creationId xmlns:a16="http://schemas.microsoft.com/office/drawing/2014/main" id="{49EB9727-8C4A-4137-98FA-10B4CA3B1259}"/>
              </a:ext>
            </a:extLst>
          </p:cNvPr>
          <p:cNvGrpSpPr>
            <a:grpSpLocks/>
          </p:cNvGrpSpPr>
          <p:nvPr/>
        </p:nvGrpSpPr>
        <p:grpSpPr bwMode="auto">
          <a:xfrm>
            <a:off x="4338638" y="3973513"/>
            <a:ext cx="1009650" cy="895350"/>
            <a:chOff x="2733" y="2305"/>
            <a:chExt cx="636" cy="564"/>
          </a:xfrm>
        </p:grpSpPr>
        <p:sp>
          <p:nvSpPr>
            <p:cNvPr id="936263" name="Rectangle 327">
              <a:extLst>
                <a:ext uri="{FF2B5EF4-FFF2-40B4-BE49-F238E27FC236}">
                  <a16:creationId xmlns:a16="http://schemas.microsoft.com/office/drawing/2014/main" id="{34CC5AEB-01CD-469B-800F-DA50F7413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2587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7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64" name="Rectangle 328">
              <a:extLst>
                <a:ext uri="{FF2B5EF4-FFF2-40B4-BE49-F238E27FC236}">
                  <a16:creationId xmlns:a16="http://schemas.microsoft.com/office/drawing/2014/main" id="{76CE1C50-CD91-45B0-8069-3C808FB7E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2587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8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65" name="Rectangle 329">
              <a:extLst>
                <a:ext uri="{FF2B5EF4-FFF2-40B4-BE49-F238E27FC236}">
                  <a16:creationId xmlns:a16="http://schemas.microsoft.com/office/drawing/2014/main" id="{E56D5A2E-670D-434F-85CF-1355E5B75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2305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8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66" name="Rectangle 330">
              <a:extLst>
                <a:ext uri="{FF2B5EF4-FFF2-40B4-BE49-F238E27FC236}">
                  <a16:creationId xmlns:a16="http://schemas.microsoft.com/office/drawing/2014/main" id="{BE96F43C-8A9A-412D-B359-3B4CBDE69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2305"/>
              <a:ext cx="318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7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0775" name="Line 331">
              <a:extLst>
                <a:ext uri="{FF2B5EF4-FFF2-40B4-BE49-F238E27FC236}">
                  <a16:creationId xmlns:a16="http://schemas.microsoft.com/office/drawing/2014/main" id="{92471273-DE59-477E-A684-A757D8B85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587"/>
              <a:ext cx="6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76" name="Line 332">
              <a:extLst>
                <a:ext uri="{FF2B5EF4-FFF2-40B4-BE49-F238E27FC236}">
                  <a16:creationId xmlns:a16="http://schemas.microsoft.com/office/drawing/2014/main" id="{99A780CD-B7CA-4BE8-8A55-E867B170A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1" y="2305"/>
              <a:ext cx="0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77" name="Line 333">
              <a:extLst>
                <a:ext uri="{FF2B5EF4-FFF2-40B4-BE49-F238E27FC236}">
                  <a16:creationId xmlns:a16="http://schemas.microsoft.com/office/drawing/2014/main" id="{070B4D0A-AA76-49F2-B47D-E40C20D2B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305"/>
              <a:ext cx="6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78" name="Line 334">
              <a:extLst>
                <a:ext uri="{FF2B5EF4-FFF2-40B4-BE49-F238E27FC236}">
                  <a16:creationId xmlns:a16="http://schemas.microsoft.com/office/drawing/2014/main" id="{B4F68C5C-2597-4A99-A746-3FC57443F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9" y="2305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79" name="Line 335">
              <a:extLst>
                <a:ext uri="{FF2B5EF4-FFF2-40B4-BE49-F238E27FC236}">
                  <a16:creationId xmlns:a16="http://schemas.microsoft.com/office/drawing/2014/main" id="{C55994B4-E23B-4F16-B51D-F41B89D68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305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80" name="Line 336">
              <a:extLst>
                <a:ext uri="{FF2B5EF4-FFF2-40B4-BE49-F238E27FC236}">
                  <a16:creationId xmlns:a16="http://schemas.microsoft.com/office/drawing/2014/main" id="{A32E1F70-9FD6-446D-A9D8-D905A21D7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869"/>
              <a:ext cx="6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36202" name="Group 194">
            <a:extLst>
              <a:ext uri="{FF2B5EF4-FFF2-40B4-BE49-F238E27FC236}">
                <a16:creationId xmlns:a16="http://schemas.microsoft.com/office/drawing/2014/main" id="{2ACD912A-C55F-4B8F-8FCD-D9D6EDB52B5E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5233988"/>
            <a:ext cx="1090612" cy="895350"/>
            <a:chOff x="2717" y="3099"/>
            <a:chExt cx="687" cy="564"/>
          </a:xfrm>
        </p:grpSpPr>
        <p:sp>
          <p:nvSpPr>
            <p:cNvPr id="936273" name="Rectangle 337">
              <a:extLst>
                <a:ext uri="{FF2B5EF4-FFF2-40B4-BE49-F238E27FC236}">
                  <a16:creationId xmlns:a16="http://schemas.microsoft.com/office/drawing/2014/main" id="{CDB68180-E545-4AE8-B4AD-10BBB0F81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381"/>
              <a:ext cx="343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5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74" name="Rectangle 338">
              <a:extLst>
                <a:ext uri="{FF2B5EF4-FFF2-40B4-BE49-F238E27FC236}">
                  <a16:creationId xmlns:a16="http://schemas.microsoft.com/office/drawing/2014/main" id="{B4794DD7-2B42-42AD-A1DB-E97E20433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3381"/>
              <a:ext cx="344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6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75" name="Rectangle 339">
              <a:extLst>
                <a:ext uri="{FF2B5EF4-FFF2-40B4-BE49-F238E27FC236}">
                  <a16:creationId xmlns:a16="http://schemas.microsoft.com/office/drawing/2014/main" id="{AC83C746-35E0-4E01-B408-8054538FE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099"/>
              <a:ext cx="343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6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36276" name="Rectangle 340">
              <a:extLst>
                <a:ext uri="{FF2B5EF4-FFF2-40B4-BE49-F238E27FC236}">
                  <a16:creationId xmlns:a16="http://schemas.microsoft.com/office/drawing/2014/main" id="{97385DE2-1D8B-48F3-86AA-EB21F228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3099"/>
              <a:ext cx="344" cy="282"/>
            </a:xfrm>
            <a:prstGeom prst="rect">
              <a:avLst/>
            </a:prstGeom>
            <a:solidFill>
              <a:schemeClr val="bg1"/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rPr>
                <a:t>5</a:t>
              </a:r>
              <a:endParaRPr lang="en-US" altLang="zh-CN" sz="3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0765" name="Line 341">
              <a:extLst>
                <a:ext uri="{FF2B5EF4-FFF2-40B4-BE49-F238E27FC236}">
                  <a16:creationId xmlns:a16="http://schemas.microsoft.com/office/drawing/2014/main" id="{BC6208B1-B344-4229-92B0-790A40164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" y="3381"/>
              <a:ext cx="6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6" name="Line 342">
              <a:extLst>
                <a:ext uri="{FF2B5EF4-FFF2-40B4-BE49-F238E27FC236}">
                  <a16:creationId xmlns:a16="http://schemas.microsoft.com/office/drawing/2014/main" id="{4BC1BE30-EF06-4E84-8026-A35F2C318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099"/>
              <a:ext cx="0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7" name="Line 343">
              <a:extLst>
                <a:ext uri="{FF2B5EF4-FFF2-40B4-BE49-F238E27FC236}">
                  <a16:creationId xmlns:a16="http://schemas.microsoft.com/office/drawing/2014/main" id="{826EA12A-7914-4278-ACCD-857478E20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" y="3099"/>
              <a:ext cx="68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8" name="Line 344">
              <a:extLst>
                <a:ext uri="{FF2B5EF4-FFF2-40B4-BE49-F238E27FC236}">
                  <a16:creationId xmlns:a16="http://schemas.microsoft.com/office/drawing/2014/main" id="{C0A7357E-80FD-42FA-9F3C-D4817FE41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3099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9" name="Line 345">
              <a:extLst>
                <a:ext uri="{FF2B5EF4-FFF2-40B4-BE49-F238E27FC236}">
                  <a16:creationId xmlns:a16="http://schemas.microsoft.com/office/drawing/2014/main" id="{CEFA9616-3FE8-45EC-A475-D31B43852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" y="3099"/>
              <a:ext cx="0" cy="5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770" name="Line 346">
              <a:extLst>
                <a:ext uri="{FF2B5EF4-FFF2-40B4-BE49-F238E27FC236}">
                  <a16:creationId xmlns:a16="http://schemas.microsoft.com/office/drawing/2014/main" id="{9262E7C4-C04D-4634-8D3F-06F19D4D9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" y="3663"/>
              <a:ext cx="68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8057" name="Line 347">
            <a:extLst>
              <a:ext uri="{FF2B5EF4-FFF2-40B4-BE49-F238E27FC236}">
                <a16:creationId xmlns:a16="http://schemas.microsoft.com/office/drawing/2014/main" id="{2BF942DA-86B3-4BDD-AE87-13AA2259A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849813"/>
            <a:ext cx="546100" cy="4191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8058" name="Line 348">
            <a:extLst>
              <a:ext uri="{FF2B5EF4-FFF2-40B4-BE49-F238E27FC236}">
                <a16:creationId xmlns:a16="http://schemas.microsoft.com/office/drawing/2014/main" id="{57CED359-0244-44DA-8F27-67F8EDF9FC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5400" y="4786313"/>
            <a:ext cx="482600" cy="5207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8059" name="AutoShape 187">
            <a:extLst>
              <a:ext uri="{FF2B5EF4-FFF2-40B4-BE49-F238E27FC236}">
                <a16:creationId xmlns:a16="http://schemas.microsoft.com/office/drawing/2014/main" id="{2D11DFD8-7A8A-4C37-9FDD-2112CF09C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2416175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8060" name="AutoShape 188">
            <a:extLst>
              <a:ext uri="{FF2B5EF4-FFF2-40B4-BE49-F238E27FC236}">
                <a16:creationId xmlns:a16="http://schemas.microsoft.com/office/drawing/2014/main" id="{00FA906B-6ACF-42FC-BEAF-6AFD0EB7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4856163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936203" name="Group 239">
            <a:extLst>
              <a:ext uri="{FF2B5EF4-FFF2-40B4-BE49-F238E27FC236}">
                <a16:creationId xmlns:a16="http://schemas.microsoft.com/office/drawing/2014/main" id="{10264AA3-7AF8-43BB-AD0A-4253BCF52F3C}"/>
              </a:ext>
            </a:extLst>
          </p:cNvPr>
          <p:cNvGrpSpPr>
            <a:grpSpLocks/>
          </p:cNvGrpSpPr>
          <p:nvPr/>
        </p:nvGrpSpPr>
        <p:grpSpPr bwMode="auto">
          <a:xfrm>
            <a:off x="6542088" y="1479550"/>
            <a:ext cx="2022475" cy="1789113"/>
            <a:chOff x="4121" y="734"/>
            <a:chExt cx="1274" cy="1127"/>
          </a:xfrm>
        </p:grpSpPr>
        <p:grpSp>
          <p:nvGrpSpPr>
            <p:cNvPr id="70717" name="Group 195">
              <a:extLst>
                <a:ext uri="{FF2B5EF4-FFF2-40B4-BE49-F238E27FC236}">
                  <a16:creationId xmlns:a16="http://schemas.microsoft.com/office/drawing/2014/main" id="{097CF122-EA8A-4B14-844A-33F2B820A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1" y="734"/>
              <a:ext cx="636" cy="564"/>
              <a:chOff x="3460" y="774"/>
              <a:chExt cx="636" cy="564"/>
            </a:xfrm>
          </p:grpSpPr>
          <p:sp>
            <p:nvSpPr>
              <p:cNvPr id="18" name="Rectangle 242">
                <a:extLst>
                  <a:ext uri="{FF2B5EF4-FFF2-40B4-BE49-F238E27FC236}">
                    <a16:creationId xmlns:a16="http://schemas.microsoft.com/office/drawing/2014/main" id="{EE55F5BB-E8DF-41AE-A16D-8C16109C1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1056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9" name="Rectangle 243">
                <a:extLst>
                  <a:ext uri="{FF2B5EF4-FFF2-40B4-BE49-F238E27FC236}">
                    <a16:creationId xmlns:a16="http://schemas.microsoft.com/office/drawing/2014/main" id="{FB82F130-CAB1-4562-B0FA-AA6233886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0" y="1056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" name="Rectangle 246">
                <a:extLst>
                  <a:ext uri="{FF2B5EF4-FFF2-40B4-BE49-F238E27FC236}">
                    <a16:creationId xmlns:a16="http://schemas.microsoft.com/office/drawing/2014/main" id="{A7FA3847-6065-4B48-BD8A-08F551BB3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774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1" name="Rectangle 247">
                <a:extLst>
                  <a:ext uri="{FF2B5EF4-FFF2-40B4-BE49-F238E27FC236}">
                    <a16:creationId xmlns:a16="http://schemas.microsoft.com/office/drawing/2014/main" id="{3E7160FA-8216-4F4C-BE39-490CCCA57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0" y="774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755" name="Line 248">
                <a:extLst>
                  <a:ext uri="{FF2B5EF4-FFF2-40B4-BE49-F238E27FC236}">
                    <a16:creationId xmlns:a16="http://schemas.microsoft.com/office/drawing/2014/main" id="{7A2EF9FA-90B2-4712-BD8F-91DC39218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1056"/>
                <a:ext cx="6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56" name="Line 249">
                <a:extLst>
                  <a:ext uri="{FF2B5EF4-FFF2-40B4-BE49-F238E27FC236}">
                    <a16:creationId xmlns:a16="http://schemas.microsoft.com/office/drawing/2014/main" id="{400D037B-E8E0-43A1-BE2C-A3767EF92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8" y="774"/>
                <a:ext cx="0" cy="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57" name="Line 254">
                <a:extLst>
                  <a:ext uri="{FF2B5EF4-FFF2-40B4-BE49-F238E27FC236}">
                    <a16:creationId xmlns:a16="http://schemas.microsoft.com/office/drawing/2014/main" id="{30447747-2D9E-419C-AD92-11B9A5034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774"/>
                <a:ext cx="6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58" name="Line 255">
                <a:extLst>
                  <a:ext uri="{FF2B5EF4-FFF2-40B4-BE49-F238E27FC236}">
                    <a16:creationId xmlns:a16="http://schemas.microsoft.com/office/drawing/2014/main" id="{810FDC5A-1630-4CC0-B154-933F18EA5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774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59" name="Line 256">
                <a:extLst>
                  <a:ext uri="{FF2B5EF4-FFF2-40B4-BE49-F238E27FC236}">
                    <a16:creationId xmlns:a16="http://schemas.microsoft.com/office/drawing/2014/main" id="{7EA0213F-6506-4950-9675-AE3CA5ED3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774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60" name="Line 257">
                <a:extLst>
                  <a:ext uri="{FF2B5EF4-FFF2-40B4-BE49-F238E27FC236}">
                    <a16:creationId xmlns:a16="http://schemas.microsoft.com/office/drawing/2014/main" id="{6714E999-F234-46FE-A236-FA7DF3125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1338"/>
                <a:ext cx="6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0718" name="Group 206">
              <a:extLst>
                <a:ext uri="{FF2B5EF4-FFF2-40B4-BE49-F238E27FC236}">
                  <a16:creationId xmlns:a16="http://schemas.microsoft.com/office/drawing/2014/main" id="{AF971E58-DDD0-4029-912B-FB33C0DB3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1" y="1293"/>
              <a:ext cx="640" cy="564"/>
              <a:chOff x="3444" y="1568"/>
              <a:chExt cx="687" cy="564"/>
            </a:xfrm>
          </p:grpSpPr>
          <p:sp>
            <p:nvSpPr>
              <p:cNvPr id="22" name="Rectangle 261">
                <a:extLst>
                  <a:ext uri="{FF2B5EF4-FFF2-40B4-BE49-F238E27FC236}">
                    <a16:creationId xmlns:a16="http://schemas.microsoft.com/office/drawing/2014/main" id="{C97590DF-2C8E-49C1-86CB-B6FA20A8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1850"/>
                <a:ext cx="345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3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3" name="Rectangle 262">
                <a:extLst>
                  <a:ext uri="{FF2B5EF4-FFF2-40B4-BE49-F238E27FC236}">
                    <a16:creationId xmlns:a16="http://schemas.microsoft.com/office/drawing/2014/main" id="{C66A5501-E9BE-426C-B5C5-B966F2D6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1850"/>
                <a:ext cx="344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4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4" name="Rectangle 263">
                <a:extLst>
                  <a:ext uri="{FF2B5EF4-FFF2-40B4-BE49-F238E27FC236}">
                    <a16:creationId xmlns:a16="http://schemas.microsoft.com/office/drawing/2014/main" id="{2C89F4BF-FFDC-4E8B-B91D-B89BE0686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1568"/>
                <a:ext cx="345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4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5" name="Rectangle 264">
                <a:extLst>
                  <a:ext uri="{FF2B5EF4-FFF2-40B4-BE49-F238E27FC236}">
                    <a16:creationId xmlns:a16="http://schemas.microsoft.com/office/drawing/2014/main" id="{904D869E-6BDE-46AB-8772-36B39E494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1568"/>
                <a:ext cx="344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3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745" name="Line 265">
                <a:extLst>
                  <a:ext uri="{FF2B5EF4-FFF2-40B4-BE49-F238E27FC236}">
                    <a16:creationId xmlns:a16="http://schemas.microsoft.com/office/drawing/2014/main" id="{227D1FA1-9F73-4468-98CC-89D93E2FA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4" y="1850"/>
                <a:ext cx="6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46" name="Line 266">
                <a:extLst>
                  <a:ext uri="{FF2B5EF4-FFF2-40B4-BE49-F238E27FC236}">
                    <a16:creationId xmlns:a16="http://schemas.microsoft.com/office/drawing/2014/main" id="{6B9D8728-C827-4F81-A483-E8F4C3EDF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8" y="1568"/>
                <a:ext cx="0" cy="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47" name="Line 267">
                <a:extLst>
                  <a:ext uri="{FF2B5EF4-FFF2-40B4-BE49-F238E27FC236}">
                    <a16:creationId xmlns:a16="http://schemas.microsoft.com/office/drawing/2014/main" id="{938916E1-A34C-42B3-BBE4-8107803A2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4" y="1568"/>
                <a:ext cx="6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48" name="Line 268">
                <a:extLst>
                  <a:ext uri="{FF2B5EF4-FFF2-40B4-BE49-F238E27FC236}">
                    <a16:creationId xmlns:a16="http://schemas.microsoft.com/office/drawing/2014/main" id="{4E9F3654-9A2C-4110-A460-AAB7353F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1" y="1568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49" name="Line 269">
                <a:extLst>
                  <a:ext uri="{FF2B5EF4-FFF2-40B4-BE49-F238E27FC236}">
                    <a16:creationId xmlns:a16="http://schemas.microsoft.com/office/drawing/2014/main" id="{42F1E970-3DBA-4228-A9B8-4487F3D93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4" y="1568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50" name="Line 270">
                <a:extLst>
                  <a:ext uri="{FF2B5EF4-FFF2-40B4-BE49-F238E27FC236}">
                    <a16:creationId xmlns:a16="http://schemas.microsoft.com/office/drawing/2014/main" id="{3E6246C5-E7AF-4630-9440-1E83AE439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4" y="2132"/>
                <a:ext cx="6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0719" name="Group 217">
              <a:extLst>
                <a:ext uri="{FF2B5EF4-FFF2-40B4-BE49-F238E27FC236}">
                  <a16:creationId xmlns:a16="http://schemas.microsoft.com/office/drawing/2014/main" id="{74D9A993-5244-4062-8105-60950D83D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5" y="738"/>
              <a:ext cx="636" cy="564"/>
              <a:chOff x="3460" y="774"/>
              <a:chExt cx="636" cy="564"/>
            </a:xfrm>
          </p:grpSpPr>
          <p:sp>
            <p:nvSpPr>
              <p:cNvPr id="936178" name="Rectangle 242">
                <a:extLst>
                  <a:ext uri="{FF2B5EF4-FFF2-40B4-BE49-F238E27FC236}">
                    <a16:creationId xmlns:a16="http://schemas.microsoft.com/office/drawing/2014/main" id="{88D35A21-043C-436B-9D4C-ABE40B831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1056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3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179" name="Rectangle 243">
                <a:extLst>
                  <a:ext uri="{FF2B5EF4-FFF2-40B4-BE49-F238E27FC236}">
                    <a16:creationId xmlns:a16="http://schemas.microsoft.com/office/drawing/2014/main" id="{B77294D8-B13A-4B8F-A006-7C24B8C4C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0" y="1056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4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182" name="Rectangle 246">
                <a:extLst>
                  <a:ext uri="{FF2B5EF4-FFF2-40B4-BE49-F238E27FC236}">
                    <a16:creationId xmlns:a16="http://schemas.microsoft.com/office/drawing/2014/main" id="{EDACA604-7170-4DBF-BDC9-6A0A2BE77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774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4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183" name="Rectangle 247">
                <a:extLst>
                  <a:ext uri="{FF2B5EF4-FFF2-40B4-BE49-F238E27FC236}">
                    <a16:creationId xmlns:a16="http://schemas.microsoft.com/office/drawing/2014/main" id="{4CC53891-C265-490E-A3E6-93645E2E0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0" y="774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3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735" name="Line 248">
                <a:extLst>
                  <a:ext uri="{FF2B5EF4-FFF2-40B4-BE49-F238E27FC236}">
                    <a16:creationId xmlns:a16="http://schemas.microsoft.com/office/drawing/2014/main" id="{DF44BB75-4A06-4A93-96F6-1BB626515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1056"/>
                <a:ext cx="6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36" name="Line 249">
                <a:extLst>
                  <a:ext uri="{FF2B5EF4-FFF2-40B4-BE49-F238E27FC236}">
                    <a16:creationId xmlns:a16="http://schemas.microsoft.com/office/drawing/2014/main" id="{DBB35733-4838-4730-B39D-0B952EEB8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8" y="774"/>
                <a:ext cx="0" cy="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37" name="Line 254">
                <a:extLst>
                  <a:ext uri="{FF2B5EF4-FFF2-40B4-BE49-F238E27FC236}">
                    <a16:creationId xmlns:a16="http://schemas.microsoft.com/office/drawing/2014/main" id="{61487AED-4686-42F6-8186-578A3BD9E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774"/>
                <a:ext cx="6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38" name="Line 255">
                <a:extLst>
                  <a:ext uri="{FF2B5EF4-FFF2-40B4-BE49-F238E27FC236}">
                    <a16:creationId xmlns:a16="http://schemas.microsoft.com/office/drawing/2014/main" id="{863EE80A-2FB8-4701-970A-B06AEFAA9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774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39" name="Line 256">
                <a:extLst>
                  <a:ext uri="{FF2B5EF4-FFF2-40B4-BE49-F238E27FC236}">
                    <a16:creationId xmlns:a16="http://schemas.microsoft.com/office/drawing/2014/main" id="{0CB0D9BA-6AFF-45B4-AF14-29F333A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774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40" name="Line 257">
                <a:extLst>
                  <a:ext uri="{FF2B5EF4-FFF2-40B4-BE49-F238E27FC236}">
                    <a16:creationId xmlns:a16="http://schemas.microsoft.com/office/drawing/2014/main" id="{4BD92F56-0363-4632-97D4-4768D4BB3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1338"/>
                <a:ext cx="6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0720" name="Group 228">
              <a:extLst>
                <a:ext uri="{FF2B5EF4-FFF2-40B4-BE49-F238E27FC236}">
                  <a16:creationId xmlns:a16="http://schemas.microsoft.com/office/drawing/2014/main" id="{1F80076E-C53F-47A8-BB56-FBF5AC449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5" y="1297"/>
              <a:ext cx="640" cy="564"/>
              <a:chOff x="3444" y="1568"/>
              <a:chExt cx="687" cy="564"/>
            </a:xfrm>
          </p:grpSpPr>
          <p:sp>
            <p:nvSpPr>
              <p:cNvPr id="936197" name="Rectangle 261">
                <a:extLst>
                  <a:ext uri="{FF2B5EF4-FFF2-40B4-BE49-F238E27FC236}">
                    <a16:creationId xmlns:a16="http://schemas.microsoft.com/office/drawing/2014/main" id="{C20D8C7C-4314-4D8B-9EC4-3EEC93C41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1850"/>
                <a:ext cx="344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198" name="Rectangle 262">
                <a:extLst>
                  <a:ext uri="{FF2B5EF4-FFF2-40B4-BE49-F238E27FC236}">
                    <a16:creationId xmlns:a16="http://schemas.microsoft.com/office/drawing/2014/main" id="{E2732A7A-ECE7-4048-A96D-1A2859655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1850"/>
                <a:ext cx="344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199" name="Rectangle 263">
                <a:extLst>
                  <a:ext uri="{FF2B5EF4-FFF2-40B4-BE49-F238E27FC236}">
                    <a16:creationId xmlns:a16="http://schemas.microsoft.com/office/drawing/2014/main" id="{50CEA77B-B878-4507-8169-F23E90B77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1568"/>
                <a:ext cx="344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200" name="Rectangle 264">
                <a:extLst>
                  <a:ext uri="{FF2B5EF4-FFF2-40B4-BE49-F238E27FC236}">
                    <a16:creationId xmlns:a16="http://schemas.microsoft.com/office/drawing/2014/main" id="{ED21877D-A3AE-4003-BCFD-CC264F106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1568"/>
                <a:ext cx="344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725" name="Line 265">
                <a:extLst>
                  <a:ext uri="{FF2B5EF4-FFF2-40B4-BE49-F238E27FC236}">
                    <a16:creationId xmlns:a16="http://schemas.microsoft.com/office/drawing/2014/main" id="{BB8F6F62-22DD-477B-B9D8-BAC948817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4" y="1850"/>
                <a:ext cx="6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26" name="Line 266">
                <a:extLst>
                  <a:ext uri="{FF2B5EF4-FFF2-40B4-BE49-F238E27FC236}">
                    <a16:creationId xmlns:a16="http://schemas.microsoft.com/office/drawing/2014/main" id="{E0C840CD-7756-41EE-8671-2F8DC1E70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8" y="1568"/>
                <a:ext cx="0" cy="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27" name="Line 267">
                <a:extLst>
                  <a:ext uri="{FF2B5EF4-FFF2-40B4-BE49-F238E27FC236}">
                    <a16:creationId xmlns:a16="http://schemas.microsoft.com/office/drawing/2014/main" id="{B8FB87C3-4D7A-47B2-9E19-6A8DBE4C3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4" y="1568"/>
                <a:ext cx="6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28" name="Line 268">
                <a:extLst>
                  <a:ext uri="{FF2B5EF4-FFF2-40B4-BE49-F238E27FC236}">
                    <a16:creationId xmlns:a16="http://schemas.microsoft.com/office/drawing/2014/main" id="{FA3D359D-7201-4F38-BA9D-5A3C4D6B7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1" y="1568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29" name="Line 269">
                <a:extLst>
                  <a:ext uri="{FF2B5EF4-FFF2-40B4-BE49-F238E27FC236}">
                    <a16:creationId xmlns:a16="http://schemas.microsoft.com/office/drawing/2014/main" id="{AB4A9D51-82FD-447E-A0AC-77FBDD6ED9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4" y="1568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30" name="Line 270">
                <a:extLst>
                  <a:ext uri="{FF2B5EF4-FFF2-40B4-BE49-F238E27FC236}">
                    <a16:creationId xmlns:a16="http://schemas.microsoft.com/office/drawing/2014/main" id="{42B19350-1876-4006-824B-4274AD958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4" y="2132"/>
                <a:ext cx="6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36208" name="Group 284">
            <a:extLst>
              <a:ext uri="{FF2B5EF4-FFF2-40B4-BE49-F238E27FC236}">
                <a16:creationId xmlns:a16="http://schemas.microsoft.com/office/drawing/2014/main" id="{E529AF9E-FE68-460A-9B9A-87E9688B1F05}"/>
              </a:ext>
            </a:extLst>
          </p:cNvPr>
          <p:cNvGrpSpPr>
            <a:grpSpLocks/>
          </p:cNvGrpSpPr>
          <p:nvPr/>
        </p:nvGrpSpPr>
        <p:grpSpPr bwMode="auto">
          <a:xfrm>
            <a:off x="6462713" y="4316413"/>
            <a:ext cx="2036762" cy="1795462"/>
            <a:chOff x="4180" y="2272"/>
            <a:chExt cx="1283" cy="1131"/>
          </a:xfrm>
        </p:grpSpPr>
        <p:grpSp>
          <p:nvGrpSpPr>
            <p:cNvPr id="70673" name="Group 240">
              <a:extLst>
                <a:ext uri="{FF2B5EF4-FFF2-40B4-BE49-F238E27FC236}">
                  <a16:creationId xmlns:a16="http://schemas.microsoft.com/office/drawing/2014/main" id="{B199D417-7878-4A74-8B7D-B0557FE5B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" y="2275"/>
              <a:ext cx="636" cy="564"/>
              <a:chOff x="3451" y="2384"/>
              <a:chExt cx="636" cy="564"/>
            </a:xfrm>
          </p:grpSpPr>
          <p:sp>
            <p:nvSpPr>
              <p:cNvPr id="26" name="Rectangle 307">
                <a:extLst>
                  <a:ext uri="{FF2B5EF4-FFF2-40B4-BE49-F238E27FC236}">
                    <a16:creationId xmlns:a16="http://schemas.microsoft.com/office/drawing/2014/main" id="{1468E70B-A837-4C77-9603-40B981576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666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5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7" name="Rectangle 308">
                <a:extLst>
                  <a:ext uri="{FF2B5EF4-FFF2-40B4-BE49-F238E27FC236}">
                    <a16:creationId xmlns:a16="http://schemas.microsoft.com/office/drawing/2014/main" id="{8489BBF0-7B8B-40FE-B7C5-9E3C02E9E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2666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6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8" name="Rectangle 309">
                <a:extLst>
                  <a:ext uri="{FF2B5EF4-FFF2-40B4-BE49-F238E27FC236}">
                    <a16:creationId xmlns:a16="http://schemas.microsoft.com/office/drawing/2014/main" id="{AAEEC824-74FF-4B31-8B19-C234E222B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384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6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9" name="Rectangle 310">
                <a:extLst>
                  <a:ext uri="{FF2B5EF4-FFF2-40B4-BE49-F238E27FC236}">
                    <a16:creationId xmlns:a16="http://schemas.microsoft.com/office/drawing/2014/main" id="{F10D432A-1472-4868-B16A-93375AECF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2384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5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711" name="Line 311">
                <a:extLst>
                  <a:ext uri="{FF2B5EF4-FFF2-40B4-BE49-F238E27FC236}">
                    <a16:creationId xmlns:a16="http://schemas.microsoft.com/office/drawing/2014/main" id="{F6513A7E-190C-46E5-9568-A5E711B88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666"/>
                <a:ext cx="6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12" name="Line 312">
                <a:extLst>
                  <a:ext uri="{FF2B5EF4-FFF2-40B4-BE49-F238E27FC236}">
                    <a16:creationId xmlns:a16="http://schemas.microsoft.com/office/drawing/2014/main" id="{56D74F06-2DCD-4848-9BA7-7661F0A6C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9" y="2384"/>
                <a:ext cx="0" cy="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13" name="Line 313">
                <a:extLst>
                  <a:ext uri="{FF2B5EF4-FFF2-40B4-BE49-F238E27FC236}">
                    <a16:creationId xmlns:a16="http://schemas.microsoft.com/office/drawing/2014/main" id="{F9BDEC2D-C785-49A6-B255-C3B81FE31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384"/>
                <a:ext cx="6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14" name="Line 314">
                <a:extLst>
                  <a:ext uri="{FF2B5EF4-FFF2-40B4-BE49-F238E27FC236}">
                    <a16:creationId xmlns:a16="http://schemas.microsoft.com/office/drawing/2014/main" id="{07829D5C-29D2-4022-B8A0-CD1B7220D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7" y="2384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15" name="Line 315">
                <a:extLst>
                  <a:ext uri="{FF2B5EF4-FFF2-40B4-BE49-F238E27FC236}">
                    <a16:creationId xmlns:a16="http://schemas.microsoft.com/office/drawing/2014/main" id="{3E66DAB1-F45F-4F9D-A96B-DE858CEFB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384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16" name="Line 316">
                <a:extLst>
                  <a:ext uri="{FF2B5EF4-FFF2-40B4-BE49-F238E27FC236}">
                    <a16:creationId xmlns:a16="http://schemas.microsoft.com/office/drawing/2014/main" id="{A9155357-1005-44E8-ABB1-A918A7516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948"/>
                <a:ext cx="6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0674" name="Group 251">
              <a:extLst>
                <a:ext uri="{FF2B5EF4-FFF2-40B4-BE49-F238E27FC236}">
                  <a16:creationId xmlns:a16="http://schemas.microsoft.com/office/drawing/2014/main" id="{7F4A92E1-23B1-4515-A21C-154768923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0" y="2836"/>
              <a:ext cx="641" cy="564"/>
              <a:chOff x="3435" y="3178"/>
              <a:chExt cx="687" cy="564"/>
            </a:xfrm>
          </p:grpSpPr>
          <p:sp>
            <p:nvSpPr>
              <p:cNvPr id="30" name="Rectangle 317">
                <a:extLst>
                  <a:ext uri="{FF2B5EF4-FFF2-40B4-BE49-F238E27FC236}">
                    <a16:creationId xmlns:a16="http://schemas.microsoft.com/office/drawing/2014/main" id="{17EC5701-0B16-455E-B194-E35C06CD8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3460"/>
                <a:ext cx="343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7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1" name="Rectangle 318">
                <a:extLst>
                  <a:ext uri="{FF2B5EF4-FFF2-40B4-BE49-F238E27FC236}">
                    <a16:creationId xmlns:a16="http://schemas.microsoft.com/office/drawing/2014/main" id="{97E05EDA-5EDE-48B7-A692-F11CC122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" y="3460"/>
                <a:ext cx="344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8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192" name="Rectangle 319">
                <a:extLst>
                  <a:ext uri="{FF2B5EF4-FFF2-40B4-BE49-F238E27FC236}">
                    <a16:creationId xmlns:a16="http://schemas.microsoft.com/office/drawing/2014/main" id="{8B946D00-FFE9-4F28-8F47-90A90D3E2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3178"/>
                <a:ext cx="343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8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193" name="Rectangle 320">
                <a:extLst>
                  <a:ext uri="{FF2B5EF4-FFF2-40B4-BE49-F238E27FC236}">
                    <a16:creationId xmlns:a16="http://schemas.microsoft.com/office/drawing/2014/main" id="{88EED0B8-55B3-4794-AE5A-C98C7360B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" y="3178"/>
                <a:ext cx="344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7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701" name="Line 321">
                <a:extLst>
                  <a:ext uri="{FF2B5EF4-FFF2-40B4-BE49-F238E27FC236}">
                    <a16:creationId xmlns:a16="http://schemas.microsoft.com/office/drawing/2014/main" id="{A5EF13C6-68B2-4D88-A613-E54CFF8A1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5" y="3460"/>
                <a:ext cx="6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02" name="Line 322">
                <a:extLst>
                  <a:ext uri="{FF2B5EF4-FFF2-40B4-BE49-F238E27FC236}">
                    <a16:creationId xmlns:a16="http://schemas.microsoft.com/office/drawing/2014/main" id="{830CB8B1-44B3-40E7-8CC8-894D916B2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9" y="3178"/>
                <a:ext cx="0" cy="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03" name="Line 323">
                <a:extLst>
                  <a:ext uri="{FF2B5EF4-FFF2-40B4-BE49-F238E27FC236}">
                    <a16:creationId xmlns:a16="http://schemas.microsoft.com/office/drawing/2014/main" id="{58CAE58D-89DC-42A0-892D-05627DCA0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5" y="3178"/>
                <a:ext cx="6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04" name="Line 324">
                <a:extLst>
                  <a:ext uri="{FF2B5EF4-FFF2-40B4-BE49-F238E27FC236}">
                    <a16:creationId xmlns:a16="http://schemas.microsoft.com/office/drawing/2014/main" id="{89033B78-52CF-403B-A4AB-CD5194972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2" y="3178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05" name="Line 325">
                <a:extLst>
                  <a:ext uri="{FF2B5EF4-FFF2-40B4-BE49-F238E27FC236}">
                    <a16:creationId xmlns:a16="http://schemas.microsoft.com/office/drawing/2014/main" id="{A1989A36-0F28-4368-8F3C-6E472FFB2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5" y="3178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06" name="Line 326">
                <a:extLst>
                  <a:ext uri="{FF2B5EF4-FFF2-40B4-BE49-F238E27FC236}">
                    <a16:creationId xmlns:a16="http://schemas.microsoft.com/office/drawing/2014/main" id="{4F904539-5BA4-46CB-83E2-215D02C82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5" y="3742"/>
                <a:ext cx="6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0675" name="Group 262">
              <a:extLst>
                <a:ext uri="{FF2B5EF4-FFF2-40B4-BE49-F238E27FC236}">
                  <a16:creationId xmlns:a16="http://schemas.microsoft.com/office/drawing/2014/main" id="{1E6702BF-3F65-43C2-B135-A8C0F76D8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3" y="2839"/>
              <a:ext cx="636" cy="564"/>
              <a:chOff x="3451" y="2384"/>
              <a:chExt cx="636" cy="564"/>
            </a:xfrm>
          </p:grpSpPr>
          <p:sp>
            <p:nvSpPr>
              <p:cNvPr id="936243" name="Rectangle 307">
                <a:extLst>
                  <a:ext uri="{FF2B5EF4-FFF2-40B4-BE49-F238E27FC236}">
                    <a16:creationId xmlns:a16="http://schemas.microsoft.com/office/drawing/2014/main" id="{66A00776-D542-499D-AEF3-D4482E566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666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5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244" name="Rectangle 308">
                <a:extLst>
                  <a:ext uri="{FF2B5EF4-FFF2-40B4-BE49-F238E27FC236}">
                    <a16:creationId xmlns:a16="http://schemas.microsoft.com/office/drawing/2014/main" id="{12B27B4F-FAF6-4E64-9529-213249891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2666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6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245" name="Rectangle 309">
                <a:extLst>
                  <a:ext uri="{FF2B5EF4-FFF2-40B4-BE49-F238E27FC236}">
                    <a16:creationId xmlns:a16="http://schemas.microsoft.com/office/drawing/2014/main" id="{D73EDC27-D922-4D4D-B8D0-2EF3FF5BA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384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6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246" name="Rectangle 310">
                <a:extLst>
                  <a:ext uri="{FF2B5EF4-FFF2-40B4-BE49-F238E27FC236}">
                    <a16:creationId xmlns:a16="http://schemas.microsoft.com/office/drawing/2014/main" id="{C1734C20-9788-43B0-89B8-552BF6ED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2384"/>
                <a:ext cx="318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5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91" name="Line 311">
                <a:extLst>
                  <a:ext uri="{FF2B5EF4-FFF2-40B4-BE49-F238E27FC236}">
                    <a16:creationId xmlns:a16="http://schemas.microsoft.com/office/drawing/2014/main" id="{B6CC9C10-8B08-4B9B-B94D-710A8E395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666"/>
                <a:ext cx="6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92" name="Line 312">
                <a:extLst>
                  <a:ext uri="{FF2B5EF4-FFF2-40B4-BE49-F238E27FC236}">
                    <a16:creationId xmlns:a16="http://schemas.microsoft.com/office/drawing/2014/main" id="{C7C8FC87-78D1-4D7B-94F9-D375B7F4A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9" y="2384"/>
                <a:ext cx="0" cy="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93" name="Line 313">
                <a:extLst>
                  <a:ext uri="{FF2B5EF4-FFF2-40B4-BE49-F238E27FC236}">
                    <a16:creationId xmlns:a16="http://schemas.microsoft.com/office/drawing/2014/main" id="{870EE9EC-DCA7-437C-9E89-4245B70F2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384"/>
                <a:ext cx="6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94" name="Line 314">
                <a:extLst>
                  <a:ext uri="{FF2B5EF4-FFF2-40B4-BE49-F238E27FC236}">
                    <a16:creationId xmlns:a16="http://schemas.microsoft.com/office/drawing/2014/main" id="{E30869D7-7EDA-4946-A102-A3676FD2F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7" y="2384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95" name="Line 315">
                <a:extLst>
                  <a:ext uri="{FF2B5EF4-FFF2-40B4-BE49-F238E27FC236}">
                    <a16:creationId xmlns:a16="http://schemas.microsoft.com/office/drawing/2014/main" id="{62C5D4B0-2EC4-49B7-8011-4E382B7C7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384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96" name="Line 316">
                <a:extLst>
                  <a:ext uri="{FF2B5EF4-FFF2-40B4-BE49-F238E27FC236}">
                    <a16:creationId xmlns:a16="http://schemas.microsoft.com/office/drawing/2014/main" id="{FA20938D-550C-484B-A288-CA01D42DF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948"/>
                <a:ext cx="6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0676" name="Group 273">
              <a:extLst>
                <a:ext uri="{FF2B5EF4-FFF2-40B4-BE49-F238E27FC236}">
                  <a16:creationId xmlns:a16="http://schemas.microsoft.com/office/drawing/2014/main" id="{664AAE1E-D4F8-494B-A226-A6DA6C947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4" y="2272"/>
              <a:ext cx="649" cy="564"/>
              <a:chOff x="3435" y="3178"/>
              <a:chExt cx="687" cy="564"/>
            </a:xfrm>
          </p:grpSpPr>
          <p:sp>
            <p:nvSpPr>
              <p:cNvPr id="936253" name="Rectangle 317">
                <a:extLst>
                  <a:ext uri="{FF2B5EF4-FFF2-40B4-BE49-F238E27FC236}">
                    <a16:creationId xmlns:a16="http://schemas.microsoft.com/office/drawing/2014/main" id="{A56CA289-02E7-4435-BA67-1F69DF813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3460"/>
                <a:ext cx="343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7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254" name="Rectangle 318">
                <a:extLst>
                  <a:ext uri="{FF2B5EF4-FFF2-40B4-BE49-F238E27FC236}">
                    <a16:creationId xmlns:a16="http://schemas.microsoft.com/office/drawing/2014/main" id="{D4752776-1598-4001-94FF-1BFBD9423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" y="3460"/>
                <a:ext cx="344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8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255" name="Rectangle 319">
                <a:extLst>
                  <a:ext uri="{FF2B5EF4-FFF2-40B4-BE49-F238E27FC236}">
                    <a16:creationId xmlns:a16="http://schemas.microsoft.com/office/drawing/2014/main" id="{F1453F46-DD18-4BD6-91A7-D04CA395C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3178"/>
                <a:ext cx="343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8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36256" name="Rectangle 320">
                <a:extLst>
                  <a:ext uri="{FF2B5EF4-FFF2-40B4-BE49-F238E27FC236}">
                    <a16:creationId xmlns:a16="http://schemas.microsoft.com/office/drawing/2014/main" id="{06975C70-BBF2-4F9F-897F-AD22579D4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" y="3178"/>
                <a:ext cx="344" cy="2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pitchFamily="2" charset="-122"/>
                    <a:cs typeface="Times New Roman" pitchFamily="18" charset="0"/>
                  </a:rPr>
                  <a:t>7</a:t>
                </a:r>
                <a:endParaRPr lang="en-US" altLang="zh-CN" sz="3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681" name="Line 321">
                <a:extLst>
                  <a:ext uri="{FF2B5EF4-FFF2-40B4-BE49-F238E27FC236}">
                    <a16:creationId xmlns:a16="http://schemas.microsoft.com/office/drawing/2014/main" id="{6C2485BF-3BCD-4575-BFED-C820E37B8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5" y="3460"/>
                <a:ext cx="6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82" name="Line 322">
                <a:extLst>
                  <a:ext uri="{FF2B5EF4-FFF2-40B4-BE49-F238E27FC236}">
                    <a16:creationId xmlns:a16="http://schemas.microsoft.com/office/drawing/2014/main" id="{77655E80-7B64-4E5F-A5A8-C52CBED06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9" y="3178"/>
                <a:ext cx="0" cy="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83" name="Line 323">
                <a:extLst>
                  <a:ext uri="{FF2B5EF4-FFF2-40B4-BE49-F238E27FC236}">
                    <a16:creationId xmlns:a16="http://schemas.microsoft.com/office/drawing/2014/main" id="{D4606088-D6A3-4CAC-87B1-22FB54E8E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5" y="3178"/>
                <a:ext cx="6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84" name="Line 324">
                <a:extLst>
                  <a:ext uri="{FF2B5EF4-FFF2-40B4-BE49-F238E27FC236}">
                    <a16:creationId xmlns:a16="http://schemas.microsoft.com/office/drawing/2014/main" id="{DCDAFAD6-C45C-4DD4-8ADA-2D0784FC4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2" y="3178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85" name="Line 325">
                <a:extLst>
                  <a:ext uri="{FF2B5EF4-FFF2-40B4-BE49-F238E27FC236}">
                    <a16:creationId xmlns:a16="http://schemas.microsoft.com/office/drawing/2014/main" id="{BD3A36D4-DEF0-4804-BA4A-C625E78FF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5" y="3178"/>
                <a:ext cx="0" cy="5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86" name="Line 326">
                <a:extLst>
                  <a:ext uri="{FF2B5EF4-FFF2-40B4-BE49-F238E27FC236}">
                    <a16:creationId xmlns:a16="http://schemas.microsoft.com/office/drawing/2014/main" id="{C067ED66-3092-420D-B765-609FC273D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5" y="3742"/>
                <a:ext cx="6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059" grpId="0" animBg="1"/>
      <p:bldP spid="20806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394BFAE-20E0-4171-8862-3454040F99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循环赛日程表</a:t>
            </a:r>
          </a:p>
        </p:txBody>
      </p:sp>
      <p:sp>
        <p:nvSpPr>
          <p:cNvPr id="71683" name="Rectangle 87">
            <a:extLst>
              <a:ext uri="{FF2B5EF4-FFF2-40B4-BE49-F238E27FC236}">
                <a16:creationId xmlns:a16="http://schemas.microsoft.com/office/drawing/2014/main" id="{C4E82DA4-0CB2-4E26-8361-DCE52564CA9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028700"/>
            <a:ext cx="2678113" cy="1543050"/>
          </a:xfrm>
        </p:spPr>
        <p:txBody>
          <a:bodyPr/>
          <a:lstStyle/>
          <a:p>
            <a:pPr eaLnBrk="1" hangingPunct="1"/>
            <a:r>
              <a:rPr lang="en-US" altLang="zh-CN" sz="2600"/>
              <a:t>4×4</a:t>
            </a:r>
            <a:r>
              <a:rPr lang="en-US" altLang="zh-CN" sz="2600">
                <a:sym typeface="Wingdings" panose="05000000000000000000" pitchFamily="2" charset="2"/>
              </a:rPr>
              <a:t>8</a:t>
            </a:r>
            <a:r>
              <a:rPr lang="en-US" altLang="zh-CN" sz="2600"/>
              <a:t>×8</a:t>
            </a:r>
          </a:p>
        </p:txBody>
      </p:sp>
      <p:sp>
        <p:nvSpPr>
          <p:cNvPr id="208990" name="AutoShape 94">
            <a:extLst>
              <a:ext uri="{FF2B5EF4-FFF2-40B4-BE49-F238E27FC236}">
                <a16:creationId xmlns:a16="http://schemas.microsoft.com/office/drawing/2014/main" id="{26777490-3BE0-469B-9DF5-62CDF1F5B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813" y="3662363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kumimoji="0" lang="zh-CN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9174" name="Group 278">
            <a:extLst>
              <a:ext uri="{FF2B5EF4-FFF2-40B4-BE49-F238E27FC236}">
                <a16:creationId xmlns:a16="http://schemas.microsoft.com/office/drawing/2014/main" id="{742E075D-2AC2-421B-B4D1-2F27F9B2A795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700213"/>
          <a:ext cx="1989138" cy="1855787"/>
        </p:xfrm>
        <a:graphic>
          <a:graphicData uri="http://schemas.openxmlformats.org/drawingml/2006/table">
            <a:tbl>
              <a:tblPr/>
              <a:tblGrid>
                <a:gridCol w="4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9201" name="Group 305">
            <a:extLst>
              <a:ext uri="{FF2B5EF4-FFF2-40B4-BE49-F238E27FC236}">
                <a16:creationId xmlns:a16="http://schemas.microsoft.com/office/drawing/2014/main" id="{9DDC05A8-8508-49D8-949A-03F9AD7F71AC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3998913"/>
          <a:ext cx="2019300" cy="182880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08" marB="491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9228" name="Group 332">
            <a:extLst>
              <a:ext uri="{FF2B5EF4-FFF2-40B4-BE49-F238E27FC236}">
                <a16:creationId xmlns:a16="http://schemas.microsoft.com/office/drawing/2014/main" id="{B799E8D2-153E-484E-BF20-B6AEBD7120B7}"/>
              </a:ext>
            </a:extLst>
          </p:cNvPr>
          <p:cNvGraphicFramePr>
            <a:graphicFrameLocks noGrp="1"/>
          </p:cNvGraphicFramePr>
          <p:nvPr/>
        </p:nvGraphicFramePr>
        <p:xfrm>
          <a:off x="2924175" y="4008438"/>
          <a:ext cx="2017713" cy="1855787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9255" name="Group 359">
            <a:extLst>
              <a:ext uri="{FF2B5EF4-FFF2-40B4-BE49-F238E27FC236}">
                <a16:creationId xmlns:a16="http://schemas.microsoft.com/office/drawing/2014/main" id="{F82F74FC-3EBE-4F43-830B-707C596304A2}"/>
              </a:ext>
            </a:extLst>
          </p:cNvPr>
          <p:cNvGraphicFramePr>
            <a:graphicFrameLocks noGrp="1"/>
          </p:cNvGraphicFramePr>
          <p:nvPr/>
        </p:nvGraphicFramePr>
        <p:xfrm>
          <a:off x="2898775" y="1760538"/>
          <a:ext cx="2049463" cy="1855787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41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800" b="1" i="0" u="none" strike="noStrike" cap="none" normalizeH="0" baseline="0">
                        <a:ln>
                          <a:noFill/>
                        </a:ln>
                        <a:solidFill>
                          <a:srgbClr val="0041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334" marB="493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35333" name="Line 421">
            <a:extLst>
              <a:ext uri="{FF2B5EF4-FFF2-40B4-BE49-F238E27FC236}">
                <a16:creationId xmlns:a16="http://schemas.microsoft.com/office/drawing/2014/main" id="{8AD011AB-FD01-4A11-93E7-4B0FFFC2F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838" y="3602038"/>
            <a:ext cx="546100" cy="4191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35334" name="Line 422">
            <a:extLst>
              <a:ext uri="{FF2B5EF4-FFF2-40B4-BE49-F238E27FC236}">
                <a16:creationId xmlns:a16="http://schemas.microsoft.com/office/drawing/2014/main" id="{71B91DEB-7227-4249-9B8E-9DD8265CE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3638" y="3538538"/>
            <a:ext cx="482600" cy="5207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209370" name="Group 474">
            <a:extLst>
              <a:ext uri="{FF2B5EF4-FFF2-40B4-BE49-F238E27FC236}">
                <a16:creationId xmlns:a16="http://schemas.microsoft.com/office/drawing/2014/main" id="{FCDA9938-2445-4958-A8CF-F7DED9727671}"/>
              </a:ext>
            </a:extLst>
          </p:cNvPr>
          <p:cNvGraphicFramePr>
            <a:graphicFrameLocks noGrp="1"/>
          </p:cNvGraphicFramePr>
          <p:nvPr/>
        </p:nvGraphicFramePr>
        <p:xfrm>
          <a:off x="5556250" y="2317750"/>
          <a:ext cx="3479800" cy="3071813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9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9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9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9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9158" marB="491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FB23E1C-B754-4ECD-B975-EC77320F4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/>
          <a:lstStyle/>
          <a:p>
            <a:r>
              <a:rPr lang="zh-CN" altLang="en-US"/>
              <a:t>最近点对的分治求解</a:t>
            </a: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AC7074C-81BC-4196-91FC-708B1BE6D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9025"/>
            <a:ext cx="8686800" cy="57150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zh-CN" altLang="en-US"/>
              <a:t>步骤 </a:t>
            </a:r>
            <a:r>
              <a:rPr lang="en-US" altLang="zh-CN"/>
              <a:t>3  </a:t>
            </a:r>
            <a:r>
              <a:rPr lang="zh-CN" altLang="en-US"/>
              <a:t>令</a:t>
            </a:r>
            <a:r>
              <a:rPr lang="en-US" altLang="zh-CN"/>
              <a:t> </a:t>
            </a:r>
            <a:r>
              <a:rPr lang="en-US" altLang="zh-CN" b="1" i="1"/>
              <a:t>d</a:t>
            </a:r>
            <a:r>
              <a:rPr lang="en-US" altLang="zh-CN" b="1"/>
              <a:t> = min{</a:t>
            </a:r>
            <a:r>
              <a:rPr lang="en-US" altLang="zh-CN" b="1" i="1"/>
              <a:t>d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/>
              <a:t>d</a:t>
            </a:r>
            <a:r>
              <a:rPr lang="en-US" altLang="zh-CN" b="1" baseline="-25000"/>
              <a:t>2</a:t>
            </a:r>
            <a:r>
              <a:rPr lang="en-US" altLang="zh-CN" b="1"/>
              <a:t>}</a:t>
            </a:r>
            <a:r>
              <a:rPr lang="zh-CN" altLang="en-US"/>
              <a:t>，则竖线 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两侧宽度为</a:t>
            </a:r>
            <a:r>
              <a:rPr lang="en-US" altLang="zh-CN"/>
              <a:t> 2</a:t>
            </a:r>
            <a:r>
              <a:rPr lang="en-US" altLang="zh-CN" i="1"/>
              <a:t>d</a:t>
            </a:r>
            <a:r>
              <a:rPr lang="en-US" altLang="zh-CN"/>
              <a:t>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zh-CN" altLang="en-US"/>
              <a:t>             的对称带区</a:t>
            </a:r>
            <a:r>
              <a:rPr lang="en-US" altLang="zh-CN"/>
              <a:t> C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en-US" altLang="zh-CN" baseline="-25000"/>
              <a:t>2  </a:t>
            </a:r>
            <a:r>
              <a:rPr lang="zh-CN" altLang="en-US"/>
              <a:t>中才可能有更近的点对</a:t>
            </a:r>
            <a:endParaRPr lang="en-US" altLang="zh-CN"/>
          </a:p>
        </p:txBody>
      </p:sp>
      <p:grpSp>
        <p:nvGrpSpPr>
          <p:cNvPr id="23556" name="Group 21">
            <a:extLst>
              <a:ext uri="{FF2B5EF4-FFF2-40B4-BE49-F238E27FC236}">
                <a16:creationId xmlns:a16="http://schemas.microsoft.com/office/drawing/2014/main" id="{2ABA426A-BE2D-412A-804C-D43C9C01418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349500"/>
            <a:ext cx="6115050" cy="4000500"/>
            <a:chOff x="1008" y="1480"/>
            <a:chExt cx="3852" cy="2520"/>
          </a:xfrm>
        </p:grpSpPr>
        <p:pic>
          <p:nvPicPr>
            <p:cNvPr id="23565" name="Picture 4">
              <a:extLst>
                <a:ext uri="{FF2B5EF4-FFF2-40B4-BE49-F238E27FC236}">
                  <a16:creationId xmlns:a16="http://schemas.microsoft.com/office/drawing/2014/main" id="{20AB1D86-7C5E-4334-8E75-8D45DA252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480"/>
              <a:ext cx="3852" cy="2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66" name="Rectangle 5">
              <a:extLst>
                <a:ext uri="{FF2B5EF4-FFF2-40B4-BE49-F238E27FC236}">
                  <a16:creationId xmlns:a16="http://schemas.microsoft.com/office/drawing/2014/main" id="{9FA75BEB-E1F2-4DC5-86FC-DE4662F5F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3058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1</a:t>
              </a:r>
              <a:endParaRPr lang="zh-CN" altLang="en-US" sz="2800" b="1" baseline="-25000">
                <a:ea typeface="宋体" panose="02010600030101010101" pitchFamily="2" charset="-122"/>
              </a:endParaRPr>
            </a:p>
          </p:txBody>
        </p:sp>
        <p:sp>
          <p:nvSpPr>
            <p:cNvPr id="23567" name="Rectangle 6">
              <a:extLst>
                <a:ext uri="{FF2B5EF4-FFF2-40B4-BE49-F238E27FC236}">
                  <a16:creationId xmlns:a16="http://schemas.microsoft.com/office/drawing/2014/main" id="{07D3AC2B-C069-4C7A-9B39-1AD4DF271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3058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2</a:t>
              </a:r>
              <a:endParaRPr lang="zh-CN" altLang="en-US" sz="2800" b="1" baseline="-25000">
                <a:ea typeface="宋体" panose="02010600030101010101" pitchFamily="2" charset="-122"/>
              </a:endParaRPr>
            </a:p>
          </p:txBody>
        </p:sp>
        <p:sp>
          <p:nvSpPr>
            <p:cNvPr id="23568" name="Rectangle 7">
              <a:extLst>
                <a:ext uri="{FF2B5EF4-FFF2-40B4-BE49-F238E27FC236}">
                  <a16:creationId xmlns:a16="http://schemas.microsoft.com/office/drawing/2014/main" id="{A9068E77-A934-4B7B-9063-47208D296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" y="1522"/>
              <a:ext cx="494" cy="2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ea typeface="宋体" panose="02010600030101010101" pitchFamily="2" charset="-122"/>
                </a:rPr>
                <a:t>x</a:t>
              </a:r>
              <a:r>
                <a:rPr lang="zh-CN" altLang="en-US" b="1">
                  <a:ea typeface="宋体" panose="02010600030101010101" pitchFamily="2" charset="-122"/>
                </a:rPr>
                <a:t>＝</a:t>
              </a:r>
              <a:r>
                <a:rPr lang="en-US" altLang="zh-CN" b="1" i="1">
                  <a:ea typeface="宋体" panose="02010600030101010101" pitchFamily="2" charset="-122"/>
                </a:rPr>
                <a:t>c</a:t>
              </a:r>
              <a:endParaRPr lang="zh-CN" altLang="en-US" b="1" i="1">
                <a:ea typeface="宋体" panose="02010600030101010101" pitchFamily="2" charset="-122"/>
              </a:endParaRPr>
            </a:p>
          </p:txBody>
        </p:sp>
        <p:sp>
          <p:nvSpPr>
            <p:cNvPr id="23569" name="Oval 12">
              <a:extLst>
                <a:ext uri="{FF2B5EF4-FFF2-40B4-BE49-F238E27FC236}">
                  <a16:creationId xmlns:a16="http://schemas.microsoft.com/office/drawing/2014/main" id="{88BBFBDD-6CE8-49A6-88B0-24B650B63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160"/>
              <a:ext cx="68" cy="6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70" name="Oval 13">
              <a:extLst>
                <a:ext uri="{FF2B5EF4-FFF2-40B4-BE49-F238E27FC236}">
                  <a16:creationId xmlns:a16="http://schemas.microsoft.com/office/drawing/2014/main" id="{0B8EEC59-129C-4B7E-AF7A-27884CA1B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395"/>
              <a:ext cx="68" cy="6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71" name="Oval 14">
              <a:extLst>
                <a:ext uri="{FF2B5EF4-FFF2-40B4-BE49-F238E27FC236}">
                  <a16:creationId xmlns:a16="http://schemas.microsoft.com/office/drawing/2014/main" id="{83BE2550-9742-420E-8356-112A59977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886"/>
              <a:ext cx="68" cy="6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72" name="Oval 15">
              <a:extLst>
                <a:ext uri="{FF2B5EF4-FFF2-40B4-BE49-F238E27FC236}">
                  <a16:creationId xmlns:a16="http://schemas.microsoft.com/office/drawing/2014/main" id="{3DA0045E-92DE-4771-8EFE-12A3ACE3F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341"/>
              <a:ext cx="68" cy="6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73" name="Line 16">
              <a:extLst>
                <a:ext uri="{FF2B5EF4-FFF2-40B4-BE49-F238E27FC236}">
                  <a16:creationId xmlns:a16="http://schemas.microsoft.com/office/drawing/2014/main" id="{9C629B68-B4C1-419E-9391-BD8CCD375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205"/>
              <a:ext cx="499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17">
              <a:extLst>
                <a:ext uri="{FF2B5EF4-FFF2-40B4-BE49-F238E27FC236}">
                  <a16:creationId xmlns:a16="http://schemas.microsoft.com/office/drawing/2014/main" id="{628878B0-7C16-4C75-BF4A-E177F523B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2395"/>
              <a:ext cx="499" cy="49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Rectangle 18">
              <a:extLst>
                <a:ext uri="{FF2B5EF4-FFF2-40B4-BE49-F238E27FC236}">
                  <a16:creationId xmlns:a16="http://schemas.microsoft.com/office/drawing/2014/main" id="{632D640F-02E4-423B-B5BC-3A2AEA849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" y="1987"/>
              <a:ext cx="276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ea typeface="宋体" panose="02010600030101010101" pitchFamily="2" charset="-122"/>
                </a:rPr>
                <a:t>d</a:t>
              </a:r>
              <a:r>
                <a:rPr lang="en-US" altLang="zh-CN" b="1" baseline="-25000">
                  <a:ea typeface="宋体" panose="02010600030101010101" pitchFamily="2" charset="-122"/>
                </a:rPr>
                <a:t>1</a:t>
              </a:r>
              <a:endParaRPr lang="zh-CN" altLang="en-US" b="1" baseline="-25000">
                <a:ea typeface="宋体" panose="02010600030101010101" pitchFamily="2" charset="-122"/>
              </a:endParaRPr>
            </a:p>
          </p:txBody>
        </p:sp>
        <p:sp>
          <p:nvSpPr>
            <p:cNvPr id="23576" name="Rectangle 19">
              <a:extLst>
                <a:ext uri="{FF2B5EF4-FFF2-40B4-BE49-F238E27FC236}">
                  <a16:creationId xmlns:a16="http://schemas.microsoft.com/office/drawing/2014/main" id="{6DEE41E9-FBE1-4CB2-9469-6B35A2CB1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448"/>
              <a:ext cx="276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ea typeface="宋体" panose="02010600030101010101" pitchFamily="2" charset="-122"/>
                </a:rPr>
                <a:t>d</a:t>
              </a:r>
              <a:r>
                <a:rPr lang="en-US" altLang="zh-CN" b="1" baseline="-25000">
                  <a:ea typeface="宋体" panose="02010600030101010101" pitchFamily="2" charset="-122"/>
                </a:rPr>
                <a:t>2</a:t>
              </a:r>
              <a:endParaRPr lang="zh-CN" altLang="en-US" b="1" baseline="-25000">
                <a:ea typeface="宋体" panose="02010600030101010101" pitchFamily="2" charset="-122"/>
              </a:endParaRPr>
            </a:p>
          </p:txBody>
        </p:sp>
        <p:sp>
          <p:nvSpPr>
            <p:cNvPr id="23577" name="Line 20">
              <a:extLst>
                <a:ext uri="{FF2B5EF4-FFF2-40B4-BE49-F238E27FC236}">
                  <a16:creationId xmlns:a16="http://schemas.microsoft.com/office/drawing/2014/main" id="{EB9686BA-D9F6-444F-BBE5-828F40E70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733"/>
              <a:ext cx="0" cy="224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Rectangle 22">
            <a:extLst>
              <a:ext uri="{FF2B5EF4-FFF2-40B4-BE49-F238E27FC236}">
                <a16:creationId xmlns:a16="http://schemas.microsoft.com/office/drawing/2014/main" id="{A1D8BF8B-053D-4434-9E2D-B323F4D72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42354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558" name="Rectangle 23">
            <a:extLst>
              <a:ext uri="{FF2B5EF4-FFF2-40B4-BE49-F238E27FC236}">
                <a16:creationId xmlns:a16="http://schemas.microsoft.com/office/drawing/2014/main" id="{1ED97388-96A5-406A-91FB-F96C2479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42322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559" name="Rectangle 24">
            <a:extLst>
              <a:ext uri="{FF2B5EF4-FFF2-40B4-BE49-F238E27FC236}">
                <a16:creationId xmlns:a16="http://schemas.microsoft.com/office/drawing/2014/main" id="{4393A678-F0D5-4982-8B46-EEB3D4C80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5708650"/>
            <a:ext cx="33655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560" name="Rectangle 25">
            <a:extLst>
              <a:ext uri="{FF2B5EF4-FFF2-40B4-BE49-F238E27FC236}">
                <a16:creationId xmlns:a16="http://schemas.microsoft.com/office/drawing/2014/main" id="{AAFF90D6-DC6A-42B5-B0AE-57FE609D0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708650"/>
            <a:ext cx="33655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561" name="Line 26">
            <a:extLst>
              <a:ext uri="{FF2B5EF4-FFF2-40B4-BE49-F238E27FC236}">
                <a16:creationId xmlns:a16="http://schemas.microsoft.com/office/drawing/2014/main" id="{25920D32-5972-4DAF-A57C-644662E56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2673350"/>
            <a:ext cx="0" cy="3635375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Line 27">
            <a:extLst>
              <a:ext uri="{FF2B5EF4-FFF2-40B4-BE49-F238E27FC236}">
                <a16:creationId xmlns:a16="http://schemas.microsoft.com/office/drawing/2014/main" id="{4AE5A4C1-3D3B-495B-B087-273615227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1463" y="2673350"/>
            <a:ext cx="0" cy="3635375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Line 28">
            <a:extLst>
              <a:ext uri="{FF2B5EF4-FFF2-40B4-BE49-F238E27FC236}">
                <a16:creationId xmlns:a16="http://schemas.microsoft.com/office/drawing/2014/main" id="{72E342BF-57A5-4032-9A4D-6CC872530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5975" y="6213475"/>
            <a:ext cx="1008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Line 29">
            <a:extLst>
              <a:ext uri="{FF2B5EF4-FFF2-40B4-BE49-F238E27FC236}">
                <a16:creationId xmlns:a16="http://schemas.microsoft.com/office/drawing/2014/main" id="{E56D04A8-931B-4E65-AEAC-940AD2FE0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988" y="6213475"/>
            <a:ext cx="10080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1AA399C-A4F4-4085-85BB-3A8459DD7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/>
          <a:lstStyle/>
          <a:p>
            <a:r>
              <a:rPr lang="zh-CN" altLang="en-US"/>
              <a:t>最近点对的分治求解</a:t>
            </a: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AB41C4B-55B5-4695-B9CF-B2FF04328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zh-CN" altLang="en-US"/>
              <a:t>步骤 </a:t>
            </a:r>
            <a:r>
              <a:rPr lang="en-US" altLang="zh-CN"/>
              <a:t>4   </a:t>
            </a:r>
            <a:r>
              <a:rPr lang="zh-CN" altLang="en-US"/>
              <a:t>对 </a:t>
            </a:r>
            <a:r>
              <a:rPr lang="en-US" altLang="zh-CN"/>
              <a:t>C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中的每个点</a:t>
            </a:r>
            <a:r>
              <a:rPr lang="en-US" altLang="zh-CN"/>
              <a:t> </a:t>
            </a:r>
            <a:r>
              <a:rPr lang="en-US" altLang="zh-CN" b="1" i="1"/>
              <a:t>P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,</a:t>
            </a:r>
            <a:r>
              <a:rPr lang="en-US" altLang="zh-CN" b="1" i="1"/>
              <a:t>y</a:t>
            </a:r>
            <a:r>
              <a:rPr lang="en-US" altLang="zh-CN" b="1"/>
              <a:t>)</a:t>
            </a:r>
            <a:r>
              <a:rPr lang="zh-CN" altLang="en-US"/>
              <a:t>，在 </a:t>
            </a:r>
            <a:r>
              <a:rPr lang="en-US" altLang="zh-CN"/>
              <a:t>C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中某些点与</a:t>
            </a:r>
            <a:r>
              <a:rPr lang="en-US" altLang="zh-CN"/>
              <a:t> 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zh-CN" altLang="en-US"/>
              <a:t>的距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zh-CN" altLang="en-US"/>
              <a:t>              离可能比</a:t>
            </a:r>
            <a:r>
              <a:rPr lang="en-US" altLang="zh-CN"/>
              <a:t>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更近，</a:t>
            </a:r>
            <a:r>
              <a:rPr lang="zh-CN" altLang="en-US" b="1">
                <a:solidFill>
                  <a:srgbClr val="FF0000"/>
                </a:solidFill>
              </a:rPr>
              <a:t>这些点的个数不会超过</a:t>
            </a:r>
            <a:r>
              <a:rPr lang="en-US" altLang="zh-CN" b="1">
                <a:solidFill>
                  <a:srgbClr val="FF0000"/>
                </a:solidFill>
              </a:rPr>
              <a:t> 6 </a:t>
            </a:r>
            <a:r>
              <a:rPr lang="zh-CN" altLang="en-US" b="1">
                <a:solidFill>
                  <a:srgbClr val="FF0000"/>
                </a:solidFill>
              </a:rPr>
              <a:t>个！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08DF75CE-9114-4167-8BA6-BB92BC2DC52C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349500"/>
            <a:ext cx="6115050" cy="4000500"/>
            <a:chOff x="1008" y="1480"/>
            <a:chExt cx="3852" cy="2520"/>
          </a:xfrm>
        </p:grpSpPr>
        <p:pic>
          <p:nvPicPr>
            <p:cNvPr id="25614" name="Picture 5">
              <a:extLst>
                <a:ext uri="{FF2B5EF4-FFF2-40B4-BE49-F238E27FC236}">
                  <a16:creationId xmlns:a16="http://schemas.microsoft.com/office/drawing/2014/main" id="{856933EE-6C3E-41F6-8091-153106554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480"/>
              <a:ext cx="3852" cy="2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15" name="Rectangle 6">
              <a:extLst>
                <a:ext uri="{FF2B5EF4-FFF2-40B4-BE49-F238E27FC236}">
                  <a16:creationId xmlns:a16="http://schemas.microsoft.com/office/drawing/2014/main" id="{B77B4A36-9413-403B-8B0A-9876FA0E4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3058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1</a:t>
              </a:r>
              <a:endParaRPr lang="zh-CN" altLang="en-US" sz="2800" b="1" baseline="-25000">
                <a:ea typeface="宋体" panose="02010600030101010101" pitchFamily="2" charset="-122"/>
              </a:endParaRPr>
            </a:p>
          </p:txBody>
        </p:sp>
        <p:sp>
          <p:nvSpPr>
            <p:cNvPr id="25616" name="Rectangle 7">
              <a:extLst>
                <a:ext uri="{FF2B5EF4-FFF2-40B4-BE49-F238E27FC236}">
                  <a16:creationId xmlns:a16="http://schemas.microsoft.com/office/drawing/2014/main" id="{BD924A60-39E6-47ED-9ED9-3AD3AD928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3058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25000">
                  <a:ea typeface="宋体" panose="02010600030101010101" pitchFamily="2" charset="-122"/>
                </a:rPr>
                <a:t>2</a:t>
              </a:r>
              <a:endParaRPr lang="zh-CN" altLang="en-US" sz="2800" b="1" baseline="-25000">
                <a:ea typeface="宋体" panose="02010600030101010101" pitchFamily="2" charset="-122"/>
              </a:endParaRPr>
            </a:p>
          </p:txBody>
        </p:sp>
        <p:sp>
          <p:nvSpPr>
            <p:cNvPr id="25617" name="Rectangle 8">
              <a:extLst>
                <a:ext uri="{FF2B5EF4-FFF2-40B4-BE49-F238E27FC236}">
                  <a16:creationId xmlns:a16="http://schemas.microsoft.com/office/drawing/2014/main" id="{921CA0C1-B2FC-46CE-90CC-1033346C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" y="1522"/>
              <a:ext cx="494" cy="2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ea typeface="宋体" panose="02010600030101010101" pitchFamily="2" charset="-122"/>
                </a:rPr>
                <a:t>x</a:t>
              </a:r>
              <a:r>
                <a:rPr lang="zh-CN" altLang="en-US" b="1">
                  <a:ea typeface="宋体" panose="02010600030101010101" pitchFamily="2" charset="-122"/>
                </a:rPr>
                <a:t>＝</a:t>
              </a:r>
              <a:r>
                <a:rPr lang="en-US" altLang="zh-CN" b="1" i="1">
                  <a:ea typeface="宋体" panose="02010600030101010101" pitchFamily="2" charset="-122"/>
                </a:rPr>
                <a:t>c</a:t>
              </a:r>
              <a:endParaRPr lang="zh-CN" altLang="en-US" b="1" i="1">
                <a:ea typeface="宋体" panose="02010600030101010101" pitchFamily="2" charset="-122"/>
              </a:endParaRPr>
            </a:p>
          </p:txBody>
        </p:sp>
        <p:sp>
          <p:nvSpPr>
            <p:cNvPr id="25618" name="Oval 9">
              <a:extLst>
                <a:ext uri="{FF2B5EF4-FFF2-40B4-BE49-F238E27FC236}">
                  <a16:creationId xmlns:a16="http://schemas.microsoft.com/office/drawing/2014/main" id="{B274DD86-E9D4-49D4-9F1A-9DC940E7A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160"/>
              <a:ext cx="68" cy="6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19" name="Oval 10">
              <a:extLst>
                <a:ext uri="{FF2B5EF4-FFF2-40B4-BE49-F238E27FC236}">
                  <a16:creationId xmlns:a16="http://schemas.microsoft.com/office/drawing/2014/main" id="{0505C761-CB90-4E2B-8895-47F017318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395"/>
              <a:ext cx="68" cy="6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20" name="Oval 11">
              <a:extLst>
                <a:ext uri="{FF2B5EF4-FFF2-40B4-BE49-F238E27FC236}">
                  <a16:creationId xmlns:a16="http://schemas.microsoft.com/office/drawing/2014/main" id="{35115CA2-F05C-4E3B-AB4F-8C1955D1B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2886"/>
              <a:ext cx="68" cy="6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21" name="Oval 12">
              <a:extLst>
                <a:ext uri="{FF2B5EF4-FFF2-40B4-BE49-F238E27FC236}">
                  <a16:creationId xmlns:a16="http://schemas.microsoft.com/office/drawing/2014/main" id="{0ADBD6E3-0367-489D-AD83-47B05A939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341"/>
              <a:ext cx="68" cy="6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22" name="Line 13">
              <a:extLst>
                <a:ext uri="{FF2B5EF4-FFF2-40B4-BE49-F238E27FC236}">
                  <a16:creationId xmlns:a16="http://schemas.microsoft.com/office/drawing/2014/main" id="{BC60EACC-1A99-4D8C-B95E-082B6FDBD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205"/>
              <a:ext cx="499" cy="2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Line 14">
              <a:extLst>
                <a:ext uri="{FF2B5EF4-FFF2-40B4-BE49-F238E27FC236}">
                  <a16:creationId xmlns:a16="http://schemas.microsoft.com/office/drawing/2014/main" id="{D8370774-FE47-417B-8B54-2ACE17CD5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2395"/>
              <a:ext cx="499" cy="49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Rectangle 15">
              <a:extLst>
                <a:ext uri="{FF2B5EF4-FFF2-40B4-BE49-F238E27FC236}">
                  <a16:creationId xmlns:a16="http://schemas.microsoft.com/office/drawing/2014/main" id="{1B0925C2-4F6B-435B-B3D6-C01ECD5C4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" y="1987"/>
              <a:ext cx="276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ea typeface="宋体" panose="02010600030101010101" pitchFamily="2" charset="-122"/>
                </a:rPr>
                <a:t>d</a:t>
              </a:r>
              <a:r>
                <a:rPr lang="en-US" altLang="zh-CN" b="1" baseline="-25000">
                  <a:ea typeface="宋体" panose="02010600030101010101" pitchFamily="2" charset="-122"/>
                </a:rPr>
                <a:t>1</a:t>
              </a:r>
              <a:endParaRPr lang="zh-CN" altLang="en-US" b="1" baseline="-25000">
                <a:ea typeface="宋体" panose="02010600030101010101" pitchFamily="2" charset="-122"/>
              </a:endParaRPr>
            </a:p>
          </p:txBody>
        </p:sp>
        <p:sp>
          <p:nvSpPr>
            <p:cNvPr id="25625" name="Rectangle 16">
              <a:extLst>
                <a:ext uri="{FF2B5EF4-FFF2-40B4-BE49-F238E27FC236}">
                  <a16:creationId xmlns:a16="http://schemas.microsoft.com/office/drawing/2014/main" id="{D52A98D2-8DDF-4E78-83C8-33959A011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448"/>
              <a:ext cx="276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–"/>
                <a:defRPr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60000"/>
                </a:lnSpc>
                <a:spcBef>
                  <a:spcPct val="20000"/>
                </a:spcBef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6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ea typeface="宋体" panose="02010600030101010101" pitchFamily="2" charset="-122"/>
                </a:rPr>
                <a:t>d</a:t>
              </a:r>
              <a:r>
                <a:rPr lang="en-US" altLang="zh-CN" b="1" baseline="-25000">
                  <a:ea typeface="宋体" panose="02010600030101010101" pitchFamily="2" charset="-122"/>
                </a:rPr>
                <a:t>2</a:t>
              </a:r>
              <a:endParaRPr lang="zh-CN" altLang="en-US" b="1" baseline="-25000">
                <a:ea typeface="宋体" panose="02010600030101010101" pitchFamily="2" charset="-122"/>
              </a:endParaRPr>
            </a:p>
          </p:txBody>
        </p:sp>
        <p:sp>
          <p:nvSpPr>
            <p:cNvPr id="25626" name="Line 17">
              <a:extLst>
                <a:ext uri="{FF2B5EF4-FFF2-40B4-BE49-F238E27FC236}">
                  <a16:creationId xmlns:a16="http://schemas.microsoft.com/office/drawing/2014/main" id="{82815CBC-84DB-4F62-AD07-5D22D209F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733"/>
              <a:ext cx="0" cy="2245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5" name="Rectangle 19">
            <a:extLst>
              <a:ext uri="{FF2B5EF4-FFF2-40B4-BE49-F238E27FC236}">
                <a16:creationId xmlns:a16="http://schemas.microsoft.com/office/drawing/2014/main" id="{9DA90B90-0338-4D39-B5B8-C1BA53B45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42322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C</a:t>
            </a:r>
            <a:r>
              <a:rPr lang="en-US" altLang="zh-CN" b="1" baseline="-25000">
                <a:ea typeface="宋体" panose="02010600030101010101" pitchFamily="2" charset="-122"/>
              </a:rPr>
              <a:t>2</a:t>
            </a:r>
            <a:endParaRPr lang="zh-CN" altLang="en-US" b="1" baseline="-25000">
              <a:ea typeface="宋体" panose="02010600030101010101" pitchFamily="2" charset="-122"/>
            </a:endParaRPr>
          </a:p>
        </p:txBody>
      </p:sp>
      <p:sp>
        <p:nvSpPr>
          <p:cNvPr id="25606" name="Rectangle 20">
            <a:extLst>
              <a:ext uri="{FF2B5EF4-FFF2-40B4-BE49-F238E27FC236}">
                <a16:creationId xmlns:a16="http://schemas.microsoft.com/office/drawing/2014/main" id="{A83E0C7C-77D7-4506-BDE5-940F76FD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5708650"/>
            <a:ext cx="33655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d</a:t>
            </a:r>
            <a:endParaRPr lang="zh-CN" altLang="en-US" b="1" baseline="-25000">
              <a:ea typeface="宋体" panose="02010600030101010101" pitchFamily="2" charset="-122"/>
            </a:endParaRPr>
          </a:p>
        </p:txBody>
      </p:sp>
      <p:sp>
        <p:nvSpPr>
          <p:cNvPr id="25607" name="Rectangle 21">
            <a:extLst>
              <a:ext uri="{FF2B5EF4-FFF2-40B4-BE49-F238E27FC236}">
                <a16:creationId xmlns:a16="http://schemas.microsoft.com/office/drawing/2014/main" id="{25FD8DA0-F899-484D-9ACD-05D30EA52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708650"/>
            <a:ext cx="33655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d</a:t>
            </a:r>
            <a:endParaRPr lang="zh-CN" altLang="en-US" b="1" baseline="-25000">
              <a:ea typeface="宋体" panose="02010600030101010101" pitchFamily="2" charset="-122"/>
            </a:endParaRPr>
          </a:p>
        </p:txBody>
      </p:sp>
      <p:sp>
        <p:nvSpPr>
          <p:cNvPr id="25608" name="Line 22">
            <a:extLst>
              <a:ext uri="{FF2B5EF4-FFF2-40B4-BE49-F238E27FC236}">
                <a16:creationId xmlns:a16="http://schemas.microsoft.com/office/drawing/2014/main" id="{F733D521-B022-42DC-B7C7-C00381EB1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2673350"/>
            <a:ext cx="0" cy="3635375"/>
          </a:xfrm>
          <a:prstGeom prst="line">
            <a:avLst/>
          </a:prstGeom>
          <a:noFill/>
          <a:ln w="38100">
            <a:solidFill>
              <a:schemeClr val="bg2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Line 23">
            <a:extLst>
              <a:ext uri="{FF2B5EF4-FFF2-40B4-BE49-F238E27FC236}">
                <a16:creationId xmlns:a16="http://schemas.microsoft.com/office/drawing/2014/main" id="{D9F61959-FA98-4A20-9746-5E118445D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1463" y="2673350"/>
            <a:ext cx="0" cy="3635375"/>
          </a:xfrm>
          <a:prstGeom prst="line">
            <a:avLst/>
          </a:prstGeom>
          <a:noFill/>
          <a:ln w="38100">
            <a:solidFill>
              <a:schemeClr val="bg2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Line 24">
            <a:extLst>
              <a:ext uri="{FF2B5EF4-FFF2-40B4-BE49-F238E27FC236}">
                <a16:creationId xmlns:a16="http://schemas.microsoft.com/office/drawing/2014/main" id="{A55AB592-D92E-4C7E-B848-1A3764476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5975" y="6213475"/>
            <a:ext cx="1008063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25">
            <a:extLst>
              <a:ext uri="{FF2B5EF4-FFF2-40B4-BE49-F238E27FC236}">
                <a16:creationId xmlns:a16="http://schemas.microsoft.com/office/drawing/2014/main" id="{B2543937-FE42-4F07-93A9-DD9CA02E1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988" y="6213475"/>
            <a:ext cx="1008062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Rectangle 26">
            <a:extLst>
              <a:ext uri="{FF2B5EF4-FFF2-40B4-BE49-F238E27FC236}">
                <a16:creationId xmlns:a16="http://schemas.microsoft.com/office/drawing/2014/main" id="{EA5AA949-135D-42B4-B166-8011D6A0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500438"/>
            <a:ext cx="369888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5613" name="Oval 27">
            <a:extLst>
              <a:ext uri="{FF2B5EF4-FFF2-40B4-BE49-F238E27FC236}">
                <a16:creationId xmlns:a16="http://schemas.microsoft.com/office/drawing/2014/main" id="{02372262-9CF3-4AF9-9F30-185CF4C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3752850"/>
            <a:ext cx="107950" cy="1079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8">
            <a:extLst>
              <a:ext uri="{FF2B5EF4-FFF2-40B4-BE49-F238E27FC236}">
                <a16:creationId xmlns:a16="http://schemas.microsoft.com/office/drawing/2014/main" id="{01D6DDED-E2CE-4B5D-AF7A-8EF571341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最近点对的分治求解</a:t>
            </a:r>
            <a:endParaRPr lang="en-US" altLang="zh-CN"/>
          </a:p>
        </p:txBody>
      </p:sp>
      <p:sp>
        <p:nvSpPr>
          <p:cNvPr id="27651" name="Rectangle 29">
            <a:extLst>
              <a:ext uri="{FF2B5EF4-FFF2-40B4-BE49-F238E27FC236}">
                <a16:creationId xmlns:a16="http://schemas.microsoft.com/office/drawing/2014/main" id="{BC89CF8E-9813-4DE7-B23E-19C489D9C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这些点的个数不会超过</a:t>
            </a:r>
            <a:r>
              <a:rPr lang="en-US" altLang="zh-CN" b="1">
                <a:solidFill>
                  <a:srgbClr val="FF0000"/>
                </a:solidFill>
              </a:rPr>
              <a:t> 6 </a:t>
            </a:r>
            <a:r>
              <a:rPr lang="zh-CN" altLang="en-US" b="1">
                <a:solidFill>
                  <a:srgbClr val="FF0000"/>
                </a:solidFill>
              </a:rPr>
              <a:t>个！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F419ABD9-BC0B-425F-97D5-CCCAF3333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r="38448"/>
          <a:stretch>
            <a:fillRect/>
          </a:stretch>
        </p:blipFill>
        <p:spPr bwMode="auto">
          <a:xfrm>
            <a:off x="3059113" y="2205038"/>
            <a:ext cx="2124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Line 17">
            <a:extLst>
              <a:ext uri="{FF2B5EF4-FFF2-40B4-BE49-F238E27FC236}">
                <a16:creationId xmlns:a16="http://schemas.microsoft.com/office/drawing/2014/main" id="{EABB0D0C-2D02-47FE-9FA8-753AB606D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4013" y="2606675"/>
            <a:ext cx="0" cy="35639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Rectangle 19">
            <a:extLst>
              <a:ext uri="{FF2B5EF4-FFF2-40B4-BE49-F238E27FC236}">
                <a16:creationId xmlns:a16="http://schemas.microsoft.com/office/drawing/2014/main" id="{2F04DD29-6330-4106-AD03-A4181E999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46529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C</a:t>
            </a:r>
            <a:r>
              <a:rPr lang="en-US" altLang="zh-CN" b="1" baseline="-25000">
                <a:ea typeface="宋体" panose="02010600030101010101" pitchFamily="2" charset="-122"/>
              </a:rPr>
              <a:t>2</a:t>
            </a:r>
            <a:endParaRPr lang="zh-CN" altLang="en-US" b="1" baseline="-25000">
              <a:ea typeface="宋体" panose="02010600030101010101" pitchFamily="2" charset="-122"/>
            </a:endParaRPr>
          </a:p>
        </p:txBody>
      </p:sp>
      <p:sp>
        <p:nvSpPr>
          <p:cNvPr id="27655" name="Rectangle 26">
            <a:extLst>
              <a:ext uri="{FF2B5EF4-FFF2-40B4-BE49-F238E27FC236}">
                <a16:creationId xmlns:a16="http://schemas.microsoft.com/office/drawing/2014/main" id="{DADED805-E451-445D-B10E-A51473BE0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3355975"/>
            <a:ext cx="369888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7656" name="Oval 27">
            <a:extLst>
              <a:ext uri="{FF2B5EF4-FFF2-40B4-BE49-F238E27FC236}">
                <a16:creationId xmlns:a16="http://schemas.microsoft.com/office/drawing/2014/main" id="{A78EC01E-0B47-473C-8878-E2BD1801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08388"/>
            <a:ext cx="107950" cy="1079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27657" name="Rectangle 30">
            <a:extLst>
              <a:ext uri="{FF2B5EF4-FFF2-40B4-BE49-F238E27FC236}">
                <a16:creationId xmlns:a16="http://schemas.microsoft.com/office/drawing/2014/main" id="{B7000869-8861-4C42-8682-74DC1A33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644900"/>
            <a:ext cx="407987" cy="4810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27658" name="Line 33">
            <a:extLst>
              <a:ext uri="{FF2B5EF4-FFF2-40B4-BE49-F238E27FC236}">
                <a16:creationId xmlns:a16="http://schemas.microsoft.com/office/drawing/2014/main" id="{03AD7E83-3C97-4939-A689-CDB7D4B60F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9225" y="2708275"/>
            <a:ext cx="217488" cy="900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Line 34">
            <a:extLst>
              <a:ext uri="{FF2B5EF4-FFF2-40B4-BE49-F238E27FC236}">
                <a16:creationId xmlns:a16="http://schemas.microsoft.com/office/drawing/2014/main" id="{8EBE4555-6B40-4A7A-802E-010ADD540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700" y="3694113"/>
            <a:ext cx="217488" cy="900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Freeform 35">
            <a:extLst>
              <a:ext uri="{FF2B5EF4-FFF2-40B4-BE49-F238E27FC236}">
                <a16:creationId xmlns:a16="http://schemas.microsoft.com/office/drawing/2014/main" id="{B611F41E-C691-4142-B27E-EAC5B3C8EBBB}"/>
              </a:ext>
            </a:extLst>
          </p:cNvPr>
          <p:cNvSpPr>
            <a:spLocks/>
          </p:cNvSpPr>
          <p:nvPr/>
        </p:nvSpPr>
        <p:spPr bwMode="auto">
          <a:xfrm>
            <a:off x="4176713" y="2673350"/>
            <a:ext cx="836612" cy="1943100"/>
          </a:xfrm>
          <a:custGeom>
            <a:avLst/>
            <a:gdLst>
              <a:gd name="T0" fmla="*/ 0 w 527"/>
              <a:gd name="T1" fmla="*/ 0 h 1224"/>
              <a:gd name="T2" fmla="*/ 2147483646 w 527"/>
              <a:gd name="T3" fmla="*/ 2147483646 h 1224"/>
              <a:gd name="T4" fmla="*/ 2147483646 w 527"/>
              <a:gd name="T5" fmla="*/ 2147483646 h 1224"/>
              <a:gd name="T6" fmla="*/ 2147483646 w 527"/>
              <a:gd name="T7" fmla="*/ 2147483646 h 1224"/>
              <a:gd name="T8" fmla="*/ 0 w 527"/>
              <a:gd name="T9" fmla="*/ 2147483646 h 1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7" h="1224">
                <a:moveTo>
                  <a:pt x="0" y="0"/>
                </a:moveTo>
                <a:cubicBezTo>
                  <a:pt x="60" y="32"/>
                  <a:pt x="271" y="90"/>
                  <a:pt x="358" y="192"/>
                </a:cubicBezTo>
                <a:cubicBezTo>
                  <a:pt x="445" y="294"/>
                  <a:pt x="515" y="480"/>
                  <a:pt x="521" y="612"/>
                </a:cubicBezTo>
                <a:cubicBezTo>
                  <a:pt x="527" y="744"/>
                  <a:pt x="484" y="884"/>
                  <a:pt x="397" y="986"/>
                </a:cubicBezTo>
                <a:cubicBezTo>
                  <a:pt x="310" y="1088"/>
                  <a:pt x="83" y="1175"/>
                  <a:pt x="0" y="1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Rectangle 36">
            <a:extLst>
              <a:ext uri="{FF2B5EF4-FFF2-40B4-BE49-F238E27FC236}">
                <a16:creationId xmlns:a16="http://schemas.microsoft.com/office/drawing/2014/main" id="{275B1266-64AF-4B07-9A8C-546DA47D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38" y="2790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7030A4E-5E65-4A18-A0D6-C74A3E6C8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最近点对的分治求解</a:t>
            </a:r>
            <a:endParaRPr lang="en-US" altLang="zh-CN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86D0BB5-57CE-4AEF-88A1-C760B121E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这些点的个数不会超过</a:t>
            </a:r>
            <a:r>
              <a:rPr lang="en-US" altLang="zh-CN" b="1">
                <a:solidFill>
                  <a:srgbClr val="FF0000"/>
                </a:solidFill>
              </a:rPr>
              <a:t> 6 </a:t>
            </a:r>
            <a:r>
              <a:rPr lang="zh-CN" altLang="en-US" b="1">
                <a:solidFill>
                  <a:srgbClr val="FF0000"/>
                </a:solidFill>
              </a:rPr>
              <a:t>个！</a:t>
            </a: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最坏情况：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7DB4B22C-0AD0-481B-8BB1-C8D235EC6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r="38448"/>
          <a:stretch>
            <a:fillRect/>
          </a:stretch>
        </p:blipFill>
        <p:spPr bwMode="auto">
          <a:xfrm>
            <a:off x="3059113" y="2205038"/>
            <a:ext cx="2124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Line 5">
            <a:extLst>
              <a:ext uri="{FF2B5EF4-FFF2-40B4-BE49-F238E27FC236}">
                <a16:creationId xmlns:a16="http://schemas.microsoft.com/office/drawing/2014/main" id="{CC1997C2-9D02-4BD7-A8ED-AF14D1160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4013" y="2606675"/>
            <a:ext cx="0" cy="35639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Rectangle 7">
            <a:extLst>
              <a:ext uri="{FF2B5EF4-FFF2-40B4-BE49-F238E27FC236}">
                <a16:creationId xmlns:a16="http://schemas.microsoft.com/office/drawing/2014/main" id="{17504392-85A2-49FC-BCF9-EF3E5A71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46529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C</a:t>
            </a:r>
            <a:r>
              <a:rPr lang="en-US" altLang="zh-CN" b="1" baseline="-25000">
                <a:ea typeface="宋体" panose="02010600030101010101" pitchFamily="2" charset="-122"/>
              </a:rPr>
              <a:t>2</a:t>
            </a:r>
            <a:endParaRPr lang="zh-CN" altLang="en-US" b="1" baseline="-25000">
              <a:ea typeface="宋体" panose="02010600030101010101" pitchFamily="2" charset="-122"/>
            </a:endParaRPr>
          </a:p>
        </p:txBody>
      </p:sp>
      <p:sp>
        <p:nvSpPr>
          <p:cNvPr id="29703" name="Rectangle 8">
            <a:extLst>
              <a:ext uri="{FF2B5EF4-FFF2-40B4-BE49-F238E27FC236}">
                <a16:creationId xmlns:a16="http://schemas.microsoft.com/office/drawing/2014/main" id="{8DB9BA29-1A9D-4B4E-9CD7-DED70AABA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3656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704" name="Oval 9">
            <a:extLst>
              <a:ext uri="{FF2B5EF4-FFF2-40B4-BE49-F238E27FC236}">
                <a16:creationId xmlns:a16="http://schemas.microsoft.com/office/drawing/2014/main" id="{8B9C6731-457B-445C-9892-E6684C3D4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3608388"/>
            <a:ext cx="107950" cy="1079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29705" name="Rectangle 10">
            <a:extLst>
              <a:ext uri="{FF2B5EF4-FFF2-40B4-BE49-F238E27FC236}">
                <a16:creationId xmlns:a16="http://schemas.microsoft.com/office/drawing/2014/main" id="{7AB4C101-15E3-445C-92CF-8B2C144D3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644900"/>
            <a:ext cx="407987" cy="4810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29706" name="Line 11">
            <a:extLst>
              <a:ext uri="{FF2B5EF4-FFF2-40B4-BE49-F238E27FC236}">
                <a16:creationId xmlns:a16="http://schemas.microsoft.com/office/drawing/2014/main" id="{EBCB7D4B-BFB2-4A32-B3B5-0ADEB8CB08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6713" y="2708275"/>
            <a:ext cx="0" cy="900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Line 12">
            <a:extLst>
              <a:ext uri="{FF2B5EF4-FFF2-40B4-BE49-F238E27FC236}">
                <a16:creationId xmlns:a16="http://schemas.microsoft.com/office/drawing/2014/main" id="{2BA55D0F-5A25-4549-9360-142C00C26D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6713" y="3681413"/>
            <a:ext cx="0" cy="9350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Freeform 13">
            <a:extLst>
              <a:ext uri="{FF2B5EF4-FFF2-40B4-BE49-F238E27FC236}">
                <a16:creationId xmlns:a16="http://schemas.microsoft.com/office/drawing/2014/main" id="{19A8E9B0-A85C-4255-B0D1-DE42B0453BC8}"/>
              </a:ext>
            </a:extLst>
          </p:cNvPr>
          <p:cNvSpPr>
            <a:spLocks/>
          </p:cNvSpPr>
          <p:nvPr/>
        </p:nvSpPr>
        <p:spPr bwMode="auto">
          <a:xfrm>
            <a:off x="4186238" y="2686050"/>
            <a:ext cx="998537" cy="1943100"/>
          </a:xfrm>
          <a:custGeom>
            <a:avLst/>
            <a:gdLst>
              <a:gd name="T0" fmla="*/ 0 w 669"/>
              <a:gd name="T1" fmla="*/ 0 h 1224"/>
              <a:gd name="T2" fmla="*/ 2147483646 w 669"/>
              <a:gd name="T3" fmla="*/ 2147483646 h 1224"/>
              <a:gd name="T4" fmla="*/ 2147483646 w 669"/>
              <a:gd name="T5" fmla="*/ 2147483646 h 1224"/>
              <a:gd name="T6" fmla="*/ 2147483646 w 669"/>
              <a:gd name="T7" fmla="*/ 2147483646 h 1224"/>
              <a:gd name="T8" fmla="*/ 0 w 669"/>
              <a:gd name="T9" fmla="*/ 2147483646 h 1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9" h="1224">
                <a:moveTo>
                  <a:pt x="0" y="0"/>
                </a:moveTo>
                <a:cubicBezTo>
                  <a:pt x="74" y="26"/>
                  <a:pt x="334" y="51"/>
                  <a:pt x="445" y="153"/>
                </a:cubicBezTo>
                <a:cubicBezTo>
                  <a:pt x="556" y="255"/>
                  <a:pt x="669" y="458"/>
                  <a:pt x="666" y="612"/>
                </a:cubicBezTo>
                <a:cubicBezTo>
                  <a:pt x="663" y="766"/>
                  <a:pt x="541" y="977"/>
                  <a:pt x="430" y="1079"/>
                </a:cubicBezTo>
                <a:cubicBezTo>
                  <a:pt x="319" y="1181"/>
                  <a:pt x="90" y="1194"/>
                  <a:pt x="0" y="1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Rectangle 14">
            <a:extLst>
              <a:ext uri="{FF2B5EF4-FFF2-40B4-BE49-F238E27FC236}">
                <a16:creationId xmlns:a16="http://schemas.microsoft.com/office/drawing/2014/main" id="{70833C33-3223-4300-B193-F8EE9071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2863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37ABB01-C183-40B6-A481-C2AA7CA97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最近点对的分治求解</a:t>
            </a:r>
            <a:endParaRPr lang="en-US" altLang="zh-CN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B0AB0F0-9A0E-4941-8FB6-FA95B5D44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这些点的个数不会超过</a:t>
            </a:r>
            <a:r>
              <a:rPr lang="en-US" altLang="zh-CN" b="1">
                <a:solidFill>
                  <a:srgbClr val="FF0000"/>
                </a:solidFill>
              </a:rPr>
              <a:t> 6 </a:t>
            </a:r>
            <a:r>
              <a:rPr lang="zh-CN" altLang="en-US" b="1">
                <a:solidFill>
                  <a:srgbClr val="FF0000"/>
                </a:solidFill>
              </a:rPr>
              <a:t>个！</a:t>
            </a: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最坏情况：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5F5B0FA9-492C-4955-B805-2C7E131E3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r="38448"/>
          <a:stretch>
            <a:fillRect/>
          </a:stretch>
        </p:blipFill>
        <p:spPr bwMode="auto">
          <a:xfrm>
            <a:off x="3059113" y="2205038"/>
            <a:ext cx="2124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Line 5">
            <a:extLst>
              <a:ext uri="{FF2B5EF4-FFF2-40B4-BE49-F238E27FC236}">
                <a16:creationId xmlns:a16="http://schemas.microsoft.com/office/drawing/2014/main" id="{02017392-30B2-4357-8304-1AEDB74DF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4013" y="2606675"/>
            <a:ext cx="0" cy="35639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7">
            <a:extLst>
              <a:ext uri="{FF2B5EF4-FFF2-40B4-BE49-F238E27FC236}">
                <a16:creationId xmlns:a16="http://schemas.microsoft.com/office/drawing/2014/main" id="{98136015-400F-4000-A6EC-87A24543A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46529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C</a:t>
            </a:r>
            <a:r>
              <a:rPr lang="en-US" altLang="zh-CN" b="1" baseline="-25000">
                <a:ea typeface="宋体" panose="02010600030101010101" pitchFamily="2" charset="-122"/>
              </a:rPr>
              <a:t>2</a:t>
            </a:r>
            <a:endParaRPr lang="zh-CN" altLang="en-US" b="1" baseline="-25000">
              <a:ea typeface="宋体" panose="02010600030101010101" pitchFamily="2" charset="-122"/>
            </a:endParaRPr>
          </a:p>
        </p:txBody>
      </p:sp>
      <p:sp>
        <p:nvSpPr>
          <p:cNvPr id="31751" name="Rectangle 8">
            <a:extLst>
              <a:ext uri="{FF2B5EF4-FFF2-40B4-BE49-F238E27FC236}">
                <a16:creationId xmlns:a16="http://schemas.microsoft.com/office/drawing/2014/main" id="{07771D3C-AC58-47FC-9A92-58BD941B5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3656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1752" name="Oval 9">
            <a:extLst>
              <a:ext uri="{FF2B5EF4-FFF2-40B4-BE49-F238E27FC236}">
                <a16:creationId xmlns:a16="http://schemas.microsoft.com/office/drawing/2014/main" id="{2376E7BC-6478-4C02-B26C-1335006C0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3608388"/>
            <a:ext cx="107950" cy="1079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31753" name="Rectangle 10">
            <a:extLst>
              <a:ext uri="{FF2B5EF4-FFF2-40B4-BE49-F238E27FC236}">
                <a16:creationId xmlns:a16="http://schemas.microsoft.com/office/drawing/2014/main" id="{56352E97-D5B2-4FF3-889F-A9776A59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644900"/>
            <a:ext cx="407987" cy="4810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31754" name="Line 11">
            <a:extLst>
              <a:ext uri="{FF2B5EF4-FFF2-40B4-BE49-F238E27FC236}">
                <a16:creationId xmlns:a16="http://schemas.microsoft.com/office/drawing/2014/main" id="{0BF91E62-E018-494D-B9A9-0F1094E540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6713" y="2708275"/>
            <a:ext cx="0" cy="900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Line 12">
            <a:extLst>
              <a:ext uri="{FF2B5EF4-FFF2-40B4-BE49-F238E27FC236}">
                <a16:creationId xmlns:a16="http://schemas.microsoft.com/office/drawing/2014/main" id="{2D8B9E08-99E5-41C6-AC11-FDC5A3CDDE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6713" y="3681413"/>
            <a:ext cx="0" cy="9350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6" name="Freeform 13">
            <a:extLst>
              <a:ext uri="{FF2B5EF4-FFF2-40B4-BE49-F238E27FC236}">
                <a16:creationId xmlns:a16="http://schemas.microsoft.com/office/drawing/2014/main" id="{23D46B66-297B-4A48-AFD6-874AD70B74FC}"/>
              </a:ext>
            </a:extLst>
          </p:cNvPr>
          <p:cNvSpPr>
            <a:spLocks/>
          </p:cNvSpPr>
          <p:nvPr/>
        </p:nvSpPr>
        <p:spPr bwMode="auto">
          <a:xfrm>
            <a:off x="4186238" y="2686050"/>
            <a:ext cx="998537" cy="1943100"/>
          </a:xfrm>
          <a:custGeom>
            <a:avLst/>
            <a:gdLst>
              <a:gd name="T0" fmla="*/ 0 w 669"/>
              <a:gd name="T1" fmla="*/ 0 h 1224"/>
              <a:gd name="T2" fmla="*/ 2147483646 w 669"/>
              <a:gd name="T3" fmla="*/ 2147483646 h 1224"/>
              <a:gd name="T4" fmla="*/ 2147483646 w 669"/>
              <a:gd name="T5" fmla="*/ 2147483646 h 1224"/>
              <a:gd name="T6" fmla="*/ 2147483646 w 669"/>
              <a:gd name="T7" fmla="*/ 2147483646 h 1224"/>
              <a:gd name="T8" fmla="*/ 0 w 669"/>
              <a:gd name="T9" fmla="*/ 2147483646 h 1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9" h="1224">
                <a:moveTo>
                  <a:pt x="0" y="0"/>
                </a:moveTo>
                <a:cubicBezTo>
                  <a:pt x="74" y="26"/>
                  <a:pt x="334" y="51"/>
                  <a:pt x="445" y="153"/>
                </a:cubicBezTo>
                <a:cubicBezTo>
                  <a:pt x="556" y="255"/>
                  <a:pt x="669" y="458"/>
                  <a:pt x="666" y="612"/>
                </a:cubicBezTo>
                <a:cubicBezTo>
                  <a:pt x="663" y="766"/>
                  <a:pt x="541" y="977"/>
                  <a:pt x="430" y="1079"/>
                </a:cubicBezTo>
                <a:cubicBezTo>
                  <a:pt x="319" y="1181"/>
                  <a:pt x="90" y="1194"/>
                  <a:pt x="0" y="1224"/>
                </a:cubicBezTo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7" name="Rectangle 14">
            <a:extLst>
              <a:ext uri="{FF2B5EF4-FFF2-40B4-BE49-F238E27FC236}">
                <a16:creationId xmlns:a16="http://schemas.microsoft.com/office/drawing/2014/main" id="{FCDCF726-5465-45C3-848E-F0F32E1FF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2863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endParaRPr lang="zh-CN" altLang="en-US" b="1" baseline="-25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1758" name="Rectangle 15">
            <a:extLst>
              <a:ext uri="{FF2B5EF4-FFF2-40B4-BE49-F238E27FC236}">
                <a16:creationId xmlns:a16="http://schemas.microsoft.com/office/drawing/2014/main" id="{358D3E0D-D907-4BAA-9FF5-BD31495CF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2673350"/>
            <a:ext cx="1008062" cy="19796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•"/>
              <a:defRPr kumimoji="1" sz="2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–"/>
              <a:defRPr kumimoj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60000"/>
              </a:lnSpc>
              <a:spcBef>
                <a:spcPct val="20000"/>
              </a:spcBef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1_CS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6427</TotalTime>
  <Words>2760</Words>
  <Application>Microsoft Office PowerPoint</Application>
  <PresentationFormat>全屏显示(4:3)</PresentationFormat>
  <Paragraphs>605</Paragraphs>
  <Slides>45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Times New Roman</vt:lpstr>
      <vt:lpstr>黑体</vt:lpstr>
      <vt:lpstr>Arial</vt:lpstr>
      <vt:lpstr>Monotype Sorts</vt:lpstr>
      <vt:lpstr>Arial Narrow</vt:lpstr>
      <vt:lpstr>宋体</vt:lpstr>
      <vt:lpstr>Wingdings</vt:lpstr>
      <vt:lpstr>楷体_GB2312</vt:lpstr>
      <vt:lpstr>等线</vt:lpstr>
      <vt:lpstr>1_CS1</vt:lpstr>
      <vt:lpstr>图片</vt:lpstr>
      <vt:lpstr>公式</vt:lpstr>
      <vt:lpstr>Picture2</vt:lpstr>
      <vt:lpstr>实验一《分治算法设计与实现》</vt:lpstr>
      <vt:lpstr>最近点对问题</vt:lpstr>
      <vt:lpstr>最近点对的分治求解</vt:lpstr>
      <vt:lpstr>最近点对的分治求解</vt:lpstr>
      <vt:lpstr>最近点对的分治求解</vt:lpstr>
      <vt:lpstr>最近点对的分治求解</vt:lpstr>
      <vt:lpstr>最近点对的分治求解</vt:lpstr>
      <vt:lpstr>最近点对的分治求解</vt:lpstr>
      <vt:lpstr>最近点对的分治求解</vt:lpstr>
      <vt:lpstr>最近点对的分治求解</vt:lpstr>
      <vt:lpstr>最近点对的分治求解</vt:lpstr>
      <vt:lpstr>最近点对的分治求解</vt:lpstr>
      <vt:lpstr>最近点对的分治求解算法(伪代码)</vt:lpstr>
      <vt:lpstr>最近点对分治算法(部分参考代码)</vt:lpstr>
      <vt:lpstr>最近点对分治算法(部分参考代码)</vt:lpstr>
      <vt:lpstr>最近点对分治算法(部分参考代码)</vt:lpstr>
      <vt:lpstr>最近点对分治算法(部分参考代码)</vt:lpstr>
      <vt:lpstr>最近点对分治算法(部分参考代码)</vt:lpstr>
      <vt:lpstr>最近点对分治算法(部分参考代码)</vt:lpstr>
      <vt:lpstr>最近点对分治算法(部分参考代码)</vt:lpstr>
      <vt:lpstr>最近点对分治算法(部分参考代码)</vt:lpstr>
      <vt:lpstr>棋盘覆盖</vt:lpstr>
      <vt:lpstr>棋盘覆盖</vt:lpstr>
      <vt:lpstr>棋盘覆盖</vt:lpstr>
      <vt:lpstr>棋盘覆盖</vt:lpstr>
      <vt:lpstr>棋盘覆盖</vt:lpstr>
      <vt:lpstr>棋盘覆盖</vt:lpstr>
      <vt:lpstr>棋盘覆盖</vt:lpstr>
      <vt:lpstr>棋盘覆盖</vt:lpstr>
      <vt:lpstr>棋盘覆盖</vt:lpstr>
      <vt:lpstr>棋盘覆盖分治求解思路</vt:lpstr>
      <vt:lpstr>凸包(Convex-Hull)</vt:lpstr>
      <vt:lpstr>直接求解凸包问题</vt:lpstr>
      <vt:lpstr>凸包(Convex-Hull)</vt:lpstr>
      <vt:lpstr>PowerPoint 演示文稿</vt:lpstr>
      <vt:lpstr>凸包</vt:lpstr>
      <vt:lpstr>凸包</vt:lpstr>
      <vt:lpstr>凸包的递归划分</vt:lpstr>
      <vt:lpstr>凸包的递归划分</vt:lpstr>
      <vt:lpstr>凸包分治算法的效率分析</vt:lpstr>
      <vt:lpstr>循环赛日程表</vt:lpstr>
      <vt:lpstr>循环赛日程表</vt:lpstr>
      <vt:lpstr>循环赛日程表</vt:lpstr>
      <vt:lpstr>循环赛日程表</vt:lpstr>
      <vt:lpstr>循环赛日程表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Cheng Huang</dc:creator>
  <cp:lastModifiedBy>Cheng Huang</cp:lastModifiedBy>
  <cp:revision>1382</cp:revision>
  <dcterms:created xsi:type="dcterms:W3CDTF">1999-08-23T17:38:43Z</dcterms:created>
  <dcterms:modified xsi:type="dcterms:W3CDTF">2023-05-31T01:59:42Z</dcterms:modified>
</cp:coreProperties>
</file>