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59"/>
  </p:handoutMasterIdLst>
  <p:sldIdLst>
    <p:sldId id="969" r:id="rId3"/>
    <p:sldId id="683" r:id="rId4"/>
    <p:sldId id="684" r:id="rId5"/>
    <p:sldId id="685" r:id="rId6"/>
    <p:sldId id="970" r:id="rId7"/>
    <p:sldId id="652" r:id="rId8"/>
    <p:sldId id="654" r:id="rId9"/>
    <p:sldId id="968" r:id="rId10"/>
    <p:sldId id="551" r:id="rId11"/>
    <p:sldId id="552" r:id="rId12"/>
    <p:sldId id="662" r:id="rId13"/>
    <p:sldId id="597" r:id="rId14"/>
    <p:sldId id="663" r:id="rId15"/>
    <p:sldId id="637" r:id="rId16"/>
    <p:sldId id="674" r:id="rId18"/>
    <p:sldId id="673" r:id="rId19"/>
    <p:sldId id="675" r:id="rId20"/>
    <p:sldId id="676" r:id="rId21"/>
    <p:sldId id="677" r:id="rId22"/>
    <p:sldId id="678" r:id="rId23"/>
    <p:sldId id="679" r:id="rId24"/>
    <p:sldId id="680" r:id="rId25"/>
    <p:sldId id="681" r:id="rId26"/>
    <p:sldId id="682" r:id="rId27"/>
    <p:sldId id="687" r:id="rId28"/>
    <p:sldId id="688" r:id="rId29"/>
    <p:sldId id="583" r:id="rId30"/>
    <p:sldId id="636" r:id="rId31"/>
    <p:sldId id="689" r:id="rId32"/>
    <p:sldId id="587" r:id="rId33"/>
    <p:sldId id="522" r:id="rId34"/>
    <p:sldId id="523" r:id="rId35"/>
    <p:sldId id="582" r:id="rId36"/>
    <p:sldId id="524" r:id="rId37"/>
    <p:sldId id="525" r:id="rId38"/>
    <p:sldId id="526" r:id="rId39"/>
    <p:sldId id="589" r:id="rId40"/>
    <p:sldId id="527" r:id="rId41"/>
    <p:sldId id="568" r:id="rId42"/>
    <p:sldId id="598" r:id="rId43"/>
    <p:sldId id="569" r:id="rId44"/>
    <p:sldId id="591" r:id="rId45"/>
    <p:sldId id="656" r:id="rId46"/>
    <p:sldId id="657" r:id="rId47"/>
    <p:sldId id="658" r:id="rId48"/>
    <p:sldId id="659" r:id="rId49"/>
    <p:sldId id="660" r:id="rId50"/>
    <p:sldId id="661" r:id="rId51"/>
    <p:sldId id="917" r:id="rId52"/>
    <p:sldId id="918" r:id="rId53"/>
    <p:sldId id="919" r:id="rId54"/>
    <p:sldId id="920" r:id="rId55"/>
    <p:sldId id="921" r:id="rId56"/>
    <p:sldId id="922" r:id="rId57"/>
    <p:sldId id="923" r:id="rId58"/>
  </p:sldIdLst>
  <p:sldSz cx="12192000" cy="6858000"/>
  <p:notesSz cx="6769100" cy="9918700"/>
  <p:custDataLst>
    <p:tags r:id="rId6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3" userDrawn="1">
          <p15:clr>
            <a:srgbClr val="A4A3A4"/>
          </p15:clr>
        </p15:guide>
        <p15:guide id="2" orient="horz" pos="1766" userDrawn="1">
          <p15:clr>
            <a:srgbClr val="A4A3A4"/>
          </p15:clr>
        </p15:guide>
        <p15:guide id="3" orient="horz" pos="1381" userDrawn="1">
          <p15:clr>
            <a:srgbClr val="A4A3A4"/>
          </p15:clr>
        </p15:guide>
        <p15:guide id="4" pos="527" userDrawn="1">
          <p15:clr>
            <a:srgbClr val="A4A3A4"/>
          </p15:clr>
        </p15:guide>
        <p15:guide id="5" pos="4345" userDrawn="1">
          <p15:clr>
            <a:srgbClr val="A4A3A4"/>
          </p15:clr>
        </p15:guide>
        <p15:guide id="6" pos="2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1832"/>
    <a:srgbClr val="A5D0E3"/>
    <a:srgbClr val="FF0000"/>
    <a:srgbClr val="000099"/>
    <a:srgbClr val="0000CC"/>
    <a:srgbClr val="990000"/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469" autoAdjust="0"/>
  </p:normalViewPr>
  <p:slideViewPr>
    <p:cSldViewPr snapToGrid="0" showGuides="1">
      <p:cViewPr varScale="1">
        <p:scale>
          <a:sx n="68" d="100"/>
          <a:sy n="68" d="100"/>
        </p:scale>
        <p:origin x="504" y="48"/>
      </p:cViewPr>
      <p:guideLst>
        <p:guide orient="horz" pos="1083"/>
        <p:guide orient="horz" pos="1766"/>
        <p:guide orient="horz" pos="1381"/>
        <p:guide pos="527"/>
        <p:guide pos="4345"/>
        <p:guide pos="2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578" y="504"/>
      </p:cViewPr>
      <p:guideLst>
        <p:guide orient="horz" pos="2161"/>
        <p:guide pos="287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gs" Target="tags/tag1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1600200" y="311150"/>
            <a:ext cx="36512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2349500" y="363538"/>
            <a:ext cx="21590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800" b="1">
                <a:solidFill>
                  <a:srgbClr val="00234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Copyright © 2001 ARM LTD. All rights reserved.</a:t>
            </a:r>
            <a:endParaRPr lang="en-US" altLang="zh-CN" sz="1400" b="1">
              <a:solidFill>
                <a:srgbClr val="00234A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1997075" y="485775"/>
            <a:ext cx="28670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800" b="1">
                <a:solidFill>
                  <a:srgbClr val="00234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 to be reproduced by any means without prior written consent.</a:t>
            </a:r>
            <a:endParaRPr lang="en-US" altLang="zh-CN" sz="1400" b="1">
              <a:solidFill>
                <a:srgbClr val="00234A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729163"/>
            <a:ext cx="4967287" cy="4481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50" tIns="47625" rIns="95250" bIns="47625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gray">
          <a:xfrm>
            <a:off x="5183188" y="195263"/>
            <a:ext cx="1227137" cy="4714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</a:ln>
        </p:spPr>
        <p:txBody>
          <a:bodyPr wrap="none" lIns="96838" tIns="47625" rIns="96838" bIns="47625" anchor="ctr"/>
          <a:lstStyle>
            <a:lvl1pPr algn="just" defTabSz="10001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10001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 defTabSz="10001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 defTabSz="10001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 defTabSz="10001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defTabSz="10001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defTabSz="10001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defTabSz="10001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defTabSz="10001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>
                <a:solidFill>
                  <a:schemeClr val="bg1"/>
                </a:solidFill>
                <a:ea typeface="宋体" panose="02010600030101010101" pitchFamily="2" charset="-122"/>
              </a:rPr>
              <a:t>Notes</a:t>
            </a:r>
            <a:endParaRPr lang="en-US" altLang="zh-CN" sz="18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76" name="Line 5"/>
          <p:cNvSpPr>
            <a:spLocks noChangeShapeType="1"/>
          </p:cNvSpPr>
          <p:nvPr/>
        </p:nvSpPr>
        <p:spPr bwMode="auto">
          <a:xfrm>
            <a:off x="442913" y="774700"/>
            <a:ext cx="5973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438150" y="503238"/>
            <a:ext cx="4089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675" tIns="25400" rIns="66675" bIns="25400">
            <a:spAutoFit/>
          </a:bodyPr>
          <a:lstStyle>
            <a:lvl1pPr algn="just" defTabSz="10001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95377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10001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95377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 defTabSz="10001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95377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 defTabSz="10001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95377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 defTabSz="10001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95377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defTabSz="10001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95377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defTabSz="10001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95377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defTabSz="10001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95377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defTabSz="10001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95377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b="1">
                <a:ea typeface="宋体" panose="02010600030101010101" pitchFamily="2" charset="-122"/>
              </a:rPr>
              <a:t>The ARM Architecture</a:t>
            </a:r>
            <a:endParaRPr lang="en-US" altLang="zh-CN" sz="1200" b="1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209925" y="9420225"/>
            <a:ext cx="311150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66675" tIns="25400" rIns="66675" bIns="25400">
            <a:spAutoFit/>
          </a:bodyPr>
          <a:lstStyle>
            <a:lvl1pPr defTabSz="10001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0001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0001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0001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0001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defTabSz="10001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defTabSz="10001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defTabSz="10001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defTabSz="10001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fld id="{6E3240C9-F62A-407E-A285-710D50BEA276}" type="slidenum">
              <a:rPr lang="zh-CN" altLang="en-US" sz="1200" b="1" smtClean="0">
                <a:solidFill>
                  <a:srgbClr val="006D8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006D8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9" name="Rectangle 8"/>
          <p:cNvSpPr>
            <a:spLocks noChangeAspect="1" noChangeArrowheads="1" noTextEdit="1"/>
          </p:cNvSpPr>
          <p:nvPr>
            <p:ph type="sldImg" idx="2"/>
          </p:nvPr>
        </p:nvSpPr>
        <p:spPr bwMode="auto">
          <a:xfrm>
            <a:off x="277813" y="914400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73075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48055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421130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94205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gray">
          <a:xfrm>
            <a:off x="7196667" y="6477000"/>
            <a:ext cx="1534584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b="1">
                <a:solidFill>
                  <a:schemeClr val="bg1"/>
                </a:solidFill>
                <a:ea typeface="宋体" panose="02010600030101010101" pitchFamily="2" charset="-122"/>
              </a:rPr>
              <a:t>CS-SWPU</a:t>
            </a:r>
            <a:endParaRPr kumimoji="1" lang="zh-CN" altLang="en-US" sz="16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06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7391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96026"/>
            <a:ext cx="3860800" cy="347663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703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052513"/>
            <a:ext cx="5384800" cy="5078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52513"/>
            <a:ext cx="5384800" cy="5078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52513"/>
            <a:ext cx="5384800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52513"/>
            <a:ext cx="5384800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52513"/>
            <a:ext cx="109728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055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4000" y="6400373"/>
            <a:ext cx="3860800" cy="323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2"/>
                </a:solidFill>
                <a:latin typeface="Garamond" pitchFamily="18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  <p:sp>
        <p:nvSpPr>
          <p:cNvPr id="1030" name="Freeform 6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gray">
          <a:xfrm>
            <a:off x="7196667" y="6477000"/>
            <a:ext cx="1534584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b="1">
                <a:solidFill>
                  <a:schemeClr val="bg1"/>
                </a:solidFill>
                <a:ea typeface="宋体" panose="02010600030101010101" pitchFamily="2" charset="-122"/>
              </a:rPr>
              <a:t>CS-SWPU</a:t>
            </a:r>
            <a:endParaRPr kumimoji="1" lang="zh-CN" altLang="en-US" sz="16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6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6.xml"/><Relationship Id="rId1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0.bin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emf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1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2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13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实验二</a:t>
            </a:r>
            <a:r>
              <a:rPr lang="en-US" altLang="zh-CN"/>
              <a:t>《</a:t>
            </a:r>
            <a:r>
              <a:rPr lang="zh-CN" altLang="en-US"/>
              <a:t>动态规划算法设计与实现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981075"/>
            <a:ext cx="10972800" cy="497666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/>
              <a:t>实验目标</a:t>
            </a:r>
            <a:endParaRPr lang="zh-CN" altLang="zh-CN" sz="2400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/>
              <a:t>掌握动态规划策略，提</a:t>
            </a:r>
            <a:r>
              <a:rPr lang="zh-CN" altLang="en-US" sz="2000" dirty="0"/>
              <a:t>升</a:t>
            </a:r>
            <a:r>
              <a:rPr lang="zh-CN" altLang="zh-CN" sz="2000" dirty="0"/>
              <a:t>分析解决复杂问题能力</a:t>
            </a:r>
            <a:endParaRPr lang="zh-CN" altLang="zh-CN" sz="20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/>
              <a:t>实验要求</a:t>
            </a:r>
            <a:endParaRPr lang="zh-CN" altLang="zh-CN" sz="2400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/>
              <a:t>理解动态规划基本原理，掌握动态规划算法设计</a:t>
            </a:r>
            <a:r>
              <a:rPr lang="zh-CN" altLang="en-US" sz="2000" dirty="0"/>
              <a:t>步骤和</a:t>
            </a:r>
            <a:r>
              <a:rPr lang="zh-CN" altLang="zh-CN" sz="2000" dirty="0"/>
              <a:t>程序</a:t>
            </a:r>
            <a:r>
              <a:rPr lang="zh-CN" altLang="en-US" sz="2000" dirty="0"/>
              <a:t>实现</a:t>
            </a:r>
            <a:r>
              <a:rPr lang="zh-CN" altLang="zh-CN" sz="2000" dirty="0"/>
              <a:t>，对算法性能进行分析得出结论</a:t>
            </a:r>
            <a:endParaRPr lang="zh-CN" altLang="zh-CN" sz="20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/>
              <a:t>实验内容</a:t>
            </a:r>
            <a:endParaRPr lang="zh-CN" altLang="zh-CN" sz="2400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/>
              <a:t>从动</a:t>
            </a:r>
            <a:r>
              <a:rPr lang="zh-CN" altLang="zh-CN" sz="2000" dirty="0"/>
              <a:t>态规划策略的典型应用问题（硬币兑换</a:t>
            </a:r>
            <a:r>
              <a:rPr lang="zh-CN" altLang="en-US" sz="2000" dirty="0"/>
              <a:t>、</a:t>
            </a:r>
            <a:r>
              <a:rPr lang="en-US" altLang="zh-CN" sz="2000" dirty="0"/>
              <a:t>0-1</a:t>
            </a:r>
            <a:r>
              <a:rPr lang="zh-CN" altLang="zh-CN" sz="2000" dirty="0"/>
              <a:t>背包、矩阵连乘积</a:t>
            </a:r>
            <a:r>
              <a:rPr lang="zh-CN" altLang="en-US" sz="2000" dirty="0"/>
              <a:t>、加权活动安排、最长公共子序列等</a:t>
            </a:r>
            <a:r>
              <a:rPr lang="zh-CN" altLang="zh-CN" sz="2000" dirty="0"/>
              <a:t>）</a:t>
            </a:r>
            <a:r>
              <a:rPr lang="zh-CN" altLang="en-US" sz="2000" dirty="0"/>
              <a:t>中选择一个</a:t>
            </a:r>
            <a:r>
              <a:rPr lang="zh-CN" altLang="zh-CN" sz="2000" dirty="0"/>
              <a:t>，设计动态规划算法，编程实现并分析性能</a:t>
            </a:r>
            <a:endParaRPr lang="en-US" altLang="zh-CN" sz="2000" dirty="0"/>
          </a:p>
        </p:txBody>
      </p:sp>
      <p:sp>
        <p:nvSpPr>
          <p:cNvPr id="5124" name="页脚占位符 3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40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400">
              <a:solidFill>
                <a:schemeClr val="tx2"/>
              </a:solidFill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5957889" y="3095625"/>
            <a:ext cx="2762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1500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5957889" y="3017839"/>
            <a:ext cx="2762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1500"/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5957889" y="3086100"/>
            <a:ext cx="2762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1500"/>
          </a:p>
        </p:txBody>
      </p:sp>
      <p:sp>
        <p:nvSpPr>
          <p:cNvPr id="1434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背包的子问题结构及最优值函数</a:t>
            </a:r>
            <a:endParaRPr lang="zh-CN" altLang="en-US"/>
          </a:p>
        </p:txBody>
      </p:sp>
      <p:sp>
        <p:nvSpPr>
          <p:cNvPr id="921625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609600" y="1023937"/>
            <a:ext cx="10900528" cy="192722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最优值函数 </a:t>
            </a:r>
            <a:r>
              <a:rPr lang="en-US" altLang="zh-CN" dirty="0">
                <a:latin typeface="Times New Roman" panose="02020603050405020304" pitchFamily="18" charset="0"/>
              </a:rPr>
              <a:t>F( </a:t>
            </a:r>
            <a:r>
              <a:rPr lang="en-US" altLang="zh-CN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 )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子背包问题</a:t>
            </a:r>
            <a:r>
              <a:rPr lang="zh-CN" altLang="en-US" dirty="0">
                <a:latin typeface="Times New Roman" panose="02020603050405020304" pitchFamily="18" charset="0"/>
              </a:rPr>
              <a:t>的最大装包价值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子背包</a:t>
            </a:r>
            <a:r>
              <a:rPr lang="zh-CN" altLang="en-US" dirty="0">
                <a:latin typeface="Times New Roman" panose="02020603050405020304" pitchFamily="18" charset="0"/>
              </a:rPr>
              <a:t>容量为 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1&lt;=j&lt;=W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可选物品为 </a:t>
            </a:r>
            <a:r>
              <a:rPr lang="en-US" altLang="zh-CN" dirty="0">
                <a:latin typeface="Times New Roman" panose="02020603050405020304" pitchFamily="18" charset="0"/>
              </a:rPr>
              <a:t>1, 2, …,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1≤i ≤n 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从右到左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</a:rPr>
              <a:t>逐个考察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41675" y="3317876"/>
            <a:ext cx="5708650" cy="130016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endParaRPr lang="zh-CN" altLang="en-US" sz="1500" dirty="0">
              <a:noFill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09600" y="1052513"/>
            <a:ext cx="10972800" cy="50784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初始条件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① 人为规定：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lvl="2"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② 直接求解：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</a:rPr>
              <a:t>( 1 , 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)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0≤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≤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可选的物品只有一个：物品 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若 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j</a:t>
            </a:r>
            <a:r>
              <a:rPr lang="en-US" altLang="zh-CN" sz="1800" b="1" dirty="0">
                <a:latin typeface="Times New Roman" panose="02020603050405020304" pitchFamily="18" charset="0"/>
              </a:rPr>
              <a:t> ≥ 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w</a:t>
            </a:r>
            <a:r>
              <a:rPr lang="en-US" altLang="zh-CN" sz="1800" b="1" baseline="-25000" dirty="0">
                <a:latin typeface="Times New Roman" panose="02020603050405020304" pitchFamily="18" charset="0"/>
              </a:rPr>
              <a:t>1</a:t>
            </a:r>
            <a:endParaRPr lang="en-US" altLang="zh-CN" sz="1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则</a:t>
            </a:r>
            <a:r>
              <a:rPr lang="zh-CN" altLang="en-US" dirty="0">
                <a:latin typeface="Times New Roman" panose="02020603050405020304" pitchFamily="18" charset="0"/>
              </a:rPr>
              <a:t>物品 </a:t>
            </a:r>
            <a:r>
              <a:rPr lang="en-US" altLang="zh-CN" dirty="0">
                <a:latin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</a:rPr>
              <a:t>应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整体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装包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最大装包价值＝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1800" b="1" baseline="-25000" dirty="0">
                <a:latin typeface="Times New Roman" panose="02020603050405020304" pitchFamily="18" charset="0"/>
              </a:rPr>
              <a:t>1</a:t>
            </a:r>
            <a:endParaRPr lang="en-US" altLang="zh-CN" sz="18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背包子问题最优值的计算</a:t>
            </a:r>
            <a:endParaRPr lang="zh-CN" altLang="en-US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2761006" y="1538326"/>
            <a:ext cx="4280816" cy="101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indent="0" algn="just" eaLnBrk="1" hangingPunct="1">
              <a:buNone/>
            </a:pPr>
            <a:r>
              <a:rPr lang="en-US" altLang="zh-CN" sz="26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00" dirty="0">
                <a:solidFill>
                  <a:srgbClr val="000099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600" i="1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000099"/>
                </a:solidFill>
                <a:latin typeface="Times New Roman" panose="02020603050405020304" pitchFamily="18" charset="0"/>
              </a:rPr>
              <a:t>, 0 )= 0</a:t>
            </a:r>
            <a:r>
              <a:rPr lang="zh-CN" altLang="en-US" sz="2600" dirty="0">
                <a:solidFill>
                  <a:srgbClr val="000099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rgbClr val="000099"/>
                </a:solidFill>
                <a:latin typeface="Times New Roman" panose="02020603050405020304" pitchFamily="18" charset="0"/>
              </a:rPr>
              <a:t>0≤</a:t>
            </a:r>
            <a:r>
              <a:rPr lang="en-US" altLang="zh-CN" sz="26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000099"/>
                </a:solidFill>
                <a:latin typeface="Times New Roman" panose="02020603050405020304" pitchFamily="18" charset="0"/>
              </a:rPr>
              <a:t>≤n</a:t>
            </a:r>
            <a:endParaRPr lang="en-US" altLang="zh-CN" sz="26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indent="0" algn="just" eaLnBrk="1" hangingPunct="1">
              <a:buNone/>
            </a:pPr>
            <a:r>
              <a:rPr lang="en-US" altLang="zh-CN" sz="26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00" dirty="0">
                <a:solidFill>
                  <a:srgbClr val="000099"/>
                </a:solidFill>
                <a:latin typeface="Times New Roman" panose="02020603050405020304" pitchFamily="18" charset="0"/>
              </a:rPr>
              <a:t>( 0, </a:t>
            </a:r>
            <a:r>
              <a:rPr lang="en-US" altLang="zh-CN" sz="26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600" dirty="0">
                <a:solidFill>
                  <a:srgbClr val="000099"/>
                </a:solidFill>
                <a:latin typeface="Times New Roman" panose="02020603050405020304" pitchFamily="18" charset="0"/>
              </a:rPr>
              <a:t> )= 0</a:t>
            </a:r>
            <a:r>
              <a:rPr lang="zh-CN" altLang="en-US" sz="2600" dirty="0">
                <a:solidFill>
                  <a:srgbClr val="000099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rgbClr val="000099"/>
                </a:solidFill>
                <a:latin typeface="Times New Roman" panose="02020603050405020304" pitchFamily="18" charset="0"/>
              </a:rPr>
              <a:t>0≤</a:t>
            </a:r>
            <a:r>
              <a:rPr lang="en-US" altLang="zh-CN" sz="26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600" dirty="0">
                <a:solidFill>
                  <a:srgbClr val="000099"/>
                </a:solidFill>
                <a:latin typeface="Times New Roman" panose="02020603050405020304" pitchFamily="18" charset="0"/>
              </a:rPr>
              <a:t>≤</a:t>
            </a:r>
            <a:r>
              <a:rPr lang="en-US" altLang="zh-CN" sz="26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endParaRPr lang="zh-CN" altLang="en-US" sz="2600" i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13196" y="4057517"/>
            <a:ext cx="3216898" cy="1081306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1500">
                <a:noFill/>
              </a:rPr>
              <a:t> </a:t>
            </a:r>
            <a:endParaRPr lang="zh-CN" altLang="en-US" sz="1500">
              <a:noFill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99621" y="981075"/>
            <a:ext cx="11082779" cy="3865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递归计算：</a:t>
            </a:r>
            <a:r>
              <a:rPr lang="en-US" altLang="zh-CN" b="1" i="1" dirty="0">
                <a:solidFill>
                  <a:srgbClr val="8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8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8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</a:rPr>
              <a:t>)</a:t>
            </a:r>
            <a:endParaRPr lang="en-US" altLang="zh-CN" b="1" dirty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物品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能否装包</a:t>
            </a:r>
            <a:r>
              <a:rPr lang="zh-CN" altLang="en-US" b="1" dirty="0">
                <a:latin typeface="Times New Roman" panose="02020603050405020304" pitchFamily="18" charset="0"/>
              </a:rPr>
              <a:t>；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装包最优值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pk.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不装包最优值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601345" lvl="1" indent="-342900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en-US" altLang="zh-CN" b="1" i="1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 err="1">
                <a:latin typeface="Times New Roman" panose="02020603050405020304" pitchFamily="18" charset="0"/>
              </a:rPr>
              <a:t>≥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：物品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能装包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</a:rPr>
              <a:t>但不一定装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846455" lvl="2" indent="-342900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+mj-ea"/>
              <a:buAutoNum type="circleNumDbPlain"/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装包：</a:t>
            </a:r>
            <a:r>
              <a:rPr lang="zh-CN" altLang="en-US" b="1" dirty="0">
                <a:latin typeface="Times New Roman" panose="02020603050405020304" pitchFamily="18" charset="0"/>
              </a:rPr>
              <a:t>剩余容量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– </a:t>
            </a:r>
            <a:r>
              <a:rPr lang="en-US" altLang="zh-CN" sz="1800" b="1" i="1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1800" b="1" baseline="-25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最优装包方案从前 </a:t>
            </a:r>
            <a:r>
              <a:rPr lang="en-US" altLang="zh-CN" b="1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– 1 </a:t>
            </a:r>
            <a:r>
              <a:rPr lang="zh-CN" altLang="en-US" b="1" dirty="0">
                <a:latin typeface="Times New Roman" panose="02020603050405020304" pitchFamily="18" charset="0"/>
              </a:rPr>
              <a:t>个物品产生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846455" lvl="2" indent="-342900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+mj-ea"/>
              <a:buAutoNum type="circleNumDbPlain"/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不装：</a:t>
            </a:r>
            <a:r>
              <a:rPr lang="zh-CN" altLang="en-US" b="1" dirty="0">
                <a:latin typeface="Times New Roman" panose="02020603050405020304" pitchFamily="18" charset="0"/>
              </a:rPr>
              <a:t>最优装包方案从前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– 1 </a:t>
            </a:r>
            <a:r>
              <a:rPr lang="zh-CN" altLang="en-US" b="1" dirty="0">
                <a:latin typeface="Times New Roman" panose="02020603050405020304" pitchFamily="18" charset="0"/>
              </a:rPr>
              <a:t>个物品中产生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601345" lvl="1" indent="-342900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en-US" altLang="zh-CN" b="1" i="1" dirty="0">
                <a:latin typeface="Times New Roman" panose="02020603050405020304" pitchFamily="18" charset="0"/>
              </a:rPr>
              <a:t>j</a:t>
            </a:r>
            <a:r>
              <a:rPr lang="zh-CN" altLang="en-US" b="1" dirty="0">
                <a:latin typeface="Times New Roman" panose="02020603050405020304" pitchFamily="18" charset="0"/>
              </a:rPr>
              <a:t>＜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：物品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不能装包，则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最优装包方案只能从前 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</a:rPr>
              <a:t>i-1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个物品中产生</a:t>
            </a:r>
            <a:endParaRPr lang="en-US" altLang="zh-CN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背包子问题最优值的计算</a:t>
            </a:r>
            <a:endParaRPr lang="zh-CN" altLang="en-US"/>
          </a:p>
        </p:txBody>
      </p:sp>
      <p:pic>
        <p:nvPicPr>
          <p:cNvPr id="16389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479" y="4497125"/>
            <a:ext cx="8799614" cy="117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背包子问题最优值的计算</a:t>
            </a:r>
            <a:endParaRPr lang="zh-CN" altLang="en-US"/>
          </a:p>
        </p:txBody>
      </p:sp>
      <p:grpSp>
        <p:nvGrpSpPr>
          <p:cNvPr id="85004" name="Group 12"/>
          <p:cNvGrpSpPr/>
          <p:nvPr/>
        </p:nvGrpSpPr>
        <p:grpSpPr bwMode="auto">
          <a:xfrm>
            <a:off x="1247775" y="2771152"/>
            <a:ext cx="8442980" cy="2732711"/>
            <a:chOff x="184" y="1672"/>
            <a:chExt cx="5083" cy="1637"/>
          </a:xfrm>
        </p:grpSpPr>
        <p:pic>
          <p:nvPicPr>
            <p:cNvPr id="17417" name="Picture 10" descr="fig08_1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5" r="6087" b="18309"/>
            <a:stretch>
              <a:fillRect/>
            </a:stretch>
          </p:blipFill>
          <p:spPr bwMode="auto">
            <a:xfrm>
              <a:off x="184" y="1672"/>
              <a:ext cx="5083" cy="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8" name="Text Box 4"/>
            <p:cNvSpPr txBox="1">
              <a:spLocks noChangeArrowheads="1"/>
            </p:cNvSpPr>
            <p:nvPr/>
          </p:nvSpPr>
          <p:spPr bwMode="auto">
            <a:xfrm>
              <a:off x="4656" y="2936"/>
              <a:ext cx="536" cy="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100" b="1">
                  <a:solidFill>
                    <a:srgbClr val="990000"/>
                  </a:solidFill>
                  <a:latin typeface="Times New Roman" panose="02020603050405020304" pitchFamily="18" charset="0"/>
                </a:rPr>
                <a:t>目标</a:t>
              </a:r>
              <a:endParaRPr lang="el-GR" altLang="zh-CN" sz="2100" b="1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5021" name="Group 29"/>
          <p:cNvGrpSpPr/>
          <p:nvPr/>
        </p:nvGrpSpPr>
        <p:grpSpPr bwMode="auto">
          <a:xfrm>
            <a:off x="5074444" y="4232602"/>
            <a:ext cx="2043112" cy="952500"/>
            <a:chOff x="2193" y="2376"/>
            <a:chExt cx="1716" cy="800"/>
          </a:xfrm>
        </p:grpSpPr>
        <p:sp>
          <p:nvSpPr>
            <p:cNvPr id="17415" name="Line 27"/>
            <p:cNvSpPr>
              <a:spLocks noChangeShapeType="1"/>
            </p:cNvSpPr>
            <p:nvPr/>
          </p:nvSpPr>
          <p:spPr bwMode="auto">
            <a:xfrm>
              <a:off x="3064" y="2376"/>
              <a:ext cx="0" cy="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6" name="Rectangle 11"/>
            <p:cNvSpPr>
              <a:spLocks noChangeArrowheads="1"/>
            </p:cNvSpPr>
            <p:nvPr/>
          </p:nvSpPr>
          <p:spPr bwMode="auto">
            <a:xfrm>
              <a:off x="2193" y="2569"/>
              <a:ext cx="171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0099"/>
                  </a:solidFill>
                </a:rPr>
                <a:t>上面行算  下面行</a:t>
              </a:r>
              <a:endParaRPr lang="zh-CN" altLang="en-US" sz="1800" b="1">
                <a:solidFill>
                  <a:srgbClr val="000099"/>
                </a:solidFill>
              </a:endParaRPr>
            </a:p>
          </p:txBody>
        </p:sp>
      </p:grpSp>
      <p:pic>
        <p:nvPicPr>
          <p:cNvPr id="17414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111249"/>
            <a:ext cx="9503279" cy="126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81076"/>
            <a:ext cx="7677151" cy="464026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Ex. </a:t>
            </a:r>
            <a:r>
              <a:rPr lang="zh-CN" altLang="en-US" b="1" dirty="0">
                <a:latin typeface="Times New Roman" panose="02020603050405020304" pitchFamily="18" charset="0"/>
              </a:rPr>
              <a:t>背包容量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W </a:t>
            </a:r>
            <a:r>
              <a:rPr lang="en-US" altLang="zh-CN" dirty="0">
                <a:latin typeface="Times New Roman" panose="02020603050405020304" pitchFamily="18" charset="0"/>
              </a:rPr>
              <a:t>= 5</a:t>
            </a:r>
            <a:endParaRPr lang="en-US" altLang="zh-CN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物品 </a:t>
            </a:r>
            <a:r>
              <a:rPr lang="en-US" altLang="zh-CN" sz="18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重量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1800" b="1" u="sng" baseline="-25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价值 </a:t>
            </a:r>
            <a:r>
              <a:rPr lang="en-US" altLang="zh-CN" sz="1800" b="1" i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800" b="1" u="sng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u="sng" dirty="0">
                <a:latin typeface="Times New Roman" panose="02020603050405020304" pitchFamily="18" charset="0"/>
              </a:rPr>
              <a:t>             </a:t>
            </a:r>
            <a:endParaRPr lang="en-US" altLang="zh-CN" i="1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1          2          $12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2          1          $10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3          3          $20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4          2          $15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3555" name="页脚占位符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57530" indent="-21463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859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2288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5717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29146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05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05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背包最优值计算</a:t>
            </a:r>
            <a:endParaRPr lang="en-US" altLang="zh-CN"/>
          </a:p>
        </p:txBody>
      </p:sp>
      <p:grpSp>
        <p:nvGrpSpPr>
          <p:cNvPr id="18437" name="Group 17"/>
          <p:cNvGrpSpPr/>
          <p:nvPr/>
        </p:nvGrpSpPr>
        <p:grpSpPr bwMode="auto">
          <a:xfrm>
            <a:off x="5419726" y="1668463"/>
            <a:ext cx="3787775" cy="2455862"/>
            <a:chOff x="2312" y="681"/>
            <a:chExt cx="3181" cy="2063"/>
          </a:xfrm>
        </p:grpSpPr>
        <p:grpSp>
          <p:nvGrpSpPr>
            <p:cNvPr id="18444" name="Group 15"/>
            <p:cNvGrpSpPr/>
            <p:nvPr/>
          </p:nvGrpSpPr>
          <p:grpSpPr bwMode="auto">
            <a:xfrm>
              <a:off x="2312" y="681"/>
              <a:ext cx="3181" cy="2063"/>
              <a:chOff x="2312" y="681"/>
              <a:chExt cx="3181" cy="2063"/>
            </a:xfrm>
          </p:grpSpPr>
          <p:pic>
            <p:nvPicPr>
              <p:cNvPr id="18446" name="Picture 13" descr="fig08_13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77" r="22798" b="29172"/>
              <a:stretch>
                <a:fillRect/>
              </a:stretch>
            </p:blipFill>
            <p:spPr bwMode="auto">
              <a:xfrm>
                <a:off x="2312" y="750"/>
                <a:ext cx="3181" cy="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47" name="Rectangle 11"/>
              <p:cNvSpPr>
                <a:spLocks noChangeArrowheads="1"/>
              </p:cNvSpPr>
              <p:nvPr/>
            </p:nvSpPr>
            <p:spPr bwMode="auto">
              <a:xfrm>
                <a:off x="3673" y="681"/>
                <a:ext cx="1027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容量 </a:t>
                </a:r>
                <a:r>
                  <a:rPr lang="en-US" altLang="zh-CN" sz="1800" b="1" i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1800" b="1" i="1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445" name="Rectangle 16"/>
            <p:cNvSpPr>
              <a:spLocks noChangeArrowheads="1"/>
            </p:cNvSpPr>
            <p:nvPr/>
          </p:nvSpPr>
          <p:spPr bwMode="auto">
            <a:xfrm>
              <a:off x="2816" y="1320"/>
              <a:ext cx="2648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1500"/>
            </a:p>
          </p:txBody>
        </p:sp>
      </p:grp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5448301" y="4770438"/>
            <a:ext cx="246221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b="1" i="1">
                <a:solidFill>
                  <a:srgbClr val="99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1800" b="1" i="1">
                <a:solidFill>
                  <a:srgbClr val="99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, 0 )= 0</a:t>
            </a:r>
            <a:r>
              <a:rPr lang="zh-CN" altLang="en-US" sz="1800" b="1">
                <a:solidFill>
                  <a:srgbClr val="99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0≤</a:t>
            </a:r>
            <a:r>
              <a:rPr lang="en-US" altLang="zh-CN" sz="1800" b="1" i="1">
                <a:solidFill>
                  <a:srgbClr val="99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≤</a:t>
            </a:r>
            <a:r>
              <a:rPr lang="en-US" altLang="zh-CN" sz="1800" b="1" i="1">
                <a:solidFill>
                  <a:srgbClr val="990000"/>
                </a:solidFill>
                <a:latin typeface="Times New Roman" panose="02020603050405020304" pitchFamily="18" charset="0"/>
              </a:rPr>
              <a:t>n</a:t>
            </a:r>
            <a:endParaRPr lang="zh-CN" altLang="en-US" sz="1800" b="1" i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4123" name="Rectangle 11"/>
          <p:cNvSpPr>
            <a:spLocks noChangeArrowheads="1"/>
          </p:cNvSpPr>
          <p:nvPr/>
        </p:nvSpPr>
        <p:spPr bwMode="auto">
          <a:xfrm>
            <a:off x="5419726" y="4375151"/>
            <a:ext cx="1643063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 b="1"/>
              <a:t>人为规定</a:t>
            </a:r>
            <a:endParaRPr lang="zh-CN" altLang="en-US" sz="1800" b="1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5438775" y="5189538"/>
            <a:ext cx="25400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800" b="1">
                <a:solidFill>
                  <a:schemeClr val="tx2"/>
                </a:solidFill>
                <a:latin typeface="Times New Roman" panose="02020603050405020304" pitchFamily="18" charset="0"/>
              </a:rPr>
              <a:t>( 0, </a:t>
            </a:r>
            <a:r>
              <a:rPr lang="en-US" altLang="zh-CN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800" b="1">
                <a:solidFill>
                  <a:schemeClr val="tx2"/>
                </a:solidFill>
                <a:latin typeface="Times New Roman" panose="02020603050405020304" pitchFamily="18" charset="0"/>
              </a:rPr>
              <a:t> )= 0</a:t>
            </a:r>
            <a:r>
              <a:rPr lang="zh-CN" altLang="en-US" sz="1800" b="1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800" b="1">
                <a:solidFill>
                  <a:schemeClr val="tx2"/>
                </a:solidFill>
                <a:latin typeface="Times New Roman" panose="02020603050405020304" pitchFamily="18" charset="0"/>
              </a:rPr>
              <a:t>0≤</a:t>
            </a:r>
            <a:r>
              <a:rPr lang="en-US" altLang="zh-CN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800" b="1">
                <a:solidFill>
                  <a:schemeClr val="tx2"/>
                </a:solidFill>
                <a:latin typeface="Times New Roman" panose="02020603050405020304" pitchFamily="18" charset="0"/>
              </a:rPr>
              <a:t>≤</a:t>
            </a:r>
            <a:r>
              <a:rPr lang="en-US" altLang="zh-CN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W</a:t>
            </a:r>
            <a:endParaRPr lang="en-US" altLang="zh-CN" sz="1800" b="1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6026151" y="2398713"/>
            <a:ext cx="149225" cy="1712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6030913" y="2398713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chemeClr val="tx2"/>
                </a:solidFill>
              </a:rPr>
              <a:t>0     0      0      0      0       0</a:t>
            </a:r>
            <a:endParaRPr lang="en-US" altLang="zh-CN" sz="2100" b="1">
              <a:solidFill>
                <a:schemeClr val="tx2"/>
              </a:solidFill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6792913" y="3021014"/>
            <a:ext cx="1643062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100" b="1"/>
              <a:t>初始化</a:t>
            </a:r>
            <a:endParaRPr lang="zh-CN" altLang="en-US" sz="21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6" grpId="0"/>
      <p:bldP spid="1114123" grpId="0"/>
      <p:bldP spid="37909" grpId="0"/>
      <p:bldP spid="37915" grpId="0" animBg="1"/>
      <p:bldP spid="37916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1340" y="838986"/>
            <a:ext cx="7918599" cy="468551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Ex. </a:t>
            </a:r>
            <a:r>
              <a:rPr lang="zh-CN" altLang="en-US" b="1" dirty="0">
                <a:latin typeface="Times New Roman" panose="02020603050405020304" pitchFamily="18" charset="0"/>
              </a:rPr>
              <a:t>背包容量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W </a:t>
            </a:r>
            <a:r>
              <a:rPr lang="en-US" altLang="zh-CN" dirty="0">
                <a:latin typeface="Times New Roman" panose="02020603050405020304" pitchFamily="18" charset="0"/>
              </a:rPr>
              <a:t>= 5</a:t>
            </a:r>
            <a:endParaRPr lang="en-US" altLang="zh-CN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物品 </a:t>
            </a:r>
            <a:r>
              <a:rPr lang="en-US" altLang="zh-CN" sz="18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重量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1800" b="1" u="sng" baseline="-25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价值 </a:t>
            </a:r>
            <a:r>
              <a:rPr lang="en-US" altLang="zh-CN" sz="1800" b="1" i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800" b="1" u="sng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u="sng" dirty="0">
                <a:latin typeface="Times New Roman" panose="02020603050405020304" pitchFamily="18" charset="0"/>
              </a:rPr>
              <a:t>             </a:t>
            </a:r>
            <a:endParaRPr lang="en-US" altLang="zh-CN" i="1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1          2          $12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2          1          $10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3          3          $20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4          2          $15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背包最优值计算</a:t>
            </a:r>
            <a:endParaRPr lang="en-US" altLang="zh-CN"/>
          </a:p>
        </p:txBody>
      </p:sp>
      <p:grpSp>
        <p:nvGrpSpPr>
          <p:cNvPr id="20485" name="Group 5"/>
          <p:cNvGrpSpPr/>
          <p:nvPr/>
        </p:nvGrpSpPr>
        <p:grpSpPr bwMode="auto">
          <a:xfrm>
            <a:off x="5419726" y="1668463"/>
            <a:ext cx="3787775" cy="2455862"/>
            <a:chOff x="2312" y="681"/>
            <a:chExt cx="3181" cy="2063"/>
          </a:xfrm>
        </p:grpSpPr>
        <p:grpSp>
          <p:nvGrpSpPr>
            <p:cNvPr id="20492" name="Group 6"/>
            <p:cNvGrpSpPr/>
            <p:nvPr/>
          </p:nvGrpSpPr>
          <p:grpSpPr bwMode="auto">
            <a:xfrm>
              <a:off x="2312" y="681"/>
              <a:ext cx="3181" cy="2063"/>
              <a:chOff x="2312" y="681"/>
              <a:chExt cx="3181" cy="2063"/>
            </a:xfrm>
          </p:grpSpPr>
          <p:pic>
            <p:nvPicPr>
              <p:cNvPr id="20494" name="Picture 7" descr="fig08_13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77" r="22798" b="29172"/>
              <a:stretch>
                <a:fillRect/>
              </a:stretch>
            </p:blipFill>
            <p:spPr bwMode="auto">
              <a:xfrm>
                <a:off x="2312" y="750"/>
                <a:ext cx="3181" cy="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95" name="Rectangle 11"/>
              <p:cNvSpPr>
                <a:spLocks noChangeArrowheads="1"/>
              </p:cNvSpPr>
              <p:nvPr/>
            </p:nvSpPr>
            <p:spPr bwMode="auto">
              <a:xfrm>
                <a:off x="3673" y="681"/>
                <a:ext cx="1027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容量 </a:t>
                </a:r>
                <a:r>
                  <a:rPr lang="en-US" altLang="zh-CN" sz="1800" b="1" i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1800" b="1" i="1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493" name="Rectangle 9"/>
            <p:cNvSpPr>
              <a:spLocks noChangeArrowheads="1"/>
            </p:cNvSpPr>
            <p:nvPr/>
          </p:nvSpPr>
          <p:spPr bwMode="auto">
            <a:xfrm>
              <a:off x="2816" y="1320"/>
              <a:ext cx="2648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1500"/>
            </a:p>
          </p:txBody>
        </p:sp>
      </p:grpSp>
      <p:sp>
        <p:nvSpPr>
          <p:cNvPr id="20486" name="Rectangle 11"/>
          <p:cNvSpPr>
            <a:spLocks noChangeArrowheads="1"/>
          </p:cNvSpPr>
          <p:nvPr/>
        </p:nvSpPr>
        <p:spPr bwMode="auto">
          <a:xfrm>
            <a:off x="5097463" y="4297363"/>
            <a:ext cx="1643062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 b="1"/>
              <a:t>直接求解</a:t>
            </a:r>
            <a:endParaRPr lang="zh-CN" altLang="en-US" sz="1800" b="1"/>
          </a:p>
        </p:txBody>
      </p:sp>
      <p:sp>
        <p:nvSpPr>
          <p:cNvPr id="20487" name="Text Box 13"/>
          <p:cNvSpPr txBox="1">
            <a:spLocks noChangeArrowheads="1"/>
          </p:cNvSpPr>
          <p:nvPr/>
        </p:nvSpPr>
        <p:spPr bwMode="auto">
          <a:xfrm>
            <a:off x="6026151" y="2398713"/>
            <a:ext cx="149225" cy="1712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</p:txBody>
      </p:sp>
      <p:sp>
        <p:nvSpPr>
          <p:cNvPr id="20488" name="Text Box 14"/>
          <p:cNvSpPr txBox="1">
            <a:spLocks noChangeArrowheads="1"/>
          </p:cNvSpPr>
          <p:nvPr/>
        </p:nvSpPr>
        <p:spPr bwMode="auto">
          <a:xfrm>
            <a:off x="6030913" y="2398713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chemeClr val="tx2"/>
                </a:solidFill>
              </a:rPr>
              <a:t>0     0      0      0      0       0</a:t>
            </a:r>
            <a:endParaRPr lang="en-US" altLang="zh-CN" sz="2100" b="1">
              <a:solidFill>
                <a:schemeClr val="tx2"/>
              </a:solidFill>
            </a:endParaRPr>
          </a:p>
        </p:txBody>
      </p: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6030913" y="275113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chemeClr val="tx2"/>
                </a:solidFill>
              </a:rPr>
              <a:t>0     0     12    12    12     12</a:t>
            </a:r>
            <a:endParaRPr lang="en-US" altLang="zh-CN" sz="2100" b="1">
              <a:solidFill>
                <a:schemeClr val="tx2"/>
              </a:solidFill>
            </a:endParaRPr>
          </a:p>
        </p:txBody>
      </p:sp>
      <p:sp>
        <p:nvSpPr>
          <p:cNvPr id="20490" name="Rectangle 11"/>
          <p:cNvSpPr>
            <a:spLocks noChangeArrowheads="1"/>
          </p:cNvSpPr>
          <p:nvPr/>
        </p:nvSpPr>
        <p:spPr bwMode="auto">
          <a:xfrm>
            <a:off x="6792913" y="3021014"/>
            <a:ext cx="1643062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100" b="1"/>
              <a:t>初始化</a:t>
            </a:r>
            <a:endParaRPr lang="zh-CN" altLang="en-US" sz="2100" b="1"/>
          </a:p>
        </p:txBody>
      </p:sp>
      <p:pic>
        <p:nvPicPr>
          <p:cNvPr id="2049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164" y="4814889"/>
            <a:ext cx="3006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0767" y="820132"/>
            <a:ext cx="7720259" cy="4729769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Ex. </a:t>
            </a:r>
            <a:r>
              <a:rPr lang="zh-CN" altLang="en-US" b="1" dirty="0">
                <a:latin typeface="Times New Roman" panose="02020603050405020304" pitchFamily="18" charset="0"/>
              </a:rPr>
              <a:t>背包容量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W </a:t>
            </a:r>
            <a:r>
              <a:rPr lang="en-US" altLang="zh-CN" dirty="0">
                <a:latin typeface="Times New Roman" panose="02020603050405020304" pitchFamily="18" charset="0"/>
              </a:rPr>
              <a:t>= 5</a:t>
            </a:r>
            <a:endParaRPr lang="en-US" altLang="zh-CN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物品 </a:t>
            </a:r>
            <a:r>
              <a:rPr lang="en-US" altLang="zh-CN" sz="18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重量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1800" b="1" u="sng" baseline="-25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价值 </a:t>
            </a:r>
            <a:r>
              <a:rPr lang="en-US" altLang="zh-CN" sz="1800" b="1" i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800" b="1" u="sng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u="sng" dirty="0">
                <a:latin typeface="Times New Roman" panose="02020603050405020304" pitchFamily="18" charset="0"/>
              </a:rPr>
              <a:t>             </a:t>
            </a:r>
            <a:endParaRPr lang="en-US" altLang="zh-CN" i="1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1          2          $12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2          1          $10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3          3          $20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4          2          $15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背包最优值计算</a:t>
            </a:r>
            <a:endParaRPr lang="en-US" altLang="zh-CN"/>
          </a:p>
        </p:txBody>
      </p:sp>
      <p:grpSp>
        <p:nvGrpSpPr>
          <p:cNvPr id="22533" name="Group 5"/>
          <p:cNvGrpSpPr/>
          <p:nvPr/>
        </p:nvGrpSpPr>
        <p:grpSpPr bwMode="auto">
          <a:xfrm>
            <a:off x="5419726" y="1668463"/>
            <a:ext cx="3787775" cy="2455862"/>
            <a:chOff x="2312" y="681"/>
            <a:chExt cx="3181" cy="2063"/>
          </a:xfrm>
        </p:grpSpPr>
        <p:grpSp>
          <p:nvGrpSpPr>
            <p:cNvPr id="22542" name="Group 6"/>
            <p:cNvGrpSpPr/>
            <p:nvPr/>
          </p:nvGrpSpPr>
          <p:grpSpPr bwMode="auto">
            <a:xfrm>
              <a:off x="2312" y="681"/>
              <a:ext cx="3181" cy="2063"/>
              <a:chOff x="2312" y="681"/>
              <a:chExt cx="3181" cy="2063"/>
            </a:xfrm>
          </p:grpSpPr>
          <p:pic>
            <p:nvPicPr>
              <p:cNvPr id="22544" name="Picture 7" descr="fig08_13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77" r="22798" b="29172"/>
              <a:stretch>
                <a:fillRect/>
              </a:stretch>
            </p:blipFill>
            <p:spPr bwMode="auto">
              <a:xfrm>
                <a:off x="2312" y="750"/>
                <a:ext cx="3181" cy="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45" name="Rectangle 11"/>
              <p:cNvSpPr>
                <a:spLocks noChangeArrowheads="1"/>
              </p:cNvSpPr>
              <p:nvPr/>
            </p:nvSpPr>
            <p:spPr bwMode="auto">
              <a:xfrm>
                <a:off x="3673" y="681"/>
                <a:ext cx="1027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容量 </a:t>
                </a:r>
                <a:r>
                  <a:rPr lang="en-US" altLang="zh-CN" sz="1800" b="1" i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1800" b="1" i="1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543" name="Rectangle 9"/>
            <p:cNvSpPr>
              <a:spLocks noChangeArrowheads="1"/>
            </p:cNvSpPr>
            <p:nvPr/>
          </p:nvSpPr>
          <p:spPr bwMode="auto">
            <a:xfrm>
              <a:off x="2816" y="1320"/>
              <a:ext cx="2648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1500"/>
            </a:p>
          </p:txBody>
        </p:sp>
      </p:grpSp>
      <p:sp>
        <p:nvSpPr>
          <p:cNvPr id="22534" name="Rectangle 11"/>
          <p:cNvSpPr>
            <a:spLocks noChangeArrowheads="1"/>
          </p:cNvSpPr>
          <p:nvPr/>
        </p:nvSpPr>
        <p:spPr bwMode="auto">
          <a:xfrm>
            <a:off x="5222876" y="4206876"/>
            <a:ext cx="1643063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 b="1"/>
              <a:t>递归计算</a:t>
            </a:r>
            <a:endParaRPr lang="zh-CN" altLang="en-US" sz="1800" b="1"/>
          </a:p>
        </p:txBody>
      </p:sp>
      <p:sp>
        <p:nvSpPr>
          <p:cNvPr id="22535" name="Text Box 13"/>
          <p:cNvSpPr txBox="1">
            <a:spLocks noChangeArrowheads="1"/>
          </p:cNvSpPr>
          <p:nvPr/>
        </p:nvSpPr>
        <p:spPr bwMode="auto">
          <a:xfrm>
            <a:off x="6026151" y="2398713"/>
            <a:ext cx="149225" cy="1712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</p:txBody>
      </p:sp>
      <p:sp>
        <p:nvSpPr>
          <p:cNvPr id="22536" name="Text Box 14"/>
          <p:cNvSpPr txBox="1">
            <a:spLocks noChangeArrowheads="1"/>
          </p:cNvSpPr>
          <p:nvPr/>
        </p:nvSpPr>
        <p:spPr bwMode="auto">
          <a:xfrm>
            <a:off x="6030913" y="2398713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chemeClr val="tx2"/>
                </a:solidFill>
              </a:rPr>
              <a:t>0     0      0      0      0       0</a:t>
            </a:r>
            <a:endParaRPr lang="en-US" altLang="zh-CN" sz="2100" b="1">
              <a:solidFill>
                <a:schemeClr val="tx2"/>
              </a:solidFill>
            </a:endParaRPr>
          </a:p>
        </p:txBody>
      </p:sp>
      <p:grpSp>
        <p:nvGrpSpPr>
          <p:cNvPr id="102418" name="Group 18"/>
          <p:cNvGrpSpPr/>
          <p:nvPr/>
        </p:nvGrpSpPr>
        <p:grpSpPr bwMode="auto">
          <a:xfrm>
            <a:off x="6535738" y="3190875"/>
            <a:ext cx="2043112" cy="952500"/>
            <a:chOff x="2193" y="2376"/>
            <a:chExt cx="1716" cy="800"/>
          </a:xfrm>
        </p:grpSpPr>
        <p:sp>
          <p:nvSpPr>
            <p:cNvPr id="22540" name="Line 19"/>
            <p:cNvSpPr>
              <a:spLocks noChangeShapeType="1"/>
            </p:cNvSpPr>
            <p:nvPr/>
          </p:nvSpPr>
          <p:spPr bwMode="auto">
            <a:xfrm>
              <a:off x="3064" y="2376"/>
              <a:ext cx="0" cy="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Rectangle 11"/>
            <p:cNvSpPr>
              <a:spLocks noChangeArrowheads="1"/>
            </p:cNvSpPr>
            <p:nvPr/>
          </p:nvSpPr>
          <p:spPr bwMode="auto">
            <a:xfrm>
              <a:off x="2193" y="2569"/>
              <a:ext cx="171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0099"/>
                  </a:solidFill>
                </a:rPr>
                <a:t>上一行算  下一行</a:t>
              </a:r>
              <a:endParaRPr lang="zh-CN" altLang="en-US" sz="1800" b="1">
                <a:solidFill>
                  <a:srgbClr val="000099"/>
                </a:solidFill>
              </a:endParaRPr>
            </a:p>
          </p:txBody>
        </p:sp>
      </p:grpSp>
      <p:sp>
        <p:nvSpPr>
          <p:cNvPr id="22538" name="Text Box 21"/>
          <p:cNvSpPr txBox="1">
            <a:spLocks noChangeArrowheads="1"/>
          </p:cNvSpPr>
          <p:nvPr/>
        </p:nvSpPr>
        <p:spPr bwMode="auto">
          <a:xfrm>
            <a:off x="6030913" y="275113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chemeClr val="tx2"/>
                </a:solidFill>
              </a:rPr>
              <a:t>0     0     12    12    12     12</a:t>
            </a:r>
            <a:endParaRPr lang="en-US" altLang="zh-CN" sz="2100" b="1">
              <a:solidFill>
                <a:schemeClr val="tx2"/>
              </a:solidFill>
            </a:endParaRPr>
          </a:p>
        </p:txBody>
      </p:sp>
      <p:sp>
        <p:nvSpPr>
          <p:cNvPr id="19" name="文本框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68341" y="4463436"/>
            <a:ext cx="5953027" cy="92679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1500">
                <a:noFill/>
              </a:rPr>
              <a:t> </a:t>
            </a:r>
            <a:endParaRPr lang="zh-CN" altLang="en-US" sz="1500">
              <a:noFill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634" y="744718"/>
            <a:ext cx="7956306" cy="487662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Ex. </a:t>
            </a:r>
            <a:r>
              <a:rPr lang="zh-CN" altLang="en-US" b="1" dirty="0">
                <a:latin typeface="Times New Roman" panose="02020603050405020304" pitchFamily="18" charset="0"/>
              </a:rPr>
              <a:t>背包容量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W </a:t>
            </a:r>
            <a:r>
              <a:rPr lang="en-US" altLang="zh-CN" dirty="0">
                <a:latin typeface="Times New Roman" panose="02020603050405020304" pitchFamily="18" charset="0"/>
              </a:rPr>
              <a:t>= 5</a:t>
            </a:r>
            <a:endParaRPr lang="en-US" altLang="zh-CN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物品 </a:t>
            </a:r>
            <a:r>
              <a:rPr lang="en-US" altLang="zh-CN" sz="18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重量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1800" b="1" u="sng" baseline="-25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价值 </a:t>
            </a:r>
            <a:r>
              <a:rPr lang="en-US" altLang="zh-CN" sz="1800" b="1" i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800" b="1" u="sng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u="sng" dirty="0">
                <a:latin typeface="Times New Roman" panose="02020603050405020304" pitchFamily="18" charset="0"/>
              </a:rPr>
              <a:t>             </a:t>
            </a:r>
            <a:endParaRPr lang="en-US" altLang="zh-CN" i="1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1          2          $12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2          1          $10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3          3          $20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4          2          $15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背包最优值计算</a:t>
            </a:r>
            <a:endParaRPr lang="en-US" altLang="zh-CN"/>
          </a:p>
        </p:txBody>
      </p:sp>
      <p:grpSp>
        <p:nvGrpSpPr>
          <p:cNvPr id="24581" name="Group 5"/>
          <p:cNvGrpSpPr/>
          <p:nvPr/>
        </p:nvGrpSpPr>
        <p:grpSpPr bwMode="auto">
          <a:xfrm>
            <a:off x="5419726" y="1668463"/>
            <a:ext cx="3787775" cy="2455862"/>
            <a:chOff x="2312" y="681"/>
            <a:chExt cx="3181" cy="2063"/>
          </a:xfrm>
        </p:grpSpPr>
        <p:grpSp>
          <p:nvGrpSpPr>
            <p:cNvPr id="24588" name="Group 6"/>
            <p:cNvGrpSpPr/>
            <p:nvPr/>
          </p:nvGrpSpPr>
          <p:grpSpPr bwMode="auto">
            <a:xfrm>
              <a:off x="2312" y="681"/>
              <a:ext cx="3181" cy="2063"/>
              <a:chOff x="2312" y="681"/>
              <a:chExt cx="3181" cy="2063"/>
            </a:xfrm>
          </p:grpSpPr>
          <p:pic>
            <p:nvPicPr>
              <p:cNvPr id="24590" name="Picture 7" descr="fig08_13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77" r="22798" b="29172"/>
              <a:stretch>
                <a:fillRect/>
              </a:stretch>
            </p:blipFill>
            <p:spPr bwMode="auto">
              <a:xfrm>
                <a:off x="2312" y="750"/>
                <a:ext cx="3181" cy="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91" name="Rectangle 11"/>
              <p:cNvSpPr>
                <a:spLocks noChangeArrowheads="1"/>
              </p:cNvSpPr>
              <p:nvPr/>
            </p:nvSpPr>
            <p:spPr bwMode="auto">
              <a:xfrm>
                <a:off x="3673" y="681"/>
                <a:ext cx="1027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容量 </a:t>
                </a:r>
                <a:r>
                  <a:rPr lang="en-US" altLang="zh-CN" sz="1800" b="1" i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1800" b="1" i="1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589" name="Rectangle 9"/>
            <p:cNvSpPr>
              <a:spLocks noChangeArrowheads="1"/>
            </p:cNvSpPr>
            <p:nvPr/>
          </p:nvSpPr>
          <p:spPr bwMode="auto">
            <a:xfrm>
              <a:off x="2816" y="1320"/>
              <a:ext cx="2648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1500"/>
            </a:p>
          </p:txBody>
        </p:sp>
      </p:grpSp>
      <p:sp>
        <p:nvSpPr>
          <p:cNvPr id="24582" name="Rectangle 11"/>
          <p:cNvSpPr>
            <a:spLocks noChangeArrowheads="1"/>
          </p:cNvSpPr>
          <p:nvPr/>
        </p:nvSpPr>
        <p:spPr bwMode="auto">
          <a:xfrm>
            <a:off x="5456238" y="4227514"/>
            <a:ext cx="16430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 b="1"/>
              <a:t>递归计算</a:t>
            </a:r>
            <a:endParaRPr lang="zh-CN" altLang="en-US" sz="1800" b="1"/>
          </a:p>
        </p:txBody>
      </p:sp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6026151" y="2398713"/>
            <a:ext cx="149225" cy="1712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6030913" y="2398713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chemeClr val="tx2"/>
                </a:solidFill>
              </a:rPr>
              <a:t>0     0      0      0      0       0</a:t>
            </a:r>
            <a:endParaRPr lang="en-US" altLang="zh-CN" sz="2100" b="1">
              <a:solidFill>
                <a:schemeClr val="tx2"/>
              </a:solidFill>
            </a:endParaRPr>
          </a:p>
        </p:txBody>
      </p:sp>
      <p:sp>
        <p:nvSpPr>
          <p:cNvPr id="24585" name="Text Box 16"/>
          <p:cNvSpPr txBox="1">
            <a:spLocks noChangeArrowheads="1"/>
          </p:cNvSpPr>
          <p:nvPr/>
        </p:nvSpPr>
        <p:spPr bwMode="auto">
          <a:xfrm>
            <a:off x="6030913" y="275113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chemeClr val="tx2"/>
                </a:solidFill>
              </a:rPr>
              <a:t>0     0     12    12    12     12</a:t>
            </a:r>
            <a:endParaRPr lang="en-US" altLang="zh-CN" sz="2100" b="1">
              <a:solidFill>
                <a:schemeClr val="tx2"/>
              </a:solidFill>
            </a:endParaRPr>
          </a:p>
        </p:txBody>
      </p:sp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6030913" y="3103563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99"/>
                </a:solidFill>
              </a:rPr>
              <a:t>0    10    12    22    22     22</a:t>
            </a:r>
            <a:endParaRPr lang="en-US" altLang="zh-CN" sz="2100" b="1">
              <a:solidFill>
                <a:srgbClr val="000099"/>
              </a:solidFill>
            </a:endParaRPr>
          </a:p>
        </p:txBody>
      </p:sp>
      <p:sp>
        <p:nvSpPr>
          <p:cNvPr id="16" name="文本框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68341" y="4463436"/>
            <a:ext cx="5953027" cy="92679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1500">
                <a:noFill/>
              </a:rPr>
              <a:t> </a:t>
            </a:r>
            <a:endParaRPr lang="zh-CN" altLang="en-US" sz="1500">
              <a:noFill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0767" y="848412"/>
            <a:ext cx="7720259" cy="477292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Ex. </a:t>
            </a:r>
            <a:r>
              <a:rPr lang="zh-CN" altLang="en-US" b="1" dirty="0">
                <a:latin typeface="Times New Roman" panose="02020603050405020304" pitchFamily="18" charset="0"/>
              </a:rPr>
              <a:t>背包容量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W </a:t>
            </a:r>
            <a:r>
              <a:rPr lang="en-US" altLang="zh-CN" dirty="0">
                <a:latin typeface="Times New Roman" panose="02020603050405020304" pitchFamily="18" charset="0"/>
              </a:rPr>
              <a:t>= 5</a:t>
            </a:r>
            <a:endParaRPr lang="en-US" altLang="zh-CN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物品 </a:t>
            </a:r>
            <a:r>
              <a:rPr lang="en-US" altLang="zh-CN" sz="18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重量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1800" b="1" u="sng" baseline="-25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价值 </a:t>
            </a:r>
            <a:r>
              <a:rPr lang="en-US" altLang="zh-CN" sz="1800" b="1" i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800" b="1" u="sng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u="sng" dirty="0">
                <a:latin typeface="Times New Roman" panose="02020603050405020304" pitchFamily="18" charset="0"/>
              </a:rPr>
              <a:t>             </a:t>
            </a:r>
            <a:endParaRPr lang="en-US" altLang="zh-CN" i="1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1          2          $12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2          1          $10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3          3          $20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4          2          $15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背包最优值计算</a:t>
            </a:r>
            <a:endParaRPr lang="en-US" altLang="zh-CN"/>
          </a:p>
        </p:txBody>
      </p:sp>
      <p:grpSp>
        <p:nvGrpSpPr>
          <p:cNvPr id="26629" name="Group 5"/>
          <p:cNvGrpSpPr/>
          <p:nvPr/>
        </p:nvGrpSpPr>
        <p:grpSpPr bwMode="auto">
          <a:xfrm>
            <a:off x="5419726" y="1668463"/>
            <a:ext cx="3787775" cy="2455862"/>
            <a:chOff x="2312" y="681"/>
            <a:chExt cx="3181" cy="2063"/>
          </a:xfrm>
        </p:grpSpPr>
        <p:grpSp>
          <p:nvGrpSpPr>
            <p:cNvPr id="26637" name="Group 6"/>
            <p:cNvGrpSpPr/>
            <p:nvPr/>
          </p:nvGrpSpPr>
          <p:grpSpPr bwMode="auto">
            <a:xfrm>
              <a:off x="2312" y="681"/>
              <a:ext cx="3181" cy="2063"/>
              <a:chOff x="2312" y="681"/>
              <a:chExt cx="3181" cy="2063"/>
            </a:xfrm>
          </p:grpSpPr>
          <p:pic>
            <p:nvPicPr>
              <p:cNvPr id="26639" name="Picture 7" descr="fig08_13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77" r="22798" b="29172"/>
              <a:stretch>
                <a:fillRect/>
              </a:stretch>
            </p:blipFill>
            <p:spPr bwMode="auto">
              <a:xfrm>
                <a:off x="2312" y="750"/>
                <a:ext cx="3181" cy="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40" name="Rectangle 11"/>
              <p:cNvSpPr>
                <a:spLocks noChangeArrowheads="1"/>
              </p:cNvSpPr>
              <p:nvPr/>
            </p:nvSpPr>
            <p:spPr bwMode="auto">
              <a:xfrm>
                <a:off x="3673" y="681"/>
                <a:ext cx="1027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容量 </a:t>
                </a:r>
                <a:r>
                  <a:rPr lang="en-US" altLang="zh-CN" sz="1800" b="1" i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1800" b="1" i="1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638" name="Rectangle 9"/>
            <p:cNvSpPr>
              <a:spLocks noChangeArrowheads="1"/>
            </p:cNvSpPr>
            <p:nvPr/>
          </p:nvSpPr>
          <p:spPr bwMode="auto">
            <a:xfrm>
              <a:off x="2816" y="1320"/>
              <a:ext cx="2648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1500"/>
            </a:p>
          </p:txBody>
        </p:sp>
      </p:grpSp>
      <p:sp>
        <p:nvSpPr>
          <p:cNvPr id="26630" name="Rectangle 11"/>
          <p:cNvSpPr>
            <a:spLocks noChangeArrowheads="1"/>
          </p:cNvSpPr>
          <p:nvPr/>
        </p:nvSpPr>
        <p:spPr bwMode="auto">
          <a:xfrm>
            <a:off x="5607051" y="4214814"/>
            <a:ext cx="164306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 b="1"/>
              <a:t>递归计算</a:t>
            </a:r>
            <a:endParaRPr lang="zh-CN" altLang="en-US" sz="1800" b="1"/>
          </a:p>
        </p:txBody>
      </p:sp>
      <p:sp>
        <p:nvSpPr>
          <p:cNvPr id="26631" name="Text Box 11"/>
          <p:cNvSpPr txBox="1">
            <a:spLocks noChangeArrowheads="1"/>
          </p:cNvSpPr>
          <p:nvPr/>
        </p:nvSpPr>
        <p:spPr bwMode="auto">
          <a:xfrm>
            <a:off x="6026151" y="2398713"/>
            <a:ext cx="149225" cy="1712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</p:txBody>
      </p:sp>
      <p:sp>
        <p:nvSpPr>
          <p:cNvPr id="26632" name="Text Box 12"/>
          <p:cNvSpPr txBox="1">
            <a:spLocks noChangeArrowheads="1"/>
          </p:cNvSpPr>
          <p:nvPr/>
        </p:nvSpPr>
        <p:spPr bwMode="auto">
          <a:xfrm>
            <a:off x="6030913" y="2398713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chemeClr val="tx2"/>
                </a:solidFill>
              </a:rPr>
              <a:t>0     0      0      0      0       0</a:t>
            </a:r>
            <a:endParaRPr lang="en-US" altLang="zh-CN" sz="2100" b="1">
              <a:solidFill>
                <a:schemeClr val="tx2"/>
              </a:solidFill>
            </a:endParaRPr>
          </a:p>
        </p:txBody>
      </p:sp>
      <p:sp>
        <p:nvSpPr>
          <p:cNvPr id="26633" name="Text Box 13"/>
          <p:cNvSpPr txBox="1">
            <a:spLocks noChangeArrowheads="1"/>
          </p:cNvSpPr>
          <p:nvPr/>
        </p:nvSpPr>
        <p:spPr bwMode="auto">
          <a:xfrm>
            <a:off x="6030913" y="275113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chemeClr val="tx2"/>
                </a:solidFill>
              </a:rPr>
              <a:t>0     0     12    12    12     12</a:t>
            </a:r>
            <a:endParaRPr lang="en-US" altLang="zh-CN" sz="2100" b="1">
              <a:solidFill>
                <a:schemeClr val="tx2"/>
              </a:solidFill>
            </a:endParaRPr>
          </a:p>
        </p:txBody>
      </p:sp>
      <p:sp>
        <p:nvSpPr>
          <p:cNvPr id="26634" name="Text Box 15"/>
          <p:cNvSpPr txBox="1">
            <a:spLocks noChangeArrowheads="1"/>
          </p:cNvSpPr>
          <p:nvPr/>
        </p:nvSpPr>
        <p:spPr bwMode="auto">
          <a:xfrm>
            <a:off x="6030913" y="3103563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99"/>
                </a:solidFill>
              </a:rPr>
              <a:t>0    10    12    22    22     22</a:t>
            </a:r>
            <a:endParaRPr lang="en-US" altLang="zh-CN" sz="2100" b="1">
              <a:solidFill>
                <a:srgbClr val="000099"/>
              </a:solidFill>
            </a:endParaRPr>
          </a:p>
        </p:txBody>
      </p:sp>
      <p:sp>
        <p:nvSpPr>
          <p:cNvPr id="109584" name="Text Box 16"/>
          <p:cNvSpPr txBox="1">
            <a:spLocks noChangeArrowheads="1"/>
          </p:cNvSpPr>
          <p:nvPr/>
        </p:nvSpPr>
        <p:spPr bwMode="auto">
          <a:xfrm>
            <a:off x="6030913" y="345598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99"/>
                </a:solidFill>
              </a:rPr>
              <a:t>0    10    12    22    30     32</a:t>
            </a:r>
            <a:endParaRPr lang="en-US" altLang="zh-CN" sz="2100" b="1">
              <a:solidFill>
                <a:srgbClr val="000099"/>
              </a:solidFill>
            </a:endParaRPr>
          </a:p>
        </p:txBody>
      </p:sp>
      <p:sp>
        <p:nvSpPr>
          <p:cNvPr id="17" name="文本框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68341" y="4463436"/>
            <a:ext cx="5953027" cy="92679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1500">
                <a:noFill/>
              </a:rPr>
              <a:t> </a:t>
            </a:r>
            <a:endParaRPr lang="zh-CN" altLang="en-US" sz="1500">
              <a:noFill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0768" y="876694"/>
            <a:ext cx="7782172" cy="482719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Ex. </a:t>
            </a:r>
            <a:r>
              <a:rPr lang="zh-CN" altLang="en-US" b="1" dirty="0">
                <a:latin typeface="Times New Roman" panose="02020603050405020304" pitchFamily="18" charset="0"/>
              </a:rPr>
              <a:t>背包容量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W </a:t>
            </a:r>
            <a:r>
              <a:rPr lang="en-US" altLang="zh-CN" dirty="0">
                <a:latin typeface="Times New Roman" panose="02020603050405020304" pitchFamily="18" charset="0"/>
              </a:rPr>
              <a:t>= 5</a:t>
            </a:r>
            <a:endParaRPr lang="en-US" altLang="zh-CN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物品 </a:t>
            </a:r>
            <a:r>
              <a:rPr lang="en-US" altLang="zh-CN" sz="18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重量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1800" b="1" u="sng" baseline="-25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价值 </a:t>
            </a:r>
            <a:r>
              <a:rPr lang="en-US" altLang="zh-CN" sz="1800" b="1" i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800" b="1" u="sng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u="sng" dirty="0">
                <a:latin typeface="Times New Roman" panose="02020603050405020304" pitchFamily="18" charset="0"/>
              </a:rPr>
              <a:t>             </a:t>
            </a:r>
            <a:endParaRPr lang="en-US" altLang="zh-CN" i="1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1          2          $12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2          1          $10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3          3          $20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4          2          $15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背包最优值计算</a:t>
            </a:r>
            <a:endParaRPr lang="en-US" altLang="zh-CN"/>
          </a:p>
        </p:txBody>
      </p:sp>
      <p:grpSp>
        <p:nvGrpSpPr>
          <p:cNvPr id="28677" name="Group 5"/>
          <p:cNvGrpSpPr/>
          <p:nvPr/>
        </p:nvGrpSpPr>
        <p:grpSpPr bwMode="auto">
          <a:xfrm>
            <a:off x="5419726" y="1668463"/>
            <a:ext cx="3787775" cy="2455862"/>
            <a:chOff x="2312" y="681"/>
            <a:chExt cx="3181" cy="2063"/>
          </a:xfrm>
        </p:grpSpPr>
        <p:grpSp>
          <p:nvGrpSpPr>
            <p:cNvPr id="28687" name="Group 6"/>
            <p:cNvGrpSpPr/>
            <p:nvPr/>
          </p:nvGrpSpPr>
          <p:grpSpPr bwMode="auto">
            <a:xfrm>
              <a:off x="2312" y="681"/>
              <a:ext cx="3181" cy="2063"/>
              <a:chOff x="2312" y="681"/>
              <a:chExt cx="3181" cy="2063"/>
            </a:xfrm>
          </p:grpSpPr>
          <p:pic>
            <p:nvPicPr>
              <p:cNvPr id="28689" name="Picture 7" descr="fig08_13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77" r="22798" b="29172"/>
              <a:stretch>
                <a:fillRect/>
              </a:stretch>
            </p:blipFill>
            <p:spPr bwMode="auto">
              <a:xfrm>
                <a:off x="2312" y="750"/>
                <a:ext cx="3181" cy="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90" name="Rectangle 11"/>
              <p:cNvSpPr>
                <a:spLocks noChangeArrowheads="1"/>
              </p:cNvSpPr>
              <p:nvPr/>
            </p:nvSpPr>
            <p:spPr bwMode="auto">
              <a:xfrm>
                <a:off x="3673" y="681"/>
                <a:ext cx="1027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容量 </a:t>
                </a:r>
                <a:r>
                  <a:rPr lang="en-US" altLang="zh-CN" sz="1800" b="1" i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1800" b="1" i="1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8688" name="Rectangle 9"/>
            <p:cNvSpPr>
              <a:spLocks noChangeArrowheads="1"/>
            </p:cNvSpPr>
            <p:nvPr/>
          </p:nvSpPr>
          <p:spPr bwMode="auto">
            <a:xfrm>
              <a:off x="2816" y="1320"/>
              <a:ext cx="2648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1500"/>
            </a:p>
          </p:txBody>
        </p:sp>
      </p:grpSp>
      <p:sp>
        <p:nvSpPr>
          <p:cNvPr id="28678" name="Rectangle 11"/>
          <p:cNvSpPr>
            <a:spLocks noChangeArrowheads="1"/>
          </p:cNvSpPr>
          <p:nvPr/>
        </p:nvSpPr>
        <p:spPr bwMode="auto">
          <a:xfrm>
            <a:off x="5199063" y="4148138"/>
            <a:ext cx="1643062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 b="1"/>
              <a:t>递归计算</a:t>
            </a:r>
            <a:endParaRPr lang="zh-CN" altLang="en-US" sz="1800" b="1"/>
          </a:p>
        </p:txBody>
      </p:sp>
      <p:sp>
        <p:nvSpPr>
          <p:cNvPr id="28679" name="Text Box 11"/>
          <p:cNvSpPr txBox="1">
            <a:spLocks noChangeArrowheads="1"/>
          </p:cNvSpPr>
          <p:nvPr/>
        </p:nvSpPr>
        <p:spPr bwMode="auto">
          <a:xfrm>
            <a:off x="6026151" y="2398713"/>
            <a:ext cx="149225" cy="1712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</p:txBody>
      </p:sp>
      <p:sp>
        <p:nvSpPr>
          <p:cNvPr id="28680" name="Text Box 12"/>
          <p:cNvSpPr txBox="1">
            <a:spLocks noChangeArrowheads="1"/>
          </p:cNvSpPr>
          <p:nvPr/>
        </p:nvSpPr>
        <p:spPr bwMode="auto">
          <a:xfrm>
            <a:off x="6030913" y="2398713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chemeClr val="tx2"/>
                </a:solidFill>
              </a:rPr>
              <a:t>0     0      0      0      0       0</a:t>
            </a:r>
            <a:endParaRPr lang="en-US" altLang="zh-CN" sz="2100" b="1">
              <a:solidFill>
                <a:schemeClr val="tx2"/>
              </a:solidFill>
            </a:endParaRPr>
          </a:p>
        </p:txBody>
      </p:sp>
      <p:sp>
        <p:nvSpPr>
          <p:cNvPr id="28681" name="Text Box 13"/>
          <p:cNvSpPr txBox="1">
            <a:spLocks noChangeArrowheads="1"/>
          </p:cNvSpPr>
          <p:nvPr/>
        </p:nvSpPr>
        <p:spPr bwMode="auto">
          <a:xfrm>
            <a:off x="6030913" y="275113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chemeClr val="tx2"/>
                </a:solidFill>
              </a:rPr>
              <a:t>0     0     12    12    12     12</a:t>
            </a:r>
            <a:endParaRPr lang="en-US" altLang="zh-CN" sz="2100" b="1">
              <a:solidFill>
                <a:schemeClr val="tx2"/>
              </a:solidFill>
            </a:endParaRPr>
          </a:p>
        </p:txBody>
      </p:sp>
      <p:sp>
        <p:nvSpPr>
          <p:cNvPr id="28682" name="Text Box 15"/>
          <p:cNvSpPr txBox="1">
            <a:spLocks noChangeArrowheads="1"/>
          </p:cNvSpPr>
          <p:nvPr/>
        </p:nvSpPr>
        <p:spPr bwMode="auto">
          <a:xfrm>
            <a:off x="6030913" y="311308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99"/>
                </a:solidFill>
              </a:rPr>
              <a:t>0    10    12    22    22     22</a:t>
            </a:r>
            <a:endParaRPr lang="en-US" altLang="zh-CN" sz="2100" b="1">
              <a:solidFill>
                <a:srgbClr val="000099"/>
              </a:solidFill>
            </a:endParaRPr>
          </a:p>
        </p:txBody>
      </p:sp>
      <p:sp>
        <p:nvSpPr>
          <p:cNvPr id="28683" name="Text Box 16"/>
          <p:cNvSpPr txBox="1">
            <a:spLocks noChangeArrowheads="1"/>
          </p:cNvSpPr>
          <p:nvPr/>
        </p:nvSpPr>
        <p:spPr bwMode="auto">
          <a:xfrm>
            <a:off x="6030913" y="345598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99"/>
                </a:solidFill>
              </a:rPr>
              <a:t>0    10    12    22    30     32</a:t>
            </a:r>
            <a:endParaRPr lang="en-US" altLang="zh-CN" sz="2100" b="1">
              <a:solidFill>
                <a:srgbClr val="000099"/>
              </a:solidFill>
            </a:endParaRP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6030913" y="381793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99"/>
                </a:solidFill>
              </a:rPr>
              <a:t>0    10    15    25    30     </a:t>
            </a:r>
            <a:r>
              <a:rPr lang="en-US" altLang="zh-CN" sz="2100" b="1">
                <a:solidFill>
                  <a:srgbClr val="FF0000"/>
                </a:solidFill>
              </a:rPr>
              <a:t>37</a:t>
            </a:r>
            <a:endParaRPr lang="en-US" altLang="zh-CN" sz="2100" b="1">
              <a:solidFill>
                <a:srgbClr val="FF0000"/>
              </a:solidFill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6440489" y="4135439"/>
            <a:ext cx="224313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100" b="1">
                <a:solidFill>
                  <a:srgbClr val="990000"/>
                </a:solidFill>
              </a:rPr>
              <a:t>最优装包方案？</a:t>
            </a:r>
            <a:endParaRPr lang="zh-CN" altLang="en-US" sz="2100" b="1">
              <a:solidFill>
                <a:srgbClr val="990000"/>
              </a:solidFill>
            </a:endParaRPr>
          </a:p>
        </p:txBody>
      </p:sp>
      <p:sp>
        <p:nvSpPr>
          <p:cNvPr id="19" name="文本框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68341" y="4463436"/>
            <a:ext cx="5953027" cy="92679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1500">
                <a:noFill/>
              </a:rPr>
              <a:t> </a:t>
            </a:r>
            <a:endParaRPr lang="zh-CN" altLang="en-US" sz="1500">
              <a:noFill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3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40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11468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硬币兑换的动态规划算法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468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已知：面额数组 </a:t>
            </a:r>
            <a:r>
              <a:rPr lang="en-US" altLang="zh-CN" dirty="0">
                <a:latin typeface="Times New Roman" panose="02020603050405020304" pitchFamily="18" charset="0"/>
              </a:rPr>
              <a:t>1=D[1]&lt;D[2]&lt;…&lt;D[m]</a:t>
            </a:r>
            <a:endParaRPr lang="en-US" altLang="zh-CN" sz="3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输入：兑换金额＝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最优值函数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F (n)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金额＝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时，最少的硬币兑换数量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最优值递归计算公式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n&gt;0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F (n) = min{ F(n-</a:t>
            </a:r>
            <a:r>
              <a:rPr lang="en-US" altLang="zh-CN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altLang="zh-CN" baseline="-250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})+1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，其中 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j:n&gt;=d</a:t>
            </a:r>
            <a:r>
              <a:rPr lang="en-US" altLang="zh-CN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endParaRPr lang="zh-CN" altLang="en-US" baseline="-25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n=0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F (n) = 0</a:t>
            </a:r>
            <a:endParaRPr lang="en-US" altLang="zh-CN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9047" y="876694"/>
            <a:ext cx="7680867" cy="470019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Ex. </a:t>
            </a:r>
            <a:r>
              <a:rPr lang="zh-CN" altLang="en-US" b="1" dirty="0">
                <a:latin typeface="Times New Roman" panose="02020603050405020304" pitchFamily="18" charset="0"/>
              </a:rPr>
              <a:t>背包容量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W </a:t>
            </a:r>
            <a:r>
              <a:rPr lang="en-US" altLang="zh-CN" dirty="0">
                <a:latin typeface="Times New Roman" panose="02020603050405020304" pitchFamily="18" charset="0"/>
              </a:rPr>
              <a:t>= 5</a:t>
            </a:r>
            <a:endParaRPr lang="en-US" altLang="zh-CN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物品 </a:t>
            </a:r>
            <a:r>
              <a:rPr lang="en-US" altLang="zh-CN" sz="18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重量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1800" b="1" u="sng" baseline="-25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价值 </a:t>
            </a:r>
            <a:r>
              <a:rPr lang="en-US" altLang="zh-CN" sz="1800" b="1" i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800" b="1" u="sng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u="sng" dirty="0">
                <a:latin typeface="Times New Roman" panose="02020603050405020304" pitchFamily="18" charset="0"/>
              </a:rPr>
              <a:t>             </a:t>
            </a:r>
            <a:endParaRPr lang="en-US" altLang="zh-CN" i="1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1          2          $12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2          1          $10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3          3          $20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4          2          $15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背包最优值计算</a:t>
            </a:r>
            <a:endParaRPr lang="en-US" altLang="zh-CN"/>
          </a:p>
        </p:txBody>
      </p:sp>
      <p:grpSp>
        <p:nvGrpSpPr>
          <p:cNvPr id="30725" name="Group 5"/>
          <p:cNvGrpSpPr/>
          <p:nvPr/>
        </p:nvGrpSpPr>
        <p:grpSpPr bwMode="auto">
          <a:xfrm>
            <a:off x="5419726" y="1668463"/>
            <a:ext cx="3787775" cy="2455862"/>
            <a:chOff x="2312" y="681"/>
            <a:chExt cx="3181" cy="2063"/>
          </a:xfrm>
        </p:grpSpPr>
        <p:grpSp>
          <p:nvGrpSpPr>
            <p:cNvPr id="30738" name="Group 6"/>
            <p:cNvGrpSpPr/>
            <p:nvPr/>
          </p:nvGrpSpPr>
          <p:grpSpPr bwMode="auto">
            <a:xfrm>
              <a:off x="2312" y="681"/>
              <a:ext cx="3181" cy="2063"/>
              <a:chOff x="2312" y="681"/>
              <a:chExt cx="3181" cy="2063"/>
            </a:xfrm>
          </p:grpSpPr>
          <p:pic>
            <p:nvPicPr>
              <p:cNvPr id="30740" name="Picture 7" descr="fig08_13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77" r="22798" b="29172"/>
              <a:stretch>
                <a:fillRect/>
              </a:stretch>
            </p:blipFill>
            <p:spPr bwMode="auto">
              <a:xfrm>
                <a:off x="2312" y="750"/>
                <a:ext cx="3181" cy="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41" name="Rectangle 11"/>
              <p:cNvSpPr>
                <a:spLocks noChangeArrowheads="1"/>
              </p:cNvSpPr>
              <p:nvPr/>
            </p:nvSpPr>
            <p:spPr bwMode="auto">
              <a:xfrm>
                <a:off x="3673" y="681"/>
                <a:ext cx="1027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容量 </a:t>
                </a:r>
                <a:r>
                  <a:rPr lang="en-US" altLang="zh-CN" sz="1800" b="1" i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1800" b="1" i="1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739" name="Rectangle 9"/>
            <p:cNvSpPr>
              <a:spLocks noChangeArrowheads="1"/>
            </p:cNvSpPr>
            <p:nvPr/>
          </p:nvSpPr>
          <p:spPr bwMode="auto">
            <a:xfrm>
              <a:off x="2816" y="1320"/>
              <a:ext cx="2648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1500"/>
            </a:p>
          </p:txBody>
        </p:sp>
      </p:grpSp>
      <p:sp>
        <p:nvSpPr>
          <p:cNvPr id="30726" name="Text Box 11"/>
          <p:cNvSpPr txBox="1">
            <a:spLocks noChangeArrowheads="1"/>
          </p:cNvSpPr>
          <p:nvPr/>
        </p:nvSpPr>
        <p:spPr bwMode="auto">
          <a:xfrm>
            <a:off x="6026151" y="2398713"/>
            <a:ext cx="149225" cy="1712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</p:txBody>
      </p:sp>
      <p:sp>
        <p:nvSpPr>
          <p:cNvPr id="30727" name="Text Box 12"/>
          <p:cNvSpPr txBox="1">
            <a:spLocks noChangeArrowheads="1"/>
          </p:cNvSpPr>
          <p:nvPr/>
        </p:nvSpPr>
        <p:spPr bwMode="auto">
          <a:xfrm>
            <a:off x="6030913" y="2398713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chemeClr val="tx2"/>
                </a:solidFill>
              </a:rPr>
              <a:t>0     0      0      0      0       0</a:t>
            </a:r>
            <a:endParaRPr lang="en-US" altLang="zh-CN" sz="2100" b="1">
              <a:solidFill>
                <a:schemeClr val="tx2"/>
              </a:solidFill>
            </a:endParaRPr>
          </a:p>
        </p:txBody>
      </p:sp>
      <p:sp>
        <p:nvSpPr>
          <p:cNvPr id="30728" name="Text Box 13"/>
          <p:cNvSpPr txBox="1">
            <a:spLocks noChangeArrowheads="1"/>
          </p:cNvSpPr>
          <p:nvPr/>
        </p:nvSpPr>
        <p:spPr bwMode="auto">
          <a:xfrm>
            <a:off x="6030913" y="275113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chemeClr val="tx2"/>
                </a:solidFill>
              </a:rPr>
              <a:t>0     0     12    12    12     12</a:t>
            </a:r>
            <a:endParaRPr lang="en-US" altLang="zh-CN" sz="2100" b="1">
              <a:solidFill>
                <a:schemeClr val="tx2"/>
              </a:solidFill>
            </a:endParaRPr>
          </a:p>
        </p:txBody>
      </p:sp>
      <p:sp>
        <p:nvSpPr>
          <p:cNvPr id="30729" name="Text Box 15"/>
          <p:cNvSpPr txBox="1">
            <a:spLocks noChangeArrowheads="1"/>
          </p:cNvSpPr>
          <p:nvPr/>
        </p:nvSpPr>
        <p:spPr bwMode="auto">
          <a:xfrm>
            <a:off x="6030913" y="311308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99"/>
                </a:solidFill>
              </a:rPr>
              <a:t>0    10    12    22    22     22</a:t>
            </a:r>
            <a:endParaRPr lang="en-US" altLang="zh-CN" sz="2100" b="1">
              <a:solidFill>
                <a:srgbClr val="000099"/>
              </a:solidFill>
            </a:endParaRPr>
          </a:p>
        </p:txBody>
      </p:sp>
      <p:sp>
        <p:nvSpPr>
          <p:cNvPr id="30730" name="Text Box 16"/>
          <p:cNvSpPr txBox="1">
            <a:spLocks noChangeArrowheads="1"/>
          </p:cNvSpPr>
          <p:nvPr/>
        </p:nvSpPr>
        <p:spPr bwMode="auto">
          <a:xfrm>
            <a:off x="6030913" y="345598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99"/>
                </a:solidFill>
              </a:rPr>
              <a:t>0    10    12    22    30     32</a:t>
            </a:r>
            <a:endParaRPr lang="en-US" altLang="zh-CN" sz="2100" b="1">
              <a:solidFill>
                <a:srgbClr val="000099"/>
              </a:solidFill>
            </a:endParaRPr>
          </a:p>
        </p:txBody>
      </p:sp>
      <p:sp>
        <p:nvSpPr>
          <p:cNvPr id="30731" name="Text Box 17"/>
          <p:cNvSpPr txBox="1">
            <a:spLocks noChangeArrowheads="1"/>
          </p:cNvSpPr>
          <p:nvPr/>
        </p:nvSpPr>
        <p:spPr bwMode="auto">
          <a:xfrm>
            <a:off x="6030913" y="381793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99"/>
                </a:solidFill>
              </a:rPr>
              <a:t>0    10    15    25    30     </a:t>
            </a:r>
            <a:r>
              <a:rPr lang="en-US" altLang="zh-CN" sz="2100" b="1">
                <a:solidFill>
                  <a:srgbClr val="FF0000"/>
                </a:solidFill>
              </a:rPr>
              <a:t>37</a:t>
            </a:r>
            <a:endParaRPr lang="en-US" altLang="zh-CN" sz="2100" b="1">
              <a:solidFill>
                <a:srgbClr val="FF0000"/>
              </a:solidFill>
            </a:endParaRPr>
          </a:p>
        </p:txBody>
      </p:sp>
      <p:sp>
        <p:nvSpPr>
          <p:cNvPr id="30732" name="Rectangle 11"/>
          <p:cNvSpPr>
            <a:spLocks noChangeArrowheads="1"/>
          </p:cNvSpPr>
          <p:nvPr/>
        </p:nvSpPr>
        <p:spPr bwMode="auto">
          <a:xfrm>
            <a:off x="5954714" y="4154488"/>
            <a:ext cx="325278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990000"/>
                </a:solidFill>
                <a:latin typeface="Times New Roman" panose="02020603050405020304" pitchFamily="18" charset="0"/>
              </a:rPr>
              <a:t>最优方案向量：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18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8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8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8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4 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1800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3036888" y="4676775"/>
            <a:ext cx="461486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500" b="1">
                <a:latin typeface="Times New Roman" panose="02020603050405020304" pitchFamily="18" charset="0"/>
              </a:rPr>
              <a:t>F(4, 5)≠F(3, 5)</a:t>
            </a:r>
            <a:r>
              <a:rPr lang="zh-CN" altLang="en-US" sz="1500" b="1">
                <a:latin typeface="Times New Roman" panose="02020603050405020304" pitchFamily="18" charset="0"/>
              </a:rPr>
              <a:t>：最优方案中，物品 </a:t>
            </a:r>
            <a:r>
              <a:rPr lang="en-US" altLang="zh-CN" sz="1500" b="1">
                <a:latin typeface="Times New Roman" panose="02020603050405020304" pitchFamily="18" charset="0"/>
              </a:rPr>
              <a:t>4 </a:t>
            </a:r>
            <a:r>
              <a:rPr lang="zh-CN" altLang="en-US" sz="1500" b="1">
                <a:latin typeface="Times New Roman" panose="02020603050405020304" pitchFamily="18" charset="0"/>
              </a:rPr>
              <a:t>是否在包内？</a:t>
            </a:r>
            <a:endParaRPr lang="zh-CN" altLang="en-US" sz="1500" b="1">
              <a:latin typeface="Times New Roman" panose="02020603050405020304" pitchFamily="18" charset="0"/>
            </a:endParaRP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8848725" y="3409950"/>
            <a:ext cx="419100" cy="7239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150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513264" y="4981575"/>
            <a:ext cx="40338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500" b="1">
                <a:solidFill>
                  <a:srgbClr val="800000"/>
                </a:solidFill>
                <a:latin typeface="Times New Roman" panose="02020603050405020304" pitchFamily="18" charset="0"/>
              </a:rPr>
              <a:t>若物品 </a:t>
            </a:r>
            <a:r>
              <a:rPr lang="en-US" altLang="zh-CN" sz="1500" b="1">
                <a:solidFill>
                  <a:srgbClr val="800000"/>
                </a:solidFill>
                <a:latin typeface="Times New Roman" panose="02020603050405020304" pitchFamily="18" charset="0"/>
              </a:rPr>
              <a:t>4 </a:t>
            </a:r>
            <a:r>
              <a:rPr lang="zh-CN" altLang="en-US" sz="1500" b="1">
                <a:solidFill>
                  <a:srgbClr val="800000"/>
                </a:solidFill>
                <a:latin typeface="Times New Roman" panose="02020603050405020304" pitchFamily="18" charset="0"/>
              </a:rPr>
              <a:t>不在包内，这时应有 </a:t>
            </a:r>
            <a:r>
              <a:rPr lang="en-US" altLang="zh-CN" sz="1500" b="1">
                <a:solidFill>
                  <a:srgbClr val="800000"/>
                </a:solidFill>
                <a:latin typeface="Times New Roman" panose="02020603050405020304" pitchFamily="18" charset="0"/>
              </a:rPr>
              <a:t>F(4, 5)</a:t>
            </a:r>
            <a:r>
              <a:rPr lang="zh-CN" altLang="en-US" sz="1500" b="1">
                <a:solidFill>
                  <a:srgbClr val="8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1500" b="1">
                <a:solidFill>
                  <a:srgbClr val="800000"/>
                </a:solidFill>
                <a:latin typeface="Times New Roman" panose="02020603050405020304" pitchFamily="18" charset="0"/>
              </a:rPr>
              <a:t>F(3, 5)</a:t>
            </a:r>
            <a:endParaRPr lang="zh-CN" altLang="en-US" sz="1500" b="1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418514" y="4914901"/>
            <a:ext cx="985837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100" b="1">
                <a:solidFill>
                  <a:srgbClr val="0000CC"/>
                </a:solidFill>
                <a:latin typeface="Times New Roman" panose="02020603050405020304" pitchFamily="18" charset="0"/>
              </a:rPr>
              <a:t>∴</a:t>
            </a:r>
            <a:r>
              <a:rPr lang="en-US" altLang="zh-CN" sz="2100" b="1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100" b="1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=1</a:t>
            </a:r>
            <a:endParaRPr lang="en-US" altLang="zh-CN" sz="21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8793163" y="4192588"/>
            <a:ext cx="195262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endParaRPr lang="en-US" altLang="zh-CN" sz="21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7901" y="772999"/>
            <a:ext cx="7617563" cy="484516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Ex. </a:t>
            </a:r>
            <a:r>
              <a:rPr lang="zh-CN" altLang="en-US" b="1" dirty="0">
                <a:latin typeface="Times New Roman" panose="02020603050405020304" pitchFamily="18" charset="0"/>
              </a:rPr>
              <a:t>背包容量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W </a:t>
            </a:r>
            <a:r>
              <a:rPr lang="en-US" altLang="zh-CN" dirty="0">
                <a:latin typeface="Times New Roman" panose="02020603050405020304" pitchFamily="18" charset="0"/>
              </a:rPr>
              <a:t>= 5</a:t>
            </a:r>
            <a:endParaRPr lang="en-US" altLang="zh-CN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物品 </a:t>
            </a:r>
            <a:r>
              <a:rPr lang="en-US" altLang="zh-CN" sz="18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重量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1800" b="1" u="sng" baseline="-25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价值 </a:t>
            </a:r>
            <a:r>
              <a:rPr lang="en-US" altLang="zh-CN" sz="1800" b="1" i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800" b="1" u="sng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u="sng" dirty="0">
                <a:latin typeface="Times New Roman" panose="02020603050405020304" pitchFamily="18" charset="0"/>
              </a:rPr>
              <a:t>             </a:t>
            </a:r>
            <a:endParaRPr lang="en-US" altLang="zh-CN" i="1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1          2          $12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2          1          $10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3          3          $20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4          2          $15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背包最优值计算</a:t>
            </a:r>
            <a:endParaRPr lang="en-US" altLang="zh-CN"/>
          </a:p>
        </p:txBody>
      </p:sp>
      <p:grpSp>
        <p:nvGrpSpPr>
          <p:cNvPr id="32773" name="Group 5"/>
          <p:cNvGrpSpPr/>
          <p:nvPr/>
        </p:nvGrpSpPr>
        <p:grpSpPr bwMode="auto">
          <a:xfrm>
            <a:off x="5419726" y="1668463"/>
            <a:ext cx="3787775" cy="2455862"/>
            <a:chOff x="2312" y="681"/>
            <a:chExt cx="3181" cy="2063"/>
          </a:xfrm>
        </p:grpSpPr>
        <p:grpSp>
          <p:nvGrpSpPr>
            <p:cNvPr id="32787" name="Group 6"/>
            <p:cNvGrpSpPr/>
            <p:nvPr/>
          </p:nvGrpSpPr>
          <p:grpSpPr bwMode="auto">
            <a:xfrm>
              <a:off x="2312" y="681"/>
              <a:ext cx="3181" cy="2063"/>
              <a:chOff x="2312" y="681"/>
              <a:chExt cx="3181" cy="2063"/>
            </a:xfrm>
          </p:grpSpPr>
          <p:pic>
            <p:nvPicPr>
              <p:cNvPr id="32789" name="Picture 7" descr="fig08_13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77" r="22798" b="29172"/>
              <a:stretch>
                <a:fillRect/>
              </a:stretch>
            </p:blipFill>
            <p:spPr bwMode="auto">
              <a:xfrm>
                <a:off x="2312" y="750"/>
                <a:ext cx="3181" cy="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790" name="Rectangle 11"/>
              <p:cNvSpPr>
                <a:spLocks noChangeArrowheads="1"/>
              </p:cNvSpPr>
              <p:nvPr/>
            </p:nvSpPr>
            <p:spPr bwMode="auto">
              <a:xfrm>
                <a:off x="3673" y="681"/>
                <a:ext cx="1027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容量 </a:t>
                </a:r>
                <a:r>
                  <a:rPr lang="en-US" altLang="zh-CN" sz="1800" b="1" i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1800" b="1" i="1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2788" name="Rectangle 9"/>
            <p:cNvSpPr>
              <a:spLocks noChangeArrowheads="1"/>
            </p:cNvSpPr>
            <p:nvPr/>
          </p:nvSpPr>
          <p:spPr bwMode="auto">
            <a:xfrm>
              <a:off x="2816" y="1320"/>
              <a:ext cx="2648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1500"/>
            </a:p>
          </p:txBody>
        </p:sp>
      </p:grpSp>
      <p:sp>
        <p:nvSpPr>
          <p:cNvPr id="32774" name="Text Box 10"/>
          <p:cNvSpPr txBox="1">
            <a:spLocks noChangeArrowheads="1"/>
          </p:cNvSpPr>
          <p:nvPr/>
        </p:nvSpPr>
        <p:spPr bwMode="auto">
          <a:xfrm>
            <a:off x="6026151" y="2398713"/>
            <a:ext cx="149225" cy="1712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</p:txBody>
      </p:sp>
      <p:sp>
        <p:nvSpPr>
          <p:cNvPr id="32775" name="Text Box 11"/>
          <p:cNvSpPr txBox="1">
            <a:spLocks noChangeArrowheads="1"/>
          </p:cNvSpPr>
          <p:nvPr/>
        </p:nvSpPr>
        <p:spPr bwMode="auto">
          <a:xfrm>
            <a:off x="6030913" y="2398713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chemeClr val="tx2"/>
                </a:solidFill>
              </a:rPr>
              <a:t>0     0      0      0      0       0</a:t>
            </a:r>
            <a:endParaRPr lang="en-US" altLang="zh-CN" sz="2100" b="1">
              <a:solidFill>
                <a:schemeClr val="tx2"/>
              </a:solidFill>
            </a:endParaRPr>
          </a:p>
        </p:txBody>
      </p:sp>
      <p:sp>
        <p:nvSpPr>
          <p:cNvPr id="32776" name="Text Box 12"/>
          <p:cNvSpPr txBox="1">
            <a:spLocks noChangeArrowheads="1"/>
          </p:cNvSpPr>
          <p:nvPr/>
        </p:nvSpPr>
        <p:spPr bwMode="auto">
          <a:xfrm>
            <a:off x="6030913" y="275113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chemeClr val="tx2"/>
                </a:solidFill>
              </a:rPr>
              <a:t>0     0     12    12    12     12</a:t>
            </a:r>
            <a:endParaRPr lang="en-US" altLang="zh-CN" sz="2100" b="1">
              <a:solidFill>
                <a:schemeClr val="tx2"/>
              </a:solidFill>
            </a:endParaRPr>
          </a:p>
        </p:txBody>
      </p:sp>
      <p:sp>
        <p:nvSpPr>
          <p:cNvPr id="32777" name="Text Box 13"/>
          <p:cNvSpPr txBox="1">
            <a:spLocks noChangeArrowheads="1"/>
          </p:cNvSpPr>
          <p:nvPr/>
        </p:nvSpPr>
        <p:spPr bwMode="auto">
          <a:xfrm>
            <a:off x="6030913" y="311308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99"/>
                </a:solidFill>
              </a:rPr>
              <a:t>0    10    12    22    22     22</a:t>
            </a:r>
            <a:endParaRPr lang="en-US" altLang="zh-CN" sz="2100" b="1">
              <a:solidFill>
                <a:srgbClr val="000099"/>
              </a:solidFill>
            </a:endParaRPr>
          </a:p>
        </p:txBody>
      </p:sp>
      <p:sp>
        <p:nvSpPr>
          <p:cNvPr id="32778" name="Text Box 14"/>
          <p:cNvSpPr txBox="1">
            <a:spLocks noChangeArrowheads="1"/>
          </p:cNvSpPr>
          <p:nvPr/>
        </p:nvSpPr>
        <p:spPr bwMode="auto">
          <a:xfrm>
            <a:off x="6030913" y="345598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99"/>
                </a:solidFill>
              </a:rPr>
              <a:t>0    10    12    22    30     32</a:t>
            </a:r>
            <a:endParaRPr lang="en-US" altLang="zh-CN" sz="2100" b="1">
              <a:solidFill>
                <a:srgbClr val="000099"/>
              </a:solidFill>
            </a:endParaRPr>
          </a:p>
        </p:txBody>
      </p:sp>
      <p:sp>
        <p:nvSpPr>
          <p:cNvPr id="32779" name="Text Box 15"/>
          <p:cNvSpPr txBox="1">
            <a:spLocks noChangeArrowheads="1"/>
          </p:cNvSpPr>
          <p:nvPr/>
        </p:nvSpPr>
        <p:spPr bwMode="auto">
          <a:xfrm>
            <a:off x="6030913" y="381793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99"/>
                </a:solidFill>
              </a:rPr>
              <a:t>0    10    15    25    30     </a:t>
            </a:r>
            <a:r>
              <a:rPr lang="en-US" altLang="zh-CN" sz="2100" b="1">
                <a:solidFill>
                  <a:srgbClr val="FF0000"/>
                </a:solidFill>
              </a:rPr>
              <a:t>37</a:t>
            </a:r>
            <a:endParaRPr lang="en-US" altLang="zh-CN" sz="2100" b="1">
              <a:solidFill>
                <a:srgbClr val="FF0000"/>
              </a:solidFill>
            </a:endParaRPr>
          </a:p>
        </p:txBody>
      </p:sp>
      <p:sp>
        <p:nvSpPr>
          <p:cNvPr id="32780" name="Rectangle 11"/>
          <p:cNvSpPr>
            <a:spLocks noChangeArrowheads="1"/>
          </p:cNvSpPr>
          <p:nvPr/>
        </p:nvSpPr>
        <p:spPr bwMode="auto">
          <a:xfrm>
            <a:off x="5954714" y="4154488"/>
            <a:ext cx="325278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990000"/>
                </a:solidFill>
                <a:latin typeface="Times New Roman" panose="02020603050405020304" pitchFamily="18" charset="0"/>
              </a:rPr>
              <a:t>最优方案向量：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18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8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8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8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4 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1800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3605213" y="4686300"/>
            <a:ext cx="461486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500" b="1">
                <a:latin typeface="Times New Roman" panose="02020603050405020304" pitchFamily="18" charset="0"/>
              </a:rPr>
              <a:t>物品 </a:t>
            </a:r>
            <a:r>
              <a:rPr lang="en-US" altLang="zh-CN" sz="1500" b="1">
                <a:latin typeface="Times New Roman" panose="02020603050405020304" pitchFamily="18" charset="0"/>
              </a:rPr>
              <a:t>4 </a:t>
            </a:r>
            <a:r>
              <a:rPr lang="zh-CN" altLang="en-US" sz="1500" b="1">
                <a:latin typeface="Times New Roman" panose="02020603050405020304" pitchFamily="18" charset="0"/>
              </a:rPr>
              <a:t>已在最优方案内，背包剩余容量？</a:t>
            </a:r>
            <a:endParaRPr lang="zh-CN" altLang="en-US" sz="1500" b="1">
              <a:latin typeface="Times New Roman" panose="02020603050405020304" pitchFamily="18" charset="0"/>
            </a:endParaRPr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7610475" y="3057525"/>
            <a:ext cx="419100" cy="7239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150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605214" y="5000625"/>
            <a:ext cx="40338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500" b="1">
                <a:solidFill>
                  <a:srgbClr val="800000"/>
                </a:solidFill>
                <a:latin typeface="Times New Roman" panose="02020603050405020304" pitchFamily="18" charset="0"/>
              </a:rPr>
              <a:t>那么，下一步应检查哪个矩阵元素？</a:t>
            </a:r>
            <a:endParaRPr lang="zh-CN" altLang="en-US" sz="1500" b="1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7043739" y="4953000"/>
            <a:ext cx="985837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100" b="1" i="1">
                <a:solidFill>
                  <a:srgbClr val="0000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(3,3)</a:t>
            </a:r>
            <a:endParaRPr lang="en-US" altLang="zh-CN" sz="21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5" name="Rectangle 11"/>
          <p:cNvSpPr>
            <a:spLocks noChangeArrowheads="1"/>
          </p:cNvSpPr>
          <p:nvPr/>
        </p:nvSpPr>
        <p:spPr bwMode="auto">
          <a:xfrm>
            <a:off x="8793163" y="4192588"/>
            <a:ext cx="195262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endParaRPr lang="en-US" altLang="zh-CN" sz="21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081839" y="4629151"/>
            <a:ext cx="1906586" cy="44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1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1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1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1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1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100" b="1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4</a:t>
            </a:r>
            <a:endParaRPr lang="en-US" altLang="zh-CN" sz="2100" b="1" baseline="-25000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8474" y="867266"/>
            <a:ext cx="7712715" cy="470962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Ex. </a:t>
            </a:r>
            <a:r>
              <a:rPr lang="zh-CN" altLang="en-US" b="1" dirty="0">
                <a:latin typeface="Times New Roman" panose="02020603050405020304" pitchFamily="18" charset="0"/>
              </a:rPr>
              <a:t>背包容量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W </a:t>
            </a:r>
            <a:r>
              <a:rPr lang="en-US" altLang="zh-CN" dirty="0">
                <a:latin typeface="Times New Roman" panose="02020603050405020304" pitchFamily="18" charset="0"/>
              </a:rPr>
              <a:t>= 5</a:t>
            </a:r>
            <a:endParaRPr lang="en-US" altLang="zh-CN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物品 </a:t>
            </a:r>
            <a:r>
              <a:rPr lang="en-US" altLang="zh-CN" sz="18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重量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1800" b="1" u="sng" baseline="-25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价值 </a:t>
            </a:r>
            <a:r>
              <a:rPr lang="en-US" altLang="zh-CN" sz="1800" b="1" i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800" b="1" u="sng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u="sng" dirty="0">
                <a:latin typeface="Times New Roman" panose="02020603050405020304" pitchFamily="18" charset="0"/>
              </a:rPr>
              <a:t>             </a:t>
            </a:r>
            <a:endParaRPr lang="en-US" altLang="zh-CN" i="1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1          2          $12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2          1          $10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3          3          $20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4          2          $15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背包最优值计算</a:t>
            </a:r>
            <a:endParaRPr lang="en-US" altLang="zh-CN"/>
          </a:p>
        </p:txBody>
      </p:sp>
      <p:grpSp>
        <p:nvGrpSpPr>
          <p:cNvPr id="34821" name="Group 5"/>
          <p:cNvGrpSpPr/>
          <p:nvPr/>
        </p:nvGrpSpPr>
        <p:grpSpPr bwMode="auto">
          <a:xfrm>
            <a:off x="5419726" y="1668463"/>
            <a:ext cx="3787775" cy="2455862"/>
            <a:chOff x="2312" y="681"/>
            <a:chExt cx="3181" cy="2063"/>
          </a:xfrm>
        </p:grpSpPr>
        <p:grpSp>
          <p:nvGrpSpPr>
            <p:cNvPr id="34835" name="Group 6"/>
            <p:cNvGrpSpPr/>
            <p:nvPr/>
          </p:nvGrpSpPr>
          <p:grpSpPr bwMode="auto">
            <a:xfrm>
              <a:off x="2312" y="681"/>
              <a:ext cx="3181" cy="2063"/>
              <a:chOff x="2312" y="681"/>
              <a:chExt cx="3181" cy="2063"/>
            </a:xfrm>
          </p:grpSpPr>
          <p:pic>
            <p:nvPicPr>
              <p:cNvPr id="34837" name="Picture 7" descr="fig08_13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77" r="22798" b="29172"/>
              <a:stretch>
                <a:fillRect/>
              </a:stretch>
            </p:blipFill>
            <p:spPr bwMode="auto">
              <a:xfrm>
                <a:off x="2312" y="750"/>
                <a:ext cx="3181" cy="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38" name="Rectangle 11"/>
              <p:cNvSpPr>
                <a:spLocks noChangeArrowheads="1"/>
              </p:cNvSpPr>
              <p:nvPr/>
            </p:nvSpPr>
            <p:spPr bwMode="auto">
              <a:xfrm>
                <a:off x="3673" y="681"/>
                <a:ext cx="1027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容量 </a:t>
                </a:r>
                <a:r>
                  <a:rPr lang="en-US" altLang="zh-CN" sz="1800" b="1" i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1800" b="1" i="1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4836" name="Rectangle 9"/>
            <p:cNvSpPr>
              <a:spLocks noChangeArrowheads="1"/>
            </p:cNvSpPr>
            <p:nvPr/>
          </p:nvSpPr>
          <p:spPr bwMode="auto">
            <a:xfrm>
              <a:off x="2816" y="1320"/>
              <a:ext cx="2648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1500"/>
            </a:p>
          </p:txBody>
        </p:sp>
      </p:grpSp>
      <p:sp>
        <p:nvSpPr>
          <p:cNvPr id="34822" name="Text Box 10"/>
          <p:cNvSpPr txBox="1">
            <a:spLocks noChangeArrowheads="1"/>
          </p:cNvSpPr>
          <p:nvPr/>
        </p:nvSpPr>
        <p:spPr bwMode="auto">
          <a:xfrm>
            <a:off x="6026151" y="2398713"/>
            <a:ext cx="149225" cy="1712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</p:txBody>
      </p:sp>
      <p:sp>
        <p:nvSpPr>
          <p:cNvPr id="34823" name="Text Box 11"/>
          <p:cNvSpPr txBox="1">
            <a:spLocks noChangeArrowheads="1"/>
          </p:cNvSpPr>
          <p:nvPr/>
        </p:nvSpPr>
        <p:spPr bwMode="auto">
          <a:xfrm>
            <a:off x="6030913" y="2398713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chemeClr val="tx2"/>
                </a:solidFill>
              </a:rPr>
              <a:t>0     0      0      0      0       0</a:t>
            </a:r>
            <a:endParaRPr lang="en-US" altLang="zh-CN" sz="2100" b="1">
              <a:solidFill>
                <a:schemeClr val="tx2"/>
              </a:solidFill>
            </a:endParaRPr>
          </a:p>
        </p:txBody>
      </p:sp>
      <p:sp>
        <p:nvSpPr>
          <p:cNvPr id="34824" name="Text Box 12"/>
          <p:cNvSpPr txBox="1">
            <a:spLocks noChangeArrowheads="1"/>
          </p:cNvSpPr>
          <p:nvPr/>
        </p:nvSpPr>
        <p:spPr bwMode="auto">
          <a:xfrm>
            <a:off x="6030913" y="275113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chemeClr val="tx2"/>
                </a:solidFill>
              </a:rPr>
              <a:t>0     0     12    12    12     12</a:t>
            </a:r>
            <a:endParaRPr lang="en-US" altLang="zh-CN" sz="2100" b="1">
              <a:solidFill>
                <a:schemeClr val="tx2"/>
              </a:solidFill>
            </a:endParaRPr>
          </a:p>
        </p:txBody>
      </p:sp>
      <p:sp>
        <p:nvSpPr>
          <p:cNvPr id="34825" name="Text Box 13"/>
          <p:cNvSpPr txBox="1">
            <a:spLocks noChangeArrowheads="1"/>
          </p:cNvSpPr>
          <p:nvPr/>
        </p:nvSpPr>
        <p:spPr bwMode="auto">
          <a:xfrm>
            <a:off x="6030913" y="311308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99"/>
                </a:solidFill>
              </a:rPr>
              <a:t>0    10    12    22    22     22</a:t>
            </a:r>
            <a:endParaRPr lang="en-US" altLang="zh-CN" sz="2100" b="1">
              <a:solidFill>
                <a:srgbClr val="000099"/>
              </a:solidFill>
            </a:endParaRPr>
          </a:p>
        </p:txBody>
      </p:sp>
      <p:sp>
        <p:nvSpPr>
          <p:cNvPr id="34826" name="Text Box 14"/>
          <p:cNvSpPr txBox="1">
            <a:spLocks noChangeArrowheads="1"/>
          </p:cNvSpPr>
          <p:nvPr/>
        </p:nvSpPr>
        <p:spPr bwMode="auto">
          <a:xfrm>
            <a:off x="6030913" y="345598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99"/>
                </a:solidFill>
              </a:rPr>
              <a:t>0    10    12    22    30     32</a:t>
            </a:r>
            <a:endParaRPr lang="en-US" altLang="zh-CN" sz="2100" b="1">
              <a:solidFill>
                <a:srgbClr val="000099"/>
              </a:solidFill>
            </a:endParaRPr>
          </a:p>
        </p:txBody>
      </p:sp>
      <p:sp>
        <p:nvSpPr>
          <p:cNvPr id="34827" name="Text Box 15"/>
          <p:cNvSpPr txBox="1">
            <a:spLocks noChangeArrowheads="1"/>
          </p:cNvSpPr>
          <p:nvPr/>
        </p:nvSpPr>
        <p:spPr bwMode="auto">
          <a:xfrm>
            <a:off x="6030913" y="381793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99"/>
                </a:solidFill>
              </a:rPr>
              <a:t>0    10    15    25    30     </a:t>
            </a:r>
            <a:r>
              <a:rPr lang="en-US" altLang="zh-CN" sz="2100" b="1">
                <a:solidFill>
                  <a:srgbClr val="FF0000"/>
                </a:solidFill>
              </a:rPr>
              <a:t>37</a:t>
            </a:r>
            <a:endParaRPr lang="en-US" altLang="zh-CN" sz="2100" b="1">
              <a:solidFill>
                <a:srgbClr val="FF0000"/>
              </a:solidFill>
            </a:endParaRPr>
          </a:p>
        </p:txBody>
      </p:sp>
      <p:sp>
        <p:nvSpPr>
          <p:cNvPr id="34828" name="Rectangle 11"/>
          <p:cNvSpPr>
            <a:spLocks noChangeArrowheads="1"/>
          </p:cNvSpPr>
          <p:nvPr/>
        </p:nvSpPr>
        <p:spPr bwMode="auto">
          <a:xfrm>
            <a:off x="5954714" y="4154488"/>
            <a:ext cx="325278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990000"/>
                </a:solidFill>
                <a:latin typeface="Times New Roman" panose="02020603050405020304" pitchFamily="18" charset="0"/>
              </a:rPr>
              <a:t>最优方案向量：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18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8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8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8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4 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1800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4381501" y="4684713"/>
            <a:ext cx="46148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500" b="1" i="1">
                <a:latin typeface="Times New Roman" panose="02020603050405020304" pitchFamily="18" charset="0"/>
              </a:rPr>
              <a:t>F</a:t>
            </a:r>
            <a:r>
              <a:rPr lang="en-US" altLang="zh-CN" sz="1500" b="1">
                <a:latin typeface="Times New Roman" panose="02020603050405020304" pitchFamily="18" charset="0"/>
              </a:rPr>
              <a:t>(3, 3)</a:t>
            </a:r>
            <a:r>
              <a:rPr lang="zh-CN" altLang="en-US" sz="1500" b="1">
                <a:latin typeface="Times New Roman" panose="02020603050405020304" pitchFamily="18" charset="0"/>
              </a:rPr>
              <a:t>＝</a:t>
            </a:r>
            <a:r>
              <a:rPr lang="en-US" altLang="zh-CN" sz="1500" b="1" i="1">
                <a:latin typeface="Times New Roman" panose="02020603050405020304" pitchFamily="18" charset="0"/>
              </a:rPr>
              <a:t>F</a:t>
            </a:r>
            <a:r>
              <a:rPr lang="en-US" altLang="zh-CN" sz="1500" b="1">
                <a:latin typeface="Times New Roman" panose="02020603050405020304" pitchFamily="18" charset="0"/>
              </a:rPr>
              <a:t>(2, 3)</a:t>
            </a:r>
            <a:r>
              <a:rPr lang="zh-CN" altLang="en-US" sz="1500" b="1">
                <a:latin typeface="Times New Roman" panose="02020603050405020304" pitchFamily="18" charset="0"/>
              </a:rPr>
              <a:t>：最优方案中，物品 </a:t>
            </a:r>
            <a:r>
              <a:rPr lang="en-US" altLang="zh-CN" sz="1500" b="1">
                <a:latin typeface="Times New Roman" panose="02020603050405020304" pitchFamily="18" charset="0"/>
              </a:rPr>
              <a:t>3 </a:t>
            </a:r>
            <a:r>
              <a:rPr lang="zh-CN" altLang="en-US" sz="1500" b="1">
                <a:latin typeface="Times New Roman" panose="02020603050405020304" pitchFamily="18" charset="0"/>
              </a:rPr>
              <a:t>是否在包内？</a:t>
            </a:r>
            <a:endParaRPr lang="zh-CN" altLang="en-US" sz="1500" b="1">
              <a:latin typeface="Times New Roman" panose="02020603050405020304" pitchFamily="18" charset="0"/>
            </a:endParaRPr>
          </a:p>
        </p:txBody>
      </p:sp>
      <p:sp>
        <p:nvSpPr>
          <p:cNvPr id="34830" name="Rectangle 18"/>
          <p:cNvSpPr>
            <a:spLocks noChangeArrowheads="1"/>
          </p:cNvSpPr>
          <p:nvPr/>
        </p:nvSpPr>
        <p:spPr bwMode="auto">
          <a:xfrm>
            <a:off x="7610475" y="3057525"/>
            <a:ext cx="419100" cy="7239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1500"/>
          </a:p>
        </p:txBody>
      </p:sp>
      <p:sp>
        <p:nvSpPr>
          <p:cNvPr id="34831" name="Rectangle 11"/>
          <p:cNvSpPr>
            <a:spLocks noChangeArrowheads="1"/>
          </p:cNvSpPr>
          <p:nvPr/>
        </p:nvSpPr>
        <p:spPr bwMode="auto">
          <a:xfrm>
            <a:off x="8793163" y="4192588"/>
            <a:ext cx="195262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endParaRPr lang="en-US" altLang="zh-CN" sz="21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7277100" y="4970463"/>
            <a:ext cx="985838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100" b="1">
                <a:solidFill>
                  <a:srgbClr val="0000CC"/>
                </a:solidFill>
                <a:latin typeface="Times New Roman" panose="02020603050405020304" pitchFamily="18" charset="0"/>
              </a:rPr>
              <a:t>∴</a:t>
            </a:r>
            <a:r>
              <a:rPr lang="en-US" altLang="zh-CN" sz="2100" b="1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100" b="1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=0</a:t>
            </a:r>
            <a:endParaRPr lang="en-US" altLang="zh-CN" sz="21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8450263" y="4183063"/>
            <a:ext cx="195262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0</a:t>
            </a:r>
            <a:endParaRPr lang="en-US" altLang="zh-CN" sz="21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381500" y="4999038"/>
            <a:ext cx="33099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500" b="1">
                <a:solidFill>
                  <a:srgbClr val="800000"/>
                </a:solidFill>
                <a:latin typeface="Times New Roman" panose="02020603050405020304" pitchFamily="18" charset="0"/>
              </a:rPr>
              <a:t>若在包内，应有 </a:t>
            </a:r>
            <a:r>
              <a:rPr lang="en-US" altLang="zh-CN" sz="1500" b="1">
                <a:solidFill>
                  <a:srgbClr val="800000"/>
                </a:solidFill>
                <a:latin typeface="Times New Roman" panose="02020603050405020304" pitchFamily="18" charset="0"/>
              </a:rPr>
              <a:t>F(3, 3)≠F(2, 3)</a:t>
            </a:r>
            <a:endParaRPr lang="en-US" altLang="zh-CN" sz="1500" b="1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9048" y="867266"/>
            <a:ext cx="7753892" cy="483662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Ex. </a:t>
            </a:r>
            <a:r>
              <a:rPr lang="zh-CN" altLang="en-US" b="1" dirty="0">
                <a:latin typeface="Times New Roman" panose="02020603050405020304" pitchFamily="18" charset="0"/>
              </a:rPr>
              <a:t>背包容量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W </a:t>
            </a:r>
            <a:r>
              <a:rPr lang="en-US" altLang="zh-CN" dirty="0">
                <a:latin typeface="Times New Roman" panose="02020603050405020304" pitchFamily="18" charset="0"/>
              </a:rPr>
              <a:t>= 5</a:t>
            </a:r>
            <a:endParaRPr lang="en-US" altLang="zh-CN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物品 </a:t>
            </a:r>
            <a:r>
              <a:rPr lang="en-US" altLang="zh-CN" sz="18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重量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1800" b="1" u="sng" baseline="-25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价值 </a:t>
            </a:r>
            <a:r>
              <a:rPr lang="en-US" altLang="zh-CN" sz="1800" b="1" i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800" b="1" u="sng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u="sng" dirty="0">
                <a:latin typeface="Times New Roman" panose="02020603050405020304" pitchFamily="18" charset="0"/>
              </a:rPr>
              <a:t>             </a:t>
            </a:r>
            <a:endParaRPr lang="en-US" altLang="zh-CN" i="1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1          2          $12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2          1          $10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3          3          $20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4          2          $15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背包最优值计算</a:t>
            </a:r>
            <a:endParaRPr lang="en-US" altLang="zh-CN"/>
          </a:p>
        </p:txBody>
      </p:sp>
      <p:grpSp>
        <p:nvGrpSpPr>
          <p:cNvPr id="36869" name="Group 5"/>
          <p:cNvGrpSpPr/>
          <p:nvPr/>
        </p:nvGrpSpPr>
        <p:grpSpPr bwMode="auto">
          <a:xfrm>
            <a:off x="5419726" y="1668463"/>
            <a:ext cx="3787775" cy="2455862"/>
            <a:chOff x="2312" y="681"/>
            <a:chExt cx="3181" cy="2063"/>
          </a:xfrm>
        </p:grpSpPr>
        <p:grpSp>
          <p:nvGrpSpPr>
            <p:cNvPr id="36881" name="Group 6"/>
            <p:cNvGrpSpPr/>
            <p:nvPr/>
          </p:nvGrpSpPr>
          <p:grpSpPr bwMode="auto">
            <a:xfrm>
              <a:off x="2312" y="681"/>
              <a:ext cx="3181" cy="2063"/>
              <a:chOff x="2312" y="681"/>
              <a:chExt cx="3181" cy="2063"/>
            </a:xfrm>
          </p:grpSpPr>
          <p:pic>
            <p:nvPicPr>
              <p:cNvPr id="36883" name="Picture 7" descr="fig08_13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77" r="22798" b="29172"/>
              <a:stretch>
                <a:fillRect/>
              </a:stretch>
            </p:blipFill>
            <p:spPr bwMode="auto">
              <a:xfrm>
                <a:off x="2312" y="750"/>
                <a:ext cx="3181" cy="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84" name="Rectangle 11"/>
              <p:cNvSpPr>
                <a:spLocks noChangeArrowheads="1"/>
              </p:cNvSpPr>
              <p:nvPr/>
            </p:nvSpPr>
            <p:spPr bwMode="auto">
              <a:xfrm>
                <a:off x="3673" y="681"/>
                <a:ext cx="1027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容量 </a:t>
                </a:r>
                <a:r>
                  <a:rPr lang="en-US" altLang="zh-CN" sz="1800" b="1" i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1800" b="1" i="1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6882" name="Rectangle 9"/>
            <p:cNvSpPr>
              <a:spLocks noChangeArrowheads="1"/>
            </p:cNvSpPr>
            <p:nvPr/>
          </p:nvSpPr>
          <p:spPr bwMode="auto">
            <a:xfrm>
              <a:off x="2816" y="1320"/>
              <a:ext cx="2648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1500"/>
            </a:p>
          </p:txBody>
        </p:sp>
      </p:grpSp>
      <p:sp>
        <p:nvSpPr>
          <p:cNvPr id="36870" name="Text Box 10"/>
          <p:cNvSpPr txBox="1">
            <a:spLocks noChangeArrowheads="1"/>
          </p:cNvSpPr>
          <p:nvPr/>
        </p:nvSpPr>
        <p:spPr bwMode="auto">
          <a:xfrm>
            <a:off x="6026151" y="2398713"/>
            <a:ext cx="149225" cy="1712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</p:txBody>
      </p:sp>
      <p:sp>
        <p:nvSpPr>
          <p:cNvPr id="36871" name="Text Box 11"/>
          <p:cNvSpPr txBox="1">
            <a:spLocks noChangeArrowheads="1"/>
          </p:cNvSpPr>
          <p:nvPr/>
        </p:nvSpPr>
        <p:spPr bwMode="auto">
          <a:xfrm>
            <a:off x="6030913" y="2398713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chemeClr val="tx2"/>
                </a:solidFill>
              </a:rPr>
              <a:t>0     0      0      0      0       0</a:t>
            </a:r>
            <a:endParaRPr lang="en-US" altLang="zh-CN" sz="2100" b="1">
              <a:solidFill>
                <a:schemeClr val="tx2"/>
              </a:solidFill>
            </a:endParaRPr>
          </a:p>
        </p:txBody>
      </p:sp>
      <p:sp>
        <p:nvSpPr>
          <p:cNvPr id="36872" name="Text Box 12"/>
          <p:cNvSpPr txBox="1">
            <a:spLocks noChangeArrowheads="1"/>
          </p:cNvSpPr>
          <p:nvPr/>
        </p:nvSpPr>
        <p:spPr bwMode="auto">
          <a:xfrm>
            <a:off x="6030913" y="275113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chemeClr val="tx2"/>
                </a:solidFill>
              </a:rPr>
              <a:t>0     0     12    12    12     12</a:t>
            </a:r>
            <a:endParaRPr lang="en-US" altLang="zh-CN" sz="2100" b="1">
              <a:solidFill>
                <a:schemeClr val="tx2"/>
              </a:solidFill>
            </a:endParaRPr>
          </a:p>
        </p:txBody>
      </p:sp>
      <p:sp>
        <p:nvSpPr>
          <p:cNvPr id="36873" name="Text Box 13"/>
          <p:cNvSpPr txBox="1">
            <a:spLocks noChangeArrowheads="1"/>
          </p:cNvSpPr>
          <p:nvPr/>
        </p:nvSpPr>
        <p:spPr bwMode="auto">
          <a:xfrm>
            <a:off x="6030913" y="311308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99"/>
                </a:solidFill>
              </a:rPr>
              <a:t>0    10    12    22    22     22</a:t>
            </a:r>
            <a:endParaRPr lang="en-US" altLang="zh-CN" sz="2100" b="1">
              <a:solidFill>
                <a:srgbClr val="000099"/>
              </a:solidFill>
            </a:endParaRPr>
          </a:p>
        </p:txBody>
      </p:sp>
      <p:sp>
        <p:nvSpPr>
          <p:cNvPr id="36874" name="Text Box 14"/>
          <p:cNvSpPr txBox="1">
            <a:spLocks noChangeArrowheads="1"/>
          </p:cNvSpPr>
          <p:nvPr/>
        </p:nvSpPr>
        <p:spPr bwMode="auto">
          <a:xfrm>
            <a:off x="6030913" y="345598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99"/>
                </a:solidFill>
              </a:rPr>
              <a:t>0    10    12    22    30     32</a:t>
            </a:r>
            <a:endParaRPr lang="en-US" altLang="zh-CN" sz="2100" b="1">
              <a:solidFill>
                <a:srgbClr val="000099"/>
              </a:solidFill>
            </a:endParaRPr>
          </a:p>
        </p:txBody>
      </p:sp>
      <p:sp>
        <p:nvSpPr>
          <p:cNvPr id="36875" name="Text Box 15"/>
          <p:cNvSpPr txBox="1">
            <a:spLocks noChangeArrowheads="1"/>
          </p:cNvSpPr>
          <p:nvPr/>
        </p:nvSpPr>
        <p:spPr bwMode="auto">
          <a:xfrm>
            <a:off x="6030913" y="381793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99"/>
                </a:solidFill>
              </a:rPr>
              <a:t>0    10    15    25    30     </a:t>
            </a:r>
            <a:r>
              <a:rPr lang="en-US" altLang="zh-CN" sz="2100" b="1">
                <a:solidFill>
                  <a:srgbClr val="FF0000"/>
                </a:solidFill>
              </a:rPr>
              <a:t>37</a:t>
            </a:r>
            <a:endParaRPr lang="en-US" altLang="zh-CN" sz="2100" b="1">
              <a:solidFill>
                <a:srgbClr val="FF0000"/>
              </a:solidFill>
            </a:endParaRPr>
          </a:p>
        </p:txBody>
      </p:sp>
      <p:sp>
        <p:nvSpPr>
          <p:cNvPr id="36876" name="Rectangle 11"/>
          <p:cNvSpPr>
            <a:spLocks noChangeArrowheads="1"/>
          </p:cNvSpPr>
          <p:nvPr/>
        </p:nvSpPr>
        <p:spPr bwMode="auto">
          <a:xfrm>
            <a:off x="5954714" y="4154488"/>
            <a:ext cx="325278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990000"/>
                </a:solidFill>
                <a:latin typeface="Times New Roman" panose="02020603050405020304" pitchFamily="18" charset="0"/>
              </a:rPr>
              <a:t>最优方案向量：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18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8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8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8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4 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1800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7" name="Rectangle 18"/>
          <p:cNvSpPr>
            <a:spLocks noChangeArrowheads="1"/>
          </p:cNvSpPr>
          <p:nvPr/>
        </p:nvSpPr>
        <p:spPr bwMode="auto">
          <a:xfrm>
            <a:off x="7610475" y="2695575"/>
            <a:ext cx="419100" cy="7239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1500"/>
          </a:p>
        </p:txBody>
      </p:sp>
      <p:sp>
        <p:nvSpPr>
          <p:cNvPr id="36878" name="Rectangle 11"/>
          <p:cNvSpPr>
            <a:spLocks noChangeArrowheads="1"/>
          </p:cNvSpPr>
          <p:nvPr/>
        </p:nvSpPr>
        <p:spPr bwMode="auto">
          <a:xfrm>
            <a:off x="8793163" y="4192588"/>
            <a:ext cx="195262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endParaRPr lang="en-US" altLang="zh-CN" sz="21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9" name="Rectangle 11"/>
          <p:cNvSpPr>
            <a:spLocks noChangeArrowheads="1"/>
          </p:cNvSpPr>
          <p:nvPr/>
        </p:nvSpPr>
        <p:spPr bwMode="auto">
          <a:xfrm>
            <a:off x="8450263" y="4183063"/>
            <a:ext cx="195262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0</a:t>
            </a:r>
            <a:endParaRPr lang="en-US" altLang="zh-CN" sz="21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097838" y="4192588"/>
            <a:ext cx="195262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endParaRPr lang="en-US" altLang="zh-CN" sz="21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9622" y="838987"/>
            <a:ext cx="7769668" cy="476647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Ex. </a:t>
            </a:r>
            <a:r>
              <a:rPr lang="zh-CN" altLang="en-US" b="1" dirty="0">
                <a:latin typeface="Times New Roman" panose="02020603050405020304" pitchFamily="18" charset="0"/>
              </a:rPr>
              <a:t>背包容量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W </a:t>
            </a:r>
            <a:r>
              <a:rPr lang="en-US" altLang="zh-CN" dirty="0">
                <a:latin typeface="Times New Roman" panose="02020603050405020304" pitchFamily="18" charset="0"/>
              </a:rPr>
              <a:t>= 5</a:t>
            </a:r>
            <a:endParaRPr lang="en-US" altLang="zh-CN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物品 </a:t>
            </a:r>
            <a:r>
              <a:rPr lang="en-US" altLang="zh-CN" sz="18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重量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1800" b="1" u="sng" baseline="-25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1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价值 </a:t>
            </a:r>
            <a:r>
              <a:rPr lang="en-US" altLang="zh-CN" sz="1800" b="1" i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800" b="1" u="sng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u="sng" dirty="0">
                <a:latin typeface="Times New Roman" panose="02020603050405020304" pitchFamily="18" charset="0"/>
              </a:rPr>
              <a:t>             </a:t>
            </a:r>
            <a:endParaRPr lang="en-US" altLang="zh-CN" i="1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1          2          $12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2          1          $10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3          3          $20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4          2          $15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背包最优值计算</a:t>
            </a:r>
            <a:endParaRPr lang="en-US" altLang="zh-CN"/>
          </a:p>
        </p:txBody>
      </p:sp>
      <p:grpSp>
        <p:nvGrpSpPr>
          <p:cNvPr id="38917" name="Group 5"/>
          <p:cNvGrpSpPr/>
          <p:nvPr/>
        </p:nvGrpSpPr>
        <p:grpSpPr bwMode="auto">
          <a:xfrm>
            <a:off x="5419726" y="1668463"/>
            <a:ext cx="3787775" cy="2455862"/>
            <a:chOff x="2312" y="681"/>
            <a:chExt cx="3181" cy="2063"/>
          </a:xfrm>
        </p:grpSpPr>
        <p:grpSp>
          <p:nvGrpSpPr>
            <p:cNvPr id="38931" name="Group 6"/>
            <p:cNvGrpSpPr/>
            <p:nvPr/>
          </p:nvGrpSpPr>
          <p:grpSpPr bwMode="auto">
            <a:xfrm>
              <a:off x="2312" y="681"/>
              <a:ext cx="3181" cy="2063"/>
              <a:chOff x="2312" y="681"/>
              <a:chExt cx="3181" cy="2063"/>
            </a:xfrm>
          </p:grpSpPr>
          <p:pic>
            <p:nvPicPr>
              <p:cNvPr id="38933" name="Picture 7" descr="fig08_13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77" r="22798" b="29172"/>
              <a:stretch>
                <a:fillRect/>
              </a:stretch>
            </p:blipFill>
            <p:spPr bwMode="auto">
              <a:xfrm>
                <a:off x="2312" y="750"/>
                <a:ext cx="3181" cy="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934" name="Rectangle 11"/>
              <p:cNvSpPr>
                <a:spLocks noChangeArrowheads="1"/>
              </p:cNvSpPr>
              <p:nvPr/>
            </p:nvSpPr>
            <p:spPr bwMode="auto">
              <a:xfrm>
                <a:off x="3673" y="681"/>
                <a:ext cx="1027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容量 </a:t>
                </a:r>
                <a:r>
                  <a:rPr lang="en-US" altLang="zh-CN" sz="1800" b="1" i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1800" b="1" i="1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8932" name="Rectangle 9"/>
            <p:cNvSpPr>
              <a:spLocks noChangeArrowheads="1"/>
            </p:cNvSpPr>
            <p:nvPr/>
          </p:nvSpPr>
          <p:spPr bwMode="auto">
            <a:xfrm>
              <a:off x="2816" y="1320"/>
              <a:ext cx="2648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1500"/>
            </a:p>
          </p:txBody>
        </p:sp>
      </p:grpSp>
      <p:sp>
        <p:nvSpPr>
          <p:cNvPr id="38918" name="Text Box 10"/>
          <p:cNvSpPr txBox="1">
            <a:spLocks noChangeArrowheads="1"/>
          </p:cNvSpPr>
          <p:nvPr/>
        </p:nvSpPr>
        <p:spPr bwMode="auto">
          <a:xfrm>
            <a:off x="6026151" y="2398713"/>
            <a:ext cx="149225" cy="1712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800000"/>
                </a:solidFill>
              </a:rPr>
              <a:t>0</a:t>
            </a:r>
            <a:endParaRPr lang="en-US" altLang="zh-CN" sz="2100" b="1">
              <a:solidFill>
                <a:srgbClr val="800000"/>
              </a:solidFill>
            </a:endParaRPr>
          </a:p>
        </p:txBody>
      </p:sp>
      <p:sp>
        <p:nvSpPr>
          <p:cNvPr id="38919" name="Text Box 11"/>
          <p:cNvSpPr txBox="1">
            <a:spLocks noChangeArrowheads="1"/>
          </p:cNvSpPr>
          <p:nvPr/>
        </p:nvSpPr>
        <p:spPr bwMode="auto">
          <a:xfrm>
            <a:off x="6030913" y="2398713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chemeClr val="tx2"/>
                </a:solidFill>
              </a:rPr>
              <a:t>0     0      0      0      0       0</a:t>
            </a:r>
            <a:endParaRPr lang="en-US" altLang="zh-CN" sz="2100" b="1">
              <a:solidFill>
                <a:schemeClr val="tx2"/>
              </a:solidFill>
            </a:endParaRPr>
          </a:p>
        </p:txBody>
      </p:sp>
      <p:sp>
        <p:nvSpPr>
          <p:cNvPr id="38920" name="Text Box 12"/>
          <p:cNvSpPr txBox="1">
            <a:spLocks noChangeArrowheads="1"/>
          </p:cNvSpPr>
          <p:nvPr/>
        </p:nvSpPr>
        <p:spPr bwMode="auto">
          <a:xfrm>
            <a:off x="6030913" y="275113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chemeClr val="tx2"/>
                </a:solidFill>
              </a:rPr>
              <a:t>0     0     12    12    12     12</a:t>
            </a:r>
            <a:endParaRPr lang="en-US" altLang="zh-CN" sz="2100" b="1">
              <a:solidFill>
                <a:schemeClr val="tx2"/>
              </a:solidFill>
            </a:endParaRPr>
          </a:p>
        </p:txBody>
      </p:sp>
      <p:sp>
        <p:nvSpPr>
          <p:cNvPr id="38921" name="Text Box 13"/>
          <p:cNvSpPr txBox="1">
            <a:spLocks noChangeArrowheads="1"/>
          </p:cNvSpPr>
          <p:nvPr/>
        </p:nvSpPr>
        <p:spPr bwMode="auto">
          <a:xfrm>
            <a:off x="6030913" y="311308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99"/>
                </a:solidFill>
              </a:rPr>
              <a:t>0    10    12    22    22     22</a:t>
            </a:r>
            <a:endParaRPr lang="en-US" altLang="zh-CN" sz="2100" b="1">
              <a:solidFill>
                <a:srgbClr val="000099"/>
              </a:solidFill>
            </a:endParaRPr>
          </a:p>
        </p:txBody>
      </p:sp>
      <p:sp>
        <p:nvSpPr>
          <p:cNvPr id="38922" name="Text Box 14"/>
          <p:cNvSpPr txBox="1">
            <a:spLocks noChangeArrowheads="1"/>
          </p:cNvSpPr>
          <p:nvPr/>
        </p:nvSpPr>
        <p:spPr bwMode="auto">
          <a:xfrm>
            <a:off x="6030913" y="345598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99"/>
                </a:solidFill>
              </a:rPr>
              <a:t>0    10    12    22    30     32</a:t>
            </a:r>
            <a:endParaRPr lang="en-US" altLang="zh-CN" sz="2100" b="1">
              <a:solidFill>
                <a:srgbClr val="000099"/>
              </a:solidFill>
            </a:endParaRPr>
          </a:p>
        </p:txBody>
      </p:sp>
      <p:sp>
        <p:nvSpPr>
          <p:cNvPr id="38923" name="Text Box 15"/>
          <p:cNvSpPr txBox="1">
            <a:spLocks noChangeArrowheads="1"/>
          </p:cNvSpPr>
          <p:nvPr/>
        </p:nvSpPr>
        <p:spPr bwMode="auto">
          <a:xfrm>
            <a:off x="6030913" y="3817938"/>
            <a:ext cx="324961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99"/>
                </a:solidFill>
              </a:rPr>
              <a:t>0    10    15    25    30     </a:t>
            </a:r>
            <a:r>
              <a:rPr lang="en-US" altLang="zh-CN" sz="2100" b="1">
                <a:solidFill>
                  <a:srgbClr val="FF0000"/>
                </a:solidFill>
              </a:rPr>
              <a:t>37</a:t>
            </a:r>
            <a:endParaRPr lang="en-US" altLang="zh-CN" sz="2100" b="1">
              <a:solidFill>
                <a:srgbClr val="FF0000"/>
              </a:solidFill>
            </a:endParaRPr>
          </a:p>
        </p:txBody>
      </p:sp>
      <p:sp>
        <p:nvSpPr>
          <p:cNvPr id="38924" name="Rectangle 11"/>
          <p:cNvSpPr>
            <a:spLocks noChangeArrowheads="1"/>
          </p:cNvSpPr>
          <p:nvPr/>
        </p:nvSpPr>
        <p:spPr bwMode="auto">
          <a:xfrm>
            <a:off x="5954714" y="4154488"/>
            <a:ext cx="325278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990000"/>
                </a:solidFill>
                <a:latin typeface="Times New Roman" panose="02020603050405020304" pitchFamily="18" charset="0"/>
              </a:rPr>
              <a:t>最优方案向量：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18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8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8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8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4 </a:t>
            </a:r>
            <a:r>
              <a:rPr lang="en-US" altLang="zh-CN" sz="1800" b="1">
                <a:solidFill>
                  <a:srgbClr val="99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1800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25" name="Rectangle 17"/>
          <p:cNvSpPr>
            <a:spLocks noChangeArrowheads="1"/>
          </p:cNvSpPr>
          <p:nvPr/>
        </p:nvSpPr>
        <p:spPr bwMode="auto">
          <a:xfrm>
            <a:off x="7010400" y="2695576"/>
            <a:ext cx="419100" cy="3905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1500"/>
          </a:p>
        </p:txBody>
      </p:sp>
      <p:sp>
        <p:nvSpPr>
          <p:cNvPr id="38926" name="Rectangle 11"/>
          <p:cNvSpPr>
            <a:spLocks noChangeArrowheads="1"/>
          </p:cNvSpPr>
          <p:nvPr/>
        </p:nvSpPr>
        <p:spPr bwMode="auto">
          <a:xfrm>
            <a:off x="8793163" y="4192588"/>
            <a:ext cx="195262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endParaRPr lang="en-US" altLang="zh-CN" sz="21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27" name="Rectangle 11"/>
          <p:cNvSpPr>
            <a:spLocks noChangeArrowheads="1"/>
          </p:cNvSpPr>
          <p:nvPr/>
        </p:nvSpPr>
        <p:spPr bwMode="auto">
          <a:xfrm>
            <a:off x="8450263" y="4183063"/>
            <a:ext cx="195262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0</a:t>
            </a:r>
            <a:endParaRPr lang="en-US" altLang="zh-CN" sz="21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28" name="Rectangle 11"/>
          <p:cNvSpPr>
            <a:spLocks noChangeArrowheads="1"/>
          </p:cNvSpPr>
          <p:nvPr/>
        </p:nvSpPr>
        <p:spPr bwMode="auto">
          <a:xfrm>
            <a:off x="8097838" y="4192588"/>
            <a:ext cx="195262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endParaRPr lang="en-US" altLang="zh-CN" sz="21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7745413" y="4192588"/>
            <a:ext cx="195262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endParaRPr lang="en-US" altLang="zh-CN" sz="21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665663" y="4745038"/>
            <a:ext cx="461486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500" b="1" i="1">
                <a:latin typeface="Times New Roman" panose="02020603050405020304" pitchFamily="18" charset="0"/>
              </a:rPr>
              <a:t>F</a:t>
            </a:r>
            <a:r>
              <a:rPr lang="en-US" altLang="zh-CN" sz="1500" b="1">
                <a:latin typeface="Times New Roman" panose="02020603050405020304" pitchFamily="18" charset="0"/>
              </a:rPr>
              <a:t>(1, 2)≠0</a:t>
            </a:r>
            <a:r>
              <a:rPr lang="zh-CN" altLang="en-US" sz="1500" b="1">
                <a:latin typeface="Times New Roman" panose="02020603050405020304" pitchFamily="18" charset="0"/>
              </a:rPr>
              <a:t>：最优方案中，物品 </a:t>
            </a:r>
            <a:r>
              <a:rPr lang="en-US" altLang="zh-CN" sz="1500" b="1">
                <a:latin typeface="Times New Roman" panose="02020603050405020304" pitchFamily="18" charset="0"/>
              </a:rPr>
              <a:t>1 </a:t>
            </a:r>
            <a:r>
              <a:rPr lang="zh-CN" altLang="en-US" sz="1500" b="1">
                <a:latin typeface="Times New Roman" panose="02020603050405020304" pitchFamily="18" charset="0"/>
              </a:rPr>
              <a:t>是否在包内？</a:t>
            </a:r>
            <a:endParaRPr lang="zh-CN" altLang="en-US" sz="15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0-1</a:t>
            </a:r>
            <a:r>
              <a:rPr lang="zh-CN" altLang="en-US"/>
              <a:t>背包的动态规划算法</a:t>
            </a:r>
            <a:r>
              <a:rPr lang="en-US" altLang="zh-CN"/>
              <a:t>(</a:t>
            </a:r>
            <a:r>
              <a:rPr lang="zh-CN" altLang="en-US"/>
              <a:t>自底向上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0963" name="内容占位符 3"/>
          <p:cNvSpPr>
            <a:spLocks noGrp="1" noChangeArrowheads="1"/>
          </p:cNvSpPr>
          <p:nvPr>
            <p:ph idx="1"/>
          </p:nvPr>
        </p:nvSpPr>
        <p:spPr>
          <a:xfrm>
            <a:off x="509048" y="981075"/>
            <a:ext cx="11073352" cy="51840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DPKnapsack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(w[1..n], v[1..n], W)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最优值计算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to n do F[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0] ← 0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j ← 1 to W do F[0, j] ← 0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1 to n do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j ← 1 to W do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j −w[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≥ 0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F[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 ← max{F[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− 1, j], v[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F[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−1, j − w[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else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F[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 ← F[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− 1, j]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F[0..n, 0..W]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0-1</a:t>
            </a:r>
            <a:r>
              <a:rPr lang="zh-CN" altLang="en-US"/>
              <a:t>背包的动态规划算法</a:t>
            </a:r>
            <a:endParaRPr lang="zh-CN" altLang="en-US"/>
          </a:p>
        </p:txBody>
      </p:sp>
      <p:sp>
        <p:nvSpPr>
          <p:cNvPr id="41987" name="内容占位符 3"/>
          <p:cNvSpPr>
            <a:spLocks noGrp="1" noChangeArrowheads="1"/>
          </p:cNvSpPr>
          <p:nvPr>
            <p:ph idx="1"/>
          </p:nvPr>
        </p:nvSpPr>
        <p:spPr>
          <a:xfrm>
            <a:off x="461913" y="810705"/>
            <a:ext cx="10972800" cy="503605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OptimalKnapsack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(w[1..n], F[0..n, 0..W])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最优解构造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1 to n do L[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0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 ← 0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j ← W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downto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do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 F[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j]&gt; F[ i-1, j]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k ← k+1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L[k] ←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j ← j − w[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L[1..n]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57530" indent="-21463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859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2288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5717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29146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05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05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4301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计算复杂性分析</a:t>
            </a:r>
            <a:endParaRPr lang="zh-CN" altLang="en-US"/>
          </a:p>
        </p:txBody>
      </p:sp>
      <p:sp>
        <p:nvSpPr>
          <p:cNvPr id="96565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0-1</a:t>
            </a:r>
            <a:r>
              <a:rPr lang="zh-CN" altLang="en-US"/>
              <a:t>背包问题的动态规划求解算法时间复杂性分析</a:t>
            </a:r>
            <a:endParaRPr lang="zh-CN" altLang="en-US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T(n) = O(n*W)</a:t>
            </a:r>
            <a:endParaRPr lang="en-US" altLang="zh-CN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物品个数 * 背包容量</a:t>
            </a:r>
            <a:endParaRPr lang="zh-CN" altLang="en-US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背包容量 </a:t>
            </a:r>
            <a:r>
              <a:rPr lang="en-US" altLang="zh-CN"/>
              <a:t>W </a:t>
            </a:r>
            <a:r>
              <a:rPr lang="zh-CN" altLang="en-US"/>
              <a:t>的值很大时，计算时间较多</a:t>
            </a:r>
            <a:endParaRPr lang="zh-CN" altLang="en-US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若 </a:t>
            </a:r>
            <a:r>
              <a:rPr lang="en-US" altLang="zh-CN"/>
              <a:t>W&gt;2</a:t>
            </a:r>
            <a:r>
              <a:rPr lang="en-US" altLang="zh-CN" baseline="30000"/>
              <a:t>n</a:t>
            </a:r>
            <a:r>
              <a:rPr lang="zh-CN" altLang="en-US"/>
              <a:t>，计算时间 </a:t>
            </a:r>
            <a:r>
              <a:rPr lang="en-US" altLang="zh-CN"/>
              <a:t>&gt; </a:t>
            </a:r>
            <a:r>
              <a:rPr lang="zh-CN" altLang="zh-CN"/>
              <a:t>Ω</a:t>
            </a:r>
            <a:r>
              <a:rPr lang="en-US" altLang="zh-CN"/>
              <a:t>(n*2</a:t>
            </a:r>
            <a:r>
              <a:rPr lang="en-US" altLang="zh-CN" baseline="30000"/>
              <a:t>n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57530" indent="-21463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859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2288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5717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29146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05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05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备忘录方法</a:t>
            </a:r>
            <a:endParaRPr lang="zh-CN" altLang="en-US"/>
          </a:p>
        </p:txBody>
      </p:sp>
      <p:sp>
        <p:nvSpPr>
          <p:cNvPr id="111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/>
              <a:t>动态规划的备忘录算法：</a:t>
            </a:r>
            <a:r>
              <a:rPr kumimoji="1" lang="zh-CN" altLang="en-US" b="1">
                <a:solidFill>
                  <a:srgbClr val="FF0000"/>
                </a:solidFill>
              </a:rPr>
              <a:t>递归</a:t>
            </a:r>
            <a:endParaRPr kumimoji="1" lang="zh-CN" altLang="en-US" b="1">
              <a:solidFill>
                <a:srgbClr val="FF0000"/>
              </a:solidFill>
            </a:endParaRPr>
          </a:p>
          <a:p>
            <a:pPr lvl="1" eaLnBrk="1" hangingPunct="1"/>
            <a:r>
              <a:rPr kumimoji="1" lang="zh-CN" altLang="en-US"/>
              <a:t>问题求解过程中需要的子问题递归计算</a:t>
            </a:r>
            <a:r>
              <a:rPr kumimoji="1" lang="en-US" altLang="zh-CN"/>
              <a:t>(</a:t>
            </a:r>
            <a:r>
              <a:rPr kumimoji="1" lang="zh-CN" altLang="en-US" b="1">
                <a:solidFill>
                  <a:srgbClr val="000099"/>
                </a:solidFill>
              </a:rPr>
              <a:t>避免冗余</a:t>
            </a:r>
            <a:r>
              <a:rPr kumimoji="1" lang="en-US" altLang="zh-CN"/>
              <a:t>)</a:t>
            </a:r>
            <a:endParaRPr kumimoji="1" lang="en-US" altLang="zh-CN"/>
          </a:p>
          <a:p>
            <a:pPr lvl="1" eaLnBrk="1" hangingPunct="1"/>
            <a:r>
              <a:rPr kumimoji="1" lang="zh-CN" altLang="en-US"/>
              <a:t>子问题解保存在矩阵中，需要时取出</a:t>
            </a:r>
            <a:r>
              <a:rPr kumimoji="1" lang="en-US" altLang="zh-CN"/>
              <a:t>(</a:t>
            </a:r>
            <a:r>
              <a:rPr kumimoji="1" lang="zh-CN" altLang="en-US" b="1">
                <a:solidFill>
                  <a:srgbClr val="990000"/>
                </a:solidFill>
              </a:rPr>
              <a:t>避免重复</a:t>
            </a:r>
            <a:r>
              <a:rPr kumimoji="1" lang="en-US" altLang="zh-CN"/>
              <a:t>)</a:t>
            </a:r>
            <a:endParaRPr kumimoji="1" lang="en-US" altLang="zh-CN"/>
          </a:p>
        </p:txBody>
      </p:sp>
      <p:sp>
        <p:nvSpPr>
          <p:cNvPr id="1113092" name="Text Box 4"/>
          <p:cNvSpPr txBox="1">
            <a:spLocks noChangeArrowheads="1"/>
          </p:cNvSpPr>
          <p:nvPr/>
        </p:nvSpPr>
        <p:spPr bwMode="auto">
          <a:xfrm>
            <a:off x="3711575" y="1538288"/>
            <a:ext cx="184150" cy="461962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9951" name="Group 15"/>
          <p:cNvGrpSpPr/>
          <p:nvPr/>
        </p:nvGrpSpPr>
        <p:grpSpPr bwMode="auto">
          <a:xfrm>
            <a:off x="5502276" y="3117851"/>
            <a:ext cx="3952875" cy="2498725"/>
            <a:chOff x="2248" y="1736"/>
            <a:chExt cx="3321" cy="2099"/>
          </a:xfrm>
        </p:grpSpPr>
        <p:pic>
          <p:nvPicPr>
            <p:cNvPr id="44040" name="Picture 5" descr="fig08_1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83" t="8272" r="21754" b="28448"/>
            <a:stretch>
              <a:fillRect/>
            </a:stretch>
          </p:blipFill>
          <p:spPr bwMode="auto">
            <a:xfrm>
              <a:off x="2248" y="2060"/>
              <a:ext cx="3321" cy="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1" name="Rectangle 6"/>
            <p:cNvSpPr>
              <a:spLocks noChangeArrowheads="1"/>
            </p:cNvSpPr>
            <p:nvPr/>
          </p:nvSpPr>
          <p:spPr bwMode="auto">
            <a:xfrm>
              <a:off x="3464" y="1736"/>
              <a:ext cx="1190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99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容量 </a:t>
              </a:r>
              <a:r>
                <a:rPr lang="en-US" altLang="zh-CN" sz="1800" b="1" i="1">
                  <a:solidFill>
                    <a:srgbClr val="99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zh-CN" altLang="en-US" sz="1800" b="1" i="1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949" name="Rectangle 3"/>
          <p:cNvSpPr>
            <a:spLocks noChangeArrowheads="1"/>
          </p:cNvSpPr>
          <p:nvPr/>
        </p:nvSpPr>
        <p:spPr bwMode="auto">
          <a:xfrm>
            <a:off x="2997201" y="3184525"/>
            <a:ext cx="25622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Ex. </a:t>
            </a: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背包容量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W 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= 5</a:t>
            </a:r>
            <a:endParaRPr lang="en-US" altLang="zh-CN" sz="1800" u="sng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500" b="1" u="sng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物品 </a:t>
            </a:r>
            <a:r>
              <a:rPr lang="en-US" altLang="zh-CN" sz="1500" b="1" u="sng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  </a:t>
            </a:r>
            <a:r>
              <a:rPr lang="zh-CN" altLang="en-US" sz="1500" b="1" u="sng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重量</a:t>
            </a:r>
            <a:r>
              <a:rPr lang="en-US" altLang="zh-CN" sz="1500" b="1" u="sng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w</a:t>
            </a:r>
            <a:r>
              <a:rPr lang="en-US" altLang="zh-CN" sz="1500" b="1" u="sng" baseline="-250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500" b="1" u="sng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1500" b="1" u="sng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价值 </a:t>
            </a:r>
            <a:r>
              <a:rPr lang="en-US" altLang="zh-CN" sz="1500" b="1" u="sng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500" b="1" u="sng" baseline="-250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u="sng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endParaRPr lang="en-US" altLang="zh-CN" sz="1800" i="1" u="sng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1          2          $12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2          1          $10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3          3          $20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4          2          $15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0-1</a:t>
            </a:r>
            <a:r>
              <a:rPr lang="zh-CN" altLang="en-US"/>
              <a:t>背包的动态规划</a:t>
            </a:r>
            <a:r>
              <a:rPr lang="zh-CN" altLang="en-US">
                <a:solidFill>
                  <a:srgbClr val="FF0000"/>
                </a:solidFill>
              </a:rPr>
              <a:t>备忘录</a:t>
            </a:r>
            <a:r>
              <a:rPr lang="zh-CN" altLang="en-US"/>
              <a:t>算法</a:t>
            </a:r>
            <a:r>
              <a:rPr lang="en-US" altLang="zh-CN"/>
              <a:t>(</a:t>
            </a:r>
            <a:r>
              <a:rPr lang="zh-CN" altLang="en-US"/>
              <a:t>自顶向下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5059" name="内容占位符 4"/>
          <p:cNvSpPr>
            <a:spLocks noGrp="1" noChangeArrowheads="1"/>
          </p:cNvSpPr>
          <p:nvPr>
            <p:ph idx="1"/>
          </p:nvPr>
        </p:nvSpPr>
        <p:spPr>
          <a:xfrm>
            <a:off x="527901" y="867266"/>
            <a:ext cx="10972800" cy="39404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MFKnapsack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j)//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最优值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递归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 F[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 ]&lt; 0   //F[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j]=-1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，表示没有计算过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j &lt; w[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value ←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MFKnapsack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− 1, j)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else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value ← max(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MFKnapsack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− 1, j),  v[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MFKnapsack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− 1, j − w[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F[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 ]← value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F[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0" name="矩形 1"/>
          <p:cNvSpPr>
            <a:spLocks noChangeArrowheads="1"/>
          </p:cNvSpPr>
          <p:nvPr/>
        </p:nvSpPr>
        <p:spPr bwMode="auto">
          <a:xfrm>
            <a:off x="4826525" y="3663722"/>
            <a:ext cx="6963266" cy="257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算法的调用：        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to n do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for j ← 1 to W do  F[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 ← -1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for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to n do F[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0] ← 0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for j ← 1 to W do F[0, j] ← 0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MFKnapsack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(n, W)</a:t>
            </a:r>
            <a:endParaRPr lang="zh-CN" altLang="en-US" sz="2200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40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11489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硬币兑换的动态规划算法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17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6254"/>
            <a:ext cx="10921404" cy="481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3"/>
          <p:cNvSpPr>
            <a:spLocks noGrp="1" noChangeArrowheads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57530" indent="-21463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859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2288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5717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29146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05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05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4608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矩阵连乘问题</a:t>
            </a:r>
            <a:endParaRPr lang="zh-CN" altLang="en-US"/>
          </a:p>
        </p:txBody>
      </p:sp>
      <p:sp>
        <p:nvSpPr>
          <p:cNvPr id="46084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给定</a:t>
            </a:r>
            <a:r>
              <a:rPr lang="en-US" altLang="zh-CN"/>
              <a:t>n</a:t>
            </a:r>
            <a:r>
              <a:rPr lang="zh-CN" altLang="en-US"/>
              <a:t>个矩阵 </a:t>
            </a:r>
            <a:r>
              <a:rPr lang="en-US" altLang="zh-CN"/>
              <a:t>{ A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2</a:t>
            </a:r>
            <a:r>
              <a:rPr lang="en-US" altLang="zh-CN"/>
              <a:t>,…,A</a:t>
            </a:r>
            <a:r>
              <a:rPr lang="en-US" altLang="zh-CN" baseline="-25000"/>
              <a:t>n </a:t>
            </a:r>
            <a:r>
              <a:rPr lang="en-US" altLang="zh-CN"/>
              <a:t>}, A</a:t>
            </a:r>
            <a:r>
              <a:rPr lang="en-US" altLang="zh-CN" baseline="-25000"/>
              <a:t>i</a:t>
            </a:r>
            <a:r>
              <a:rPr lang="zh-CN" altLang="en-US"/>
              <a:t>与</a:t>
            </a:r>
            <a:r>
              <a:rPr lang="en-US" altLang="zh-CN"/>
              <a:t>A</a:t>
            </a:r>
            <a:r>
              <a:rPr lang="en-US" altLang="zh-CN" baseline="-25000"/>
              <a:t>i+1</a:t>
            </a:r>
            <a:r>
              <a:rPr lang="zh-CN" altLang="en-US"/>
              <a:t>是可乘的，如何确定计算矩阵连乘积的计算次序，使得依此次序计算矩阵连乘积需要的数乘次数最少？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>
                <a:latin typeface="黑体" panose="02010609060101010101" pitchFamily="49" charset="-122"/>
                <a:sym typeface="Wingdings" panose="05000000000000000000" pitchFamily="2" charset="2"/>
              </a:rPr>
              <a:t>穷举法</a:t>
            </a:r>
            <a:endParaRPr lang="zh-CN" altLang="en-US">
              <a:latin typeface="黑体" panose="02010609060101010101" pitchFamily="49" charset="-122"/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</a:pPr>
            <a:r>
              <a:rPr lang="zh-CN" altLang="en-US">
                <a:latin typeface="黑体" panose="02010609060101010101" pitchFamily="49" charset="-122"/>
                <a:sym typeface="Wingdings" panose="05000000000000000000" pitchFamily="2" charset="2"/>
              </a:rPr>
              <a:t>列出所有可能计算次序</a:t>
            </a:r>
            <a:endParaRPr lang="zh-CN" altLang="en-US">
              <a:latin typeface="黑体" panose="02010609060101010101" pitchFamily="49" charset="-122"/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</a:pPr>
            <a:r>
              <a:rPr lang="zh-CN" altLang="en-US">
                <a:latin typeface="黑体" panose="02010609060101010101" pitchFamily="49" charset="-122"/>
                <a:sym typeface="Wingdings" panose="05000000000000000000" pitchFamily="2" charset="2"/>
              </a:rPr>
              <a:t>算出每种计算次序需要的数乘次数</a:t>
            </a:r>
            <a:endParaRPr lang="zh-CN" altLang="en-US">
              <a:latin typeface="黑体" panose="02010609060101010101" pitchFamily="49" charset="-122"/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</a:pPr>
            <a:r>
              <a:rPr lang="zh-CN" altLang="en-US">
                <a:latin typeface="黑体" panose="02010609060101010101" pitchFamily="49" charset="-122"/>
                <a:sym typeface="Wingdings" panose="05000000000000000000" pitchFamily="2" charset="2"/>
              </a:rPr>
              <a:t>从中找出一种数乘次数最少的计算次序</a:t>
            </a:r>
            <a:endParaRPr lang="zh-CN" altLang="en-US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09600" y="1052513"/>
            <a:ext cx="10972800" cy="5078412"/>
          </a:xfrm>
        </p:spPr>
        <p:txBody>
          <a:bodyPr/>
          <a:lstStyle/>
          <a:p>
            <a:r>
              <a:rPr lang="zh-CN" altLang="en-US" b="1" dirty="0"/>
              <a:t>穷举法的计算复杂性</a:t>
            </a:r>
            <a:endParaRPr lang="zh-CN" altLang="en-US" b="1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n</a:t>
            </a:r>
            <a:r>
              <a:rPr lang="zh-CN" altLang="en-US" dirty="0"/>
              <a:t>个矩阵的连乘积，设其有不同的计算次序个数</a:t>
            </a:r>
            <a:r>
              <a:rPr lang="en-US" altLang="zh-CN" dirty="0"/>
              <a:t>=P(n)</a:t>
            </a:r>
            <a:endParaRPr lang="zh-CN" altLang="en-US" dirty="0"/>
          </a:p>
          <a:p>
            <a:pPr lvl="1"/>
            <a:r>
              <a:rPr lang="zh-CN" altLang="en-US" dirty="0"/>
              <a:t>每种计算次序可分解为两个子矩阵的加括号问题</a:t>
            </a:r>
            <a:r>
              <a:rPr lang="en-US" altLang="zh-CN" dirty="0"/>
              <a:t>(A</a:t>
            </a:r>
            <a:r>
              <a:rPr lang="en-US" altLang="zh-CN" baseline="-25000" dirty="0"/>
              <a:t>1</a:t>
            </a:r>
            <a:r>
              <a:rPr lang="en-US" altLang="zh-CN" dirty="0"/>
              <a:t>...A</a:t>
            </a:r>
            <a:r>
              <a:rPr lang="en-US" altLang="zh-CN" baseline="-25000" dirty="0"/>
              <a:t>k</a:t>
            </a:r>
            <a:r>
              <a:rPr lang="en-US" altLang="zh-CN" dirty="0"/>
              <a:t>)(A</a:t>
            </a:r>
            <a:r>
              <a:rPr lang="en-US" altLang="zh-CN" baseline="-25000" dirty="0"/>
              <a:t>k+1</a:t>
            </a:r>
            <a:r>
              <a:rPr lang="en-US" altLang="zh-CN" dirty="0"/>
              <a:t>…A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则 </a:t>
            </a:r>
            <a:r>
              <a:rPr lang="en-US" altLang="zh-CN" dirty="0"/>
              <a:t>P(n) </a:t>
            </a:r>
            <a:r>
              <a:rPr lang="zh-CN" altLang="en-US" dirty="0"/>
              <a:t>计算公式为：</a:t>
            </a:r>
            <a:endParaRPr lang="zh-CN" altLang="en-US" dirty="0"/>
          </a:p>
          <a:p>
            <a:pPr lvl="1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计算结果值为</a:t>
            </a:r>
            <a:r>
              <a:rPr lang="en-US" altLang="zh-CN" dirty="0"/>
              <a:t>Catalan</a:t>
            </a:r>
            <a:r>
              <a:rPr lang="zh-CN" altLang="en-US" dirty="0"/>
              <a:t>数</a:t>
            </a:r>
            <a:endParaRPr lang="zh-CN" altLang="en-US" dirty="0"/>
          </a:p>
        </p:txBody>
      </p:sp>
      <p:sp>
        <p:nvSpPr>
          <p:cNvPr id="60418" name="页脚占位符 3"/>
          <p:cNvSpPr>
            <a:spLocks noGrp="1" noChangeArrowheads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57530" indent="-21463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859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2288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5717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29146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05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05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5957889" y="685800"/>
            <a:ext cx="2762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1500"/>
          </a:p>
        </p:txBody>
      </p:sp>
      <p:sp>
        <p:nvSpPr>
          <p:cNvPr id="47110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矩阵连乘问题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111" name="Object 19"/>
              <p:cNvSpPr txBox="1"/>
              <p:nvPr>
                <p:ph sz="quarter" idx="4294967295"/>
              </p:nvPr>
            </p:nvSpPr>
            <p:spPr bwMode="auto">
              <a:xfrm>
                <a:off x="3196394" y="2787250"/>
                <a:ext cx="7588577" cy="25613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nary>
                            </m:e>
                          </m:eqAr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type m:val="skw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111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 bwMode="auto">
              <a:xfrm>
                <a:off x="3196394" y="2787250"/>
                <a:ext cx="7588577" cy="2561374"/>
              </a:xfrm>
              <a:prstGeom prst="rect">
                <a:avLst/>
              </a:prstGeom>
              <a:blipFill rotWithShape="1">
                <a:blip r:embed="rId1"/>
                <a:stretch>
                  <a:fillRect l="-6" t="-9" r="2" b="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页脚占位符 3"/>
          <p:cNvSpPr>
            <a:spLocks noGrp="1" noChangeArrowheads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57530" indent="-21463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859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2288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5717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29146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05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05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4813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矩阵连乘问题</a:t>
            </a:r>
            <a:endParaRPr lang="zh-CN" altLang="en-US"/>
          </a:p>
        </p:txBody>
      </p:sp>
      <p:sp>
        <p:nvSpPr>
          <p:cNvPr id="48132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Wingdings" panose="05000000000000000000" pitchFamily="2" charset="2"/>
              </a:rPr>
              <a:t>穷举法</a:t>
            </a:r>
            <a:endParaRPr lang="en-US" altLang="zh-CN">
              <a:sym typeface="Wingdings" panose="05000000000000000000" pitchFamily="2" charset="2"/>
            </a:endParaRPr>
          </a:p>
          <a:p>
            <a:r>
              <a:rPr lang="zh-CN" altLang="en-US">
                <a:sym typeface="Wingdings" panose="05000000000000000000" pitchFamily="2" charset="2"/>
              </a:rPr>
              <a:t>分治法（二分）</a:t>
            </a:r>
            <a:endParaRPr lang="zh-CN" altLang="en-US">
              <a:sym typeface="Wingdings" panose="05000000000000000000" pitchFamily="2" charset="2"/>
            </a:endParaRPr>
          </a:p>
          <a:p>
            <a:pPr lvl="1"/>
            <a:r>
              <a:rPr lang="zh-CN" altLang="en-US">
                <a:latin typeface="黑体" panose="02010609060101010101" pitchFamily="49" charset="-122"/>
                <a:sym typeface="Wingdings" panose="05000000000000000000" pitchFamily="2" charset="2"/>
              </a:rPr>
              <a:t>平衡划分，直到只有</a:t>
            </a:r>
            <a:r>
              <a:rPr lang="en-US" altLang="zh-CN">
                <a:latin typeface="黑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>
                <a:latin typeface="黑体" panose="02010609060101010101" pitchFamily="49" charset="-122"/>
                <a:sym typeface="Wingdings" panose="05000000000000000000" pitchFamily="2" charset="2"/>
              </a:rPr>
              <a:t>个矩阵为止</a:t>
            </a:r>
            <a:endParaRPr lang="zh-CN" altLang="en-US">
              <a:latin typeface="黑体" panose="02010609060101010101" pitchFamily="49" charset="-122"/>
              <a:sym typeface="Wingdings" panose="05000000000000000000" pitchFamily="2" charset="2"/>
            </a:endParaRPr>
          </a:p>
          <a:p>
            <a:pPr lvl="2"/>
            <a:r>
              <a:rPr lang="zh-CN" altLang="en-US">
                <a:latin typeface="黑体" panose="02010609060101010101" pitchFamily="49" charset="-122"/>
                <a:sym typeface="Wingdings" panose="05000000000000000000" pitchFamily="2" charset="2"/>
              </a:rPr>
              <a:t>已有平凡解：最优次序 </a:t>
            </a:r>
            <a:r>
              <a:rPr lang="en-US" altLang="zh-CN">
                <a:latin typeface="黑体" panose="02010609060101010101" pitchFamily="49" charset="-122"/>
                <a:sym typeface="Wingdings" panose="05000000000000000000" pitchFamily="2" charset="2"/>
              </a:rPr>
              <a:t>= </a:t>
            </a:r>
            <a:r>
              <a:rPr lang="zh-CN" altLang="en-US">
                <a:latin typeface="黑体" panose="02010609060101010101" pitchFamily="49" charset="-122"/>
                <a:sym typeface="Wingdings" panose="05000000000000000000" pitchFamily="2" charset="2"/>
              </a:rPr>
              <a:t>直接相乘</a:t>
            </a:r>
            <a:endParaRPr lang="zh-CN" altLang="en-US">
              <a:latin typeface="黑体" panose="02010609060101010101" pitchFamily="49" charset="-122"/>
              <a:sym typeface="Wingdings" panose="05000000000000000000" pitchFamily="2" charset="2"/>
            </a:endParaRP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合并</a:t>
            </a:r>
            <a:endParaRPr lang="zh-CN" altLang="en-US">
              <a:sym typeface="Wingdings" panose="05000000000000000000" pitchFamily="2" charset="2"/>
            </a:endParaRPr>
          </a:p>
          <a:p>
            <a:pPr lvl="2"/>
            <a:r>
              <a:rPr lang="zh-CN" altLang="en-US">
                <a:latin typeface="黑体" panose="02010609060101010101" pitchFamily="49" charset="-122"/>
                <a:sym typeface="Wingdings" panose="05000000000000000000" pitchFamily="2" charset="2"/>
              </a:rPr>
              <a:t>直接合并：难以证明最优划断位置 </a:t>
            </a:r>
            <a:r>
              <a:rPr lang="en-US" altLang="zh-CN">
                <a:latin typeface="黑体" panose="02010609060101010101" pitchFamily="49" charset="-122"/>
                <a:sym typeface="Wingdings" panose="05000000000000000000" pitchFamily="2" charset="2"/>
              </a:rPr>
              <a:t>= </a:t>
            </a:r>
            <a:r>
              <a:rPr lang="zh-CN" altLang="en-US">
                <a:latin typeface="黑体" panose="02010609060101010101" pitchFamily="49" charset="-122"/>
                <a:sym typeface="Wingdings" panose="05000000000000000000" pitchFamily="2" charset="2"/>
              </a:rPr>
              <a:t>直接合并处</a:t>
            </a:r>
            <a:endParaRPr lang="zh-CN" altLang="en-US">
              <a:latin typeface="黑体" panose="02010609060101010101" pitchFamily="49" charset="-122"/>
              <a:sym typeface="Wingdings" panose="05000000000000000000" pitchFamily="2" charset="2"/>
            </a:endParaRPr>
          </a:p>
          <a:p>
            <a:pPr lvl="2"/>
            <a:r>
              <a:rPr lang="zh-CN" altLang="en-US">
                <a:latin typeface="黑体" panose="02010609060101010101" pitchFamily="49" charset="-122"/>
                <a:sym typeface="Wingdings" panose="05000000000000000000" pitchFamily="2" charset="2"/>
              </a:rPr>
              <a:t>重新考察 </a:t>
            </a:r>
            <a:r>
              <a:rPr lang="en-US" altLang="zh-CN">
                <a:latin typeface="黑体" panose="02010609060101010101" pitchFamily="49" charset="-122"/>
                <a:sym typeface="Wingdings" panose="05000000000000000000" pitchFamily="2" charset="2"/>
              </a:rPr>
              <a:t>= </a:t>
            </a:r>
            <a:r>
              <a:rPr lang="zh-CN" altLang="en-US">
                <a:latin typeface="黑体" panose="02010609060101010101" pitchFamily="49" charset="-122"/>
                <a:sym typeface="Wingdings" panose="05000000000000000000" pitchFamily="2" charset="2"/>
              </a:rPr>
              <a:t>穷举</a:t>
            </a:r>
            <a:endParaRPr lang="zh-CN" altLang="en-US">
              <a:latin typeface="黑体" panose="02010609060101010101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页脚占位符 2"/>
          <p:cNvSpPr>
            <a:spLocks noGrp="1" noChangeArrowheads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57530" indent="-21463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859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2288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5717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29146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050" dirty="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050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963587" name="Text Box 3"/>
          <p:cNvSpPr txBox="1">
            <a:spLocks noChangeArrowheads="1"/>
          </p:cNvSpPr>
          <p:nvPr/>
        </p:nvSpPr>
        <p:spPr bwMode="auto">
          <a:xfrm>
            <a:off x="518474" y="876693"/>
            <a:ext cx="8639814" cy="1217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1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  穷举法</a:t>
            </a:r>
            <a:endParaRPr lang="en-US" altLang="zh-CN" sz="2100" dirty="0">
              <a:effectLst>
                <a:outerShdw blurRad="38100" dist="38100" dir="2700000" algn="tl">
                  <a:srgbClr val="C0C0C0"/>
                </a:outerShdw>
              </a:effectLst>
              <a:sym typeface="Wingdings" panose="05000000000000000000" pitchFamily="2" charset="2"/>
            </a:endParaRP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>
                <a:sym typeface="Wingdings" panose="05000000000000000000" pitchFamily="2" charset="2"/>
              </a:rPr>
              <a:t>  二分法</a:t>
            </a:r>
            <a:endParaRPr lang="zh-CN" altLang="en-US" sz="2100" b="1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>
                <a:sym typeface="Wingdings" panose="05000000000000000000" pitchFamily="2" charset="2"/>
              </a:rPr>
              <a:t>  动态规划</a:t>
            </a:r>
            <a:endParaRPr lang="en-US" altLang="zh-CN" sz="2100" b="1" dirty="0">
              <a:sym typeface="Wingdings" panose="05000000000000000000" pitchFamily="2" charset="2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944661" y="2229701"/>
            <a:ext cx="10207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黑体" panose="02010609060101010101" pitchFamily="49" charset="-122"/>
              </a:rPr>
              <a:t>将矩阵连乘积               简记为</a:t>
            </a:r>
            <a:r>
              <a:rPr kumimoji="1" lang="en-US" altLang="zh-CN" sz="2400" dirty="0">
                <a:latin typeface="黑体" panose="02010609060101010101" pitchFamily="49" charset="-122"/>
              </a:rPr>
              <a:t>A[</a:t>
            </a:r>
            <a:r>
              <a:rPr kumimoji="1" lang="en-US" altLang="zh-CN" sz="2400" dirty="0" err="1">
                <a:latin typeface="黑体" panose="02010609060101010101" pitchFamily="49" charset="-122"/>
              </a:rPr>
              <a:t>i:j</a:t>
            </a:r>
            <a:r>
              <a:rPr kumimoji="1" lang="en-US" altLang="zh-CN" sz="2400" dirty="0">
                <a:latin typeface="黑体" panose="02010609060101010101" pitchFamily="49" charset="-122"/>
              </a:rPr>
              <a:t>] </a:t>
            </a:r>
            <a:r>
              <a:rPr kumimoji="1" lang="zh-CN" altLang="en-US" sz="2400" dirty="0">
                <a:latin typeface="黑体" panose="02010609060101010101" pitchFamily="49" charset="-122"/>
              </a:rPr>
              <a:t>，这里</a:t>
            </a:r>
            <a:r>
              <a:rPr kumimoji="1" lang="en-US" altLang="zh-CN" sz="2400" dirty="0" err="1">
                <a:latin typeface="黑体" panose="02010609060101010101" pitchFamily="49" charset="-122"/>
              </a:rPr>
              <a:t>i</a:t>
            </a:r>
            <a:r>
              <a:rPr lang="en-US" altLang="zh-CN" sz="2400" dirty="0" err="1">
                <a:latin typeface="黑体" panose="02010609060101010101" pitchFamily="49" charset="-122"/>
              </a:rPr>
              <a:t>≤</a:t>
            </a:r>
            <a:r>
              <a:rPr kumimoji="1" lang="en-US" altLang="zh-CN" sz="2400" dirty="0" err="1">
                <a:latin typeface="黑体" panose="02010609060101010101" pitchFamily="49" charset="-122"/>
              </a:rPr>
              <a:t>j</a:t>
            </a:r>
            <a:endParaRPr kumimoji="1" lang="en-US" altLang="ja-JP" sz="2400" dirty="0">
              <a:latin typeface="黑体" panose="02010609060101010101" pitchFamily="49" charset="-122"/>
            </a:endParaRP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3039353" y="2249815"/>
          <a:ext cx="1799028" cy="54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8" name="公式" r:id="rId1" imgW="647700" imgH="241300" progId="Equation.3">
                  <p:embed/>
                </p:oleObj>
              </mc:Choice>
              <mc:Fallback>
                <p:oleObj name="公式" r:id="rId1" imgW="6477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353" y="2249815"/>
                        <a:ext cx="1799028" cy="540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944663" y="2698015"/>
            <a:ext cx="10537184" cy="1128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/>
              <a:t>考察计算 </a:t>
            </a:r>
            <a:r>
              <a:rPr kumimoji="1" lang="en-US" altLang="zh-CN" sz="2400" dirty="0"/>
              <a:t>A[</a:t>
            </a:r>
            <a:r>
              <a:rPr kumimoji="1" lang="en-US" altLang="zh-CN" sz="2400" dirty="0" err="1"/>
              <a:t>i:j</a:t>
            </a:r>
            <a:r>
              <a:rPr kumimoji="1" lang="en-US" altLang="zh-CN" sz="2400" dirty="0"/>
              <a:t>] </a:t>
            </a:r>
            <a:r>
              <a:rPr kumimoji="1" lang="zh-CN" altLang="en-US" sz="2400" dirty="0"/>
              <a:t>的最优计算次序。设这个计算次序在矩阵 </a:t>
            </a:r>
            <a:r>
              <a:rPr kumimoji="1" lang="en-US" altLang="zh-CN" sz="2400" dirty="0"/>
              <a:t>A</a:t>
            </a:r>
            <a:r>
              <a:rPr kumimoji="1" lang="en-US" altLang="zh-CN" sz="2400" baseline="-25000" dirty="0"/>
              <a:t>k </a:t>
            </a:r>
            <a:r>
              <a:rPr kumimoji="1" lang="zh-CN" altLang="en-US" sz="2400" dirty="0"/>
              <a:t>和 </a:t>
            </a:r>
            <a:r>
              <a:rPr kumimoji="1" lang="en-US" altLang="zh-CN" sz="2400" dirty="0"/>
              <a:t>A</a:t>
            </a:r>
            <a:r>
              <a:rPr kumimoji="1" lang="en-US" altLang="zh-CN" sz="2400" baseline="-25000" dirty="0"/>
              <a:t>k+1 </a:t>
            </a:r>
            <a:r>
              <a:rPr kumimoji="1" lang="zh-CN" altLang="en-US" sz="2400" dirty="0"/>
              <a:t>之间将矩阵链断开，</a:t>
            </a:r>
            <a:r>
              <a:rPr kumimoji="1" lang="en-US" altLang="zh-CN" sz="2400" dirty="0" err="1"/>
              <a:t>i</a:t>
            </a:r>
            <a:r>
              <a:rPr lang="en-US" altLang="zh-CN" sz="2400" dirty="0" err="1"/>
              <a:t>≤k</a:t>
            </a:r>
            <a:r>
              <a:rPr lang="en-US" altLang="zh-CN" sz="2400" dirty="0"/>
              <a:t>&lt;j</a:t>
            </a:r>
            <a:r>
              <a:rPr kumimoji="1" lang="zh-CN" altLang="en-US" sz="2400" dirty="0"/>
              <a:t>，则其相应完全加括号方式为</a:t>
            </a:r>
            <a:endParaRPr kumimoji="1" lang="ja-JP" altLang="en-US" sz="2400" dirty="0"/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7269914" y="3429000"/>
          <a:ext cx="4211933" cy="54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9" name="公式" r:id="rId3" imgW="1638300" imgH="241300" progId="Equation.3">
                  <p:embed/>
                </p:oleObj>
              </mc:Choice>
              <mc:Fallback>
                <p:oleObj name="公式" r:id="rId3" imgW="16383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914" y="3429000"/>
                        <a:ext cx="4211933" cy="540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1023377" y="3974124"/>
            <a:ext cx="10458470" cy="1128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/>
              <a:t>计算量：</a:t>
            </a:r>
            <a:r>
              <a:rPr kumimoji="1" lang="en-US" altLang="zh-CN" sz="2400" dirty="0"/>
              <a:t>A[</a:t>
            </a:r>
            <a:r>
              <a:rPr kumimoji="1" lang="en-US" altLang="zh-CN" sz="2400" dirty="0" err="1"/>
              <a:t>i:k</a:t>
            </a:r>
            <a:r>
              <a:rPr kumimoji="1" lang="en-US" altLang="zh-CN" sz="2400" dirty="0"/>
              <a:t>]</a:t>
            </a:r>
            <a:r>
              <a:rPr kumimoji="1" lang="zh-CN" altLang="en-US" sz="2400" dirty="0"/>
              <a:t>的计算量加上</a:t>
            </a:r>
            <a:r>
              <a:rPr kumimoji="1" lang="en-US" altLang="zh-CN" sz="2400" dirty="0"/>
              <a:t>A[k+1:j]</a:t>
            </a:r>
            <a:r>
              <a:rPr kumimoji="1" lang="zh-CN" altLang="en-US" sz="2400" dirty="0"/>
              <a:t>的计算量，再加上 </a:t>
            </a:r>
            <a:r>
              <a:rPr kumimoji="1" lang="en-US" altLang="zh-CN" sz="2400" dirty="0"/>
              <a:t>A[</a:t>
            </a:r>
            <a:r>
              <a:rPr kumimoji="1" lang="en-US" altLang="zh-CN" sz="2400" dirty="0" err="1"/>
              <a:t>i:k</a:t>
            </a:r>
            <a:r>
              <a:rPr kumimoji="1" lang="en-US" altLang="zh-CN" sz="2400" dirty="0"/>
              <a:t>] </a:t>
            </a:r>
            <a:r>
              <a:rPr kumimoji="1" lang="zh-CN" altLang="en-US" sz="2400" dirty="0"/>
              <a:t>和 </a:t>
            </a:r>
            <a:r>
              <a:rPr kumimoji="1" lang="en-US" altLang="zh-CN" sz="2400" dirty="0"/>
              <a:t>A[k+1:j] </a:t>
            </a:r>
            <a:r>
              <a:rPr kumimoji="1" lang="zh-CN" altLang="en-US" sz="2400" dirty="0"/>
              <a:t>相乘的计算量</a:t>
            </a:r>
            <a:endParaRPr kumimoji="1" lang="ja-JP" altLang="en-US" sz="2400" dirty="0"/>
          </a:p>
        </p:txBody>
      </p:sp>
      <p:sp>
        <p:nvSpPr>
          <p:cNvPr id="4916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矩阵连乘问题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页脚占位符 3"/>
          <p:cNvSpPr>
            <a:spLocks noGrp="1" noChangeArrowheads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57530" indent="-21463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859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2288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5717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29146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05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05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分析最优解的结构特征</a:t>
            </a:r>
            <a:endParaRPr lang="zh-CN" altLang="en-US"/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A[</a:t>
            </a:r>
            <a:r>
              <a:rPr lang="en-US" altLang="zh-CN" dirty="0" err="1"/>
              <a:t>i:j</a:t>
            </a:r>
            <a:r>
              <a:rPr lang="en-US" altLang="zh-CN" dirty="0"/>
              <a:t>]</a:t>
            </a:r>
            <a:r>
              <a:rPr lang="zh-CN" altLang="en-US" dirty="0"/>
              <a:t>的最优次序所包含的计算矩阵子链 </a:t>
            </a:r>
            <a:r>
              <a:rPr lang="en-US" altLang="zh-CN" dirty="0"/>
              <a:t>A[</a:t>
            </a:r>
            <a:r>
              <a:rPr lang="en-US" altLang="zh-CN" dirty="0" err="1"/>
              <a:t>i:k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A[k+1:j]</a:t>
            </a:r>
            <a:r>
              <a:rPr lang="zh-CN" altLang="en-US" dirty="0"/>
              <a:t>的次序也是最优的。</a:t>
            </a:r>
            <a:endParaRPr lang="zh-CN" altLang="en-US" dirty="0"/>
          </a:p>
          <a:p>
            <a:pPr lvl="1"/>
            <a:r>
              <a:rPr lang="zh-CN" altLang="en-US" dirty="0"/>
              <a:t>最优子结构性质</a:t>
            </a:r>
            <a:endParaRPr lang="zh-CN" altLang="en-US" dirty="0"/>
          </a:p>
          <a:p>
            <a:pPr lvl="2"/>
            <a:r>
              <a:rPr lang="zh-CN" altLang="en-US" dirty="0"/>
              <a:t>矩阵连乘计算次序问题的最优解包含着其子问题的最优解</a:t>
            </a:r>
            <a:endParaRPr lang="zh-CN" altLang="en-US" dirty="0"/>
          </a:p>
          <a:p>
            <a:pPr lvl="1"/>
            <a:r>
              <a:rPr lang="zh-CN" altLang="en-US" dirty="0"/>
              <a:t>问题有最优子结构性质动态规划算法求解的条件之一</a:t>
            </a:r>
            <a:endParaRPr lang="zh-CN" altLang="en-US" dirty="0"/>
          </a:p>
        </p:txBody>
      </p:sp>
      <p:sp>
        <p:nvSpPr>
          <p:cNvPr id="892933" name="Rectangle 5"/>
          <p:cNvSpPr>
            <a:spLocks noChangeArrowheads="1"/>
          </p:cNvSpPr>
          <p:nvPr/>
        </p:nvSpPr>
        <p:spPr bwMode="auto">
          <a:xfrm>
            <a:off x="3030539" y="857250"/>
            <a:ext cx="58451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ja-JP" altLang="en-US" sz="2100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页脚占位符 2"/>
          <p:cNvSpPr>
            <a:spLocks noGrp="1" noChangeArrowheads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57530" indent="-21463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859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2288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5717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29146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05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05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5120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建立递归关系</a:t>
            </a:r>
            <a:endParaRPr lang="zh-CN" altLang="en-US"/>
          </a:p>
        </p:txBody>
      </p:sp>
      <p:sp>
        <p:nvSpPr>
          <p:cNvPr id="893955" name="Rectangle 3"/>
          <p:cNvSpPr>
            <a:spLocks noChangeArrowheads="1"/>
          </p:cNvSpPr>
          <p:nvPr/>
        </p:nvSpPr>
        <p:spPr bwMode="auto">
          <a:xfrm>
            <a:off x="499621" y="914400"/>
            <a:ext cx="11283884" cy="392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lnSpc>
                <a:spcPct val="110000"/>
              </a:lnSpc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 algn="l">
              <a:lnSpc>
                <a:spcPct val="110000"/>
              </a:lnSpc>
              <a:buClr>
                <a:schemeClr val="accent2"/>
              </a:buClr>
              <a:buSzPct val="60000"/>
              <a:buChar char="q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 algn="l"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 algn="l">
              <a:buClr>
                <a:schemeClr val="accent2"/>
              </a:buClr>
              <a:buSzPct val="70000"/>
              <a:buChar char="q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 algn="l">
              <a:buSzPct val="75000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设计算 </a:t>
            </a:r>
            <a:r>
              <a:rPr lang="en-US" altLang="zh-CN" sz="2400" dirty="0"/>
              <a:t>A[</a:t>
            </a:r>
            <a:r>
              <a:rPr lang="en-US" altLang="zh-CN" sz="2400" dirty="0" err="1"/>
              <a:t>i:j</a:t>
            </a:r>
            <a:r>
              <a:rPr lang="en-US" altLang="zh-CN" sz="2400" dirty="0"/>
              <a:t>]</a:t>
            </a:r>
            <a:r>
              <a:rPr lang="zh-CN" altLang="en-US" sz="2400" dirty="0"/>
              <a:t>，</a:t>
            </a:r>
            <a:r>
              <a:rPr lang="en-US" altLang="zh-CN" sz="2400" dirty="0"/>
              <a:t>1≤i≤j≤n</a:t>
            </a:r>
            <a:r>
              <a:rPr lang="zh-CN" altLang="en-US" sz="2400" dirty="0"/>
              <a:t>，所需要的最少数乘次数 </a:t>
            </a:r>
            <a:r>
              <a:rPr lang="en-US" altLang="zh-CN" sz="2400" dirty="0"/>
              <a:t>m[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</a:t>
            </a:r>
            <a:r>
              <a:rPr lang="zh-CN" altLang="en-US" sz="2400" dirty="0"/>
              <a:t>，则原问题的最优值为</a:t>
            </a:r>
            <a:r>
              <a:rPr lang="en-US" altLang="zh-CN" sz="2400" dirty="0"/>
              <a:t>m[1,n]         </a:t>
            </a:r>
            <a:endParaRPr lang="en-US" altLang="zh-CN" sz="2400" dirty="0"/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当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=j </a:t>
            </a:r>
            <a:r>
              <a:rPr lang="zh-CN" altLang="en-US" sz="2400" dirty="0"/>
              <a:t>时，</a:t>
            </a:r>
            <a:r>
              <a:rPr lang="en-US" altLang="zh-CN" sz="2400" dirty="0"/>
              <a:t>A[</a:t>
            </a:r>
            <a:r>
              <a:rPr lang="en-US" altLang="zh-CN" sz="2400" dirty="0" err="1"/>
              <a:t>i:j</a:t>
            </a:r>
            <a:r>
              <a:rPr lang="en-US" altLang="zh-CN" sz="2400" dirty="0"/>
              <a:t>] = A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，因此，</a:t>
            </a:r>
            <a:r>
              <a:rPr lang="en-US" altLang="zh-CN" sz="2400" dirty="0"/>
              <a:t>m[</a:t>
            </a:r>
            <a:r>
              <a:rPr lang="en-US" altLang="zh-CN" sz="2400" dirty="0" err="1"/>
              <a:t>i,i</a:t>
            </a:r>
            <a:r>
              <a:rPr lang="en-US" altLang="zh-CN" sz="2400" dirty="0"/>
              <a:t>] = 0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=1,2,…,n</a:t>
            </a:r>
            <a:endParaRPr lang="en-US" altLang="zh-CN" sz="2400" dirty="0"/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/>
            </a:pPr>
            <a:endParaRPr lang="zh-CN" altLang="en-US" sz="2400" dirty="0"/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当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&lt;j </a:t>
            </a:r>
            <a:r>
              <a:rPr lang="zh-CN" altLang="en-US" sz="2400" dirty="0"/>
              <a:t>时，</a:t>
            </a:r>
            <a:endParaRPr lang="zh-CN" altLang="en-US" sz="2400" dirty="0"/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/>
            </a:pPr>
            <a:endParaRPr lang="zh-CN" altLang="en-US" sz="2400" dirty="0"/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/>
            </a:pPr>
            <a:endParaRPr lang="zh-CN" altLang="en-US" sz="2400" dirty="0"/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可递归定义：</a:t>
            </a:r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218015" y="3026220"/>
            <a:ext cx="3877985" cy="644824"/>
            <a:chOff x="1098439" y="3074688"/>
            <a:chExt cx="3877985" cy="644824"/>
          </a:xfrm>
        </p:grpSpPr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1098439" y="3150202"/>
              <a:ext cx="387798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latin typeface="黑体" panose="02010609060101010101" pitchFamily="49" charset="-122"/>
                </a:rPr>
                <a:t>这里   的维数为         </a:t>
              </a:r>
              <a:endParaRPr kumimoji="1" lang="ja-JP" altLang="en-US" sz="2400" dirty="0">
                <a:latin typeface="黑体" panose="02010609060101010101" pitchFamily="49" charset="-122"/>
              </a:endParaRPr>
            </a:p>
          </p:txBody>
        </p:sp>
        <p:graphicFrame>
          <p:nvGraphicFramePr>
            <p:cNvPr id="51207" name="Object 7"/>
            <p:cNvGraphicFramePr>
              <a:graphicFrameLocks noChangeAspect="1"/>
            </p:cNvGraphicFramePr>
            <p:nvPr/>
          </p:nvGraphicFramePr>
          <p:xfrm>
            <a:off x="1792345" y="3098625"/>
            <a:ext cx="447755" cy="620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7" name="数式" r:id="rId1" imgW="165100" imgH="228600" progId="Equation.3">
                    <p:embed/>
                  </p:oleObj>
                </mc:Choice>
                <mc:Fallback>
                  <p:oleObj name="数式" r:id="rId1" imgW="1651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2345" y="3098625"/>
                          <a:ext cx="447755" cy="620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8" name="Object 8"/>
            <p:cNvGraphicFramePr>
              <a:graphicFrameLocks noChangeAspect="1"/>
            </p:cNvGraphicFramePr>
            <p:nvPr/>
          </p:nvGraphicFramePr>
          <p:xfrm>
            <a:off x="3589338" y="3074688"/>
            <a:ext cx="1205001" cy="557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8" name="公式" r:id="rId3" imgW="495300" imgH="228600" progId="Equation.3">
                    <p:embed/>
                  </p:oleObj>
                </mc:Choice>
                <mc:Fallback>
                  <p:oleObj name="公式" r:id="rId3" imgW="4953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9338" y="3074688"/>
                          <a:ext cx="1205001" cy="557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09" name="Group 17"/>
          <p:cNvGrpSpPr/>
          <p:nvPr/>
        </p:nvGrpSpPr>
        <p:grpSpPr bwMode="auto">
          <a:xfrm>
            <a:off x="2757255" y="4467493"/>
            <a:ext cx="7319439" cy="1235344"/>
            <a:chOff x="1113" y="2427"/>
            <a:chExt cx="6149" cy="1039"/>
          </a:xfrm>
        </p:grpSpPr>
        <p:graphicFrame>
          <p:nvGraphicFramePr>
            <p:cNvPr id="51218" name="Object 9"/>
            <p:cNvGraphicFramePr>
              <a:graphicFrameLocks noChangeAspect="1"/>
            </p:cNvGraphicFramePr>
            <p:nvPr/>
          </p:nvGraphicFramePr>
          <p:xfrm>
            <a:off x="1113" y="2427"/>
            <a:ext cx="6149" cy="10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9" name="公式" r:id="rId5" imgW="3162300" imgH="533400" progId="Equation.3">
                    <p:embed/>
                  </p:oleObj>
                </mc:Choice>
                <mc:Fallback>
                  <p:oleObj name="公式" r:id="rId5" imgW="3162300" imgH="533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3" y="2427"/>
                          <a:ext cx="6149" cy="10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7" name="AutoShape 16"/>
            <p:cNvSpPr/>
            <p:nvPr/>
          </p:nvSpPr>
          <p:spPr bwMode="auto">
            <a:xfrm>
              <a:off x="2055" y="2668"/>
              <a:ext cx="179" cy="578"/>
            </a:xfrm>
            <a:prstGeom prst="leftBrace">
              <a:avLst>
                <a:gd name="adj1" fmla="val 2986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1500"/>
            </a:p>
          </p:txBody>
        </p:sp>
      </p:grpSp>
      <p:grpSp>
        <p:nvGrpSpPr>
          <p:cNvPr id="51210" name="组合 1"/>
          <p:cNvGrpSpPr/>
          <p:nvPr/>
        </p:nvGrpSpPr>
        <p:grpSpPr bwMode="auto">
          <a:xfrm>
            <a:off x="2829156" y="5699516"/>
            <a:ext cx="4031873" cy="530216"/>
            <a:chOff x="2765140" y="5565816"/>
            <a:chExt cx="5375561" cy="708935"/>
          </a:xfrm>
        </p:grpSpPr>
        <p:sp>
          <p:nvSpPr>
            <p:cNvPr id="51211" name="Text Box 11"/>
            <p:cNvSpPr txBox="1">
              <a:spLocks noChangeArrowheads="1"/>
            </p:cNvSpPr>
            <p:nvPr/>
          </p:nvSpPr>
          <p:spPr bwMode="auto">
            <a:xfrm>
              <a:off x="2765140" y="5565816"/>
              <a:ext cx="5375561" cy="617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ja-JP" altLang="en-US" sz="2400" dirty="0">
                  <a:latin typeface="黑体" panose="02010609060101010101" pitchFamily="49" charset="-122"/>
                </a:rPr>
                <a:t>  </a:t>
              </a:r>
              <a:r>
                <a:rPr kumimoji="1" lang="zh-CN" altLang="en-US" sz="2400" dirty="0">
                  <a:latin typeface="黑体" panose="02010609060101010101" pitchFamily="49" charset="-122"/>
                </a:rPr>
                <a:t>的位置只有      种可能</a:t>
              </a:r>
              <a:endParaRPr kumimoji="1" lang="ja-JP" altLang="en-US" sz="2400" dirty="0">
                <a:latin typeface="黑体" panose="02010609060101010101" pitchFamily="49" charset="-122"/>
              </a:endParaRPr>
            </a:p>
          </p:txBody>
        </p:sp>
        <p:graphicFrame>
          <p:nvGraphicFramePr>
            <p:cNvPr id="51212" name="Object 12"/>
            <p:cNvGraphicFramePr>
              <a:graphicFrameLocks noChangeAspect="1"/>
            </p:cNvGraphicFramePr>
            <p:nvPr/>
          </p:nvGraphicFramePr>
          <p:xfrm>
            <a:off x="2841336" y="5608268"/>
            <a:ext cx="412306" cy="5798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0" name="数式" r:id="rId7" imgW="127000" imgH="177165" progId="Equation.3">
                    <p:embed/>
                  </p:oleObj>
                </mc:Choice>
                <mc:Fallback>
                  <p:oleObj name="数式" r:id="rId7" imgW="127000" imgH="17716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1336" y="5608268"/>
                          <a:ext cx="412306" cy="5798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214" name="Object 13"/>
                <p:cNvSpPr txBox="1"/>
                <p:nvPr/>
              </p:nvSpPr>
              <p:spPr bwMode="auto">
                <a:xfrm>
                  <a:off x="5366391" y="5661321"/>
                  <a:ext cx="977851" cy="6134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1214" name="Object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66391" y="5661321"/>
                  <a:ext cx="977851" cy="613430"/>
                </a:xfrm>
                <a:prstGeom prst="rect">
                  <a:avLst/>
                </a:prstGeom>
                <a:blipFill rotWithShape="1">
                  <a:blip r:embed="rId9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页脚占位符 3"/>
          <p:cNvSpPr>
            <a:spLocks noGrp="1" noChangeArrowheads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57530" indent="-21463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859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2288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5717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29146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05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05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52227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计算最优值</a:t>
            </a:r>
            <a:endParaRPr lang="zh-CN" altLang="en-US"/>
          </a:p>
        </p:txBody>
      </p:sp>
      <p:sp>
        <p:nvSpPr>
          <p:cNvPr id="52228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不同子问题个数</a:t>
            </a:r>
            <a:endParaRPr lang="zh-CN" altLang="en-US"/>
          </a:p>
          <a:p>
            <a:pPr lvl="1"/>
            <a:r>
              <a:rPr lang="zh-CN" altLang="en-US"/>
              <a:t>对于</a:t>
            </a:r>
            <a:r>
              <a:rPr lang="en-US" altLang="zh-CN"/>
              <a:t>1≤i≤j≤n</a:t>
            </a:r>
            <a:r>
              <a:rPr lang="zh-CN" altLang="en-US"/>
              <a:t>不同的有序对</a:t>
            </a:r>
            <a:r>
              <a:rPr lang="en-US" altLang="zh-CN"/>
              <a:t>(i,j)</a:t>
            </a:r>
            <a:r>
              <a:rPr lang="zh-CN" altLang="en-US"/>
              <a:t>对应于不同的子问题</a:t>
            </a:r>
            <a:endParaRPr lang="zh-CN" altLang="en-US"/>
          </a:p>
          <a:p>
            <a:pPr lvl="1"/>
            <a:r>
              <a:rPr lang="zh-CN" altLang="en-US"/>
              <a:t>子问题最多只有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在递归计算时，许多子问题被重复计算多次</a:t>
            </a:r>
            <a:endParaRPr lang="zh-CN" altLang="en-US"/>
          </a:p>
          <a:p>
            <a:pPr lvl="1"/>
            <a:r>
              <a:rPr lang="zh-CN" altLang="en-US"/>
              <a:t>使用动态规划算法求解的条件之二</a:t>
            </a:r>
            <a:endParaRPr lang="zh-CN" altLang="en-US"/>
          </a:p>
        </p:txBody>
      </p:sp>
      <p:grpSp>
        <p:nvGrpSpPr>
          <p:cNvPr id="52229" name="Group 8"/>
          <p:cNvGrpSpPr/>
          <p:nvPr/>
        </p:nvGrpSpPr>
        <p:grpSpPr bwMode="auto">
          <a:xfrm>
            <a:off x="3760706" y="2110704"/>
            <a:ext cx="3400425" cy="798512"/>
            <a:chOff x="1126" y="3116"/>
            <a:chExt cx="3486" cy="907"/>
          </a:xfrm>
        </p:grpSpPr>
        <p:graphicFrame>
          <p:nvGraphicFramePr>
            <p:cNvPr id="52230" name="Object 5"/>
            <p:cNvGraphicFramePr>
              <a:graphicFrameLocks noChangeAspect="1"/>
            </p:cNvGraphicFramePr>
            <p:nvPr/>
          </p:nvGraphicFramePr>
          <p:xfrm>
            <a:off x="1126" y="3116"/>
            <a:ext cx="3486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5" name="公式" r:id="rId1" imgW="1562100" imgH="406400" progId="Equation.3">
                    <p:embed/>
                  </p:oleObj>
                </mc:Choice>
                <mc:Fallback>
                  <p:oleObj name="公式" r:id="rId1" imgW="1562100" imgH="406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6" y="3116"/>
                          <a:ext cx="3486" cy="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1" name="Line 7"/>
            <p:cNvSpPr>
              <a:spLocks noChangeShapeType="1"/>
            </p:cNvSpPr>
            <p:nvPr/>
          </p:nvSpPr>
          <p:spPr bwMode="auto">
            <a:xfrm>
              <a:off x="2936" y="3384"/>
              <a:ext cx="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页脚占位符 3"/>
          <p:cNvSpPr>
            <a:spLocks noGrp="1" noChangeArrowheads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57530" indent="-21463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859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2288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5717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29146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05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05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5325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计算最优值</a:t>
            </a:r>
            <a:endParaRPr lang="zh-CN" altLang="en-US"/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依据其递归式自底向上进行计算</a:t>
            </a:r>
            <a:endParaRPr lang="zh-CN" altLang="en-US"/>
          </a:p>
          <a:p>
            <a:r>
              <a:rPr lang="zh-CN" altLang="en-US"/>
              <a:t>在计算过程中，保存已解决的子问题答案</a:t>
            </a:r>
            <a:endParaRPr lang="zh-CN" altLang="en-US"/>
          </a:p>
          <a:p>
            <a:pPr lvl="1"/>
            <a:r>
              <a:rPr lang="zh-CN" altLang="en-US"/>
              <a:t>保存在矩阵</a:t>
            </a:r>
            <a:r>
              <a:rPr lang="en-US" altLang="zh-CN"/>
              <a:t>(</a:t>
            </a:r>
            <a:r>
              <a:rPr lang="zh-CN" altLang="en-US"/>
              <a:t>表</a:t>
            </a:r>
            <a:r>
              <a:rPr lang="en-US" altLang="zh-CN"/>
              <a:t>)</a:t>
            </a:r>
            <a:r>
              <a:rPr lang="zh-CN" altLang="en-US"/>
              <a:t>中</a:t>
            </a:r>
            <a:endParaRPr lang="zh-CN" altLang="en-US"/>
          </a:p>
          <a:p>
            <a:pPr lvl="1"/>
            <a:r>
              <a:rPr lang="zh-CN" altLang="en-US"/>
              <a:t>每个子问题只计算一次</a:t>
            </a:r>
            <a:endParaRPr lang="zh-CN" altLang="en-US"/>
          </a:p>
          <a:p>
            <a:r>
              <a:rPr lang="zh-CN" altLang="en-US"/>
              <a:t>后面需要时只要查表</a:t>
            </a:r>
            <a:endParaRPr lang="zh-CN" altLang="en-US"/>
          </a:p>
          <a:p>
            <a:pPr lvl="1"/>
            <a:r>
              <a:rPr lang="zh-CN" altLang="en-US"/>
              <a:t>避免了大量的重复计算</a:t>
            </a:r>
            <a:endParaRPr lang="zh-CN" altLang="en-US"/>
          </a:p>
          <a:p>
            <a:pPr lvl="1"/>
            <a:r>
              <a:rPr lang="zh-CN" altLang="en-US"/>
              <a:t>算法时间计算复杂性为多项式时间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用动态规划法求最优解</a:t>
            </a:r>
            <a:endParaRPr lang="zh-CN" altLang="en-US"/>
          </a:p>
        </p:txBody>
      </p:sp>
      <p:sp>
        <p:nvSpPr>
          <p:cNvPr id="896003" name="Rectangle 3"/>
          <p:cNvSpPr>
            <a:spLocks noChangeArrowheads="1"/>
          </p:cNvSpPr>
          <p:nvPr/>
        </p:nvSpPr>
        <p:spPr bwMode="auto">
          <a:xfrm>
            <a:off x="3665539" y="857250"/>
            <a:ext cx="422592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ja-JP" altLang="en-US" sz="1800"/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518474" y="734701"/>
            <a:ext cx="8330349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>
                <a:ea typeface="楷体_GB2312"/>
                <a:cs typeface="楷体_GB2312"/>
              </a:rPr>
              <a:t>void </a:t>
            </a:r>
            <a:r>
              <a:rPr lang="en-US" altLang="zh-CN" sz="2000" b="1" dirty="0" err="1">
                <a:ea typeface="楷体_GB2312"/>
                <a:cs typeface="楷体_GB2312"/>
              </a:rPr>
              <a:t>matrixChain</a:t>
            </a:r>
            <a:r>
              <a:rPr lang="en-US" altLang="zh-CN" sz="2000" b="1" dirty="0">
                <a:ea typeface="楷体_GB2312"/>
                <a:cs typeface="楷体_GB2312"/>
              </a:rPr>
              <a:t>(int p[ ], int m[ ][ ], int s[ ][ ])</a:t>
            </a:r>
            <a:endParaRPr lang="en-US" altLang="zh-CN" sz="2000" b="1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>
                <a:ea typeface="楷体_GB2312"/>
                <a:cs typeface="楷体_GB2312"/>
              </a:rPr>
              <a:t>{     int n=p.length-1;</a:t>
            </a:r>
            <a:endParaRPr lang="en-US" altLang="zh-CN" sz="2000" b="1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>
                <a:ea typeface="楷体_GB2312"/>
                <a:cs typeface="楷体_GB2312"/>
              </a:rPr>
              <a:t>      for (int </a:t>
            </a:r>
            <a:r>
              <a:rPr lang="en-US" altLang="zh-CN" sz="2000" b="1" dirty="0" err="1">
                <a:ea typeface="楷体_GB2312"/>
                <a:cs typeface="楷体_GB2312"/>
              </a:rPr>
              <a:t>i</a:t>
            </a:r>
            <a:r>
              <a:rPr lang="en-US" altLang="zh-CN" sz="2000" b="1" dirty="0">
                <a:ea typeface="楷体_GB2312"/>
                <a:cs typeface="楷体_GB2312"/>
              </a:rPr>
              <a:t> = 1; </a:t>
            </a:r>
            <a:r>
              <a:rPr lang="en-US" altLang="zh-CN" sz="2000" b="1" dirty="0" err="1">
                <a:ea typeface="楷体_GB2312"/>
                <a:cs typeface="楷体_GB2312"/>
              </a:rPr>
              <a:t>i</a:t>
            </a:r>
            <a:r>
              <a:rPr lang="en-US" altLang="zh-CN" sz="2000" b="1" dirty="0">
                <a:ea typeface="楷体_GB2312"/>
                <a:cs typeface="楷体_GB2312"/>
              </a:rPr>
              <a:t> &lt;= n; </a:t>
            </a:r>
            <a:r>
              <a:rPr lang="en-US" altLang="zh-CN" sz="2000" b="1" dirty="0" err="1">
                <a:ea typeface="楷体_GB2312"/>
                <a:cs typeface="楷体_GB2312"/>
              </a:rPr>
              <a:t>i</a:t>
            </a:r>
            <a:r>
              <a:rPr lang="en-US" altLang="zh-CN" sz="2000" b="1" dirty="0">
                <a:ea typeface="楷体_GB2312"/>
                <a:cs typeface="楷体_GB2312"/>
              </a:rPr>
              <a:t>++) m[</a:t>
            </a:r>
            <a:r>
              <a:rPr lang="en-US" altLang="zh-CN" sz="2000" b="1" dirty="0" err="1">
                <a:ea typeface="楷体_GB2312"/>
                <a:cs typeface="楷体_GB2312"/>
              </a:rPr>
              <a:t>i</a:t>
            </a:r>
            <a:r>
              <a:rPr lang="en-US" altLang="zh-CN" sz="2000" b="1" dirty="0">
                <a:ea typeface="楷体_GB2312"/>
                <a:cs typeface="楷体_GB2312"/>
              </a:rPr>
              <a:t>][</a:t>
            </a:r>
            <a:r>
              <a:rPr lang="en-US" altLang="zh-CN" sz="2000" b="1" dirty="0" err="1">
                <a:ea typeface="楷体_GB2312"/>
                <a:cs typeface="楷体_GB2312"/>
              </a:rPr>
              <a:t>i</a:t>
            </a:r>
            <a:r>
              <a:rPr lang="en-US" altLang="zh-CN" sz="2000" b="1" dirty="0">
                <a:ea typeface="楷体_GB2312"/>
                <a:cs typeface="楷体_GB2312"/>
              </a:rPr>
              <a:t>] = 0;</a:t>
            </a:r>
            <a:endParaRPr lang="en-US" altLang="zh-CN" sz="2000" b="1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>
                <a:ea typeface="楷体_GB2312"/>
                <a:cs typeface="楷体_GB2312"/>
              </a:rPr>
              <a:t>      for (int r = 2; r &lt;= n; r++)</a:t>
            </a:r>
            <a:endParaRPr lang="en-US" altLang="zh-CN" sz="2000" b="1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>
                <a:ea typeface="楷体_GB2312"/>
                <a:cs typeface="楷体_GB2312"/>
              </a:rPr>
              <a:t>         for (int </a:t>
            </a:r>
            <a:r>
              <a:rPr lang="en-US" altLang="zh-CN" sz="2000" b="1" dirty="0" err="1">
                <a:ea typeface="楷体_GB2312"/>
                <a:cs typeface="楷体_GB2312"/>
              </a:rPr>
              <a:t>i</a:t>
            </a:r>
            <a:r>
              <a:rPr lang="en-US" altLang="zh-CN" sz="2000" b="1" dirty="0">
                <a:ea typeface="楷体_GB2312"/>
                <a:cs typeface="楷体_GB2312"/>
              </a:rPr>
              <a:t> = 1; </a:t>
            </a:r>
            <a:r>
              <a:rPr lang="en-US" altLang="zh-CN" sz="2000" b="1" dirty="0" err="1">
                <a:ea typeface="楷体_GB2312"/>
                <a:cs typeface="楷体_GB2312"/>
              </a:rPr>
              <a:t>i</a:t>
            </a:r>
            <a:r>
              <a:rPr lang="en-US" altLang="zh-CN" sz="2000" b="1" dirty="0">
                <a:ea typeface="楷体_GB2312"/>
                <a:cs typeface="楷体_GB2312"/>
              </a:rPr>
              <a:t> &lt;= n - r+1; </a:t>
            </a:r>
            <a:r>
              <a:rPr lang="en-US" altLang="zh-CN" sz="2000" b="1" dirty="0" err="1">
                <a:ea typeface="楷体_GB2312"/>
                <a:cs typeface="楷体_GB2312"/>
              </a:rPr>
              <a:t>i</a:t>
            </a:r>
            <a:r>
              <a:rPr lang="en-US" altLang="zh-CN" sz="2000" b="1" dirty="0">
                <a:ea typeface="楷体_GB2312"/>
                <a:cs typeface="楷体_GB2312"/>
              </a:rPr>
              <a:t>++) {</a:t>
            </a:r>
            <a:endParaRPr lang="en-US" altLang="zh-CN" sz="2000" b="1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>
                <a:ea typeface="楷体_GB2312"/>
                <a:cs typeface="楷体_GB2312"/>
              </a:rPr>
              <a:t>         {   int j=i+r-1;</a:t>
            </a:r>
            <a:endParaRPr lang="en-US" altLang="zh-CN" sz="2000" b="1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>
                <a:ea typeface="楷体_GB2312"/>
                <a:cs typeface="楷体_GB2312"/>
              </a:rPr>
              <a:t>             m[</a:t>
            </a:r>
            <a:r>
              <a:rPr lang="en-US" altLang="zh-CN" sz="2000" b="1" dirty="0" err="1">
                <a:ea typeface="楷体_GB2312"/>
                <a:cs typeface="楷体_GB2312"/>
              </a:rPr>
              <a:t>i</a:t>
            </a:r>
            <a:r>
              <a:rPr lang="en-US" altLang="zh-CN" sz="2000" b="1" dirty="0">
                <a:ea typeface="楷体_GB2312"/>
                <a:cs typeface="楷体_GB2312"/>
              </a:rPr>
              <a:t>][j] = m[i+1][j]+ p[i-1]*p[</a:t>
            </a:r>
            <a:r>
              <a:rPr lang="en-US" altLang="zh-CN" sz="2000" b="1" dirty="0" err="1">
                <a:ea typeface="楷体_GB2312"/>
                <a:cs typeface="楷体_GB2312"/>
              </a:rPr>
              <a:t>i</a:t>
            </a:r>
            <a:r>
              <a:rPr lang="en-US" altLang="zh-CN" sz="2000" b="1" dirty="0">
                <a:ea typeface="楷体_GB2312"/>
                <a:cs typeface="楷体_GB2312"/>
              </a:rPr>
              <a:t>]*p[j];</a:t>
            </a:r>
            <a:endParaRPr lang="en-US" altLang="zh-CN" sz="2000" b="1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>
                <a:ea typeface="楷体_GB2312"/>
                <a:cs typeface="楷体_GB2312"/>
              </a:rPr>
              <a:t>             </a:t>
            </a:r>
            <a:r>
              <a:rPr lang="en-US" altLang="zh-CN" sz="2000" b="1" dirty="0">
                <a:solidFill>
                  <a:srgbClr val="FF0000"/>
                </a:solidFill>
                <a:ea typeface="楷体_GB2312"/>
                <a:cs typeface="楷体_GB2312"/>
              </a:rPr>
              <a:t>s[</a:t>
            </a:r>
            <a:r>
              <a:rPr lang="en-US" altLang="zh-CN" sz="2000" b="1" dirty="0" err="1">
                <a:solidFill>
                  <a:srgbClr val="FF0000"/>
                </a:solidFill>
                <a:ea typeface="楷体_GB2312"/>
                <a:cs typeface="楷体_GB2312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ea typeface="楷体_GB2312"/>
                <a:cs typeface="楷体_GB2312"/>
              </a:rPr>
              <a:t>][j] = </a:t>
            </a:r>
            <a:r>
              <a:rPr lang="en-US" altLang="zh-CN" sz="2000" b="1" dirty="0" err="1">
                <a:solidFill>
                  <a:srgbClr val="FF0000"/>
                </a:solidFill>
                <a:ea typeface="楷体_GB2312"/>
                <a:cs typeface="楷体_GB2312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ea typeface="楷体_GB2312"/>
                <a:cs typeface="楷体_GB2312"/>
              </a:rPr>
              <a:t>;</a:t>
            </a:r>
            <a:endParaRPr lang="en-US" altLang="zh-CN" sz="2000" b="1" dirty="0">
              <a:solidFill>
                <a:srgbClr val="FF0000"/>
              </a:solidFill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>
                <a:ea typeface="楷体_GB2312"/>
                <a:cs typeface="楷体_GB2312"/>
              </a:rPr>
              <a:t>             for (int k = i+1; k &lt; j; k++) </a:t>
            </a:r>
            <a:endParaRPr lang="en-US" altLang="zh-CN" sz="2000" b="1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>
                <a:ea typeface="楷体_GB2312"/>
                <a:cs typeface="楷体_GB2312"/>
              </a:rPr>
              <a:t>             {   int t = m[</a:t>
            </a:r>
            <a:r>
              <a:rPr lang="en-US" altLang="zh-CN" sz="2000" b="1" dirty="0" err="1">
                <a:ea typeface="楷体_GB2312"/>
                <a:cs typeface="楷体_GB2312"/>
              </a:rPr>
              <a:t>i</a:t>
            </a:r>
            <a:r>
              <a:rPr lang="en-US" altLang="zh-CN" sz="2000" b="1" dirty="0">
                <a:ea typeface="楷体_GB2312"/>
                <a:cs typeface="楷体_GB2312"/>
              </a:rPr>
              <a:t>][k] + m[k+1][j] + p[i-1]*p[k]*p[j];</a:t>
            </a:r>
            <a:endParaRPr lang="en-US" altLang="zh-CN" sz="2000" b="1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>
                <a:ea typeface="楷体_GB2312"/>
                <a:cs typeface="楷体_GB2312"/>
              </a:rPr>
              <a:t>               if (t &lt; m[</a:t>
            </a:r>
            <a:r>
              <a:rPr lang="en-US" altLang="zh-CN" sz="2000" b="1" dirty="0" err="1">
                <a:ea typeface="楷体_GB2312"/>
                <a:cs typeface="楷体_GB2312"/>
              </a:rPr>
              <a:t>i</a:t>
            </a:r>
            <a:r>
              <a:rPr lang="en-US" altLang="zh-CN" sz="2000" b="1" dirty="0">
                <a:ea typeface="楷体_GB2312"/>
                <a:cs typeface="楷体_GB2312"/>
              </a:rPr>
              <a:t>][j])  { m[</a:t>
            </a:r>
            <a:r>
              <a:rPr lang="en-US" altLang="zh-CN" sz="2000" b="1" dirty="0" err="1">
                <a:ea typeface="楷体_GB2312"/>
                <a:cs typeface="楷体_GB2312"/>
              </a:rPr>
              <a:t>i</a:t>
            </a:r>
            <a:r>
              <a:rPr lang="en-US" altLang="zh-CN" sz="2000" b="1" dirty="0">
                <a:ea typeface="楷体_GB2312"/>
                <a:cs typeface="楷体_GB2312"/>
              </a:rPr>
              <a:t>][j] = t;   </a:t>
            </a:r>
            <a:r>
              <a:rPr lang="en-US" altLang="zh-CN" sz="2000" b="1" dirty="0">
                <a:solidFill>
                  <a:srgbClr val="FF0000"/>
                </a:solidFill>
                <a:ea typeface="楷体_GB2312"/>
                <a:cs typeface="楷体_GB2312"/>
              </a:rPr>
              <a:t>s[</a:t>
            </a:r>
            <a:r>
              <a:rPr lang="en-US" altLang="zh-CN" sz="2000" b="1" dirty="0" err="1">
                <a:solidFill>
                  <a:srgbClr val="FF0000"/>
                </a:solidFill>
                <a:ea typeface="楷体_GB2312"/>
                <a:cs typeface="楷体_GB2312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ea typeface="楷体_GB2312"/>
                <a:cs typeface="楷体_GB2312"/>
              </a:rPr>
              <a:t>][j] = k; }</a:t>
            </a:r>
            <a:endParaRPr lang="en-US" altLang="zh-CN" sz="2000" b="1" dirty="0">
              <a:solidFill>
                <a:srgbClr val="FF0000"/>
              </a:solidFill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>
                <a:ea typeface="楷体_GB2312"/>
                <a:cs typeface="楷体_GB2312"/>
              </a:rPr>
              <a:t>             }</a:t>
            </a:r>
            <a:endParaRPr lang="en-US" altLang="zh-CN" sz="2000" b="1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>
                <a:ea typeface="楷体_GB2312"/>
                <a:cs typeface="楷体_GB2312"/>
              </a:rPr>
              <a:t>         }</a:t>
            </a:r>
            <a:endParaRPr lang="en-US" altLang="zh-CN" sz="2000" b="1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>
                <a:ea typeface="楷体_GB2312"/>
                <a:cs typeface="楷体_GB2312"/>
              </a:rPr>
              <a:t>}</a:t>
            </a:r>
            <a:endParaRPr lang="en-US" altLang="zh-CN" sz="2000" b="1" dirty="0">
              <a:ea typeface="楷体_GB2312"/>
              <a:cs typeface="楷体_GB2312"/>
            </a:endParaRPr>
          </a:p>
        </p:txBody>
      </p:sp>
      <p:pic>
        <p:nvPicPr>
          <p:cNvPr id="54277" name="Picture 28" descr="t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02" b="22397"/>
          <a:stretch>
            <a:fillRect/>
          </a:stretch>
        </p:blipFill>
        <p:spPr bwMode="auto">
          <a:xfrm>
            <a:off x="7673419" y="1454150"/>
            <a:ext cx="3767579" cy="321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Rectangle 29"/>
          <p:cNvSpPr>
            <a:spLocks noChangeArrowheads="1"/>
          </p:cNvSpPr>
          <p:nvPr/>
        </p:nvSpPr>
        <p:spPr bwMode="auto">
          <a:xfrm>
            <a:off x="5957889" y="2989264"/>
            <a:ext cx="27622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150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页脚占位符 3"/>
          <p:cNvSpPr>
            <a:spLocks noGrp="1" noChangeArrowheads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57530" indent="-21463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859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2288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5717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29146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05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05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55299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用动态规划法求最优解</a:t>
            </a:r>
            <a:endParaRPr lang="zh-CN" altLang="en-US"/>
          </a:p>
        </p:txBody>
      </p:sp>
      <p:sp>
        <p:nvSpPr>
          <p:cNvPr id="55300" name="Rectangle 3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计算实例</a:t>
            </a:r>
            <a:endParaRPr lang="zh-CN" altLang="en-US" dirty="0"/>
          </a:p>
        </p:txBody>
      </p:sp>
      <p:sp>
        <p:nvSpPr>
          <p:cNvPr id="945155" name="Rectangle 3"/>
          <p:cNvSpPr>
            <a:spLocks noChangeArrowheads="1"/>
          </p:cNvSpPr>
          <p:nvPr/>
        </p:nvSpPr>
        <p:spPr bwMode="auto">
          <a:xfrm>
            <a:off x="3665539" y="857250"/>
            <a:ext cx="422592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ja-JP" altLang="en-US" sz="1800"/>
          </a:p>
        </p:txBody>
      </p:sp>
      <p:graphicFrame>
        <p:nvGraphicFramePr>
          <p:cNvPr id="945157" name="Group 5"/>
          <p:cNvGraphicFramePr>
            <a:graphicFrameLocks noGrp="1"/>
          </p:cNvGraphicFramePr>
          <p:nvPr/>
        </p:nvGraphicFramePr>
        <p:xfrm>
          <a:off x="2695575" y="2012950"/>
          <a:ext cx="6167439" cy="825500"/>
        </p:xfrm>
        <a:graphic>
          <a:graphicData uri="http://schemas.openxmlformats.org/drawingml/2006/table">
            <a:tbl>
              <a:tblPr/>
              <a:tblGrid>
                <a:gridCol w="1042988"/>
                <a:gridCol w="1041797"/>
                <a:gridCol w="883444"/>
                <a:gridCol w="883444"/>
                <a:gridCol w="1042988"/>
                <a:gridCol w="1272778"/>
              </a:tblGrid>
              <a:tr h="403816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-113030"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indent="-243205"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indent="-347980" algn="l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indent="-487680" algn="l">
                        <a:buSzPct val="75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-113030"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indent="-243205"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indent="-347980" algn="l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indent="-487680" algn="l">
                        <a:buSzPct val="75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-113030"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indent="-243205"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indent="-347980" algn="l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indent="-487680" algn="l">
                        <a:buSzPct val="75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-113030"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indent="-243205"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indent="-347980" algn="l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indent="-487680" algn="l">
                        <a:buSzPct val="75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-113030"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indent="-243205"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indent="-347980" algn="l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indent="-487680" algn="l">
                        <a:buSzPct val="75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-113030"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indent="-243205"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indent="-347980" algn="l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indent="-487680" algn="l">
                        <a:buSzPct val="75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A6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84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-113030"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indent="-243205"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indent="-347980" algn="l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indent="-487680" algn="l">
                        <a:buSzPct val="75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35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-113030"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indent="-243205"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indent="-347980" algn="l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indent="-487680" algn="l">
                        <a:buSzPct val="75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35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-113030"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indent="-243205"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indent="-347980" algn="l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indent="-487680" algn="l">
                        <a:buSzPct val="75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-113030"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indent="-243205"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indent="-347980" algn="l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indent="-487680" algn="l">
                        <a:buSzPct val="75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-113030"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indent="-243205"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indent="-347980" algn="l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indent="-487680" algn="l">
                        <a:buSzPct val="75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-113030"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indent="-243205"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indent="-347980" algn="l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indent="-487680" algn="l">
                        <a:buSzPct val="75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indent="-48768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5325" name="Group 33"/>
          <p:cNvGrpSpPr/>
          <p:nvPr/>
        </p:nvGrpSpPr>
        <p:grpSpPr bwMode="auto">
          <a:xfrm>
            <a:off x="2695575" y="3292474"/>
            <a:ext cx="6303962" cy="1012825"/>
            <a:chOff x="110" y="1420"/>
            <a:chExt cx="5295" cy="851"/>
          </a:xfrm>
        </p:grpSpPr>
        <p:graphicFrame>
          <p:nvGraphicFramePr>
            <p:cNvPr id="55326" name="Object 30"/>
            <p:cNvGraphicFramePr>
              <a:graphicFrameLocks noChangeAspect="1"/>
            </p:cNvGraphicFramePr>
            <p:nvPr/>
          </p:nvGraphicFramePr>
          <p:xfrm>
            <a:off x="110" y="1420"/>
            <a:ext cx="5295" cy="8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1" name="公式" r:id="rId1" imgW="4597400" imgH="736600" progId="Equation.3">
                    <p:embed/>
                  </p:oleObj>
                </mc:Choice>
                <mc:Fallback>
                  <p:oleObj name="公式" r:id="rId1" imgW="4597400" imgH="7366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" y="1420"/>
                          <a:ext cx="5295" cy="8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27" name="AutoShape 32"/>
            <p:cNvSpPr/>
            <p:nvPr/>
          </p:nvSpPr>
          <p:spPr bwMode="auto">
            <a:xfrm>
              <a:off x="1096" y="1600"/>
              <a:ext cx="56" cy="512"/>
            </a:xfrm>
            <a:prstGeom prst="leftBrace">
              <a:avLst>
                <a:gd name="adj1" fmla="val 761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1800"/>
            </a:p>
          </p:txBody>
        </p:sp>
      </p:grp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40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1149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硬币兑换动态规划算法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实例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74726"/>
            <a:ext cx="9350375" cy="485775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D[1]=1, D[2]=3, D[3]=4</a:t>
            </a:r>
            <a:r>
              <a:rPr lang="zh-CN" altLang="en-US" sz="2400" dirty="0"/>
              <a:t>，</a:t>
            </a:r>
            <a:r>
              <a:rPr lang="en-US" altLang="zh-CN" sz="2400" dirty="0"/>
              <a:t>n=6</a:t>
            </a:r>
            <a:endParaRPr lang="zh-CN" altLang="en-US" sz="2400" dirty="0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4" t="1019" r="11093" b="14549"/>
          <a:stretch>
            <a:fillRect/>
          </a:stretch>
        </p:blipFill>
        <p:spPr bwMode="auto">
          <a:xfrm>
            <a:off x="2965450" y="1460501"/>
            <a:ext cx="5513388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页脚占位符 3"/>
          <p:cNvSpPr>
            <a:spLocks noGrp="1" noChangeArrowheads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57530" indent="-21463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859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2288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5717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29146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05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05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用动态规划法求最优解</a:t>
            </a:r>
            <a:endParaRPr lang="zh-CN" altLang="en-US"/>
          </a:p>
        </p:txBody>
      </p:sp>
      <p:sp>
        <p:nvSpPr>
          <p:cNvPr id="56324" name="Rectangle 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最优值矩阵</a:t>
            </a:r>
            <a:r>
              <a:rPr lang="en-US" altLang="zh-CN"/>
              <a:t>M</a:t>
            </a:r>
            <a:endParaRPr lang="en-US" altLang="zh-CN"/>
          </a:p>
          <a:p>
            <a:pPr lvl="1"/>
            <a:r>
              <a:rPr lang="zh-CN" altLang="en-US"/>
              <a:t>最少乘法次数</a:t>
            </a:r>
            <a:endParaRPr lang="zh-CN" altLang="en-US"/>
          </a:p>
          <a:p>
            <a:pPr lvl="2"/>
            <a:r>
              <a:rPr lang="en-US" altLang="zh-CN"/>
              <a:t>m[i][j]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最优解矩阵</a:t>
            </a:r>
            <a:r>
              <a:rPr lang="en-US" altLang="zh-CN"/>
              <a:t>S</a:t>
            </a:r>
            <a:endParaRPr lang="en-US" altLang="zh-CN"/>
          </a:p>
          <a:p>
            <a:pPr lvl="1"/>
            <a:r>
              <a:rPr lang="zh-CN" altLang="en-US"/>
              <a:t>最优划分位置</a:t>
            </a:r>
            <a:endParaRPr lang="zh-CN" altLang="en-US"/>
          </a:p>
          <a:p>
            <a:pPr lvl="2"/>
            <a:r>
              <a:rPr lang="en-US" altLang="zh-CN"/>
              <a:t>s[i]j]</a:t>
            </a:r>
            <a:endParaRPr lang="en-US" altLang="zh-CN"/>
          </a:p>
        </p:txBody>
      </p:sp>
      <p:sp>
        <p:nvSpPr>
          <p:cNvPr id="1058819" name="Rectangle 3"/>
          <p:cNvSpPr>
            <a:spLocks noChangeArrowheads="1"/>
          </p:cNvSpPr>
          <p:nvPr/>
        </p:nvSpPr>
        <p:spPr bwMode="auto">
          <a:xfrm>
            <a:off x="3665539" y="857250"/>
            <a:ext cx="422592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ja-JP" altLang="en-US" sz="1800"/>
          </a:p>
        </p:txBody>
      </p:sp>
      <p:pic>
        <p:nvPicPr>
          <p:cNvPr id="56326" name="Picture 27" descr="t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7" t="3319" r="1463" b="21577"/>
          <a:stretch>
            <a:fillRect/>
          </a:stretch>
        </p:blipFill>
        <p:spPr bwMode="auto">
          <a:xfrm>
            <a:off x="5313364" y="3690938"/>
            <a:ext cx="2854325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7" name="Rectangle 28"/>
          <p:cNvSpPr>
            <a:spLocks noChangeArrowheads="1"/>
          </p:cNvSpPr>
          <p:nvPr/>
        </p:nvSpPr>
        <p:spPr bwMode="auto">
          <a:xfrm>
            <a:off x="5957889" y="2989264"/>
            <a:ext cx="27622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1500"/>
          </a:p>
        </p:txBody>
      </p:sp>
      <p:pic>
        <p:nvPicPr>
          <p:cNvPr id="56328" name="Picture 32" descr="t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7" t="2905" r="35223" b="20332"/>
          <a:stretch>
            <a:fillRect/>
          </a:stretch>
        </p:blipFill>
        <p:spPr bwMode="auto">
          <a:xfrm>
            <a:off x="5313363" y="1774826"/>
            <a:ext cx="32004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页脚占位符 3"/>
          <p:cNvSpPr>
            <a:spLocks noGrp="1" noChangeArrowheads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57530" indent="-21463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859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2288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5717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29146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05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05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算法复杂度分析</a:t>
            </a:r>
            <a:endParaRPr lang="zh-CN" altLang="en-US"/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算法</a:t>
            </a:r>
            <a:r>
              <a:rPr lang="en-US" altLang="zh-CN"/>
              <a:t>matrixChain</a:t>
            </a:r>
            <a:r>
              <a:rPr lang="zh-CN" altLang="en-US"/>
              <a:t>的主要计算量</a:t>
            </a:r>
            <a:endParaRPr lang="zh-CN" altLang="en-US"/>
          </a:p>
          <a:p>
            <a:pPr lvl="1"/>
            <a:r>
              <a:rPr lang="en-US" altLang="zh-CN"/>
              <a:t>r, i, k </a:t>
            </a:r>
            <a:r>
              <a:rPr lang="zh-CN" altLang="en-US"/>
              <a:t>的 </a:t>
            </a:r>
            <a:r>
              <a:rPr lang="en-US" altLang="zh-CN"/>
              <a:t>3 </a:t>
            </a:r>
            <a:r>
              <a:rPr lang="zh-CN" altLang="en-US"/>
              <a:t>重循环</a:t>
            </a:r>
            <a:endParaRPr lang="zh-CN" altLang="en-US"/>
          </a:p>
          <a:p>
            <a:pPr lvl="2"/>
            <a:r>
              <a:rPr lang="zh-CN" altLang="en-US"/>
              <a:t>循环体内计算量 </a:t>
            </a:r>
            <a:r>
              <a:rPr lang="en-US" altLang="zh-CN"/>
              <a:t>O(1)</a:t>
            </a:r>
            <a:endParaRPr lang="en-US" altLang="zh-CN"/>
          </a:p>
          <a:p>
            <a:pPr lvl="2"/>
            <a:r>
              <a:rPr lang="en-US" altLang="zh-CN"/>
              <a:t>3 </a:t>
            </a:r>
            <a:r>
              <a:rPr lang="zh-CN" altLang="en-US"/>
              <a:t>重循环的总次数为</a:t>
            </a:r>
            <a:r>
              <a:rPr lang="en-US" altLang="zh-CN"/>
              <a:t>O(n</a:t>
            </a:r>
            <a:r>
              <a:rPr lang="en-US" altLang="zh-CN" baseline="30000"/>
              <a:t>3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时间复杂性  </a:t>
            </a:r>
            <a:r>
              <a:rPr lang="en-US" altLang="zh-CN"/>
              <a:t>O(n</a:t>
            </a:r>
            <a:r>
              <a:rPr lang="en-US" altLang="zh-CN" baseline="30000"/>
              <a:t>3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空间复杂性  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0661" name="Rectangle 8"/>
          <p:cNvSpPr>
            <a:spLocks noChangeArrowheads="1"/>
          </p:cNvSpPr>
          <p:nvPr/>
        </p:nvSpPr>
        <p:spPr bwMode="auto">
          <a:xfrm>
            <a:off x="5354425" y="1894936"/>
            <a:ext cx="6014301" cy="3527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ea typeface="楷体_GB2312"/>
                <a:cs typeface="楷体_GB2312"/>
              </a:rPr>
              <a:t>for (int r = 2; r &lt;= n; r++)</a:t>
            </a:r>
            <a:endParaRPr lang="en-US" altLang="zh-CN" sz="2400" b="1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ea typeface="楷体_GB2312"/>
                <a:cs typeface="楷体_GB2312"/>
              </a:rPr>
              <a:t>         for (int </a:t>
            </a:r>
            <a:r>
              <a:rPr lang="en-US" altLang="zh-CN" sz="2400" b="1" dirty="0" err="1">
                <a:ea typeface="楷体_GB2312"/>
                <a:cs typeface="楷体_GB2312"/>
              </a:rPr>
              <a:t>i</a:t>
            </a:r>
            <a:r>
              <a:rPr lang="en-US" altLang="zh-CN" sz="2400" b="1" dirty="0">
                <a:ea typeface="楷体_GB2312"/>
                <a:cs typeface="楷体_GB2312"/>
              </a:rPr>
              <a:t> = 1; </a:t>
            </a:r>
            <a:r>
              <a:rPr lang="en-US" altLang="zh-CN" sz="2400" b="1" dirty="0" err="1">
                <a:ea typeface="楷体_GB2312"/>
                <a:cs typeface="楷体_GB2312"/>
              </a:rPr>
              <a:t>i</a:t>
            </a:r>
            <a:r>
              <a:rPr lang="en-US" altLang="zh-CN" sz="2400" b="1" dirty="0">
                <a:ea typeface="楷体_GB2312"/>
                <a:cs typeface="楷体_GB2312"/>
              </a:rPr>
              <a:t> &lt;= n - r+1; </a:t>
            </a:r>
            <a:r>
              <a:rPr lang="en-US" altLang="zh-CN" sz="2400" b="1" dirty="0" err="1">
                <a:ea typeface="楷体_GB2312"/>
                <a:cs typeface="楷体_GB2312"/>
              </a:rPr>
              <a:t>i</a:t>
            </a:r>
            <a:r>
              <a:rPr lang="en-US" altLang="zh-CN" sz="2400" b="1" dirty="0">
                <a:ea typeface="楷体_GB2312"/>
                <a:cs typeface="楷体_GB2312"/>
              </a:rPr>
              <a:t>++) </a:t>
            </a:r>
            <a:endParaRPr lang="en-US" altLang="zh-CN" sz="2400" b="1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ea typeface="楷体_GB2312"/>
                <a:cs typeface="楷体_GB2312"/>
              </a:rPr>
              <a:t>         {       ……</a:t>
            </a:r>
            <a:endParaRPr lang="en-US" altLang="zh-CN" sz="2400" b="1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ea typeface="楷体_GB2312"/>
                <a:cs typeface="楷体_GB2312"/>
              </a:rPr>
              <a:t>                 for (int k = i+1; k &lt; j; k++) </a:t>
            </a:r>
            <a:endParaRPr lang="en-US" altLang="zh-CN" sz="2400" b="1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ea typeface="楷体_GB2312"/>
                <a:cs typeface="楷体_GB2312"/>
              </a:rPr>
              <a:t>                 {   ……</a:t>
            </a:r>
            <a:endParaRPr lang="en-US" altLang="zh-CN" sz="2400" b="1" dirty="0">
              <a:solidFill>
                <a:srgbClr val="FF0000"/>
              </a:solidFill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ea typeface="楷体_GB2312"/>
                <a:cs typeface="楷体_GB2312"/>
              </a:rPr>
              <a:t>                 }</a:t>
            </a:r>
            <a:endParaRPr lang="en-US" altLang="zh-CN" sz="2400" b="1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ea typeface="楷体_GB2312"/>
                <a:cs typeface="楷体_GB2312"/>
              </a:rPr>
              <a:t>         }</a:t>
            </a:r>
            <a:endParaRPr lang="en-US" altLang="zh-CN" sz="2400" b="1" dirty="0">
              <a:ea typeface="楷体_GB2312"/>
              <a:cs typeface="楷体_GB2312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矩阵连乘积的备忘录动态规划算法</a:t>
            </a:r>
            <a:endParaRPr lang="zh-CN" altLang="en-US"/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599" y="838986"/>
            <a:ext cx="10862821" cy="5741201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lookupChain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j)   {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(m[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&gt; 0) return m[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j) return 0;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u = 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lookupChain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(i+1,j) + p[i-1]*p[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]*p[j];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s[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(int k = i+1; k &lt; j; k++) {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int t = </a:t>
            </a:r>
            <a:r>
              <a:rPr kumimoji="1"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lookupChain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lookupChain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(k+1,j) + p[i-1]*p[k]*p[j];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(t &lt; u) { u = t ;  s[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k;  }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m[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u;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u;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171" name="Text Box 3"/>
          <p:cNvSpPr txBox="1">
            <a:spLocks noChangeArrowheads="1"/>
          </p:cNvSpPr>
          <p:nvPr/>
        </p:nvSpPr>
        <p:spPr bwMode="auto">
          <a:xfrm>
            <a:off x="3711575" y="1538288"/>
            <a:ext cx="1841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页脚占位符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57530" indent="-21463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859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2288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5717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29146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05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05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加权的单会场活动安排的动态规划求解</a:t>
            </a:r>
            <a:endParaRPr lang="zh-CN" altLang="en-US"/>
          </a:p>
        </p:txBody>
      </p:sp>
      <p:sp>
        <p:nvSpPr>
          <p:cNvPr id="113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活动集合 </a:t>
            </a:r>
            <a:r>
              <a:rPr lang="en-US" altLang="zh-CN"/>
              <a:t>E={1, 2, …, n }(</a:t>
            </a:r>
            <a:r>
              <a:rPr lang="zh-CN" altLang="en-US">
                <a:solidFill>
                  <a:srgbClr val="0000CC"/>
                </a:solidFill>
              </a:rPr>
              <a:t>结束时间递增排列</a:t>
            </a:r>
            <a:r>
              <a:rPr lang="en-US" altLang="zh-CN"/>
              <a:t>)</a:t>
            </a:r>
            <a:endParaRPr lang="en-US" altLang="zh-CN"/>
          </a:p>
          <a:p>
            <a:pPr lvl="1" eaLnBrk="1" hangingPunct="1"/>
            <a:r>
              <a:rPr lang="zh-CN" altLang="en-US"/>
              <a:t>活动 </a:t>
            </a:r>
            <a:r>
              <a:rPr lang="en-US" altLang="zh-CN"/>
              <a:t>j</a:t>
            </a:r>
            <a:r>
              <a:rPr lang="zh-CN" altLang="en-US"/>
              <a:t>：开始时间 </a:t>
            </a:r>
            <a:r>
              <a:rPr lang="en-US" altLang="zh-CN"/>
              <a:t>s</a:t>
            </a:r>
            <a:r>
              <a:rPr lang="en-US" altLang="zh-CN" baseline="-25000"/>
              <a:t>j</a:t>
            </a:r>
            <a:r>
              <a:rPr lang="zh-CN" altLang="en-US"/>
              <a:t>、结束时间 </a:t>
            </a:r>
            <a:r>
              <a:rPr lang="en-US" altLang="zh-CN"/>
              <a:t>f</a:t>
            </a:r>
            <a:r>
              <a:rPr lang="en-US" altLang="zh-CN" baseline="-25000"/>
              <a:t>j</a:t>
            </a:r>
            <a:r>
              <a:rPr lang="zh-CN" altLang="en-US"/>
              <a:t>、权值 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endParaRPr lang="en-US" altLang="zh-CN" baseline="-25000"/>
          </a:p>
          <a:p>
            <a:pPr lvl="1" eaLnBrk="1" hangingPunct="1"/>
            <a:r>
              <a:rPr lang="en-US" altLang="zh-CN" b="1">
                <a:solidFill>
                  <a:srgbClr val="FF0000"/>
                </a:solidFill>
              </a:rPr>
              <a:t>p(j)=i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CC"/>
                </a:solidFill>
              </a:rPr>
              <a:t>活动 </a:t>
            </a:r>
            <a:r>
              <a:rPr lang="en-US" altLang="zh-CN">
                <a:solidFill>
                  <a:srgbClr val="0000CC"/>
                </a:solidFill>
              </a:rPr>
              <a:t>j </a:t>
            </a:r>
            <a:r>
              <a:rPr lang="zh-CN" altLang="en-US">
                <a:solidFill>
                  <a:srgbClr val="0000CC"/>
                </a:solidFill>
              </a:rPr>
              <a:t>开始前最晚结束的并与 </a:t>
            </a:r>
            <a:r>
              <a:rPr lang="en-US" altLang="zh-CN">
                <a:solidFill>
                  <a:srgbClr val="0000CC"/>
                </a:solidFill>
              </a:rPr>
              <a:t>j </a:t>
            </a:r>
            <a:r>
              <a:rPr lang="zh-CN" altLang="en-US">
                <a:solidFill>
                  <a:srgbClr val="0000CC"/>
                </a:solidFill>
              </a:rPr>
              <a:t>相容的活动 </a:t>
            </a:r>
            <a:r>
              <a:rPr lang="en-US" altLang="zh-CN">
                <a:solidFill>
                  <a:srgbClr val="0000CC"/>
                </a:solidFill>
              </a:rPr>
              <a:t>i</a:t>
            </a:r>
            <a:endParaRPr lang="en-US" altLang="zh-CN">
              <a:solidFill>
                <a:srgbClr val="0000CC"/>
              </a:solidFill>
            </a:endParaRPr>
          </a:p>
          <a:p>
            <a:pPr lvl="2" eaLnBrk="1" hangingPunct="1"/>
            <a:r>
              <a:rPr lang="zh-CN" altLang="en-US" b="1">
                <a:solidFill>
                  <a:schemeClr val="accent2"/>
                </a:solidFill>
              </a:rPr>
              <a:t>若 </a:t>
            </a:r>
            <a:r>
              <a:rPr lang="en-US" altLang="zh-CN" b="1">
                <a:solidFill>
                  <a:schemeClr val="accent2"/>
                </a:solidFill>
              </a:rPr>
              <a:t>i </a:t>
            </a:r>
            <a:r>
              <a:rPr lang="zh-CN" altLang="en-US" b="1">
                <a:solidFill>
                  <a:schemeClr val="accent2"/>
                </a:solidFill>
              </a:rPr>
              <a:t>不存在，则令 </a:t>
            </a:r>
            <a:r>
              <a:rPr lang="en-US" altLang="zh-CN" b="1">
                <a:solidFill>
                  <a:schemeClr val="accent2"/>
                </a:solidFill>
              </a:rPr>
              <a:t>p (j)=0</a:t>
            </a:r>
            <a:endParaRPr lang="en-US" altLang="zh-CN" b="1">
              <a:solidFill>
                <a:schemeClr val="accent2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974975" y="3365500"/>
            <a:ext cx="5246688" cy="1968500"/>
            <a:chOff x="259" y="2107"/>
            <a:chExt cx="4406" cy="1653"/>
          </a:xfrm>
        </p:grpSpPr>
        <p:sp>
          <p:nvSpPr>
            <p:cNvPr id="59404" name="Line 5"/>
            <p:cNvSpPr>
              <a:spLocks noChangeShapeType="1"/>
            </p:cNvSpPr>
            <p:nvPr/>
          </p:nvSpPr>
          <p:spPr bwMode="auto">
            <a:xfrm>
              <a:off x="259" y="3760"/>
              <a:ext cx="440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5" name="Line 6"/>
            <p:cNvSpPr>
              <a:spLocks noChangeShapeType="1"/>
            </p:cNvSpPr>
            <p:nvPr/>
          </p:nvSpPr>
          <p:spPr bwMode="auto">
            <a:xfrm>
              <a:off x="412" y="2358"/>
              <a:ext cx="1283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6" name="Line 7"/>
            <p:cNvSpPr>
              <a:spLocks noChangeShapeType="1"/>
            </p:cNvSpPr>
            <p:nvPr/>
          </p:nvSpPr>
          <p:spPr bwMode="auto">
            <a:xfrm>
              <a:off x="907" y="3080"/>
              <a:ext cx="267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7" name="Line 8"/>
            <p:cNvSpPr>
              <a:spLocks noChangeShapeType="1"/>
            </p:cNvSpPr>
            <p:nvPr/>
          </p:nvSpPr>
          <p:spPr bwMode="auto">
            <a:xfrm>
              <a:off x="2132" y="2807"/>
              <a:ext cx="92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8" name="Line 9"/>
            <p:cNvSpPr>
              <a:spLocks noChangeShapeType="1"/>
            </p:cNvSpPr>
            <p:nvPr/>
          </p:nvSpPr>
          <p:spPr bwMode="auto">
            <a:xfrm>
              <a:off x="773" y="2589"/>
              <a:ext cx="161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9" name="Line 10"/>
            <p:cNvSpPr>
              <a:spLocks noChangeShapeType="1"/>
            </p:cNvSpPr>
            <p:nvPr/>
          </p:nvSpPr>
          <p:spPr bwMode="auto">
            <a:xfrm>
              <a:off x="3425" y="3338"/>
              <a:ext cx="62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0" name="Line 11"/>
            <p:cNvSpPr>
              <a:spLocks noChangeShapeType="1"/>
            </p:cNvSpPr>
            <p:nvPr/>
          </p:nvSpPr>
          <p:spPr bwMode="auto">
            <a:xfrm>
              <a:off x="3511" y="3563"/>
              <a:ext cx="78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1" name="Rectangle 12"/>
            <p:cNvSpPr>
              <a:spLocks noChangeArrowheads="1"/>
            </p:cNvSpPr>
            <p:nvPr/>
          </p:nvSpPr>
          <p:spPr bwMode="auto">
            <a:xfrm>
              <a:off x="1274" y="2107"/>
              <a:ext cx="46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1500" baseline="-25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15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=2</a:t>
              </a:r>
              <a:endParaRPr lang="zh-CN" altLang="en-US" sz="150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2" name="Rectangle 13"/>
            <p:cNvSpPr>
              <a:spLocks noChangeArrowheads="1"/>
            </p:cNvSpPr>
            <p:nvPr/>
          </p:nvSpPr>
          <p:spPr bwMode="auto">
            <a:xfrm>
              <a:off x="1939" y="2342"/>
              <a:ext cx="46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1500" baseline="-25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15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=4</a:t>
              </a:r>
              <a:endParaRPr lang="zh-CN" altLang="en-US" sz="150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3" name="Rectangle 14"/>
            <p:cNvSpPr>
              <a:spLocks noChangeArrowheads="1"/>
            </p:cNvSpPr>
            <p:nvPr/>
          </p:nvSpPr>
          <p:spPr bwMode="auto">
            <a:xfrm>
              <a:off x="2593" y="2567"/>
              <a:ext cx="46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1500" baseline="-25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15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=4</a:t>
              </a:r>
              <a:endParaRPr lang="zh-CN" altLang="en-US" sz="150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4" name="Rectangle 15"/>
            <p:cNvSpPr>
              <a:spLocks noChangeArrowheads="1"/>
            </p:cNvSpPr>
            <p:nvPr/>
          </p:nvSpPr>
          <p:spPr bwMode="auto">
            <a:xfrm>
              <a:off x="3084" y="2848"/>
              <a:ext cx="46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1500" baseline="-25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15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=7</a:t>
              </a:r>
              <a:endParaRPr lang="zh-CN" altLang="en-US" sz="150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5" name="Rectangle 16"/>
            <p:cNvSpPr>
              <a:spLocks noChangeArrowheads="1"/>
            </p:cNvSpPr>
            <p:nvPr/>
          </p:nvSpPr>
          <p:spPr bwMode="auto">
            <a:xfrm>
              <a:off x="3648" y="3095"/>
              <a:ext cx="46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1500" baseline="-25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en-US" altLang="zh-CN" sz="15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=2</a:t>
              </a:r>
              <a:endParaRPr lang="zh-CN" altLang="en-US" sz="150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6" name="Rectangle 17"/>
            <p:cNvSpPr>
              <a:spLocks noChangeArrowheads="1"/>
            </p:cNvSpPr>
            <p:nvPr/>
          </p:nvSpPr>
          <p:spPr bwMode="auto">
            <a:xfrm>
              <a:off x="3921" y="3314"/>
              <a:ext cx="46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1500" baseline="-25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en-US" altLang="zh-CN" sz="15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=1</a:t>
              </a:r>
              <a:endParaRPr lang="zh-CN" altLang="en-US" sz="150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35634" name="Rectangle 18"/>
          <p:cNvSpPr>
            <a:spLocks noChangeArrowheads="1"/>
          </p:cNvSpPr>
          <p:nvPr/>
        </p:nvSpPr>
        <p:spPr bwMode="auto">
          <a:xfrm>
            <a:off x="4702175" y="3384551"/>
            <a:ext cx="56038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500" b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5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endParaRPr lang="zh-CN" altLang="en-US" sz="1500" b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5635" name="Rectangle 19"/>
          <p:cNvSpPr>
            <a:spLocks noChangeArrowheads="1"/>
          </p:cNvSpPr>
          <p:nvPr/>
        </p:nvSpPr>
        <p:spPr bwMode="auto">
          <a:xfrm>
            <a:off x="5522914" y="3629025"/>
            <a:ext cx="5603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500" b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5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endParaRPr lang="zh-CN" altLang="en-US" sz="1500" b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5636" name="Rectangle 20"/>
          <p:cNvSpPr>
            <a:spLocks noChangeArrowheads="1"/>
          </p:cNvSpPr>
          <p:nvPr/>
        </p:nvSpPr>
        <p:spPr bwMode="auto">
          <a:xfrm>
            <a:off x="6323014" y="3856038"/>
            <a:ext cx="561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500" b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5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endParaRPr lang="zh-CN" altLang="en-US" sz="1500" b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5637" name="Rectangle 21"/>
          <p:cNvSpPr>
            <a:spLocks noChangeArrowheads="1"/>
          </p:cNvSpPr>
          <p:nvPr/>
        </p:nvSpPr>
        <p:spPr bwMode="auto">
          <a:xfrm>
            <a:off x="6926264" y="4181475"/>
            <a:ext cx="5603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500" b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5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endParaRPr lang="zh-CN" altLang="en-US" sz="1500" b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5638" name="Rectangle 22"/>
          <p:cNvSpPr>
            <a:spLocks noChangeArrowheads="1"/>
          </p:cNvSpPr>
          <p:nvPr/>
        </p:nvSpPr>
        <p:spPr bwMode="auto">
          <a:xfrm>
            <a:off x="7535864" y="4459288"/>
            <a:ext cx="5619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500" b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15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  <a:endParaRPr lang="zh-CN" altLang="en-US" sz="1500" b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5639" name="Rectangle 23"/>
          <p:cNvSpPr>
            <a:spLocks noChangeArrowheads="1"/>
          </p:cNvSpPr>
          <p:nvPr/>
        </p:nvSpPr>
        <p:spPr bwMode="auto">
          <a:xfrm>
            <a:off x="7880351" y="4792663"/>
            <a:ext cx="5619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500" b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5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  <a:endParaRPr lang="zh-CN" altLang="en-US" sz="1500" b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34" grpId="0"/>
      <p:bldP spid="1135635" grpId="0"/>
      <p:bldP spid="1135636" grpId="0"/>
      <p:bldP spid="1135637" grpId="0"/>
      <p:bldP spid="1135638" grpId="0"/>
      <p:bldP spid="11356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页脚占位符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57530" indent="-21463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859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2288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5717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29146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05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05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加权的单会场活动安排的动态规划求解</a:t>
            </a:r>
            <a:endParaRPr lang="zh-CN" altLang="en-US"/>
          </a:p>
        </p:txBody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活动集合 </a:t>
            </a:r>
            <a:r>
              <a:rPr lang="en-US" altLang="zh-CN" dirty="0">
                <a:latin typeface="Times New Roman" panose="02020603050405020304" pitchFamily="18" charset="0"/>
              </a:rPr>
              <a:t>E={1, 2, …, n }(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结束时间递增排列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活动 </a:t>
            </a:r>
            <a:r>
              <a:rPr lang="en-US" altLang="zh-CN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p(j)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最优值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M(j)</a:t>
            </a:r>
            <a:r>
              <a:rPr lang="zh-CN" altLang="en-US" dirty="0">
                <a:latin typeface="Times New Roman" panose="02020603050405020304" pitchFamily="18" charset="0"/>
              </a:rPr>
              <a:t>＝子集 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1, …, j</a:t>
            </a:r>
            <a:r>
              <a:rPr lang="en-US" altLang="zh-CN" dirty="0">
                <a:latin typeface="Times New Roman" panose="02020603050405020304" pitchFamily="18" charset="0"/>
              </a:rPr>
              <a:t> } </a:t>
            </a:r>
            <a:r>
              <a:rPr lang="zh-CN" altLang="en-US" dirty="0">
                <a:latin typeface="Times New Roman" panose="02020603050405020304" pitchFamily="18" charset="0"/>
              </a:rPr>
              <a:t>上相容活动最大总权值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规定：</a:t>
            </a:r>
            <a:r>
              <a:rPr lang="en-US" altLang="zh-CN" dirty="0">
                <a:latin typeface="Times New Roman" panose="02020603050405020304" pitchFamily="18" charset="0"/>
              </a:rPr>
              <a:t>M(0)=0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36644" name="Rectangle 4"/>
          <p:cNvSpPr>
            <a:spLocks noChangeArrowheads="1"/>
          </p:cNvSpPr>
          <p:nvPr/>
        </p:nvSpPr>
        <p:spPr bwMode="auto">
          <a:xfrm>
            <a:off x="4464279" y="1660738"/>
            <a:ext cx="37689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开始前最晚结束并</a:t>
            </a:r>
            <a:r>
              <a:rPr lang="zh-CN" altLang="en-US" sz="1800" dirty="0">
                <a:ea typeface="宋体" panose="02010600030101010101" pitchFamily="2" charset="-122"/>
              </a:rPr>
              <a:t>与之相容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的活动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36645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68663" y="3983038"/>
          <a:ext cx="5243512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公式" r:id="rId1" imgW="2489200" imgH="393700" progId="Equation.3">
                  <p:embed/>
                </p:oleObj>
              </mc:Choice>
              <mc:Fallback>
                <p:oleObj name="公式" r:id="rId1" imgW="2489200" imgH="3937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3983038"/>
                        <a:ext cx="5243512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4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页脚占位符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57530" indent="-21463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859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2288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5717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29146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05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05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加权的单会场活动安排的动态规划求解</a:t>
            </a:r>
            <a:endParaRPr lang="zh-CN" altLang="en-US"/>
          </a:p>
        </p:txBody>
      </p:sp>
      <p:sp>
        <p:nvSpPr>
          <p:cNvPr id="113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最优值：</a:t>
            </a:r>
            <a:r>
              <a:rPr lang="en-US" altLang="zh-CN"/>
              <a:t>M(j)={</a:t>
            </a:r>
            <a:r>
              <a:rPr lang="en-US" altLang="zh-CN" b="1">
                <a:solidFill>
                  <a:srgbClr val="FF0000"/>
                </a:solidFill>
              </a:rPr>
              <a:t>1, …, j</a:t>
            </a:r>
            <a:r>
              <a:rPr lang="en-US" altLang="zh-CN"/>
              <a:t> }</a:t>
            </a:r>
            <a:r>
              <a:rPr lang="zh-CN" altLang="en-US"/>
              <a:t>上相容活动最大总权值</a:t>
            </a:r>
            <a:endParaRPr lang="zh-CN" altLang="en-US"/>
          </a:p>
          <a:p>
            <a:pPr eaLnBrk="1" hangingPunct="1"/>
            <a:r>
              <a:rPr lang="zh-CN" altLang="en-US"/>
              <a:t>最优解</a:t>
            </a:r>
            <a:endParaRPr lang="zh-CN" altLang="en-US"/>
          </a:p>
          <a:p>
            <a:pPr lvl="1" eaLnBrk="1" hangingPunct="1"/>
            <a:r>
              <a:rPr lang="en-US" altLang="zh-CN"/>
              <a:t>j </a:t>
            </a:r>
            <a:r>
              <a:rPr lang="zh-CN" altLang="en-US"/>
              <a:t>属于 </a:t>
            </a:r>
            <a:r>
              <a:rPr lang="en-US" altLang="zh-CN"/>
              <a:t>{1, …, j} </a:t>
            </a:r>
            <a:r>
              <a:rPr lang="zh-CN" altLang="en-US"/>
              <a:t>上最优解 </a:t>
            </a:r>
            <a:r>
              <a:rPr lang="en-US" altLang="zh-CN"/>
              <a:t>iff. </a:t>
            </a:r>
            <a:endParaRPr lang="en-US" altLang="zh-CN"/>
          </a:p>
        </p:txBody>
      </p:sp>
      <p:graphicFrame>
        <p:nvGraphicFramePr>
          <p:cNvPr id="1137669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192472" y="2137693"/>
          <a:ext cx="3249853" cy="558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name="公式" r:id="rId1" imgW="1256665" imgH="215900" progId="Equation.3">
                  <p:embed/>
                </p:oleObj>
              </mc:Choice>
              <mc:Fallback>
                <p:oleObj name="公式" r:id="rId1" imgW="1256665" imgH="2159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472" y="2137693"/>
                        <a:ext cx="3249853" cy="558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921" y="3166966"/>
            <a:ext cx="6285621" cy="99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页脚占位符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57530" indent="-21463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859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2288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5717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29146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05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05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加权的单会场活动安排的动态规划求解</a:t>
            </a:r>
            <a:endParaRPr lang="zh-CN" altLang="en-US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901" y="981076"/>
            <a:ext cx="8847874" cy="703262"/>
          </a:xfrm>
        </p:spPr>
        <p:txBody>
          <a:bodyPr/>
          <a:lstStyle/>
          <a:p>
            <a:pPr eaLnBrk="1" hangingPunct="1"/>
            <a:r>
              <a:rPr lang="zh-CN" altLang="en-US" dirty="0"/>
              <a:t>最优值 </a:t>
            </a:r>
            <a:r>
              <a:rPr lang="en-US" altLang="zh-CN" dirty="0"/>
              <a:t>M(j) </a:t>
            </a:r>
            <a:r>
              <a:rPr lang="zh-CN" altLang="en-US" dirty="0"/>
              <a:t>的计算</a:t>
            </a:r>
            <a:endParaRPr lang="zh-CN" altLang="en-US" dirty="0"/>
          </a:p>
        </p:txBody>
      </p:sp>
      <p:sp>
        <p:nvSpPr>
          <p:cNvPr id="1138692" name="Rectangle 3"/>
          <p:cNvSpPr>
            <a:spLocks noChangeArrowheads="1"/>
          </p:cNvSpPr>
          <p:nvPr/>
        </p:nvSpPr>
        <p:spPr bwMode="auto">
          <a:xfrm>
            <a:off x="1096669" y="1575959"/>
            <a:ext cx="6718151" cy="169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 err="1">
                <a:solidFill>
                  <a:srgbClr val="0000CC"/>
                </a:solidFill>
              </a:rPr>
              <a:t>Itera_Selector</a:t>
            </a:r>
            <a:r>
              <a:rPr lang="en-US" altLang="zh-CN" sz="2200" b="1" dirty="0"/>
              <a:t> ( j )</a:t>
            </a:r>
            <a:endParaRPr lang="en-US" altLang="zh-CN" sz="22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	M [ 0 ]=0</a:t>
            </a:r>
            <a:endParaRPr lang="zh-CN" altLang="en-US" sz="22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 for j</a:t>
            </a:r>
            <a:r>
              <a:rPr lang="zh-CN" altLang="en-US" sz="2200" b="1" dirty="0"/>
              <a:t>＝</a:t>
            </a:r>
            <a:r>
              <a:rPr lang="en-US" altLang="zh-CN" sz="2200" b="1" dirty="0"/>
              <a:t>1, 2, …, n</a:t>
            </a:r>
            <a:endParaRPr lang="en-US" altLang="zh-CN" sz="22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          </a:t>
            </a:r>
            <a:r>
              <a:rPr lang="en-US" altLang="zh-CN" sz="2200" b="1" dirty="0"/>
              <a:t>M [ j ]</a:t>
            </a:r>
            <a:r>
              <a:rPr lang="zh-CN" altLang="en-US" sz="2200" b="1" dirty="0"/>
              <a:t>＝</a:t>
            </a:r>
            <a:r>
              <a:rPr lang="en-US" altLang="zh-CN" sz="2200" b="1" dirty="0"/>
              <a:t>max ( </a:t>
            </a:r>
            <a:r>
              <a:rPr lang="en-US" altLang="zh-CN" sz="2200" b="1" dirty="0" err="1"/>
              <a:t>v</a:t>
            </a:r>
            <a:r>
              <a:rPr lang="en-US" altLang="zh-CN" sz="2200" b="1" baseline="-25000" dirty="0" err="1"/>
              <a:t>j</a:t>
            </a:r>
            <a:r>
              <a:rPr lang="en-US" altLang="zh-CN" sz="2200" b="1" dirty="0"/>
              <a:t> + M [ p (j) ],  M [ j</a:t>
            </a:r>
            <a:r>
              <a:rPr lang="zh-CN" altLang="en-US" sz="2200" b="1" dirty="0"/>
              <a:t>－</a:t>
            </a:r>
            <a:r>
              <a:rPr lang="en-US" altLang="zh-CN" sz="2200" b="1" dirty="0"/>
              <a:t>1] )</a:t>
            </a:r>
            <a:endParaRPr lang="en-US" altLang="zh-CN" sz="2200" b="1" dirty="0"/>
          </a:p>
        </p:txBody>
      </p:sp>
      <p:sp>
        <p:nvSpPr>
          <p:cNvPr id="1138693" name="Rectangle 3"/>
          <p:cNvSpPr>
            <a:spLocks noChangeArrowheads="1"/>
          </p:cNvSpPr>
          <p:nvPr/>
        </p:nvSpPr>
        <p:spPr bwMode="auto">
          <a:xfrm>
            <a:off x="1062014" y="3270249"/>
            <a:ext cx="10661698" cy="296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 err="1">
                <a:solidFill>
                  <a:srgbClr val="A50021"/>
                </a:solidFill>
              </a:rPr>
              <a:t>Recur_Selector</a:t>
            </a:r>
            <a:r>
              <a:rPr lang="en-US" altLang="zh-CN" sz="2200" b="1" dirty="0"/>
              <a:t> ( j )</a:t>
            </a:r>
            <a:endParaRPr lang="en-US" altLang="zh-CN" sz="22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 if j</a:t>
            </a:r>
            <a:r>
              <a:rPr lang="zh-CN" altLang="en-US" sz="2200" b="1" dirty="0"/>
              <a:t>＝</a:t>
            </a:r>
            <a:r>
              <a:rPr lang="en-US" altLang="zh-CN" sz="2200" b="1" dirty="0"/>
              <a:t>0 then</a:t>
            </a:r>
            <a:endParaRPr lang="en-US" altLang="zh-CN" sz="22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	     return 0</a:t>
            </a:r>
            <a:endParaRPr lang="zh-CN" altLang="en-US" sz="22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 else if M [ j ]</a:t>
            </a:r>
            <a:r>
              <a:rPr lang="zh-CN" altLang="en-US" sz="2200" b="1" dirty="0"/>
              <a:t>＞</a:t>
            </a:r>
            <a:r>
              <a:rPr lang="en-US" altLang="zh-CN" sz="2200" b="1" dirty="0"/>
              <a:t>0 then</a:t>
            </a:r>
            <a:endParaRPr lang="en-US" altLang="zh-CN" sz="22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      return M [ j ]</a:t>
            </a:r>
            <a:endParaRPr lang="en-US" altLang="zh-CN" sz="22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 else </a:t>
            </a:r>
            <a:endParaRPr lang="en-US" altLang="zh-CN" sz="22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          </a:t>
            </a:r>
            <a:r>
              <a:rPr lang="en-US" altLang="zh-CN" sz="2200" b="1" dirty="0"/>
              <a:t>M [ j ]</a:t>
            </a:r>
            <a:r>
              <a:rPr lang="zh-CN" altLang="en-US" sz="2200" b="1" dirty="0"/>
              <a:t>＝</a:t>
            </a:r>
            <a:r>
              <a:rPr lang="en-US" altLang="zh-CN" sz="2200" b="1" dirty="0"/>
              <a:t>max ( </a:t>
            </a:r>
            <a:r>
              <a:rPr lang="en-US" altLang="zh-CN" sz="2200" b="1" dirty="0" err="1"/>
              <a:t>v</a:t>
            </a:r>
            <a:r>
              <a:rPr lang="en-US" altLang="zh-CN" sz="2200" b="1" baseline="-25000" dirty="0" err="1"/>
              <a:t>j</a:t>
            </a:r>
            <a:r>
              <a:rPr lang="en-US" altLang="zh-CN" sz="2200" b="1" dirty="0"/>
              <a:t> + </a:t>
            </a:r>
            <a:r>
              <a:rPr lang="en-US" altLang="zh-CN" sz="2200" b="1" dirty="0" err="1">
                <a:solidFill>
                  <a:srgbClr val="A50021"/>
                </a:solidFill>
              </a:rPr>
              <a:t>Recur_Selector</a:t>
            </a:r>
            <a:r>
              <a:rPr lang="en-US" altLang="zh-CN" sz="2200" b="1" dirty="0"/>
              <a:t> ( p (j) ), </a:t>
            </a:r>
            <a:r>
              <a:rPr lang="en-US" altLang="zh-CN" sz="2200" b="1" dirty="0" err="1">
                <a:solidFill>
                  <a:srgbClr val="A50021"/>
                </a:solidFill>
              </a:rPr>
              <a:t>Recur_Selector</a:t>
            </a:r>
            <a:r>
              <a:rPr lang="en-US" altLang="zh-CN" sz="2200" b="1" dirty="0"/>
              <a:t> ( j</a:t>
            </a:r>
            <a:r>
              <a:rPr lang="zh-CN" altLang="en-US" sz="2200" b="1" dirty="0"/>
              <a:t>－</a:t>
            </a:r>
            <a:r>
              <a:rPr lang="en-US" altLang="zh-CN" sz="2200" b="1" dirty="0"/>
              <a:t>1 )</a:t>
            </a:r>
            <a:endParaRPr lang="en-US" altLang="zh-CN" sz="22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      return M [ j ]</a:t>
            </a:r>
            <a:endParaRPr lang="en-US" altLang="zh-CN" sz="2200" b="1" dirty="0"/>
          </a:p>
        </p:txBody>
      </p:sp>
      <p:sp>
        <p:nvSpPr>
          <p:cNvPr id="1138694" name="Rectangle 6"/>
          <p:cNvSpPr>
            <a:spLocks noChangeArrowheads="1"/>
          </p:cNvSpPr>
          <p:nvPr/>
        </p:nvSpPr>
        <p:spPr bwMode="auto">
          <a:xfrm>
            <a:off x="4361337" y="1454149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迭代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1138695" name="Rectangle 7"/>
          <p:cNvSpPr>
            <a:spLocks noChangeArrowheads="1"/>
          </p:cNvSpPr>
          <p:nvPr/>
        </p:nvSpPr>
        <p:spPr bwMode="auto">
          <a:xfrm>
            <a:off x="4361337" y="34290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A50021"/>
                </a:solidFill>
                <a:ea typeface="宋体" panose="02010600030101010101" pitchFamily="2" charset="-122"/>
              </a:rPr>
              <a:t>递归</a:t>
            </a:r>
            <a:endParaRPr lang="zh-CN" altLang="en-US" sz="2400" dirty="0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8692" grpId="0"/>
      <p:bldP spid="1138693" grpId="0"/>
      <p:bldP spid="1138694" grpId="0"/>
      <p:bldP spid="113869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页脚占位符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57530" indent="-21463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859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2288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5717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29146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05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05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加权的单会场活动安排的动态规划求解</a:t>
            </a:r>
            <a:endParaRPr lang="zh-CN" altLang="en-US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最优解答的构造</a:t>
            </a:r>
            <a:endParaRPr lang="zh-CN" altLang="en-US"/>
          </a:p>
          <a:p>
            <a:pPr lvl="1" eaLnBrk="1" hangingPunct="1"/>
            <a:r>
              <a:rPr lang="en-US" altLang="zh-CN"/>
              <a:t>j </a:t>
            </a:r>
            <a:r>
              <a:rPr lang="zh-CN" altLang="en-US"/>
              <a:t>属于 </a:t>
            </a:r>
            <a:r>
              <a:rPr lang="en-US" altLang="zh-CN"/>
              <a:t>{1, …, j} </a:t>
            </a:r>
            <a:r>
              <a:rPr lang="zh-CN" altLang="en-US"/>
              <a:t>上最优解 </a:t>
            </a:r>
            <a:r>
              <a:rPr lang="en-US" altLang="zh-CN"/>
              <a:t>iff. </a:t>
            </a:r>
            <a:endParaRPr lang="zh-CN" altLang="en-US"/>
          </a:p>
        </p:txBody>
      </p:sp>
      <p:sp>
        <p:nvSpPr>
          <p:cNvPr id="1139716" name="Rectangle 3"/>
          <p:cNvSpPr>
            <a:spLocks noChangeArrowheads="1"/>
          </p:cNvSpPr>
          <p:nvPr/>
        </p:nvSpPr>
        <p:spPr bwMode="auto">
          <a:xfrm>
            <a:off x="763570" y="2196446"/>
            <a:ext cx="8521831" cy="37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A50021"/>
                </a:solidFill>
                <a:latin typeface="Times New Roman" panose="02020603050405020304" pitchFamily="18" charset="0"/>
              </a:rPr>
              <a:t>Find_Solution</a:t>
            </a:r>
            <a:r>
              <a:rPr lang="en-US" altLang="zh-CN" sz="2400" dirty="0">
                <a:latin typeface="Times New Roman" panose="02020603050405020304" pitchFamily="18" charset="0"/>
              </a:rPr>
              <a:t> ( j 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if j</a:t>
            </a:r>
            <a:r>
              <a:rPr lang="zh-CN" altLang="en-US" sz="2400" dirty="0">
                <a:latin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</a:rPr>
              <a:t>0 then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 无动作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else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if </a:t>
            </a:r>
            <a:r>
              <a:rPr lang="en-US" altLang="zh-CN" sz="2400" dirty="0" err="1">
                <a:latin typeface="Times New Roman" panose="02020603050405020304" pitchFamily="18" charset="0"/>
              </a:rPr>
              <a:t>v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 + M [ p (j) ] ≥ M [ j</a:t>
            </a:r>
            <a:r>
              <a:rPr lang="zh-CN" altLang="en-US" sz="2400" dirty="0">
                <a:latin typeface="Times New Roman" panose="02020603050405020304" pitchFamily="18" charset="0"/>
              </a:rPr>
              <a:t>－</a:t>
            </a:r>
            <a:r>
              <a:rPr lang="en-US" altLang="zh-CN" sz="2400" dirty="0">
                <a:latin typeface="Times New Roman" panose="02020603050405020304" pitchFamily="18" charset="0"/>
              </a:rPr>
              <a:t>1 ] then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 </a:t>
            </a:r>
            <a:r>
              <a:rPr lang="zh-CN" altLang="en-US" sz="2400" dirty="0">
                <a:latin typeface="Times New Roman" panose="02020603050405020304" pitchFamily="18" charset="0"/>
              </a:rPr>
              <a:t>输出</a:t>
            </a:r>
            <a:r>
              <a:rPr lang="en-US" altLang="zh-CN" sz="2400" dirty="0">
                <a:latin typeface="Times New Roman" panose="02020603050405020304" pitchFamily="18" charset="0"/>
              </a:rPr>
              <a:t> j </a:t>
            </a:r>
            <a:r>
              <a:rPr lang="zh-CN" altLang="en-US" sz="2400" dirty="0">
                <a:latin typeface="Times New Roman" panose="02020603050405020304" pitchFamily="18" charset="0"/>
              </a:rPr>
              <a:t>和 </a:t>
            </a:r>
            <a:r>
              <a:rPr lang="en-US" altLang="zh-CN" sz="2400" dirty="0" err="1">
                <a:solidFill>
                  <a:srgbClr val="A50021"/>
                </a:solidFill>
                <a:latin typeface="Times New Roman" panose="02020603050405020304" pitchFamily="18" charset="0"/>
              </a:rPr>
              <a:t>Find_Solution</a:t>
            </a:r>
            <a:r>
              <a:rPr lang="en-US" altLang="zh-CN" sz="2400" dirty="0">
                <a:latin typeface="Times New Roman" panose="02020603050405020304" pitchFamily="18" charset="0"/>
              </a:rPr>
              <a:t> ( j</a:t>
            </a:r>
            <a:r>
              <a:rPr lang="zh-CN" altLang="en-US" sz="2400" dirty="0">
                <a:latin typeface="Times New Roman" panose="02020603050405020304" pitchFamily="18" charset="0"/>
              </a:rPr>
              <a:t>－</a:t>
            </a:r>
            <a:r>
              <a:rPr lang="en-US" altLang="zh-CN" sz="2400" dirty="0">
                <a:latin typeface="Times New Roman" panose="02020603050405020304" pitchFamily="18" charset="0"/>
              </a:rPr>
              <a:t>1 ) </a:t>
            </a:r>
            <a:r>
              <a:rPr lang="zh-CN" altLang="en-US" sz="2400" dirty="0">
                <a:latin typeface="Times New Roman" panose="02020603050405020304" pitchFamily="18" charset="0"/>
              </a:rPr>
              <a:t>的结果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else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 </a:t>
            </a:r>
            <a:r>
              <a:rPr lang="zh-CN" altLang="en-US" sz="2400" dirty="0">
                <a:latin typeface="Times New Roman" panose="02020603050405020304" pitchFamily="18" charset="0"/>
              </a:rPr>
              <a:t>输出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A50021"/>
                </a:solidFill>
                <a:latin typeface="Times New Roman" panose="02020603050405020304" pitchFamily="18" charset="0"/>
              </a:rPr>
              <a:t>Find_Solution</a:t>
            </a:r>
            <a:r>
              <a:rPr lang="en-US" altLang="zh-CN" sz="2400" dirty="0">
                <a:latin typeface="Times New Roman" panose="02020603050405020304" pitchFamily="18" charset="0"/>
              </a:rPr>
              <a:t> ( j</a:t>
            </a:r>
            <a:r>
              <a:rPr lang="zh-CN" altLang="en-US" sz="2400" dirty="0">
                <a:latin typeface="Times New Roman" panose="02020603050405020304" pitchFamily="18" charset="0"/>
              </a:rPr>
              <a:t>－</a:t>
            </a:r>
            <a:r>
              <a:rPr lang="en-US" altLang="zh-CN" sz="2400" dirty="0">
                <a:latin typeface="Times New Roman" panose="02020603050405020304" pitchFamily="18" charset="0"/>
              </a:rPr>
              <a:t>1 ) </a:t>
            </a:r>
            <a:r>
              <a:rPr lang="zh-CN" altLang="en-US" sz="2400" dirty="0">
                <a:latin typeface="Times New Roman" panose="02020603050405020304" pitchFamily="18" charset="0"/>
              </a:rPr>
              <a:t>的结果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39717" name="Rectangle 5"/>
          <p:cNvSpPr>
            <a:spLocks noChangeArrowheads="1"/>
          </p:cNvSpPr>
          <p:nvPr/>
        </p:nvSpPr>
        <p:spPr bwMode="auto">
          <a:xfrm>
            <a:off x="3352800" y="2196445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递归构造</a:t>
            </a:r>
            <a:endParaRPr lang="zh-CN" altLang="en-US" sz="2400" b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3495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019881" y="1579652"/>
          <a:ext cx="3600244" cy="616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公式" r:id="rId1" imgW="1256665" imgH="215900" progId="Equation.3">
                  <p:embed/>
                </p:oleObj>
              </mc:Choice>
              <mc:Fallback>
                <p:oleObj name="公式" r:id="rId1" imgW="1256665" imgH="2159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881" y="1579652"/>
                        <a:ext cx="3600244" cy="616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9716" grpId="0"/>
      <p:bldP spid="11397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页脚占位符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57530" indent="-21463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859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2288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5717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2914650" indent="-1714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05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05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加权的单会场活动安排问题</a:t>
            </a:r>
            <a:endParaRPr lang="zh-CN" altLang="en-US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动态规划求解实例</a:t>
            </a:r>
            <a:endParaRPr lang="zh-CN" altLang="en-US"/>
          </a:p>
        </p:txBody>
      </p:sp>
      <p:grpSp>
        <p:nvGrpSpPr>
          <p:cNvPr id="64517" name="Group 4"/>
          <p:cNvGrpSpPr/>
          <p:nvPr/>
        </p:nvGrpSpPr>
        <p:grpSpPr bwMode="auto">
          <a:xfrm>
            <a:off x="3268663" y="2257425"/>
            <a:ext cx="5465762" cy="1968500"/>
            <a:chOff x="395" y="2243"/>
            <a:chExt cx="4591" cy="1653"/>
          </a:xfrm>
        </p:grpSpPr>
        <p:grpSp>
          <p:nvGrpSpPr>
            <p:cNvPr id="64547" name="Group 5"/>
            <p:cNvGrpSpPr/>
            <p:nvPr/>
          </p:nvGrpSpPr>
          <p:grpSpPr bwMode="auto">
            <a:xfrm>
              <a:off x="395" y="2243"/>
              <a:ext cx="4406" cy="1653"/>
              <a:chOff x="259" y="2107"/>
              <a:chExt cx="4406" cy="1653"/>
            </a:xfrm>
          </p:grpSpPr>
          <p:sp>
            <p:nvSpPr>
              <p:cNvPr id="64554" name="Line 6"/>
              <p:cNvSpPr>
                <a:spLocks noChangeShapeType="1"/>
              </p:cNvSpPr>
              <p:nvPr/>
            </p:nvSpPr>
            <p:spPr bwMode="auto">
              <a:xfrm>
                <a:off x="259" y="3760"/>
                <a:ext cx="440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55" name="Line 7"/>
              <p:cNvSpPr>
                <a:spLocks noChangeShapeType="1"/>
              </p:cNvSpPr>
              <p:nvPr/>
            </p:nvSpPr>
            <p:spPr bwMode="auto">
              <a:xfrm>
                <a:off x="412" y="2358"/>
                <a:ext cx="1283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diamond" w="med" len="med"/>
                <a:tailEnd type="diamond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56" name="Line 8"/>
              <p:cNvSpPr>
                <a:spLocks noChangeShapeType="1"/>
              </p:cNvSpPr>
              <p:nvPr/>
            </p:nvSpPr>
            <p:spPr bwMode="auto">
              <a:xfrm>
                <a:off x="907" y="3080"/>
                <a:ext cx="2677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diamond" w="med" len="med"/>
                <a:tailEnd type="diamond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57" name="Line 9"/>
              <p:cNvSpPr>
                <a:spLocks noChangeShapeType="1"/>
              </p:cNvSpPr>
              <p:nvPr/>
            </p:nvSpPr>
            <p:spPr bwMode="auto">
              <a:xfrm>
                <a:off x="2132" y="2807"/>
                <a:ext cx="92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diamond" w="med" len="med"/>
                <a:tailEnd type="diamond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58" name="Line 10"/>
              <p:cNvSpPr>
                <a:spLocks noChangeShapeType="1"/>
              </p:cNvSpPr>
              <p:nvPr/>
            </p:nvSpPr>
            <p:spPr bwMode="auto">
              <a:xfrm>
                <a:off x="773" y="2589"/>
                <a:ext cx="161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diamond" w="med" len="med"/>
                <a:tailEnd type="diamond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59" name="Line 11"/>
              <p:cNvSpPr>
                <a:spLocks noChangeShapeType="1"/>
              </p:cNvSpPr>
              <p:nvPr/>
            </p:nvSpPr>
            <p:spPr bwMode="auto">
              <a:xfrm>
                <a:off x="3425" y="3338"/>
                <a:ext cx="622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diamond" w="med" len="med"/>
                <a:tailEnd type="diamond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0" name="Line 12"/>
              <p:cNvSpPr>
                <a:spLocks noChangeShapeType="1"/>
              </p:cNvSpPr>
              <p:nvPr/>
            </p:nvSpPr>
            <p:spPr bwMode="auto">
              <a:xfrm>
                <a:off x="3511" y="3563"/>
                <a:ext cx="78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diamond" w="med" len="med"/>
                <a:tailEnd type="diamond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1" name="Rectangle 13"/>
              <p:cNvSpPr>
                <a:spLocks noChangeArrowheads="1"/>
              </p:cNvSpPr>
              <p:nvPr/>
            </p:nvSpPr>
            <p:spPr bwMode="auto">
              <a:xfrm>
                <a:off x="1274" y="2107"/>
                <a:ext cx="46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5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1500" baseline="-25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5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=2</a:t>
                </a:r>
                <a:endParaRPr lang="zh-CN" altLang="en-US" sz="15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62" name="Rectangle 14"/>
              <p:cNvSpPr>
                <a:spLocks noChangeArrowheads="1"/>
              </p:cNvSpPr>
              <p:nvPr/>
            </p:nvSpPr>
            <p:spPr bwMode="auto">
              <a:xfrm>
                <a:off x="1939" y="2342"/>
                <a:ext cx="46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5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1500" baseline="-25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5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=4</a:t>
                </a:r>
                <a:endParaRPr lang="zh-CN" altLang="en-US" sz="15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63" name="Rectangle 15"/>
              <p:cNvSpPr>
                <a:spLocks noChangeArrowheads="1"/>
              </p:cNvSpPr>
              <p:nvPr/>
            </p:nvSpPr>
            <p:spPr bwMode="auto">
              <a:xfrm>
                <a:off x="2593" y="2567"/>
                <a:ext cx="46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5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1500" baseline="-25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15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=4</a:t>
                </a:r>
                <a:endParaRPr lang="zh-CN" altLang="en-US" sz="15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64" name="Rectangle 16"/>
              <p:cNvSpPr>
                <a:spLocks noChangeArrowheads="1"/>
              </p:cNvSpPr>
              <p:nvPr/>
            </p:nvSpPr>
            <p:spPr bwMode="auto">
              <a:xfrm>
                <a:off x="3084" y="2848"/>
                <a:ext cx="46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5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1500" baseline="-25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r>
                  <a:rPr lang="en-US" altLang="zh-CN" sz="15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=7</a:t>
                </a:r>
                <a:endParaRPr lang="zh-CN" altLang="en-US" sz="15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65" name="Rectangle 17"/>
              <p:cNvSpPr>
                <a:spLocks noChangeArrowheads="1"/>
              </p:cNvSpPr>
              <p:nvPr/>
            </p:nvSpPr>
            <p:spPr bwMode="auto">
              <a:xfrm>
                <a:off x="3648" y="3095"/>
                <a:ext cx="46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5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1500" baseline="-25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lang="en-US" altLang="zh-CN" sz="15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=2</a:t>
                </a:r>
                <a:endParaRPr lang="zh-CN" altLang="en-US" sz="15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66" name="Rectangle 18"/>
              <p:cNvSpPr>
                <a:spLocks noChangeArrowheads="1"/>
              </p:cNvSpPr>
              <p:nvPr/>
            </p:nvSpPr>
            <p:spPr bwMode="auto">
              <a:xfrm>
                <a:off x="3921" y="3314"/>
                <a:ext cx="46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5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1500" baseline="-25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r>
                  <a:rPr lang="en-US" altLang="zh-CN" sz="15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=1</a:t>
                </a:r>
                <a:endParaRPr lang="zh-CN" altLang="en-US" sz="15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4548" name="Rectangle 19"/>
            <p:cNvSpPr>
              <a:spLocks noChangeArrowheads="1"/>
            </p:cNvSpPr>
            <p:nvPr/>
          </p:nvSpPr>
          <p:spPr bwMode="auto">
            <a:xfrm>
              <a:off x="1845" y="2258"/>
              <a:ext cx="47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15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15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=0</a:t>
              </a:r>
              <a:endParaRPr lang="zh-CN" altLang="en-US" sz="15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49" name="Rectangle 20"/>
            <p:cNvSpPr>
              <a:spLocks noChangeArrowheads="1"/>
            </p:cNvSpPr>
            <p:nvPr/>
          </p:nvSpPr>
          <p:spPr bwMode="auto">
            <a:xfrm>
              <a:off x="2534" y="2464"/>
              <a:ext cx="47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15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15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=0</a:t>
              </a:r>
              <a:endParaRPr lang="zh-CN" altLang="en-US" sz="15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50" name="Rectangle 21"/>
            <p:cNvSpPr>
              <a:spLocks noChangeArrowheads="1"/>
            </p:cNvSpPr>
            <p:nvPr/>
          </p:nvSpPr>
          <p:spPr bwMode="auto">
            <a:xfrm>
              <a:off x="3207" y="2655"/>
              <a:ext cx="47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15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15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=1</a:t>
              </a:r>
              <a:endParaRPr lang="zh-CN" altLang="en-US" sz="15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51" name="Rectangle 22"/>
            <p:cNvSpPr>
              <a:spLocks noChangeArrowheads="1"/>
            </p:cNvSpPr>
            <p:nvPr/>
          </p:nvSpPr>
          <p:spPr bwMode="auto">
            <a:xfrm>
              <a:off x="3713" y="2928"/>
              <a:ext cx="47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15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15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=0</a:t>
              </a:r>
              <a:endParaRPr lang="zh-CN" altLang="en-US" sz="15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52" name="Rectangle 23"/>
            <p:cNvSpPr>
              <a:spLocks noChangeArrowheads="1"/>
            </p:cNvSpPr>
            <p:nvPr/>
          </p:nvSpPr>
          <p:spPr bwMode="auto">
            <a:xfrm>
              <a:off x="4226" y="3161"/>
              <a:ext cx="47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15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en-US" altLang="zh-CN" sz="15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=3</a:t>
              </a:r>
              <a:endParaRPr lang="zh-CN" altLang="en-US" sz="15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53" name="Rectangle 24"/>
            <p:cNvSpPr>
              <a:spLocks noChangeArrowheads="1"/>
            </p:cNvSpPr>
            <p:nvPr/>
          </p:nvSpPr>
          <p:spPr bwMode="auto">
            <a:xfrm>
              <a:off x="4515" y="3441"/>
              <a:ext cx="47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15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en-US" altLang="zh-CN" sz="15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=3</a:t>
              </a:r>
              <a:endParaRPr lang="zh-CN" altLang="en-US" sz="15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140761" name="Group 25"/>
          <p:cNvGraphicFramePr>
            <a:graphicFrameLocks noGrp="1"/>
          </p:cNvGraphicFramePr>
          <p:nvPr>
            <p:ph sz="half" idx="4294967295"/>
          </p:nvPr>
        </p:nvGraphicFramePr>
        <p:xfrm>
          <a:off x="3817939" y="4564063"/>
          <a:ext cx="3951287" cy="544512"/>
        </p:xfrm>
        <a:graphic>
          <a:graphicData uri="http://schemas.openxmlformats.org/drawingml/2006/table">
            <a:tbl>
              <a:tblPr/>
              <a:tblGrid>
                <a:gridCol w="228577"/>
                <a:gridCol w="313104"/>
                <a:gridCol w="486916"/>
                <a:gridCol w="486917"/>
                <a:gridCol w="486916"/>
                <a:gridCol w="486917"/>
                <a:gridCol w="488107"/>
                <a:gridCol w="486916"/>
                <a:gridCol w="486917"/>
              </a:tblGrid>
              <a:tr h="280001"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73" marR="68573" marT="34315" marB="343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73" marR="68573" marT="34315" marB="343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73" marR="68573" marT="34315" marB="343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73" marR="68573" marT="34315" marB="343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73" marR="68573" marT="34315" marB="343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73" marR="68573" marT="34315" marB="343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73" marR="68573" marT="34315" marB="343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73" marR="68573" marT="34315" marB="343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73" marR="68573" marT="34315" marB="343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511"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M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73" marR="68573" marT="34315" marB="343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＝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73" marR="68573" marT="34315" marB="343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73" marR="68573" marT="34315" marB="343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73" marR="68573" marT="34315" marB="343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73" marR="68573" marT="34315" marB="343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73" marR="68573" marT="34315" marB="343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73" marR="68573" marT="34315" marB="343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73" marR="68573" marT="34315" marB="343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73" marR="68573" marT="34315" marB="343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最长公共子序列（</a:t>
            </a:r>
            <a:r>
              <a:rPr lang="en-US" altLang="zh-CN"/>
              <a:t>LCS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43044" name="Text Box 4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给定序列 </a:t>
            </a:r>
            <a:r>
              <a:rPr lang="en-US" altLang="zh-CN"/>
              <a:t>X={ x</a:t>
            </a:r>
            <a:r>
              <a:rPr lang="en-US" altLang="zh-CN" baseline="-25000"/>
              <a:t>1</a:t>
            </a:r>
            <a:r>
              <a:rPr lang="en-US" altLang="zh-CN"/>
              <a:t>,x</a:t>
            </a:r>
            <a:r>
              <a:rPr lang="en-US" altLang="zh-CN" baseline="-25000"/>
              <a:t>2</a:t>
            </a:r>
            <a:r>
              <a:rPr lang="en-US" altLang="zh-CN"/>
              <a:t>,…,x</a:t>
            </a:r>
            <a:r>
              <a:rPr lang="en-US" altLang="zh-CN" baseline="-25000"/>
              <a:t>m </a:t>
            </a:r>
            <a:r>
              <a:rPr lang="en-US" altLang="zh-CN"/>
              <a:t>}</a:t>
            </a:r>
            <a:r>
              <a:rPr lang="zh-CN" altLang="en-US"/>
              <a:t>，设序列 </a:t>
            </a:r>
            <a:r>
              <a:rPr lang="en-US" altLang="zh-CN"/>
              <a:t>Z={ z</a:t>
            </a:r>
            <a:r>
              <a:rPr lang="en-US" altLang="zh-CN" baseline="-25000"/>
              <a:t>1</a:t>
            </a:r>
            <a:r>
              <a:rPr lang="en-US" altLang="zh-CN"/>
              <a:t>,z</a:t>
            </a:r>
            <a:r>
              <a:rPr lang="en-US" altLang="zh-CN" baseline="-25000"/>
              <a:t>2</a:t>
            </a:r>
            <a:r>
              <a:rPr lang="en-US" altLang="zh-CN"/>
              <a:t>,…,z</a:t>
            </a:r>
            <a:r>
              <a:rPr lang="en-US" altLang="zh-CN" baseline="-25000"/>
              <a:t>k </a:t>
            </a:r>
            <a:r>
              <a:rPr lang="en-US" altLang="zh-CN"/>
              <a:t>}</a:t>
            </a:r>
            <a:r>
              <a:rPr lang="zh-CN" altLang="en-US"/>
              <a:t> 是 </a:t>
            </a:r>
            <a:r>
              <a:rPr lang="en-US" altLang="zh-CN"/>
              <a:t>X </a:t>
            </a:r>
            <a:r>
              <a:rPr lang="zh-CN" altLang="en-US"/>
              <a:t>的子序列</a:t>
            </a:r>
            <a:endParaRPr lang="en-US" altLang="zh-CN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存在一个严格递增下标序列 </a:t>
            </a:r>
            <a:r>
              <a:rPr lang="en-US" altLang="zh-CN"/>
              <a:t>{ i</a:t>
            </a:r>
            <a:r>
              <a:rPr lang="en-US" altLang="zh-CN" baseline="-25000"/>
              <a:t>1</a:t>
            </a:r>
            <a:r>
              <a:rPr lang="en-US" altLang="zh-CN"/>
              <a:t>,i</a:t>
            </a:r>
            <a:r>
              <a:rPr lang="en-US" altLang="zh-CN" baseline="-25000"/>
              <a:t>2</a:t>
            </a:r>
            <a:r>
              <a:rPr lang="en-US" altLang="zh-CN"/>
              <a:t>,…,i</a:t>
            </a:r>
            <a:r>
              <a:rPr lang="en-US" altLang="zh-CN" baseline="-25000"/>
              <a:t>k </a:t>
            </a:r>
            <a:r>
              <a:rPr lang="en-US" altLang="zh-CN"/>
              <a:t>} </a:t>
            </a:r>
            <a:r>
              <a:rPr lang="zh-CN" altLang="en-US"/>
              <a:t>使得对于所有 </a:t>
            </a:r>
            <a:r>
              <a:rPr lang="en-US" altLang="zh-CN"/>
              <a:t>j = 1,2,…,k </a:t>
            </a:r>
            <a:r>
              <a:rPr lang="zh-CN" altLang="en-US"/>
              <a:t>有 </a:t>
            </a:r>
            <a:r>
              <a:rPr lang="en-US" altLang="zh-CN"/>
              <a:t>z</a:t>
            </a:r>
            <a:r>
              <a:rPr lang="en-US" altLang="zh-CN" baseline="-25000"/>
              <a:t>j</a:t>
            </a:r>
            <a:r>
              <a:rPr lang="en-US" altLang="zh-CN"/>
              <a:t>=x</a:t>
            </a:r>
            <a:r>
              <a:rPr lang="en-US" altLang="zh-CN" baseline="-25000"/>
              <a:t>ij</a:t>
            </a:r>
            <a:endParaRPr lang="en-US" altLang="zh-CN" baseline="-2500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Ex.</a:t>
            </a:r>
            <a:endParaRPr lang="en-US" altLang="zh-CN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Z={ B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D</a:t>
            </a:r>
            <a:r>
              <a:rPr lang="zh-CN" altLang="en-US"/>
              <a:t>，</a:t>
            </a:r>
            <a:r>
              <a:rPr lang="en-US" altLang="zh-CN"/>
              <a:t>B } </a:t>
            </a:r>
            <a:r>
              <a:rPr lang="zh-CN" altLang="en-US"/>
              <a:t>是 </a:t>
            </a:r>
            <a:r>
              <a:rPr lang="en-US" altLang="zh-CN"/>
              <a:t>X={ 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D</a:t>
            </a:r>
            <a:r>
              <a:rPr lang="zh-CN" altLang="en-US"/>
              <a:t>，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 } </a:t>
            </a:r>
            <a:r>
              <a:rPr lang="zh-CN" altLang="en-US"/>
              <a:t>的子序列</a:t>
            </a:r>
            <a:endParaRPr lang="en-US" altLang="zh-CN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Z </a:t>
            </a:r>
            <a:r>
              <a:rPr lang="zh-CN" altLang="en-US"/>
              <a:t>对应的递增下标序列 </a:t>
            </a:r>
            <a:r>
              <a:rPr lang="en-US" altLang="zh-CN"/>
              <a:t>= { 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7}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硬币兑换动态规划算法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实例</a:t>
            </a:r>
            <a:endParaRPr lang="zh-CN" altLang="en-US" dirty="0"/>
          </a:p>
        </p:txBody>
      </p:sp>
      <p:sp>
        <p:nvSpPr>
          <p:cNvPr id="9219" name="页脚占位符 2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40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400">
              <a:solidFill>
                <a:schemeClr val="tx2"/>
              </a:solidFill>
              <a:latin typeface="Garamond" pitchFamily="18" charset="0"/>
            </a:endParaRPr>
          </a:p>
        </p:txBody>
      </p:sp>
      <p:pic>
        <p:nvPicPr>
          <p:cNvPr id="9220" name="图片 1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2" y="1078601"/>
            <a:ext cx="10909082" cy="162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最长公共子序列（</a:t>
            </a:r>
            <a:r>
              <a:rPr lang="en-US" altLang="zh-CN"/>
              <a:t>LCS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43044" name="Text Box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给定 </a:t>
            </a:r>
            <a:r>
              <a:rPr lang="en-US" altLang="zh-CN"/>
              <a:t>2 </a:t>
            </a:r>
            <a:r>
              <a:rPr lang="zh-CN" altLang="en-US"/>
              <a:t>个序列 </a:t>
            </a:r>
            <a:r>
              <a:rPr lang="en-US" altLang="zh-CN"/>
              <a:t>X </a:t>
            </a:r>
            <a:r>
              <a:rPr lang="zh-CN" altLang="en-US"/>
              <a:t>和 </a:t>
            </a:r>
            <a:r>
              <a:rPr lang="en-US" altLang="zh-CN"/>
              <a:t>Y</a:t>
            </a:r>
            <a:r>
              <a:rPr lang="zh-CN" altLang="en-US"/>
              <a:t>，当另一序列 </a:t>
            </a:r>
            <a:r>
              <a:rPr lang="en-US" altLang="zh-CN"/>
              <a:t>Z </a:t>
            </a:r>
            <a:r>
              <a:rPr lang="zh-CN" altLang="en-US"/>
              <a:t>既是 </a:t>
            </a:r>
            <a:r>
              <a:rPr lang="en-US" altLang="zh-CN"/>
              <a:t>X </a:t>
            </a:r>
            <a:r>
              <a:rPr lang="zh-CN" altLang="en-US"/>
              <a:t>的子序列又是 </a:t>
            </a:r>
            <a:r>
              <a:rPr lang="en-US" altLang="zh-CN"/>
              <a:t>Y </a:t>
            </a:r>
            <a:r>
              <a:rPr lang="zh-CN" altLang="en-US"/>
              <a:t>的子序列时，称 </a:t>
            </a:r>
            <a:r>
              <a:rPr lang="en-US" altLang="zh-CN"/>
              <a:t>Z </a:t>
            </a:r>
            <a:r>
              <a:rPr lang="zh-CN" altLang="en-US"/>
              <a:t>是序列 </a:t>
            </a:r>
            <a:r>
              <a:rPr lang="en-US" altLang="zh-CN"/>
              <a:t>X </a:t>
            </a:r>
            <a:r>
              <a:rPr lang="zh-CN" altLang="en-US"/>
              <a:t>和 </a:t>
            </a:r>
            <a:r>
              <a:rPr lang="en-US" altLang="zh-CN"/>
              <a:t>Y </a:t>
            </a:r>
            <a:r>
              <a:rPr lang="zh-CN" altLang="en-US"/>
              <a:t>的公共子序列</a:t>
            </a:r>
            <a:endParaRPr lang="zh-CN" altLang="en-US"/>
          </a:p>
          <a:p>
            <a:pPr eaLnBrk="1" hangingPunct="1"/>
            <a:r>
              <a:rPr lang="zh-CN" altLang="en-US"/>
              <a:t>问题</a:t>
            </a:r>
            <a:endParaRPr lang="en-US" altLang="zh-CN"/>
          </a:p>
          <a:p>
            <a:pPr lvl="1" eaLnBrk="1" hangingPunct="1"/>
            <a:r>
              <a:rPr lang="zh-CN" altLang="en-US"/>
              <a:t>给定 </a:t>
            </a:r>
            <a:r>
              <a:rPr lang="en-US" altLang="zh-CN"/>
              <a:t>2 </a:t>
            </a:r>
            <a:r>
              <a:rPr lang="zh-CN" altLang="en-US"/>
              <a:t>个序列 </a:t>
            </a:r>
            <a:r>
              <a:rPr lang="en-US" altLang="zh-CN"/>
              <a:t>X={ x</a:t>
            </a:r>
            <a:r>
              <a:rPr lang="en-US" altLang="zh-CN" baseline="-25000"/>
              <a:t>1</a:t>
            </a:r>
            <a:r>
              <a:rPr lang="en-US" altLang="zh-CN"/>
              <a:t>,x</a:t>
            </a:r>
            <a:r>
              <a:rPr lang="en-US" altLang="zh-CN" baseline="-25000"/>
              <a:t>2</a:t>
            </a:r>
            <a:r>
              <a:rPr lang="en-US" altLang="zh-CN"/>
              <a:t>,…,x</a:t>
            </a:r>
            <a:r>
              <a:rPr lang="en-US" altLang="zh-CN" baseline="-25000"/>
              <a:t>m </a:t>
            </a:r>
            <a:r>
              <a:rPr lang="en-US" altLang="zh-CN"/>
              <a:t>} </a:t>
            </a:r>
            <a:r>
              <a:rPr lang="zh-CN" altLang="en-US"/>
              <a:t>和 </a:t>
            </a:r>
            <a:r>
              <a:rPr lang="en-US" altLang="zh-CN"/>
              <a:t>Y={ y</a:t>
            </a:r>
            <a:r>
              <a:rPr lang="en-US" altLang="zh-CN" baseline="-25000"/>
              <a:t>1</a:t>
            </a:r>
            <a:r>
              <a:rPr lang="en-US" altLang="zh-CN"/>
              <a:t>,y</a:t>
            </a:r>
            <a:r>
              <a:rPr lang="en-US" altLang="zh-CN" baseline="-25000"/>
              <a:t>2</a:t>
            </a:r>
            <a:r>
              <a:rPr lang="en-US" altLang="zh-CN"/>
              <a:t>,…,y</a:t>
            </a:r>
            <a:r>
              <a:rPr lang="en-US" altLang="zh-CN" baseline="-25000"/>
              <a:t>n </a:t>
            </a:r>
            <a:r>
              <a:rPr lang="en-US" altLang="zh-CN"/>
              <a:t>}</a:t>
            </a:r>
            <a:endParaRPr lang="en-US" altLang="zh-CN"/>
          </a:p>
          <a:p>
            <a:pPr lvl="1" eaLnBrk="1" hangingPunct="1"/>
            <a:r>
              <a:rPr lang="zh-CN" altLang="en-US"/>
              <a:t>找出 </a:t>
            </a:r>
            <a:r>
              <a:rPr lang="en-US" altLang="zh-CN"/>
              <a:t>X </a:t>
            </a:r>
            <a:r>
              <a:rPr lang="zh-CN" altLang="en-US"/>
              <a:t>和 </a:t>
            </a:r>
            <a:r>
              <a:rPr lang="en-US" altLang="zh-CN"/>
              <a:t>Y </a:t>
            </a:r>
            <a:r>
              <a:rPr lang="zh-CN" altLang="en-US"/>
              <a:t>的最长公共子序列</a:t>
            </a:r>
            <a:endParaRPr lang="en-US" altLang="zh-CN"/>
          </a:p>
          <a:p>
            <a:pPr lvl="2" eaLnBrk="1" hangingPunct="1"/>
            <a:r>
              <a:rPr lang="en-US" altLang="zh-CN" b="1">
                <a:solidFill>
                  <a:srgbClr val="C00000"/>
                </a:solidFill>
              </a:rPr>
              <a:t>LCS, Longest Common Subsequence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最长公共子序列（</a:t>
            </a:r>
            <a:r>
              <a:rPr lang="en-US" altLang="zh-CN"/>
              <a:t>LCS</a:t>
            </a:r>
            <a:r>
              <a:rPr lang="zh-CN" altLang="en-US"/>
              <a:t>）的结构</a:t>
            </a:r>
            <a:endParaRPr lang="zh-CN" altLang="en-US"/>
          </a:p>
        </p:txBody>
      </p:sp>
      <p:sp>
        <p:nvSpPr>
          <p:cNvPr id="8" name="内容占位符 7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假设序列 </a:t>
            </a:r>
            <a:r>
              <a:rPr lang="en-US" altLang="zh-CN"/>
              <a:t>X={ x</a:t>
            </a:r>
            <a:r>
              <a:rPr lang="en-US" altLang="zh-CN" baseline="-25000"/>
              <a:t>1</a:t>
            </a:r>
            <a:r>
              <a:rPr lang="en-US" altLang="zh-CN"/>
              <a:t>,x</a:t>
            </a:r>
            <a:r>
              <a:rPr lang="en-US" altLang="zh-CN" baseline="-25000"/>
              <a:t>2</a:t>
            </a:r>
            <a:r>
              <a:rPr lang="en-US" altLang="zh-CN"/>
              <a:t>,…,x</a:t>
            </a:r>
            <a:r>
              <a:rPr lang="en-US" altLang="zh-CN" baseline="-25000"/>
              <a:t>m </a:t>
            </a:r>
            <a:r>
              <a:rPr lang="en-US" altLang="zh-CN"/>
              <a:t>} </a:t>
            </a:r>
            <a:r>
              <a:rPr lang="zh-CN" altLang="en-US"/>
              <a:t>和 </a:t>
            </a:r>
            <a:r>
              <a:rPr lang="en-US" altLang="zh-CN"/>
              <a:t>Y={ y</a:t>
            </a:r>
            <a:r>
              <a:rPr lang="en-US" altLang="zh-CN" baseline="-25000"/>
              <a:t>1</a:t>
            </a:r>
            <a:r>
              <a:rPr lang="en-US" altLang="zh-CN"/>
              <a:t>,y</a:t>
            </a:r>
            <a:r>
              <a:rPr lang="en-US" altLang="zh-CN" baseline="-25000"/>
              <a:t>2</a:t>
            </a:r>
            <a:r>
              <a:rPr lang="en-US" altLang="zh-CN"/>
              <a:t>,…,y</a:t>
            </a:r>
            <a:r>
              <a:rPr lang="en-US" altLang="zh-CN" baseline="-25000"/>
              <a:t>n </a:t>
            </a:r>
            <a:r>
              <a:rPr lang="en-US" altLang="zh-CN"/>
              <a:t>}</a:t>
            </a:r>
            <a:r>
              <a:rPr lang="zh-CN" altLang="en-US"/>
              <a:t>的最长公共子序列</a:t>
            </a:r>
            <a:r>
              <a:rPr lang="en-US" altLang="zh-CN"/>
              <a:t>(LCS) </a:t>
            </a:r>
            <a:r>
              <a:rPr lang="zh-CN" altLang="en-US"/>
              <a:t>是 </a:t>
            </a:r>
            <a:r>
              <a:rPr lang="en-US" altLang="zh-CN"/>
              <a:t>Z={ z</a:t>
            </a:r>
            <a:r>
              <a:rPr lang="en-US" altLang="zh-CN" baseline="-25000"/>
              <a:t>1</a:t>
            </a:r>
            <a:r>
              <a:rPr lang="en-US" altLang="zh-CN"/>
              <a:t>,z</a:t>
            </a:r>
            <a:r>
              <a:rPr lang="en-US" altLang="zh-CN" baseline="-25000"/>
              <a:t>2</a:t>
            </a:r>
            <a:r>
              <a:rPr lang="en-US" altLang="zh-CN"/>
              <a:t>,…,z</a:t>
            </a:r>
            <a:r>
              <a:rPr lang="en-US" altLang="zh-CN" baseline="-25000"/>
              <a:t>k </a:t>
            </a:r>
            <a:r>
              <a:rPr lang="en-US" altLang="zh-CN"/>
              <a:t>} </a:t>
            </a:r>
            <a:r>
              <a:rPr lang="zh-CN" altLang="en-US"/>
              <a:t>，则</a:t>
            </a:r>
            <a:endParaRPr lang="zh-CN" altLang="en-US"/>
          </a:p>
          <a:p>
            <a:pPr lvl="1" eaLnBrk="1" hangingPunct="1"/>
            <a:r>
              <a:rPr lang="en-US" altLang="zh-CN"/>
              <a:t>x</a:t>
            </a:r>
            <a:r>
              <a:rPr lang="en-US" altLang="zh-CN" baseline="-25000"/>
              <a:t>m</a:t>
            </a:r>
            <a:r>
              <a:rPr lang="en-US" altLang="zh-CN"/>
              <a:t>=y</a:t>
            </a:r>
            <a:r>
              <a:rPr lang="en-US" altLang="zh-CN" baseline="-25000"/>
              <a:t>n</a:t>
            </a:r>
            <a:r>
              <a:rPr lang="zh-CN" altLang="en-US"/>
              <a:t>：则一定有 </a:t>
            </a:r>
            <a:r>
              <a:rPr lang="en-US" altLang="zh-CN"/>
              <a:t>z</a:t>
            </a:r>
            <a:r>
              <a:rPr lang="en-US" altLang="zh-CN" baseline="-25000"/>
              <a:t>k</a:t>
            </a:r>
            <a:r>
              <a:rPr lang="en-US" altLang="zh-CN"/>
              <a:t>=x</a:t>
            </a:r>
            <a:r>
              <a:rPr lang="en-US" altLang="zh-CN" baseline="-25000"/>
              <a:t>m</a:t>
            </a:r>
            <a:r>
              <a:rPr lang="en-US" altLang="zh-CN"/>
              <a:t>=y</a:t>
            </a:r>
            <a:r>
              <a:rPr lang="en-US" altLang="zh-CN" baseline="-25000"/>
              <a:t>n</a:t>
            </a:r>
            <a:r>
              <a:rPr lang="zh-CN" altLang="en-US"/>
              <a:t>，且 </a:t>
            </a:r>
            <a:r>
              <a:rPr lang="en-US" altLang="zh-CN"/>
              <a:t>z</a:t>
            </a:r>
            <a:r>
              <a:rPr lang="en-US" altLang="zh-CN" baseline="-25000"/>
              <a:t>k-1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en-US" altLang="zh-CN" baseline="-25000"/>
              <a:t>m-1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en-US" altLang="zh-CN" baseline="-25000"/>
              <a:t>n-1 </a:t>
            </a:r>
            <a:r>
              <a:rPr lang="zh-CN" altLang="en-US"/>
              <a:t>的</a:t>
            </a:r>
            <a:r>
              <a:rPr lang="en-US" altLang="zh-CN"/>
              <a:t>LCS</a:t>
            </a:r>
            <a:endParaRPr lang="zh-CN" altLang="en-US"/>
          </a:p>
          <a:p>
            <a:pPr lvl="1" eaLnBrk="1" hangingPunct="1"/>
            <a:r>
              <a:rPr lang="en-US" altLang="zh-CN"/>
              <a:t>x</a:t>
            </a:r>
            <a:r>
              <a:rPr lang="en-US" altLang="zh-CN" baseline="-25000"/>
              <a:t>m</a:t>
            </a:r>
            <a:r>
              <a:rPr lang="en-US" altLang="zh-CN"/>
              <a:t>≠y</a:t>
            </a:r>
            <a:r>
              <a:rPr lang="en-US" altLang="zh-CN" baseline="-25000"/>
              <a:t>n </a:t>
            </a:r>
            <a:r>
              <a:rPr lang="zh-CN" altLang="en-US"/>
              <a:t>：</a:t>
            </a:r>
            <a:endParaRPr lang="en-US" altLang="zh-CN"/>
          </a:p>
          <a:p>
            <a:pPr lvl="2" eaLnBrk="1" hangingPunct="1"/>
            <a:r>
              <a:rPr lang="zh-CN" altLang="en-US"/>
              <a:t>若 </a:t>
            </a:r>
            <a:r>
              <a:rPr lang="en-US" altLang="zh-CN"/>
              <a:t>z</a:t>
            </a:r>
            <a:r>
              <a:rPr lang="en-US" altLang="zh-CN" baseline="-25000"/>
              <a:t>k</a:t>
            </a:r>
            <a:r>
              <a:rPr lang="en-US" altLang="zh-CN"/>
              <a:t>≠x</a:t>
            </a:r>
            <a:r>
              <a:rPr lang="en-US" altLang="zh-CN" baseline="-25000"/>
              <a:t>m</a:t>
            </a:r>
            <a:r>
              <a:rPr lang="zh-CN" altLang="en-US"/>
              <a:t>：则 </a:t>
            </a:r>
            <a:r>
              <a:rPr lang="en-US" altLang="zh-CN"/>
              <a:t>Z </a:t>
            </a:r>
            <a:r>
              <a:rPr lang="zh-CN" altLang="en-US"/>
              <a:t>一定是 </a:t>
            </a:r>
            <a:r>
              <a:rPr lang="en-US" altLang="zh-CN"/>
              <a:t>X</a:t>
            </a:r>
            <a:r>
              <a:rPr lang="en-US" altLang="zh-CN" baseline="-25000"/>
              <a:t>m-1</a:t>
            </a:r>
            <a:r>
              <a:rPr lang="zh-CN" altLang="en-US"/>
              <a:t>和 </a:t>
            </a:r>
            <a:r>
              <a:rPr lang="en-US" altLang="zh-CN"/>
              <a:t>Y </a:t>
            </a:r>
            <a:r>
              <a:rPr lang="zh-CN" altLang="en-US"/>
              <a:t>的</a:t>
            </a:r>
            <a:r>
              <a:rPr lang="en-US" altLang="zh-CN"/>
              <a:t>LCS</a:t>
            </a:r>
            <a:endParaRPr lang="en-US" altLang="zh-CN"/>
          </a:p>
          <a:p>
            <a:pPr lvl="2" eaLnBrk="1" hangingPunct="1"/>
            <a:r>
              <a:rPr lang="zh-CN" altLang="en-US"/>
              <a:t>若 </a:t>
            </a:r>
            <a:r>
              <a:rPr lang="en-US" altLang="zh-CN"/>
              <a:t>z</a:t>
            </a:r>
            <a:r>
              <a:rPr lang="en-US" altLang="zh-CN" baseline="-25000"/>
              <a:t>k</a:t>
            </a:r>
            <a:r>
              <a:rPr lang="en-US" altLang="zh-CN"/>
              <a:t>≠y</a:t>
            </a:r>
            <a:r>
              <a:rPr lang="en-US" altLang="zh-CN" baseline="-25000"/>
              <a:t>n</a:t>
            </a:r>
            <a:r>
              <a:rPr lang="zh-CN" altLang="en-US"/>
              <a:t>：则 </a:t>
            </a:r>
            <a:r>
              <a:rPr lang="en-US" altLang="zh-CN"/>
              <a:t>Z </a:t>
            </a:r>
            <a:r>
              <a:rPr lang="zh-CN" altLang="en-US"/>
              <a:t>一定是 </a:t>
            </a:r>
            <a:r>
              <a:rPr lang="en-US" altLang="zh-CN"/>
              <a:t>X </a:t>
            </a:r>
            <a:r>
              <a:rPr lang="zh-CN" altLang="en-US"/>
              <a:t>和 </a:t>
            </a:r>
            <a:r>
              <a:rPr lang="en-US" altLang="zh-CN"/>
              <a:t>Y</a:t>
            </a:r>
            <a:r>
              <a:rPr lang="en-US" altLang="zh-CN" baseline="-25000"/>
              <a:t>n-1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en-US" altLang="zh-CN"/>
              <a:t>LCS</a:t>
            </a:r>
            <a:endParaRPr lang="zh-CN" altLang="en-US"/>
          </a:p>
        </p:txBody>
      </p:sp>
      <p:sp>
        <p:nvSpPr>
          <p:cNvPr id="68612" name="灯片编号占位符 5"/>
          <p:cNvSpPr txBox="1">
            <a:spLocks noGrp="1"/>
          </p:cNvSpPr>
          <p:nvPr/>
        </p:nvSpPr>
        <p:spPr bwMode="auto">
          <a:xfrm>
            <a:off x="7581900" y="5643563"/>
            <a:ext cx="16002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1861912-0E1B-48B0-B0DE-F42A4DA9FDAE}" type="slidenum">
              <a:rPr lang="zh-CN" altLang="en-US" sz="90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9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344071" name="Rectangle 7"/>
          <p:cNvSpPr>
            <a:spLocks noChangeArrowheads="1"/>
          </p:cNvSpPr>
          <p:nvPr/>
        </p:nvSpPr>
        <p:spPr bwMode="auto">
          <a:xfrm>
            <a:off x="2222500" y="4443413"/>
            <a:ext cx="8110538" cy="869950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  <a:miter lim="800000"/>
          </a:ln>
        </p:spPr>
        <p:txBody>
          <a:bodyPr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1800" b="1">
                <a:solidFill>
                  <a:srgbClr val="0041FF"/>
                </a:solidFill>
                <a:ea typeface="楷体_GB2312"/>
                <a:cs typeface="楷体_GB2312"/>
              </a:rPr>
              <a:t>两个序列的最长公共子序列（</a:t>
            </a:r>
            <a:r>
              <a:rPr kumimoji="1" lang="en-US" altLang="zh-CN" sz="1800" b="1">
                <a:solidFill>
                  <a:srgbClr val="0041FF"/>
                </a:solidFill>
                <a:ea typeface="楷体_GB2312"/>
                <a:cs typeface="楷体_GB2312"/>
              </a:rPr>
              <a:t>LCS</a:t>
            </a:r>
            <a:r>
              <a:rPr kumimoji="1" lang="zh-CN" altLang="en-US" sz="1800" b="1">
                <a:solidFill>
                  <a:srgbClr val="0041FF"/>
                </a:solidFill>
                <a:ea typeface="楷体_GB2312"/>
                <a:cs typeface="楷体_GB2312"/>
              </a:rPr>
              <a:t>）包含了这两个序列的前缀的最长公共子序列。因此，最长公共子序列问题具有</a:t>
            </a:r>
            <a:r>
              <a:rPr kumimoji="1" lang="zh-CN" altLang="en-US" sz="1800" b="1">
                <a:solidFill>
                  <a:srgbClr val="C00000"/>
                </a:solidFill>
              </a:rPr>
              <a:t>“全局最右包含局部最优”的性质</a:t>
            </a:r>
            <a:r>
              <a:rPr kumimoji="1" lang="zh-CN" altLang="en-US" sz="1800" b="1">
                <a:solidFill>
                  <a:srgbClr val="C00000"/>
                </a:solidFill>
                <a:ea typeface="楷体_GB2312"/>
                <a:cs typeface="楷体_GB2312"/>
              </a:rPr>
              <a:t>。 </a:t>
            </a:r>
            <a:endParaRPr kumimoji="1" lang="zh-CN" altLang="en-US" sz="1800" b="1">
              <a:solidFill>
                <a:srgbClr val="C00000"/>
              </a:solidFill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34407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LCS</a:t>
            </a:r>
            <a:r>
              <a:rPr lang="zh-CN" altLang="en-US"/>
              <a:t>子问题的递归结构</a:t>
            </a:r>
            <a:endParaRPr lang="zh-CN" altLang="en-US"/>
          </a:p>
        </p:txBody>
      </p:sp>
      <p:sp>
        <p:nvSpPr>
          <p:cNvPr id="25" name="内容占位符 24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c[i][j]</a:t>
            </a:r>
            <a:r>
              <a:rPr lang="zh-CN" altLang="en-US"/>
              <a:t>：</a:t>
            </a:r>
            <a:r>
              <a:rPr lang="en-US" altLang="zh-CN"/>
              <a:t>X</a:t>
            </a:r>
            <a:r>
              <a:rPr lang="en-US" altLang="zh-CN" baseline="-25000"/>
              <a:t>i</a:t>
            </a:r>
            <a:r>
              <a:rPr lang="en-US" altLang="zh-CN"/>
              <a:t> </a:t>
            </a:r>
            <a:r>
              <a:rPr lang="zh-CN" altLang="en-US"/>
              <a:t>与 </a:t>
            </a:r>
            <a:r>
              <a:rPr lang="en-US" altLang="zh-CN"/>
              <a:t>Y</a:t>
            </a:r>
            <a:r>
              <a:rPr lang="en-US" altLang="zh-CN" baseline="-25000"/>
              <a:t>j</a:t>
            </a:r>
            <a:r>
              <a:rPr lang="en-US" altLang="zh-CN"/>
              <a:t> </a:t>
            </a:r>
            <a:r>
              <a:rPr lang="zh-CN" altLang="en-US"/>
              <a:t>的最长公共子序列（</a:t>
            </a:r>
            <a:r>
              <a:rPr lang="en-US" altLang="zh-CN"/>
              <a:t>LCS</a:t>
            </a:r>
            <a:r>
              <a:rPr lang="zh-CN" altLang="en-US"/>
              <a:t>）的长度</a:t>
            </a:r>
            <a:endParaRPr lang="en-US" altLang="zh-CN"/>
          </a:p>
          <a:p>
            <a:pPr lvl="1" eaLnBrk="1" hangingPunct="1"/>
            <a:r>
              <a:rPr lang="en-US" altLang="zh-CN" b="1">
                <a:solidFill>
                  <a:srgbClr val="C00000"/>
                </a:solidFill>
              </a:rPr>
              <a:t>X</a:t>
            </a:r>
            <a:r>
              <a:rPr lang="en-US" altLang="zh-CN" b="1" baseline="-25000">
                <a:solidFill>
                  <a:srgbClr val="C00000"/>
                </a:solidFill>
              </a:rPr>
              <a:t>i</a:t>
            </a:r>
            <a:r>
              <a:rPr lang="en-US" altLang="zh-CN" b="1">
                <a:solidFill>
                  <a:srgbClr val="C00000"/>
                </a:solidFill>
              </a:rPr>
              <a:t>={ x</a:t>
            </a:r>
            <a:r>
              <a:rPr lang="en-US" altLang="zh-CN" b="1" baseline="-25000">
                <a:solidFill>
                  <a:srgbClr val="C00000"/>
                </a:solidFill>
              </a:rPr>
              <a:t>1</a:t>
            </a:r>
            <a:r>
              <a:rPr lang="en-US" altLang="zh-CN" b="1">
                <a:solidFill>
                  <a:srgbClr val="C00000"/>
                </a:solidFill>
              </a:rPr>
              <a:t>,x</a:t>
            </a:r>
            <a:r>
              <a:rPr lang="en-US" altLang="zh-CN" b="1" baseline="-25000">
                <a:solidFill>
                  <a:srgbClr val="C00000"/>
                </a:solidFill>
              </a:rPr>
              <a:t>2</a:t>
            </a:r>
            <a:r>
              <a:rPr lang="en-US" altLang="zh-CN" b="1">
                <a:solidFill>
                  <a:srgbClr val="C00000"/>
                </a:solidFill>
              </a:rPr>
              <a:t>,…,x</a:t>
            </a:r>
            <a:r>
              <a:rPr lang="en-US" altLang="zh-CN" b="1" baseline="-25000">
                <a:solidFill>
                  <a:srgbClr val="C00000"/>
                </a:solidFill>
              </a:rPr>
              <a:t>i </a:t>
            </a:r>
            <a:r>
              <a:rPr lang="en-US" altLang="zh-CN" b="1">
                <a:solidFill>
                  <a:srgbClr val="C00000"/>
                </a:solidFill>
              </a:rPr>
              <a:t>}</a:t>
            </a:r>
            <a:r>
              <a:rPr lang="zh-CN" altLang="en-US" b="1">
                <a:solidFill>
                  <a:srgbClr val="C00000"/>
                </a:solidFill>
              </a:rPr>
              <a:t>，</a:t>
            </a:r>
            <a:r>
              <a:rPr lang="en-US" altLang="zh-CN" b="1">
                <a:solidFill>
                  <a:srgbClr val="C00000"/>
                </a:solidFill>
              </a:rPr>
              <a:t>Y</a:t>
            </a:r>
            <a:r>
              <a:rPr lang="en-US" altLang="zh-CN" b="1" baseline="-25000">
                <a:solidFill>
                  <a:srgbClr val="C00000"/>
                </a:solidFill>
              </a:rPr>
              <a:t>j</a:t>
            </a:r>
            <a:r>
              <a:rPr lang="en-US" altLang="zh-CN" b="1">
                <a:solidFill>
                  <a:srgbClr val="C00000"/>
                </a:solidFill>
              </a:rPr>
              <a:t>={ y</a:t>
            </a:r>
            <a:r>
              <a:rPr lang="en-US" altLang="zh-CN" b="1" baseline="-25000">
                <a:solidFill>
                  <a:srgbClr val="C00000"/>
                </a:solidFill>
              </a:rPr>
              <a:t>1</a:t>
            </a:r>
            <a:r>
              <a:rPr lang="en-US" altLang="zh-CN" b="1">
                <a:solidFill>
                  <a:srgbClr val="C00000"/>
                </a:solidFill>
              </a:rPr>
              <a:t>,y</a:t>
            </a:r>
            <a:r>
              <a:rPr lang="en-US" altLang="zh-CN" b="1" baseline="-25000">
                <a:solidFill>
                  <a:srgbClr val="C00000"/>
                </a:solidFill>
              </a:rPr>
              <a:t>2</a:t>
            </a:r>
            <a:r>
              <a:rPr lang="en-US" altLang="zh-CN" b="1">
                <a:solidFill>
                  <a:srgbClr val="C00000"/>
                </a:solidFill>
              </a:rPr>
              <a:t>,…,y</a:t>
            </a:r>
            <a:r>
              <a:rPr lang="en-US" altLang="zh-CN" b="1" baseline="-25000">
                <a:solidFill>
                  <a:srgbClr val="C00000"/>
                </a:solidFill>
              </a:rPr>
              <a:t>j </a:t>
            </a:r>
            <a:r>
              <a:rPr lang="en-US" altLang="zh-CN" b="1">
                <a:solidFill>
                  <a:srgbClr val="C00000"/>
                </a:solidFill>
              </a:rPr>
              <a:t>}</a:t>
            </a:r>
            <a:endParaRPr lang="en-US" altLang="zh-CN" b="1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/>
              <a:t>i=0 </a:t>
            </a:r>
            <a:r>
              <a:rPr lang="zh-CN" altLang="en-US"/>
              <a:t>或 </a:t>
            </a:r>
            <a:r>
              <a:rPr lang="en-US" altLang="zh-CN"/>
              <a:t>j=0</a:t>
            </a:r>
            <a:r>
              <a:rPr lang="zh-CN" altLang="en-US"/>
              <a:t>：空序列是 </a:t>
            </a:r>
            <a:r>
              <a:rPr lang="en-US" altLang="zh-CN"/>
              <a:t>X</a:t>
            </a:r>
            <a:r>
              <a:rPr lang="en-US" altLang="zh-CN" baseline="-25000"/>
              <a:t>i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/>
              <a:t>Y</a:t>
            </a:r>
            <a:r>
              <a:rPr lang="en-US" altLang="zh-CN" baseline="-25000"/>
              <a:t>j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en-US" altLang="zh-CN"/>
              <a:t>LCS</a:t>
            </a:r>
            <a:r>
              <a:rPr lang="zh-CN" altLang="en-US"/>
              <a:t>，故 </a:t>
            </a:r>
            <a:r>
              <a:rPr lang="en-US" altLang="zh-CN"/>
              <a:t>C[i][j] = 0</a:t>
            </a:r>
            <a:endParaRPr lang="en-US" altLang="zh-CN"/>
          </a:p>
          <a:p>
            <a:pPr lvl="1" eaLnBrk="1" hangingPunct="1"/>
            <a:r>
              <a:rPr lang="zh-CN" altLang="en-US"/>
              <a:t>其他情况：由最优子结构性质得递归关系：</a:t>
            </a:r>
            <a:endParaRPr lang="zh-CN" altLang="en-US"/>
          </a:p>
        </p:txBody>
      </p:sp>
      <p:graphicFrame>
        <p:nvGraphicFramePr>
          <p:cNvPr id="345093" name="Object 2"/>
          <p:cNvGraphicFramePr>
            <a:graphicFrameLocks noChangeAspect="1"/>
          </p:cNvGraphicFramePr>
          <p:nvPr/>
        </p:nvGraphicFramePr>
        <p:xfrm>
          <a:off x="2852738" y="3695700"/>
          <a:ext cx="601980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0" name="公式" r:id="rId1" imgW="3390900" imgH="736600" progId="Equation.3">
                  <p:embed/>
                </p:oleObj>
              </mc:Choice>
              <mc:Fallback>
                <p:oleObj name="公式" r:id="rId1" imgW="3390900" imgH="736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3695700"/>
                        <a:ext cx="6019800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计算最优值</a:t>
            </a:r>
            <a:endParaRPr lang="zh-CN" altLang="en-US"/>
          </a:p>
        </p:txBody>
      </p:sp>
      <p:sp>
        <p:nvSpPr>
          <p:cNvPr id="8" name="内容占位符 7"/>
          <p:cNvSpPr>
            <a:spLocks noGrp="1" noChangeArrowheads="1"/>
          </p:cNvSpPr>
          <p:nvPr>
            <p:ph idx="4294967295"/>
          </p:nvPr>
        </p:nvSpPr>
        <p:spPr>
          <a:xfrm>
            <a:off x="499620" y="829559"/>
            <a:ext cx="11082779" cy="501720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/>
              <a:t>int </a:t>
            </a:r>
            <a:r>
              <a:rPr lang="en-US" altLang="zh-CN" sz="2400" b="1" dirty="0" err="1"/>
              <a:t>lcsLength</a:t>
            </a:r>
            <a:r>
              <a:rPr lang="en-US" altLang="zh-CN" sz="2400" b="1" dirty="0"/>
              <a:t> (char *x, int m, char *y, int n)  {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41FF"/>
                </a:solidFill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</a:rPr>
              <a:t>for (int </a:t>
            </a:r>
            <a:r>
              <a:rPr lang="en-US" altLang="zh-CN" sz="2400" b="1" dirty="0" err="1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 =0; </a:t>
            </a:r>
            <a:r>
              <a:rPr lang="en-US" altLang="zh-CN" sz="2400" b="1" dirty="0" err="1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&lt;m; </a:t>
            </a:r>
            <a:r>
              <a:rPr lang="en-US" altLang="zh-CN" sz="2400" b="1" dirty="0" err="1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++) c[</a:t>
            </a:r>
            <a:r>
              <a:rPr lang="en-US" altLang="zh-CN" sz="2400" b="1" dirty="0" err="1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][0]=0; //X</a:t>
            </a:r>
            <a:r>
              <a:rPr lang="en-US" altLang="zh-CN" sz="2400" b="1" baseline="-25000" dirty="0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与空串的 </a:t>
            </a:r>
            <a:r>
              <a:rPr lang="en-US" altLang="zh-CN" sz="2400" b="1" dirty="0">
                <a:solidFill>
                  <a:srgbClr val="C00000"/>
                </a:solidFill>
              </a:rPr>
              <a:t>LCS </a:t>
            </a:r>
            <a:r>
              <a:rPr lang="zh-CN" altLang="en-US" sz="2400" b="1" dirty="0">
                <a:solidFill>
                  <a:srgbClr val="C00000"/>
                </a:solidFill>
              </a:rPr>
              <a:t>长度</a:t>
            </a:r>
            <a:r>
              <a:rPr lang="en-US" altLang="zh-CN" sz="2400" b="1" dirty="0">
                <a:solidFill>
                  <a:srgbClr val="C00000"/>
                </a:solidFill>
              </a:rPr>
              <a:t>=0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41FF"/>
                </a:solidFill>
              </a:rPr>
              <a:t>    </a:t>
            </a:r>
            <a:r>
              <a:rPr lang="en-US" altLang="zh-CN" sz="2400" b="1" dirty="0"/>
              <a:t>for (int j =0; j&lt;n;  </a:t>
            </a:r>
            <a:r>
              <a:rPr lang="en-US" altLang="zh-CN" sz="2400" b="1" dirty="0" err="1"/>
              <a:t>j++</a:t>
            </a:r>
            <a:r>
              <a:rPr lang="en-US" altLang="zh-CN" sz="2400" b="1" dirty="0"/>
              <a:t>) c[0][j]=0; //</a:t>
            </a:r>
            <a:r>
              <a:rPr lang="zh-CN" altLang="en-US" sz="2400" b="1" dirty="0"/>
              <a:t>空串与 </a:t>
            </a:r>
            <a:r>
              <a:rPr lang="en-US" altLang="zh-CN" sz="2400" b="1" dirty="0" err="1"/>
              <a:t>Y</a:t>
            </a:r>
            <a:r>
              <a:rPr lang="en-US" altLang="zh-CN" sz="2400" b="1" baseline="-25000" dirty="0" err="1"/>
              <a:t>j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的 </a:t>
            </a:r>
            <a:r>
              <a:rPr lang="en-US" altLang="zh-CN" sz="2400" b="1" dirty="0"/>
              <a:t>LCS </a:t>
            </a:r>
            <a:r>
              <a:rPr lang="zh-CN" altLang="en-US" sz="2400" b="1" dirty="0"/>
              <a:t>长度</a:t>
            </a:r>
            <a:r>
              <a:rPr lang="en-US" altLang="zh-CN" sz="2400" b="1" dirty="0"/>
              <a:t>=0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b="1" dirty="0">
                <a:solidFill>
                  <a:srgbClr val="C00000"/>
                </a:solidFill>
              </a:rPr>
              <a:t>for (</a:t>
            </a:r>
            <a:r>
              <a:rPr lang="en-US" altLang="zh-CN" sz="2400" b="1" dirty="0" err="1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 = 0; </a:t>
            </a:r>
            <a:r>
              <a:rPr lang="en-US" altLang="zh-CN" sz="2400" b="1" dirty="0" err="1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 &lt; m; </a:t>
            </a:r>
            <a:r>
              <a:rPr lang="en-US" altLang="zh-CN" sz="2400" b="1" dirty="0" err="1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++)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</a:rPr>
              <a:t>       for (j = 0; j &lt; n; </a:t>
            </a:r>
            <a:r>
              <a:rPr lang="en-US" altLang="zh-CN" sz="2400" b="1" dirty="0" err="1">
                <a:solidFill>
                  <a:srgbClr val="C00000"/>
                </a:solidFill>
              </a:rPr>
              <a:t>j++</a:t>
            </a:r>
            <a:r>
              <a:rPr lang="en-US" altLang="zh-CN" sz="2400" b="1" dirty="0">
                <a:solidFill>
                  <a:srgbClr val="C00000"/>
                </a:solidFill>
              </a:rPr>
              <a:t>)  // </a:t>
            </a:r>
            <a:r>
              <a:rPr lang="zh-CN" altLang="en-US" sz="2400" b="1" dirty="0">
                <a:solidFill>
                  <a:srgbClr val="C00000"/>
                </a:solidFill>
              </a:rPr>
              <a:t>逐个比较 </a:t>
            </a:r>
            <a:r>
              <a:rPr lang="en-US" altLang="zh-CN" sz="2400" b="1" dirty="0">
                <a:solidFill>
                  <a:srgbClr val="C00000"/>
                </a:solidFill>
              </a:rPr>
              <a:t>x </a:t>
            </a:r>
            <a:r>
              <a:rPr lang="zh-CN" altLang="en-US" sz="2400" b="1" dirty="0">
                <a:solidFill>
                  <a:srgbClr val="C00000"/>
                </a:solidFill>
              </a:rPr>
              <a:t>与 </a:t>
            </a:r>
            <a:r>
              <a:rPr lang="en-US" altLang="zh-CN" sz="2400" b="1" dirty="0">
                <a:solidFill>
                  <a:srgbClr val="C00000"/>
                </a:solidFill>
              </a:rPr>
              <a:t>y </a:t>
            </a:r>
            <a:r>
              <a:rPr lang="zh-CN" altLang="en-US" sz="2400" b="1" dirty="0">
                <a:solidFill>
                  <a:srgbClr val="C00000"/>
                </a:solidFill>
              </a:rPr>
              <a:t>的每个字符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   </a:t>
            </a:r>
            <a:r>
              <a:rPr lang="en-US" altLang="zh-CN" sz="2400" b="1" dirty="0"/>
              <a:t>if (x[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 == y[j])  {  // x</a:t>
            </a:r>
            <a:r>
              <a:rPr lang="en-US" altLang="zh-CN" sz="2400" b="1" baseline="-25000" dirty="0"/>
              <a:t>i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与 </a:t>
            </a:r>
            <a:r>
              <a:rPr lang="en-US" altLang="zh-CN" sz="2400" b="1" dirty="0" err="1"/>
              <a:t>y</a:t>
            </a:r>
            <a:r>
              <a:rPr lang="en-US" altLang="zh-CN" sz="2400" b="1" baseline="-25000" dirty="0" err="1"/>
              <a:t>j</a:t>
            </a:r>
            <a:r>
              <a:rPr lang="zh-CN" altLang="en-US" sz="2400" b="1" dirty="0"/>
              <a:t>相等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</a:rPr>
              <a:t>              //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X</a:t>
            </a:r>
            <a:r>
              <a:rPr lang="en-US" altLang="zh-CN" sz="2400" b="1" baseline="-25000" dirty="0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与 </a:t>
            </a:r>
            <a:r>
              <a:rPr lang="en-US" altLang="zh-CN" sz="2400" b="1" dirty="0" err="1">
                <a:solidFill>
                  <a:srgbClr val="C00000"/>
                </a:solidFill>
              </a:rPr>
              <a:t>Y</a:t>
            </a:r>
            <a:r>
              <a:rPr lang="en-US" altLang="zh-CN" sz="2400" b="1" baseline="-25000" dirty="0" err="1">
                <a:solidFill>
                  <a:srgbClr val="C00000"/>
                </a:solidFill>
              </a:rPr>
              <a:t>j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的</a:t>
            </a:r>
            <a:r>
              <a:rPr lang="en-US" altLang="zh-CN" sz="2400" b="1" dirty="0">
                <a:solidFill>
                  <a:srgbClr val="C00000"/>
                </a:solidFill>
              </a:rPr>
              <a:t>LCS </a:t>
            </a:r>
            <a:r>
              <a:rPr lang="zh-CN" altLang="en-US" sz="2400" b="1" dirty="0">
                <a:solidFill>
                  <a:srgbClr val="C00000"/>
                </a:solidFill>
              </a:rPr>
              <a:t>长度</a:t>
            </a:r>
            <a:r>
              <a:rPr lang="en-US" altLang="zh-CN" sz="2400" b="1" dirty="0">
                <a:solidFill>
                  <a:srgbClr val="C00000"/>
                </a:solidFill>
              </a:rPr>
              <a:t>= X</a:t>
            </a:r>
            <a:r>
              <a:rPr lang="en-US" altLang="zh-CN" sz="2400" b="1" baseline="-25000" dirty="0">
                <a:solidFill>
                  <a:srgbClr val="C00000"/>
                </a:solidFill>
              </a:rPr>
              <a:t>i-1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与 </a:t>
            </a:r>
            <a:r>
              <a:rPr lang="en-US" altLang="zh-CN" sz="2400" b="1" dirty="0">
                <a:solidFill>
                  <a:srgbClr val="C00000"/>
                </a:solidFill>
              </a:rPr>
              <a:t>Y</a:t>
            </a:r>
            <a:r>
              <a:rPr lang="en-US" altLang="zh-CN" sz="2400" b="1" baseline="-25000" dirty="0">
                <a:solidFill>
                  <a:srgbClr val="C00000"/>
                </a:solidFill>
              </a:rPr>
              <a:t>j-1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的</a:t>
            </a:r>
            <a:r>
              <a:rPr lang="en-US" altLang="zh-CN" sz="2400" b="1" dirty="0">
                <a:solidFill>
                  <a:srgbClr val="C00000"/>
                </a:solidFill>
              </a:rPr>
              <a:t>LCS</a:t>
            </a:r>
            <a:r>
              <a:rPr lang="zh-CN" altLang="en-US" sz="2400" b="1" dirty="0">
                <a:solidFill>
                  <a:srgbClr val="C00000"/>
                </a:solidFill>
              </a:rPr>
              <a:t>长度 </a:t>
            </a:r>
            <a:r>
              <a:rPr lang="en-US" altLang="zh-CN" sz="2400" b="1" dirty="0">
                <a:solidFill>
                  <a:srgbClr val="C00000"/>
                </a:solidFill>
              </a:rPr>
              <a:t>+1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</a:rPr>
              <a:t>              </a:t>
            </a:r>
            <a:r>
              <a:rPr lang="en-US" altLang="zh-CN" sz="2400" b="1" dirty="0"/>
              <a:t>c[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][j]=c[i-1][j-1]+1;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</a:rPr>
              <a:t>             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//</a:t>
            </a:r>
            <a:r>
              <a:rPr lang="zh-CN" altLang="en-US" sz="2400" b="1" dirty="0">
                <a:solidFill>
                  <a:srgbClr val="C00000"/>
                </a:solidFill>
              </a:rPr>
              <a:t>且，</a:t>
            </a:r>
            <a:r>
              <a:rPr lang="en-US" altLang="zh-CN" sz="2400" b="1" dirty="0">
                <a:solidFill>
                  <a:srgbClr val="C00000"/>
                </a:solidFill>
              </a:rPr>
              <a:t>x</a:t>
            </a:r>
            <a:r>
              <a:rPr lang="en-US" altLang="zh-CN" sz="2400" b="1" baseline="-25000" dirty="0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或 </a:t>
            </a:r>
            <a:r>
              <a:rPr lang="en-US" altLang="zh-CN" sz="2400" b="1" dirty="0" err="1">
                <a:solidFill>
                  <a:srgbClr val="C00000"/>
                </a:solidFill>
              </a:rPr>
              <a:t>y</a:t>
            </a:r>
            <a:r>
              <a:rPr lang="en-US" altLang="zh-CN" sz="2400" b="1" baseline="-25000" dirty="0" err="1">
                <a:solidFill>
                  <a:srgbClr val="C00000"/>
                </a:solidFill>
              </a:rPr>
              <a:t>j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是 </a:t>
            </a:r>
            <a:r>
              <a:rPr lang="en-US" altLang="zh-CN" sz="2400" b="1" dirty="0">
                <a:solidFill>
                  <a:srgbClr val="C00000"/>
                </a:solidFill>
              </a:rPr>
              <a:t>X</a:t>
            </a:r>
            <a:r>
              <a:rPr lang="en-US" altLang="zh-CN" sz="2400" b="1" baseline="-25000" dirty="0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与 </a:t>
            </a:r>
            <a:r>
              <a:rPr lang="en-US" altLang="zh-CN" sz="2400" b="1" dirty="0" err="1">
                <a:solidFill>
                  <a:srgbClr val="C00000"/>
                </a:solidFill>
              </a:rPr>
              <a:t>Y</a:t>
            </a:r>
            <a:r>
              <a:rPr lang="en-US" altLang="zh-CN" sz="2400" b="1" baseline="-25000" dirty="0" err="1">
                <a:solidFill>
                  <a:srgbClr val="C00000"/>
                </a:solidFill>
              </a:rPr>
              <a:t>j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的</a:t>
            </a:r>
            <a:r>
              <a:rPr lang="en-US" altLang="zh-CN" sz="2400" b="1" dirty="0">
                <a:solidFill>
                  <a:srgbClr val="C00000"/>
                </a:solidFill>
              </a:rPr>
              <a:t>LCS</a:t>
            </a:r>
            <a:r>
              <a:rPr lang="zh-CN" altLang="en-US" sz="2400" b="1" dirty="0">
                <a:solidFill>
                  <a:srgbClr val="C00000"/>
                </a:solidFill>
              </a:rPr>
              <a:t>的尾字符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/>
              <a:t>              b[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][j]=1;  //</a:t>
            </a:r>
            <a:r>
              <a:rPr lang="en-US" altLang="zh-CN" sz="2400" b="1" dirty="0">
                <a:solidFill>
                  <a:srgbClr val="0041FF"/>
                </a:solidFill>
              </a:rPr>
              <a:t>…..</a:t>
            </a:r>
            <a:r>
              <a:rPr lang="zh-CN" altLang="en-US" sz="2400" b="1" dirty="0">
                <a:solidFill>
                  <a:srgbClr val="0041FF"/>
                </a:solidFill>
              </a:rPr>
              <a:t>（下页续）</a:t>
            </a:r>
            <a:endParaRPr lang="zh-CN" altLang="en-US" sz="2400" b="1" dirty="0">
              <a:solidFill>
                <a:srgbClr val="0041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2781" y="191107"/>
            <a:ext cx="8326438" cy="471487"/>
          </a:xfrm>
        </p:spPr>
        <p:txBody>
          <a:bodyPr/>
          <a:lstStyle/>
          <a:p>
            <a:pPr eaLnBrk="1" hangingPunct="1"/>
            <a:r>
              <a:rPr lang="zh-CN" altLang="en-US" dirty="0"/>
              <a:t>计算最优值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 noChangeArrowheads="1"/>
          </p:cNvSpPr>
          <p:nvPr>
            <p:ph idx="4294967295"/>
          </p:nvPr>
        </p:nvSpPr>
        <p:spPr>
          <a:xfrm>
            <a:off x="499621" y="867266"/>
            <a:ext cx="11019934" cy="505728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41FF"/>
                </a:solidFill>
              </a:rPr>
              <a:t>……</a:t>
            </a:r>
            <a:r>
              <a:rPr lang="zh-CN" altLang="en-US" sz="2400" b="1" dirty="0">
                <a:solidFill>
                  <a:srgbClr val="0041FF"/>
                </a:solidFill>
              </a:rPr>
              <a:t>（接上页）</a:t>
            </a:r>
            <a:r>
              <a:rPr lang="en-US" altLang="zh-CN" sz="2400" b="1" dirty="0">
                <a:solidFill>
                  <a:srgbClr val="C00000"/>
                </a:solidFill>
              </a:rPr>
              <a:t>//x</a:t>
            </a:r>
            <a:r>
              <a:rPr lang="en-US" altLang="zh-CN" sz="2400" b="1" baseline="-25000" dirty="0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与 </a:t>
            </a:r>
            <a:r>
              <a:rPr lang="en-US" altLang="zh-CN" sz="2400" b="1" dirty="0" err="1">
                <a:solidFill>
                  <a:srgbClr val="C00000"/>
                </a:solidFill>
              </a:rPr>
              <a:t>y</a:t>
            </a:r>
            <a:r>
              <a:rPr lang="en-US" altLang="zh-CN" sz="2400" b="1" baseline="-25000" dirty="0" err="1">
                <a:solidFill>
                  <a:srgbClr val="C00000"/>
                </a:solidFill>
              </a:rPr>
              <a:t>j</a:t>
            </a:r>
            <a:r>
              <a:rPr lang="zh-CN" altLang="en-US" sz="2400" b="1" dirty="0">
                <a:solidFill>
                  <a:srgbClr val="C00000"/>
                </a:solidFill>
              </a:rPr>
              <a:t> 不相等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/>
              <a:t>        // </a:t>
            </a:r>
            <a:r>
              <a:rPr lang="en-US" altLang="zh-CN" sz="2400" b="1" dirty="0">
                <a:solidFill>
                  <a:srgbClr val="FF0000"/>
                </a:solidFill>
              </a:rPr>
              <a:t>c (i-1, j)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是 </a:t>
            </a:r>
            <a:r>
              <a:rPr lang="en-US" altLang="zh-CN" sz="2400" b="1" dirty="0">
                <a:solidFill>
                  <a:srgbClr val="001832"/>
                </a:solidFill>
              </a:rPr>
              <a:t>X</a:t>
            </a:r>
            <a:r>
              <a:rPr lang="en-US" altLang="zh-CN" sz="2400" b="1" baseline="-25000" dirty="0">
                <a:solidFill>
                  <a:srgbClr val="001832"/>
                </a:solidFill>
              </a:rPr>
              <a:t>i-1</a:t>
            </a:r>
            <a:r>
              <a:rPr lang="en-US" altLang="zh-CN" sz="2400" b="1" dirty="0">
                <a:solidFill>
                  <a:srgbClr val="001832"/>
                </a:solidFill>
              </a:rPr>
              <a:t> </a:t>
            </a:r>
            <a:r>
              <a:rPr lang="zh-CN" altLang="en-US" sz="2400" b="1" dirty="0">
                <a:solidFill>
                  <a:srgbClr val="001832"/>
                </a:solidFill>
              </a:rPr>
              <a:t>与 </a:t>
            </a:r>
            <a:r>
              <a:rPr lang="en-US" altLang="zh-CN" sz="2400" b="1" dirty="0">
                <a:solidFill>
                  <a:srgbClr val="001832"/>
                </a:solidFill>
              </a:rPr>
              <a:t>Y </a:t>
            </a:r>
            <a:r>
              <a:rPr lang="zh-CN" altLang="en-US" sz="2400" b="1" dirty="0">
                <a:solidFill>
                  <a:srgbClr val="001832"/>
                </a:solidFill>
              </a:rPr>
              <a:t>的 </a:t>
            </a:r>
            <a:r>
              <a:rPr lang="en-US" altLang="zh-CN" sz="2400" b="1" dirty="0">
                <a:solidFill>
                  <a:srgbClr val="001832"/>
                </a:solidFill>
              </a:rPr>
              <a:t>LCS </a:t>
            </a:r>
            <a:r>
              <a:rPr lang="zh-CN" altLang="en-US" sz="2400" b="1" dirty="0">
                <a:solidFill>
                  <a:srgbClr val="001832"/>
                </a:solidFill>
              </a:rPr>
              <a:t>长度</a:t>
            </a:r>
            <a:endParaRPr lang="en-US" altLang="zh-CN" sz="2400" b="1" dirty="0">
              <a:solidFill>
                <a:srgbClr val="00183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1832"/>
                </a:solidFill>
              </a:rPr>
              <a:t>        //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0041FF"/>
                </a:solidFill>
              </a:rPr>
              <a:t>c (</a:t>
            </a:r>
            <a:r>
              <a:rPr lang="en-US" altLang="zh-CN" sz="2400" b="1" dirty="0" err="1">
                <a:solidFill>
                  <a:srgbClr val="0041FF"/>
                </a:solidFill>
              </a:rPr>
              <a:t>i</a:t>
            </a:r>
            <a:r>
              <a:rPr lang="en-US" altLang="zh-CN" sz="2400" b="1" dirty="0">
                <a:solidFill>
                  <a:srgbClr val="0041FF"/>
                </a:solidFill>
              </a:rPr>
              <a:t>, j-1) </a:t>
            </a:r>
            <a:r>
              <a:rPr lang="zh-CN" altLang="en-US" sz="2400" b="1" dirty="0"/>
              <a:t>是 </a:t>
            </a:r>
            <a:r>
              <a:rPr lang="en-US" altLang="zh-CN" sz="2400" b="1" dirty="0">
                <a:solidFill>
                  <a:srgbClr val="001832"/>
                </a:solidFill>
              </a:rPr>
              <a:t>X </a:t>
            </a:r>
            <a:r>
              <a:rPr lang="zh-CN" altLang="en-US" sz="2400" b="1" dirty="0">
                <a:solidFill>
                  <a:srgbClr val="001832"/>
                </a:solidFill>
              </a:rPr>
              <a:t>与 </a:t>
            </a:r>
            <a:r>
              <a:rPr lang="en-US" altLang="zh-CN" sz="2400" b="1" dirty="0">
                <a:solidFill>
                  <a:srgbClr val="001832"/>
                </a:solidFill>
              </a:rPr>
              <a:t>Y</a:t>
            </a:r>
            <a:r>
              <a:rPr lang="en-US" altLang="zh-CN" sz="2400" b="1" baseline="-25000" dirty="0">
                <a:solidFill>
                  <a:srgbClr val="001832"/>
                </a:solidFill>
              </a:rPr>
              <a:t>j-1</a:t>
            </a:r>
            <a:r>
              <a:rPr lang="en-US" altLang="zh-CN" sz="2400" b="1" dirty="0">
                <a:solidFill>
                  <a:srgbClr val="001832"/>
                </a:solidFill>
              </a:rPr>
              <a:t> </a:t>
            </a:r>
            <a:r>
              <a:rPr lang="zh-CN" altLang="en-US" sz="2400" b="1" dirty="0">
                <a:solidFill>
                  <a:srgbClr val="001832"/>
                </a:solidFill>
              </a:rPr>
              <a:t>的 </a:t>
            </a:r>
            <a:r>
              <a:rPr lang="en-US" altLang="zh-CN" sz="2400" b="1" dirty="0">
                <a:solidFill>
                  <a:srgbClr val="001832"/>
                </a:solidFill>
              </a:rPr>
              <a:t>LCS </a:t>
            </a:r>
            <a:r>
              <a:rPr lang="zh-CN" altLang="en-US" sz="2400" b="1" dirty="0">
                <a:solidFill>
                  <a:srgbClr val="001832"/>
                </a:solidFill>
              </a:rPr>
              <a:t>长度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/>
              <a:t>        } else if ( </a:t>
            </a:r>
            <a:r>
              <a:rPr lang="en-US" altLang="zh-CN" sz="2400" b="1" dirty="0">
                <a:solidFill>
                  <a:srgbClr val="FF0000"/>
                </a:solidFill>
              </a:rPr>
              <a:t>c[i-1][j] </a:t>
            </a:r>
            <a:r>
              <a:rPr lang="en-US" altLang="zh-CN" sz="2400" b="1" dirty="0"/>
              <a:t>&gt;= </a:t>
            </a:r>
            <a:r>
              <a:rPr lang="en-US" altLang="zh-CN" sz="2400" b="1" dirty="0">
                <a:solidFill>
                  <a:srgbClr val="0041FF"/>
                </a:solidFill>
              </a:rPr>
              <a:t>c[</a:t>
            </a:r>
            <a:r>
              <a:rPr lang="en-US" altLang="zh-CN" sz="2400" b="1" dirty="0" err="1">
                <a:solidFill>
                  <a:srgbClr val="0041FF"/>
                </a:solidFill>
              </a:rPr>
              <a:t>i</a:t>
            </a:r>
            <a:r>
              <a:rPr lang="en-US" altLang="zh-CN" sz="2400" b="1" dirty="0">
                <a:solidFill>
                  <a:srgbClr val="0041FF"/>
                </a:solidFill>
              </a:rPr>
              <a:t>][j-1]</a:t>
            </a:r>
            <a:r>
              <a:rPr lang="en-US" altLang="zh-CN" sz="2400" b="1" dirty="0"/>
              <a:t> ) { </a:t>
            </a:r>
            <a:r>
              <a:rPr lang="en-US" altLang="zh-CN" sz="2400" b="1" dirty="0">
                <a:solidFill>
                  <a:srgbClr val="FF0000"/>
                </a:solidFill>
              </a:rPr>
              <a:t>// X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i-1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与 </a:t>
            </a:r>
            <a:r>
              <a:rPr lang="en-US" altLang="zh-CN" sz="2400" b="1" dirty="0">
                <a:solidFill>
                  <a:srgbClr val="FF0000"/>
                </a:solidFill>
              </a:rPr>
              <a:t>Y </a:t>
            </a:r>
            <a:r>
              <a:rPr lang="zh-CN" altLang="en-US" sz="2400" b="1" dirty="0">
                <a:solidFill>
                  <a:srgbClr val="FF0000"/>
                </a:solidFill>
              </a:rPr>
              <a:t>的 </a:t>
            </a:r>
            <a:r>
              <a:rPr lang="en-US" altLang="zh-CN" sz="2400" b="1" dirty="0">
                <a:solidFill>
                  <a:srgbClr val="FF0000"/>
                </a:solidFill>
              </a:rPr>
              <a:t>LCS </a:t>
            </a:r>
            <a:r>
              <a:rPr lang="zh-CN" altLang="en-US" sz="2400" b="1" dirty="0">
                <a:solidFill>
                  <a:srgbClr val="FF0000"/>
                </a:solidFill>
              </a:rPr>
              <a:t>更长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/>
              <a:t>              c[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][j] = c[i-1][j];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1832"/>
                </a:solidFill>
              </a:rPr>
              <a:t>              b[</a:t>
            </a:r>
            <a:r>
              <a:rPr lang="en-US" altLang="zh-CN" sz="2400" b="1" dirty="0" err="1">
                <a:solidFill>
                  <a:srgbClr val="001832"/>
                </a:solidFill>
              </a:rPr>
              <a:t>i</a:t>
            </a:r>
            <a:r>
              <a:rPr lang="en-US" altLang="zh-CN" sz="2400" b="1" dirty="0">
                <a:solidFill>
                  <a:srgbClr val="001832"/>
                </a:solidFill>
              </a:rPr>
              <a:t>][j] = 2; // LCS </a:t>
            </a:r>
            <a:r>
              <a:rPr lang="zh-CN" altLang="en-US" sz="2400" b="1" dirty="0">
                <a:solidFill>
                  <a:srgbClr val="001832"/>
                </a:solidFill>
              </a:rPr>
              <a:t>在 </a:t>
            </a:r>
            <a:r>
              <a:rPr lang="en-US" altLang="zh-CN" sz="2400" b="1" dirty="0">
                <a:solidFill>
                  <a:srgbClr val="001832"/>
                </a:solidFill>
              </a:rPr>
              <a:t>X</a:t>
            </a:r>
            <a:r>
              <a:rPr lang="en-US" altLang="zh-CN" sz="2400" b="1" baseline="-25000" dirty="0">
                <a:solidFill>
                  <a:srgbClr val="001832"/>
                </a:solidFill>
              </a:rPr>
              <a:t>i-1</a:t>
            </a:r>
            <a:r>
              <a:rPr lang="en-US" altLang="zh-CN" sz="2400" b="1" dirty="0">
                <a:solidFill>
                  <a:srgbClr val="001832"/>
                </a:solidFill>
              </a:rPr>
              <a:t> </a:t>
            </a:r>
            <a:r>
              <a:rPr lang="zh-CN" altLang="en-US" sz="2400" b="1" dirty="0">
                <a:solidFill>
                  <a:srgbClr val="001832"/>
                </a:solidFill>
              </a:rPr>
              <a:t>与 </a:t>
            </a:r>
            <a:r>
              <a:rPr lang="en-US" altLang="zh-CN" sz="2400" b="1" dirty="0">
                <a:solidFill>
                  <a:srgbClr val="001832"/>
                </a:solidFill>
              </a:rPr>
              <a:t>Y </a:t>
            </a:r>
            <a:r>
              <a:rPr lang="zh-CN" altLang="en-US" sz="2400" b="1" dirty="0">
                <a:solidFill>
                  <a:srgbClr val="001832"/>
                </a:solidFill>
              </a:rPr>
              <a:t>中</a:t>
            </a:r>
            <a:endParaRPr lang="en-US" altLang="zh-CN" sz="2400" b="1" dirty="0">
              <a:solidFill>
                <a:srgbClr val="00183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</a:rPr>
              <a:t>        </a:t>
            </a:r>
            <a:r>
              <a:rPr lang="en-US" altLang="zh-CN" sz="2400" b="1" dirty="0"/>
              <a:t>}  else  {  </a:t>
            </a:r>
            <a:r>
              <a:rPr lang="en-US" altLang="zh-CN" sz="2400" b="1" dirty="0">
                <a:solidFill>
                  <a:srgbClr val="FF0000"/>
                </a:solidFill>
              </a:rPr>
              <a:t>//X </a:t>
            </a:r>
            <a:r>
              <a:rPr lang="zh-CN" altLang="en-US" sz="2400" b="1" dirty="0">
                <a:solidFill>
                  <a:srgbClr val="FF0000"/>
                </a:solidFill>
              </a:rPr>
              <a:t>与 </a:t>
            </a:r>
            <a:r>
              <a:rPr lang="en-US" altLang="zh-CN" sz="2400" b="1" dirty="0">
                <a:solidFill>
                  <a:srgbClr val="FF0000"/>
                </a:solidFill>
              </a:rPr>
              <a:t>Y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j-1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的 </a:t>
            </a:r>
            <a:r>
              <a:rPr lang="en-US" altLang="zh-CN" sz="2400" b="1" dirty="0">
                <a:solidFill>
                  <a:srgbClr val="FF0000"/>
                </a:solidFill>
              </a:rPr>
              <a:t>LCS </a:t>
            </a:r>
            <a:r>
              <a:rPr lang="zh-CN" altLang="en-US" sz="2400" b="1" dirty="0">
                <a:solidFill>
                  <a:srgbClr val="FF0000"/>
                </a:solidFill>
              </a:rPr>
              <a:t>更长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</a:rPr>
              <a:t>              c[</a:t>
            </a:r>
            <a:r>
              <a:rPr lang="en-US" altLang="zh-CN" sz="2400" b="1" dirty="0" err="1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][j] = c[</a:t>
            </a:r>
            <a:r>
              <a:rPr lang="en-US" altLang="zh-CN" sz="2400" b="1" dirty="0" err="1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][j-1];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</a:rPr>
              <a:t>              b[</a:t>
            </a:r>
            <a:r>
              <a:rPr lang="en-US" altLang="zh-CN" sz="2400" b="1" dirty="0" err="1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][j] = 3; // LCS </a:t>
            </a:r>
            <a:r>
              <a:rPr lang="zh-CN" altLang="en-US" sz="2400" b="1" dirty="0">
                <a:solidFill>
                  <a:srgbClr val="C00000"/>
                </a:solidFill>
              </a:rPr>
              <a:t>在 </a:t>
            </a:r>
            <a:r>
              <a:rPr lang="en-US" altLang="zh-CN" sz="2400" b="1" dirty="0">
                <a:solidFill>
                  <a:srgbClr val="C00000"/>
                </a:solidFill>
              </a:rPr>
              <a:t>Y</a:t>
            </a:r>
            <a:r>
              <a:rPr lang="en-US" altLang="zh-CN" sz="2400" b="1" baseline="-25000" dirty="0">
                <a:solidFill>
                  <a:srgbClr val="C00000"/>
                </a:solidFill>
              </a:rPr>
              <a:t>j-1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与 </a:t>
            </a:r>
            <a:r>
              <a:rPr lang="en-US" altLang="zh-CN" sz="2400" b="1" dirty="0">
                <a:solidFill>
                  <a:srgbClr val="C00000"/>
                </a:solidFill>
              </a:rPr>
              <a:t>X </a:t>
            </a:r>
            <a:r>
              <a:rPr lang="zh-CN" altLang="en-US" sz="2400" b="1" dirty="0">
                <a:solidFill>
                  <a:srgbClr val="C00000"/>
                </a:solidFill>
              </a:rPr>
              <a:t>中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/>
              <a:t>        }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/>
              <a:t>} //end</a:t>
            </a:r>
            <a:endParaRPr lang="zh-CN" altLang="en-US" sz="24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构造最长公共子序列</a:t>
            </a:r>
            <a:endParaRPr lang="en-US" altLang="zh-CN"/>
          </a:p>
        </p:txBody>
      </p:sp>
      <p:sp>
        <p:nvSpPr>
          <p:cNvPr id="8" name="内容占位符 7"/>
          <p:cNvSpPr>
            <a:spLocks noGrp="1" noChangeArrowheads="1"/>
          </p:cNvSpPr>
          <p:nvPr>
            <p:ph idx="4294967295"/>
          </p:nvPr>
        </p:nvSpPr>
        <p:spPr>
          <a:xfrm>
            <a:off x="499622" y="857839"/>
            <a:ext cx="9941368" cy="542041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lcs</a:t>
            </a:r>
            <a:r>
              <a:rPr lang="en-US" altLang="zh-CN" sz="2400" dirty="0"/>
              <a:t> 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int j, char*  x)  {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if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==0 || j==0) return;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if (b[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][j]== 1) {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  </a:t>
            </a:r>
            <a:r>
              <a:rPr lang="en-US" altLang="zh-CN" sz="2400" dirty="0" err="1"/>
              <a:t>lcs</a:t>
            </a:r>
            <a:r>
              <a:rPr lang="en-US" altLang="zh-CN" sz="2400" dirty="0"/>
              <a:t> (i-1, j-1, x, b);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 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</a:rPr>
              <a:t>printf</a:t>
            </a:r>
            <a:r>
              <a:rPr lang="en-US" altLang="zh-CN" sz="2400" b="1" dirty="0">
                <a:solidFill>
                  <a:srgbClr val="FF0000"/>
                </a:solidFill>
              </a:rPr>
              <a:t>(“%c”, x[</a:t>
            </a:r>
            <a:r>
              <a:rPr lang="en-US" altLang="zh-CN" sz="2400" b="1" dirty="0" err="1">
                <a:solidFill>
                  <a:srgbClr val="FF0000"/>
                </a:solidFill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</a:rPr>
              <a:t>]);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}  else if (b[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][j]== 2)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  </a:t>
            </a:r>
            <a:r>
              <a:rPr lang="en-US" altLang="zh-CN" sz="2400" dirty="0" err="1"/>
              <a:t>lcs</a:t>
            </a:r>
            <a:r>
              <a:rPr lang="en-US" altLang="zh-CN" sz="2400" dirty="0"/>
              <a:t> (i-1, j, </a:t>
            </a:r>
            <a:r>
              <a:rPr lang="en-US" altLang="zh-CN" sz="2400" dirty="0" err="1"/>
              <a:t>x,b</a:t>
            </a:r>
            <a:r>
              <a:rPr lang="en-US" altLang="zh-CN" sz="2400" dirty="0"/>
              <a:t>); 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else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  </a:t>
            </a:r>
            <a:r>
              <a:rPr lang="en-US" altLang="zh-CN" sz="2400" dirty="0" err="1"/>
              <a:t>lcs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j-1, x, b);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72708" name="灯片编号占位符 5"/>
          <p:cNvSpPr txBox="1">
            <a:spLocks noGrp="1"/>
          </p:cNvSpPr>
          <p:nvPr/>
        </p:nvSpPr>
        <p:spPr bwMode="auto">
          <a:xfrm>
            <a:off x="7591425" y="5614988"/>
            <a:ext cx="16002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9147C3C-4D83-4BCC-B01C-5AAA5F0DBE17}" type="slidenum">
              <a:rPr lang="zh-CN" altLang="en-US" sz="90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9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标注 8"/>
          <p:cNvSpPr>
            <a:spLocks noChangeArrowheads="1"/>
          </p:cNvSpPr>
          <p:nvPr/>
        </p:nvSpPr>
        <p:spPr bwMode="auto">
          <a:xfrm>
            <a:off x="4531542" y="857839"/>
            <a:ext cx="4122263" cy="457200"/>
          </a:xfrm>
          <a:prstGeom prst="wedgeRectCallout">
            <a:avLst>
              <a:gd name="adj1" fmla="val -50069"/>
              <a:gd name="adj2" fmla="val 1603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首次调用：</a:t>
            </a:r>
            <a:r>
              <a:rPr lang="en-US" altLang="zh-CN" sz="2400" b="1" dirty="0" err="1">
                <a:solidFill>
                  <a:srgbClr val="C00000"/>
                </a:solidFill>
              </a:rPr>
              <a:t>lcs</a:t>
            </a:r>
            <a:r>
              <a:rPr lang="en-US" altLang="zh-CN" sz="2400" b="1" dirty="0">
                <a:solidFill>
                  <a:srgbClr val="C00000"/>
                </a:solidFill>
              </a:rPr>
              <a:t> ( m, n, x, b)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40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11468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硬币兑换动态规划算法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46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81075"/>
            <a:ext cx="10872247" cy="51498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面额数组 </a:t>
            </a:r>
            <a:r>
              <a:rPr lang="en-US" altLang="zh-CN" dirty="0">
                <a:latin typeface="Times New Roman" panose="02020603050405020304" pitchFamily="18" charset="0"/>
              </a:rPr>
              <a:t>d [ 1 ]&gt;d [ 2 ]&gt;…&gt;d [ m ]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</a:rPr>
              <a:t>，兑换金额 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最优值函数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 (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, j)</a:t>
            </a:r>
            <a:r>
              <a:rPr lang="zh-CN" altLang="en-US" dirty="0">
                <a:latin typeface="Times New Roman" panose="02020603050405020304" pitchFamily="18" charset="0"/>
              </a:rPr>
              <a:t>：兑换金额 </a:t>
            </a:r>
            <a:r>
              <a:rPr lang="en-US" altLang="zh-CN" dirty="0"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latin typeface="Times New Roman" panose="02020603050405020304" pitchFamily="18" charset="0"/>
              </a:rPr>
              <a:t>所需的最少硬币数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后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m-i+1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个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面额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d[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], d[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+1], …, d[m]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，兑换金额＝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</a:rPr>
              <a:t>≤</a:t>
            </a:r>
            <a:r>
              <a:rPr lang="en-US" altLang="zh-CN" sz="28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 ≤m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0 ≤j ≤n</a:t>
            </a:r>
            <a:endParaRPr lang="en-US" altLang="zh-CN" sz="2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最优值递归计算公式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d [</a:t>
            </a:r>
            <a:r>
              <a:rPr lang="en-US" altLang="zh-CN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] 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＞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j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c (</a:t>
            </a:r>
            <a:r>
              <a:rPr lang="en-US" altLang="zh-CN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, j) = c ( i+1,  j )</a:t>
            </a:r>
            <a:endParaRPr lang="en-US" altLang="zh-CN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d [</a:t>
            </a:r>
            <a:r>
              <a:rPr lang="en-US" altLang="zh-CN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] ≤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c (</a:t>
            </a:r>
            <a:r>
              <a:rPr lang="en-US" altLang="zh-CN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, j) = min{ c(i+1, j),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 / d [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+ c (i+1,  j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mod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d[</a:t>
            </a:r>
            <a:r>
              <a:rPr lang="en-US" altLang="zh-CN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]) }</a:t>
            </a:r>
            <a:endParaRPr lang="en-US" altLang="zh-CN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初始条件：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c ( m, j ) = j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（∵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d[m]=1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itchFamily="18" charset="0"/>
              </a:rPr>
              <a:t>算法分析与设计</a:t>
            </a:r>
            <a:endParaRPr lang="zh-CN" altLang="en-US" sz="140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11489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硬币兑换动态规划算法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33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0767" y="829560"/>
            <a:ext cx="9730033" cy="530454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dynamicChange</a:t>
            </a:r>
            <a:r>
              <a:rPr lang="en-US" altLang="zh-CN" sz="2400" dirty="0">
                <a:latin typeface="Times New Roman" panose="02020603050405020304" pitchFamily="18" charset="0"/>
              </a:rPr>
              <a:t> ( d[1..m], n )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for j=0 to n  c[m, j]=j</a:t>
            </a:r>
            <a:r>
              <a:rPr lang="en-US" altLang="zh-CN" sz="2400" dirty="0">
                <a:latin typeface="Times New Roman" panose="02020603050405020304" pitchFamily="18" charset="0"/>
              </a:rPr>
              <a:t> //</a:t>
            </a:r>
            <a:r>
              <a:rPr lang="zh-CN" altLang="en-US" sz="2400" dirty="0">
                <a:latin typeface="Times New Roman" panose="02020603050405020304" pitchFamily="18" charset="0"/>
              </a:rPr>
              <a:t>初始化第 </a:t>
            </a:r>
            <a:r>
              <a:rPr lang="en-US" altLang="zh-CN" sz="2400" dirty="0">
                <a:latin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</a:rPr>
              <a:t>行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	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zh-CN" sz="2400" b="1" dirty="0" err="1">
                <a:solidFill>
                  <a:srgbClr val="99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=m-1 to 1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   //</a:t>
            </a:r>
            <a:r>
              <a:rPr lang="zh-CN" altLang="en-US" sz="2400" dirty="0">
                <a:latin typeface="Times New Roman" panose="02020603050405020304" pitchFamily="18" charset="0"/>
              </a:rPr>
              <a:t>逐行向上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for j=0  to n //</a:t>
            </a:r>
            <a:r>
              <a:rPr lang="zh-CN" altLang="en-US" sz="2400" dirty="0">
                <a:latin typeface="Times New Roman" panose="02020603050405020304" pitchFamily="18" charset="0"/>
              </a:rPr>
              <a:t>逐列计算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if  d[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 &gt; j </a:t>
            </a:r>
            <a:r>
              <a:rPr lang="en-US" altLang="zh-CN" sz="2400" dirty="0">
                <a:latin typeface="Times New Roman" panose="02020603050405020304" pitchFamily="18" charset="0"/>
              </a:rPr>
              <a:t>    //</a:t>
            </a:r>
            <a:r>
              <a:rPr lang="zh-CN" altLang="en-US" sz="2400" dirty="0">
                <a:latin typeface="Times New Roman" panose="02020603050405020304" pitchFamily="18" charset="0"/>
              </a:rPr>
              <a:t>面额</a:t>
            </a:r>
            <a:r>
              <a:rPr lang="en-US" altLang="zh-CN" sz="2400" dirty="0">
                <a:latin typeface="Times New Roman" panose="02020603050405020304" pitchFamily="18" charset="0"/>
              </a:rPr>
              <a:t>d[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 </a:t>
            </a:r>
            <a:r>
              <a:rPr lang="zh-CN" altLang="en-US" sz="2400" dirty="0">
                <a:latin typeface="Times New Roman" panose="02020603050405020304" pitchFamily="18" charset="0"/>
              </a:rPr>
              <a:t>超过金额 </a:t>
            </a:r>
            <a:r>
              <a:rPr lang="en-US" altLang="zh-CN" sz="2400" dirty="0">
                <a:latin typeface="Times New Roman" panose="02020603050405020304" pitchFamily="18" charset="0"/>
              </a:rPr>
              <a:t>j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   c[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][j] = c[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 + 1][j]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else 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   if  c[i+1][j] &lt;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 / d[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 + c[i+1][ j % d[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]]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         c[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][j] = c[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 + 1][j]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   else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          c[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][j] =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 / d[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 + c[i+1][ j % d[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 ]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硬币兑换动态规划算法 </a:t>
            </a:r>
            <a:r>
              <a:rPr lang="en-US" altLang="zh-CN"/>
              <a:t>2 </a:t>
            </a:r>
            <a:r>
              <a:rPr lang="zh-CN" altLang="en-US"/>
              <a:t>实例</a:t>
            </a: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0767" y="915989"/>
            <a:ext cx="9463333" cy="738187"/>
          </a:xfrm>
        </p:spPr>
        <p:txBody>
          <a:bodyPr/>
          <a:lstStyle/>
          <a:p>
            <a:pPr eaLnBrk="1" hangingPunct="1"/>
            <a:r>
              <a:rPr lang="en-US" altLang="zh-CN" dirty="0"/>
              <a:t>d[1]=11, d[2]=5, d[3]=1</a:t>
            </a:r>
            <a:r>
              <a:rPr lang="zh-CN" altLang="en-US" dirty="0"/>
              <a:t>，</a:t>
            </a:r>
            <a:r>
              <a:rPr lang="en-US" altLang="zh-CN" dirty="0"/>
              <a:t>n=15</a:t>
            </a:r>
            <a:endParaRPr lang="zh-CN" altLang="en-US" dirty="0"/>
          </a:p>
        </p:txBody>
      </p:sp>
      <p:graphicFrame>
        <p:nvGraphicFramePr>
          <p:cNvPr id="457732" name="Group 4"/>
          <p:cNvGraphicFramePr>
            <a:graphicFrameLocks noGrp="1"/>
          </p:cNvGraphicFramePr>
          <p:nvPr/>
        </p:nvGraphicFramePr>
        <p:xfrm>
          <a:off x="1757364" y="1482725"/>
          <a:ext cx="8453437" cy="1582866"/>
        </p:xfrm>
        <a:graphic>
          <a:graphicData uri="http://schemas.openxmlformats.org/drawingml/2006/table">
            <a:tbl>
              <a:tblPr/>
              <a:tblGrid>
                <a:gridCol w="495300"/>
                <a:gridCol w="500062"/>
                <a:gridCol w="495300"/>
                <a:gridCol w="500063"/>
                <a:gridCol w="495300"/>
                <a:gridCol w="496887"/>
                <a:gridCol w="498475"/>
                <a:gridCol w="496888"/>
                <a:gridCol w="496887"/>
                <a:gridCol w="496888"/>
                <a:gridCol w="498475"/>
                <a:gridCol w="496887"/>
                <a:gridCol w="495300"/>
                <a:gridCol w="500063"/>
                <a:gridCol w="495300"/>
                <a:gridCol w="500062"/>
                <a:gridCol w="495300"/>
              </a:tblGrid>
              <a:tr h="39186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0713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186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186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9723439" y="1847850"/>
            <a:ext cx="479425" cy="4445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6" name="内容占位符 2"/>
          <p:cNvSpPr txBox="1">
            <a:spLocks noChangeArrowheads="1"/>
          </p:cNvSpPr>
          <p:nvPr/>
        </p:nvSpPr>
        <p:spPr>
          <a:xfrm>
            <a:off x="480767" y="3259265"/>
            <a:ext cx="10972799" cy="26827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/>
              <a:t>最优值 </a:t>
            </a:r>
            <a:r>
              <a:rPr lang="en-US" altLang="zh-CN" sz="2400" kern="0" dirty="0"/>
              <a:t>= c[1,15]</a:t>
            </a:r>
            <a:endParaRPr lang="en-US" altLang="zh-CN" sz="2400" kern="0" dirty="0"/>
          </a:p>
          <a:p>
            <a:pPr>
              <a:defRPr/>
            </a:pPr>
            <a:r>
              <a:rPr lang="zh-CN" altLang="en-US" sz="2400" kern="0" dirty="0"/>
              <a:t>最优解</a:t>
            </a:r>
            <a:endParaRPr lang="zh-CN" altLang="zh-CN" sz="2400" kern="0" dirty="0"/>
          </a:p>
          <a:p>
            <a:pPr marL="801370" lvl="1" indent="-457200">
              <a:buSzPct val="100000"/>
              <a:buFont typeface="+mj-ea"/>
              <a:buAutoNum type="circleNumDbPlain"/>
              <a:defRPr/>
            </a:pPr>
            <a:r>
              <a:rPr lang="zh-CN" altLang="en-US" sz="2000" kern="0" dirty="0"/>
              <a:t>∵</a:t>
            </a:r>
            <a:r>
              <a:rPr lang="en-US" altLang="zh-CN" sz="2000" kern="0" dirty="0"/>
              <a:t>c[1,15]=c[2,15]=3 </a:t>
            </a:r>
            <a:r>
              <a:rPr lang="zh-CN" altLang="en-US" sz="2000" kern="0" dirty="0"/>
              <a:t>∴面额</a:t>
            </a:r>
            <a:r>
              <a:rPr lang="en-US" altLang="zh-CN" sz="2000" kern="0" dirty="0"/>
              <a:t>d[1]=11</a:t>
            </a:r>
            <a:r>
              <a:rPr lang="zh-CN" altLang="en-US" sz="2000" kern="0" dirty="0"/>
              <a:t>未用到</a:t>
            </a:r>
            <a:endParaRPr lang="en-US" altLang="zh-CN" sz="2000" kern="0" dirty="0"/>
          </a:p>
          <a:p>
            <a:pPr marL="801370" lvl="1" indent="-457200">
              <a:buSzPct val="100000"/>
              <a:buFont typeface="+mj-ea"/>
              <a:buAutoNum type="circleNumDbPlain"/>
              <a:defRPr/>
            </a:pPr>
            <a:r>
              <a:rPr lang="zh-CN" altLang="en-US" sz="2000" kern="0" dirty="0"/>
              <a:t>∵</a:t>
            </a:r>
            <a:r>
              <a:rPr lang="en-US" altLang="zh-CN" sz="2000" kern="0" dirty="0"/>
              <a:t>c[2,15]=3</a:t>
            </a:r>
            <a:r>
              <a:rPr lang="zh-CN" altLang="en-US" sz="2000" kern="0" dirty="0"/>
              <a:t>≠</a:t>
            </a:r>
            <a:r>
              <a:rPr lang="en-US" altLang="zh-CN" sz="2000" kern="0" dirty="0"/>
              <a:t>15=c[3,15] </a:t>
            </a:r>
            <a:r>
              <a:rPr lang="zh-CN" altLang="en-US" sz="2000" kern="0" dirty="0"/>
              <a:t>∴面额</a:t>
            </a:r>
            <a:r>
              <a:rPr lang="en-US" altLang="zh-CN" sz="2000" kern="0" dirty="0"/>
              <a:t>d[2]=5</a:t>
            </a:r>
            <a:r>
              <a:rPr lang="zh-CN" altLang="en-US" sz="2000" kern="0" dirty="0"/>
              <a:t>、</a:t>
            </a:r>
            <a:r>
              <a:rPr lang="en-US" altLang="zh-CN" sz="2000" kern="0" dirty="0"/>
              <a:t> d[2]=1 </a:t>
            </a:r>
            <a:r>
              <a:rPr lang="zh-CN" altLang="en-US" sz="2000" kern="0" dirty="0"/>
              <a:t>都可能用到</a:t>
            </a:r>
            <a:endParaRPr lang="en-US" altLang="zh-CN" sz="2000" kern="0" dirty="0"/>
          </a:p>
          <a:p>
            <a:pPr marL="801370" lvl="1" indent="-457200">
              <a:buSzPct val="100000"/>
              <a:buFont typeface="+mj-ea"/>
              <a:buAutoNum type="circleNumDbPlain"/>
              <a:defRPr/>
            </a:pPr>
            <a:r>
              <a:rPr lang="zh-CN" altLang="en-US" sz="2000" kern="0" dirty="0"/>
              <a:t>使用面额</a:t>
            </a:r>
            <a:r>
              <a:rPr lang="en-US" altLang="zh-CN" sz="2000" kern="0" dirty="0"/>
              <a:t>d[2]=5</a:t>
            </a:r>
            <a:r>
              <a:rPr lang="zh-CN" altLang="en-US" sz="2000" kern="0" dirty="0"/>
              <a:t>：数量</a:t>
            </a:r>
            <a:r>
              <a:rPr lang="en-US" altLang="zh-CN" sz="2000" kern="0" dirty="0"/>
              <a:t>=n/d[2]=15/5=3</a:t>
            </a:r>
            <a:r>
              <a:rPr lang="zh-CN" altLang="en-US" sz="2000" kern="0" dirty="0"/>
              <a:t>，剩余金额</a:t>
            </a:r>
            <a:r>
              <a:rPr lang="en-US" altLang="zh-CN" sz="2000" kern="0" dirty="0"/>
              <a:t>=15-n*d[2]=0</a:t>
            </a:r>
            <a:endParaRPr lang="en-US" altLang="zh-CN" sz="2000" kern="0" dirty="0"/>
          </a:p>
          <a:p>
            <a:pPr marL="344170" lvl="1" indent="0">
              <a:buSzPct val="100000"/>
              <a:buNone/>
              <a:defRPr/>
            </a:pPr>
            <a:r>
              <a:rPr lang="zh-CN" altLang="en-US" sz="2000" kern="0" dirty="0"/>
              <a:t>故，最优解向量</a:t>
            </a:r>
            <a:r>
              <a:rPr lang="en-US" altLang="zh-CN" sz="2000" kern="0" dirty="0"/>
              <a:t>=( 0, 3, 0 )</a:t>
            </a:r>
            <a:endParaRPr lang="zh-CN" altLang="en-US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背包问题</a:t>
            </a:r>
            <a:endParaRPr lang="zh-CN" altLang="en-US"/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33633" y="895546"/>
            <a:ext cx="11148767" cy="5235379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给定：</a:t>
            </a:r>
            <a:r>
              <a:rPr lang="en-US" altLang="zh-CN" b="1" dirty="0">
                <a:latin typeface="Times New Roman" panose="02020603050405020304" pitchFamily="18" charset="0"/>
              </a:rPr>
              <a:t>n </a:t>
            </a:r>
            <a:r>
              <a:rPr lang="zh-CN" altLang="en-US" b="1" dirty="0">
                <a:latin typeface="Times New Roman" panose="02020603050405020304" pitchFamily="18" charset="0"/>
              </a:rPr>
              <a:t>个物品、</a:t>
            </a:r>
            <a:r>
              <a:rPr lang="en-US" altLang="zh-CN" b="1" dirty="0">
                <a:latin typeface="Times New Roman" panose="02020603050405020304" pitchFamily="18" charset="0"/>
              </a:rPr>
              <a:t>1 </a:t>
            </a:r>
            <a:r>
              <a:rPr lang="zh-CN" altLang="en-US" b="1" dirty="0">
                <a:latin typeface="Times New Roman" panose="02020603050405020304" pitchFamily="18" charset="0"/>
              </a:rPr>
              <a:t>个背包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背包容量＝</a:t>
            </a:r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物品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</a:rPr>
              <a:t>：重量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</a:rPr>
              <a:t>、价值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i</a:t>
            </a:r>
            <a:endParaRPr lang="en-US" altLang="zh-CN" b="1" baseline="-25000" dirty="0">
              <a:latin typeface="Times New Roman" panose="02020603050405020304" pitchFamily="18" charset="0"/>
            </a:endParaRPr>
          </a:p>
          <a:p>
            <a:pPr marL="857250" lvl="2" indent="-171450" eaLnBrk="1" hangingPunct="1">
              <a:lnSpc>
                <a:spcPct val="14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约定：不同物品的重量、价值互不相同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问题：选择装包方案，使得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装包物品价值和最大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装包方案向量：</a:t>
            </a:r>
            <a:r>
              <a:rPr lang="en-US" altLang="zh-CN" b="1" dirty="0">
                <a:latin typeface="Times New Roman" panose="02020603050405020304" pitchFamily="18" charset="0"/>
              </a:rPr>
              <a:t>(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, …,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latin typeface="Times New Roman" panose="02020603050405020304" pitchFamily="18" charset="0"/>
              </a:rPr>
              <a:t>0(</a:t>
            </a:r>
            <a:r>
              <a:rPr lang="zh-CN" altLang="en-US" b="1" dirty="0">
                <a:latin typeface="Times New Roman" panose="02020603050405020304" pitchFamily="18" charset="0"/>
              </a:rPr>
              <a:t>不装</a:t>
            </a:r>
            <a:r>
              <a:rPr lang="en-US" altLang="zh-CN" b="1" dirty="0">
                <a:latin typeface="Times New Roman" panose="02020603050405020304" pitchFamily="18" charset="0"/>
              </a:rPr>
              <a:t>) /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1(</a:t>
            </a:r>
            <a:r>
              <a:rPr lang="zh-CN" altLang="en-US" b="1" dirty="0">
                <a:latin typeface="Times New Roman" panose="02020603050405020304" pitchFamily="18" charset="0"/>
              </a:rPr>
              <a:t>装包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272428" y="4646809"/>
          <a:ext cx="4546987" cy="148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公式" r:id="rId1" imgW="1917065" imgH="622300" progId="Equation.3">
                  <p:embed/>
                </p:oleObj>
              </mc:Choice>
              <mc:Fallback>
                <p:oleObj name="公式" r:id="rId1" imgW="1917065" imgH="622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2428" y="4646809"/>
                        <a:ext cx="4546987" cy="1484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0589" name="Rectangle 13"/>
          <p:cNvSpPr>
            <a:spLocks noChangeArrowheads="1"/>
          </p:cNvSpPr>
          <p:nvPr/>
        </p:nvSpPr>
        <p:spPr bwMode="auto">
          <a:xfrm>
            <a:off x="8245312" y="895546"/>
            <a:ext cx="36576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Ex. </a:t>
            </a:r>
            <a:r>
              <a:rPr lang="zh-CN" altLang="en-US" sz="2400" dirty="0">
                <a:latin typeface="Times New Roman" panose="02020603050405020304" pitchFamily="18" charset="0"/>
              </a:rPr>
              <a:t>背包容量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W </a:t>
            </a:r>
            <a:r>
              <a:rPr lang="en-US" altLang="zh-CN" sz="2400" b="1" dirty="0">
                <a:latin typeface="Times New Roman" panose="02020603050405020304" pitchFamily="18" charset="0"/>
              </a:rPr>
              <a:t>= 5</a:t>
            </a:r>
            <a:endParaRPr lang="en-US" altLang="zh-CN" sz="2400" b="1" u="sng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u="sng" dirty="0">
                <a:solidFill>
                  <a:srgbClr val="990000"/>
                </a:solidFill>
                <a:latin typeface="Times New Roman" panose="02020603050405020304" pitchFamily="18" charset="0"/>
              </a:rPr>
              <a:t>物品 </a:t>
            </a:r>
            <a:r>
              <a:rPr lang="en-US" altLang="zh-CN" sz="1800" i="1" u="sng" dirty="0" err="1">
                <a:solidFill>
                  <a:srgbClr val="99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u="sng" dirty="0">
                <a:solidFill>
                  <a:srgbClr val="99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1800" u="sng" dirty="0">
                <a:solidFill>
                  <a:srgbClr val="990000"/>
                </a:solidFill>
                <a:latin typeface="Times New Roman" panose="02020603050405020304" pitchFamily="18" charset="0"/>
              </a:rPr>
              <a:t>重量 </a:t>
            </a:r>
            <a:r>
              <a:rPr lang="en-US" altLang="zh-CN" sz="1800" i="1" u="sng" dirty="0" err="1">
                <a:solidFill>
                  <a:srgbClr val="99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1800" u="sng" baseline="-25000" dirty="0" err="1">
                <a:solidFill>
                  <a:srgbClr val="99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u="sng" dirty="0">
                <a:solidFill>
                  <a:srgbClr val="99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1800" u="sng" dirty="0">
                <a:solidFill>
                  <a:srgbClr val="990000"/>
                </a:solidFill>
                <a:latin typeface="Times New Roman" panose="02020603050405020304" pitchFamily="18" charset="0"/>
              </a:rPr>
              <a:t>价值 </a:t>
            </a:r>
            <a:r>
              <a:rPr lang="en-US" altLang="zh-CN" sz="1800" i="1" u="sng" dirty="0">
                <a:solidFill>
                  <a:srgbClr val="99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800" u="sng" baseline="-25000" dirty="0">
                <a:solidFill>
                  <a:srgbClr val="990000"/>
                </a:solidFill>
                <a:latin typeface="Times New Roman" panose="02020603050405020304" pitchFamily="18" charset="0"/>
              </a:rPr>
              <a:t>i</a:t>
            </a:r>
            <a:endParaRPr lang="en-US" altLang="zh-CN" sz="1800" i="1" u="sng" baseline="-25000" dirty="0">
              <a:solidFill>
                <a:srgbClr val="99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1          2          $12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2          1          $10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3          3          $20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4          2          $15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589" grpId="0"/>
    </p:bldLst>
  </p:timing>
</p:sld>
</file>

<file path=ppt/tags/tag1.xml><?xml version="1.0" encoding="utf-8"?>
<p:tagLst xmlns:p="http://schemas.openxmlformats.org/presentationml/2006/main">
  <p:tag name="commondata" val="eyJoZGlkIjoiZWU5OTlmNThkYjFmNTczZGM3YWVhYmM0YTgyMGMxZGEifQ=="/>
</p:tagLst>
</file>

<file path=ppt/theme/theme1.xml><?xml version="1.0" encoding="utf-8"?>
<a:theme xmlns:a="http://schemas.openxmlformats.org/drawingml/2006/main" name="2_体系结构-设计模版">
  <a:themeElements>
    <a:clrScheme name="2_体系结构-设计模版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2_体系结构-设计模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just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just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2_体系结构-设计模版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体系结构-设计模版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体系结构-设计模版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体系结构-设计模版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体系结构-设计模版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体系结构-设计模版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体系结构-设计模版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体系结构-设计模版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体系结构-设计模版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</Template>
  <TotalTime>0</TotalTime>
  <Words>12875</Words>
  <Application>WPS 演示</Application>
  <PresentationFormat>宽屏</PresentationFormat>
  <Paragraphs>1111</Paragraphs>
  <Slides>55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55</vt:i4>
      </vt:variant>
    </vt:vector>
  </HeadingPairs>
  <TitlesOfParts>
    <vt:vector size="83" baseType="lpstr">
      <vt:lpstr>Arial</vt:lpstr>
      <vt:lpstr>宋体</vt:lpstr>
      <vt:lpstr>Wingdings</vt:lpstr>
      <vt:lpstr>黑体</vt:lpstr>
      <vt:lpstr>Garamond</vt:lpstr>
      <vt:lpstr>Segoe Print</vt:lpstr>
      <vt:lpstr>Times New Roman</vt:lpstr>
      <vt:lpstr>Courier New</vt:lpstr>
      <vt:lpstr>微软雅黑</vt:lpstr>
      <vt:lpstr>Arial Unicode MS</vt:lpstr>
      <vt:lpstr>Cambria Math</vt:lpstr>
      <vt:lpstr>楷体_GB2312</vt:lpstr>
      <vt:lpstr>新宋体</vt:lpstr>
      <vt:lpstr>Symbol</vt:lpstr>
      <vt:lpstr>2_体系结构-设计模版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实验二《动态规划算法设计与实现》</vt:lpstr>
      <vt:lpstr>硬币兑换的动态规划算法 1</vt:lpstr>
      <vt:lpstr>硬币兑换的动态规划算法 1</vt:lpstr>
      <vt:lpstr>硬币兑换动态规划算法 1 实例</vt:lpstr>
      <vt:lpstr>硬币兑换动态规划算法 1 实例</vt:lpstr>
      <vt:lpstr>硬币兑换动态规划算法 2</vt:lpstr>
      <vt:lpstr>硬币兑换动态规划算法 2</vt:lpstr>
      <vt:lpstr>硬币兑换动态规划算法 2 实例</vt:lpstr>
      <vt:lpstr>0-1背包问题</vt:lpstr>
      <vt:lpstr>0-1背包的子问题结构及最优值函数</vt:lpstr>
      <vt:lpstr>0-1背包子问题最优值的计算</vt:lpstr>
      <vt:lpstr>0-1背包子问题最优值的计算</vt:lpstr>
      <vt:lpstr>0-1背包子问题最优值的计算</vt:lpstr>
      <vt:lpstr>0-1背包最优值计算</vt:lpstr>
      <vt:lpstr>0-1背包最优值计算</vt:lpstr>
      <vt:lpstr>0-1背包最优值计算</vt:lpstr>
      <vt:lpstr>0-1背包最优值计算</vt:lpstr>
      <vt:lpstr>0-1背包最优值计算</vt:lpstr>
      <vt:lpstr>0-1背包最优值计算</vt:lpstr>
      <vt:lpstr>0-1背包最优值计算</vt:lpstr>
      <vt:lpstr>0-1背包最优值计算</vt:lpstr>
      <vt:lpstr>0-1背包最优值计算</vt:lpstr>
      <vt:lpstr>0-1背包最优值计算</vt:lpstr>
      <vt:lpstr>0-1背包最优值计算</vt:lpstr>
      <vt:lpstr>0-1背包的动态规划算法(自底向上)</vt:lpstr>
      <vt:lpstr>0-1背包的动态规划算法</vt:lpstr>
      <vt:lpstr>计算复杂性分析</vt:lpstr>
      <vt:lpstr>备忘录方法</vt:lpstr>
      <vt:lpstr>0-1背包的动态规划备忘录算法(自顶向下)</vt:lpstr>
      <vt:lpstr>矩阵连乘问题</vt:lpstr>
      <vt:lpstr>矩阵连乘问题</vt:lpstr>
      <vt:lpstr>矩阵连乘问题</vt:lpstr>
      <vt:lpstr>矩阵连乘问题</vt:lpstr>
      <vt:lpstr>分析最优解的结构特征</vt:lpstr>
      <vt:lpstr>建立递归关系</vt:lpstr>
      <vt:lpstr>计算最优值</vt:lpstr>
      <vt:lpstr>计算最优值</vt:lpstr>
      <vt:lpstr>用动态规划法求最优解</vt:lpstr>
      <vt:lpstr>用动态规划法求最优解</vt:lpstr>
      <vt:lpstr>用动态规划法求最优解</vt:lpstr>
      <vt:lpstr>算法复杂度分析</vt:lpstr>
      <vt:lpstr>矩阵连乘积的备忘录动态规划算法</vt:lpstr>
      <vt:lpstr>加权的单会场活动安排的动态规划求解</vt:lpstr>
      <vt:lpstr>加权的单会场活动安排的动态规划求解</vt:lpstr>
      <vt:lpstr>加权的单会场活动安排的动态规划求解</vt:lpstr>
      <vt:lpstr>加权的单会场活动安排的动态规划求解</vt:lpstr>
      <vt:lpstr>加权的单会场活动安排的动态规划求解</vt:lpstr>
      <vt:lpstr>加权的单会场活动安排问题</vt:lpstr>
      <vt:lpstr>最长公共子序列（LCS）</vt:lpstr>
      <vt:lpstr>最长公共子序列（LCS）</vt:lpstr>
      <vt:lpstr>最长公共子序列（LCS）的结构</vt:lpstr>
      <vt:lpstr>LCS子问题的递归结构</vt:lpstr>
      <vt:lpstr>计算最优值</vt:lpstr>
      <vt:lpstr>计算最优值</vt:lpstr>
      <vt:lpstr>构造最长公共子序列</vt:lpstr>
    </vt:vector>
  </TitlesOfParts>
  <LinksUpToDate>false</LinksUpToDate>
  <SharedDoc>false</SharedDoc>
  <HyperlinksChanged>false</HyperlinksChanged>
  <AppVersion>14.0000</AppVersion>
  <Pages>1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Architecture</dc:title>
  <dc:creator>ARM Training</dc:creator>
  <cp:lastModifiedBy>黄诚</cp:lastModifiedBy>
  <cp:revision>3884</cp:revision>
  <cp:lastPrinted>2002-01-04T16:23:00Z</cp:lastPrinted>
  <dcterms:created xsi:type="dcterms:W3CDTF">1995-12-11T11:10:00Z</dcterms:created>
  <dcterms:modified xsi:type="dcterms:W3CDTF">2024-06-12T02:59:29Z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CBFF658751F548E698CDBC7F907817E7_12</vt:lpwstr>
  </property>
  <property fmtid="{D5CDD505-2E9C-101B-9397-08002B2CF9AE}" pid="3" name="KSOProductBuildVer">
    <vt:lpwstr>2052-12.1.0.16729</vt:lpwstr>
  </property>
</Properties>
</file>