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975" r:id="rId2"/>
    <p:sldId id="914" r:id="rId3"/>
    <p:sldId id="659" r:id="rId4"/>
    <p:sldId id="660" r:id="rId5"/>
    <p:sldId id="698" r:id="rId6"/>
    <p:sldId id="654" r:id="rId7"/>
    <p:sldId id="785" r:id="rId8"/>
    <p:sldId id="906" r:id="rId9"/>
    <p:sldId id="907" r:id="rId10"/>
    <p:sldId id="908" r:id="rId11"/>
    <p:sldId id="905" r:id="rId12"/>
    <p:sldId id="910" r:id="rId13"/>
    <p:sldId id="788" r:id="rId14"/>
    <p:sldId id="675" r:id="rId15"/>
    <p:sldId id="794" r:id="rId16"/>
    <p:sldId id="976" r:id="rId17"/>
    <p:sldId id="915" r:id="rId18"/>
    <p:sldId id="969" r:id="rId19"/>
    <p:sldId id="970" r:id="rId20"/>
    <p:sldId id="971" r:id="rId21"/>
    <p:sldId id="972" r:id="rId22"/>
    <p:sldId id="973" r:id="rId23"/>
    <p:sldId id="974" r:id="rId24"/>
  </p:sldIdLst>
  <p:sldSz cx="9144000" cy="6858000" type="screen4x3"/>
  <p:notesSz cx="5591175" cy="8245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3">
          <p15:clr>
            <a:srgbClr val="A4A3A4"/>
          </p15:clr>
        </p15:guide>
        <p15:guide id="2" orient="horz" pos="1766">
          <p15:clr>
            <a:srgbClr val="A4A3A4"/>
          </p15:clr>
        </p15:guide>
        <p15:guide id="3" orient="horz" pos="1381">
          <p15:clr>
            <a:srgbClr val="A4A3A4"/>
          </p15:clr>
        </p15:guide>
        <p15:guide id="4" pos="395">
          <p15:clr>
            <a:srgbClr val="A4A3A4"/>
          </p15:clr>
        </p15:guide>
        <p15:guide id="5" pos="3259">
          <p15:clr>
            <a:srgbClr val="A4A3A4"/>
          </p15:clr>
        </p15:guide>
        <p15:guide id="6" pos="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796">
          <p15:clr>
            <a:srgbClr val="A4A3A4"/>
          </p15:clr>
        </p15:guide>
        <p15:guide id="2" pos="237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1832"/>
    <a:srgbClr val="FF0000"/>
    <a:srgbClr val="CC0000"/>
    <a:srgbClr val="A5D0E3"/>
    <a:srgbClr val="49C7FF"/>
    <a:srgbClr val="00618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11" autoAdjust="0"/>
    <p:restoredTop sz="95469" autoAdjust="0"/>
  </p:normalViewPr>
  <p:slideViewPr>
    <p:cSldViewPr snapToGrid="0">
      <p:cViewPr varScale="1">
        <p:scale>
          <a:sx n="68" d="100"/>
          <a:sy n="68" d="100"/>
        </p:scale>
        <p:origin x="1136" y="48"/>
      </p:cViewPr>
      <p:guideLst>
        <p:guide orient="horz" pos="1083"/>
        <p:guide orient="horz" pos="1766"/>
        <p:guide orient="horz" pos="1381"/>
        <p:guide pos="395"/>
        <p:guide pos="3259"/>
        <p:guide pos="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888"/>
    </p:cViewPr>
  </p:sorterViewPr>
  <p:notesViewPr>
    <p:cSldViewPr snapToGrid="0">
      <p:cViewPr>
        <p:scale>
          <a:sx n="100" d="100"/>
          <a:sy n="100" d="100"/>
        </p:scale>
        <p:origin x="-1194" y="504"/>
      </p:cViewPr>
      <p:guideLst>
        <p:guide orient="horz" pos="1796"/>
        <p:guide pos="237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746FC2B1-949F-49A6-8AE7-ADE3981F5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388" y="258763"/>
            <a:ext cx="301466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F5E9738D-5741-4462-8DFC-2C96826B9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1625"/>
            <a:ext cx="17843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588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588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588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588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588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588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588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588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588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00" b="1">
                <a:solidFill>
                  <a:srgbClr val="00234A"/>
                </a:solidFill>
                <a:latin typeface="Times New Roman" panose="02020603050405020304" pitchFamily="18" charset="0"/>
              </a:rPr>
              <a:t>Copyright © 2001 ARM LTD. All rights reserved.</a:t>
            </a:r>
            <a:endParaRPr lang="en-US" altLang="zh-CN" sz="1200" b="1">
              <a:solidFill>
                <a:srgbClr val="00234A"/>
              </a:solidFill>
              <a:latin typeface="Courier New" panose="02070309020205020404" pitchFamily="49" charset="0"/>
            </a:endParaRPr>
          </a:p>
        </p:txBody>
      </p:sp>
      <p:sp>
        <p:nvSpPr>
          <p:cNvPr id="4100" name="Rectangle 7">
            <a:extLst>
              <a:ext uri="{FF2B5EF4-FFF2-40B4-BE49-F238E27FC236}">
                <a16:creationId xmlns:a16="http://schemas.microsoft.com/office/drawing/2014/main" id="{41DFABA7-FF85-46DE-AA40-C55004AC8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403225"/>
            <a:ext cx="23685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588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588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588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588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5882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588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588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588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588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00" b="1">
                <a:solidFill>
                  <a:srgbClr val="00234A"/>
                </a:solidFill>
                <a:latin typeface="Times New Roman" panose="02020603050405020304" pitchFamily="18" charset="0"/>
              </a:rPr>
              <a:t>Not to be reproduced by any means without prior written consent.</a:t>
            </a:r>
            <a:endParaRPr lang="en-US" altLang="zh-CN" sz="1200" b="1">
              <a:solidFill>
                <a:srgbClr val="00234A"/>
              </a:solidFill>
              <a:latin typeface="Courier New" panose="020703090202050204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D0F1B36-21BC-47F8-BF03-5DD032ECA5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2950" y="3930650"/>
            <a:ext cx="4103688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972" tIns="39486" rIns="78972" bIns="394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7DE46377-C21B-428D-A177-9D86042C85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81488" y="161925"/>
            <a:ext cx="1012825" cy="39211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0288" tIns="39486" rIns="80288" bIns="39486" anchor="ctr"/>
          <a:lstStyle>
            <a:lvl1pPr defTabSz="82867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2867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2867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2867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28675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500" b="1">
                <a:solidFill>
                  <a:schemeClr val="bg1"/>
                </a:solidFill>
              </a:rPr>
              <a:t>Notes</a:t>
            </a:r>
          </a:p>
        </p:txBody>
      </p:sp>
      <p:sp>
        <p:nvSpPr>
          <p:cNvPr id="3076" name="Line 5">
            <a:extLst>
              <a:ext uri="{FF2B5EF4-FFF2-40B4-BE49-F238E27FC236}">
                <a16:creationId xmlns:a16="http://schemas.microsoft.com/office/drawing/2014/main" id="{DAFC96EB-600B-42DB-B592-70685D9C0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125" y="644525"/>
            <a:ext cx="4935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13CC81AA-7329-4C3E-8543-C070DEF34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419100"/>
            <a:ext cx="33782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280" tIns="21059" rIns="55280" bIns="21059">
            <a:spAutoFit/>
          </a:bodyPr>
          <a:lstStyle>
            <a:lvl1pPr defTabSz="828675">
              <a:tabLst>
                <a:tab pos="7905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28675">
              <a:tabLst>
                <a:tab pos="7905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28675">
              <a:tabLst>
                <a:tab pos="7905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28675">
              <a:tabLst>
                <a:tab pos="7905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28675">
              <a:tabLst>
                <a:tab pos="7905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7905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7905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7905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7905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1000" b="1"/>
              <a:t>The ARM Architecture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934CFAF-D8B2-48CA-B3A9-E1B922775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7831138"/>
            <a:ext cx="2571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5280" tIns="21059" rIns="55280" bIns="21059">
            <a:spAutoFit/>
          </a:bodyPr>
          <a:lstStyle>
            <a:lvl1pPr defTabSz="82867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2867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2867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2867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28675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fld id="{4866D169-D81A-4789-B4CA-10946ACA9C3E}" type="slidenum">
              <a:rPr lang="zh-CN" altLang="en-US" sz="1000" b="1" smtClean="0">
                <a:solidFill>
                  <a:srgbClr val="006D82"/>
                </a:solidFill>
                <a:latin typeface="Times New Roman" panose="02020603050405020304" pitchFamily="18" charset="0"/>
              </a:rPr>
              <a:pPr>
                <a:lnSpc>
                  <a:spcPct val="90000"/>
                </a:lnSpc>
                <a:defRPr/>
              </a:pPr>
              <a:t>‹#›</a:t>
            </a:fld>
            <a:endParaRPr lang="en-US" altLang="zh-CN" sz="1000" b="1">
              <a:solidFill>
                <a:srgbClr val="006D8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A0A3B3AD-9A9E-466D-AB70-20C0B669BAC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7250" y="760413"/>
            <a:ext cx="3863975" cy="2897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73075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4773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420813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9388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0255514D-82E0-448D-B486-027978EDE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1231900"/>
            <a:ext cx="7999412" cy="1150938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  <a:gd name="T9" fmla="*/ 0 w 1000"/>
              <a:gd name="T10" fmla="*/ 0 h 1000"/>
              <a:gd name="T11" fmla="*/ 1000 w 1000"/>
              <a:gd name="T12" fmla="*/ 1000 h 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8719BF6E-1198-49DD-A5B0-A38C22A79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3433763"/>
            <a:ext cx="6070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D2DBEFE-5EC5-47C0-AC1B-EB1E8ECEE4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97500" y="6477000"/>
            <a:ext cx="1150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1600" b="1">
                <a:solidFill>
                  <a:schemeClr val="bg1"/>
                </a:solidFill>
              </a:rPr>
              <a:t>CS-SWPU</a:t>
            </a:r>
            <a:endParaRPr kumimoji="1" lang="zh-CN" altLang="en-US" sz="1600" b="1">
              <a:solidFill>
                <a:schemeClr val="bg1"/>
              </a:solidFill>
            </a:endParaRPr>
          </a:p>
        </p:txBody>
      </p:sp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1435100"/>
            <a:ext cx="7772400" cy="1470025"/>
          </a:xfrm>
        </p:spPr>
        <p:txBody>
          <a:bodyPr/>
          <a:lstStyle>
            <a:lvl1pPr>
              <a:defRPr sz="3600" smtClean="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5275" y="3543300"/>
            <a:ext cx="5973763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smtClean="0">
                <a:effectLst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1844819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79CB93C-3059-40F3-A016-821C89630B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DCBAE-4DB6-412C-AFA7-7E030D07235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F5D4DD4-688B-4FD1-AD32-79765966425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70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D7EE382-78A2-445D-9CDA-0DAA9BE655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C9F74-C114-488E-9FC2-4C24BBB3D5E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B7D521A-1757-4A19-80DE-ED54B6AB380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785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48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4038600" cy="5078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52513"/>
            <a:ext cx="4038600" cy="2462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67125"/>
            <a:ext cx="4038600" cy="2463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DDEE6B-4F39-415E-AB36-3A47664762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B4839-6792-459D-8BBA-72FBE16A0A7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899F31E-71A1-4165-91B4-BA1FAAEB32A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26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DE6992-04A9-453F-B022-FEC03C6830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53B43-AB06-49C3-A3B9-49F9BDC95F4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5A077DD-0A5D-4733-8650-FAEDD7E8536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43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F08599-A380-403D-BC28-F1D4B26ECC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33FC0-2D0F-4D56-BB7C-83B7DE620C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40ADDFD-D559-4668-9621-AAEACFAE9AA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4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F153F3-822A-43A1-8D6F-014E7970AD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AF08B-DF3E-4A35-8FDB-9F533A4D6BB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7A7B340-4412-4031-A472-E8E4C9FDDFC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27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FBBF767-3068-415A-8A8A-8E63D098A8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372C3-4812-432B-AB8A-FA2567DBFD9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8A6C8DC-F473-4326-88F8-1AA5B98C384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41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7CEE0BB-0493-4A7D-B375-F014564A14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E6AFE-22B4-4B01-8ED0-27324D7B6F3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3097F3B-42EB-481B-AFAF-4D46E4FEBE6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34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2263D60-E6EE-434D-83F0-DB5B7C3F3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182AA-10B1-4D44-A14D-A2A2CE964BA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2624E95F-8EBF-42A9-B96D-A3EDBA94FB4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20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8AF835-64BA-4BA6-B255-1ECA1BA403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20DE0-E8D2-4558-A331-215CEB2907E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B1924E7-19FD-4C4F-B4DF-3C8C56FF42E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31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A4FD19-45BA-4359-8A3C-AD30BADBA9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27AB4-271C-4420-BA2D-5E1B548E391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0F71355-5351-4E6C-85DD-E5CE14657F6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794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>
            <a:extLst>
              <a:ext uri="{FF2B5EF4-FFF2-40B4-BE49-F238E27FC236}">
                <a16:creationId xmlns:a16="http://schemas.microsoft.com/office/drawing/2014/main" id="{8381DBEC-AAEE-4076-95B5-0AFC2F9B7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45155" name="Rectangle 3">
            <a:extLst>
              <a:ext uri="{FF2B5EF4-FFF2-40B4-BE49-F238E27FC236}">
                <a16:creationId xmlns:a16="http://schemas.microsoft.com/office/drawing/2014/main" id="{EDFA0089-5C19-41F7-B3FE-C6ACEDF1F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486775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45157" name="Rectangle 5">
            <a:extLst>
              <a:ext uri="{FF2B5EF4-FFF2-40B4-BE49-F238E27FC236}">
                <a16:creationId xmlns:a16="http://schemas.microsoft.com/office/drawing/2014/main" id="{521A28D4-03B5-43EF-8738-A63CA816A3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2025" y="6326188"/>
            <a:ext cx="25527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856F7630-442F-4921-B5F9-B29F80EB505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29" name="Freeform 6">
            <a:extLst>
              <a:ext uri="{FF2B5EF4-FFF2-40B4-BE49-F238E27FC236}">
                <a16:creationId xmlns:a16="http://schemas.microsoft.com/office/drawing/2014/main" id="{82E49631-08C6-4C28-A20B-7D58832CC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31188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7">
            <a:extLst>
              <a:ext uri="{FF2B5EF4-FFF2-40B4-BE49-F238E27FC236}">
                <a16:creationId xmlns:a16="http://schemas.microsoft.com/office/drawing/2014/main" id="{3AE6D660-F974-4841-A757-77535411A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5160" name="Rectangle 8">
            <a:extLst>
              <a:ext uri="{FF2B5EF4-FFF2-40B4-BE49-F238E27FC236}">
                <a16:creationId xmlns:a16="http://schemas.microsoft.com/office/drawing/2014/main" id="{1FE28676-B564-4427-A73B-C9C27BBD3CC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51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6623" tIns="58311" rIns="116623" bIns="58311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8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10">
            <a:extLst>
              <a:ext uri="{FF2B5EF4-FFF2-40B4-BE49-F238E27FC236}">
                <a16:creationId xmlns:a16="http://schemas.microsoft.com/office/drawing/2014/main" id="{14AC041C-D36D-487F-88EB-EF41886156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97500" y="6477000"/>
            <a:ext cx="1150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1600" b="1">
                <a:solidFill>
                  <a:schemeClr val="bg1"/>
                </a:solidFill>
              </a:rPr>
              <a:t>CS-SWPU</a:t>
            </a:r>
            <a:endParaRPr kumimoji="1" lang="zh-CN" altLang="en-US" sz="1600" b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hf sldNum="0" hdr="0" dt="0"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1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n-ea"/>
          <a:cs typeface="+mn-cs"/>
        </a:defRPr>
      </a:lvl1pPr>
      <a:lvl2pPr marL="669925" indent="-32543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n-ea"/>
        </a:defRPr>
      </a:lvl2pPr>
      <a:lvl3pPr marL="1022350" indent="-35083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n-ea"/>
        </a:defRPr>
      </a:lvl3pPr>
      <a:lvl4pPr marL="1339850" indent="-3159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n-ea"/>
        </a:defRPr>
      </a:lvl4pPr>
      <a:lvl5pPr marL="1681163" indent="-3413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n-ea"/>
        </a:defRPr>
      </a:lvl5pPr>
      <a:lvl6pPr marL="2138363" indent="-341313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595563" indent="-341313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052763" indent="-341313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509963" indent="-341313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06686ACD-D861-4D5C-864F-2D39A4404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实验三</a:t>
            </a:r>
            <a:r>
              <a:rPr lang="en-US" altLang="zh-CN" dirty="0"/>
              <a:t>《</a:t>
            </a:r>
            <a:r>
              <a:rPr lang="zh-CN" altLang="en-US" dirty="0"/>
              <a:t>贪心算法设计与实现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FF08589A-0D2F-46A3-84BE-CACF8FA817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735013"/>
            <a:ext cx="8229600" cy="5562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sz="2400" dirty="0"/>
              <a:t>实验目标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sz="2000" dirty="0"/>
              <a:t>掌握</a:t>
            </a:r>
            <a:r>
              <a:rPr lang="zh-CN" altLang="en-US" sz="2000" dirty="0"/>
              <a:t>贪心算法</a:t>
            </a:r>
            <a:r>
              <a:rPr lang="zh-CN" altLang="zh-CN" sz="2000" dirty="0"/>
              <a:t>策略，提</a:t>
            </a:r>
            <a:r>
              <a:rPr lang="zh-CN" altLang="en-US" sz="2000" dirty="0"/>
              <a:t>升</a:t>
            </a:r>
            <a:r>
              <a:rPr lang="zh-CN" altLang="zh-CN" sz="2000" dirty="0"/>
              <a:t>分析解决复杂问题能力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sz="2400" dirty="0"/>
              <a:t>实验要求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sz="2000" dirty="0"/>
              <a:t>理解</a:t>
            </a:r>
            <a:r>
              <a:rPr lang="zh-CN" altLang="en-US" sz="2000" dirty="0"/>
              <a:t>贪心策略</a:t>
            </a:r>
            <a:r>
              <a:rPr lang="zh-CN" altLang="zh-CN" sz="2000" dirty="0"/>
              <a:t>基本原理，掌握</a:t>
            </a:r>
            <a:r>
              <a:rPr lang="zh-CN" altLang="en-US" sz="2000" dirty="0"/>
              <a:t>贪心</a:t>
            </a:r>
            <a:r>
              <a:rPr lang="zh-CN" altLang="zh-CN" sz="2000" dirty="0"/>
              <a:t>算法设计</a:t>
            </a:r>
            <a:r>
              <a:rPr lang="zh-CN" altLang="en-US" sz="2000" dirty="0"/>
              <a:t>步骤和</a:t>
            </a:r>
            <a:r>
              <a:rPr lang="zh-CN" altLang="zh-CN" sz="2000" dirty="0"/>
              <a:t>程序</a:t>
            </a:r>
            <a:r>
              <a:rPr lang="zh-CN" altLang="en-US" sz="2000" dirty="0"/>
              <a:t>实现</a:t>
            </a:r>
            <a:r>
              <a:rPr lang="zh-CN" altLang="zh-CN" sz="2000" dirty="0"/>
              <a:t>，对算法性能进行分析得出结论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zh-CN" sz="2400" dirty="0"/>
              <a:t>实验内容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dirty="0"/>
              <a:t>针对贪心策略的典型应用问题（如 </a:t>
            </a:r>
            <a:r>
              <a:rPr lang="en-US" altLang="zh-CN" sz="2000" dirty="0"/>
              <a:t>MST </a:t>
            </a:r>
            <a:r>
              <a:rPr lang="zh-CN" altLang="en-US" sz="2000" dirty="0"/>
              <a:t>生成、最短路径、会场安排等），设计贪心求解算法，编程实现并分析性能</a:t>
            </a:r>
            <a:endParaRPr lang="en-US" altLang="zh-CN" sz="2000" dirty="0"/>
          </a:p>
        </p:txBody>
      </p:sp>
      <p:sp>
        <p:nvSpPr>
          <p:cNvPr id="5124" name="页脚占位符 3">
            <a:extLst>
              <a:ext uri="{FF2B5EF4-FFF2-40B4-BE49-F238E27FC236}">
                <a16:creationId xmlns:a16="http://schemas.microsoft.com/office/drawing/2014/main" id="{93F7238B-BF89-4EA2-85A5-BEF5D336874E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6042025" y="6326188"/>
            <a:ext cx="25527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b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  <a:ea typeface="黑体" panose="02010609060101010101" pitchFamily="49" charset="-122"/>
              </a:rPr>
              <a:t>算法分析与设计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id="{335BE983-FBDF-43BC-9262-7DD40D7606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>
              <a:defRPr/>
            </a:pPr>
            <a:r>
              <a:rPr lang="zh-CN" altLang="en-US" dirty="0"/>
              <a:t>求解</a:t>
            </a:r>
            <a:r>
              <a:rPr lang="en-US" altLang="zh-CN" dirty="0"/>
              <a:t>(</a:t>
            </a:r>
            <a:r>
              <a:rPr lang="zh-CN" altLang="en-US" dirty="0"/>
              <a:t>单</a:t>
            </a:r>
            <a:r>
              <a:rPr lang="en-US" altLang="zh-CN" dirty="0"/>
              <a:t>)</a:t>
            </a:r>
            <a:r>
              <a:rPr lang="zh-CN" altLang="en-US" dirty="0"/>
              <a:t>会场安排问题</a:t>
            </a:r>
            <a:endParaRPr lang="zh-CN" altLang="en-US" dirty="0">
              <a:latin typeface="+mj-lt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9D2D90A-2D7F-4403-A2A0-882ABF229E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r>
              <a:rPr lang="zh-CN" altLang="en-US">
                <a:effectLst/>
              </a:rPr>
              <a:t>贪心选择规则</a:t>
            </a:r>
          </a:p>
          <a:p>
            <a:pPr lvl="1" eaLnBrk="1" hangingPunct="1"/>
            <a:r>
              <a:rPr lang="zh-CN" altLang="en-US" b="1">
                <a:solidFill>
                  <a:srgbClr val="A50021"/>
                </a:solidFill>
                <a:effectLst/>
              </a:rPr>
              <a:t>选冲突最少的活动</a:t>
            </a:r>
            <a:r>
              <a:rPr lang="zh-CN" altLang="en-US">
                <a:effectLst/>
              </a:rPr>
              <a:t>：可能冲突次数最小的活动</a:t>
            </a:r>
            <a:endParaRPr lang="en-US" altLang="zh-CN">
              <a:effectLst/>
            </a:endParaRPr>
          </a:p>
          <a:p>
            <a:pPr lvl="2" eaLnBrk="1" hangingPunct="1"/>
            <a:r>
              <a:rPr lang="zh-CN" altLang="en-US">
                <a:effectLst/>
              </a:rPr>
              <a:t>备选活动多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2490AD4-C7E2-4961-A112-87D91D37D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2868613"/>
            <a:ext cx="302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能得到最优解吗？</a:t>
            </a:r>
          </a:p>
        </p:txBody>
      </p:sp>
      <p:sp>
        <p:nvSpPr>
          <p:cNvPr id="359429" name="Rectangle 5">
            <a:extLst>
              <a:ext uri="{FF2B5EF4-FFF2-40B4-BE49-F238E27FC236}">
                <a16:creationId xmlns:a16="http://schemas.microsoft.com/office/drawing/2014/main" id="{1EF9C1C2-3328-41A7-8151-898C14A01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42582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CC"/>
                </a:solidFill>
                <a:ea typeface="宋体" panose="02010600030101010101" pitchFamily="2" charset="-122"/>
              </a:rPr>
              <a:t>反例：</a:t>
            </a:r>
          </a:p>
        </p:txBody>
      </p:sp>
      <p:sp>
        <p:nvSpPr>
          <p:cNvPr id="359435" name="Rectangle 11">
            <a:extLst>
              <a:ext uri="{FF2B5EF4-FFF2-40B4-BE49-F238E27FC236}">
                <a16:creationId xmlns:a16="http://schemas.microsoft.com/office/drawing/2014/main" id="{805243E1-4FEC-47A0-BC6B-C50E8DF72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1706563"/>
            <a:ext cx="4841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</a:t>
            </a:r>
            <a:endParaRPr lang="zh-CN" altLang="en-US" sz="80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3F9B1B48-0E43-46BB-AEBF-7233D0D3A70F}"/>
              </a:ext>
            </a:extLst>
          </p:cNvPr>
          <p:cNvGrpSpPr>
            <a:grpSpLocks/>
          </p:cNvGrpSpPr>
          <p:nvPr/>
        </p:nvGrpSpPr>
        <p:grpSpPr bwMode="auto">
          <a:xfrm>
            <a:off x="854075" y="4224338"/>
            <a:ext cx="6994525" cy="1411287"/>
            <a:chOff x="538" y="2725"/>
            <a:chExt cx="4406" cy="889"/>
          </a:xfrm>
        </p:grpSpPr>
        <p:sp>
          <p:nvSpPr>
            <p:cNvPr id="14345" name="Line 13">
              <a:extLst>
                <a:ext uri="{FF2B5EF4-FFF2-40B4-BE49-F238E27FC236}">
                  <a16:creationId xmlns:a16="http://schemas.microsoft.com/office/drawing/2014/main" id="{BBE3E375-7AD9-46CD-9A6F-7895BC991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" y="3614"/>
              <a:ext cx="440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Line 15">
              <a:extLst>
                <a:ext uri="{FF2B5EF4-FFF2-40B4-BE49-F238E27FC236}">
                  <a16:creationId xmlns:a16="http://schemas.microsoft.com/office/drawing/2014/main" id="{372295DC-8BE0-47E7-8E04-A982CAB70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0" y="2725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Line 16">
              <a:extLst>
                <a:ext uri="{FF2B5EF4-FFF2-40B4-BE49-F238E27FC236}">
                  <a16:creationId xmlns:a16="http://schemas.microsoft.com/office/drawing/2014/main" id="{CE84B90E-01C8-4AEE-9500-2CCE41422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2725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17">
              <a:extLst>
                <a:ext uri="{FF2B5EF4-FFF2-40B4-BE49-F238E27FC236}">
                  <a16:creationId xmlns:a16="http://schemas.microsoft.com/office/drawing/2014/main" id="{F052D509-2A75-40DC-9A24-BD88889F1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2" y="2725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18">
              <a:extLst>
                <a:ext uri="{FF2B5EF4-FFF2-40B4-BE49-F238E27FC236}">
                  <a16:creationId xmlns:a16="http://schemas.microsoft.com/office/drawing/2014/main" id="{54F4AA17-046F-43BB-B660-46ABCB393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2725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Line 19">
              <a:extLst>
                <a:ext uri="{FF2B5EF4-FFF2-40B4-BE49-F238E27FC236}">
                  <a16:creationId xmlns:a16="http://schemas.microsoft.com/office/drawing/2014/main" id="{716C1C73-2743-440E-A8D3-0D6459622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3" y="2950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Line 20">
              <a:extLst>
                <a:ext uri="{FF2B5EF4-FFF2-40B4-BE49-F238E27FC236}">
                  <a16:creationId xmlns:a16="http://schemas.microsoft.com/office/drawing/2014/main" id="{CA3F3423-4D51-4E71-ACF3-EF520E2E3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3" y="3401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Line 21">
              <a:extLst>
                <a:ext uri="{FF2B5EF4-FFF2-40B4-BE49-F238E27FC236}">
                  <a16:creationId xmlns:a16="http://schemas.microsoft.com/office/drawing/2014/main" id="{4E2B2D93-FEBD-4912-9A54-D14C2B12A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3" y="3175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22">
              <a:extLst>
                <a:ext uri="{FF2B5EF4-FFF2-40B4-BE49-F238E27FC236}">
                  <a16:creationId xmlns:a16="http://schemas.microsoft.com/office/drawing/2014/main" id="{0DCF8C2C-C01B-476D-B92F-6327701B5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2" y="2950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23">
              <a:extLst>
                <a:ext uri="{FF2B5EF4-FFF2-40B4-BE49-F238E27FC236}">
                  <a16:creationId xmlns:a16="http://schemas.microsoft.com/office/drawing/2014/main" id="{114C9DD5-9878-44DD-B110-ECF4460C4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9" y="2950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24">
              <a:extLst>
                <a:ext uri="{FF2B5EF4-FFF2-40B4-BE49-F238E27FC236}">
                  <a16:creationId xmlns:a16="http://schemas.microsoft.com/office/drawing/2014/main" id="{FF3C1BAB-C71E-43AB-A89E-1596EFC1C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9" y="3401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25">
              <a:extLst>
                <a:ext uri="{FF2B5EF4-FFF2-40B4-BE49-F238E27FC236}">
                  <a16:creationId xmlns:a16="http://schemas.microsoft.com/office/drawing/2014/main" id="{E31E0CE2-9E7F-4E19-9D47-72569C02F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9" y="3175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9450" name="Rectangle 26">
            <a:extLst>
              <a:ext uri="{FF2B5EF4-FFF2-40B4-BE49-F238E27FC236}">
                <a16:creationId xmlns:a16="http://schemas.microsoft.com/office/drawing/2014/main" id="{9114B052-C0EF-4C5C-B60C-DEC6532B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3459163"/>
            <a:ext cx="384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局部冲突的多少不反映全局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/>
      <p:bldP spid="359435" grpId="0"/>
      <p:bldP spid="3594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id="{A403EB31-7AC5-4784-99B3-0EBF14070A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>
              <a:defRPr/>
            </a:pPr>
            <a:r>
              <a:rPr lang="zh-CN" altLang="en-US" dirty="0"/>
              <a:t>求解</a:t>
            </a:r>
            <a:r>
              <a:rPr lang="en-US" altLang="zh-CN" dirty="0"/>
              <a:t>(</a:t>
            </a:r>
            <a:r>
              <a:rPr lang="zh-CN" altLang="en-US" dirty="0"/>
              <a:t>单</a:t>
            </a:r>
            <a:r>
              <a:rPr lang="en-US" altLang="zh-CN" dirty="0"/>
              <a:t>)</a:t>
            </a:r>
            <a:r>
              <a:rPr lang="zh-CN" altLang="en-US" dirty="0"/>
              <a:t>会场安排问题</a:t>
            </a:r>
            <a:endParaRPr lang="zh-CN" altLang="en-US" dirty="0">
              <a:latin typeface="+mj-lt"/>
            </a:endParaRPr>
          </a:p>
        </p:txBody>
      </p:sp>
      <p:sp>
        <p:nvSpPr>
          <p:cNvPr id="1105923" name="Rectangle 3">
            <a:extLst>
              <a:ext uri="{FF2B5EF4-FFF2-40B4-BE49-F238E27FC236}">
                <a16:creationId xmlns:a16="http://schemas.microsoft.com/office/drawing/2014/main" id="{D998BF0D-0EEC-459B-91B3-4D2B4DDBF9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r>
              <a:rPr lang="zh-CN" altLang="en-US">
                <a:effectLst/>
              </a:rPr>
              <a:t>贪心选择规则</a:t>
            </a:r>
            <a:endParaRPr lang="en-US" altLang="zh-CN">
              <a:effectLst/>
            </a:endParaRPr>
          </a:p>
          <a:p>
            <a:pPr lvl="1" eaLnBrk="1" hangingPunct="1"/>
            <a:r>
              <a:rPr lang="zh-CN" altLang="en-US" b="1">
                <a:solidFill>
                  <a:srgbClr val="A50021"/>
                </a:solidFill>
                <a:effectLst/>
              </a:rPr>
              <a:t>选最早结束的活动</a:t>
            </a:r>
            <a:r>
              <a:rPr lang="zh-CN" altLang="en-US">
                <a:effectLst/>
              </a:rPr>
              <a:t>：具有最小结束时间 </a:t>
            </a:r>
            <a:r>
              <a:rPr lang="en-US" altLang="zh-CN">
                <a:effectLst/>
              </a:rPr>
              <a:t>f</a:t>
            </a:r>
            <a:r>
              <a:rPr lang="en-US" altLang="zh-CN" baseline="-25000">
                <a:effectLst/>
              </a:rPr>
              <a:t>i</a:t>
            </a:r>
            <a:r>
              <a:rPr lang="en-US" altLang="zh-CN">
                <a:effectLst/>
              </a:rPr>
              <a:t> </a:t>
            </a:r>
            <a:r>
              <a:rPr lang="zh-CN" altLang="en-US">
                <a:effectLst/>
              </a:rPr>
              <a:t>的活动 </a:t>
            </a:r>
            <a:r>
              <a:rPr lang="en-US" altLang="zh-CN">
                <a:effectLst/>
              </a:rPr>
              <a:t>i</a:t>
            </a:r>
            <a:endParaRPr lang="zh-CN" altLang="en-US">
              <a:effectLst/>
            </a:endParaRPr>
          </a:p>
          <a:p>
            <a:pPr lvl="2" eaLnBrk="1" hangingPunct="1"/>
            <a:r>
              <a:rPr lang="zh-CN" altLang="en-US">
                <a:effectLst/>
              </a:rPr>
              <a:t>活动结束得越早，剩余时间段越长</a:t>
            </a:r>
          </a:p>
        </p:txBody>
      </p:sp>
      <p:grpSp>
        <p:nvGrpSpPr>
          <p:cNvPr id="2" name="Group 59">
            <a:extLst>
              <a:ext uri="{FF2B5EF4-FFF2-40B4-BE49-F238E27FC236}">
                <a16:creationId xmlns:a16="http://schemas.microsoft.com/office/drawing/2014/main" id="{BFB3CC1F-51CD-4D8D-9F31-669DC7525F62}"/>
              </a:ext>
            </a:extLst>
          </p:cNvPr>
          <p:cNvGrpSpPr>
            <a:grpSpLocks/>
          </p:cNvGrpSpPr>
          <p:nvPr/>
        </p:nvGrpSpPr>
        <p:grpSpPr bwMode="auto">
          <a:xfrm>
            <a:off x="806450" y="3013075"/>
            <a:ext cx="3359150" cy="952500"/>
            <a:chOff x="538" y="2732"/>
            <a:chExt cx="4406" cy="522"/>
          </a:xfrm>
        </p:grpSpPr>
        <p:sp>
          <p:nvSpPr>
            <p:cNvPr id="15386" name="Line 60">
              <a:extLst>
                <a:ext uri="{FF2B5EF4-FFF2-40B4-BE49-F238E27FC236}">
                  <a16:creationId xmlns:a16="http://schemas.microsoft.com/office/drawing/2014/main" id="{8D861B5E-5DAF-423E-9A6A-914A1F0B9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" y="3254"/>
              <a:ext cx="440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Line 61">
              <a:extLst>
                <a:ext uri="{FF2B5EF4-FFF2-40B4-BE49-F238E27FC236}">
                  <a16:creationId xmlns:a16="http://schemas.microsoft.com/office/drawing/2014/main" id="{A4BBD000-9C48-4353-B046-D16C088A5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32"/>
              <a:ext cx="170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62">
              <a:extLst>
                <a:ext uri="{FF2B5EF4-FFF2-40B4-BE49-F238E27FC236}">
                  <a16:creationId xmlns:a16="http://schemas.microsoft.com/office/drawing/2014/main" id="{2F583E7E-D142-425B-81B1-347086093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6" y="2997"/>
              <a:ext cx="793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63">
              <a:extLst>
                <a:ext uri="{FF2B5EF4-FFF2-40B4-BE49-F238E27FC236}">
                  <a16:creationId xmlns:a16="http://schemas.microsoft.com/office/drawing/2014/main" id="{DD453AA5-B59A-44B9-B83C-EF6051A7C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2733"/>
              <a:ext cx="170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4">
            <a:extLst>
              <a:ext uri="{FF2B5EF4-FFF2-40B4-BE49-F238E27FC236}">
                <a16:creationId xmlns:a16="http://schemas.microsoft.com/office/drawing/2014/main" id="{BB470CA5-36C8-4F7D-B373-75630DE6D36B}"/>
              </a:ext>
            </a:extLst>
          </p:cNvPr>
          <p:cNvGrpSpPr>
            <a:grpSpLocks/>
          </p:cNvGrpSpPr>
          <p:nvPr/>
        </p:nvGrpSpPr>
        <p:grpSpPr bwMode="auto">
          <a:xfrm>
            <a:off x="4410075" y="3030538"/>
            <a:ext cx="4127500" cy="939800"/>
            <a:chOff x="538" y="2732"/>
            <a:chExt cx="4406" cy="522"/>
          </a:xfrm>
        </p:grpSpPr>
        <p:sp>
          <p:nvSpPr>
            <p:cNvPr id="15382" name="Line 65">
              <a:extLst>
                <a:ext uri="{FF2B5EF4-FFF2-40B4-BE49-F238E27FC236}">
                  <a16:creationId xmlns:a16="http://schemas.microsoft.com/office/drawing/2014/main" id="{870C52D1-7B7E-46D6-ABFD-69CF832A5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" y="3254"/>
              <a:ext cx="440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66">
              <a:extLst>
                <a:ext uri="{FF2B5EF4-FFF2-40B4-BE49-F238E27FC236}">
                  <a16:creationId xmlns:a16="http://schemas.microsoft.com/office/drawing/2014/main" id="{F316DD9F-C810-4A4A-9E8B-81A0A2B7C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32"/>
              <a:ext cx="170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Line 67">
              <a:extLst>
                <a:ext uri="{FF2B5EF4-FFF2-40B4-BE49-F238E27FC236}">
                  <a16:creationId xmlns:a16="http://schemas.microsoft.com/office/drawing/2014/main" id="{C71F63AE-8BCD-42DC-A25D-6DAACC5C9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6" y="2997"/>
              <a:ext cx="793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Line 68">
              <a:extLst>
                <a:ext uri="{FF2B5EF4-FFF2-40B4-BE49-F238E27FC236}">
                  <a16:creationId xmlns:a16="http://schemas.microsoft.com/office/drawing/2014/main" id="{8EC5165E-6B7F-4AD6-A314-DE96510C3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2733"/>
              <a:ext cx="170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69">
            <a:extLst>
              <a:ext uri="{FF2B5EF4-FFF2-40B4-BE49-F238E27FC236}">
                <a16:creationId xmlns:a16="http://schemas.microsoft.com/office/drawing/2014/main" id="{1D344DF2-F389-40AC-90D0-B4F11DB9D912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4533900"/>
            <a:ext cx="6994525" cy="1411288"/>
            <a:chOff x="538" y="2725"/>
            <a:chExt cx="4406" cy="889"/>
          </a:xfrm>
        </p:grpSpPr>
        <p:sp>
          <p:nvSpPr>
            <p:cNvPr id="15370" name="Line 70">
              <a:extLst>
                <a:ext uri="{FF2B5EF4-FFF2-40B4-BE49-F238E27FC236}">
                  <a16:creationId xmlns:a16="http://schemas.microsoft.com/office/drawing/2014/main" id="{1E5731EB-9458-4EED-991A-7844C2AB7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" y="3614"/>
              <a:ext cx="440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Line 71">
              <a:extLst>
                <a:ext uri="{FF2B5EF4-FFF2-40B4-BE49-F238E27FC236}">
                  <a16:creationId xmlns:a16="http://schemas.microsoft.com/office/drawing/2014/main" id="{F33BD6BA-D299-45CC-A4F9-9A8802272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0" y="2725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72">
              <a:extLst>
                <a:ext uri="{FF2B5EF4-FFF2-40B4-BE49-F238E27FC236}">
                  <a16:creationId xmlns:a16="http://schemas.microsoft.com/office/drawing/2014/main" id="{BA5A836A-90F1-4C6A-BEA6-E0FF9F940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2725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73">
              <a:extLst>
                <a:ext uri="{FF2B5EF4-FFF2-40B4-BE49-F238E27FC236}">
                  <a16:creationId xmlns:a16="http://schemas.microsoft.com/office/drawing/2014/main" id="{B0C86247-658A-48EA-B628-DC9EE3309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2" y="2725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74">
              <a:extLst>
                <a:ext uri="{FF2B5EF4-FFF2-40B4-BE49-F238E27FC236}">
                  <a16:creationId xmlns:a16="http://schemas.microsoft.com/office/drawing/2014/main" id="{11E1E883-33EC-4CAD-B8DC-45F1B892A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2725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75">
              <a:extLst>
                <a:ext uri="{FF2B5EF4-FFF2-40B4-BE49-F238E27FC236}">
                  <a16:creationId xmlns:a16="http://schemas.microsoft.com/office/drawing/2014/main" id="{62F6A910-7924-494A-B3A5-7F16BB06D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3" y="2950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76">
              <a:extLst>
                <a:ext uri="{FF2B5EF4-FFF2-40B4-BE49-F238E27FC236}">
                  <a16:creationId xmlns:a16="http://schemas.microsoft.com/office/drawing/2014/main" id="{9C97CF3A-D5CA-4FEC-8879-8C6167B1F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3" y="3401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77">
              <a:extLst>
                <a:ext uri="{FF2B5EF4-FFF2-40B4-BE49-F238E27FC236}">
                  <a16:creationId xmlns:a16="http://schemas.microsoft.com/office/drawing/2014/main" id="{0B8BFE64-4C9A-4864-9ED1-AB410278E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3" y="3175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78">
              <a:extLst>
                <a:ext uri="{FF2B5EF4-FFF2-40B4-BE49-F238E27FC236}">
                  <a16:creationId xmlns:a16="http://schemas.microsoft.com/office/drawing/2014/main" id="{87CB7A83-7DF5-44CD-84B9-2C2E2559C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2" y="2950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79">
              <a:extLst>
                <a:ext uri="{FF2B5EF4-FFF2-40B4-BE49-F238E27FC236}">
                  <a16:creationId xmlns:a16="http://schemas.microsoft.com/office/drawing/2014/main" id="{4FEC5DFA-C2EA-4E85-8312-53A36274D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9" y="2950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80">
              <a:extLst>
                <a:ext uri="{FF2B5EF4-FFF2-40B4-BE49-F238E27FC236}">
                  <a16:creationId xmlns:a16="http://schemas.microsoft.com/office/drawing/2014/main" id="{32FDD98C-685D-49B0-809C-15958FACD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9" y="3401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81">
              <a:extLst>
                <a:ext uri="{FF2B5EF4-FFF2-40B4-BE49-F238E27FC236}">
                  <a16:creationId xmlns:a16="http://schemas.microsoft.com/office/drawing/2014/main" id="{BCFDB1BD-2CAD-4296-91BD-F5AD86BC9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9" y="3175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6434" name="Rectangle 82">
            <a:extLst>
              <a:ext uri="{FF2B5EF4-FFF2-40B4-BE49-F238E27FC236}">
                <a16:creationId xmlns:a16="http://schemas.microsoft.com/office/drawing/2014/main" id="{C3E54E3E-8C6B-48C3-9051-F7451A8ED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3178175"/>
            <a:ext cx="4492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</a:t>
            </a:r>
            <a:endParaRPr lang="zh-CN" altLang="en-US" sz="5400" b="1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56435" name="Rectangle 83">
            <a:extLst>
              <a:ext uri="{FF2B5EF4-FFF2-40B4-BE49-F238E27FC236}">
                <a16:creationId xmlns:a16="http://schemas.microsoft.com/office/drawing/2014/main" id="{21153C20-193A-4E1B-B30D-F29C284CE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513" y="3197225"/>
            <a:ext cx="4492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</a:t>
            </a:r>
            <a:endParaRPr lang="zh-CN" altLang="en-US" sz="5400" b="1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56436" name="Rectangle 84">
            <a:extLst>
              <a:ext uri="{FF2B5EF4-FFF2-40B4-BE49-F238E27FC236}">
                <a16:creationId xmlns:a16="http://schemas.microsoft.com/office/drawing/2014/main" id="{5295B836-B09C-4780-A10C-FCD8B9CB0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475" y="4870450"/>
            <a:ext cx="449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</a:t>
            </a:r>
            <a:endParaRPr lang="zh-CN" altLang="en-US" sz="5400" b="1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434" grpId="0"/>
      <p:bldP spid="356435" grpId="0"/>
      <p:bldP spid="3564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id="{E89C49E2-7684-43B7-A787-A35476DF89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>
              <a:defRPr/>
            </a:pPr>
            <a:r>
              <a:rPr lang="zh-CN" altLang="en-US" dirty="0"/>
              <a:t>求解</a:t>
            </a:r>
            <a:r>
              <a:rPr lang="en-US" altLang="zh-CN" dirty="0"/>
              <a:t>(</a:t>
            </a:r>
            <a:r>
              <a:rPr lang="zh-CN" altLang="en-US" dirty="0"/>
              <a:t>单</a:t>
            </a:r>
            <a:r>
              <a:rPr lang="en-US" altLang="zh-CN" dirty="0"/>
              <a:t>)</a:t>
            </a:r>
            <a:r>
              <a:rPr lang="zh-CN" altLang="en-US" dirty="0"/>
              <a:t>会场安排问题</a:t>
            </a:r>
            <a:endParaRPr lang="zh-CN" altLang="en-US" dirty="0">
              <a:latin typeface="+mj-lt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99B1323-64F4-4C6D-BEB6-2DE92642F4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r>
              <a:rPr lang="zh-CN" altLang="en-US">
                <a:effectLst/>
              </a:rPr>
              <a:t>贪心选择规则</a:t>
            </a:r>
            <a:endParaRPr lang="en-US" altLang="zh-CN">
              <a:effectLst/>
            </a:endParaRPr>
          </a:p>
          <a:p>
            <a:pPr lvl="1" eaLnBrk="1" hangingPunct="1"/>
            <a:r>
              <a:rPr lang="zh-CN" altLang="en-US" b="1">
                <a:solidFill>
                  <a:srgbClr val="A50021"/>
                </a:solidFill>
                <a:effectLst/>
              </a:rPr>
              <a:t>选最早结束的活动</a:t>
            </a:r>
            <a:r>
              <a:rPr lang="zh-CN" altLang="en-US">
                <a:effectLst/>
              </a:rPr>
              <a:t>：具有最小结束时间 </a:t>
            </a:r>
            <a:r>
              <a:rPr lang="en-US" altLang="zh-CN">
                <a:effectLst/>
              </a:rPr>
              <a:t>f</a:t>
            </a:r>
            <a:r>
              <a:rPr lang="en-US" altLang="zh-CN" baseline="-25000">
                <a:effectLst/>
              </a:rPr>
              <a:t>i</a:t>
            </a:r>
            <a:r>
              <a:rPr lang="en-US" altLang="zh-CN">
                <a:effectLst/>
              </a:rPr>
              <a:t> </a:t>
            </a:r>
            <a:r>
              <a:rPr lang="zh-CN" altLang="en-US">
                <a:effectLst/>
              </a:rPr>
              <a:t>的活动 </a:t>
            </a:r>
            <a:r>
              <a:rPr lang="en-US" altLang="zh-CN">
                <a:effectLst/>
              </a:rPr>
              <a:t>i</a:t>
            </a:r>
            <a:endParaRPr lang="zh-CN" altLang="en-US">
              <a:effectLst/>
            </a:endParaRPr>
          </a:p>
          <a:p>
            <a:pPr lvl="2" eaLnBrk="1" hangingPunct="1"/>
            <a:r>
              <a:rPr lang="zh-CN" altLang="en-US">
                <a:effectLst/>
              </a:rPr>
              <a:t>活动结束得越早，剩余时间段越长</a:t>
            </a:r>
          </a:p>
        </p:txBody>
      </p:sp>
      <p:graphicFrame>
        <p:nvGraphicFramePr>
          <p:cNvPr id="361502" name="Group 30">
            <a:extLst>
              <a:ext uri="{FF2B5EF4-FFF2-40B4-BE49-F238E27FC236}">
                <a16:creationId xmlns:a16="http://schemas.microsoft.com/office/drawing/2014/main" id="{7BA46428-930D-4F60-B836-1D37615E5C17}"/>
              </a:ext>
            </a:extLst>
          </p:cNvPr>
          <p:cNvGraphicFramePr>
            <a:graphicFrameLocks noGrp="1"/>
          </p:cNvGraphicFramePr>
          <p:nvPr/>
        </p:nvGraphicFramePr>
        <p:xfrm>
          <a:off x="1339850" y="3352800"/>
          <a:ext cx="6732588" cy="1225701"/>
        </p:xfrm>
        <a:graphic>
          <a:graphicData uri="http://schemas.openxmlformats.org/drawingml/2006/table">
            <a:tbl>
              <a:tblPr/>
              <a:tblGrid>
                <a:gridCol w="741363">
                  <a:extLst>
                    <a:ext uri="{9D8B030D-6E8A-4147-A177-3AD203B41FA5}">
                      <a16:colId xmlns:a16="http://schemas.microsoft.com/office/drawing/2014/main" val="3580704859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4124659716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94380736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1811002502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3474695827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1690067464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527249858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4154999463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3543230237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813143711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697360957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627396315"/>
                    </a:ext>
                  </a:extLst>
                </a:gridCol>
              </a:tblGrid>
              <a:tr h="40851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548414"/>
                  </a:ext>
                </a:extLst>
              </a:tr>
              <a:tr h="40851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s[i]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304919"/>
                  </a:ext>
                </a:extLst>
              </a:tr>
              <a:tr h="40851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f[i]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892382"/>
                  </a:ext>
                </a:extLst>
              </a:tr>
            </a:tbl>
          </a:graphicData>
        </a:graphic>
      </p:graphicFrame>
      <p:sp>
        <p:nvSpPr>
          <p:cNvPr id="361556" name="Rectangle 84">
            <a:extLst>
              <a:ext uri="{FF2B5EF4-FFF2-40B4-BE49-F238E27FC236}">
                <a16:creationId xmlns:a16="http://schemas.microsoft.com/office/drawing/2014/main" id="{C3FAE032-A2C1-467E-8A4A-500755167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28321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CC"/>
                </a:solidFill>
                <a:ea typeface="宋体" panose="02010600030101010101" pitchFamily="2" charset="-122"/>
              </a:rPr>
              <a:t>实例：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>
            <a:extLst>
              <a:ext uri="{FF2B5EF4-FFF2-40B4-BE49-F238E27FC236}">
                <a16:creationId xmlns:a16="http://schemas.microsoft.com/office/drawing/2014/main" id="{AE89560D-2397-4259-8901-0BAD4C668E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>
              <a:defRPr/>
            </a:pPr>
            <a:r>
              <a:rPr lang="en-US" altLang="zh-CN" dirty="0"/>
              <a:t>(</a:t>
            </a:r>
            <a:r>
              <a:rPr lang="zh-CN" altLang="en-US" dirty="0"/>
              <a:t>单</a:t>
            </a:r>
            <a:r>
              <a:rPr lang="en-US" altLang="zh-CN" dirty="0"/>
              <a:t>)</a:t>
            </a:r>
            <a:r>
              <a:rPr lang="zh-CN" altLang="en-US" dirty="0"/>
              <a:t>会场安排</a:t>
            </a:r>
            <a:r>
              <a:rPr lang="zh-CN" altLang="en-US" dirty="0">
                <a:latin typeface="+mj-lt"/>
              </a:rPr>
              <a:t>问题求解实例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8CA1B7F-81E8-49AD-B644-CA6E80D2FE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23913"/>
            <a:ext cx="8229600" cy="5078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r>
              <a:rPr lang="zh-CN" altLang="en-US" sz="2500">
                <a:effectLst/>
              </a:rPr>
              <a:t>设有 </a:t>
            </a:r>
            <a:r>
              <a:rPr lang="en-US" altLang="zh-CN" sz="2500">
                <a:effectLst/>
              </a:rPr>
              <a:t>11 </a:t>
            </a:r>
            <a:r>
              <a:rPr lang="zh-CN" altLang="en-US" sz="2500">
                <a:effectLst/>
              </a:rPr>
              <a:t>个活动</a:t>
            </a:r>
          </a:p>
        </p:txBody>
      </p:sp>
      <p:graphicFrame>
        <p:nvGraphicFramePr>
          <p:cNvPr id="161852" name="Group 60">
            <a:extLst>
              <a:ext uri="{FF2B5EF4-FFF2-40B4-BE49-F238E27FC236}">
                <a16:creationId xmlns:a16="http://schemas.microsoft.com/office/drawing/2014/main" id="{0378001E-3BE1-4113-925B-B8DAF74C38B6}"/>
              </a:ext>
            </a:extLst>
          </p:cNvPr>
          <p:cNvGraphicFramePr>
            <a:graphicFrameLocks noGrp="1"/>
          </p:cNvGraphicFramePr>
          <p:nvPr/>
        </p:nvGraphicFramePr>
        <p:xfrm>
          <a:off x="727075" y="1611313"/>
          <a:ext cx="7239000" cy="1225701"/>
        </p:xfrm>
        <a:graphic>
          <a:graphicData uri="http://schemas.openxmlformats.org/drawingml/2006/table">
            <a:tbl>
              <a:tblPr/>
              <a:tblGrid>
                <a:gridCol w="796925">
                  <a:extLst>
                    <a:ext uri="{9D8B030D-6E8A-4147-A177-3AD203B41FA5}">
                      <a16:colId xmlns:a16="http://schemas.microsoft.com/office/drawing/2014/main" val="2997345237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3770095516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9682137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3440084731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3860298410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351057305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1743569208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52372903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3163514184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744990679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816270352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425558308"/>
                    </a:ext>
                  </a:extLst>
                </a:gridCol>
              </a:tblGrid>
              <a:tr h="40851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34880"/>
                  </a:ext>
                </a:extLst>
              </a:tr>
              <a:tr h="40851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s[i]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450322"/>
                  </a:ext>
                </a:extLst>
              </a:tr>
              <a:tr h="40851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f[i]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002156"/>
                  </a:ext>
                </a:extLst>
              </a:tr>
            </a:tbl>
          </a:graphicData>
        </a:graphic>
      </p:graphicFrame>
      <p:sp>
        <p:nvSpPr>
          <p:cNvPr id="6" name="圆角矩形 5">
            <a:extLst>
              <a:ext uri="{FF2B5EF4-FFF2-40B4-BE49-F238E27FC236}">
                <a16:creationId xmlns:a16="http://schemas.microsoft.com/office/drawing/2014/main" id="{616E4BE5-0912-41B3-9DFB-CCBDCE505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75" y="2297113"/>
            <a:ext cx="6731000" cy="5969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FCD2317-3A8C-482F-8EA5-768394D15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3221038"/>
            <a:ext cx="6496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800" kern="0" dirty="0">
                <a:solidFill>
                  <a:srgbClr val="FF0000"/>
                </a:solidFill>
                <a:latin typeface="+mn-lt"/>
                <a:ea typeface="+mn-ea"/>
              </a:rPr>
              <a:t>预先将活动按结束时间从早到晚排列</a:t>
            </a:r>
          </a:p>
          <a:p>
            <a:pPr marL="669925" lvl="1" indent="-325438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zh-CN" altLang="en-US" sz="2400" kern="0" dirty="0">
                <a:latin typeface="+mn-lt"/>
                <a:ea typeface="+mn-ea"/>
              </a:rPr>
              <a:t>只需一趟扫描就能完成安排任务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40" name="Rectangle 4">
            <a:extLst>
              <a:ext uri="{FF2B5EF4-FFF2-40B4-BE49-F238E27FC236}">
                <a16:creationId xmlns:a16="http://schemas.microsoft.com/office/drawing/2014/main" id="{14C21CDD-6F76-402A-9A0A-4631553F1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(</a:t>
            </a:r>
            <a:r>
              <a:rPr lang="zh-CN" altLang="en-US" dirty="0"/>
              <a:t>单</a:t>
            </a:r>
            <a:r>
              <a:rPr lang="en-US" altLang="zh-CN" dirty="0"/>
              <a:t>)</a:t>
            </a:r>
            <a:r>
              <a:rPr lang="zh-CN" altLang="en-US" dirty="0"/>
              <a:t>会场安排问题的贪心算法</a:t>
            </a:r>
            <a:endParaRPr lang="en-US" altLang="zh-CN" dirty="0"/>
          </a:p>
        </p:txBody>
      </p:sp>
      <p:sp>
        <p:nvSpPr>
          <p:cNvPr id="1115141" name="Rectangle 5">
            <a:extLst>
              <a:ext uri="{FF2B5EF4-FFF2-40B4-BE49-F238E27FC236}">
                <a16:creationId xmlns:a16="http://schemas.microsoft.com/office/drawing/2014/main" id="{DDEBE747-85F1-416B-9EF0-773396F33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4000" y="1052513"/>
            <a:ext cx="8712200" cy="53832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500" b="1"/>
              <a:t>greedySelector (S, f, n ){ // n </a:t>
            </a:r>
            <a:r>
              <a:rPr lang="zh-CN" altLang="en-US" sz="2500" b="1"/>
              <a:t>是活动集合 </a:t>
            </a:r>
            <a:r>
              <a:rPr lang="en-US" altLang="zh-CN" sz="2500" b="1"/>
              <a:t>S </a:t>
            </a:r>
            <a:r>
              <a:rPr lang="zh-CN" altLang="en-US" sz="2500" b="1"/>
              <a:t>的元素个数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500" b="1"/>
              <a:t>// </a:t>
            </a:r>
            <a:r>
              <a:rPr lang="en-US" altLang="zh-CN" sz="2500" b="1">
                <a:solidFill>
                  <a:srgbClr val="0041FF"/>
                </a:solidFill>
              </a:rPr>
              <a:t>S </a:t>
            </a:r>
            <a:r>
              <a:rPr lang="zh-CN" altLang="en-US" sz="2500" b="1">
                <a:solidFill>
                  <a:srgbClr val="0041FF"/>
                </a:solidFill>
              </a:rPr>
              <a:t>中活动按结束时间从小到大排序</a:t>
            </a:r>
            <a:endParaRPr lang="en-US" altLang="zh-CN" sz="2500" b="1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500" b="1"/>
              <a:t>      A  = { a</a:t>
            </a:r>
            <a:r>
              <a:rPr lang="en-US" altLang="zh-CN" sz="2500" b="1" baseline="-25000"/>
              <a:t>1 </a:t>
            </a:r>
            <a:r>
              <a:rPr lang="en-US" altLang="zh-CN" sz="2500" b="1"/>
              <a:t>}          // a</a:t>
            </a:r>
            <a:r>
              <a:rPr lang="en-US" altLang="zh-CN" sz="2500" b="1" baseline="-25000"/>
              <a:t>1</a:t>
            </a:r>
            <a:r>
              <a:rPr lang="zh-CN" altLang="en-US" sz="2500" b="1"/>
              <a:t>最早结束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500" b="1"/>
              <a:t>       j  = 1               // j </a:t>
            </a:r>
            <a:r>
              <a:rPr lang="zh-CN" altLang="en-US" sz="2500" b="1"/>
              <a:t>是最近加入 </a:t>
            </a:r>
            <a:r>
              <a:rPr lang="en-US" altLang="zh-CN" sz="2500" b="1"/>
              <a:t>A </a:t>
            </a:r>
            <a:r>
              <a:rPr lang="zh-CN" altLang="en-US" sz="2500" b="1"/>
              <a:t>中的活动的编号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500" b="1"/>
              <a:t>      for ( i  = 2 ; i &lt;= n ; i ++ ) {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500" b="1"/>
              <a:t> </a:t>
            </a:r>
            <a:r>
              <a:rPr lang="en-US" altLang="zh-CN" sz="2500" b="1">
                <a:solidFill>
                  <a:srgbClr val="FF0000"/>
                </a:solidFill>
              </a:rPr>
              <a:t>          </a:t>
            </a:r>
            <a:r>
              <a:rPr lang="en-US" altLang="zh-CN" sz="2100" b="1">
                <a:solidFill>
                  <a:srgbClr val="FF0000"/>
                </a:solidFill>
              </a:rPr>
              <a:t>if ( s [ i ] ≥ f [ j ] ) { A  = A  ∪ { a</a:t>
            </a:r>
            <a:r>
              <a:rPr lang="en-US" altLang="zh-CN" sz="2100" b="1" baseline="-25000">
                <a:solidFill>
                  <a:srgbClr val="FF0000"/>
                </a:solidFill>
              </a:rPr>
              <a:t>i</a:t>
            </a:r>
            <a:r>
              <a:rPr lang="en-US" altLang="zh-CN" sz="2100" b="1">
                <a:solidFill>
                  <a:srgbClr val="FF0000"/>
                </a:solidFill>
              </a:rPr>
              <a:t> } ; j  = i } // a</a:t>
            </a:r>
            <a:r>
              <a:rPr lang="en-US" altLang="zh-CN" sz="2100" b="1" baseline="-25000">
                <a:solidFill>
                  <a:srgbClr val="FF0000"/>
                </a:solidFill>
              </a:rPr>
              <a:t>i</a:t>
            </a:r>
            <a:r>
              <a:rPr lang="en-US" altLang="zh-CN" sz="2100" b="1">
                <a:solidFill>
                  <a:srgbClr val="FF0000"/>
                </a:solidFill>
              </a:rPr>
              <a:t> </a:t>
            </a:r>
            <a:r>
              <a:rPr lang="zh-CN" altLang="en-US" sz="2100" b="1">
                <a:solidFill>
                  <a:srgbClr val="FF0000"/>
                </a:solidFill>
              </a:rPr>
              <a:t>比 </a:t>
            </a:r>
            <a:r>
              <a:rPr lang="en-US" altLang="zh-CN" sz="2100" b="1">
                <a:solidFill>
                  <a:srgbClr val="FF0000"/>
                </a:solidFill>
              </a:rPr>
              <a:t>a</a:t>
            </a:r>
            <a:r>
              <a:rPr lang="en-US" altLang="zh-CN" sz="2100" b="1" baseline="-25000">
                <a:solidFill>
                  <a:srgbClr val="FF0000"/>
                </a:solidFill>
              </a:rPr>
              <a:t>j</a:t>
            </a:r>
            <a:r>
              <a:rPr lang="en-US" altLang="zh-CN" sz="2100" b="1">
                <a:solidFill>
                  <a:srgbClr val="FF0000"/>
                </a:solidFill>
              </a:rPr>
              <a:t> </a:t>
            </a:r>
            <a:r>
              <a:rPr lang="zh-CN" altLang="en-US" sz="2100" b="1">
                <a:solidFill>
                  <a:srgbClr val="FF0000"/>
                </a:solidFill>
              </a:rPr>
              <a:t>晚开始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500" b="1"/>
              <a:t>      }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500" b="1"/>
              <a:t>      return A         // A </a:t>
            </a:r>
            <a:r>
              <a:rPr lang="zh-CN" altLang="en-US" sz="2500" b="1"/>
              <a:t>包含的相容活动个数最多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500" b="1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2" name="Rectangle 4">
            <a:extLst>
              <a:ext uri="{FF2B5EF4-FFF2-40B4-BE49-F238E27FC236}">
                <a16:creationId xmlns:a16="http://schemas.microsoft.com/office/drawing/2014/main" id="{7F8E242F-60FD-44C1-9A8F-BD083CE049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>
              <a:defRPr/>
            </a:pPr>
            <a:r>
              <a:rPr lang="zh-CN" altLang="en-US"/>
              <a:t>活动安排问题的贪心算法时间复杂性</a:t>
            </a:r>
          </a:p>
        </p:txBody>
      </p:sp>
      <p:sp>
        <p:nvSpPr>
          <p:cNvPr id="969733" name="Rectangle 5">
            <a:extLst>
              <a:ext uri="{FF2B5EF4-FFF2-40B4-BE49-F238E27FC236}">
                <a16:creationId xmlns:a16="http://schemas.microsoft.com/office/drawing/2014/main" id="{B501413C-57D7-495C-8815-2BD3B6AB9C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>
              <a:lnSpc>
                <a:spcPct val="130000"/>
              </a:lnSpc>
            </a:pPr>
            <a:r>
              <a:rPr lang="en-US" altLang="zh-CN">
                <a:effectLst/>
              </a:rPr>
              <a:t>n </a:t>
            </a:r>
            <a:r>
              <a:rPr lang="zh-CN" altLang="en-US">
                <a:effectLst/>
              </a:rPr>
              <a:t>个活动的单会场安排问题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effectLst/>
              </a:rPr>
              <a:t>预排序：</a:t>
            </a:r>
            <a:r>
              <a:rPr lang="en-US" altLang="zh-CN">
                <a:solidFill>
                  <a:srgbClr val="FF0000"/>
                </a:solidFill>
                <a:effectLst/>
              </a:rPr>
              <a:t>O (n*log n)</a:t>
            </a:r>
            <a:endParaRPr lang="zh-CN" altLang="en-US">
              <a:solidFill>
                <a:srgbClr val="FF0000"/>
              </a:solidFill>
              <a:effectLst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effectLst/>
              </a:rPr>
              <a:t>活动安排：</a:t>
            </a:r>
            <a:r>
              <a:rPr lang="en-US" altLang="zh-CN">
                <a:effectLst/>
              </a:rPr>
              <a:t>Θ(n)</a:t>
            </a:r>
            <a:endParaRPr lang="zh-CN" altLang="en-US">
              <a:effectLst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effectLst/>
              </a:rPr>
              <a:t>时间复杂性：</a:t>
            </a:r>
            <a:r>
              <a:rPr lang="en-US" altLang="zh-CN">
                <a:effectLst/>
              </a:rPr>
              <a:t>T(n) = O (n*log 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2" name="Rectangle 4">
            <a:extLst>
              <a:ext uri="{FF2B5EF4-FFF2-40B4-BE49-F238E27FC236}">
                <a16:creationId xmlns:a16="http://schemas.microsoft.com/office/drawing/2014/main" id="{29DDD1F1-EE08-475F-A8D3-3BB09605B7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>
              <a:defRPr/>
            </a:pPr>
            <a:r>
              <a:rPr lang="en-US" altLang="zh-CN" dirty="0"/>
              <a:t>(</a:t>
            </a:r>
            <a:r>
              <a:rPr lang="zh-CN" altLang="en-US" dirty="0"/>
              <a:t>多</a:t>
            </a:r>
            <a:r>
              <a:rPr lang="en-US" altLang="zh-CN" dirty="0"/>
              <a:t>)</a:t>
            </a:r>
            <a:r>
              <a:rPr lang="zh-CN" altLang="en-US" dirty="0"/>
              <a:t>会场活动安排问题的贪心求解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FBF582FB-E70A-47AC-AD5F-89448E0804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>
              <a:lnSpc>
                <a:spcPct val="130000"/>
              </a:lnSpc>
            </a:pPr>
            <a:r>
              <a:rPr lang="zh-CN" altLang="en-US">
                <a:effectLst/>
              </a:rPr>
              <a:t>贪心选择</a:t>
            </a:r>
            <a:endParaRPr lang="en-US" altLang="zh-CN">
              <a:effectLst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effectLst/>
              </a:rPr>
              <a:t>单个会场安排的活动越多，用到的会场个数就越少</a:t>
            </a:r>
            <a:endParaRPr lang="en-US" altLang="zh-CN">
              <a:effectLst/>
            </a:endParaRPr>
          </a:p>
        </p:txBody>
      </p:sp>
      <p:graphicFrame>
        <p:nvGraphicFramePr>
          <p:cNvPr id="366596" name="Group 4">
            <a:extLst>
              <a:ext uri="{FF2B5EF4-FFF2-40B4-BE49-F238E27FC236}">
                <a16:creationId xmlns:a16="http://schemas.microsoft.com/office/drawing/2014/main" id="{8C8CE80E-99FD-4E9B-A310-61468E0A74FE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2816225"/>
          <a:ext cx="7239000" cy="1225701"/>
        </p:xfrm>
        <a:graphic>
          <a:graphicData uri="http://schemas.openxmlformats.org/drawingml/2006/table">
            <a:tbl>
              <a:tblPr/>
              <a:tblGrid>
                <a:gridCol w="796925">
                  <a:extLst>
                    <a:ext uri="{9D8B030D-6E8A-4147-A177-3AD203B41FA5}">
                      <a16:colId xmlns:a16="http://schemas.microsoft.com/office/drawing/2014/main" val="3499966107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1705093567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4184049779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520216534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342284819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92059316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1906792965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1700452865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4214928368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926559045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4126711223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617535494"/>
                    </a:ext>
                  </a:extLst>
                </a:gridCol>
              </a:tblGrid>
              <a:tr h="40851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869242"/>
                  </a:ext>
                </a:extLst>
              </a:tr>
              <a:tr h="40851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s[i]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678058"/>
                  </a:ext>
                </a:extLst>
              </a:tr>
              <a:tr h="40851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f[</a:t>
                      </a:r>
                      <a:r>
                        <a:rPr kumimoji="0" lang="en-US" altLang="zh-CN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2606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>
            <a:extLst>
              <a:ext uri="{FF2B5EF4-FFF2-40B4-BE49-F238E27FC236}">
                <a16:creationId xmlns:a16="http://schemas.microsoft.com/office/drawing/2014/main" id="{EE096E09-C7F2-42DE-89E0-ADFB86F0FF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>
              <a:lnSpc>
                <a:spcPct val="130000"/>
              </a:lnSpc>
            </a:pPr>
            <a:r>
              <a:rPr lang="zh-CN" altLang="en-US">
                <a:effectLst/>
              </a:rPr>
              <a:t>单会场</a:t>
            </a:r>
            <a:r>
              <a:rPr lang="en-US" altLang="zh-CN">
                <a:effectLst/>
              </a:rPr>
              <a:t>(</a:t>
            </a:r>
            <a:r>
              <a:rPr lang="zh-CN" altLang="en-US">
                <a:effectLst/>
              </a:rPr>
              <a:t>加权</a:t>
            </a:r>
            <a:r>
              <a:rPr lang="en-US" altLang="zh-CN">
                <a:effectLst/>
              </a:rPr>
              <a:t>)</a:t>
            </a:r>
            <a:r>
              <a:rPr lang="zh-CN" altLang="en-US">
                <a:effectLst/>
              </a:rPr>
              <a:t>活动安排</a:t>
            </a:r>
          </a:p>
          <a:p>
            <a:pPr lvl="1" eaLnBrk="1" hangingPunct="1"/>
            <a:r>
              <a:rPr lang="zh-CN" altLang="en-US">
                <a:effectLst/>
              </a:rPr>
              <a:t>每个活动给会场支付费用，如何安排活动使得会场收入最大？</a:t>
            </a:r>
            <a:endParaRPr lang="en-US" altLang="zh-CN">
              <a:effectLst/>
            </a:endParaRPr>
          </a:p>
          <a:p>
            <a:pPr eaLnBrk="1" hangingPunct="1"/>
            <a:endParaRPr lang="zh-CN" altLang="en-US">
              <a:effectLst/>
            </a:endParaRPr>
          </a:p>
        </p:txBody>
      </p:sp>
      <p:sp>
        <p:nvSpPr>
          <p:cNvPr id="969732" name="Rectangle 4">
            <a:extLst>
              <a:ext uri="{FF2B5EF4-FFF2-40B4-BE49-F238E27FC236}">
                <a16:creationId xmlns:a16="http://schemas.microsoft.com/office/drawing/2014/main" id="{75C0C29E-EB12-4B6D-AEC3-0AAD4B3F06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>
              <a:defRPr/>
            </a:pPr>
            <a:r>
              <a:rPr lang="zh-CN" altLang="en-US" dirty="0"/>
              <a:t>推广：带权值的会场活动安排问题</a:t>
            </a:r>
          </a:p>
        </p:txBody>
      </p:sp>
      <p:sp>
        <p:nvSpPr>
          <p:cNvPr id="367674" name="Rectangle 58">
            <a:extLst>
              <a:ext uri="{FF2B5EF4-FFF2-40B4-BE49-F238E27FC236}">
                <a16:creationId xmlns:a16="http://schemas.microsoft.com/office/drawing/2014/main" id="{B2E62BEF-36AD-4B51-940B-7FD7B860E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1212850"/>
            <a:ext cx="302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还能贪心求解吗？</a:t>
            </a:r>
          </a:p>
        </p:txBody>
      </p:sp>
      <p:grpSp>
        <p:nvGrpSpPr>
          <p:cNvPr id="2" name="Group 94">
            <a:extLst>
              <a:ext uri="{FF2B5EF4-FFF2-40B4-BE49-F238E27FC236}">
                <a16:creationId xmlns:a16="http://schemas.microsoft.com/office/drawing/2014/main" id="{4033829C-A651-45BD-8577-A4F6425E0EFF}"/>
              </a:ext>
            </a:extLst>
          </p:cNvPr>
          <p:cNvGrpSpPr>
            <a:grpSpLocks/>
          </p:cNvGrpSpPr>
          <p:nvPr/>
        </p:nvGrpSpPr>
        <p:grpSpPr bwMode="auto">
          <a:xfrm>
            <a:off x="1778000" y="2797175"/>
            <a:ext cx="5538788" cy="1711325"/>
            <a:chOff x="1010" y="2081"/>
            <a:chExt cx="3489" cy="1078"/>
          </a:xfrm>
        </p:grpSpPr>
        <p:sp>
          <p:nvSpPr>
            <p:cNvPr id="21512" name="Line 86">
              <a:extLst>
                <a:ext uri="{FF2B5EF4-FFF2-40B4-BE49-F238E27FC236}">
                  <a16:creationId xmlns:a16="http://schemas.microsoft.com/office/drawing/2014/main" id="{51A6B0E1-11B2-41E3-AF0E-68324A816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0" y="3159"/>
              <a:ext cx="348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" name="Line 87">
              <a:extLst>
                <a:ext uri="{FF2B5EF4-FFF2-40B4-BE49-F238E27FC236}">
                  <a16:creationId xmlns:a16="http://schemas.microsoft.com/office/drawing/2014/main" id="{A133682C-195C-4877-83C0-ED774CCB1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" y="2326"/>
              <a:ext cx="117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" name="Line 88">
              <a:extLst>
                <a:ext uri="{FF2B5EF4-FFF2-40B4-BE49-F238E27FC236}">
                  <a16:creationId xmlns:a16="http://schemas.microsoft.com/office/drawing/2014/main" id="{90EFC043-3EA1-4E55-81C2-C36186A36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4" y="2966"/>
              <a:ext cx="122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Line 89">
              <a:extLst>
                <a:ext uri="{FF2B5EF4-FFF2-40B4-BE49-F238E27FC236}">
                  <a16:creationId xmlns:a16="http://schemas.microsoft.com/office/drawing/2014/main" id="{03FCF490-F4BB-445C-81EB-D0466AC3D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7" y="2623"/>
              <a:ext cx="185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Rectangle 90">
              <a:extLst>
                <a:ext uri="{FF2B5EF4-FFF2-40B4-BE49-F238E27FC236}">
                  <a16:creationId xmlns:a16="http://schemas.microsoft.com/office/drawing/2014/main" id="{2D82F53E-3070-4FFC-92FA-B56EA5579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" y="2081"/>
              <a:ext cx="7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A50021"/>
                  </a:solidFill>
                  <a:latin typeface="Arial" panose="020B0604020202020204" pitchFamily="34" charset="0"/>
                </a:rPr>
                <a:t>收费 </a:t>
              </a:r>
              <a:r>
                <a:rPr lang="en-US" altLang="zh-CN" sz="2000" b="1">
                  <a:solidFill>
                    <a:srgbClr val="A50021"/>
                  </a:solidFill>
                  <a:latin typeface="Arial" panose="020B0604020202020204" pitchFamily="34" charset="0"/>
                </a:rPr>
                <a:t>1 </a:t>
              </a:r>
              <a:r>
                <a:rPr lang="zh-CN" altLang="en-US" sz="2000" b="1">
                  <a:solidFill>
                    <a:srgbClr val="A50021"/>
                  </a:solidFill>
                  <a:latin typeface="Arial" panose="020B0604020202020204" pitchFamily="34" charset="0"/>
                </a:rPr>
                <a:t>￥</a:t>
              </a:r>
            </a:p>
          </p:txBody>
        </p:sp>
        <p:sp>
          <p:nvSpPr>
            <p:cNvPr id="21517" name="Rectangle 91">
              <a:extLst>
                <a:ext uri="{FF2B5EF4-FFF2-40B4-BE49-F238E27FC236}">
                  <a16:creationId xmlns:a16="http://schemas.microsoft.com/office/drawing/2014/main" id="{4BF9AB20-FF08-4C13-A06C-CA62557BE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" y="2381"/>
              <a:ext cx="7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A50021"/>
                  </a:solidFill>
                  <a:latin typeface="Arial" panose="020B0604020202020204" pitchFamily="34" charset="0"/>
                </a:rPr>
                <a:t>收费 </a:t>
              </a:r>
              <a:r>
                <a:rPr lang="en-US" altLang="zh-CN" sz="2000" b="1">
                  <a:solidFill>
                    <a:srgbClr val="A50021"/>
                  </a:solidFill>
                  <a:latin typeface="Arial" panose="020B0604020202020204" pitchFamily="34" charset="0"/>
                </a:rPr>
                <a:t>3 </a:t>
              </a:r>
              <a:r>
                <a:rPr lang="zh-CN" altLang="en-US" sz="2000" b="1">
                  <a:solidFill>
                    <a:srgbClr val="A50021"/>
                  </a:solidFill>
                  <a:latin typeface="Arial" panose="020B0604020202020204" pitchFamily="34" charset="0"/>
                </a:rPr>
                <a:t>￥</a:t>
              </a:r>
            </a:p>
          </p:txBody>
        </p:sp>
        <p:sp>
          <p:nvSpPr>
            <p:cNvPr id="21518" name="Rectangle 92">
              <a:extLst>
                <a:ext uri="{FF2B5EF4-FFF2-40B4-BE49-F238E27FC236}">
                  <a16:creationId xmlns:a16="http://schemas.microsoft.com/office/drawing/2014/main" id="{7654D490-6A18-4DEF-A98A-D48A6A681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2695"/>
              <a:ext cx="7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A50021"/>
                  </a:solidFill>
                  <a:latin typeface="Arial" panose="020B0604020202020204" pitchFamily="34" charset="0"/>
                </a:rPr>
                <a:t>收费 </a:t>
              </a:r>
              <a:r>
                <a:rPr lang="en-US" altLang="zh-CN" sz="2000" b="1">
                  <a:solidFill>
                    <a:srgbClr val="A50021"/>
                  </a:solidFill>
                  <a:latin typeface="Arial" panose="020B0604020202020204" pitchFamily="34" charset="0"/>
                </a:rPr>
                <a:t>1 </a:t>
              </a:r>
              <a:r>
                <a:rPr lang="zh-CN" altLang="en-US" sz="2000" b="1">
                  <a:solidFill>
                    <a:srgbClr val="A50021"/>
                  </a:solidFill>
                  <a:latin typeface="Arial" panose="020B0604020202020204" pitchFamily="34" charset="0"/>
                </a:rPr>
                <a:t>￥</a:t>
              </a:r>
            </a:p>
          </p:txBody>
        </p:sp>
      </p:grpSp>
      <p:sp>
        <p:nvSpPr>
          <p:cNvPr id="367711" name="Rectangle 95">
            <a:extLst>
              <a:ext uri="{FF2B5EF4-FFF2-40B4-BE49-F238E27FC236}">
                <a16:creationId xmlns:a16="http://schemas.microsoft.com/office/drawing/2014/main" id="{6072F2DC-928E-42A2-A7F6-4F12EFB52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38" y="2508250"/>
            <a:ext cx="2732087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×</a:t>
            </a:r>
            <a:endParaRPr lang="zh-CN" altLang="en-US" sz="252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67712" name="Rectangle 96">
            <a:extLst>
              <a:ext uri="{FF2B5EF4-FFF2-40B4-BE49-F238E27FC236}">
                <a16:creationId xmlns:a16="http://schemas.microsoft.com/office/drawing/2014/main" id="{08FC0293-1DA3-4877-B8F2-BD66D93C3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5100638"/>
            <a:ext cx="3435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需要用到动态规划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74" grpId="0"/>
      <p:bldP spid="367711" grpId="0"/>
      <p:bldP spid="3677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F1F4F6D-2470-403C-B5A2-5C5A31213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加权的单会场活动安排的动态规划求解</a:t>
            </a:r>
          </a:p>
        </p:txBody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id="{A7978002-004D-40BC-854C-910D148CC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活动集合 </a:t>
            </a:r>
            <a:r>
              <a:rPr lang="en-US" altLang="zh-CN">
                <a:effectLst/>
              </a:rPr>
              <a:t>E={1, 2, …, n }(</a:t>
            </a:r>
            <a:r>
              <a:rPr lang="zh-CN" altLang="en-US">
                <a:solidFill>
                  <a:srgbClr val="0000CC"/>
                </a:solidFill>
                <a:effectLst/>
              </a:rPr>
              <a:t>结束时间递增排列</a:t>
            </a:r>
            <a:r>
              <a:rPr lang="en-US" altLang="zh-CN">
                <a:effectLst/>
              </a:rPr>
              <a:t>)</a:t>
            </a:r>
          </a:p>
          <a:p>
            <a:pPr lvl="1"/>
            <a:r>
              <a:rPr lang="zh-CN" altLang="en-US">
                <a:effectLst/>
              </a:rPr>
              <a:t>活动 </a:t>
            </a:r>
            <a:r>
              <a:rPr lang="en-US" altLang="zh-CN">
                <a:effectLst/>
              </a:rPr>
              <a:t>j</a:t>
            </a:r>
            <a:r>
              <a:rPr lang="zh-CN" altLang="en-US">
                <a:effectLst/>
              </a:rPr>
              <a:t>：开始时间 </a:t>
            </a:r>
            <a:r>
              <a:rPr lang="en-US" altLang="zh-CN">
                <a:effectLst/>
              </a:rPr>
              <a:t>s</a:t>
            </a:r>
            <a:r>
              <a:rPr lang="en-US" altLang="zh-CN" baseline="-25000">
                <a:effectLst/>
              </a:rPr>
              <a:t>j</a:t>
            </a:r>
            <a:r>
              <a:rPr lang="zh-CN" altLang="en-US">
                <a:effectLst/>
              </a:rPr>
              <a:t>、结束时间 </a:t>
            </a:r>
            <a:r>
              <a:rPr lang="en-US" altLang="zh-CN">
                <a:effectLst/>
              </a:rPr>
              <a:t>f</a:t>
            </a:r>
            <a:r>
              <a:rPr lang="en-US" altLang="zh-CN" baseline="-25000">
                <a:effectLst/>
              </a:rPr>
              <a:t>j</a:t>
            </a:r>
            <a:r>
              <a:rPr lang="zh-CN" altLang="en-US">
                <a:effectLst/>
              </a:rPr>
              <a:t>、权值 </a:t>
            </a:r>
            <a:r>
              <a:rPr lang="en-US" altLang="zh-CN">
                <a:effectLst/>
              </a:rPr>
              <a:t>v</a:t>
            </a:r>
            <a:r>
              <a:rPr lang="en-US" altLang="zh-CN" baseline="-25000">
                <a:effectLst/>
              </a:rPr>
              <a:t>j</a:t>
            </a:r>
          </a:p>
          <a:p>
            <a:pPr lvl="1"/>
            <a:r>
              <a:rPr lang="en-US" altLang="zh-CN" b="1">
                <a:solidFill>
                  <a:srgbClr val="FF0000"/>
                </a:solidFill>
                <a:effectLst/>
              </a:rPr>
              <a:t>p(j)=i</a:t>
            </a:r>
            <a:r>
              <a:rPr lang="zh-CN" altLang="en-US">
                <a:effectLst/>
              </a:rPr>
              <a:t>：</a:t>
            </a:r>
            <a:r>
              <a:rPr lang="zh-CN" altLang="en-US">
                <a:solidFill>
                  <a:srgbClr val="0000CC"/>
                </a:solidFill>
                <a:effectLst/>
              </a:rPr>
              <a:t>活动 </a:t>
            </a:r>
            <a:r>
              <a:rPr lang="en-US" altLang="zh-CN">
                <a:solidFill>
                  <a:srgbClr val="0000CC"/>
                </a:solidFill>
                <a:effectLst/>
              </a:rPr>
              <a:t>j </a:t>
            </a:r>
            <a:r>
              <a:rPr lang="zh-CN" altLang="en-US">
                <a:solidFill>
                  <a:srgbClr val="0000CC"/>
                </a:solidFill>
                <a:effectLst/>
              </a:rPr>
              <a:t>开始前最晚结束的并与 </a:t>
            </a:r>
            <a:r>
              <a:rPr lang="en-US" altLang="zh-CN">
                <a:solidFill>
                  <a:srgbClr val="0000CC"/>
                </a:solidFill>
                <a:effectLst/>
              </a:rPr>
              <a:t>j </a:t>
            </a:r>
            <a:r>
              <a:rPr lang="zh-CN" altLang="en-US">
                <a:solidFill>
                  <a:srgbClr val="0000CC"/>
                </a:solidFill>
                <a:effectLst/>
              </a:rPr>
              <a:t>相容的活动 </a:t>
            </a:r>
            <a:r>
              <a:rPr lang="en-US" altLang="zh-CN">
                <a:solidFill>
                  <a:srgbClr val="0000CC"/>
                </a:solidFill>
                <a:effectLst/>
              </a:rPr>
              <a:t>i</a:t>
            </a:r>
          </a:p>
          <a:p>
            <a:pPr lvl="2"/>
            <a:r>
              <a:rPr lang="zh-CN" altLang="en-US" b="1">
                <a:solidFill>
                  <a:schemeClr val="accent2"/>
                </a:solidFill>
                <a:effectLst/>
              </a:rPr>
              <a:t>若 </a:t>
            </a:r>
            <a:r>
              <a:rPr lang="en-US" altLang="zh-CN" b="1">
                <a:solidFill>
                  <a:schemeClr val="accent2"/>
                </a:solidFill>
                <a:effectLst/>
              </a:rPr>
              <a:t>i </a:t>
            </a:r>
            <a:r>
              <a:rPr lang="zh-CN" altLang="en-US" b="1">
                <a:solidFill>
                  <a:schemeClr val="accent2"/>
                </a:solidFill>
                <a:effectLst/>
              </a:rPr>
              <a:t>不存在，则令 </a:t>
            </a:r>
            <a:r>
              <a:rPr lang="en-US" altLang="zh-CN" b="1">
                <a:solidFill>
                  <a:schemeClr val="accent2"/>
                </a:solidFill>
                <a:effectLst/>
              </a:rPr>
              <a:t>p (j)=0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03BB5CE-5EF4-46B5-AD3F-129CCEDBED53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3344863"/>
            <a:ext cx="6994525" cy="2624137"/>
            <a:chOff x="259" y="2107"/>
            <a:chExt cx="4406" cy="1653"/>
          </a:xfrm>
        </p:grpSpPr>
        <p:sp>
          <p:nvSpPr>
            <p:cNvPr id="22539" name="Line 5">
              <a:extLst>
                <a:ext uri="{FF2B5EF4-FFF2-40B4-BE49-F238E27FC236}">
                  <a16:creationId xmlns:a16="http://schemas.microsoft.com/office/drawing/2014/main" id="{4E2F63B4-20E2-4C59-9023-7CEA3CA26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" y="3760"/>
              <a:ext cx="440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6">
              <a:extLst>
                <a:ext uri="{FF2B5EF4-FFF2-40B4-BE49-F238E27FC236}">
                  <a16:creationId xmlns:a16="http://schemas.microsoft.com/office/drawing/2014/main" id="{6AA61326-E699-4E90-9A97-E3D6F51C8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" y="2358"/>
              <a:ext cx="1283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Line 7">
              <a:extLst>
                <a:ext uri="{FF2B5EF4-FFF2-40B4-BE49-F238E27FC236}">
                  <a16:creationId xmlns:a16="http://schemas.microsoft.com/office/drawing/2014/main" id="{F1A78540-6136-4B42-A9D9-A2F0639D9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" y="3080"/>
              <a:ext cx="267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Line 8">
              <a:extLst>
                <a:ext uri="{FF2B5EF4-FFF2-40B4-BE49-F238E27FC236}">
                  <a16:creationId xmlns:a16="http://schemas.microsoft.com/office/drawing/2014/main" id="{0E9FEA15-2CEB-46B9-9E98-D892CD3DF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807"/>
              <a:ext cx="92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Line 9">
              <a:extLst>
                <a:ext uri="{FF2B5EF4-FFF2-40B4-BE49-F238E27FC236}">
                  <a16:creationId xmlns:a16="http://schemas.microsoft.com/office/drawing/2014/main" id="{D1A3D161-08EC-4937-9B3B-1A64EAA48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" y="2589"/>
              <a:ext cx="161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Line 10">
              <a:extLst>
                <a:ext uri="{FF2B5EF4-FFF2-40B4-BE49-F238E27FC236}">
                  <a16:creationId xmlns:a16="http://schemas.microsoft.com/office/drawing/2014/main" id="{35EFC561-C2D9-4D5D-86BB-39D075458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5" y="3338"/>
              <a:ext cx="62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Line 11">
              <a:extLst>
                <a:ext uri="{FF2B5EF4-FFF2-40B4-BE49-F238E27FC236}">
                  <a16:creationId xmlns:a16="http://schemas.microsoft.com/office/drawing/2014/main" id="{F7360853-6966-4163-89F1-0B662BA0A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1" y="3563"/>
              <a:ext cx="78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Rectangle 12">
              <a:extLst>
                <a:ext uri="{FF2B5EF4-FFF2-40B4-BE49-F238E27FC236}">
                  <a16:creationId xmlns:a16="http://schemas.microsoft.com/office/drawing/2014/main" id="{787D8955-5966-4007-81DE-D0543672A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2107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A50021"/>
                  </a:solidFill>
                  <a:ea typeface="宋体" panose="02010600030101010101" pitchFamily="2" charset="-122"/>
                </a:rPr>
                <a:t>v</a:t>
              </a:r>
              <a:r>
                <a:rPr lang="en-US" altLang="zh-CN" sz="2000" baseline="-25000">
                  <a:solidFill>
                    <a:srgbClr val="A50021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000">
                  <a:solidFill>
                    <a:srgbClr val="A50021"/>
                  </a:solidFill>
                  <a:ea typeface="宋体" panose="02010600030101010101" pitchFamily="2" charset="-122"/>
                </a:rPr>
                <a:t>=2</a:t>
              </a:r>
              <a:endParaRPr lang="zh-CN" altLang="en-US" sz="2000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7" name="Rectangle 13">
              <a:extLst>
                <a:ext uri="{FF2B5EF4-FFF2-40B4-BE49-F238E27FC236}">
                  <a16:creationId xmlns:a16="http://schemas.microsoft.com/office/drawing/2014/main" id="{DC1ABE2D-DD4D-4A85-976C-014AD20C4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" y="2342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A50021"/>
                  </a:solidFill>
                  <a:ea typeface="宋体" panose="02010600030101010101" pitchFamily="2" charset="-122"/>
                </a:rPr>
                <a:t>v</a:t>
              </a:r>
              <a:r>
                <a:rPr lang="en-US" altLang="zh-CN" sz="2000" baseline="-25000">
                  <a:solidFill>
                    <a:srgbClr val="A50021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000">
                  <a:solidFill>
                    <a:srgbClr val="A50021"/>
                  </a:solidFill>
                  <a:ea typeface="宋体" panose="02010600030101010101" pitchFamily="2" charset="-122"/>
                </a:rPr>
                <a:t>=4</a:t>
              </a:r>
              <a:endParaRPr lang="zh-CN" altLang="en-US" sz="2000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8" name="Rectangle 14">
              <a:extLst>
                <a:ext uri="{FF2B5EF4-FFF2-40B4-BE49-F238E27FC236}">
                  <a16:creationId xmlns:a16="http://schemas.microsoft.com/office/drawing/2014/main" id="{4300821A-ADAB-40E3-AF5A-1F1800960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2567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A50021"/>
                  </a:solidFill>
                  <a:ea typeface="宋体" panose="02010600030101010101" pitchFamily="2" charset="-122"/>
                </a:rPr>
                <a:t>v</a:t>
              </a:r>
              <a:r>
                <a:rPr lang="en-US" altLang="zh-CN" sz="2000" baseline="-25000">
                  <a:solidFill>
                    <a:srgbClr val="A50021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 sz="2000">
                  <a:solidFill>
                    <a:srgbClr val="A50021"/>
                  </a:solidFill>
                  <a:ea typeface="宋体" panose="02010600030101010101" pitchFamily="2" charset="-122"/>
                </a:rPr>
                <a:t>=4</a:t>
              </a:r>
              <a:endParaRPr lang="zh-CN" altLang="en-US" sz="2000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9" name="Rectangle 15">
              <a:extLst>
                <a:ext uri="{FF2B5EF4-FFF2-40B4-BE49-F238E27FC236}">
                  <a16:creationId xmlns:a16="http://schemas.microsoft.com/office/drawing/2014/main" id="{E21D6FCE-14FF-4CE4-959D-F78062680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2848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A50021"/>
                  </a:solidFill>
                  <a:ea typeface="宋体" panose="02010600030101010101" pitchFamily="2" charset="-122"/>
                </a:rPr>
                <a:t>v</a:t>
              </a:r>
              <a:r>
                <a:rPr lang="en-US" altLang="zh-CN" sz="2000" baseline="-25000">
                  <a:solidFill>
                    <a:srgbClr val="A50021"/>
                  </a:solidFill>
                  <a:ea typeface="宋体" panose="02010600030101010101" pitchFamily="2" charset="-122"/>
                </a:rPr>
                <a:t>4</a:t>
              </a:r>
              <a:r>
                <a:rPr lang="en-US" altLang="zh-CN" sz="2000">
                  <a:solidFill>
                    <a:srgbClr val="A50021"/>
                  </a:solidFill>
                  <a:ea typeface="宋体" panose="02010600030101010101" pitchFamily="2" charset="-122"/>
                </a:rPr>
                <a:t>=7</a:t>
              </a:r>
              <a:endParaRPr lang="zh-CN" altLang="en-US" sz="2000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50" name="Rectangle 16">
              <a:extLst>
                <a:ext uri="{FF2B5EF4-FFF2-40B4-BE49-F238E27FC236}">
                  <a16:creationId xmlns:a16="http://schemas.microsoft.com/office/drawing/2014/main" id="{03AE34E0-C4DB-4C61-BE37-82AEB44B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95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A50021"/>
                  </a:solidFill>
                  <a:ea typeface="宋体" panose="02010600030101010101" pitchFamily="2" charset="-122"/>
                </a:rPr>
                <a:t>v</a:t>
              </a:r>
              <a:r>
                <a:rPr lang="en-US" altLang="zh-CN" sz="2000" baseline="-25000">
                  <a:solidFill>
                    <a:srgbClr val="A50021"/>
                  </a:solidFill>
                  <a:ea typeface="宋体" panose="02010600030101010101" pitchFamily="2" charset="-122"/>
                </a:rPr>
                <a:t>5</a:t>
              </a:r>
              <a:r>
                <a:rPr lang="en-US" altLang="zh-CN" sz="2000">
                  <a:solidFill>
                    <a:srgbClr val="A50021"/>
                  </a:solidFill>
                  <a:ea typeface="宋体" panose="02010600030101010101" pitchFamily="2" charset="-122"/>
                </a:rPr>
                <a:t>=2</a:t>
              </a:r>
              <a:endParaRPr lang="zh-CN" altLang="en-US" sz="2000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51" name="Rectangle 17">
              <a:extLst>
                <a:ext uri="{FF2B5EF4-FFF2-40B4-BE49-F238E27FC236}">
                  <a16:creationId xmlns:a16="http://schemas.microsoft.com/office/drawing/2014/main" id="{CEBF8571-F563-4CE3-BEC1-30E00DCCE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" y="331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A50021"/>
                  </a:solidFill>
                  <a:ea typeface="宋体" panose="02010600030101010101" pitchFamily="2" charset="-122"/>
                </a:rPr>
                <a:t>v</a:t>
              </a:r>
              <a:r>
                <a:rPr lang="en-US" altLang="zh-CN" sz="2000" baseline="-25000">
                  <a:solidFill>
                    <a:srgbClr val="A50021"/>
                  </a:solidFill>
                  <a:ea typeface="宋体" panose="02010600030101010101" pitchFamily="2" charset="-122"/>
                </a:rPr>
                <a:t>6</a:t>
              </a:r>
              <a:r>
                <a:rPr lang="en-US" altLang="zh-CN" sz="2000">
                  <a:solidFill>
                    <a:srgbClr val="A50021"/>
                  </a:solidFill>
                  <a:ea typeface="宋体" panose="02010600030101010101" pitchFamily="2" charset="-122"/>
                </a:rPr>
                <a:t>=1</a:t>
              </a:r>
              <a:endParaRPr lang="zh-CN" altLang="en-US" sz="2000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58770" name="Rectangle 18">
            <a:extLst>
              <a:ext uri="{FF2B5EF4-FFF2-40B4-BE49-F238E27FC236}">
                <a16:creationId xmlns:a16="http://schemas.microsoft.com/office/drawing/2014/main" id="{01CFA5DC-4BFB-4E1A-92EB-898508EFB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3368675"/>
            <a:ext cx="679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000" b="1" baseline="-25000">
                <a:solidFill>
                  <a:srgbClr val="0000CC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b="1">
                <a:solidFill>
                  <a:srgbClr val="0000CC"/>
                </a:solidFill>
                <a:ea typeface="宋体" panose="02010600030101010101" pitchFamily="2" charset="-122"/>
              </a:rPr>
              <a:t>=0</a:t>
            </a:r>
            <a:endParaRPr lang="zh-CN" altLang="en-US" sz="20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458771" name="Rectangle 19">
            <a:extLst>
              <a:ext uri="{FF2B5EF4-FFF2-40B4-BE49-F238E27FC236}">
                <a16:creationId xmlns:a16="http://schemas.microsoft.com/office/drawing/2014/main" id="{0A15CE8F-0C23-456A-B617-4DA0F4759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825" y="3695700"/>
            <a:ext cx="679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000" b="1" baseline="-25000">
                <a:solidFill>
                  <a:srgbClr val="0000CC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000" b="1">
                <a:solidFill>
                  <a:srgbClr val="0000CC"/>
                </a:solidFill>
                <a:ea typeface="宋体" panose="02010600030101010101" pitchFamily="2" charset="-122"/>
              </a:rPr>
              <a:t>=0</a:t>
            </a:r>
            <a:endParaRPr lang="zh-CN" altLang="en-US" sz="20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458772" name="Rectangle 20">
            <a:extLst>
              <a:ext uri="{FF2B5EF4-FFF2-40B4-BE49-F238E27FC236}">
                <a16:creationId xmlns:a16="http://schemas.microsoft.com/office/drawing/2014/main" id="{2A752AFC-B42E-4747-9F8B-4FBCBE53B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3998913"/>
            <a:ext cx="679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000" b="1" baseline="-25000">
                <a:solidFill>
                  <a:srgbClr val="0000CC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000" b="1">
                <a:solidFill>
                  <a:srgbClr val="0000CC"/>
                </a:solidFill>
                <a:ea typeface="宋体" panose="02010600030101010101" pitchFamily="2" charset="-122"/>
              </a:rPr>
              <a:t>=1</a:t>
            </a:r>
            <a:endParaRPr lang="zh-CN" altLang="en-US" sz="20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458773" name="Rectangle 21">
            <a:extLst>
              <a:ext uri="{FF2B5EF4-FFF2-40B4-BE49-F238E27FC236}">
                <a16:creationId xmlns:a16="http://schemas.microsoft.com/office/drawing/2014/main" id="{F3F32D8D-6ADE-46B1-B275-1B9D6A113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488" y="4432300"/>
            <a:ext cx="679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000" b="1" baseline="-25000">
                <a:solidFill>
                  <a:srgbClr val="0000CC"/>
                </a:solidFill>
                <a:ea typeface="宋体" panose="02010600030101010101" pitchFamily="2" charset="-122"/>
              </a:rPr>
              <a:t>4</a:t>
            </a:r>
            <a:r>
              <a:rPr lang="en-US" altLang="zh-CN" sz="2000" b="1">
                <a:solidFill>
                  <a:srgbClr val="0000CC"/>
                </a:solidFill>
                <a:ea typeface="宋体" panose="02010600030101010101" pitchFamily="2" charset="-122"/>
              </a:rPr>
              <a:t>=0</a:t>
            </a:r>
            <a:endParaRPr lang="zh-CN" altLang="en-US" sz="20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458774" name="Rectangle 22">
            <a:extLst>
              <a:ext uri="{FF2B5EF4-FFF2-40B4-BE49-F238E27FC236}">
                <a16:creationId xmlns:a16="http://schemas.microsoft.com/office/drawing/2014/main" id="{6D436663-6C13-43EA-8A15-ABE1EDEF5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75" y="4802188"/>
            <a:ext cx="679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000" b="1" baseline="-25000">
                <a:solidFill>
                  <a:srgbClr val="0000CC"/>
                </a:solidFill>
                <a:ea typeface="宋体" panose="02010600030101010101" pitchFamily="2" charset="-122"/>
              </a:rPr>
              <a:t>5</a:t>
            </a:r>
            <a:r>
              <a:rPr lang="en-US" altLang="zh-CN" sz="2000" b="1">
                <a:solidFill>
                  <a:srgbClr val="0000CC"/>
                </a:solidFill>
                <a:ea typeface="宋体" panose="02010600030101010101" pitchFamily="2" charset="-122"/>
              </a:rPr>
              <a:t>=3</a:t>
            </a:r>
            <a:endParaRPr lang="zh-CN" altLang="en-US" sz="20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458775" name="Rectangle 23">
            <a:extLst>
              <a:ext uri="{FF2B5EF4-FFF2-40B4-BE49-F238E27FC236}">
                <a16:creationId xmlns:a16="http://schemas.microsoft.com/office/drawing/2014/main" id="{EF9C6DE8-B9F0-410B-B20B-36FF1F63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663" y="5246688"/>
            <a:ext cx="679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000" b="1" baseline="-25000">
                <a:solidFill>
                  <a:srgbClr val="0000CC"/>
                </a:solidFill>
                <a:ea typeface="宋体" panose="02010600030101010101" pitchFamily="2" charset="-122"/>
              </a:rPr>
              <a:t>6</a:t>
            </a:r>
            <a:r>
              <a:rPr lang="en-US" altLang="zh-CN" sz="2000" b="1">
                <a:solidFill>
                  <a:srgbClr val="0000CC"/>
                </a:solidFill>
                <a:ea typeface="宋体" panose="02010600030101010101" pitchFamily="2" charset="-122"/>
              </a:rPr>
              <a:t>=3</a:t>
            </a:r>
            <a:endParaRPr lang="zh-CN" altLang="en-US" sz="20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70" grpId="0"/>
      <p:bldP spid="458771" grpId="0"/>
      <p:bldP spid="458772" grpId="0"/>
      <p:bldP spid="458773" grpId="0"/>
      <p:bldP spid="458774" grpId="0"/>
      <p:bldP spid="4587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FDCA82-DAE7-430B-9A40-47C73C21F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加权的单会场活动安排的动态规划求解</a:t>
            </a:r>
          </a:p>
        </p:txBody>
      </p:sp>
      <p:sp>
        <p:nvSpPr>
          <p:cNvPr id="459779" name="Rectangle 3">
            <a:extLst>
              <a:ext uri="{FF2B5EF4-FFF2-40B4-BE49-F238E27FC236}">
                <a16:creationId xmlns:a16="http://schemas.microsoft.com/office/drawing/2014/main" id="{D77E78C9-F090-4771-9247-B157500C4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活动集合 </a:t>
            </a:r>
            <a:r>
              <a:rPr lang="en-US" altLang="zh-CN">
                <a:effectLst/>
              </a:rPr>
              <a:t>E={1, 2, …, n }(</a:t>
            </a:r>
            <a:r>
              <a:rPr lang="zh-CN" altLang="en-US">
                <a:solidFill>
                  <a:srgbClr val="0000CC"/>
                </a:solidFill>
                <a:effectLst/>
              </a:rPr>
              <a:t>结束时间递增排列</a:t>
            </a:r>
            <a:r>
              <a:rPr lang="en-US" altLang="zh-CN">
                <a:effectLst/>
              </a:rPr>
              <a:t>)</a:t>
            </a:r>
          </a:p>
          <a:p>
            <a:pPr lvl="1"/>
            <a:r>
              <a:rPr lang="zh-CN" altLang="en-US">
                <a:effectLst/>
              </a:rPr>
              <a:t>活动 </a:t>
            </a:r>
            <a:r>
              <a:rPr lang="en-US" altLang="zh-CN">
                <a:effectLst/>
              </a:rPr>
              <a:t>j</a:t>
            </a:r>
            <a:r>
              <a:rPr lang="zh-CN" altLang="en-US">
                <a:effectLst/>
              </a:rPr>
              <a:t>：</a:t>
            </a:r>
            <a:r>
              <a:rPr lang="en-US" altLang="zh-CN">
                <a:effectLst/>
              </a:rPr>
              <a:t>s</a:t>
            </a:r>
            <a:r>
              <a:rPr lang="en-US" altLang="zh-CN" baseline="-25000">
                <a:effectLst/>
              </a:rPr>
              <a:t>j</a:t>
            </a:r>
            <a:r>
              <a:rPr lang="zh-CN" altLang="en-US">
                <a:effectLst/>
              </a:rPr>
              <a:t>、</a:t>
            </a:r>
            <a:r>
              <a:rPr lang="en-US" altLang="zh-CN">
                <a:effectLst/>
              </a:rPr>
              <a:t>f</a:t>
            </a:r>
            <a:r>
              <a:rPr lang="en-US" altLang="zh-CN" baseline="-25000">
                <a:effectLst/>
              </a:rPr>
              <a:t>j</a:t>
            </a:r>
            <a:r>
              <a:rPr lang="zh-CN" altLang="en-US">
                <a:effectLst/>
              </a:rPr>
              <a:t>、</a:t>
            </a:r>
            <a:r>
              <a:rPr lang="en-US" altLang="zh-CN">
                <a:effectLst/>
              </a:rPr>
              <a:t>v</a:t>
            </a:r>
            <a:r>
              <a:rPr lang="en-US" altLang="zh-CN" baseline="-25000">
                <a:effectLst/>
              </a:rPr>
              <a:t>j</a:t>
            </a:r>
            <a:r>
              <a:rPr lang="zh-CN" altLang="en-US">
                <a:effectLst/>
              </a:rPr>
              <a:t>；</a:t>
            </a:r>
            <a:r>
              <a:rPr lang="en-US" altLang="zh-CN">
                <a:solidFill>
                  <a:srgbClr val="CC0000"/>
                </a:solidFill>
                <a:effectLst/>
              </a:rPr>
              <a:t>p(j)</a:t>
            </a:r>
          </a:p>
          <a:p>
            <a:r>
              <a:rPr lang="zh-CN" altLang="en-US">
                <a:effectLst/>
              </a:rPr>
              <a:t>最优值</a:t>
            </a:r>
          </a:p>
          <a:p>
            <a:pPr lvl="1"/>
            <a:r>
              <a:rPr lang="en-US" altLang="zh-CN">
                <a:effectLst/>
              </a:rPr>
              <a:t>opt(j)</a:t>
            </a:r>
            <a:r>
              <a:rPr lang="zh-CN" altLang="en-US">
                <a:effectLst/>
              </a:rPr>
              <a:t>＝子集 </a:t>
            </a:r>
            <a:r>
              <a:rPr lang="en-US" altLang="zh-CN">
                <a:effectLst/>
              </a:rPr>
              <a:t>{</a:t>
            </a:r>
            <a:r>
              <a:rPr lang="en-US" altLang="zh-CN" b="1">
                <a:solidFill>
                  <a:srgbClr val="FF0000"/>
                </a:solidFill>
                <a:effectLst/>
              </a:rPr>
              <a:t>1, …, j</a:t>
            </a:r>
            <a:r>
              <a:rPr lang="en-US" altLang="zh-CN">
                <a:effectLst/>
              </a:rPr>
              <a:t> } </a:t>
            </a:r>
            <a:r>
              <a:rPr lang="zh-CN" altLang="en-US">
                <a:effectLst/>
              </a:rPr>
              <a:t>上最大的相容活动个数</a:t>
            </a:r>
          </a:p>
          <a:p>
            <a:pPr lvl="1"/>
            <a:r>
              <a:rPr lang="zh-CN" altLang="en-US">
                <a:effectLst/>
              </a:rPr>
              <a:t>规定：</a:t>
            </a:r>
            <a:r>
              <a:rPr lang="en-US" altLang="zh-CN">
                <a:effectLst/>
              </a:rPr>
              <a:t>opt(0)=0</a:t>
            </a:r>
          </a:p>
        </p:txBody>
      </p:sp>
      <p:sp>
        <p:nvSpPr>
          <p:cNvPr id="459780" name="Rectangle 4">
            <a:extLst>
              <a:ext uri="{FF2B5EF4-FFF2-40B4-BE49-F238E27FC236}">
                <a16:creationId xmlns:a16="http://schemas.microsoft.com/office/drawing/2014/main" id="{920100FF-3A2F-45DE-96F5-4F5AE225A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3" y="1851025"/>
            <a:ext cx="412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j </a:t>
            </a:r>
            <a:r>
              <a:rPr lang="zh-CN" altLang="en-US" sz="2000">
                <a:ea typeface="宋体" panose="02010600030101010101" pitchFamily="2" charset="-122"/>
              </a:rPr>
              <a:t>开始前最晚结束并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与之相容</a:t>
            </a:r>
            <a:r>
              <a:rPr lang="zh-CN" altLang="en-US" sz="2000">
                <a:ea typeface="宋体" panose="02010600030101010101" pitchFamily="2" charset="-122"/>
              </a:rPr>
              <a:t>的活动</a:t>
            </a:r>
          </a:p>
        </p:txBody>
      </p:sp>
      <p:graphicFrame>
        <p:nvGraphicFramePr>
          <p:cNvPr id="459781" name="Object 2">
            <a:extLst>
              <a:ext uri="{FF2B5EF4-FFF2-40B4-BE49-F238E27FC236}">
                <a16:creationId xmlns:a16="http://schemas.microsoft.com/office/drawing/2014/main" id="{FA5ACBE3-23E8-4CD9-B3D4-D415AC418175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109663" y="4527550"/>
          <a:ext cx="7210425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公式" r:id="rId3" imgW="2362200" imgH="393700" progId="Equation.3">
                  <p:embed/>
                </p:oleObj>
              </mc:Choice>
              <mc:Fallback>
                <p:oleObj name="公式" r:id="rId3" imgW="23622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4527550"/>
                        <a:ext cx="7210425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2" name="Rectangle 4">
            <a:extLst>
              <a:ext uri="{FF2B5EF4-FFF2-40B4-BE49-F238E27FC236}">
                <a16:creationId xmlns:a16="http://schemas.microsoft.com/office/drawing/2014/main" id="{29DDD1F1-EE08-475F-A8D3-3BB09605B7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>
              <a:defRPr/>
            </a:pPr>
            <a:r>
              <a:rPr lang="en-US" altLang="zh-CN" dirty="0"/>
              <a:t>(</a:t>
            </a:r>
            <a:r>
              <a:rPr lang="zh-CN" altLang="en-US" dirty="0"/>
              <a:t>多</a:t>
            </a:r>
            <a:r>
              <a:rPr lang="en-US" altLang="zh-CN" dirty="0"/>
              <a:t>)</a:t>
            </a:r>
            <a:r>
              <a:rPr lang="zh-CN" altLang="en-US" dirty="0"/>
              <a:t>会场活动安排问题</a:t>
            </a:r>
          </a:p>
        </p:txBody>
      </p:sp>
      <p:sp>
        <p:nvSpPr>
          <p:cNvPr id="969733" name="Rectangle 5">
            <a:extLst>
              <a:ext uri="{FF2B5EF4-FFF2-40B4-BE49-F238E27FC236}">
                <a16:creationId xmlns:a16="http://schemas.microsoft.com/office/drawing/2014/main" id="{2A9A89D1-77D5-4C99-9EDC-8B7C799EA3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>
              <a:lnSpc>
                <a:spcPct val="130000"/>
              </a:lnSpc>
            </a:pPr>
            <a:r>
              <a:rPr lang="zh-CN" altLang="en-US">
                <a:effectLst/>
              </a:rPr>
              <a:t>多会场活动安排</a:t>
            </a:r>
          </a:p>
          <a:p>
            <a:pPr lvl="1" eaLnBrk="1" hangingPunct="1"/>
            <a:r>
              <a:rPr lang="zh-CN" altLang="en-US">
                <a:effectLst/>
              </a:rPr>
              <a:t>在足够多的会场里安排一批活动，希望使用的会场个数最少</a:t>
            </a:r>
          </a:p>
          <a:p>
            <a:pPr eaLnBrk="1" hangingPunct="1"/>
            <a:r>
              <a:rPr lang="zh-CN" altLang="en-US">
                <a:solidFill>
                  <a:srgbClr val="0000CC"/>
                </a:solidFill>
                <a:effectLst/>
              </a:rPr>
              <a:t>先求解</a:t>
            </a:r>
            <a:r>
              <a:rPr lang="en-US" altLang="zh-CN">
                <a:solidFill>
                  <a:srgbClr val="0000CC"/>
                </a:solidFill>
                <a:effectLst/>
              </a:rPr>
              <a:t>(</a:t>
            </a:r>
            <a:r>
              <a:rPr lang="zh-CN" altLang="en-US">
                <a:solidFill>
                  <a:srgbClr val="0000CC"/>
                </a:solidFill>
                <a:effectLst/>
              </a:rPr>
              <a:t>单</a:t>
            </a:r>
            <a:r>
              <a:rPr lang="en-US" altLang="zh-CN">
                <a:solidFill>
                  <a:srgbClr val="0000CC"/>
                </a:solidFill>
                <a:effectLst/>
              </a:rPr>
              <a:t>)</a:t>
            </a:r>
            <a:r>
              <a:rPr lang="zh-CN" altLang="en-US">
                <a:solidFill>
                  <a:srgbClr val="0000CC"/>
                </a:solidFill>
                <a:effectLst/>
              </a:rPr>
              <a:t>会场安排问题</a:t>
            </a:r>
            <a:endParaRPr lang="zh-CN" altLang="en-US">
              <a:effectLst/>
            </a:endParaRPr>
          </a:p>
        </p:txBody>
      </p:sp>
      <p:graphicFrame>
        <p:nvGraphicFramePr>
          <p:cNvPr id="366596" name="Group 4">
            <a:extLst>
              <a:ext uri="{FF2B5EF4-FFF2-40B4-BE49-F238E27FC236}">
                <a16:creationId xmlns:a16="http://schemas.microsoft.com/office/drawing/2014/main" id="{8C8CE80E-99FD-4E9B-A310-61468E0A74FE}"/>
              </a:ext>
            </a:extLst>
          </p:cNvPr>
          <p:cNvGraphicFramePr>
            <a:graphicFrameLocks noGrp="1"/>
          </p:cNvGraphicFramePr>
          <p:nvPr/>
        </p:nvGraphicFramePr>
        <p:xfrm>
          <a:off x="1069975" y="3635375"/>
          <a:ext cx="7239000" cy="1225701"/>
        </p:xfrm>
        <a:graphic>
          <a:graphicData uri="http://schemas.openxmlformats.org/drawingml/2006/table">
            <a:tbl>
              <a:tblPr/>
              <a:tblGrid>
                <a:gridCol w="796925">
                  <a:extLst>
                    <a:ext uri="{9D8B030D-6E8A-4147-A177-3AD203B41FA5}">
                      <a16:colId xmlns:a16="http://schemas.microsoft.com/office/drawing/2014/main" val="3499966107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1705093567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4184049779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520216534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342284819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92059316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1906792965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1700452865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4214928368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926559045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4126711223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617535494"/>
                    </a:ext>
                  </a:extLst>
                </a:gridCol>
              </a:tblGrid>
              <a:tr h="40851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869242"/>
                  </a:ext>
                </a:extLst>
              </a:tr>
              <a:tr h="40851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s[i]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678058"/>
                  </a:ext>
                </a:extLst>
              </a:tr>
              <a:tr h="40851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f[i]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2606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642D61A-B343-4A6F-9DF5-13F5D56C5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加权的单会场活动安排的动态规划求解</a:t>
            </a:r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4B38D7B3-A037-4647-9162-32567E2F1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最优值：</a:t>
            </a:r>
            <a:r>
              <a:rPr lang="en-US" altLang="zh-CN">
                <a:effectLst/>
              </a:rPr>
              <a:t>opt(j)={</a:t>
            </a:r>
            <a:r>
              <a:rPr lang="en-US" altLang="zh-CN" b="1">
                <a:solidFill>
                  <a:srgbClr val="FF0000"/>
                </a:solidFill>
                <a:effectLst/>
              </a:rPr>
              <a:t>1, …, j</a:t>
            </a:r>
            <a:r>
              <a:rPr lang="en-US" altLang="zh-CN">
                <a:effectLst/>
              </a:rPr>
              <a:t> }</a:t>
            </a:r>
            <a:r>
              <a:rPr lang="zh-CN" altLang="en-US">
                <a:effectLst/>
              </a:rPr>
              <a:t>上最大相容活动个数</a:t>
            </a:r>
          </a:p>
          <a:p>
            <a:r>
              <a:rPr lang="zh-CN" altLang="en-US">
                <a:effectLst/>
              </a:rPr>
              <a:t>最优解</a:t>
            </a:r>
          </a:p>
          <a:p>
            <a:pPr lvl="1"/>
            <a:r>
              <a:rPr lang="en-US" altLang="zh-CN">
                <a:effectLst/>
              </a:rPr>
              <a:t>j </a:t>
            </a:r>
            <a:r>
              <a:rPr lang="zh-CN" altLang="en-US">
                <a:effectLst/>
              </a:rPr>
              <a:t>属于 </a:t>
            </a:r>
            <a:r>
              <a:rPr lang="en-US" altLang="zh-CN">
                <a:effectLst/>
              </a:rPr>
              <a:t>{1, …, j} </a:t>
            </a:r>
            <a:r>
              <a:rPr lang="zh-CN" altLang="en-US">
                <a:effectLst/>
              </a:rPr>
              <a:t>上最优解 </a:t>
            </a:r>
            <a:r>
              <a:rPr lang="en-US" altLang="zh-CN">
                <a:effectLst/>
              </a:rPr>
              <a:t>iff. </a:t>
            </a:r>
          </a:p>
        </p:txBody>
      </p:sp>
      <p:graphicFrame>
        <p:nvGraphicFramePr>
          <p:cNvPr id="24580" name="Object 2">
            <a:extLst>
              <a:ext uri="{FF2B5EF4-FFF2-40B4-BE49-F238E27FC236}">
                <a16:creationId xmlns:a16="http://schemas.microsoft.com/office/drawing/2014/main" id="{7B985ED2-7639-48AA-BA9D-F3272F6F28CB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08063" y="3959225"/>
          <a:ext cx="7210425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公式" r:id="rId3" imgW="2362200" imgH="393700" progId="Equation.3">
                  <p:embed/>
                </p:oleObj>
              </mc:Choice>
              <mc:Fallback>
                <p:oleObj name="公式" r:id="rId3" imgW="23622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959225"/>
                        <a:ext cx="7210425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5" name="Object 5">
            <a:extLst>
              <a:ext uri="{FF2B5EF4-FFF2-40B4-BE49-F238E27FC236}">
                <a16:creationId xmlns:a16="http://schemas.microsoft.com/office/drawing/2014/main" id="{657F4E3D-95E2-4788-8681-8D3F88270871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295900" y="2447925"/>
          <a:ext cx="35179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公式" r:id="rId5" imgW="1345616" imgH="215806" progId="Equation.3">
                  <p:embed/>
                </p:oleObj>
              </mc:Choice>
              <mc:Fallback>
                <p:oleObj name="公式" r:id="rId5" imgW="1345616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2447925"/>
                        <a:ext cx="35179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851294C-506F-4B3F-B010-E25CAB0E6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加权的单会场活动安排的动态规划求解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662D930-8025-41A3-8461-E9ADFC8A0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62013"/>
            <a:ext cx="8486775" cy="5078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最优值 </a:t>
            </a:r>
            <a:r>
              <a:rPr lang="en-US" altLang="zh-CN">
                <a:effectLst/>
              </a:rPr>
              <a:t>opt(j) </a:t>
            </a:r>
            <a:r>
              <a:rPr lang="zh-CN" altLang="en-US">
                <a:effectLst/>
              </a:rPr>
              <a:t>的计算</a:t>
            </a:r>
          </a:p>
        </p:txBody>
      </p:sp>
      <p:sp>
        <p:nvSpPr>
          <p:cNvPr id="461828" name="Rectangle 3">
            <a:extLst>
              <a:ext uri="{FF2B5EF4-FFF2-40B4-BE49-F238E27FC236}">
                <a16:creationId xmlns:a16="http://schemas.microsoft.com/office/drawing/2014/main" id="{891BBBB6-FDC8-4E14-A169-214334D12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1470025"/>
            <a:ext cx="578485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0000CC"/>
                </a:solidFill>
              </a:rPr>
              <a:t>Itera_Selector</a:t>
            </a:r>
            <a:r>
              <a:rPr lang="en-US" altLang="zh-CN" sz="2200" b="1"/>
              <a:t> ( j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	M [ 0 ]=0</a:t>
            </a:r>
            <a:endParaRPr lang="zh-CN" altLang="en-US" sz="22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for j</a:t>
            </a:r>
            <a:r>
              <a:rPr lang="zh-CN" altLang="en-US" sz="2200" b="1"/>
              <a:t>＝</a:t>
            </a:r>
            <a:r>
              <a:rPr lang="en-US" altLang="zh-CN" sz="2200" b="1"/>
              <a:t>1, 2, …, 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          </a:t>
            </a:r>
            <a:r>
              <a:rPr lang="en-US" altLang="zh-CN" sz="2200" b="1"/>
              <a:t>M [ j ]</a:t>
            </a:r>
            <a:r>
              <a:rPr lang="zh-CN" altLang="en-US" sz="2200" b="1"/>
              <a:t>＝</a:t>
            </a:r>
            <a:r>
              <a:rPr lang="en-US" altLang="zh-CN" sz="2200" b="1"/>
              <a:t>max ( v</a:t>
            </a:r>
            <a:r>
              <a:rPr lang="en-US" altLang="zh-CN" sz="2200" b="1" baseline="-25000"/>
              <a:t>j</a:t>
            </a:r>
            <a:r>
              <a:rPr lang="en-US" altLang="zh-CN" sz="2200" b="1"/>
              <a:t> + M [ p (j) ],  M [ j</a:t>
            </a:r>
            <a:r>
              <a:rPr lang="zh-CN" altLang="en-US" sz="2200" b="1"/>
              <a:t>－</a:t>
            </a:r>
            <a:r>
              <a:rPr lang="en-US" altLang="zh-CN" sz="2200" b="1"/>
              <a:t>1] )</a:t>
            </a:r>
          </a:p>
        </p:txBody>
      </p:sp>
      <p:sp>
        <p:nvSpPr>
          <p:cNvPr id="461829" name="Rectangle 3">
            <a:extLst>
              <a:ext uri="{FF2B5EF4-FFF2-40B4-BE49-F238E27FC236}">
                <a16:creationId xmlns:a16="http://schemas.microsoft.com/office/drawing/2014/main" id="{7361643D-62C0-4B59-BEAA-47BC783F3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3168650"/>
            <a:ext cx="8720137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A50021"/>
                </a:solidFill>
              </a:rPr>
              <a:t>Recur_Selector</a:t>
            </a:r>
            <a:r>
              <a:rPr lang="en-US" altLang="zh-CN" sz="2200" b="1"/>
              <a:t> ( j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if j</a:t>
            </a:r>
            <a:r>
              <a:rPr lang="zh-CN" altLang="en-US" sz="2200" b="1"/>
              <a:t>＝</a:t>
            </a:r>
            <a:r>
              <a:rPr lang="en-US" altLang="zh-CN" sz="2200" b="1"/>
              <a:t>0 then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	     return 0</a:t>
            </a:r>
            <a:endParaRPr lang="zh-CN" altLang="en-US" sz="22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else if M [ j ]</a:t>
            </a:r>
            <a:r>
              <a:rPr lang="zh-CN" altLang="en-US" sz="2200" b="1"/>
              <a:t>＞</a:t>
            </a:r>
            <a:r>
              <a:rPr lang="en-US" altLang="zh-CN" sz="2200" b="1"/>
              <a:t>0 then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  return M [ j 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else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          </a:t>
            </a:r>
            <a:r>
              <a:rPr lang="en-US" altLang="zh-CN" sz="2200" b="1"/>
              <a:t>M [ j ]</a:t>
            </a:r>
            <a:r>
              <a:rPr lang="zh-CN" altLang="en-US" sz="2200" b="1"/>
              <a:t>＝</a:t>
            </a:r>
            <a:r>
              <a:rPr lang="en-US" altLang="zh-CN" sz="2200" b="1"/>
              <a:t>max ( v</a:t>
            </a:r>
            <a:r>
              <a:rPr lang="en-US" altLang="zh-CN" sz="2200" b="1" baseline="-25000"/>
              <a:t>j</a:t>
            </a:r>
            <a:r>
              <a:rPr lang="en-US" altLang="zh-CN" sz="2200" b="1"/>
              <a:t> + </a:t>
            </a:r>
            <a:r>
              <a:rPr lang="en-US" altLang="zh-CN" sz="2200" b="1">
                <a:solidFill>
                  <a:srgbClr val="A50021"/>
                </a:solidFill>
              </a:rPr>
              <a:t>Recur_Selector</a:t>
            </a:r>
            <a:r>
              <a:rPr lang="en-US" altLang="zh-CN" sz="2200" b="1"/>
              <a:t> ( p (j) ), </a:t>
            </a:r>
            <a:r>
              <a:rPr lang="en-US" altLang="zh-CN" sz="2200" b="1">
                <a:solidFill>
                  <a:srgbClr val="A50021"/>
                </a:solidFill>
              </a:rPr>
              <a:t>Recur_Selector</a:t>
            </a:r>
            <a:r>
              <a:rPr lang="en-US" altLang="zh-CN" sz="2200" b="1"/>
              <a:t> ( j</a:t>
            </a:r>
            <a:r>
              <a:rPr lang="zh-CN" altLang="en-US" sz="2200" b="1"/>
              <a:t>－</a:t>
            </a:r>
            <a:r>
              <a:rPr lang="en-US" altLang="zh-CN" sz="2200" b="1"/>
              <a:t>1 )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  return M [ j ]</a:t>
            </a:r>
          </a:p>
        </p:txBody>
      </p:sp>
      <p:sp>
        <p:nvSpPr>
          <p:cNvPr id="461830" name="Rectangle 6">
            <a:extLst>
              <a:ext uri="{FF2B5EF4-FFF2-40B4-BE49-F238E27FC236}">
                <a16:creationId xmlns:a16="http://schemas.microsoft.com/office/drawing/2014/main" id="{2C2F0C75-253D-435B-98C2-8C7F995F8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313" y="1379538"/>
            <a:ext cx="99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迭代</a:t>
            </a:r>
          </a:p>
        </p:txBody>
      </p:sp>
      <p:sp>
        <p:nvSpPr>
          <p:cNvPr id="461831" name="Rectangle 7">
            <a:extLst>
              <a:ext uri="{FF2B5EF4-FFF2-40B4-BE49-F238E27FC236}">
                <a16:creationId xmlns:a16="http://schemas.microsoft.com/office/drawing/2014/main" id="{0842E0B7-42AE-4DCE-B0D6-6AB4FAE75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3114675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递归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8" grpId="0"/>
      <p:bldP spid="461829" grpId="0"/>
      <p:bldP spid="461830" grpId="0"/>
      <p:bldP spid="4618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8D149C2-DFB4-4E0B-A77B-6E80A1458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加权的单会场活动安排的动态规划求解</a:t>
            </a:r>
          </a:p>
        </p:txBody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B0D0968C-6E57-4051-9DB7-CDE7402C5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最优解答的构造</a:t>
            </a:r>
          </a:p>
          <a:p>
            <a:pPr lvl="1"/>
            <a:r>
              <a:rPr lang="en-US" altLang="zh-CN">
                <a:effectLst/>
              </a:rPr>
              <a:t>j </a:t>
            </a:r>
            <a:r>
              <a:rPr lang="zh-CN" altLang="en-US">
                <a:effectLst/>
              </a:rPr>
              <a:t>属于 </a:t>
            </a:r>
            <a:r>
              <a:rPr lang="en-US" altLang="zh-CN">
                <a:effectLst/>
              </a:rPr>
              <a:t>{1, …, j} </a:t>
            </a:r>
            <a:r>
              <a:rPr lang="zh-CN" altLang="en-US">
                <a:effectLst/>
              </a:rPr>
              <a:t>上最优解 </a:t>
            </a:r>
            <a:r>
              <a:rPr lang="en-US" altLang="zh-CN">
                <a:effectLst/>
              </a:rPr>
              <a:t>iff. </a:t>
            </a:r>
            <a:endParaRPr lang="zh-CN" altLang="en-US">
              <a:effectLst/>
            </a:endParaRPr>
          </a:p>
        </p:txBody>
      </p:sp>
      <p:sp>
        <p:nvSpPr>
          <p:cNvPr id="462852" name="Rectangle 3">
            <a:extLst>
              <a:ext uri="{FF2B5EF4-FFF2-40B4-BE49-F238E27FC236}">
                <a16:creationId xmlns:a16="http://schemas.microsoft.com/office/drawing/2014/main" id="{07B36EBE-B368-4BF3-B896-FD2BFDF98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489200"/>
            <a:ext cx="69405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A50021"/>
                </a:solidFill>
              </a:rPr>
              <a:t>Find_Solution</a:t>
            </a:r>
            <a:r>
              <a:rPr lang="en-US" altLang="zh-CN" sz="2200" b="1"/>
              <a:t> ( j )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if j</a:t>
            </a:r>
            <a:r>
              <a:rPr lang="zh-CN" altLang="en-US" sz="2200" b="1"/>
              <a:t>＝</a:t>
            </a:r>
            <a:r>
              <a:rPr lang="en-US" altLang="zh-CN" sz="2200" b="1"/>
              <a:t>0 then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200" b="1"/>
              <a:t>          无动作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else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  if v</a:t>
            </a:r>
            <a:r>
              <a:rPr lang="en-US" altLang="zh-CN" sz="2200" b="1" baseline="-25000"/>
              <a:t>j</a:t>
            </a:r>
            <a:r>
              <a:rPr lang="en-US" altLang="zh-CN" sz="2200" b="1"/>
              <a:t> + M [ p (j) ] ≥ M [ j</a:t>
            </a:r>
            <a:r>
              <a:rPr lang="zh-CN" altLang="en-US" sz="2200" b="1"/>
              <a:t>－</a:t>
            </a:r>
            <a:r>
              <a:rPr lang="en-US" altLang="zh-CN" sz="2200" b="1"/>
              <a:t>1 ] then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       </a:t>
            </a:r>
            <a:r>
              <a:rPr lang="zh-CN" altLang="en-US" sz="2200" b="1"/>
              <a:t>输出</a:t>
            </a:r>
            <a:r>
              <a:rPr lang="en-US" altLang="zh-CN" sz="2200" b="1"/>
              <a:t> j </a:t>
            </a:r>
            <a:r>
              <a:rPr lang="zh-CN" altLang="en-US" sz="2200" b="1"/>
              <a:t>和 </a:t>
            </a:r>
            <a:r>
              <a:rPr lang="en-US" altLang="zh-CN" sz="2200" b="1">
                <a:solidFill>
                  <a:srgbClr val="A50021"/>
                </a:solidFill>
              </a:rPr>
              <a:t>Find_Solution</a:t>
            </a:r>
            <a:r>
              <a:rPr lang="en-US" altLang="zh-CN" sz="2200" b="1"/>
              <a:t> ( j</a:t>
            </a:r>
            <a:r>
              <a:rPr lang="zh-CN" altLang="en-US" sz="2200" b="1"/>
              <a:t>－</a:t>
            </a:r>
            <a:r>
              <a:rPr lang="en-US" altLang="zh-CN" sz="2200" b="1"/>
              <a:t>1 ) </a:t>
            </a:r>
            <a:r>
              <a:rPr lang="zh-CN" altLang="en-US" sz="2200" b="1"/>
              <a:t>的结果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  else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b="1"/>
              <a:t>               </a:t>
            </a:r>
            <a:r>
              <a:rPr lang="zh-CN" altLang="en-US" sz="2200" b="1"/>
              <a:t>输出</a:t>
            </a:r>
            <a:r>
              <a:rPr lang="en-US" altLang="zh-CN" sz="2200" b="1"/>
              <a:t> </a:t>
            </a:r>
            <a:r>
              <a:rPr lang="en-US" altLang="zh-CN" sz="2200" b="1">
                <a:solidFill>
                  <a:srgbClr val="A50021"/>
                </a:solidFill>
              </a:rPr>
              <a:t>Find_Solution</a:t>
            </a:r>
            <a:r>
              <a:rPr lang="en-US" altLang="zh-CN" sz="2200" b="1"/>
              <a:t> ( j</a:t>
            </a:r>
            <a:r>
              <a:rPr lang="zh-CN" altLang="en-US" sz="2200" b="1"/>
              <a:t>－</a:t>
            </a:r>
            <a:r>
              <a:rPr lang="en-US" altLang="zh-CN" sz="2200" b="1"/>
              <a:t>1 ) </a:t>
            </a:r>
            <a:r>
              <a:rPr lang="zh-CN" altLang="en-US" sz="2200" b="1"/>
              <a:t>的结果</a:t>
            </a:r>
          </a:p>
        </p:txBody>
      </p:sp>
      <p:sp>
        <p:nvSpPr>
          <p:cNvPr id="462853" name="Rectangle 5">
            <a:extLst>
              <a:ext uri="{FF2B5EF4-FFF2-40B4-BE49-F238E27FC236}">
                <a16:creationId xmlns:a16="http://schemas.microsoft.com/office/drawing/2014/main" id="{CC302E16-7803-49D4-A7CC-DA4FF97B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1041400"/>
            <a:ext cx="1809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递归发现</a:t>
            </a:r>
          </a:p>
        </p:txBody>
      </p:sp>
      <p:graphicFrame>
        <p:nvGraphicFramePr>
          <p:cNvPr id="462854" name="Object 2">
            <a:extLst>
              <a:ext uri="{FF2B5EF4-FFF2-40B4-BE49-F238E27FC236}">
                <a16:creationId xmlns:a16="http://schemas.microsoft.com/office/drawing/2014/main" id="{AEF3AC88-7363-4A48-A981-A6BCB8D7ADDD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299075" y="1736725"/>
          <a:ext cx="357028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公式" r:id="rId3" imgW="1345616" imgH="215806" progId="Equation.3">
                  <p:embed/>
                </p:oleObj>
              </mc:Choice>
              <mc:Fallback>
                <p:oleObj name="公式" r:id="rId3" imgW="1345616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5" y="1736725"/>
                        <a:ext cx="357028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2" grpId="0"/>
      <p:bldP spid="4628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778D4E4-20EF-44CE-B4A7-354771E2D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加权的单会场活动安排问题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DDBCDC4-3899-4DE4-997E-F93E205FE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动态规划求解实例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C3F61523-2DAF-498C-8773-150BD503A69A}"/>
              </a:ext>
            </a:extLst>
          </p:cNvPr>
          <p:cNvGrpSpPr>
            <a:grpSpLocks/>
          </p:cNvGrpSpPr>
          <p:nvPr/>
        </p:nvGrpSpPr>
        <p:grpSpPr bwMode="auto">
          <a:xfrm>
            <a:off x="801688" y="1866900"/>
            <a:ext cx="7219950" cy="2624138"/>
            <a:chOff x="395" y="2243"/>
            <a:chExt cx="4548" cy="1653"/>
          </a:xfrm>
        </p:grpSpPr>
        <p:grpSp>
          <p:nvGrpSpPr>
            <p:cNvPr id="27682" name="Group 5">
              <a:extLst>
                <a:ext uri="{FF2B5EF4-FFF2-40B4-BE49-F238E27FC236}">
                  <a16:creationId xmlns:a16="http://schemas.microsoft.com/office/drawing/2014/main" id="{31D80EC8-52FC-45EC-8C20-3188F68729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" y="2243"/>
              <a:ext cx="4406" cy="1653"/>
              <a:chOff x="259" y="2107"/>
              <a:chExt cx="4406" cy="1653"/>
            </a:xfrm>
          </p:grpSpPr>
          <p:sp>
            <p:nvSpPr>
              <p:cNvPr id="27689" name="Line 6">
                <a:extLst>
                  <a:ext uri="{FF2B5EF4-FFF2-40B4-BE49-F238E27FC236}">
                    <a16:creationId xmlns:a16="http://schemas.microsoft.com/office/drawing/2014/main" id="{6C51AC1D-C723-4E31-84A6-85D4486C1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" y="3760"/>
                <a:ext cx="440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0" name="Line 7">
                <a:extLst>
                  <a:ext uri="{FF2B5EF4-FFF2-40B4-BE49-F238E27FC236}">
                    <a16:creationId xmlns:a16="http://schemas.microsoft.com/office/drawing/2014/main" id="{78FC819D-14B9-4570-921B-C97EC246E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" y="2358"/>
                <a:ext cx="1283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diamond" w="med" len="med"/>
                <a:tailEnd type="diamond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1" name="Line 8">
                <a:extLst>
                  <a:ext uri="{FF2B5EF4-FFF2-40B4-BE49-F238E27FC236}">
                    <a16:creationId xmlns:a16="http://schemas.microsoft.com/office/drawing/2014/main" id="{79593732-D76A-4571-91A7-27C83E24B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7" y="3080"/>
                <a:ext cx="2677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diamond" w="med" len="med"/>
                <a:tailEnd type="diamond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2" name="Line 9">
                <a:extLst>
                  <a:ext uri="{FF2B5EF4-FFF2-40B4-BE49-F238E27FC236}">
                    <a16:creationId xmlns:a16="http://schemas.microsoft.com/office/drawing/2014/main" id="{6E720058-064E-44FE-BDDE-9D3B09D36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2" y="2807"/>
                <a:ext cx="92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diamond" w="med" len="med"/>
                <a:tailEnd type="diamond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3" name="Line 10">
                <a:extLst>
                  <a:ext uri="{FF2B5EF4-FFF2-40B4-BE49-F238E27FC236}">
                    <a16:creationId xmlns:a16="http://schemas.microsoft.com/office/drawing/2014/main" id="{2C817FA4-B56D-4E6F-9FE8-9C996F64F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" y="2589"/>
                <a:ext cx="161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diamond" w="med" len="med"/>
                <a:tailEnd type="diamond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4" name="Line 11">
                <a:extLst>
                  <a:ext uri="{FF2B5EF4-FFF2-40B4-BE49-F238E27FC236}">
                    <a16:creationId xmlns:a16="http://schemas.microsoft.com/office/drawing/2014/main" id="{CD4D1D27-5277-462D-974E-FCB822896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5" y="3338"/>
                <a:ext cx="622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diamond" w="med" len="med"/>
                <a:tailEnd type="diamond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5" name="Line 12">
                <a:extLst>
                  <a:ext uri="{FF2B5EF4-FFF2-40B4-BE49-F238E27FC236}">
                    <a16:creationId xmlns:a16="http://schemas.microsoft.com/office/drawing/2014/main" id="{21158DF7-FC84-42E2-B8F0-59973298B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1" y="3563"/>
                <a:ext cx="78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diamond" w="med" len="med"/>
                <a:tailEnd type="diamond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6" name="Rectangle 13">
                <a:extLst>
                  <a:ext uri="{FF2B5EF4-FFF2-40B4-BE49-F238E27FC236}">
                    <a16:creationId xmlns:a16="http://schemas.microsoft.com/office/drawing/2014/main" id="{5D249A3E-7816-45C7-A3A5-74092DCED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4" y="2107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1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ea typeface="宋体" panose="02010600030101010101" pitchFamily="2" charset="-122"/>
                  </a:rPr>
                  <a:t>v</a:t>
                </a:r>
                <a:r>
                  <a:rPr lang="en-US" altLang="zh-CN" sz="2000" baseline="-25000">
                    <a:solidFill>
                      <a:srgbClr val="A50021"/>
                    </a:solidFill>
                    <a:ea typeface="宋体" panose="02010600030101010101" pitchFamily="2" charset="-122"/>
                  </a:rPr>
                  <a:t>1</a:t>
                </a:r>
                <a:r>
                  <a:rPr lang="en-US" altLang="zh-CN" sz="2000">
                    <a:solidFill>
                      <a:srgbClr val="A50021"/>
                    </a:solidFill>
                    <a:ea typeface="宋体" panose="02010600030101010101" pitchFamily="2" charset="-122"/>
                  </a:rPr>
                  <a:t>=2</a:t>
                </a:r>
                <a:endParaRPr lang="zh-CN" altLang="en-US" sz="2000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7697" name="Rectangle 14">
                <a:extLst>
                  <a:ext uri="{FF2B5EF4-FFF2-40B4-BE49-F238E27FC236}">
                    <a16:creationId xmlns:a16="http://schemas.microsoft.com/office/drawing/2014/main" id="{B3463310-69DF-43A6-83AC-A131AC0AC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9" y="2342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1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ea typeface="宋体" panose="02010600030101010101" pitchFamily="2" charset="-122"/>
                  </a:rPr>
                  <a:t>v</a:t>
                </a:r>
                <a:r>
                  <a:rPr lang="en-US" altLang="zh-CN" sz="2000" baseline="-25000">
                    <a:solidFill>
                      <a:srgbClr val="A50021"/>
                    </a:solidFill>
                    <a:ea typeface="宋体" panose="02010600030101010101" pitchFamily="2" charset="-122"/>
                  </a:rPr>
                  <a:t>2</a:t>
                </a:r>
                <a:r>
                  <a:rPr lang="en-US" altLang="zh-CN" sz="2000">
                    <a:solidFill>
                      <a:srgbClr val="A50021"/>
                    </a:solidFill>
                    <a:ea typeface="宋体" panose="02010600030101010101" pitchFamily="2" charset="-122"/>
                  </a:rPr>
                  <a:t>=4</a:t>
                </a:r>
                <a:endParaRPr lang="zh-CN" altLang="en-US" sz="2000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7698" name="Rectangle 15">
                <a:extLst>
                  <a:ext uri="{FF2B5EF4-FFF2-40B4-BE49-F238E27FC236}">
                    <a16:creationId xmlns:a16="http://schemas.microsoft.com/office/drawing/2014/main" id="{0475BDE7-ACE9-49DB-B80B-FDC21CE6C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3" y="2567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1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ea typeface="宋体" panose="02010600030101010101" pitchFamily="2" charset="-122"/>
                  </a:rPr>
                  <a:t>v</a:t>
                </a:r>
                <a:r>
                  <a:rPr lang="en-US" altLang="zh-CN" sz="2000" baseline="-25000">
                    <a:solidFill>
                      <a:srgbClr val="A50021"/>
                    </a:solidFill>
                    <a:ea typeface="宋体" panose="02010600030101010101" pitchFamily="2" charset="-122"/>
                  </a:rPr>
                  <a:t>3</a:t>
                </a:r>
                <a:r>
                  <a:rPr lang="en-US" altLang="zh-CN" sz="2000">
                    <a:solidFill>
                      <a:srgbClr val="A50021"/>
                    </a:solidFill>
                    <a:ea typeface="宋体" panose="02010600030101010101" pitchFamily="2" charset="-122"/>
                  </a:rPr>
                  <a:t>=4</a:t>
                </a:r>
                <a:endParaRPr lang="zh-CN" altLang="en-US" sz="2000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7699" name="Rectangle 16">
                <a:extLst>
                  <a:ext uri="{FF2B5EF4-FFF2-40B4-BE49-F238E27FC236}">
                    <a16:creationId xmlns:a16="http://schemas.microsoft.com/office/drawing/2014/main" id="{3441DED4-D986-46CA-9ECC-AAE83FC42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2848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1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ea typeface="宋体" panose="02010600030101010101" pitchFamily="2" charset="-122"/>
                  </a:rPr>
                  <a:t>v</a:t>
                </a:r>
                <a:r>
                  <a:rPr lang="en-US" altLang="zh-CN" sz="2000" baseline="-25000">
                    <a:solidFill>
                      <a:srgbClr val="A50021"/>
                    </a:solidFill>
                    <a:ea typeface="宋体" panose="02010600030101010101" pitchFamily="2" charset="-122"/>
                  </a:rPr>
                  <a:t>4</a:t>
                </a:r>
                <a:r>
                  <a:rPr lang="en-US" altLang="zh-CN" sz="2000">
                    <a:solidFill>
                      <a:srgbClr val="A50021"/>
                    </a:solidFill>
                    <a:ea typeface="宋体" panose="02010600030101010101" pitchFamily="2" charset="-122"/>
                  </a:rPr>
                  <a:t>=7</a:t>
                </a:r>
                <a:endParaRPr lang="zh-CN" altLang="en-US" sz="2000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7700" name="Rectangle 17">
                <a:extLst>
                  <a:ext uri="{FF2B5EF4-FFF2-40B4-BE49-F238E27FC236}">
                    <a16:creationId xmlns:a16="http://schemas.microsoft.com/office/drawing/2014/main" id="{02DAB316-1405-474C-891D-365F2BB21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095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1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ea typeface="宋体" panose="02010600030101010101" pitchFamily="2" charset="-122"/>
                  </a:rPr>
                  <a:t>v</a:t>
                </a:r>
                <a:r>
                  <a:rPr lang="en-US" altLang="zh-CN" sz="2000" baseline="-25000">
                    <a:solidFill>
                      <a:srgbClr val="A50021"/>
                    </a:solidFill>
                    <a:ea typeface="宋体" panose="02010600030101010101" pitchFamily="2" charset="-122"/>
                  </a:rPr>
                  <a:t>5</a:t>
                </a:r>
                <a:r>
                  <a:rPr lang="en-US" altLang="zh-CN" sz="2000">
                    <a:solidFill>
                      <a:srgbClr val="A50021"/>
                    </a:solidFill>
                    <a:ea typeface="宋体" panose="02010600030101010101" pitchFamily="2" charset="-122"/>
                  </a:rPr>
                  <a:t>=2</a:t>
                </a:r>
                <a:endParaRPr lang="zh-CN" altLang="en-US" sz="2000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7701" name="Rectangle 18">
                <a:extLst>
                  <a:ext uri="{FF2B5EF4-FFF2-40B4-BE49-F238E27FC236}">
                    <a16:creationId xmlns:a16="http://schemas.microsoft.com/office/drawing/2014/main" id="{BA282765-E17C-4960-B7E5-C78DC66CB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1" y="3314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1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A50021"/>
                    </a:solidFill>
                    <a:ea typeface="宋体" panose="02010600030101010101" pitchFamily="2" charset="-122"/>
                  </a:rPr>
                  <a:t>v</a:t>
                </a:r>
                <a:r>
                  <a:rPr lang="en-US" altLang="zh-CN" sz="2000" baseline="-25000">
                    <a:solidFill>
                      <a:srgbClr val="A50021"/>
                    </a:solidFill>
                    <a:ea typeface="宋体" panose="02010600030101010101" pitchFamily="2" charset="-122"/>
                  </a:rPr>
                  <a:t>6</a:t>
                </a:r>
                <a:r>
                  <a:rPr lang="en-US" altLang="zh-CN" sz="2000">
                    <a:solidFill>
                      <a:srgbClr val="A50021"/>
                    </a:solidFill>
                    <a:ea typeface="宋体" panose="02010600030101010101" pitchFamily="2" charset="-122"/>
                  </a:rPr>
                  <a:t>=1</a:t>
                </a:r>
                <a:endParaRPr lang="zh-CN" altLang="en-US" sz="2000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683" name="Rectangle 19">
              <a:extLst>
                <a:ext uri="{FF2B5EF4-FFF2-40B4-BE49-F238E27FC236}">
                  <a16:creationId xmlns:a16="http://schemas.microsoft.com/office/drawing/2014/main" id="{4BAA38B9-4B79-49A4-8889-8BB651818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2258"/>
              <a:ext cx="4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CC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2000" b="1" baseline="-25000">
                  <a:solidFill>
                    <a:srgbClr val="0000CC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000" b="1">
                  <a:solidFill>
                    <a:srgbClr val="0000CC"/>
                  </a:solidFill>
                  <a:ea typeface="宋体" panose="02010600030101010101" pitchFamily="2" charset="-122"/>
                </a:rPr>
                <a:t>=0</a:t>
              </a:r>
              <a:endParaRPr lang="zh-CN" altLang="en-US" sz="2000" b="1">
                <a:solidFill>
                  <a:srgbClr val="00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84" name="Rectangle 20">
              <a:extLst>
                <a:ext uri="{FF2B5EF4-FFF2-40B4-BE49-F238E27FC236}">
                  <a16:creationId xmlns:a16="http://schemas.microsoft.com/office/drawing/2014/main" id="{AC3B58C7-A500-4931-8660-606F349DA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2464"/>
              <a:ext cx="4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CC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2000" b="1" baseline="-25000">
                  <a:solidFill>
                    <a:srgbClr val="0000CC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000" b="1">
                  <a:solidFill>
                    <a:srgbClr val="0000CC"/>
                  </a:solidFill>
                  <a:ea typeface="宋体" panose="02010600030101010101" pitchFamily="2" charset="-122"/>
                </a:rPr>
                <a:t>=0</a:t>
              </a:r>
              <a:endParaRPr lang="zh-CN" altLang="en-US" sz="2000" b="1">
                <a:solidFill>
                  <a:srgbClr val="00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85" name="Rectangle 21">
              <a:extLst>
                <a:ext uri="{FF2B5EF4-FFF2-40B4-BE49-F238E27FC236}">
                  <a16:creationId xmlns:a16="http://schemas.microsoft.com/office/drawing/2014/main" id="{652E9E8B-060E-47E4-8BC1-010F4A91A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2655"/>
              <a:ext cx="4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CC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2000" b="1" baseline="-25000">
                  <a:solidFill>
                    <a:srgbClr val="0000CC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 sz="2000" b="1">
                  <a:solidFill>
                    <a:srgbClr val="0000CC"/>
                  </a:solidFill>
                  <a:ea typeface="宋体" panose="02010600030101010101" pitchFamily="2" charset="-122"/>
                </a:rPr>
                <a:t>=1</a:t>
              </a:r>
              <a:endParaRPr lang="zh-CN" altLang="en-US" sz="2000" b="1">
                <a:solidFill>
                  <a:srgbClr val="00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86" name="Rectangle 22">
              <a:extLst>
                <a:ext uri="{FF2B5EF4-FFF2-40B4-BE49-F238E27FC236}">
                  <a16:creationId xmlns:a16="http://schemas.microsoft.com/office/drawing/2014/main" id="{E9FDF3A1-AEC8-4FCB-A96E-93EC6A772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" y="2928"/>
              <a:ext cx="4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CC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2000" b="1" baseline="-25000">
                  <a:solidFill>
                    <a:srgbClr val="0000CC"/>
                  </a:solidFill>
                  <a:ea typeface="宋体" panose="02010600030101010101" pitchFamily="2" charset="-122"/>
                </a:rPr>
                <a:t>4</a:t>
              </a:r>
              <a:r>
                <a:rPr lang="en-US" altLang="zh-CN" sz="2000" b="1">
                  <a:solidFill>
                    <a:srgbClr val="0000CC"/>
                  </a:solidFill>
                  <a:ea typeface="宋体" panose="02010600030101010101" pitchFamily="2" charset="-122"/>
                </a:rPr>
                <a:t>=0</a:t>
              </a:r>
              <a:endParaRPr lang="zh-CN" altLang="en-US" sz="2000" b="1">
                <a:solidFill>
                  <a:srgbClr val="00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87" name="Rectangle 23">
              <a:extLst>
                <a:ext uri="{FF2B5EF4-FFF2-40B4-BE49-F238E27FC236}">
                  <a16:creationId xmlns:a16="http://schemas.microsoft.com/office/drawing/2014/main" id="{508FA528-850F-41BC-839A-48777D4F3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3161"/>
              <a:ext cx="4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CC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2000" b="1" baseline="-25000">
                  <a:solidFill>
                    <a:srgbClr val="0000CC"/>
                  </a:solidFill>
                  <a:ea typeface="宋体" panose="02010600030101010101" pitchFamily="2" charset="-122"/>
                </a:rPr>
                <a:t>5</a:t>
              </a:r>
              <a:r>
                <a:rPr lang="en-US" altLang="zh-CN" sz="2000" b="1">
                  <a:solidFill>
                    <a:srgbClr val="0000CC"/>
                  </a:solidFill>
                  <a:ea typeface="宋体" panose="02010600030101010101" pitchFamily="2" charset="-122"/>
                </a:rPr>
                <a:t>=3</a:t>
              </a:r>
              <a:endParaRPr lang="zh-CN" altLang="en-US" sz="2000" b="1">
                <a:solidFill>
                  <a:srgbClr val="00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88" name="Rectangle 24">
              <a:extLst>
                <a:ext uri="{FF2B5EF4-FFF2-40B4-BE49-F238E27FC236}">
                  <a16:creationId xmlns:a16="http://schemas.microsoft.com/office/drawing/2014/main" id="{BE85D5FD-04F5-4B56-94EB-550407983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5" y="3441"/>
              <a:ext cx="4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CC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2000" b="1" baseline="-25000">
                  <a:solidFill>
                    <a:srgbClr val="0000CC"/>
                  </a:solidFill>
                  <a:ea typeface="宋体" panose="02010600030101010101" pitchFamily="2" charset="-122"/>
                </a:rPr>
                <a:t>6</a:t>
              </a:r>
              <a:r>
                <a:rPr lang="en-US" altLang="zh-CN" sz="2000" b="1">
                  <a:solidFill>
                    <a:srgbClr val="0000CC"/>
                  </a:solidFill>
                  <a:ea typeface="宋体" panose="02010600030101010101" pitchFamily="2" charset="-122"/>
                </a:rPr>
                <a:t>=3</a:t>
              </a:r>
              <a:endParaRPr lang="zh-CN" altLang="en-US" sz="2000" b="1">
                <a:solidFill>
                  <a:srgbClr val="0000CC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63897" name="Group 25">
            <a:extLst>
              <a:ext uri="{FF2B5EF4-FFF2-40B4-BE49-F238E27FC236}">
                <a16:creationId xmlns:a16="http://schemas.microsoft.com/office/drawing/2014/main" id="{C5693580-D16B-4C81-BAA7-A3F07C26E815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1566863" y="4943475"/>
          <a:ext cx="5434012" cy="738221"/>
        </p:xfrm>
        <a:graphic>
          <a:graphicData uri="http://schemas.openxmlformats.org/drawingml/2006/table">
            <a:tbl>
              <a:tblPr/>
              <a:tblGrid>
                <a:gridCol w="314325">
                  <a:extLst>
                    <a:ext uri="{9D8B030D-6E8A-4147-A177-3AD203B41FA5}">
                      <a16:colId xmlns:a16="http://schemas.microsoft.com/office/drawing/2014/main" val="1799968146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1988487199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8350636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4047957999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16197442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465314665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836525148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36270705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732980780"/>
                    </a:ext>
                  </a:extLst>
                </a:gridCol>
              </a:tblGrid>
              <a:tr h="37257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61" marB="4566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61" marB="4566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661" marB="4566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661" marB="4566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T="45661" marB="4566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T="45661" marB="4566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T="45661" marB="4566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T="45661" marB="4566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marT="45661" marB="4566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744360"/>
                  </a:ext>
                </a:extLst>
              </a:tr>
              <a:tr h="36560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</a:t>
                      </a:r>
                    </a:p>
                  </a:txBody>
                  <a:tcPr marT="45661" marB="4566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＝</a:t>
                      </a:r>
                    </a:p>
                  </a:txBody>
                  <a:tcPr marT="45661" marB="4566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167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>
            <a:extLst>
              <a:ext uri="{FF2B5EF4-FFF2-40B4-BE49-F238E27FC236}">
                <a16:creationId xmlns:a16="http://schemas.microsoft.com/office/drawing/2014/main" id="{05F3EC6C-F974-4915-BDE9-4605006F0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(</a:t>
            </a:r>
            <a:r>
              <a:rPr lang="zh-CN" altLang="en-US" dirty="0"/>
              <a:t>单</a:t>
            </a:r>
            <a:r>
              <a:rPr lang="en-US" altLang="zh-CN" dirty="0"/>
              <a:t>)</a:t>
            </a:r>
            <a:r>
              <a:rPr lang="zh-CN" altLang="en-US" dirty="0"/>
              <a:t>会场安排问题</a:t>
            </a:r>
          </a:p>
        </p:txBody>
      </p:sp>
      <p:sp>
        <p:nvSpPr>
          <p:cNvPr id="1092611" name="Rectangle 3">
            <a:extLst>
              <a:ext uri="{FF2B5EF4-FFF2-40B4-BE49-F238E27FC236}">
                <a16:creationId xmlns:a16="http://schemas.microsoft.com/office/drawing/2014/main" id="{01F47FCD-4F1A-4D48-840F-3256F684B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/>
              <a:t>某 </a:t>
            </a:r>
            <a:r>
              <a:rPr lang="en-US" altLang="zh-CN" b="1"/>
              <a:t>1 </a:t>
            </a:r>
            <a:r>
              <a:rPr lang="zh-CN" altLang="en-US" b="1"/>
              <a:t>天中有 </a:t>
            </a:r>
            <a:r>
              <a:rPr lang="en-US" altLang="zh-CN" b="1"/>
              <a:t>11 </a:t>
            </a:r>
            <a:r>
              <a:rPr lang="zh-CN" altLang="en-US" b="1"/>
              <a:t>个活动申请使用 </a:t>
            </a:r>
            <a:r>
              <a:rPr lang="en-US" altLang="zh-CN" b="1"/>
              <a:t>1 </a:t>
            </a:r>
            <a:r>
              <a:rPr lang="zh-CN" altLang="en-US" b="1"/>
              <a:t>个会场</a:t>
            </a:r>
          </a:p>
          <a:p>
            <a:pPr lvl="1" eaLnBrk="1" hangingPunct="1">
              <a:defRPr/>
            </a:pPr>
            <a:r>
              <a:rPr lang="zh-CN" altLang="en-US" b="1"/>
              <a:t>各自的开始时间和结束时间如下表</a:t>
            </a:r>
            <a:r>
              <a:rPr lang="en-US" altLang="zh-CN" b="1"/>
              <a:t>(</a:t>
            </a:r>
            <a:r>
              <a:rPr lang="zh-CN" altLang="en-US" b="1"/>
              <a:t>单位：点</a:t>
            </a:r>
            <a:r>
              <a:rPr lang="en-US" altLang="zh-CN" b="1"/>
              <a:t>)</a:t>
            </a:r>
          </a:p>
          <a:p>
            <a:pPr lvl="1" eaLnBrk="1" hangingPunct="1">
              <a:defRPr/>
            </a:pPr>
            <a:endParaRPr lang="zh-CN" altLang="en-US" b="1"/>
          </a:p>
          <a:p>
            <a:pPr lvl="1" eaLnBrk="1" hangingPunct="1">
              <a:defRPr/>
            </a:pPr>
            <a:endParaRPr lang="zh-CN" altLang="en-US" b="1"/>
          </a:p>
          <a:p>
            <a:pPr lvl="1" eaLnBrk="1" hangingPunct="1">
              <a:defRPr/>
            </a:pPr>
            <a:endParaRPr lang="zh-CN" altLang="en-US" b="1"/>
          </a:p>
          <a:p>
            <a:pPr lvl="1" eaLnBrk="1" hangingPunct="1">
              <a:defRPr/>
            </a:pPr>
            <a:r>
              <a:rPr lang="zh-CN" altLang="en-US" b="1"/>
              <a:t>约束：同一时间内只能一个活动使用会场</a:t>
            </a:r>
            <a:r>
              <a:rPr lang="en-US" altLang="zh-CN" b="1"/>
              <a:t>(</a:t>
            </a:r>
            <a:r>
              <a:rPr lang="zh-CN" altLang="en-US" b="1">
                <a:solidFill>
                  <a:srgbClr val="0041FF"/>
                </a:solidFill>
              </a:rPr>
              <a:t>互斥</a:t>
            </a:r>
            <a:r>
              <a:rPr lang="en-US" altLang="zh-CN" b="1"/>
              <a:t>)</a:t>
            </a:r>
          </a:p>
          <a:p>
            <a:pPr lvl="1" eaLnBrk="1" hangingPunct="1">
              <a:defRPr/>
            </a:pPr>
            <a:r>
              <a:rPr lang="zh-CN" altLang="en-US" b="1"/>
              <a:t>问题：该会场 </a:t>
            </a:r>
            <a:r>
              <a:rPr lang="en-US" altLang="zh-CN" b="1"/>
              <a:t>1 </a:t>
            </a:r>
            <a:r>
              <a:rPr lang="zh-CN" altLang="en-US" b="1"/>
              <a:t>天</a:t>
            </a:r>
            <a:r>
              <a:rPr lang="zh-CN" altLang="en-US" b="1">
                <a:solidFill>
                  <a:srgbClr val="800000"/>
                </a:solidFill>
              </a:rPr>
              <a:t>最多</a:t>
            </a:r>
            <a:r>
              <a:rPr lang="zh-CN" altLang="en-US" b="1"/>
              <a:t>可以安排哪些活动进行？</a:t>
            </a:r>
          </a:p>
          <a:p>
            <a:pPr lvl="2" eaLnBrk="1" hangingPunct="1">
              <a:defRPr/>
            </a:pPr>
            <a:r>
              <a:rPr lang="zh-CN" altLang="en-US"/>
              <a:t>假设会场 </a:t>
            </a:r>
            <a:r>
              <a:rPr lang="en-US" altLang="zh-CN"/>
              <a:t>24 </a:t>
            </a:r>
            <a:r>
              <a:rPr lang="zh-CN" altLang="en-US"/>
              <a:t>小时营业</a:t>
            </a:r>
            <a:endParaRPr lang="zh-CN" altLang="en-US" b="1">
              <a:solidFill>
                <a:srgbClr val="FF0000"/>
              </a:solidFill>
            </a:endParaRPr>
          </a:p>
        </p:txBody>
      </p:sp>
      <p:graphicFrame>
        <p:nvGraphicFramePr>
          <p:cNvPr id="1092612" name="Group 4">
            <a:extLst>
              <a:ext uri="{FF2B5EF4-FFF2-40B4-BE49-F238E27FC236}">
                <a16:creationId xmlns:a16="http://schemas.microsoft.com/office/drawing/2014/main" id="{FD529F1B-CBFC-4F6A-849B-CC890401715C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850900" y="2271713"/>
          <a:ext cx="7061200" cy="1201773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309768682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8304665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638804205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41878782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267292867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1018470897"/>
                    </a:ext>
                  </a:extLst>
                </a:gridCol>
                <a:gridCol w="573087">
                  <a:extLst>
                    <a:ext uri="{9D8B030D-6E8A-4147-A177-3AD203B41FA5}">
                      <a16:colId xmlns:a16="http://schemas.microsoft.com/office/drawing/2014/main" val="4182585340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111803954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49826863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1186925168"/>
                    </a:ext>
                  </a:extLst>
                </a:gridCol>
                <a:gridCol w="573088">
                  <a:extLst>
                    <a:ext uri="{9D8B030D-6E8A-4147-A177-3AD203B41FA5}">
                      <a16:colId xmlns:a16="http://schemas.microsoft.com/office/drawing/2014/main" val="3009474880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3504421527"/>
                    </a:ext>
                  </a:extLst>
                </a:gridCol>
              </a:tblGrid>
              <a:tr h="400579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641" marB="456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855309"/>
                  </a:ext>
                </a:extLst>
              </a:tr>
              <a:tr h="400579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641" marB="456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489455"/>
                  </a:ext>
                </a:extLst>
              </a:tr>
              <a:tr h="400579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641" marB="456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38353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>
            <a:extLst>
              <a:ext uri="{FF2B5EF4-FFF2-40B4-BE49-F238E27FC236}">
                <a16:creationId xmlns:a16="http://schemas.microsoft.com/office/drawing/2014/main" id="{33539A95-2B69-40CD-BB88-233B26BA0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(</a:t>
            </a:r>
            <a:r>
              <a:rPr lang="zh-CN" altLang="en-US" dirty="0"/>
              <a:t>单</a:t>
            </a:r>
            <a:r>
              <a:rPr lang="en-US" altLang="zh-CN" dirty="0"/>
              <a:t>)</a:t>
            </a:r>
            <a:r>
              <a:rPr lang="zh-CN" altLang="en-US" dirty="0"/>
              <a:t>会场安排问题</a:t>
            </a:r>
          </a:p>
        </p:txBody>
      </p:sp>
      <p:sp>
        <p:nvSpPr>
          <p:cNvPr id="1095683" name="Rectangle 3">
            <a:extLst>
              <a:ext uri="{FF2B5EF4-FFF2-40B4-BE49-F238E27FC236}">
                <a16:creationId xmlns:a16="http://schemas.microsoft.com/office/drawing/2014/main" id="{33EE885A-894A-40B6-B2A5-75C0892C2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/>
              <a:t>某 </a:t>
            </a:r>
            <a:r>
              <a:rPr lang="en-US" altLang="zh-CN" b="1"/>
              <a:t>1 </a:t>
            </a:r>
            <a:r>
              <a:rPr lang="zh-CN" altLang="en-US" b="1"/>
              <a:t>天中有 </a:t>
            </a:r>
            <a:r>
              <a:rPr lang="en-US" altLang="zh-CN" b="1"/>
              <a:t>11 </a:t>
            </a:r>
            <a:r>
              <a:rPr lang="zh-CN" altLang="en-US" b="1"/>
              <a:t>个活动申请使用 </a:t>
            </a:r>
            <a:r>
              <a:rPr lang="en-US" altLang="zh-CN" b="1"/>
              <a:t>1 </a:t>
            </a:r>
            <a:r>
              <a:rPr lang="zh-CN" altLang="en-US" b="1"/>
              <a:t>个会场</a:t>
            </a:r>
          </a:p>
          <a:p>
            <a:pPr lvl="1" eaLnBrk="1" hangingPunct="1">
              <a:defRPr/>
            </a:pPr>
            <a:r>
              <a:rPr lang="zh-CN" altLang="en-US" b="1"/>
              <a:t>各自的开始时间和结束时间如下表</a:t>
            </a:r>
            <a:r>
              <a:rPr lang="en-US" altLang="zh-CN" b="1"/>
              <a:t>(</a:t>
            </a:r>
            <a:r>
              <a:rPr lang="zh-CN" altLang="en-US" b="1"/>
              <a:t>单位：点</a:t>
            </a:r>
            <a:r>
              <a:rPr lang="en-US" altLang="zh-CN" b="1"/>
              <a:t>)</a:t>
            </a:r>
            <a:endParaRPr lang="zh-CN" altLang="en-US" b="1"/>
          </a:p>
          <a:p>
            <a:pPr lvl="1" eaLnBrk="1" hangingPunct="1">
              <a:defRPr/>
            </a:pPr>
            <a:endParaRPr lang="zh-CN" altLang="en-US" b="1"/>
          </a:p>
          <a:p>
            <a:pPr lvl="1" eaLnBrk="1" hangingPunct="1">
              <a:defRPr/>
            </a:pPr>
            <a:endParaRPr lang="zh-CN" altLang="en-US" b="1"/>
          </a:p>
          <a:p>
            <a:pPr lvl="1" eaLnBrk="1" hangingPunct="1">
              <a:defRPr/>
            </a:pPr>
            <a:endParaRPr lang="zh-CN" altLang="en-US" b="1"/>
          </a:p>
          <a:p>
            <a:pPr lvl="1" eaLnBrk="1" hangingPunct="1">
              <a:defRPr/>
            </a:pPr>
            <a:r>
              <a:rPr lang="zh-CN" altLang="en-US" b="1">
                <a:solidFill>
                  <a:srgbClr val="FF0000"/>
                </a:solidFill>
              </a:rPr>
              <a:t>活动 </a:t>
            </a:r>
            <a:r>
              <a:rPr lang="en-US" altLang="zh-CN" b="1">
                <a:solidFill>
                  <a:srgbClr val="FF0000"/>
                </a:solidFill>
              </a:rPr>
              <a:t>1 </a:t>
            </a:r>
            <a:r>
              <a:rPr lang="zh-CN" altLang="en-US" b="1">
                <a:solidFill>
                  <a:srgbClr val="FF0000"/>
                </a:solidFill>
              </a:rPr>
              <a:t>与 活动 </a:t>
            </a:r>
            <a:r>
              <a:rPr lang="en-US" altLang="zh-CN" b="1">
                <a:solidFill>
                  <a:srgbClr val="FF0000"/>
                </a:solidFill>
              </a:rPr>
              <a:t>2 </a:t>
            </a:r>
            <a:r>
              <a:rPr lang="zh-CN" altLang="en-US" b="1">
                <a:solidFill>
                  <a:srgbClr val="FF0000"/>
                </a:solidFill>
              </a:rPr>
              <a:t>能安排进同一会场吗？</a:t>
            </a:r>
          </a:p>
          <a:p>
            <a:pPr lvl="1" eaLnBrk="1" hangingPunct="1">
              <a:defRPr/>
            </a:pPr>
            <a:r>
              <a:rPr lang="zh-CN" altLang="en-US" b="1"/>
              <a:t>活动 </a:t>
            </a:r>
            <a:r>
              <a:rPr lang="en-US" altLang="zh-CN" b="1"/>
              <a:t>1 </a:t>
            </a:r>
            <a:r>
              <a:rPr lang="zh-CN" altLang="en-US" b="1"/>
              <a:t>与 活动 </a:t>
            </a:r>
            <a:r>
              <a:rPr lang="en-US" altLang="zh-CN" b="1"/>
              <a:t>4 </a:t>
            </a:r>
            <a:r>
              <a:rPr lang="zh-CN" altLang="en-US" b="1"/>
              <a:t>呢？</a:t>
            </a:r>
          </a:p>
        </p:txBody>
      </p:sp>
      <p:graphicFrame>
        <p:nvGraphicFramePr>
          <p:cNvPr id="1095684" name="Group 4">
            <a:extLst>
              <a:ext uri="{FF2B5EF4-FFF2-40B4-BE49-F238E27FC236}">
                <a16:creationId xmlns:a16="http://schemas.microsoft.com/office/drawing/2014/main" id="{92FB8A74-6926-43B4-B3B5-27E73F3E0B90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850900" y="2271713"/>
          <a:ext cx="7061200" cy="1201773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323732770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186939066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150658356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64603824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650148367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3796023058"/>
                    </a:ext>
                  </a:extLst>
                </a:gridCol>
                <a:gridCol w="573087">
                  <a:extLst>
                    <a:ext uri="{9D8B030D-6E8A-4147-A177-3AD203B41FA5}">
                      <a16:colId xmlns:a16="http://schemas.microsoft.com/office/drawing/2014/main" val="1560068422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151213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223412584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3834808256"/>
                    </a:ext>
                  </a:extLst>
                </a:gridCol>
                <a:gridCol w="573088">
                  <a:extLst>
                    <a:ext uri="{9D8B030D-6E8A-4147-A177-3AD203B41FA5}">
                      <a16:colId xmlns:a16="http://schemas.microsoft.com/office/drawing/2014/main" val="365412639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1703855336"/>
                    </a:ext>
                  </a:extLst>
                </a:gridCol>
              </a:tblGrid>
              <a:tr h="400579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641" marB="456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674694"/>
                  </a:ext>
                </a:extLst>
              </a:tr>
              <a:tr h="400579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641" marB="456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510246"/>
                  </a:ext>
                </a:extLst>
              </a:tr>
              <a:tr h="400579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641" marB="456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873369"/>
                  </a:ext>
                </a:extLst>
              </a:tr>
            </a:tbl>
          </a:graphicData>
        </a:graphic>
      </p:graphicFrame>
      <p:sp>
        <p:nvSpPr>
          <p:cNvPr id="1095738" name="Rectangle 58">
            <a:extLst>
              <a:ext uri="{FF2B5EF4-FFF2-40B4-BE49-F238E27FC236}">
                <a16:creationId xmlns:a16="http://schemas.microsoft.com/office/drawing/2014/main" id="{09BBF42A-BDEE-4A78-A8E6-53BE10CC8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5018088"/>
            <a:ext cx="4273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800000"/>
                </a:solidFill>
                <a:latin typeface="Arial" panose="020B0604020202020204" pitchFamily="34" charset="0"/>
              </a:rPr>
              <a:t>(</a:t>
            </a:r>
            <a:r>
              <a:rPr lang="zh-CN" altLang="en-US" sz="3000" b="1">
                <a:solidFill>
                  <a:srgbClr val="800000"/>
                </a:solidFill>
                <a:latin typeface="Arial" panose="020B0604020202020204" pitchFamily="34" charset="0"/>
              </a:rPr>
              <a:t>时间上</a:t>
            </a:r>
            <a:r>
              <a:rPr lang="en-US" altLang="zh-CN" sz="3000" b="1">
                <a:solidFill>
                  <a:srgbClr val="800000"/>
                </a:solidFill>
                <a:latin typeface="Arial" panose="020B0604020202020204" pitchFamily="34" charset="0"/>
              </a:rPr>
              <a:t>)</a:t>
            </a:r>
            <a:r>
              <a:rPr lang="zh-CN" altLang="en-US" sz="3000" b="1">
                <a:solidFill>
                  <a:srgbClr val="0041FF"/>
                </a:solidFill>
                <a:latin typeface="Arial" panose="020B0604020202020204" pitchFamily="34" charset="0"/>
              </a:rPr>
              <a:t>相容</a:t>
            </a:r>
            <a:r>
              <a:rPr lang="en-US" altLang="zh-CN" sz="3000" b="1">
                <a:solidFill>
                  <a:srgbClr val="800000"/>
                </a:solidFill>
                <a:latin typeface="Arial" panose="020B0604020202020204" pitchFamily="34" charset="0"/>
              </a:rPr>
              <a:t>(</a:t>
            </a:r>
            <a:r>
              <a:rPr lang="zh-CN" altLang="en-US" sz="3000" b="1">
                <a:solidFill>
                  <a:srgbClr val="800000"/>
                </a:solidFill>
                <a:latin typeface="Arial" panose="020B0604020202020204" pitchFamily="34" charset="0"/>
              </a:rPr>
              <a:t>的</a:t>
            </a:r>
            <a:r>
              <a:rPr lang="en-US" altLang="zh-CN" sz="3000" b="1">
                <a:solidFill>
                  <a:srgbClr val="800000"/>
                </a:solidFill>
                <a:latin typeface="Arial" panose="020B0604020202020204" pitchFamily="34" charset="0"/>
              </a:rPr>
              <a:t>)</a:t>
            </a:r>
            <a:r>
              <a:rPr lang="zh-CN" altLang="en-US" sz="3000" b="1">
                <a:solidFill>
                  <a:srgbClr val="0041FF"/>
                </a:solidFill>
                <a:latin typeface="Arial" panose="020B0604020202020204" pitchFamily="34" charset="0"/>
              </a:rPr>
              <a:t>活动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Rectangle 2">
            <a:extLst>
              <a:ext uri="{FF2B5EF4-FFF2-40B4-BE49-F238E27FC236}">
                <a16:creationId xmlns:a16="http://schemas.microsoft.com/office/drawing/2014/main" id="{BD8FEF83-0DC6-42F8-8715-61624AC85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(</a:t>
            </a:r>
            <a:r>
              <a:rPr lang="zh-CN" altLang="en-US" dirty="0"/>
              <a:t>单</a:t>
            </a:r>
            <a:r>
              <a:rPr lang="en-US" altLang="zh-CN" dirty="0"/>
              <a:t>)</a:t>
            </a:r>
            <a:r>
              <a:rPr lang="zh-CN" altLang="en-US" dirty="0"/>
              <a:t>会场安排问题</a:t>
            </a:r>
          </a:p>
        </p:txBody>
      </p:sp>
      <p:sp>
        <p:nvSpPr>
          <p:cNvPr id="1148931" name="Rectangle 3">
            <a:extLst>
              <a:ext uri="{FF2B5EF4-FFF2-40B4-BE49-F238E27FC236}">
                <a16:creationId xmlns:a16="http://schemas.microsoft.com/office/drawing/2014/main" id="{2824E35B-65A1-487C-B050-8F9AED086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/>
              <a:t>某 </a:t>
            </a:r>
            <a:r>
              <a:rPr lang="en-US" altLang="zh-CN" b="1"/>
              <a:t>1 </a:t>
            </a:r>
            <a:r>
              <a:rPr lang="zh-CN" altLang="en-US" b="1"/>
              <a:t>天中有 </a:t>
            </a:r>
            <a:r>
              <a:rPr lang="en-US" altLang="zh-CN" b="1"/>
              <a:t>11 </a:t>
            </a:r>
            <a:r>
              <a:rPr lang="zh-CN" altLang="en-US" b="1"/>
              <a:t>个活动申请使用 </a:t>
            </a:r>
            <a:r>
              <a:rPr lang="en-US" altLang="zh-CN" b="1"/>
              <a:t>1 </a:t>
            </a:r>
            <a:r>
              <a:rPr lang="zh-CN" altLang="en-US" b="1"/>
              <a:t>个会场</a:t>
            </a:r>
          </a:p>
          <a:p>
            <a:pPr lvl="1" eaLnBrk="1" hangingPunct="1">
              <a:defRPr/>
            </a:pPr>
            <a:r>
              <a:rPr lang="zh-CN" altLang="en-US" b="1"/>
              <a:t>各自的开始时间和结束时间如下表</a:t>
            </a:r>
            <a:r>
              <a:rPr lang="en-US" altLang="zh-CN" b="1"/>
              <a:t>(</a:t>
            </a:r>
            <a:r>
              <a:rPr lang="zh-CN" altLang="en-US" b="1"/>
              <a:t>单位：点</a:t>
            </a:r>
            <a:r>
              <a:rPr lang="en-US" altLang="zh-CN" b="1"/>
              <a:t>)</a:t>
            </a:r>
          </a:p>
          <a:p>
            <a:pPr lvl="1" eaLnBrk="1" hangingPunct="1">
              <a:defRPr/>
            </a:pPr>
            <a:endParaRPr lang="zh-CN" altLang="en-US" b="1"/>
          </a:p>
          <a:p>
            <a:pPr lvl="1" eaLnBrk="1" hangingPunct="1">
              <a:defRPr/>
            </a:pPr>
            <a:endParaRPr lang="zh-CN" altLang="en-US" b="1"/>
          </a:p>
          <a:p>
            <a:pPr lvl="1" eaLnBrk="1" hangingPunct="1">
              <a:defRPr/>
            </a:pPr>
            <a:endParaRPr lang="zh-CN" altLang="en-US" b="1"/>
          </a:p>
          <a:p>
            <a:pPr lvl="1" eaLnBrk="1" hangingPunct="1">
              <a:defRPr/>
            </a:pPr>
            <a:r>
              <a:rPr lang="zh-CN" altLang="en-US" sz="3000" b="1"/>
              <a:t>问题：</a:t>
            </a:r>
            <a:r>
              <a:rPr lang="zh-CN" altLang="en-US" sz="3000" b="1">
                <a:solidFill>
                  <a:srgbClr val="800000"/>
                </a:solidFill>
              </a:rPr>
              <a:t>最多</a:t>
            </a:r>
            <a:r>
              <a:rPr lang="zh-CN" altLang="en-US" sz="3000" b="1"/>
              <a:t>可以安排哪些</a:t>
            </a:r>
            <a:r>
              <a:rPr lang="zh-CN" altLang="en-US" sz="3000" b="1">
                <a:solidFill>
                  <a:srgbClr val="0041FF"/>
                </a:solidFill>
              </a:rPr>
              <a:t>相容</a:t>
            </a:r>
            <a:r>
              <a:rPr lang="zh-CN" altLang="en-US" sz="3000" b="1"/>
              <a:t>活动进行？</a:t>
            </a:r>
          </a:p>
        </p:txBody>
      </p:sp>
      <p:graphicFrame>
        <p:nvGraphicFramePr>
          <p:cNvPr id="1148932" name="Group 4">
            <a:extLst>
              <a:ext uri="{FF2B5EF4-FFF2-40B4-BE49-F238E27FC236}">
                <a16:creationId xmlns:a16="http://schemas.microsoft.com/office/drawing/2014/main" id="{36F17FE1-13B5-4A84-BF92-4F48E4FE5168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850900" y="2271713"/>
          <a:ext cx="7061200" cy="1201773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109223063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83215227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882246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82512834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1904290536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3518875742"/>
                    </a:ext>
                  </a:extLst>
                </a:gridCol>
                <a:gridCol w="573087">
                  <a:extLst>
                    <a:ext uri="{9D8B030D-6E8A-4147-A177-3AD203B41FA5}">
                      <a16:colId xmlns:a16="http://schemas.microsoft.com/office/drawing/2014/main" val="35753444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42487568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442519460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3759759757"/>
                    </a:ext>
                  </a:extLst>
                </a:gridCol>
                <a:gridCol w="573088">
                  <a:extLst>
                    <a:ext uri="{9D8B030D-6E8A-4147-A177-3AD203B41FA5}">
                      <a16:colId xmlns:a16="http://schemas.microsoft.com/office/drawing/2014/main" val="1590450383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963956599"/>
                    </a:ext>
                  </a:extLst>
                </a:gridCol>
              </a:tblGrid>
              <a:tr h="400579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641" marB="456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250224"/>
                  </a:ext>
                </a:extLst>
              </a:tr>
              <a:tr h="400579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641" marB="456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745415"/>
                  </a:ext>
                </a:extLst>
              </a:tr>
              <a:tr h="400579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641" marB="456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lnSpc>
                          <a:spcPct val="110000"/>
                        </a:lnSpc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algn="l"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algn="l"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2582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>
            <a:extLst>
              <a:ext uri="{FF2B5EF4-FFF2-40B4-BE49-F238E27FC236}">
                <a16:creationId xmlns:a16="http://schemas.microsoft.com/office/drawing/2014/main" id="{6505A574-833B-43B7-9615-4A1667093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相容活动</a:t>
            </a:r>
          </a:p>
        </p:txBody>
      </p:sp>
      <p:sp>
        <p:nvSpPr>
          <p:cNvPr id="1085443" name="Rectangle 3">
            <a:extLst>
              <a:ext uri="{FF2B5EF4-FFF2-40B4-BE49-F238E27FC236}">
                <a16:creationId xmlns:a16="http://schemas.microsoft.com/office/drawing/2014/main" id="{9334F2F7-036E-492B-86B8-1A0025DC7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/>
              <a:t>相容活动：时间段不交叉的活动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/>
              <a:t>活动 </a:t>
            </a:r>
            <a:r>
              <a:rPr lang="en-US" altLang="zh-CN" b="1"/>
              <a:t>i </a:t>
            </a:r>
            <a:r>
              <a:rPr lang="zh-CN" altLang="en-US" b="1"/>
              <a:t>：起始时间 </a:t>
            </a:r>
            <a:r>
              <a:rPr lang="en-US" altLang="zh-CN" sz="2800" b="1"/>
              <a:t>s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 </a:t>
            </a:r>
            <a:r>
              <a:rPr lang="zh-CN" altLang="en-US" sz="2800" b="1"/>
              <a:t>，结束时间 </a:t>
            </a:r>
            <a:r>
              <a:rPr lang="en-US" altLang="zh-CN" sz="2800" b="1"/>
              <a:t>f</a:t>
            </a:r>
            <a:r>
              <a:rPr lang="en-US" altLang="zh-CN" sz="2800" b="1" baseline="-25000"/>
              <a:t>i</a:t>
            </a:r>
            <a:endParaRPr lang="en-US" altLang="zh-CN" sz="2800" b="1"/>
          </a:p>
          <a:p>
            <a:pPr lvl="2" eaLnBrk="1" hangingPunct="1">
              <a:lnSpc>
                <a:spcPct val="150000"/>
              </a:lnSpc>
              <a:defRPr/>
            </a:pPr>
            <a:r>
              <a:rPr lang="zh-CN" altLang="en-US" b="1"/>
              <a:t>活动 </a:t>
            </a:r>
            <a:r>
              <a:rPr lang="en-US" altLang="zh-CN" b="1"/>
              <a:t>i </a:t>
            </a:r>
            <a:r>
              <a:rPr lang="zh-CN" altLang="en-US" b="1"/>
              <a:t>的时间属于区间 </a:t>
            </a:r>
            <a:r>
              <a:rPr lang="en-US" altLang="zh-CN" b="1"/>
              <a:t>[ </a:t>
            </a:r>
            <a:r>
              <a:rPr lang="en-US" altLang="zh-CN" sz="2400" b="1"/>
              <a:t>s</a:t>
            </a:r>
            <a:r>
              <a:rPr lang="en-US" altLang="zh-CN" sz="2400" b="1" baseline="-25000"/>
              <a:t>j</a:t>
            </a:r>
            <a:r>
              <a:rPr lang="en-US" altLang="zh-CN" sz="2400" b="1"/>
              <a:t> , </a:t>
            </a:r>
            <a:r>
              <a:rPr lang="zh-CN" altLang="en-US" sz="2400" b="1"/>
              <a:t> </a:t>
            </a:r>
            <a:r>
              <a:rPr lang="en-US" altLang="zh-CN" sz="2400" b="1"/>
              <a:t>f</a:t>
            </a:r>
            <a:r>
              <a:rPr lang="en-US" altLang="zh-CN" sz="2400" b="1" baseline="-25000"/>
              <a:t>j</a:t>
            </a:r>
            <a:r>
              <a:rPr lang="en-US" altLang="zh-CN" sz="2400" b="1"/>
              <a:t> )</a:t>
            </a:r>
            <a:endParaRPr lang="zh-CN" altLang="en-US" sz="2400" b="1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/>
              <a:t>定义：若 </a:t>
            </a:r>
            <a:r>
              <a:rPr lang="en-US" altLang="zh-CN" b="1"/>
              <a:t>[s</a:t>
            </a:r>
            <a:r>
              <a:rPr lang="en-US" altLang="zh-CN" b="1" baseline="-25000"/>
              <a:t>i</a:t>
            </a:r>
            <a:r>
              <a:rPr lang="en-US" altLang="zh-CN" b="1"/>
              <a:t>, f</a:t>
            </a:r>
            <a:r>
              <a:rPr lang="en-US" altLang="zh-CN" b="1" baseline="-25000"/>
              <a:t>i</a:t>
            </a:r>
            <a:r>
              <a:rPr lang="en-US" altLang="zh-CN" b="1"/>
              <a:t>)</a:t>
            </a:r>
            <a:r>
              <a:rPr lang="zh-CN" altLang="en-US" b="1"/>
              <a:t>、</a:t>
            </a:r>
            <a:r>
              <a:rPr lang="en-US" altLang="zh-CN" b="1"/>
              <a:t>[s</a:t>
            </a:r>
            <a:r>
              <a:rPr lang="en-US" altLang="zh-CN" b="1" baseline="-25000"/>
              <a:t>j</a:t>
            </a:r>
            <a:r>
              <a:rPr lang="en-US" altLang="zh-CN" b="1"/>
              <a:t>, f</a:t>
            </a:r>
            <a:r>
              <a:rPr lang="en-US" altLang="zh-CN" b="1" baseline="-25000"/>
              <a:t>j </a:t>
            </a:r>
            <a:r>
              <a:rPr lang="en-US" altLang="zh-CN" b="1"/>
              <a:t>)</a:t>
            </a:r>
            <a:r>
              <a:rPr lang="zh-CN" altLang="en-US" b="1">
                <a:solidFill>
                  <a:srgbClr val="FF0000"/>
                </a:solidFill>
              </a:rPr>
              <a:t>不相交</a:t>
            </a:r>
            <a:r>
              <a:rPr lang="zh-CN" altLang="en-US" b="1"/>
              <a:t>，则活动 </a:t>
            </a:r>
            <a:r>
              <a:rPr lang="en-US" altLang="zh-CN" b="1"/>
              <a:t>i</a:t>
            </a:r>
            <a:r>
              <a:rPr lang="zh-CN" altLang="en-US" b="1"/>
              <a:t>、</a:t>
            </a:r>
            <a:r>
              <a:rPr lang="en-US" altLang="zh-CN" b="1"/>
              <a:t>j </a:t>
            </a:r>
            <a:r>
              <a:rPr lang="zh-CN" altLang="en-US" b="1">
                <a:solidFill>
                  <a:srgbClr val="FF0000"/>
                </a:solidFill>
              </a:rPr>
              <a:t>相容</a:t>
            </a:r>
          </a:p>
          <a:p>
            <a:pPr lvl="2" eaLnBrk="1" hangingPunct="1">
              <a:lnSpc>
                <a:spcPct val="150000"/>
              </a:lnSpc>
              <a:defRPr/>
            </a:pPr>
            <a:r>
              <a:rPr lang="zh-CN" altLang="en-US" b="1"/>
              <a:t>即：当 </a:t>
            </a:r>
            <a:r>
              <a:rPr lang="en-US" altLang="zh-CN" b="1"/>
              <a:t>s</a:t>
            </a:r>
            <a:r>
              <a:rPr lang="en-US" altLang="zh-CN" b="1" baseline="-25000"/>
              <a:t>i</a:t>
            </a:r>
            <a:r>
              <a:rPr lang="en-US" altLang="zh-CN" b="1"/>
              <a:t>≥f</a:t>
            </a:r>
            <a:r>
              <a:rPr lang="en-US" altLang="zh-CN" b="1" baseline="-25000"/>
              <a:t>j</a:t>
            </a:r>
            <a:r>
              <a:rPr lang="en-US" altLang="zh-CN" b="1"/>
              <a:t> </a:t>
            </a:r>
            <a:r>
              <a:rPr lang="zh-CN" altLang="en-US" b="1"/>
              <a:t>或 </a:t>
            </a:r>
            <a:r>
              <a:rPr lang="en-US" altLang="zh-CN" sz="2600" b="1">
                <a:solidFill>
                  <a:srgbClr val="FF0000"/>
                </a:solidFill>
              </a:rPr>
              <a:t>s</a:t>
            </a:r>
            <a:r>
              <a:rPr lang="en-US" altLang="zh-CN" sz="2600" b="1" baseline="-25000">
                <a:solidFill>
                  <a:srgbClr val="FF0000"/>
                </a:solidFill>
              </a:rPr>
              <a:t>j</a:t>
            </a:r>
            <a:r>
              <a:rPr lang="en-US" altLang="zh-CN" sz="2600" b="1">
                <a:solidFill>
                  <a:srgbClr val="FF0000"/>
                </a:solidFill>
              </a:rPr>
              <a:t>≥f</a:t>
            </a:r>
            <a:r>
              <a:rPr lang="en-US" altLang="zh-CN" sz="2600" b="1" baseline="-25000">
                <a:solidFill>
                  <a:srgbClr val="FF0000"/>
                </a:solidFill>
              </a:rPr>
              <a:t>i</a:t>
            </a:r>
            <a:r>
              <a:rPr lang="en-US" altLang="zh-CN" b="1"/>
              <a:t> </a:t>
            </a:r>
            <a:r>
              <a:rPr lang="zh-CN" altLang="en-US" b="1"/>
              <a:t>时，活动 </a:t>
            </a:r>
            <a:r>
              <a:rPr lang="en-US" altLang="zh-CN" b="1"/>
              <a:t>i</a:t>
            </a:r>
            <a:r>
              <a:rPr lang="zh-CN" altLang="en-US" b="1"/>
              <a:t>、</a:t>
            </a:r>
            <a:r>
              <a:rPr lang="en-US" altLang="zh-CN" b="1"/>
              <a:t>j </a:t>
            </a:r>
            <a:r>
              <a:rPr lang="zh-CN" altLang="en-US" b="1"/>
              <a:t>相容</a:t>
            </a:r>
          </a:p>
        </p:txBody>
      </p:sp>
      <p:grpSp>
        <p:nvGrpSpPr>
          <p:cNvPr id="1085466" name="Group 26">
            <a:extLst>
              <a:ext uri="{FF2B5EF4-FFF2-40B4-BE49-F238E27FC236}">
                <a16:creationId xmlns:a16="http://schemas.microsoft.com/office/drawing/2014/main" id="{0AE0E886-C6A4-4FC3-A8E4-4E052BF341AD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610100"/>
            <a:ext cx="7407275" cy="876300"/>
            <a:chOff x="672" y="2672"/>
            <a:chExt cx="4666" cy="552"/>
          </a:xfrm>
        </p:grpSpPr>
        <p:sp>
          <p:nvSpPr>
            <p:cNvPr id="10245" name="Line 5">
              <a:extLst>
                <a:ext uri="{FF2B5EF4-FFF2-40B4-BE49-F238E27FC236}">
                  <a16:creationId xmlns:a16="http://schemas.microsoft.com/office/drawing/2014/main" id="{CB4EFA6A-903A-45F3-B8E7-53186F2C0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36"/>
              <a:ext cx="4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" name="Text Box 6">
              <a:extLst>
                <a:ext uri="{FF2B5EF4-FFF2-40B4-BE49-F238E27FC236}">
                  <a16:creationId xmlns:a16="http://schemas.microsoft.com/office/drawing/2014/main" id="{866F0FBF-3D03-4EE7-BAA6-93E7DA347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2" y="2773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2000">
                  <a:latin typeface="Arial" panose="020B0604020202020204" pitchFamily="34" charset="0"/>
                </a:rPr>
                <a:t>时间</a:t>
              </a:r>
            </a:p>
          </p:txBody>
        </p:sp>
        <p:grpSp>
          <p:nvGrpSpPr>
            <p:cNvPr id="10247" name="Group 23">
              <a:extLst>
                <a:ext uri="{FF2B5EF4-FFF2-40B4-BE49-F238E27FC236}">
                  <a16:creationId xmlns:a16="http://schemas.microsoft.com/office/drawing/2014/main" id="{6A680E5D-31F7-400D-8D2A-F9751E6B4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0" y="2672"/>
              <a:ext cx="783" cy="552"/>
              <a:chOff x="1502" y="2888"/>
              <a:chExt cx="783" cy="552"/>
            </a:xfrm>
          </p:grpSpPr>
          <p:sp>
            <p:nvSpPr>
              <p:cNvPr id="10256" name="Text Box 11">
                <a:extLst>
                  <a:ext uri="{FF2B5EF4-FFF2-40B4-BE49-F238E27FC236}">
                    <a16:creationId xmlns:a16="http://schemas.microsoft.com/office/drawing/2014/main" id="{B23A2988-8058-4E8E-B875-473B18FCE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6" y="2888"/>
                <a:ext cx="5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1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669925" indent="-325438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022350" indent="-350838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339850" indent="-315913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1681163" indent="-339725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138363" indent="-339725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595563" indent="-339725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052763" indent="-339725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509963" indent="-339725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000">
                    <a:latin typeface="Arial" panose="020B0604020202020204" pitchFamily="34" charset="0"/>
                  </a:rPr>
                  <a:t>活动 </a:t>
                </a:r>
                <a:r>
                  <a:rPr lang="en-US" altLang="zh-CN" sz="2000">
                    <a:latin typeface="Arial" panose="020B0604020202020204" pitchFamily="34" charset="0"/>
                  </a:rPr>
                  <a:t>i</a:t>
                </a:r>
              </a:p>
            </p:txBody>
          </p:sp>
          <p:grpSp>
            <p:nvGrpSpPr>
              <p:cNvPr id="10257" name="Group 21">
                <a:extLst>
                  <a:ext uri="{FF2B5EF4-FFF2-40B4-BE49-F238E27FC236}">
                    <a16:creationId xmlns:a16="http://schemas.microsoft.com/office/drawing/2014/main" id="{0B555049-F723-4B3D-90B3-5AA9FC441C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2" y="3064"/>
                <a:ext cx="783" cy="376"/>
                <a:chOff x="1502" y="3064"/>
                <a:chExt cx="783" cy="376"/>
              </a:xfrm>
            </p:grpSpPr>
            <p:sp>
              <p:nvSpPr>
                <p:cNvPr id="10258" name="AutoShape 7">
                  <a:extLst>
                    <a:ext uri="{FF2B5EF4-FFF2-40B4-BE49-F238E27FC236}">
                      <a16:creationId xmlns:a16="http://schemas.microsoft.com/office/drawing/2014/main" id="{E108267A-7802-4C7C-B984-D720C0DA6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2" y="3064"/>
                  <a:ext cx="80" cy="160"/>
                </a:xfrm>
                <a:prstGeom prst="leftBracket">
                  <a:avLst>
                    <a:gd name="adj" fmla="val 0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1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just" eaLnBrk="1" hangingPunct="1"/>
                  <a:endParaRPr lang="zh-CN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59" name="AutoShape 8">
                  <a:extLst>
                    <a:ext uri="{FF2B5EF4-FFF2-40B4-BE49-F238E27FC236}">
                      <a16:creationId xmlns:a16="http://schemas.microsoft.com/office/drawing/2014/main" id="{F8427200-3325-4470-A101-64288094B2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152" y="3064"/>
                  <a:ext cx="80" cy="160"/>
                </a:xfrm>
                <a:prstGeom prst="leftBracket">
                  <a:avLst>
                    <a:gd name="adj" fmla="val 0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1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just" eaLnBrk="1" hangingPunct="1"/>
                  <a:endParaRPr lang="zh-CN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60" name="Text Box 13">
                  <a:extLst>
                    <a:ext uri="{FF2B5EF4-FFF2-40B4-BE49-F238E27FC236}">
                      <a16:creationId xmlns:a16="http://schemas.microsoft.com/office/drawing/2014/main" id="{50CC51AA-AFD1-46E8-B0CD-77E8B4FC4C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02" y="3152"/>
                  <a:ext cx="21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1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669925" indent="-325438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022350" indent="-350838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339850" indent="-315913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1681163" indent="-339725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1383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5955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0527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5099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just" eaLnBrk="1" hangingPunct="1">
                    <a:buFont typeface="Wingdings" panose="05000000000000000000" pitchFamily="2" charset="2"/>
                    <a:buNone/>
                  </a:pPr>
                  <a:r>
                    <a:rPr lang="en-US" altLang="zh-CN" sz="2000">
                      <a:latin typeface="Arial" panose="020B0604020202020204" pitchFamily="34" charset="0"/>
                    </a:rPr>
                    <a:t>s</a:t>
                  </a:r>
                  <a:r>
                    <a:rPr lang="en-US" altLang="zh-CN" sz="2000" baseline="-25000">
                      <a:latin typeface="Arial" panose="020B0604020202020204" pitchFamily="34" charset="0"/>
                    </a:rPr>
                    <a:t>i</a:t>
                  </a:r>
                </a:p>
              </p:txBody>
            </p:sp>
            <p:sp>
              <p:nvSpPr>
                <p:cNvPr id="10261" name="Text Box 14">
                  <a:extLst>
                    <a:ext uri="{FF2B5EF4-FFF2-40B4-BE49-F238E27FC236}">
                      <a16:creationId xmlns:a16="http://schemas.microsoft.com/office/drawing/2014/main" id="{2B3BB770-E99C-4D42-9251-C961C28C8B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2" y="3152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1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669925" indent="-325438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022350" indent="-350838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339850" indent="-315913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1681163" indent="-339725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1383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5955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0527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5099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just" eaLnBrk="1" hangingPunct="1">
                    <a:buFont typeface="Wingdings" panose="05000000000000000000" pitchFamily="2" charset="2"/>
                    <a:buNone/>
                  </a:pPr>
                  <a:r>
                    <a:rPr lang="en-US" altLang="zh-CN" sz="2000">
                      <a:latin typeface="Arial" panose="020B0604020202020204" pitchFamily="34" charset="0"/>
                    </a:rPr>
                    <a:t>f</a:t>
                  </a:r>
                  <a:r>
                    <a:rPr lang="en-US" altLang="zh-CN" sz="2000" baseline="-25000">
                      <a:latin typeface="Arial" panose="020B0604020202020204" pitchFamily="34" charset="0"/>
                    </a:rPr>
                    <a:t>i</a:t>
                  </a:r>
                </a:p>
              </p:txBody>
            </p:sp>
          </p:grpSp>
        </p:grpSp>
        <p:grpSp>
          <p:nvGrpSpPr>
            <p:cNvPr id="10248" name="Group 22">
              <a:extLst>
                <a:ext uri="{FF2B5EF4-FFF2-40B4-BE49-F238E27FC236}">
                  <a16:creationId xmlns:a16="http://schemas.microsoft.com/office/drawing/2014/main" id="{119575CF-83B5-49C1-A86D-7AF8032559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4" y="2672"/>
              <a:ext cx="1047" cy="544"/>
              <a:chOff x="2406" y="2888"/>
              <a:chExt cx="1047" cy="544"/>
            </a:xfrm>
          </p:grpSpPr>
          <p:sp>
            <p:nvSpPr>
              <p:cNvPr id="10250" name="Text Box 12">
                <a:extLst>
                  <a:ext uri="{FF2B5EF4-FFF2-40B4-BE49-F238E27FC236}">
                    <a16:creationId xmlns:a16="http://schemas.microsoft.com/office/drawing/2014/main" id="{FBB98E80-5D2D-4808-A880-CAE062790B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2" y="2888"/>
                <a:ext cx="5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1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669925" indent="-325438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022350" indent="-350838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339850" indent="-315913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1681163" indent="-339725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138363" indent="-339725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595563" indent="-339725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052763" indent="-339725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509963" indent="-339725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000">
                    <a:latin typeface="Arial" panose="020B0604020202020204" pitchFamily="34" charset="0"/>
                  </a:rPr>
                  <a:t>活动 </a:t>
                </a:r>
                <a:r>
                  <a:rPr lang="en-US" altLang="zh-CN" sz="2000">
                    <a:latin typeface="Arial" panose="020B0604020202020204" pitchFamily="34" charset="0"/>
                  </a:rPr>
                  <a:t>j</a:t>
                </a:r>
              </a:p>
            </p:txBody>
          </p:sp>
          <p:grpSp>
            <p:nvGrpSpPr>
              <p:cNvPr id="10251" name="Group 20">
                <a:extLst>
                  <a:ext uri="{FF2B5EF4-FFF2-40B4-BE49-F238E27FC236}">
                    <a16:creationId xmlns:a16="http://schemas.microsoft.com/office/drawing/2014/main" id="{F7A5A048-95F0-4E1F-A3CA-EB6350002A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6" y="3056"/>
                <a:ext cx="1047" cy="376"/>
                <a:chOff x="2286" y="3064"/>
                <a:chExt cx="1047" cy="376"/>
              </a:xfrm>
            </p:grpSpPr>
            <p:sp>
              <p:nvSpPr>
                <p:cNvPr id="10252" name="AutoShape 9">
                  <a:extLst>
                    <a:ext uri="{FF2B5EF4-FFF2-40B4-BE49-F238E27FC236}">
                      <a16:creationId xmlns:a16="http://schemas.microsoft.com/office/drawing/2014/main" id="{79B6C7B2-30DD-4C3E-B140-A236284185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6" y="3064"/>
                  <a:ext cx="80" cy="160"/>
                </a:xfrm>
                <a:prstGeom prst="leftBracket">
                  <a:avLst>
                    <a:gd name="adj" fmla="val 0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1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just" eaLnBrk="1" hangingPunct="1"/>
                  <a:endParaRPr lang="zh-CN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53" name="AutoShape 10">
                  <a:extLst>
                    <a:ext uri="{FF2B5EF4-FFF2-40B4-BE49-F238E27FC236}">
                      <a16:creationId xmlns:a16="http://schemas.microsoft.com/office/drawing/2014/main" id="{2DF4880E-8B14-48E1-9DD7-BD55AC6A8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160" y="3064"/>
                  <a:ext cx="80" cy="160"/>
                </a:xfrm>
                <a:prstGeom prst="leftBracket">
                  <a:avLst>
                    <a:gd name="adj" fmla="val 0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1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just" eaLnBrk="1" hangingPunct="1"/>
                  <a:endParaRPr lang="zh-CN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54" name="Text Box 18">
                  <a:extLst>
                    <a:ext uri="{FF2B5EF4-FFF2-40B4-BE49-F238E27FC236}">
                      <a16:creationId xmlns:a16="http://schemas.microsoft.com/office/drawing/2014/main" id="{0A6D9BFE-095F-4382-A6F3-30BD3385F1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6" y="3152"/>
                  <a:ext cx="21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1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669925" indent="-325438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022350" indent="-350838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339850" indent="-315913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1681163" indent="-339725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1383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5955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0527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5099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just" eaLnBrk="1" hangingPunct="1">
                    <a:buFont typeface="Wingdings" panose="05000000000000000000" pitchFamily="2" charset="2"/>
                    <a:buNone/>
                  </a:pPr>
                  <a:r>
                    <a:rPr lang="en-US" altLang="zh-CN" sz="2000">
                      <a:latin typeface="Arial" panose="020B0604020202020204" pitchFamily="34" charset="0"/>
                    </a:rPr>
                    <a:t>s</a:t>
                  </a:r>
                  <a:r>
                    <a:rPr lang="en-US" altLang="zh-CN" sz="2000" baseline="-25000">
                      <a:latin typeface="Arial" panose="020B0604020202020204" pitchFamily="34" charset="0"/>
                    </a:rPr>
                    <a:t>j</a:t>
                  </a:r>
                </a:p>
              </p:txBody>
            </p:sp>
            <p:sp>
              <p:nvSpPr>
                <p:cNvPr id="10255" name="Text Box 19">
                  <a:extLst>
                    <a:ext uri="{FF2B5EF4-FFF2-40B4-BE49-F238E27FC236}">
                      <a16:creationId xmlns:a16="http://schemas.microsoft.com/office/drawing/2014/main" id="{E1801C95-30A5-475B-B03E-3E578374D2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0" y="3152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1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669925" indent="-325438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022350" indent="-350838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339850" indent="-315913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1681163" indent="-339725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1383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5955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0527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509963" indent="-339725" eaLnBrk="0" fontAlgn="base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just" eaLnBrk="1" hangingPunct="1">
                    <a:buFont typeface="Wingdings" panose="05000000000000000000" pitchFamily="2" charset="2"/>
                    <a:buNone/>
                  </a:pPr>
                  <a:r>
                    <a:rPr lang="en-US" altLang="zh-CN" sz="2000">
                      <a:latin typeface="Arial" panose="020B0604020202020204" pitchFamily="34" charset="0"/>
                    </a:rPr>
                    <a:t>f</a:t>
                  </a:r>
                  <a:r>
                    <a:rPr lang="en-US" altLang="zh-CN" sz="2000" baseline="-25000">
                      <a:latin typeface="Arial" panose="020B0604020202020204" pitchFamily="34" charset="0"/>
                    </a:rPr>
                    <a:t>j</a:t>
                  </a:r>
                </a:p>
              </p:txBody>
            </p:sp>
          </p:grpSp>
        </p:grpSp>
        <p:sp>
          <p:nvSpPr>
            <p:cNvPr id="10249" name="Text Box 24">
              <a:extLst>
                <a:ext uri="{FF2B5EF4-FFF2-40B4-BE49-F238E27FC236}">
                  <a16:creationId xmlns:a16="http://schemas.microsoft.com/office/drawing/2014/main" id="{FC526523-D89F-4502-B500-E76C43049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885"/>
              <a:ext cx="309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≤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id="{1E876982-489C-4C80-9631-CE7BE463A0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>
              <a:defRPr/>
            </a:pPr>
            <a:r>
              <a:rPr lang="zh-CN" altLang="en-US" dirty="0">
                <a:latin typeface="+mj-lt"/>
              </a:rPr>
              <a:t>求解</a:t>
            </a:r>
            <a:r>
              <a:rPr lang="en-US" altLang="zh-CN" dirty="0">
                <a:latin typeface="+mj-lt"/>
              </a:rPr>
              <a:t>(</a:t>
            </a:r>
            <a:r>
              <a:rPr lang="zh-CN" altLang="en-US" dirty="0">
                <a:latin typeface="+mj-lt"/>
              </a:rPr>
              <a:t>单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会场安排问题</a:t>
            </a:r>
          </a:p>
        </p:txBody>
      </p:sp>
      <p:sp>
        <p:nvSpPr>
          <p:cNvPr id="1105923" name="Rectangle 3">
            <a:extLst>
              <a:ext uri="{FF2B5EF4-FFF2-40B4-BE49-F238E27FC236}">
                <a16:creationId xmlns:a16="http://schemas.microsoft.com/office/drawing/2014/main" id="{04495D49-4F51-4437-B71A-97513DA9AE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r>
              <a:rPr lang="zh-CN" altLang="en-US">
                <a:effectLst/>
              </a:rPr>
              <a:t>贪心算法：</a:t>
            </a:r>
            <a:r>
              <a:rPr lang="zh-CN" altLang="en-US">
                <a:solidFill>
                  <a:srgbClr val="FF0000"/>
                </a:solidFill>
                <a:effectLst/>
              </a:rPr>
              <a:t>贪心选择</a:t>
            </a:r>
            <a:endParaRPr lang="en-US" altLang="zh-CN">
              <a:solidFill>
                <a:srgbClr val="FF0000"/>
              </a:solidFill>
              <a:effectLst/>
            </a:endParaRPr>
          </a:p>
          <a:p>
            <a:pPr lvl="1" eaLnBrk="1" hangingPunct="1"/>
            <a:r>
              <a:rPr lang="zh-CN" altLang="en-US">
                <a:effectLst/>
              </a:rPr>
              <a:t>按某</a:t>
            </a:r>
            <a:r>
              <a:rPr lang="zh-CN" altLang="en-US" b="1">
                <a:solidFill>
                  <a:srgbClr val="0000CC"/>
                </a:solidFill>
                <a:effectLst/>
              </a:rPr>
              <a:t>规则</a:t>
            </a:r>
            <a:r>
              <a:rPr lang="zh-CN" altLang="en-US">
                <a:effectLst/>
              </a:rPr>
              <a:t>选择第 </a:t>
            </a:r>
            <a:r>
              <a:rPr lang="en-US" altLang="zh-CN">
                <a:effectLst/>
              </a:rPr>
              <a:t>1 </a:t>
            </a:r>
            <a:r>
              <a:rPr lang="zh-CN" altLang="en-US">
                <a:effectLst/>
              </a:rPr>
              <a:t>个活动 </a:t>
            </a:r>
            <a:r>
              <a:rPr lang="en-US" altLang="zh-CN">
                <a:effectLst/>
              </a:rPr>
              <a:t>i</a:t>
            </a:r>
            <a:r>
              <a:rPr lang="en-US" altLang="zh-CN" baseline="-25000">
                <a:effectLst/>
              </a:rPr>
              <a:t>1</a:t>
            </a:r>
          </a:p>
          <a:p>
            <a:pPr lvl="2" eaLnBrk="1" hangingPunct="1"/>
            <a:r>
              <a:rPr lang="zh-CN" altLang="en-US">
                <a:effectLst/>
              </a:rPr>
              <a:t>活动 </a:t>
            </a:r>
            <a:r>
              <a:rPr lang="en-US" altLang="zh-CN">
                <a:effectLst/>
              </a:rPr>
              <a:t>i</a:t>
            </a:r>
            <a:r>
              <a:rPr lang="en-US" altLang="zh-CN" baseline="-25000">
                <a:effectLst/>
              </a:rPr>
              <a:t>1</a:t>
            </a:r>
            <a:r>
              <a:rPr lang="en-US" altLang="zh-CN">
                <a:effectLst/>
              </a:rPr>
              <a:t> </a:t>
            </a:r>
            <a:r>
              <a:rPr lang="zh-CN" altLang="en-US">
                <a:effectLst/>
              </a:rPr>
              <a:t>被接受后，所有与 </a:t>
            </a:r>
            <a:r>
              <a:rPr lang="en-US" altLang="zh-CN">
                <a:effectLst/>
              </a:rPr>
              <a:t>i1 </a:t>
            </a:r>
            <a:r>
              <a:rPr lang="zh-CN" altLang="en-US">
                <a:effectLst/>
              </a:rPr>
              <a:t>不相容的活动都被拒绝</a:t>
            </a:r>
          </a:p>
          <a:p>
            <a:pPr lvl="1" eaLnBrk="1" hangingPunct="1"/>
            <a:r>
              <a:rPr lang="zh-CN" altLang="en-US">
                <a:effectLst/>
              </a:rPr>
              <a:t>按该</a:t>
            </a:r>
            <a:r>
              <a:rPr lang="zh-CN" altLang="en-US" b="1">
                <a:solidFill>
                  <a:srgbClr val="0000CC"/>
                </a:solidFill>
                <a:effectLst/>
              </a:rPr>
              <a:t>规则</a:t>
            </a:r>
            <a:r>
              <a:rPr lang="zh-CN" altLang="en-US">
                <a:effectLst/>
              </a:rPr>
              <a:t>选择下一个活动 </a:t>
            </a:r>
            <a:r>
              <a:rPr lang="en-US" altLang="zh-CN">
                <a:effectLst/>
              </a:rPr>
              <a:t>i</a:t>
            </a:r>
            <a:r>
              <a:rPr lang="en-US" altLang="zh-CN" baseline="-25000">
                <a:effectLst/>
              </a:rPr>
              <a:t>2</a:t>
            </a:r>
          </a:p>
          <a:p>
            <a:pPr lvl="2" eaLnBrk="1" hangingPunct="1"/>
            <a:r>
              <a:rPr lang="zh-CN" altLang="en-US">
                <a:effectLst/>
              </a:rPr>
              <a:t>活动 </a:t>
            </a:r>
            <a:r>
              <a:rPr lang="en-US" altLang="zh-CN">
                <a:effectLst/>
              </a:rPr>
              <a:t>i</a:t>
            </a:r>
            <a:r>
              <a:rPr lang="en-US" altLang="zh-CN" baseline="-25000">
                <a:effectLst/>
              </a:rPr>
              <a:t>2</a:t>
            </a:r>
            <a:r>
              <a:rPr lang="en-US" altLang="zh-CN">
                <a:effectLst/>
              </a:rPr>
              <a:t> </a:t>
            </a:r>
            <a:r>
              <a:rPr lang="zh-CN" altLang="en-US">
                <a:effectLst/>
              </a:rPr>
              <a:t>被接受后，所有与 </a:t>
            </a:r>
            <a:r>
              <a:rPr lang="en-US" altLang="zh-CN">
                <a:effectLst/>
              </a:rPr>
              <a:t>i</a:t>
            </a:r>
            <a:r>
              <a:rPr lang="en-US" altLang="zh-CN" baseline="-25000">
                <a:effectLst/>
              </a:rPr>
              <a:t>2</a:t>
            </a:r>
            <a:r>
              <a:rPr lang="en-US" altLang="zh-CN">
                <a:effectLst/>
              </a:rPr>
              <a:t> </a:t>
            </a:r>
            <a:r>
              <a:rPr lang="zh-CN" altLang="en-US">
                <a:effectLst/>
              </a:rPr>
              <a:t>不相容的活动都被拒绝</a:t>
            </a:r>
          </a:p>
          <a:p>
            <a:pPr lvl="1" eaLnBrk="1" hangingPunct="1"/>
            <a:r>
              <a:rPr lang="zh-CN" altLang="en-US">
                <a:effectLst/>
              </a:rPr>
              <a:t>以此类推</a:t>
            </a:r>
            <a:r>
              <a:rPr lang="en-US" altLang="zh-CN">
                <a:effectLst/>
              </a:rPr>
              <a:t>……</a:t>
            </a:r>
          </a:p>
          <a:p>
            <a:pPr lvl="1" eaLnBrk="1" hangingPunct="1"/>
            <a:r>
              <a:rPr lang="zh-CN" altLang="en-US">
                <a:effectLst/>
              </a:rPr>
              <a:t>直到所有活动都被处理完</a:t>
            </a:r>
          </a:p>
        </p:txBody>
      </p:sp>
      <p:sp>
        <p:nvSpPr>
          <p:cNvPr id="158781" name="Rectangle 61">
            <a:extLst>
              <a:ext uri="{FF2B5EF4-FFF2-40B4-BE49-F238E27FC236}">
                <a16:creationId xmlns:a16="http://schemas.microsoft.com/office/drawing/2014/main" id="{A3DEE3D2-765C-4A3D-A1D1-C5E4D5C77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5137150"/>
            <a:ext cx="3846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规则：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简单、易操作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id="{7775099F-6965-4F8D-86E9-EC5815254D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>
              <a:defRPr/>
            </a:pPr>
            <a:r>
              <a:rPr lang="zh-CN" altLang="en-US" dirty="0"/>
              <a:t>求解</a:t>
            </a:r>
            <a:r>
              <a:rPr lang="en-US" altLang="zh-CN" dirty="0"/>
              <a:t>(</a:t>
            </a:r>
            <a:r>
              <a:rPr lang="zh-CN" altLang="en-US" dirty="0"/>
              <a:t>单</a:t>
            </a:r>
            <a:r>
              <a:rPr lang="en-US" altLang="zh-CN" dirty="0"/>
              <a:t>)</a:t>
            </a:r>
            <a:r>
              <a:rPr lang="zh-CN" altLang="en-US" dirty="0"/>
              <a:t>会场安排问题</a:t>
            </a:r>
            <a:endParaRPr lang="zh-CN" altLang="en-US" dirty="0">
              <a:latin typeface="+mj-lt"/>
            </a:endParaRPr>
          </a:p>
        </p:txBody>
      </p:sp>
      <p:sp>
        <p:nvSpPr>
          <p:cNvPr id="1105923" name="Rectangle 3">
            <a:extLst>
              <a:ext uri="{FF2B5EF4-FFF2-40B4-BE49-F238E27FC236}">
                <a16:creationId xmlns:a16="http://schemas.microsoft.com/office/drawing/2014/main" id="{450F239F-7703-4114-A059-B4458C79DC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76325"/>
            <a:ext cx="8486775" cy="5078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r>
              <a:rPr lang="zh-CN" altLang="en-US">
                <a:effectLst/>
              </a:rPr>
              <a:t>贪心选择规则</a:t>
            </a:r>
          </a:p>
          <a:p>
            <a:pPr lvl="1" eaLnBrk="1" hangingPunct="1"/>
            <a:r>
              <a:rPr lang="zh-CN" altLang="en-US" b="1">
                <a:solidFill>
                  <a:srgbClr val="A50021"/>
                </a:solidFill>
                <a:effectLst/>
              </a:rPr>
              <a:t>选最早开始的活动</a:t>
            </a:r>
            <a:r>
              <a:rPr lang="zh-CN" altLang="en-US">
                <a:effectLst/>
              </a:rPr>
              <a:t>：具有最小开始时间 </a:t>
            </a:r>
            <a:r>
              <a:rPr lang="en-US" altLang="zh-CN">
                <a:effectLst/>
              </a:rPr>
              <a:t>s</a:t>
            </a:r>
            <a:r>
              <a:rPr lang="en-US" altLang="zh-CN" baseline="-25000">
                <a:effectLst/>
              </a:rPr>
              <a:t>i</a:t>
            </a:r>
            <a:r>
              <a:rPr lang="en-US" altLang="zh-CN">
                <a:effectLst/>
              </a:rPr>
              <a:t> </a:t>
            </a:r>
            <a:r>
              <a:rPr lang="zh-CN" altLang="en-US">
                <a:effectLst/>
              </a:rPr>
              <a:t>的活动 </a:t>
            </a:r>
            <a:r>
              <a:rPr lang="en-US" altLang="zh-CN">
                <a:effectLst/>
              </a:rPr>
              <a:t>i</a:t>
            </a:r>
          </a:p>
          <a:p>
            <a:pPr lvl="2" eaLnBrk="1" hangingPunct="1"/>
            <a:r>
              <a:rPr lang="zh-CN" altLang="en-US">
                <a:effectLst/>
              </a:rPr>
              <a:t>尽早使用会场</a:t>
            </a:r>
          </a:p>
        </p:txBody>
      </p:sp>
      <p:sp>
        <p:nvSpPr>
          <p:cNvPr id="357381" name="Rectangle 5">
            <a:extLst>
              <a:ext uri="{FF2B5EF4-FFF2-40B4-BE49-F238E27FC236}">
                <a16:creationId xmlns:a16="http://schemas.microsoft.com/office/drawing/2014/main" id="{DB13494C-AD69-438B-9BC5-D6D197E96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2868613"/>
            <a:ext cx="302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能得到最优解吗？</a:t>
            </a:r>
          </a:p>
        </p:txBody>
      </p:sp>
      <p:sp>
        <p:nvSpPr>
          <p:cNvPr id="357382" name="Rectangle 6">
            <a:extLst>
              <a:ext uri="{FF2B5EF4-FFF2-40B4-BE49-F238E27FC236}">
                <a16:creationId xmlns:a16="http://schemas.microsoft.com/office/drawing/2014/main" id="{000AB2A8-9B21-42CE-9D12-CB046B199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54171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CC"/>
                </a:solidFill>
                <a:ea typeface="宋体" panose="02010600030101010101" pitchFamily="2" charset="-122"/>
              </a:rPr>
              <a:t>反例：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572373AD-07C4-44E8-910F-45C61E2EBA7D}"/>
              </a:ext>
            </a:extLst>
          </p:cNvPr>
          <p:cNvGrpSpPr>
            <a:grpSpLocks/>
          </p:cNvGrpSpPr>
          <p:nvPr/>
        </p:nvGrpSpPr>
        <p:grpSpPr bwMode="auto">
          <a:xfrm>
            <a:off x="854075" y="4325938"/>
            <a:ext cx="6994525" cy="839787"/>
            <a:chOff x="538" y="2725"/>
            <a:chExt cx="4406" cy="529"/>
          </a:xfrm>
        </p:grpSpPr>
        <p:sp>
          <p:nvSpPr>
            <p:cNvPr id="12299" name="Line 7">
              <a:extLst>
                <a:ext uri="{FF2B5EF4-FFF2-40B4-BE49-F238E27FC236}">
                  <a16:creationId xmlns:a16="http://schemas.microsoft.com/office/drawing/2014/main" id="{E6472C21-D1E0-4146-A2D5-E2A3776B5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" y="3254"/>
              <a:ext cx="440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Line 8">
              <a:extLst>
                <a:ext uri="{FF2B5EF4-FFF2-40B4-BE49-F238E27FC236}">
                  <a16:creationId xmlns:a16="http://schemas.microsoft.com/office/drawing/2014/main" id="{7A057A77-1687-4A68-9982-C467A01A9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7" y="3043"/>
              <a:ext cx="346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9">
              <a:extLst>
                <a:ext uri="{FF2B5EF4-FFF2-40B4-BE49-F238E27FC236}">
                  <a16:creationId xmlns:a16="http://schemas.microsoft.com/office/drawing/2014/main" id="{B3F9FC8D-834A-48E7-8A71-4C5D57930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0" y="2725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10">
              <a:extLst>
                <a:ext uri="{FF2B5EF4-FFF2-40B4-BE49-F238E27FC236}">
                  <a16:creationId xmlns:a16="http://schemas.microsoft.com/office/drawing/2014/main" id="{2C40B16E-71BA-4B7A-BB5A-2399A6F27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2725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11">
              <a:extLst>
                <a:ext uri="{FF2B5EF4-FFF2-40B4-BE49-F238E27FC236}">
                  <a16:creationId xmlns:a16="http://schemas.microsoft.com/office/drawing/2014/main" id="{2D6C859E-1628-4A70-8A75-597C8BA59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2" y="2725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12">
              <a:extLst>
                <a:ext uri="{FF2B5EF4-FFF2-40B4-BE49-F238E27FC236}">
                  <a16:creationId xmlns:a16="http://schemas.microsoft.com/office/drawing/2014/main" id="{54CBC95C-1FED-4E8A-900D-1013A4CEF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2725"/>
              <a:ext cx="567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7389" name="Rectangle 13">
            <a:extLst>
              <a:ext uri="{FF2B5EF4-FFF2-40B4-BE49-F238E27FC236}">
                <a16:creationId xmlns:a16="http://schemas.microsoft.com/office/drawing/2014/main" id="{09888621-EBA6-4920-B8F0-9A8BD596A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1706563"/>
            <a:ext cx="4841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</a:t>
            </a:r>
            <a:endParaRPr lang="zh-CN" altLang="en-US" sz="80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57391" name="Rectangle 15">
            <a:extLst>
              <a:ext uri="{FF2B5EF4-FFF2-40B4-BE49-F238E27FC236}">
                <a16:creationId xmlns:a16="http://schemas.microsoft.com/office/drawing/2014/main" id="{A47FBB12-4E0E-4B4F-B725-DF1CA76B1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87988"/>
            <a:ext cx="8132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选时间最短的活动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占用会场时间少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能得到最优解吗？</a:t>
            </a:r>
          </a:p>
        </p:txBody>
      </p:sp>
      <p:sp>
        <p:nvSpPr>
          <p:cNvPr id="357392" name="Rectangle 16">
            <a:extLst>
              <a:ext uri="{FF2B5EF4-FFF2-40B4-BE49-F238E27FC236}">
                <a16:creationId xmlns:a16="http://schemas.microsoft.com/office/drawing/2014/main" id="{1C20ED42-7786-437A-85ED-159BAF5B3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763" y="4341813"/>
            <a:ext cx="449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</a:t>
            </a:r>
            <a:endParaRPr lang="zh-CN" altLang="en-US" sz="5400" b="1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57393" name="Rectangle 17">
            <a:extLst>
              <a:ext uri="{FF2B5EF4-FFF2-40B4-BE49-F238E27FC236}">
                <a16:creationId xmlns:a16="http://schemas.microsoft.com/office/drawing/2014/main" id="{56D01BCA-AB39-4C02-B149-8D81DB0EB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3559175"/>
            <a:ext cx="445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CC"/>
                </a:solidFill>
                <a:ea typeface="宋体" panose="02010600030101010101" pitchFamily="2" charset="-122"/>
              </a:rPr>
              <a:t>可能有活动开始得早、结束得晚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1" grpId="0"/>
      <p:bldP spid="357382" grpId="0"/>
      <p:bldP spid="357389" grpId="0"/>
      <p:bldP spid="357391" grpId="0"/>
      <p:bldP spid="357392" grpId="0"/>
      <p:bldP spid="3573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id="{D3F427D3-6806-4C58-B2A7-82EE636124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pPr eaLnBrk="1" hangingPunct="1">
              <a:defRPr/>
            </a:pPr>
            <a:r>
              <a:rPr lang="zh-CN" altLang="en-US" dirty="0"/>
              <a:t>求解</a:t>
            </a:r>
            <a:r>
              <a:rPr lang="en-US" altLang="zh-CN" dirty="0"/>
              <a:t>(</a:t>
            </a:r>
            <a:r>
              <a:rPr lang="zh-CN" altLang="en-US" dirty="0"/>
              <a:t>单</a:t>
            </a:r>
            <a:r>
              <a:rPr lang="en-US" altLang="zh-CN" dirty="0"/>
              <a:t>)</a:t>
            </a:r>
            <a:r>
              <a:rPr lang="zh-CN" altLang="en-US" dirty="0"/>
              <a:t>会场安排问题</a:t>
            </a:r>
            <a:endParaRPr lang="zh-CN" altLang="en-US" dirty="0">
              <a:latin typeface="+mj-lt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87D6E68-9713-4113-9FE7-45BB6F2996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r>
              <a:rPr lang="zh-CN" altLang="en-US">
                <a:effectLst/>
              </a:rPr>
              <a:t>贪心选择规则</a:t>
            </a:r>
          </a:p>
          <a:p>
            <a:pPr lvl="1" eaLnBrk="1" hangingPunct="1"/>
            <a:r>
              <a:rPr lang="zh-CN" altLang="en-US" b="1">
                <a:solidFill>
                  <a:srgbClr val="A50021"/>
                </a:solidFill>
                <a:effectLst/>
              </a:rPr>
              <a:t>选时间最短的活动</a:t>
            </a:r>
            <a:r>
              <a:rPr lang="zh-CN" altLang="en-US">
                <a:effectLst/>
              </a:rPr>
              <a:t>：</a:t>
            </a:r>
            <a:r>
              <a:rPr lang="en-US" altLang="zh-CN">
                <a:effectLst/>
              </a:rPr>
              <a:t>f</a:t>
            </a:r>
            <a:r>
              <a:rPr lang="en-US" altLang="zh-CN" baseline="-25000">
                <a:effectLst/>
              </a:rPr>
              <a:t>i</a:t>
            </a:r>
            <a:r>
              <a:rPr lang="zh-CN" altLang="en-US">
                <a:effectLst/>
              </a:rPr>
              <a:t>－</a:t>
            </a:r>
            <a:r>
              <a:rPr lang="en-US" altLang="zh-CN">
                <a:effectLst/>
              </a:rPr>
              <a:t>s</a:t>
            </a:r>
            <a:r>
              <a:rPr lang="en-US" altLang="zh-CN" baseline="-25000">
                <a:effectLst/>
              </a:rPr>
              <a:t>i</a:t>
            </a:r>
            <a:r>
              <a:rPr lang="en-US" altLang="zh-CN">
                <a:effectLst/>
              </a:rPr>
              <a:t> </a:t>
            </a:r>
            <a:r>
              <a:rPr lang="zh-CN" altLang="en-US">
                <a:effectLst/>
              </a:rPr>
              <a:t>最小的活动 </a:t>
            </a:r>
            <a:r>
              <a:rPr lang="en-US" altLang="zh-CN">
                <a:effectLst/>
              </a:rPr>
              <a:t>i</a:t>
            </a:r>
          </a:p>
          <a:p>
            <a:pPr lvl="2" eaLnBrk="1" hangingPunct="1"/>
            <a:r>
              <a:rPr lang="zh-CN" altLang="en-US">
                <a:effectLst/>
              </a:rPr>
              <a:t>占用会场时间少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3D93154-34B4-4479-AB4A-C627046EA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2868613"/>
            <a:ext cx="302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能得到最优解吗？</a:t>
            </a:r>
          </a:p>
        </p:txBody>
      </p:sp>
      <p:sp>
        <p:nvSpPr>
          <p:cNvPr id="358405" name="Rectangle 5">
            <a:extLst>
              <a:ext uri="{FF2B5EF4-FFF2-40B4-BE49-F238E27FC236}">
                <a16:creationId xmlns:a16="http://schemas.microsoft.com/office/drawing/2014/main" id="{C4DEFA8F-413B-42BB-A4F2-E63C66594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52742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CC"/>
                </a:solidFill>
                <a:ea typeface="宋体" panose="02010600030101010101" pitchFamily="2" charset="-122"/>
              </a:rPr>
              <a:t>反例：</a:t>
            </a:r>
            <a:endParaRPr lang="en-US" altLang="zh-CN" sz="24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65C58A7C-6A8B-4E05-9C6F-2FB85927165A}"/>
              </a:ext>
            </a:extLst>
          </p:cNvPr>
          <p:cNvGrpSpPr>
            <a:grpSpLocks/>
          </p:cNvGrpSpPr>
          <p:nvPr/>
        </p:nvGrpSpPr>
        <p:grpSpPr bwMode="auto">
          <a:xfrm>
            <a:off x="854075" y="4337050"/>
            <a:ext cx="6994525" cy="828675"/>
            <a:chOff x="538" y="2732"/>
            <a:chExt cx="4406" cy="522"/>
          </a:xfrm>
        </p:grpSpPr>
        <p:sp>
          <p:nvSpPr>
            <p:cNvPr id="13323" name="Line 7">
              <a:extLst>
                <a:ext uri="{FF2B5EF4-FFF2-40B4-BE49-F238E27FC236}">
                  <a16:creationId xmlns:a16="http://schemas.microsoft.com/office/drawing/2014/main" id="{4317AED5-0FE6-4EFA-B846-BDBC4D02E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" y="3254"/>
              <a:ext cx="440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Line 9">
              <a:extLst>
                <a:ext uri="{FF2B5EF4-FFF2-40B4-BE49-F238E27FC236}">
                  <a16:creationId xmlns:a16="http://schemas.microsoft.com/office/drawing/2014/main" id="{F533A622-216B-4F6E-9180-7FDC06929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32"/>
              <a:ext cx="170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11">
              <a:extLst>
                <a:ext uri="{FF2B5EF4-FFF2-40B4-BE49-F238E27FC236}">
                  <a16:creationId xmlns:a16="http://schemas.microsoft.com/office/drawing/2014/main" id="{A2FA31D0-5B39-4E53-A066-BE9214BC3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6" y="2997"/>
              <a:ext cx="793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Line 12">
              <a:extLst>
                <a:ext uri="{FF2B5EF4-FFF2-40B4-BE49-F238E27FC236}">
                  <a16:creationId xmlns:a16="http://schemas.microsoft.com/office/drawing/2014/main" id="{24A798B0-9ED1-4EE6-9689-8FF70959D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2733"/>
              <a:ext cx="170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413" name="Rectangle 13">
            <a:extLst>
              <a:ext uri="{FF2B5EF4-FFF2-40B4-BE49-F238E27FC236}">
                <a16:creationId xmlns:a16="http://schemas.microsoft.com/office/drawing/2014/main" id="{509620E3-9D41-48DB-8239-24CD48ABE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1706563"/>
            <a:ext cx="4841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</a:t>
            </a:r>
            <a:endParaRPr lang="zh-CN" altLang="en-US" sz="80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58415" name="Rectangle 15">
            <a:extLst>
              <a:ext uri="{FF2B5EF4-FFF2-40B4-BE49-F238E27FC236}">
                <a16:creationId xmlns:a16="http://schemas.microsoft.com/office/drawing/2014/main" id="{52AA6FC9-9F8F-4AFD-BF17-3B514E58A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87988"/>
            <a:ext cx="8132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选冲突最少的活动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备选活动多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能得到最优解吗？</a:t>
            </a:r>
          </a:p>
        </p:txBody>
      </p:sp>
      <p:sp>
        <p:nvSpPr>
          <p:cNvPr id="358416" name="Rectangle 16">
            <a:extLst>
              <a:ext uri="{FF2B5EF4-FFF2-40B4-BE49-F238E27FC236}">
                <a16:creationId xmlns:a16="http://schemas.microsoft.com/office/drawing/2014/main" id="{853BDB29-65F7-460A-AC50-FB44994FF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563" y="4192588"/>
            <a:ext cx="449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</a:t>
            </a:r>
            <a:endParaRPr lang="zh-CN" altLang="en-US" sz="5400" b="1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58417" name="Rectangle 17">
            <a:extLst>
              <a:ext uri="{FF2B5EF4-FFF2-40B4-BE49-F238E27FC236}">
                <a16:creationId xmlns:a16="http://schemas.microsoft.com/office/drawing/2014/main" id="{E20E898F-9CCD-491D-B23A-9A7038922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3544888"/>
            <a:ext cx="536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CC"/>
                </a:solidFill>
                <a:ea typeface="宋体" panose="02010600030101010101" pitchFamily="2" charset="-122"/>
              </a:rPr>
              <a:t>短活动所在时间段与多个其它活动交叉</a:t>
            </a:r>
            <a:endParaRPr lang="en-US" altLang="zh-CN" sz="24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5" grpId="0"/>
      <p:bldP spid="358413" grpId="0"/>
      <p:bldP spid="358415" grpId="0"/>
      <p:bldP spid="358416" grpId="0"/>
      <p:bldP spid="358417" grpId="0"/>
    </p:bldLst>
  </p:timing>
</p:sld>
</file>

<file path=ppt/theme/theme1.xml><?xml version="1.0" encoding="utf-8"?>
<a:theme xmlns:a="http://schemas.openxmlformats.org/drawingml/2006/main" name="体系结构-设计模版">
  <a:themeElements>
    <a:clrScheme name="体系结构-设计模版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体系结构-设计模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体系结构-设计模版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体系结构-设计模版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体系结构-设计模版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01-引论</Template>
  <TotalTime>21861</TotalTime>
  <Pages>1</Pages>
  <Words>1589</Words>
  <Application>Microsoft Office PowerPoint</Application>
  <PresentationFormat>全屏显示(4:3)</PresentationFormat>
  <Paragraphs>462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黑体</vt:lpstr>
      <vt:lpstr>宋体</vt:lpstr>
      <vt:lpstr>Arial</vt:lpstr>
      <vt:lpstr>Courier New</vt:lpstr>
      <vt:lpstr>Garamond</vt:lpstr>
      <vt:lpstr>Times New Roman</vt:lpstr>
      <vt:lpstr>Wingdings</vt:lpstr>
      <vt:lpstr>体系结构-设计模版</vt:lpstr>
      <vt:lpstr>公式</vt:lpstr>
      <vt:lpstr>实验三《贪心算法设计与实现》</vt:lpstr>
      <vt:lpstr>(多)会场活动安排问题</vt:lpstr>
      <vt:lpstr>(单)会场安排问题</vt:lpstr>
      <vt:lpstr>(单)会场安排问题</vt:lpstr>
      <vt:lpstr>(单)会场安排问题</vt:lpstr>
      <vt:lpstr>相容活动</vt:lpstr>
      <vt:lpstr>求解(单)会场安排问题</vt:lpstr>
      <vt:lpstr>求解(单)会场安排问题</vt:lpstr>
      <vt:lpstr>求解(单)会场安排问题</vt:lpstr>
      <vt:lpstr>求解(单)会场安排问题</vt:lpstr>
      <vt:lpstr>求解(单)会场安排问题</vt:lpstr>
      <vt:lpstr>求解(单)会场安排问题</vt:lpstr>
      <vt:lpstr>(单)会场安排问题求解实例</vt:lpstr>
      <vt:lpstr>(单)会场安排问题的贪心算法</vt:lpstr>
      <vt:lpstr>活动安排问题的贪心算法时间复杂性</vt:lpstr>
      <vt:lpstr>(多)会场活动安排问题的贪心求解</vt:lpstr>
      <vt:lpstr>推广：带权值的会场活动安排问题</vt:lpstr>
      <vt:lpstr>加权的单会场活动安排的动态规划求解</vt:lpstr>
      <vt:lpstr>加权的单会场活动安排的动态规划求解</vt:lpstr>
      <vt:lpstr>加权的单会场活动安排的动态规划求解</vt:lpstr>
      <vt:lpstr>加权的单会场活动安排的动态规划求解</vt:lpstr>
      <vt:lpstr>加权的单会场活动安排的动态规划求解</vt:lpstr>
      <vt:lpstr>加权的单会场活动安排问题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Architecture</dc:title>
  <dc:creator>ARM Training</dc:creator>
  <cp:lastModifiedBy>Cheng Huang</cp:lastModifiedBy>
  <cp:revision>3910</cp:revision>
  <cp:lastPrinted>2002-01-04T16:23:04Z</cp:lastPrinted>
  <dcterms:created xsi:type="dcterms:W3CDTF">1995-12-11T11:10:42Z</dcterms:created>
  <dcterms:modified xsi:type="dcterms:W3CDTF">2023-05-31T02:29:13Z</dcterms:modified>
</cp:coreProperties>
</file>