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9"/>
  </p:handoutMasterIdLst>
  <p:sldIdLst>
    <p:sldId id="975" r:id="rId2"/>
    <p:sldId id="391" r:id="rId3"/>
    <p:sldId id="430" r:id="rId4"/>
    <p:sldId id="402" r:id="rId5"/>
    <p:sldId id="431" r:id="rId6"/>
    <p:sldId id="403" r:id="rId7"/>
    <p:sldId id="432" r:id="rId8"/>
  </p:sldIdLst>
  <p:sldSz cx="9906000" cy="6858000" type="A4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>
          <p15:clr>
            <a:srgbClr val="A4A3A4"/>
          </p15:clr>
        </p15:guide>
        <p15:guide id="2" pos="31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99"/>
    <a:srgbClr val="000066"/>
    <a:srgbClr val="B2B2B2"/>
    <a:srgbClr val="DDDDDD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97" autoAdjust="0"/>
    <p:restoredTop sz="94599" autoAdjust="0"/>
  </p:normalViewPr>
  <p:slideViewPr>
    <p:cSldViewPr snapToGrid="0">
      <p:cViewPr varScale="1">
        <p:scale>
          <a:sx n="68" d="100"/>
          <a:sy n="68" d="100"/>
        </p:scale>
        <p:origin x="1560" y="60"/>
      </p:cViewPr>
      <p:guideLst>
        <p:guide orient="horz" pos="2144"/>
        <p:guide pos="31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55769A99-B015-4602-9AFE-BC90A34ECC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CBAE0FB6-C9DC-442C-80DC-2109C59788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64E282B9-E071-4FF1-BA22-59EBC59772A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31DC5FDB-2D19-46A1-80B5-8452B98B74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44F905-DE71-43A6-89B2-9F123F80F2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B0DE016-E7BD-465B-BFC4-C923CEB4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19200"/>
            <a:ext cx="85852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95801BD-C082-4A07-A166-3795E8925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300" y="3962400"/>
            <a:ext cx="70548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89B9E939-FF03-4335-A0FF-714713E7A7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8258175" cy="1752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3DA0371-17AD-4CEB-A81A-B68C1E1AEF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46300" y="3962400"/>
            <a:ext cx="6005513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5EF4DD2-A079-4B13-8FE4-D8E613233C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95300" y="6243638"/>
            <a:ext cx="23114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D37D7CD-DE21-4CA5-A8A9-A797CCD86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3638"/>
            <a:ext cx="31369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319EF1-11E0-4912-ACF1-EAFC510781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7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BF129-217E-4B5D-8605-E613C034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659F00-1B7D-4184-B36C-F13B44A0D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D85CC5-22CC-4351-8C4F-52C6B0DBAD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CC2C19-C02D-4408-800F-9CEC636CCA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9EFEE-878C-4B4B-8642-9A30F3C2F02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221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A9AD18-59EF-491A-98D0-40A785770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81850" y="277813"/>
            <a:ext cx="222885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00EE3-DB85-4EBD-8C79-DA960DD3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53415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EC2474-42EF-4294-A97C-919D5626FB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C00138-45C2-4102-9E9E-3728A21219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E1E6A-BB70-43BE-8FBA-4F9A5F7DA87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2197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98DC0-2910-44F8-ABAA-E3D26054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7813"/>
            <a:ext cx="8915400" cy="703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D74D8-14AA-4E87-9683-565C3054AD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95300" y="1052513"/>
            <a:ext cx="43815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E973F7-18E2-44DA-B7D9-FDDBA0C92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052513"/>
            <a:ext cx="43815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F4B21-5F00-49BE-A62A-FE7AA64DDF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9A12F-0843-4ABE-B804-5AD8ACB4AF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66BF6-A640-4A1D-A4C0-C7A3AED4E77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98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6ED5-76D1-425E-B7B2-B4B16F73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BDB84C-4F0C-4A14-A647-059F235B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176967-FFB9-4081-9916-39E0EEEBF0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B22531-E163-474B-B01B-B735B77FF4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D70B5-0750-46A8-872A-683F2F4117C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601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C05FF-4F56-49CE-9985-F428A499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5E3C4-82EC-4D3C-9D68-B98B3AAF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0D2AC3-388E-4DFB-93A6-4D62696490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D8A43A-86C9-4674-9340-8477762C68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567AA-D39A-4B44-8919-B7DFBED76D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774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EFBB-8892-47DC-B5EE-7AF68369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777C7-5DC0-4BC8-BAE1-5E445EB9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052513"/>
            <a:ext cx="43815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3032C-4084-434E-AD74-DB71820EB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052513"/>
            <a:ext cx="4381500" cy="50784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6071C-7EA3-442B-9EFC-B1195D12E7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BEB49A-EACC-4FC0-9420-0FA0AD3F01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2BB00-1885-4C53-8506-5A9F066860B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557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41150-7D1F-4696-9A77-229AF968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1F18E-5730-4CF5-847E-A8862012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DFAE0-8622-4F2F-A3DB-93FC56CA3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7C2BA7-688A-46A3-80C6-B6AD8FA9B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C4E8E2-F727-4C66-9A44-929E60175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5A933E-F899-47CD-80B5-A092443686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FD1ABF3-A576-462F-97FB-4BBD62AC82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E62D4-F83E-4792-BFD9-645F4FD908A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559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242FF-FBFB-4D14-AFB6-51EDE87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9D6592-0D85-439D-B272-3AD0C5FF38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E0786F-0A30-4A86-BE5F-70984E849D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0F2C4-B19F-4A37-8A42-5D5EC33F5393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587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5C8E17-29B0-4C49-8325-19FFFC548F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FDF3CB7-0AC4-4B6A-B660-D69BEA836C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F8F97-381E-4B91-9D1E-212200AE522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562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4CEA2-9BB2-4F37-ADB6-9D04FBB9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6C93B7-9EE4-40B6-AEC6-3E61F983E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3B4F74-DC5D-4EC7-8667-DBE872B4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45643-68F1-476A-877D-80A35E930B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D9C5F-9CDB-40DB-86C4-8DBFFA2A7F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B2D02-CDA1-4BD9-92C7-F82B7EC64D6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872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6DCFE-3CBE-4256-AD17-CD9AE1F9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31475-8A30-46EB-B2F9-312AC5F8D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693301-8FD7-4272-8E8B-5A21279E9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DAAB2-CDCD-465F-B99C-E9C24F0A37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CDB58-A0D6-4A04-A8CA-A6869B2382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664DA-CDD4-4527-A5E1-D58063A2295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6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FECE1688-8FCF-4F7F-AEC7-FDAC21D2F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89154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55A47EF-344B-4862-933F-9DDA7D0B7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982D8F21-4AEA-4023-AEFE-B54A7DFCC1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算法分析与设计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67C685EA-B964-4A10-A763-739F894617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381750"/>
            <a:ext cx="2311400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AA2AB64-5DFF-4288-9735-BEDDCEFDFC4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01D68B9C-BB84-404E-BE36-54C4D72C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228600"/>
            <a:ext cx="89154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1ED27DA-241E-42C5-9D5B-1C4FD466B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" y="61722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sldNum="0" hdr="0" dt="0"/>
  <p:txStyles>
    <p:titleStyle>
      <a:lvl1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06686ACD-D861-4D5C-864F-2D39A4404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实验四</a:t>
            </a:r>
            <a:r>
              <a:rPr lang="en-US" altLang="zh-CN" dirty="0"/>
              <a:t>《</a:t>
            </a:r>
            <a:r>
              <a:rPr lang="zh-CN" altLang="en-US" dirty="0"/>
              <a:t>搜索算法设计与实现</a:t>
            </a:r>
            <a:r>
              <a:rPr lang="en-US" altLang="zh-CN"/>
              <a:t>》2</a:t>
            </a:r>
            <a:endParaRPr lang="zh-CN" altLang="en-US" dirty="0"/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A7C22F80-E7FC-4C6B-BE21-6530F051F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735013"/>
            <a:ext cx="8229600" cy="5562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/>
              <a:t>实验目标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/>
              <a:t>理解、</a:t>
            </a:r>
            <a:r>
              <a:rPr lang="zh-CN" altLang="zh-CN" sz="2000"/>
              <a:t>掌握</a:t>
            </a:r>
            <a:r>
              <a:rPr lang="zh-CN" altLang="en-US" sz="2000"/>
              <a:t>搜索算法</a:t>
            </a:r>
            <a:r>
              <a:rPr lang="zh-CN" altLang="zh-CN" sz="2000"/>
              <a:t>策略，提</a:t>
            </a:r>
            <a:r>
              <a:rPr lang="zh-CN" altLang="en-US" sz="2000"/>
              <a:t>升</a:t>
            </a:r>
            <a:r>
              <a:rPr lang="zh-CN" altLang="zh-CN" sz="2000"/>
              <a:t>分析解决复杂问题能力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/>
              <a:t>实验要求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zh-CN" sz="2000"/>
              <a:t>理解</a:t>
            </a:r>
            <a:r>
              <a:rPr lang="zh-CN" altLang="en-US" sz="2000"/>
              <a:t>分支定界</a:t>
            </a:r>
            <a:r>
              <a:rPr lang="zh-CN" altLang="zh-CN" sz="2000"/>
              <a:t>基本原理，掌握</a:t>
            </a:r>
            <a:r>
              <a:rPr lang="zh-CN" altLang="en-US" sz="2000"/>
              <a:t>分支定界</a:t>
            </a:r>
            <a:r>
              <a:rPr lang="zh-CN" altLang="zh-CN" sz="2000"/>
              <a:t>算法设计</a:t>
            </a:r>
            <a:r>
              <a:rPr lang="zh-CN" altLang="en-US" sz="2000"/>
              <a:t>步骤和</a:t>
            </a:r>
            <a:r>
              <a:rPr lang="zh-CN" altLang="zh-CN" sz="2000"/>
              <a:t>程序</a:t>
            </a:r>
            <a:r>
              <a:rPr lang="zh-CN" altLang="en-US" sz="2000"/>
              <a:t>实现</a:t>
            </a:r>
            <a:r>
              <a:rPr lang="zh-CN" altLang="zh-CN" sz="2000"/>
              <a:t>，对算法性能进行分析得出结论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zh-CN" sz="2400"/>
              <a:t>实验内容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/>
              <a:t>针对分支定界搜索的典型应用问题（如</a:t>
            </a:r>
            <a:r>
              <a:rPr lang="en-US" altLang="zh-CN" sz="2000"/>
              <a:t>N</a:t>
            </a:r>
            <a:r>
              <a:rPr lang="zh-CN" altLang="en-US" sz="2000"/>
              <a:t>皇后、</a:t>
            </a:r>
            <a:r>
              <a:rPr lang="en-US" altLang="zh-CN" sz="2000"/>
              <a:t>0-1</a:t>
            </a:r>
            <a:r>
              <a:rPr lang="zh-CN" altLang="en-US" sz="2000"/>
              <a:t>背包、</a:t>
            </a:r>
            <a:r>
              <a:rPr lang="en-US" altLang="zh-CN" sz="2000"/>
              <a:t>TSP </a:t>
            </a:r>
            <a:r>
              <a:rPr lang="zh-CN" altLang="en-US" sz="2000"/>
              <a:t>等），设计分支定界搜索算法，编程实现并分析性能</a:t>
            </a:r>
            <a:endParaRPr lang="en-US" altLang="zh-CN" sz="2000"/>
          </a:p>
        </p:txBody>
      </p:sp>
      <p:sp>
        <p:nvSpPr>
          <p:cNvPr id="4100" name="页脚占位符 3">
            <a:extLst>
              <a:ext uri="{FF2B5EF4-FFF2-40B4-BE49-F238E27FC236}">
                <a16:creationId xmlns:a16="http://schemas.microsoft.com/office/drawing/2014/main" id="{C5C851DC-3E51-4B10-9FFB-FA3B369C7A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423025" y="6326188"/>
            <a:ext cx="2552700" cy="317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4" tIns="45712" rIns="91424" bIns="45712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1400">
                <a:solidFill>
                  <a:schemeClr val="tx2"/>
                </a:solidFill>
                <a:latin typeface="Garamond" panose="02020404030301010803" pitchFamily="18" charset="0"/>
              </a:rPr>
              <a:t>算法分析与设计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2">
            <a:extLst>
              <a:ext uri="{FF2B5EF4-FFF2-40B4-BE49-F238E27FC236}">
                <a16:creationId xmlns:a16="http://schemas.microsoft.com/office/drawing/2014/main" id="{25E69ABE-A9CD-4D6B-A290-A0956CF7D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5123" name="页脚占位符 3">
            <a:extLst>
              <a:ext uri="{FF2B5EF4-FFF2-40B4-BE49-F238E27FC236}">
                <a16:creationId xmlns:a16="http://schemas.microsoft.com/office/drawing/2014/main" id="{50AF73FE-B1CB-4923-B919-AC1FEAB36647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98660" name="Rectangle 4">
            <a:extLst>
              <a:ext uri="{FF2B5EF4-FFF2-40B4-BE49-F238E27FC236}">
                <a16:creationId xmlns:a16="http://schemas.microsoft.com/office/drawing/2014/main" id="{FA4F07A1-D6DD-40B9-BB7C-2A6D4B437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0-1背包问题的分支定界算法</a:t>
            </a:r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1F05C336-6C2D-44F7-8EA5-5DFA8A7F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052513"/>
            <a:ext cx="89154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n=4 </a:t>
            </a:r>
            <a:r>
              <a:rPr lang="zh-CN" altLang="en-US">
                <a:latin typeface="Times New Roman" panose="02020603050405020304" pitchFamily="18" charset="0"/>
              </a:rPr>
              <a:t>的 0-1 背包问题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实例：</a:t>
            </a:r>
            <a:r>
              <a:rPr lang="en-US" altLang="zh-CN">
                <a:latin typeface="Times New Roman" panose="02020603050405020304" pitchFamily="18" charset="0"/>
              </a:rPr>
              <a:t>w=[4, 7, 5, 3], v=[40, 42, 25, 12],  W=10</a:t>
            </a: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解空间树</a:t>
            </a:r>
          </a:p>
        </p:txBody>
      </p:sp>
      <p:grpSp>
        <p:nvGrpSpPr>
          <p:cNvPr id="198757" name="Group 101">
            <a:extLst>
              <a:ext uri="{FF2B5EF4-FFF2-40B4-BE49-F238E27FC236}">
                <a16:creationId xmlns:a16="http://schemas.microsoft.com/office/drawing/2014/main" id="{F74BF33E-4FCE-4537-97F3-A284D043B969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2387600"/>
            <a:ext cx="7893050" cy="3711575"/>
            <a:chOff x="956" y="1400"/>
            <a:chExt cx="4972" cy="2338"/>
          </a:xfrm>
        </p:grpSpPr>
        <p:sp>
          <p:nvSpPr>
            <p:cNvPr id="5127" name="Line 8">
              <a:extLst>
                <a:ext uri="{FF2B5EF4-FFF2-40B4-BE49-F238E27FC236}">
                  <a16:creationId xmlns:a16="http://schemas.microsoft.com/office/drawing/2014/main" id="{1B5D4A01-ADFA-4BBF-A629-928A7A5B9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5" y="1552"/>
              <a:ext cx="1050" cy="49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Line 9">
              <a:extLst>
                <a:ext uri="{FF2B5EF4-FFF2-40B4-BE49-F238E27FC236}">
                  <a16:creationId xmlns:a16="http://schemas.microsoft.com/office/drawing/2014/main" id="{2507810D-EDB8-408D-87E6-18BD1088C2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2" y="2131"/>
              <a:ext cx="469" cy="3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Line 10">
              <a:extLst>
                <a:ext uri="{FF2B5EF4-FFF2-40B4-BE49-F238E27FC236}">
                  <a16:creationId xmlns:a16="http://schemas.microsoft.com/office/drawing/2014/main" id="{2565E469-7A46-4169-8579-35ABA5E25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" y="2598"/>
              <a:ext cx="202" cy="34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11">
              <a:extLst>
                <a:ext uri="{FF2B5EF4-FFF2-40B4-BE49-F238E27FC236}">
                  <a16:creationId xmlns:a16="http://schemas.microsoft.com/office/drawing/2014/main" id="{F1973A86-770E-4B64-8D44-491133332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13" y="2598"/>
              <a:ext cx="191" cy="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12">
              <a:extLst>
                <a:ext uri="{FF2B5EF4-FFF2-40B4-BE49-F238E27FC236}">
                  <a16:creationId xmlns:a16="http://schemas.microsoft.com/office/drawing/2014/main" id="{E4606801-2D35-492E-99D3-1A460AF67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5" y="2642"/>
              <a:ext cx="21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13">
              <a:extLst>
                <a:ext uri="{FF2B5EF4-FFF2-40B4-BE49-F238E27FC236}">
                  <a16:creationId xmlns:a16="http://schemas.microsoft.com/office/drawing/2014/main" id="{DB0A555E-6E05-48AF-9B65-E3E185067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" y="2630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4">
              <a:extLst>
                <a:ext uri="{FF2B5EF4-FFF2-40B4-BE49-F238E27FC236}">
                  <a16:creationId xmlns:a16="http://schemas.microsoft.com/office/drawing/2014/main" id="{27EB3D16-0A7E-4603-A8F7-AAA08EBBA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1546"/>
              <a:ext cx="1083" cy="4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15">
              <a:extLst>
                <a:ext uri="{FF2B5EF4-FFF2-40B4-BE49-F238E27FC236}">
                  <a16:creationId xmlns:a16="http://schemas.microsoft.com/office/drawing/2014/main" id="{9F167A72-01FE-4969-9AA9-449F7497A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2" y="2144"/>
              <a:ext cx="447" cy="36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16">
              <a:extLst>
                <a:ext uri="{FF2B5EF4-FFF2-40B4-BE49-F238E27FC236}">
                  <a16:creationId xmlns:a16="http://schemas.microsoft.com/office/drawing/2014/main" id="{8202E508-0C5F-4A51-A1A2-8C11E72CD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1" y="2164"/>
              <a:ext cx="490" cy="3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7">
              <a:extLst>
                <a:ext uri="{FF2B5EF4-FFF2-40B4-BE49-F238E27FC236}">
                  <a16:creationId xmlns:a16="http://schemas.microsoft.com/office/drawing/2014/main" id="{45F1F668-9F57-44EC-B758-F1B25F51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8" y="2630"/>
              <a:ext cx="226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18">
              <a:extLst>
                <a:ext uri="{FF2B5EF4-FFF2-40B4-BE49-F238E27FC236}">
                  <a16:creationId xmlns:a16="http://schemas.microsoft.com/office/drawing/2014/main" id="{D41F3EAB-44A0-4A46-A014-2A12DFB9A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606"/>
              <a:ext cx="224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19">
              <a:extLst>
                <a:ext uri="{FF2B5EF4-FFF2-40B4-BE49-F238E27FC236}">
                  <a16:creationId xmlns:a16="http://schemas.microsoft.com/office/drawing/2014/main" id="{160A6261-3CC8-4DF2-922E-52AECEA6D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" y="2606"/>
              <a:ext cx="226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20">
              <a:extLst>
                <a:ext uri="{FF2B5EF4-FFF2-40B4-BE49-F238E27FC236}">
                  <a16:creationId xmlns:a16="http://schemas.microsoft.com/office/drawing/2014/main" id="{48FF4225-841A-48E4-9021-C8F331DA5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6" y="2622"/>
              <a:ext cx="225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Line 21">
              <a:extLst>
                <a:ext uri="{FF2B5EF4-FFF2-40B4-BE49-F238E27FC236}">
                  <a16:creationId xmlns:a16="http://schemas.microsoft.com/office/drawing/2014/main" id="{BBEE3914-8B61-4EFE-B6C6-98E461252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113"/>
              <a:ext cx="511" cy="39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Rectangle 22">
              <a:extLst>
                <a:ext uri="{FF2B5EF4-FFF2-40B4-BE49-F238E27FC236}">
                  <a16:creationId xmlns:a16="http://schemas.microsoft.com/office/drawing/2014/main" id="{AE27D5C3-859A-4B78-AB1E-4A7533D24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496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2" name="Rectangle 23">
              <a:extLst>
                <a:ext uri="{FF2B5EF4-FFF2-40B4-BE49-F238E27FC236}">
                  <a16:creationId xmlns:a16="http://schemas.microsoft.com/office/drawing/2014/main" id="{E2BAF7C4-60D5-4212-B41A-92D99A974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259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3" name="Rectangle 24">
              <a:extLst>
                <a:ext uri="{FF2B5EF4-FFF2-40B4-BE49-F238E27FC236}">
                  <a16:creationId xmlns:a16="http://schemas.microsoft.com/office/drawing/2014/main" id="{328E0619-2476-4A86-B349-776DC724A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09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4" name="Rectangle 25">
              <a:extLst>
                <a:ext uri="{FF2B5EF4-FFF2-40B4-BE49-F238E27FC236}">
                  <a16:creationId xmlns:a16="http://schemas.microsoft.com/office/drawing/2014/main" id="{A267F51A-F462-4CE6-935D-4171E0FF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259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5" name="Rectangle 26">
              <a:extLst>
                <a:ext uri="{FF2B5EF4-FFF2-40B4-BE49-F238E27FC236}">
                  <a16:creationId xmlns:a16="http://schemas.microsoft.com/office/drawing/2014/main" id="{2E20265F-E405-4700-8435-581C23E0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2673"/>
              <a:ext cx="24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5146" name="Rectangle 27">
              <a:extLst>
                <a:ext uri="{FF2B5EF4-FFF2-40B4-BE49-F238E27FC236}">
                  <a16:creationId xmlns:a16="http://schemas.microsoft.com/office/drawing/2014/main" id="{C596CAF4-DED3-4FB5-B7D7-116D1193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262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7" name="Rectangle 28">
              <a:extLst>
                <a:ext uri="{FF2B5EF4-FFF2-40B4-BE49-F238E27FC236}">
                  <a16:creationId xmlns:a16="http://schemas.microsoft.com/office/drawing/2014/main" id="{812B9BD0-A75D-41C7-A437-FBE58039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108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8" name="Rectangle 29">
              <a:extLst>
                <a:ext uri="{FF2B5EF4-FFF2-40B4-BE49-F238E27FC236}">
                  <a16:creationId xmlns:a16="http://schemas.microsoft.com/office/drawing/2014/main" id="{B43AF61F-3988-4BBA-A428-2BD463CE1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0" y="263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9" name="Rectangle 30">
              <a:extLst>
                <a:ext uri="{FF2B5EF4-FFF2-40B4-BE49-F238E27FC236}">
                  <a16:creationId xmlns:a16="http://schemas.microsoft.com/office/drawing/2014/main" id="{C78DF14C-0ECB-446E-949C-7442E2CC9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152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0" name="Rectangle 31">
              <a:extLst>
                <a:ext uri="{FF2B5EF4-FFF2-40B4-BE49-F238E27FC236}">
                  <a16:creationId xmlns:a16="http://schemas.microsoft.com/office/drawing/2014/main" id="{6ACFD377-1E1A-4DDE-8DD9-02B7BD43F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098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1" name="Rectangle 32">
              <a:extLst>
                <a:ext uri="{FF2B5EF4-FFF2-40B4-BE49-F238E27FC236}">
                  <a16:creationId xmlns:a16="http://schemas.microsoft.com/office/drawing/2014/main" id="{6A7B193E-DBFB-4C5F-AF08-962A7DCB5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258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2" name="Rectangle 33">
              <a:extLst>
                <a:ext uri="{FF2B5EF4-FFF2-40B4-BE49-F238E27FC236}">
                  <a16:creationId xmlns:a16="http://schemas.microsoft.com/office/drawing/2014/main" id="{DB078F87-B36E-4D39-90F7-43F85DF58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259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3" name="Rectangle 34">
              <a:extLst>
                <a:ext uri="{FF2B5EF4-FFF2-40B4-BE49-F238E27FC236}">
                  <a16:creationId xmlns:a16="http://schemas.microsoft.com/office/drawing/2014/main" id="{102E8911-DA29-45E8-9529-9D3110BB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662"/>
              <a:ext cx="24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5154" name="Rectangle 35">
              <a:extLst>
                <a:ext uri="{FF2B5EF4-FFF2-40B4-BE49-F238E27FC236}">
                  <a16:creationId xmlns:a16="http://schemas.microsoft.com/office/drawing/2014/main" id="{4C3914B6-1C6A-4E6D-A107-3D07C3518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61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5" name="Rectangle 36">
              <a:extLst>
                <a:ext uri="{FF2B5EF4-FFF2-40B4-BE49-F238E27FC236}">
                  <a16:creationId xmlns:a16="http://schemas.microsoft.com/office/drawing/2014/main" id="{F05BA902-24CB-471C-BC2A-66C8261DD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2111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6" name="Rectangle 37">
              <a:extLst>
                <a:ext uri="{FF2B5EF4-FFF2-40B4-BE49-F238E27FC236}">
                  <a16:creationId xmlns:a16="http://schemas.microsoft.com/office/drawing/2014/main" id="{50232B29-11B7-4BBD-92A6-CEABD0F7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" y="263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57" name="Oval 38">
              <a:extLst>
                <a:ext uri="{FF2B5EF4-FFF2-40B4-BE49-F238E27FC236}">
                  <a16:creationId xmlns:a16="http://schemas.microsoft.com/office/drawing/2014/main" id="{B87B632F-EEC9-4473-9D8C-9F233B9F4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0" y="1400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A</a:t>
              </a:r>
            </a:p>
          </p:txBody>
        </p:sp>
        <p:sp>
          <p:nvSpPr>
            <p:cNvPr id="5158" name="Oval 39">
              <a:extLst>
                <a:ext uri="{FF2B5EF4-FFF2-40B4-BE49-F238E27FC236}">
                  <a16:creationId xmlns:a16="http://schemas.microsoft.com/office/drawing/2014/main" id="{34979BD5-7865-4ACD-A705-EA121388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0" y="199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B</a:t>
              </a:r>
            </a:p>
          </p:txBody>
        </p:sp>
        <p:sp>
          <p:nvSpPr>
            <p:cNvPr id="5159" name="Oval 40">
              <a:extLst>
                <a:ext uri="{FF2B5EF4-FFF2-40B4-BE49-F238E27FC236}">
                  <a16:creationId xmlns:a16="http://schemas.microsoft.com/office/drawing/2014/main" id="{07B0C775-BB34-40E2-97DE-0AFA839E3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986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5160" name="Oval 41">
              <a:extLst>
                <a:ext uri="{FF2B5EF4-FFF2-40B4-BE49-F238E27FC236}">
                  <a16:creationId xmlns:a16="http://schemas.microsoft.com/office/drawing/2014/main" id="{BF62475B-8AAE-4A46-8D7B-26CE82612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243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D</a:t>
              </a:r>
            </a:p>
          </p:txBody>
        </p:sp>
        <p:sp>
          <p:nvSpPr>
            <p:cNvPr id="5161" name="Oval 42">
              <a:extLst>
                <a:ext uri="{FF2B5EF4-FFF2-40B4-BE49-F238E27FC236}">
                  <a16:creationId xmlns:a16="http://schemas.microsoft.com/office/drawing/2014/main" id="{C8C1D24C-308C-4647-9E82-7D2C98DCD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243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E</a:t>
              </a:r>
            </a:p>
          </p:txBody>
        </p:sp>
        <p:sp>
          <p:nvSpPr>
            <p:cNvPr id="5162" name="Oval 43">
              <a:extLst>
                <a:ext uri="{FF2B5EF4-FFF2-40B4-BE49-F238E27FC236}">
                  <a16:creationId xmlns:a16="http://schemas.microsoft.com/office/drawing/2014/main" id="{73B900E2-30E3-4FB6-A6EC-DC57D277A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4" y="2472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F</a:t>
              </a:r>
            </a:p>
          </p:txBody>
        </p:sp>
        <p:sp>
          <p:nvSpPr>
            <p:cNvPr id="5163" name="Oval 44">
              <a:extLst>
                <a:ext uri="{FF2B5EF4-FFF2-40B4-BE49-F238E27FC236}">
                  <a16:creationId xmlns:a16="http://schemas.microsoft.com/office/drawing/2014/main" id="{7470FC61-F701-48C1-89CE-C4BCAE765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456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G</a:t>
              </a:r>
            </a:p>
          </p:txBody>
        </p:sp>
        <p:sp>
          <p:nvSpPr>
            <p:cNvPr id="5164" name="Oval 45">
              <a:extLst>
                <a:ext uri="{FF2B5EF4-FFF2-40B4-BE49-F238E27FC236}">
                  <a16:creationId xmlns:a16="http://schemas.microsoft.com/office/drawing/2014/main" id="{226B4D4A-2802-48E5-9CC5-200137810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952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H</a:t>
              </a:r>
            </a:p>
          </p:txBody>
        </p:sp>
        <p:sp>
          <p:nvSpPr>
            <p:cNvPr id="5165" name="Oval 46">
              <a:extLst>
                <a:ext uri="{FF2B5EF4-FFF2-40B4-BE49-F238E27FC236}">
                  <a16:creationId xmlns:a16="http://schemas.microsoft.com/office/drawing/2014/main" id="{DAF6902A-CAD3-4D75-9F90-476CE32E1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2935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I</a:t>
              </a:r>
            </a:p>
          </p:txBody>
        </p:sp>
        <p:sp>
          <p:nvSpPr>
            <p:cNvPr id="5166" name="Oval 47">
              <a:extLst>
                <a:ext uri="{FF2B5EF4-FFF2-40B4-BE49-F238E27FC236}">
                  <a16:creationId xmlns:a16="http://schemas.microsoft.com/office/drawing/2014/main" id="{942A959D-9603-43C0-BB5E-CA147244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" y="294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J</a:t>
              </a:r>
            </a:p>
          </p:txBody>
        </p:sp>
        <p:sp>
          <p:nvSpPr>
            <p:cNvPr id="5167" name="Oval 48">
              <a:extLst>
                <a:ext uri="{FF2B5EF4-FFF2-40B4-BE49-F238E27FC236}">
                  <a16:creationId xmlns:a16="http://schemas.microsoft.com/office/drawing/2014/main" id="{A7394484-8A6C-484B-A0D1-E0DA016A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94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K</a:t>
              </a:r>
            </a:p>
          </p:txBody>
        </p:sp>
        <p:sp>
          <p:nvSpPr>
            <p:cNvPr id="5168" name="Oval 49">
              <a:extLst>
                <a:ext uri="{FF2B5EF4-FFF2-40B4-BE49-F238E27FC236}">
                  <a16:creationId xmlns:a16="http://schemas.microsoft.com/office/drawing/2014/main" id="{AC1EBAD8-56F7-4805-8DBB-0354308D5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2968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L</a:t>
              </a:r>
            </a:p>
          </p:txBody>
        </p:sp>
        <p:sp>
          <p:nvSpPr>
            <p:cNvPr id="5169" name="Oval 50">
              <a:extLst>
                <a:ext uri="{FF2B5EF4-FFF2-40B4-BE49-F238E27FC236}">
                  <a16:creationId xmlns:a16="http://schemas.microsoft.com/office/drawing/2014/main" id="{166052DF-774C-4372-B972-D046E0FF1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295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M</a:t>
              </a:r>
            </a:p>
          </p:txBody>
        </p:sp>
        <p:sp>
          <p:nvSpPr>
            <p:cNvPr id="5170" name="Oval 51">
              <a:extLst>
                <a:ext uri="{FF2B5EF4-FFF2-40B4-BE49-F238E27FC236}">
                  <a16:creationId xmlns:a16="http://schemas.microsoft.com/office/drawing/2014/main" id="{571B2145-F5AD-4E62-A53B-34A9AFD87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295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N</a:t>
              </a:r>
            </a:p>
          </p:txBody>
        </p:sp>
        <p:sp>
          <p:nvSpPr>
            <p:cNvPr id="5171" name="Oval 52">
              <a:extLst>
                <a:ext uri="{FF2B5EF4-FFF2-40B4-BE49-F238E27FC236}">
                  <a16:creationId xmlns:a16="http://schemas.microsoft.com/office/drawing/2014/main" id="{495B6C00-FFDF-4995-BCCC-3F0CA413A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" y="2960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O</a:t>
              </a:r>
            </a:p>
          </p:txBody>
        </p:sp>
        <p:sp>
          <p:nvSpPr>
            <p:cNvPr id="5172" name="Line 53">
              <a:extLst>
                <a:ext uri="{FF2B5EF4-FFF2-40B4-BE49-F238E27FC236}">
                  <a16:creationId xmlns:a16="http://schemas.microsoft.com/office/drawing/2014/main" id="{A34B2B14-C690-444A-8A0A-10971CF6F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1" y="3149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3" name="Line 54">
              <a:extLst>
                <a:ext uri="{FF2B5EF4-FFF2-40B4-BE49-F238E27FC236}">
                  <a16:creationId xmlns:a16="http://schemas.microsoft.com/office/drawing/2014/main" id="{48EBCEE5-D976-4A3E-998B-42437FCE1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3166"/>
              <a:ext cx="142" cy="3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Rectangle 55">
              <a:extLst>
                <a:ext uri="{FF2B5EF4-FFF2-40B4-BE49-F238E27FC236}">
                  <a16:creationId xmlns:a16="http://schemas.microsoft.com/office/drawing/2014/main" id="{EE8F81E0-272A-4EF0-8632-F18A6E098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" y="317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5" name="Rectangle 56">
              <a:extLst>
                <a:ext uri="{FF2B5EF4-FFF2-40B4-BE49-F238E27FC236}">
                  <a16:creationId xmlns:a16="http://schemas.microsoft.com/office/drawing/2014/main" id="{7F2519BA-57B9-4AD7-80D8-846B3F5CE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317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76" name="Oval 57">
              <a:extLst>
                <a:ext uri="{FF2B5EF4-FFF2-40B4-BE49-F238E27FC236}">
                  <a16:creationId xmlns:a16="http://schemas.microsoft.com/office/drawing/2014/main" id="{552DE5A8-BA2E-4ED6-99C1-93FCB72A9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3471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P</a:t>
              </a:r>
            </a:p>
          </p:txBody>
        </p:sp>
        <p:sp>
          <p:nvSpPr>
            <p:cNvPr id="5177" name="Oval 58">
              <a:extLst>
                <a:ext uri="{FF2B5EF4-FFF2-40B4-BE49-F238E27FC236}">
                  <a16:creationId xmlns:a16="http://schemas.microsoft.com/office/drawing/2014/main" id="{2468D30D-EA1D-4167-829B-977A58E98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462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Q</a:t>
              </a:r>
            </a:p>
          </p:txBody>
        </p:sp>
        <p:sp>
          <p:nvSpPr>
            <p:cNvPr id="5178" name="Line 59">
              <a:extLst>
                <a:ext uri="{FF2B5EF4-FFF2-40B4-BE49-F238E27FC236}">
                  <a16:creationId xmlns:a16="http://schemas.microsoft.com/office/drawing/2014/main" id="{84F06728-B6D5-4B37-BAE0-CA7C04CD2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3" y="3144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9" name="Line 60">
              <a:extLst>
                <a:ext uri="{FF2B5EF4-FFF2-40B4-BE49-F238E27FC236}">
                  <a16:creationId xmlns:a16="http://schemas.microsoft.com/office/drawing/2014/main" id="{B04246C7-356B-4698-BEA0-5683D9B24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3144"/>
              <a:ext cx="142" cy="3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0" name="Rectangle 61">
              <a:extLst>
                <a:ext uri="{FF2B5EF4-FFF2-40B4-BE49-F238E27FC236}">
                  <a16:creationId xmlns:a16="http://schemas.microsoft.com/office/drawing/2014/main" id="{9CE61F19-C770-4935-9C74-7B1C9F9E2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315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1" name="Rectangle 62">
              <a:extLst>
                <a:ext uri="{FF2B5EF4-FFF2-40B4-BE49-F238E27FC236}">
                  <a16:creationId xmlns:a16="http://schemas.microsoft.com/office/drawing/2014/main" id="{5F1328BC-3F45-4EE9-AA7F-2649DB7F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3167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2" name="Oval 63">
              <a:extLst>
                <a:ext uri="{FF2B5EF4-FFF2-40B4-BE49-F238E27FC236}">
                  <a16:creationId xmlns:a16="http://schemas.microsoft.com/office/drawing/2014/main" id="{EF4C227F-6BF1-44EB-BBB2-FD2CE6F4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3473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R</a:t>
              </a:r>
            </a:p>
          </p:txBody>
        </p:sp>
        <p:sp>
          <p:nvSpPr>
            <p:cNvPr id="5183" name="Oval 64">
              <a:extLst>
                <a:ext uri="{FF2B5EF4-FFF2-40B4-BE49-F238E27FC236}">
                  <a16:creationId xmlns:a16="http://schemas.microsoft.com/office/drawing/2014/main" id="{18CFFF37-943E-4202-A521-FB503DCD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3474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S</a:t>
              </a:r>
            </a:p>
          </p:txBody>
        </p:sp>
        <p:sp>
          <p:nvSpPr>
            <p:cNvPr id="5184" name="Line 65">
              <a:extLst>
                <a:ext uri="{FF2B5EF4-FFF2-40B4-BE49-F238E27FC236}">
                  <a16:creationId xmlns:a16="http://schemas.microsoft.com/office/drawing/2014/main" id="{2AF205A5-5B13-4774-B712-FDF936AC62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1" y="3179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5" name="Line 66">
              <a:extLst>
                <a:ext uri="{FF2B5EF4-FFF2-40B4-BE49-F238E27FC236}">
                  <a16:creationId xmlns:a16="http://schemas.microsoft.com/office/drawing/2014/main" id="{48451242-AD65-48A0-8446-99E0CE956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3179"/>
              <a:ext cx="142" cy="3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6" name="Rectangle 67">
              <a:extLst>
                <a:ext uri="{FF2B5EF4-FFF2-40B4-BE49-F238E27FC236}">
                  <a16:creationId xmlns:a16="http://schemas.microsoft.com/office/drawing/2014/main" id="{FA376BF2-294F-43ED-8D7B-DFF87E93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3194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7" name="Rectangle 68">
              <a:extLst>
                <a:ext uri="{FF2B5EF4-FFF2-40B4-BE49-F238E27FC236}">
                  <a16:creationId xmlns:a16="http://schemas.microsoft.com/office/drawing/2014/main" id="{222B7ADE-588D-4495-93E9-41BD66C02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320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88" name="Oval 69">
              <a:extLst>
                <a:ext uri="{FF2B5EF4-FFF2-40B4-BE49-F238E27FC236}">
                  <a16:creationId xmlns:a16="http://schemas.microsoft.com/office/drawing/2014/main" id="{2A637B1D-6CEC-4D02-A643-2D6BE2758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3508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T</a:t>
              </a:r>
            </a:p>
          </p:txBody>
        </p:sp>
        <p:sp>
          <p:nvSpPr>
            <p:cNvPr id="5189" name="Oval 70">
              <a:extLst>
                <a:ext uri="{FF2B5EF4-FFF2-40B4-BE49-F238E27FC236}">
                  <a16:creationId xmlns:a16="http://schemas.microsoft.com/office/drawing/2014/main" id="{ADD81DC8-DC8F-4629-80B1-39927E0A3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350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U</a:t>
              </a:r>
            </a:p>
          </p:txBody>
        </p:sp>
        <p:sp>
          <p:nvSpPr>
            <p:cNvPr id="5190" name="Line 71">
              <a:extLst>
                <a:ext uri="{FF2B5EF4-FFF2-40B4-BE49-F238E27FC236}">
                  <a16:creationId xmlns:a16="http://schemas.microsoft.com/office/drawing/2014/main" id="{FBDD3757-2718-4B07-85FB-EA22B0FA9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3" y="3187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" name="Line 72">
              <a:extLst>
                <a:ext uri="{FF2B5EF4-FFF2-40B4-BE49-F238E27FC236}">
                  <a16:creationId xmlns:a16="http://schemas.microsoft.com/office/drawing/2014/main" id="{628DC893-6A11-4D8F-992C-6B214AE9D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0" y="3187"/>
              <a:ext cx="142" cy="3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" name="Rectangle 73">
              <a:extLst>
                <a:ext uri="{FF2B5EF4-FFF2-40B4-BE49-F238E27FC236}">
                  <a16:creationId xmlns:a16="http://schemas.microsoft.com/office/drawing/2014/main" id="{A2453B2B-0C54-49DF-BDA4-D7E0350A5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320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93" name="Rectangle 74">
              <a:extLst>
                <a:ext uri="{FF2B5EF4-FFF2-40B4-BE49-F238E27FC236}">
                  <a16:creationId xmlns:a16="http://schemas.microsoft.com/office/drawing/2014/main" id="{166817E0-527C-40D0-90A9-727FBFCA1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21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94" name="Oval 75">
              <a:extLst>
                <a:ext uri="{FF2B5EF4-FFF2-40B4-BE49-F238E27FC236}">
                  <a16:creationId xmlns:a16="http://schemas.microsoft.com/office/drawing/2014/main" id="{EC28B02C-461A-479C-B1D1-45F6A7BE7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" y="3516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V</a:t>
              </a:r>
            </a:p>
          </p:txBody>
        </p:sp>
        <p:sp>
          <p:nvSpPr>
            <p:cNvPr id="5195" name="Oval 76">
              <a:extLst>
                <a:ext uri="{FF2B5EF4-FFF2-40B4-BE49-F238E27FC236}">
                  <a16:creationId xmlns:a16="http://schemas.microsoft.com/office/drawing/2014/main" id="{3D2540DC-1CBD-4720-BB6B-0D5E5A0DD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3517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W</a:t>
              </a:r>
            </a:p>
          </p:txBody>
        </p:sp>
        <p:sp>
          <p:nvSpPr>
            <p:cNvPr id="5196" name="Line 77">
              <a:extLst>
                <a:ext uri="{FF2B5EF4-FFF2-40B4-BE49-F238E27FC236}">
                  <a16:creationId xmlns:a16="http://schemas.microsoft.com/office/drawing/2014/main" id="{9887B3B9-D62D-4B72-BF68-DDB5A583B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9" y="3180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7" name="Line 78">
              <a:extLst>
                <a:ext uri="{FF2B5EF4-FFF2-40B4-BE49-F238E27FC236}">
                  <a16:creationId xmlns:a16="http://schemas.microsoft.com/office/drawing/2014/main" id="{50153302-DB53-4A4D-BCAE-47A9F30F7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3180"/>
              <a:ext cx="142" cy="3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8" name="Rectangle 79">
              <a:extLst>
                <a:ext uri="{FF2B5EF4-FFF2-40B4-BE49-F238E27FC236}">
                  <a16:creationId xmlns:a16="http://schemas.microsoft.com/office/drawing/2014/main" id="{679D55D9-690F-4FD3-A433-6C5092D09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319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99" name="Rectangle 80">
              <a:extLst>
                <a:ext uri="{FF2B5EF4-FFF2-40B4-BE49-F238E27FC236}">
                  <a16:creationId xmlns:a16="http://schemas.microsoft.com/office/drawing/2014/main" id="{E31E1AE1-C5AE-4296-9AFC-765843343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20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00" name="Oval 81">
              <a:extLst>
                <a:ext uri="{FF2B5EF4-FFF2-40B4-BE49-F238E27FC236}">
                  <a16:creationId xmlns:a16="http://schemas.microsoft.com/office/drawing/2014/main" id="{D4FAEE65-25F5-4145-92EF-850E1FF14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350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X</a:t>
              </a:r>
            </a:p>
          </p:txBody>
        </p:sp>
        <p:sp>
          <p:nvSpPr>
            <p:cNvPr id="5201" name="Oval 82">
              <a:extLst>
                <a:ext uri="{FF2B5EF4-FFF2-40B4-BE49-F238E27FC236}">
                  <a16:creationId xmlns:a16="http://schemas.microsoft.com/office/drawing/2014/main" id="{09B6289A-ABE5-402E-A74F-F857157D9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10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Y</a:t>
              </a:r>
            </a:p>
          </p:txBody>
        </p:sp>
        <p:sp>
          <p:nvSpPr>
            <p:cNvPr id="5202" name="Line 83">
              <a:extLst>
                <a:ext uri="{FF2B5EF4-FFF2-40B4-BE49-F238E27FC236}">
                  <a16:creationId xmlns:a16="http://schemas.microsoft.com/office/drawing/2014/main" id="{A8A78C2E-AD3F-4173-AA98-C9B5F460B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3" y="3180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3" name="Line 84">
              <a:extLst>
                <a:ext uri="{FF2B5EF4-FFF2-40B4-BE49-F238E27FC236}">
                  <a16:creationId xmlns:a16="http://schemas.microsoft.com/office/drawing/2014/main" id="{602C44D5-2F67-4FAC-A16A-2EB3D068C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" y="3180"/>
              <a:ext cx="142" cy="3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4" name="Rectangle 85">
              <a:extLst>
                <a:ext uri="{FF2B5EF4-FFF2-40B4-BE49-F238E27FC236}">
                  <a16:creationId xmlns:a16="http://schemas.microsoft.com/office/drawing/2014/main" id="{A75725AE-7878-4839-8F6B-13F36F6D3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319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05" name="Rectangle 86">
              <a:extLst>
                <a:ext uri="{FF2B5EF4-FFF2-40B4-BE49-F238E27FC236}">
                  <a16:creationId xmlns:a16="http://schemas.microsoft.com/office/drawing/2014/main" id="{0E5DD4DA-0A5C-4C48-8977-FD46CF771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2" y="320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06" name="Oval 87">
              <a:extLst>
                <a:ext uri="{FF2B5EF4-FFF2-40B4-BE49-F238E27FC236}">
                  <a16:creationId xmlns:a16="http://schemas.microsoft.com/office/drawing/2014/main" id="{5094B97D-9E1D-404F-8C34-8D4FA9058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50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en-US" altLang="zh-CN" sz="2400"/>
                <a:t>Z</a:t>
              </a:r>
            </a:p>
          </p:txBody>
        </p:sp>
        <p:sp>
          <p:nvSpPr>
            <p:cNvPr id="5207" name="Oval 88">
              <a:extLst>
                <a:ext uri="{FF2B5EF4-FFF2-40B4-BE49-F238E27FC236}">
                  <a16:creationId xmlns:a16="http://schemas.microsoft.com/office/drawing/2014/main" id="{D281F528-B588-4CDA-BC7A-5EECF24D7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3510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</p:txBody>
        </p:sp>
        <p:sp>
          <p:nvSpPr>
            <p:cNvPr id="5208" name="Line 89">
              <a:extLst>
                <a:ext uri="{FF2B5EF4-FFF2-40B4-BE49-F238E27FC236}">
                  <a16:creationId xmlns:a16="http://schemas.microsoft.com/office/drawing/2014/main" id="{42FF54E4-3E43-471D-97B2-F1EDD979F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6" y="3180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9" name="Line 90">
              <a:extLst>
                <a:ext uri="{FF2B5EF4-FFF2-40B4-BE49-F238E27FC236}">
                  <a16:creationId xmlns:a16="http://schemas.microsoft.com/office/drawing/2014/main" id="{BEEF8767-F56E-4E92-99ED-129E1D8DD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3180"/>
              <a:ext cx="142" cy="3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0" name="Rectangle 91">
              <a:extLst>
                <a:ext uri="{FF2B5EF4-FFF2-40B4-BE49-F238E27FC236}">
                  <a16:creationId xmlns:a16="http://schemas.microsoft.com/office/drawing/2014/main" id="{2B0C6800-FA80-4D0E-97FB-C3608CE1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" y="3195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11" name="Rectangle 92">
              <a:extLst>
                <a:ext uri="{FF2B5EF4-FFF2-40B4-BE49-F238E27FC236}">
                  <a16:creationId xmlns:a16="http://schemas.microsoft.com/office/drawing/2014/main" id="{F42795E4-4F8F-49AB-95DF-E0C75406E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320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12" name="Oval 93">
              <a:extLst>
                <a:ext uri="{FF2B5EF4-FFF2-40B4-BE49-F238E27FC236}">
                  <a16:creationId xmlns:a16="http://schemas.microsoft.com/office/drawing/2014/main" id="{1D688DCA-3754-4A4B-9B2F-54AB03184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350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</p:txBody>
        </p:sp>
        <p:sp>
          <p:nvSpPr>
            <p:cNvPr id="5213" name="Oval 94">
              <a:extLst>
                <a:ext uri="{FF2B5EF4-FFF2-40B4-BE49-F238E27FC236}">
                  <a16:creationId xmlns:a16="http://schemas.microsoft.com/office/drawing/2014/main" id="{47BCEF92-2F4E-4E14-B468-CE5D08F8F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3510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</p:txBody>
        </p:sp>
        <p:sp>
          <p:nvSpPr>
            <p:cNvPr id="5214" name="Line 95">
              <a:extLst>
                <a:ext uri="{FF2B5EF4-FFF2-40B4-BE49-F238E27FC236}">
                  <a16:creationId xmlns:a16="http://schemas.microsoft.com/office/drawing/2014/main" id="{E1CC5B08-B5BA-4ABE-BE7E-A00325D08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3" y="3179"/>
              <a:ext cx="203" cy="33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5" name="Line 96">
              <a:extLst>
                <a:ext uri="{FF2B5EF4-FFF2-40B4-BE49-F238E27FC236}">
                  <a16:creationId xmlns:a16="http://schemas.microsoft.com/office/drawing/2014/main" id="{8E8A93AE-C0EA-417C-8183-885403485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0" y="3179"/>
              <a:ext cx="142" cy="34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6" name="Rectangle 97">
              <a:extLst>
                <a:ext uri="{FF2B5EF4-FFF2-40B4-BE49-F238E27FC236}">
                  <a16:creationId xmlns:a16="http://schemas.microsoft.com/office/drawing/2014/main" id="{C75CA381-9222-4A7B-8AA4-D9CC0CCA6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" y="3194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17" name="Rectangle 98">
              <a:extLst>
                <a:ext uri="{FF2B5EF4-FFF2-40B4-BE49-F238E27FC236}">
                  <a16:creationId xmlns:a16="http://schemas.microsoft.com/office/drawing/2014/main" id="{25BB7E54-8DC9-4841-AC1C-CCB293959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" y="3202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18" name="Oval 99">
              <a:extLst>
                <a:ext uri="{FF2B5EF4-FFF2-40B4-BE49-F238E27FC236}">
                  <a16:creationId xmlns:a16="http://schemas.microsoft.com/office/drawing/2014/main" id="{BD752B29-519C-4B10-A2D0-2FA1EE95E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" y="3508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</p:txBody>
        </p:sp>
        <p:sp>
          <p:nvSpPr>
            <p:cNvPr id="5219" name="Oval 100">
              <a:extLst>
                <a:ext uri="{FF2B5EF4-FFF2-40B4-BE49-F238E27FC236}">
                  <a16:creationId xmlns:a16="http://schemas.microsoft.com/office/drawing/2014/main" id="{B9485F5A-DE93-46F9-BC85-61A653CEF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" y="3509"/>
              <a:ext cx="242" cy="221"/>
            </a:xfrm>
            <a:prstGeom prst="ellipse">
              <a:avLst/>
            </a:prstGeom>
            <a:solidFill>
              <a:schemeClr val="bg1"/>
            </a:solidFill>
            <a:ln w="17526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 anchorCtr="1"/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endParaRPr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3">
            <a:extLst>
              <a:ext uri="{FF2B5EF4-FFF2-40B4-BE49-F238E27FC236}">
                <a16:creationId xmlns:a16="http://schemas.microsoft.com/office/drawing/2014/main" id="{08935126-9E52-4B7B-B7C5-7717BA5FB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grpSp>
        <p:nvGrpSpPr>
          <p:cNvPr id="241767" name="Group 103">
            <a:extLst>
              <a:ext uri="{FF2B5EF4-FFF2-40B4-BE49-F238E27FC236}">
                <a16:creationId xmlns:a16="http://schemas.microsoft.com/office/drawing/2014/main" id="{4D5D6D27-0405-4F97-8F00-36E2FA3C82BE}"/>
              </a:ext>
            </a:extLst>
          </p:cNvPr>
          <p:cNvGrpSpPr>
            <a:grpSpLocks/>
          </p:cNvGrpSpPr>
          <p:nvPr/>
        </p:nvGrpSpPr>
        <p:grpSpPr bwMode="auto">
          <a:xfrm>
            <a:off x="7715250" y="3865563"/>
            <a:ext cx="603250" cy="763587"/>
            <a:chOff x="3477" y="2431"/>
            <a:chExt cx="380" cy="481"/>
          </a:xfrm>
        </p:grpSpPr>
        <p:sp>
          <p:nvSpPr>
            <p:cNvPr id="6255" name="Line 219">
              <a:extLst>
                <a:ext uri="{FF2B5EF4-FFF2-40B4-BE49-F238E27FC236}">
                  <a16:creationId xmlns:a16="http://schemas.microsoft.com/office/drawing/2014/main" id="{83238B7B-CB5D-4342-B4E3-751F91445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9" y="2431"/>
              <a:ext cx="308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" name="Text Box 226">
              <a:extLst>
                <a:ext uri="{FF2B5EF4-FFF2-40B4-BE49-F238E27FC236}">
                  <a16:creationId xmlns:a16="http://schemas.microsoft.com/office/drawing/2014/main" id="{B58EA097-197A-4C80-8CC5-A77EF9C70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25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148" name="页脚占位符 3">
            <a:extLst>
              <a:ext uri="{FF2B5EF4-FFF2-40B4-BE49-F238E27FC236}">
                <a16:creationId xmlns:a16="http://schemas.microsoft.com/office/drawing/2014/main" id="{651BBA65-B4EB-4FFC-B972-A4DCBF0F1FBF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41672" name="Rectangle 8">
            <a:extLst>
              <a:ext uri="{FF2B5EF4-FFF2-40B4-BE49-F238E27FC236}">
                <a16:creationId xmlns:a16="http://schemas.microsoft.com/office/drawing/2014/main" id="{0D5CF59B-5EA6-4D4E-A6B8-7039BBB98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88913"/>
            <a:ext cx="89154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0-1背包的分支定界求解实例</a:t>
            </a:r>
            <a:r>
              <a:rPr lang="en-US" altLang="zh-CN"/>
              <a:t>(I)</a:t>
            </a:r>
          </a:p>
        </p:txBody>
      </p:sp>
      <p:sp>
        <p:nvSpPr>
          <p:cNvPr id="6150" name="Rectangle 9">
            <a:extLst>
              <a:ext uri="{FF2B5EF4-FFF2-40B4-BE49-F238E27FC236}">
                <a16:creationId xmlns:a16="http://schemas.microsoft.com/office/drawing/2014/main" id="{7F5B4EB7-DA24-4B66-9AC0-C746617EC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709613"/>
            <a:ext cx="8915400" cy="5078412"/>
          </a:xfrm>
        </p:spPr>
        <p:txBody>
          <a:bodyPr/>
          <a:lstStyle/>
          <a:p>
            <a:pPr eaLnBrk="1" hangingPunct="1"/>
            <a:r>
              <a:rPr lang="zh-CN" altLang="en-US" sz="2200"/>
              <a:t>价值上界</a:t>
            </a:r>
            <a:r>
              <a:rPr lang="en-US" altLang="zh-CN" sz="2200"/>
              <a:t>=</a:t>
            </a:r>
            <a:r>
              <a:rPr lang="zh-CN" altLang="en-US" sz="2200"/>
              <a:t>当前包内总价值＋剩余容量</a:t>
            </a:r>
            <a:r>
              <a:rPr lang="en-US" altLang="zh-CN" sz="2200"/>
              <a:t>×</a:t>
            </a:r>
            <a:r>
              <a:rPr lang="zh-CN" altLang="en-US" sz="2200"/>
              <a:t>剩余物品最大单价</a:t>
            </a:r>
            <a:endParaRPr lang="zh-CN" altLang="en-US"/>
          </a:p>
        </p:txBody>
      </p:sp>
      <p:grpSp>
        <p:nvGrpSpPr>
          <p:cNvPr id="241675" name="Group 11">
            <a:extLst>
              <a:ext uri="{FF2B5EF4-FFF2-40B4-BE49-F238E27FC236}">
                <a16:creationId xmlns:a16="http://schemas.microsoft.com/office/drawing/2014/main" id="{7F05EC3C-7D4A-4A16-9FB0-5276785079AF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4972050"/>
            <a:ext cx="965200" cy="635000"/>
            <a:chOff x="644" y="3180"/>
            <a:chExt cx="608" cy="400"/>
          </a:xfrm>
        </p:grpSpPr>
        <p:sp>
          <p:nvSpPr>
            <p:cNvPr id="6253" name="Line 219">
              <a:extLst>
                <a:ext uri="{FF2B5EF4-FFF2-40B4-BE49-F238E27FC236}">
                  <a16:creationId xmlns:a16="http://schemas.microsoft.com/office/drawing/2014/main" id="{33ACB606-A5F2-4D70-956D-40855B3341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" y="319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4" name="Text Box 226">
              <a:extLst>
                <a:ext uri="{FF2B5EF4-FFF2-40B4-BE49-F238E27FC236}">
                  <a16:creationId xmlns:a16="http://schemas.microsoft.com/office/drawing/2014/main" id="{98E81654-EE4A-4FEE-826B-293B49AEF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1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78" name="Group 14">
            <a:extLst>
              <a:ext uri="{FF2B5EF4-FFF2-40B4-BE49-F238E27FC236}">
                <a16:creationId xmlns:a16="http://schemas.microsoft.com/office/drawing/2014/main" id="{3982ADD4-DA32-4D18-B41C-0CD070A861B6}"/>
              </a:ext>
            </a:extLst>
          </p:cNvPr>
          <p:cNvGrpSpPr>
            <a:grpSpLocks/>
          </p:cNvGrpSpPr>
          <p:nvPr/>
        </p:nvGrpSpPr>
        <p:grpSpPr bwMode="auto">
          <a:xfrm>
            <a:off x="3436938" y="3987800"/>
            <a:ext cx="528637" cy="563563"/>
            <a:chOff x="2581" y="2560"/>
            <a:chExt cx="333" cy="355"/>
          </a:xfrm>
        </p:grpSpPr>
        <p:sp>
          <p:nvSpPr>
            <p:cNvPr id="6251" name="Line 219">
              <a:extLst>
                <a:ext uri="{FF2B5EF4-FFF2-40B4-BE49-F238E27FC236}">
                  <a16:creationId xmlns:a16="http://schemas.microsoft.com/office/drawing/2014/main" id="{4E7D9CE6-9D02-406C-974C-F6BF0B72C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1" y="2560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" name="Text Box 226">
              <a:extLst>
                <a:ext uri="{FF2B5EF4-FFF2-40B4-BE49-F238E27FC236}">
                  <a16:creationId xmlns:a16="http://schemas.microsoft.com/office/drawing/2014/main" id="{2341E2FD-C000-444D-BFED-8B0342E2C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25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81" name="Group 17">
            <a:extLst>
              <a:ext uri="{FF2B5EF4-FFF2-40B4-BE49-F238E27FC236}">
                <a16:creationId xmlns:a16="http://schemas.microsoft.com/office/drawing/2014/main" id="{26C3A71B-B62F-4721-96C2-1286F9B55229}"/>
              </a:ext>
            </a:extLst>
          </p:cNvPr>
          <p:cNvGrpSpPr>
            <a:grpSpLocks/>
          </p:cNvGrpSpPr>
          <p:nvPr/>
        </p:nvGrpSpPr>
        <p:grpSpPr bwMode="auto">
          <a:xfrm>
            <a:off x="5089525" y="3797300"/>
            <a:ext cx="603250" cy="763588"/>
            <a:chOff x="3477" y="2431"/>
            <a:chExt cx="380" cy="481"/>
          </a:xfrm>
        </p:grpSpPr>
        <p:sp>
          <p:nvSpPr>
            <p:cNvPr id="6249" name="Line 219">
              <a:extLst>
                <a:ext uri="{FF2B5EF4-FFF2-40B4-BE49-F238E27FC236}">
                  <a16:creationId xmlns:a16="http://schemas.microsoft.com/office/drawing/2014/main" id="{5E7B5FF0-7C73-4A94-965F-B54C998E24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9" y="2431"/>
              <a:ext cx="308" cy="4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0" name="Text Box 226">
              <a:extLst>
                <a:ext uri="{FF2B5EF4-FFF2-40B4-BE49-F238E27FC236}">
                  <a16:creationId xmlns:a16="http://schemas.microsoft.com/office/drawing/2014/main" id="{A6CE2491-44F3-4AB3-9F68-CB5EBE231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253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84" name="Group 20">
            <a:extLst>
              <a:ext uri="{FF2B5EF4-FFF2-40B4-BE49-F238E27FC236}">
                <a16:creationId xmlns:a16="http://schemas.microsoft.com/office/drawing/2014/main" id="{72F78F1E-D983-4324-B591-015DDA69B9AE}"/>
              </a:ext>
            </a:extLst>
          </p:cNvPr>
          <p:cNvGrpSpPr>
            <a:grpSpLocks/>
          </p:cNvGrpSpPr>
          <p:nvPr/>
        </p:nvGrpSpPr>
        <p:grpSpPr bwMode="auto">
          <a:xfrm>
            <a:off x="2155825" y="3924300"/>
            <a:ext cx="965200" cy="635000"/>
            <a:chOff x="1454" y="2520"/>
            <a:chExt cx="608" cy="400"/>
          </a:xfrm>
        </p:grpSpPr>
        <p:sp>
          <p:nvSpPr>
            <p:cNvPr id="6247" name="Line 219">
              <a:extLst>
                <a:ext uri="{FF2B5EF4-FFF2-40B4-BE49-F238E27FC236}">
                  <a16:creationId xmlns:a16="http://schemas.microsoft.com/office/drawing/2014/main" id="{34A06ED5-EF76-468B-861A-02175C3C6A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4" y="253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" name="Text Box 226">
              <a:extLst>
                <a:ext uri="{FF2B5EF4-FFF2-40B4-BE49-F238E27FC236}">
                  <a16:creationId xmlns:a16="http://schemas.microsoft.com/office/drawing/2014/main" id="{6BF5028A-08C3-43EE-9C50-37F22998C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25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87" name="Group 23">
            <a:extLst>
              <a:ext uri="{FF2B5EF4-FFF2-40B4-BE49-F238E27FC236}">
                <a16:creationId xmlns:a16="http://schemas.microsoft.com/office/drawing/2014/main" id="{B42DDFB1-8283-4B38-97BE-A3150C5E5344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2767013"/>
            <a:ext cx="965200" cy="635000"/>
            <a:chOff x="1118" y="1791"/>
            <a:chExt cx="608" cy="400"/>
          </a:xfrm>
        </p:grpSpPr>
        <p:sp>
          <p:nvSpPr>
            <p:cNvPr id="6245" name="Line 219">
              <a:extLst>
                <a:ext uri="{FF2B5EF4-FFF2-40B4-BE49-F238E27FC236}">
                  <a16:creationId xmlns:a16="http://schemas.microsoft.com/office/drawing/2014/main" id="{72EF622E-6762-4E8C-B59D-1555FAEAE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8" y="180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" name="Text Box 226">
              <a:extLst>
                <a:ext uri="{FF2B5EF4-FFF2-40B4-BE49-F238E27FC236}">
                  <a16:creationId xmlns:a16="http://schemas.microsoft.com/office/drawing/2014/main" id="{A1B21AC6-2361-43ED-BE5D-5FD5622F4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179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90" name="Group 26">
            <a:extLst>
              <a:ext uri="{FF2B5EF4-FFF2-40B4-BE49-F238E27FC236}">
                <a16:creationId xmlns:a16="http://schemas.microsoft.com/office/drawing/2014/main" id="{2DED8B3B-ADFA-4E91-A217-8E8502A5DE75}"/>
              </a:ext>
            </a:extLst>
          </p:cNvPr>
          <p:cNvGrpSpPr>
            <a:grpSpLocks/>
          </p:cNvGrpSpPr>
          <p:nvPr/>
        </p:nvGrpSpPr>
        <p:grpSpPr bwMode="auto">
          <a:xfrm>
            <a:off x="6054725" y="2576513"/>
            <a:ext cx="965200" cy="714375"/>
            <a:chOff x="3910" y="1671"/>
            <a:chExt cx="608" cy="450"/>
          </a:xfrm>
        </p:grpSpPr>
        <p:sp>
          <p:nvSpPr>
            <p:cNvPr id="6243" name="Line 219">
              <a:extLst>
                <a:ext uri="{FF2B5EF4-FFF2-40B4-BE49-F238E27FC236}">
                  <a16:creationId xmlns:a16="http://schemas.microsoft.com/office/drawing/2014/main" id="{B5629080-1D1A-4B15-8241-15CCF45B9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0" y="173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4" name="Text Box 226">
              <a:extLst>
                <a:ext uri="{FF2B5EF4-FFF2-40B4-BE49-F238E27FC236}">
                  <a16:creationId xmlns:a16="http://schemas.microsoft.com/office/drawing/2014/main" id="{D32CB8F0-2216-4A38-8535-DA9DB316F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3" y="167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93" name="Group 29">
            <a:extLst>
              <a:ext uri="{FF2B5EF4-FFF2-40B4-BE49-F238E27FC236}">
                <a16:creationId xmlns:a16="http://schemas.microsoft.com/office/drawing/2014/main" id="{4931C794-BA15-41A1-A68D-28AF2FFE19D3}"/>
              </a:ext>
            </a:extLst>
          </p:cNvPr>
          <p:cNvGrpSpPr>
            <a:grpSpLocks/>
          </p:cNvGrpSpPr>
          <p:nvPr/>
        </p:nvGrpSpPr>
        <p:grpSpPr bwMode="auto">
          <a:xfrm>
            <a:off x="2917825" y="1674813"/>
            <a:ext cx="1587500" cy="477837"/>
            <a:chOff x="1934" y="1103"/>
            <a:chExt cx="1000" cy="301"/>
          </a:xfrm>
        </p:grpSpPr>
        <p:sp>
          <p:nvSpPr>
            <p:cNvPr id="6241" name="Line 219">
              <a:extLst>
                <a:ext uri="{FF2B5EF4-FFF2-40B4-BE49-F238E27FC236}">
                  <a16:creationId xmlns:a16="http://schemas.microsoft.com/office/drawing/2014/main" id="{D0C9BA3A-BC4F-4C0A-BBEB-6657D41A1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" y="1182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2" name="Text Box 226">
              <a:extLst>
                <a:ext uri="{FF2B5EF4-FFF2-40B4-BE49-F238E27FC236}">
                  <a16:creationId xmlns:a16="http://schemas.microsoft.com/office/drawing/2014/main" id="{C611138C-CAF6-4B50-B74D-5C0778876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11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696" name="Group 32">
            <a:extLst>
              <a:ext uri="{FF2B5EF4-FFF2-40B4-BE49-F238E27FC236}">
                <a16:creationId xmlns:a16="http://schemas.microsoft.com/office/drawing/2014/main" id="{88EBDFC5-3D74-405E-8311-E612A1B04A10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127125"/>
            <a:ext cx="1246188" cy="763588"/>
            <a:chOff x="5184" y="1004"/>
            <a:chExt cx="785" cy="481"/>
          </a:xfrm>
        </p:grpSpPr>
        <p:sp>
          <p:nvSpPr>
            <p:cNvPr id="6238" name="Rectangle 33">
              <a:extLst>
                <a:ext uri="{FF2B5EF4-FFF2-40B4-BE49-F238E27FC236}">
                  <a16:creationId xmlns:a16="http://schemas.microsoft.com/office/drawing/2014/main" id="{AF5306DD-61D3-42A6-91B0-5A684890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39" name="Text Box 34">
              <a:extLst>
                <a:ext uri="{FF2B5EF4-FFF2-40B4-BE49-F238E27FC236}">
                  <a16:creationId xmlns:a16="http://schemas.microsoft.com/office/drawing/2014/main" id="{B995A90E-FAEC-4F96-AB3E-A5A234D2D5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ub=100</a:t>
              </a:r>
            </a:p>
          </p:txBody>
        </p:sp>
        <p:sp>
          <p:nvSpPr>
            <p:cNvPr id="6240" name="Line 35">
              <a:extLst>
                <a:ext uri="{FF2B5EF4-FFF2-40B4-BE49-F238E27FC236}">
                  <a16:creationId xmlns:a16="http://schemas.microsoft.com/office/drawing/2014/main" id="{985C0492-B487-4611-A3DC-E1283CA19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00" name="Group 36">
            <a:extLst>
              <a:ext uri="{FF2B5EF4-FFF2-40B4-BE49-F238E27FC236}">
                <a16:creationId xmlns:a16="http://schemas.microsoft.com/office/drawing/2014/main" id="{D49B19CA-E1A0-4E92-8E20-155E931A90A2}"/>
              </a:ext>
            </a:extLst>
          </p:cNvPr>
          <p:cNvGrpSpPr>
            <a:grpSpLocks/>
          </p:cNvGrpSpPr>
          <p:nvPr/>
        </p:nvGrpSpPr>
        <p:grpSpPr bwMode="auto">
          <a:xfrm>
            <a:off x="2187575" y="2100263"/>
            <a:ext cx="1289050" cy="763587"/>
            <a:chOff x="5178" y="1004"/>
            <a:chExt cx="812" cy="481"/>
          </a:xfrm>
        </p:grpSpPr>
        <p:sp>
          <p:nvSpPr>
            <p:cNvPr id="6235" name="Rectangle 37">
              <a:extLst>
                <a:ext uri="{FF2B5EF4-FFF2-40B4-BE49-F238E27FC236}">
                  <a16:creationId xmlns:a16="http://schemas.microsoft.com/office/drawing/2014/main" id="{D9A98224-0B04-445D-BA61-4FF9E57DB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36" name="Text Box 38">
              <a:extLst>
                <a:ext uri="{FF2B5EF4-FFF2-40B4-BE49-F238E27FC236}">
                  <a16:creationId xmlns:a16="http://schemas.microsoft.com/office/drawing/2014/main" id="{85C06549-B764-4F65-88C0-73984847A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ub=76</a:t>
              </a:r>
            </a:p>
          </p:txBody>
        </p:sp>
        <p:sp>
          <p:nvSpPr>
            <p:cNvPr id="6237" name="Line 39">
              <a:extLst>
                <a:ext uri="{FF2B5EF4-FFF2-40B4-BE49-F238E27FC236}">
                  <a16:creationId xmlns:a16="http://schemas.microsoft.com/office/drawing/2014/main" id="{25DAD0DD-0F45-4C48-A88A-69703445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04" name="Group 40">
            <a:extLst>
              <a:ext uri="{FF2B5EF4-FFF2-40B4-BE49-F238E27FC236}">
                <a16:creationId xmlns:a16="http://schemas.microsoft.com/office/drawing/2014/main" id="{F917CF33-8592-4F9B-9503-EE300B6B3351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3176588"/>
            <a:ext cx="1246188" cy="763587"/>
            <a:chOff x="5184" y="1004"/>
            <a:chExt cx="785" cy="481"/>
          </a:xfrm>
        </p:grpSpPr>
        <p:sp>
          <p:nvSpPr>
            <p:cNvPr id="6232" name="Rectangle 41">
              <a:extLst>
                <a:ext uri="{FF2B5EF4-FFF2-40B4-BE49-F238E27FC236}">
                  <a16:creationId xmlns:a16="http://schemas.microsoft.com/office/drawing/2014/main" id="{A27C632C-2EE8-4D74-B2C0-20A8BF18B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33" name="Text Box 42">
              <a:extLst>
                <a:ext uri="{FF2B5EF4-FFF2-40B4-BE49-F238E27FC236}">
                  <a16:creationId xmlns:a16="http://schemas.microsoft.com/office/drawing/2014/main" id="{B220AD85-17EC-44A1-BEE6-190052E68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w=11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</a:p>
          </p:txBody>
        </p:sp>
        <p:sp>
          <p:nvSpPr>
            <p:cNvPr id="6234" name="Line 43">
              <a:extLst>
                <a:ext uri="{FF2B5EF4-FFF2-40B4-BE49-F238E27FC236}">
                  <a16:creationId xmlns:a16="http://schemas.microsoft.com/office/drawing/2014/main" id="{70F4756F-55E9-44B8-BCA0-670E6398D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08" name="Group 44">
            <a:extLst>
              <a:ext uri="{FF2B5EF4-FFF2-40B4-BE49-F238E27FC236}">
                <a16:creationId xmlns:a16="http://schemas.microsoft.com/office/drawing/2014/main" id="{9D53AC8D-ED18-4297-B4F4-28CBD0AF1267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2857500"/>
            <a:ext cx="528638" cy="563563"/>
            <a:chOff x="2028" y="1848"/>
            <a:chExt cx="333" cy="355"/>
          </a:xfrm>
        </p:grpSpPr>
        <p:sp>
          <p:nvSpPr>
            <p:cNvPr id="6230" name="Line 219">
              <a:extLst>
                <a:ext uri="{FF2B5EF4-FFF2-40B4-BE49-F238E27FC236}">
                  <a16:creationId xmlns:a16="http://schemas.microsoft.com/office/drawing/2014/main" id="{5E0321D0-B07F-40E6-B04B-67B8B37A8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8" y="1848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1" name="Text Box 226">
              <a:extLst>
                <a:ext uri="{FF2B5EF4-FFF2-40B4-BE49-F238E27FC236}">
                  <a16:creationId xmlns:a16="http://schemas.microsoft.com/office/drawing/2014/main" id="{C03671DC-3F5F-469F-8A0C-81D9B9283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3" y="18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11" name="Group 47">
            <a:extLst>
              <a:ext uri="{FF2B5EF4-FFF2-40B4-BE49-F238E27FC236}">
                <a16:creationId xmlns:a16="http://schemas.microsoft.com/office/drawing/2014/main" id="{FBDC3BF7-1F09-4B8A-BE45-C7D8A4B7EE87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3324225"/>
            <a:ext cx="1289050" cy="763588"/>
            <a:chOff x="5178" y="1004"/>
            <a:chExt cx="812" cy="481"/>
          </a:xfrm>
        </p:grpSpPr>
        <p:sp>
          <p:nvSpPr>
            <p:cNvPr id="6227" name="Rectangle 48">
              <a:extLst>
                <a:ext uri="{FF2B5EF4-FFF2-40B4-BE49-F238E27FC236}">
                  <a16:creationId xmlns:a16="http://schemas.microsoft.com/office/drawing/2014/main" id="{CD28B223-1832-48B2-B632-D3D10CDAF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28" name="Text Box 49">
              <a:extLst>
                <a:ext uri="{FF2B5EF4-FFF2-40B4-BE49-F238E27FC236}">
                  <a16:creationId xmlns:a16="http://schemas.microsoft.com/office/drawing/2014/main" id="{3C74B348-CBE7-4748-BC0A-2D2A95651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ub=70</a:t>
              </a:r>
            </a:p>
          </p:txBody>
        </p:sp>
        <p:sp>
          <p:nvSpPr>
            <p:cNvPr id="6229" name="Line 50">
              <a:extLst>
                <a:ext uri="{FF2B5EF4-FFF2-40B4-BE49-F238E27FC236}">
                  <a16:creationId xmlns:a16="http://schemas.microsoft.com/office/drawing/2014/main" id="{070AFF0A-2E2D-441C-9250-A20126B89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15" name="Group 51">
            <a:extLst>
              <a:ext uri="{FF2B5EF4-FFF2-40B4-BE49-F238E27FC236}">
                <a16:creationId xmlns:a16="http://schemas.microsoft.com/office/drawing/2014/main" id="{5F625CC9-260D-4B70-8A78-09C749A52541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4333875"/>
            <a:ext cx="1289050" cy="763588"/>
            <a:chOff x="5178" y="1004"/>
            <a:chExt cx="812" cy="481"/>
          </a:xfrm>
        </p:grpSpPr>
        <p:sp>
          <p:nvSpPr>
            <p:cNvPr id="6224" name="Rectangle 52">
              <a:extLst>
                <a:ext uri="{FF2B5EF4-FFF2-40B4-BE49-F238E27FC236}">
                  <a16:creationId xmlns:a16="http://schemas.microsoft.com/office/drawing/2014/main" id="{8959CF1D-9CF9-4D87-8DA1-22FA01079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25" name="Text Box 53">
              <a:extLst>
                <a:ext uri="{FF2B5EF4-FFF2-40B4-BE49-F238E27FC236}">
                  <a16:creationId xmlns:a16="http://schemas.microsoft.com/office/drawing/2014/main" id="{7DEEA2D2-DA27-4EA9-BFFE-07E844103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ub=69</a:t>
              </a:r>
            </a:p>
          </p:txBody>
        </p:sp>
        <p:sp>
          <p:nvSpPr>
            <p:cNvPr id="6226" name="Line 54">
              <a:extLst>
                <a:ext uri="{FF2B5EF4-FFF2-40B4-BE49-F238E27FC236}">
                  <a16:creationId xmlns:a16="http://schemas.microsoft.com/office/drawing/2014/main" id="{5B2AFAD4-DB3A-4103-BC3C-ADECED681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19" name="Group 55">
            <a:extLst>
              <a:ext uri="{FF2B5EF4-FFF2-40B4-BE49-F238E27FC236}">
                <a16:creationId xmlns:a16="http://schemas.microsoft.com/office/drawing/2014/main" id="{F96DD7ED-3E84-4FF1-A029-BB1B038A2380}"/>
              </a:ext>
            </a:extLst>
          </p:cNvPr>
          <p:cNvGrpSpPr>
            <a:grpSpLocks/>
          </p:cNvGrpSpPr>
          <p:nvPr/>
        </p:nvGrpSpPr>
        <p:grpSpPr bwMode="auto">
          <a:xfrm>
            <a:off x="123825" y="5381625"/>
            <a:ext cx="1246188" cy="763588"/>
            <a:chOff x="5184" y="1004"/>
            <a:chExt cx="785" cy="481"/>
          </a:xfrm>
        </p:grpSpPr>
        <p:sp>
          <p:nvSpPr>
            <p:cNvPr id="6221" name="Rectangle 56">
              <a:extLst>
                <a:ext uri="{FF2B5EF4-FFF2-40B4-BE49-F238E27FC236}">
                  <a16:creationId xmlns:a16="http://schemas.microsoft.com/office/drawing/2014/main" id="{8C0DB459-D902-4EA4-A233-9A95055E4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22" name="Text Box 57">
              <a:extLst>
                <a:ext uri="{FF2B5EF4-FFF2-40B4-BE49-F238E27FC236}">
                  <a16:creationId xmlns:a16="http://schemas.microsoft.com/office/drawing/2014/main" id="{8343C9CC-09AA-4649-B67E-EE819F9E6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</a:rPr>
                <a:t>不可行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6223" name="Line 58">
              <a:extLst>
                <a:ext uri="{FF2B5EF4-FFF2-40B4-BE49-F238E27FC236}">
                  <a16:creationId xmlns:a16="http://schemas.microsoft.com/office/drawing/2014/main" id="{82FCF2F1-C96F-4E6A-AA48-C81E81590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23" name="Group 59">
            <a:extLst>
              <a:ext uri="{FF2B5EF4-FFF2-40B4-BE49-F238E27FC236}">
                <a16:creationId xmlns:a16="http://schemas.microsoft.com/office/drawing/2014/main" id="{BBFFF09C-2A8D-4283-9BF2-B4F853E04F86}"/>
              </a:ext>
            </a:extLst>
          </p:cNvPr>
          <p:cNvGrpSpPr>
            <a:grpSpLocks/>
          </p:cNvGrpSpPr>
          <p:nvPr/>
        </p:nvGrpSpPr>
        <p:grpSpPr bwMode="auto">
          <a:xfrm>
            <a:off x="2420938" y="5087938"/>
            <a:ext cx="528637" cy="563562"/>
            <a:chOff x="1621" y="3253"/>
            <a:chExt cx="333" cy="355"/>
          </a:xfrm>
        </p:grpSpPr>
        <p:sp>
          <p:nvSpPr>
            <p:cNvPr id="6219" name="Line 219">
              <a:extLst>
                <a:ext uri="{FF2B5EF4-FFF2-40B4-BE49-F238E27FC236}">
                  <a16:creationId xmlns:a16="http://schemas.microsoft.com/office/drawing/2014/main" id="{F376ED5D-499B-4C1F-B0B1-1CD0CECAB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1" y="3253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0" name="Text Box 226">
              <a:extLst>
                <a:ext uri="{FF2B5EF4-FFF2-40B4-BE49-F238E27FC236}">
                  <a16:creationId xmlns:a16="http://schemas.microsoft.com/office/drawing/2014/main" id="{17C9A3C6-E24B-4A98-A2B9-DEB94F245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32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26" name="Group 62">
            <a:extLst>
              <a:ext uri="{FF2B5EF4-FFF2-40B4-BE49-F238E27FC236}">
                <a16:creationId xmlns:a16="http://schemas.microsoft.com/office/drawing/2014/main" id="{80DFF41E-DC1B-44BD-9614-B40E562BC418}"/>
              </a:ext>
            </a:extLst>
          </p:cNvPr>
          <p:cNvGrpSpPr>
            <a:grpSpLocks/>
          </p:cNvGrpSpPr>
          <p:nvPr/>
        </p:nvGrpSpPr>
        <p:grpSpPr bwMode="auto">
          <a:xfrm>
            <a:off x="2220913" y="5554663"/>
            <a:ext cx="1289050" cy="763587"/>
            <a:chOff x="5178" y="1004"/>
            <a:chExt cx="812" cy="481"/>
          </a:xfrm>
        </p:grpSpPr>
        <p:sp>
          <p:nvSpPr>
            <p:cNvPr id="6216" name="Rectangle 63">
              <a:extLst>
                <a:ext uri="{FF2B5EF4-FFF2-40B4-BE49-F238E27FC236}">
                  <a16:creationId xmlns:a16="http://schemas.microsoft.com/office/drawing/2014/main" id="{1FABAE53-8E6E-46D4-9195-28A6E7572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17" name="Text Box 64">
              <a:extLst>
                <a:ext uri="{FF2B5EF4-FFF2-40B4-BE49-F238E27FC236}">
                  <a16:creationId xmlns:a16="http://schemas.microsoft.com/office/drawing/2014/main" id="{92835895-47D7-4724-BE51-A3F30092D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ub=65</a:t>
              </a:r>
            </a:p>
          </p:txBody>
        </p:sp>
        <p:sp>
          <p:nvSpPr>
            <p:cNvPr id="6218" name="Line 65">
              <a:extLst>
                <a:ext uri="{FF2B5EF4-FFF2-40B4-BE49-F238E27FC236}">
                  <a16:creationId xmlns:a16="http://schemas.microsoft.com/office/drawing/2014/main" id="{83E6313F-CA41-47F2-8896-BC9780A00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30" name="Group 66">
            <a:extLst>
              <a:ext uri="{FF2B5EF4-FFF2-40B4-BE49-F238E27FC236}">
                <a16:creationId xmlns:a16="http://schemas.microsoft.com/office/drawing/2014/main" id="{BA185A99-7E7E-489A-9A49-B3B17ED9B1FC}"/>
              </a:ext>
            </a:extLst>
          </p:cNvPr>
          <p:cNvGrpSpPr>
            <a:grpSpLocks/>
          </p:cNvGrpSpPr>
          <p:nvPr/>
        </p:nvGrpSpPr>
        <p:grpSpPr bwMode="auto">
          <a:xfrm>
            <a:off x="3011488" y="4454525"/>
            <a:ext cx="1289050" cy="763588"/>
            <a:chOff x="5178" y="1004"/>
            <a:chExt cx="812" cy="481"/>
          </a:xfrm>
        </p:grpSpPr>
        <p:sp>
          <p:nvSpPr>
            <p:cNvPr id="6213" name="Rectangle 67">
              <a:extLst>
                <a:ext uri="{FF2B5EF4-FFF2-40B4-BE49-F238E27FC236}">
                  <a16:creationId xmlns:a16="http://schemas.microsoft.com/office/drawing/2014/main" id="{D54BBEDA-8A39-4AC7-8352-1F5B1D83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14" name="Text Box 68">
              <a:extLst>
                <a:ext uri="{FF2B5EF4-FFF2-40B4-BE49-F238E27FC236}">
                  <a16:creationId xmlns:a16="http://schemas.microsoft.com/office/drawing/2014/main" id="{AE130954-3435-4D04-9CF7-A826A2006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ub=64</a:t>
              </a:r>
            </a:p>
          </p:txBody>
        </p:sp>
        <p:sp>
          <p:nvSpPr>
            <p:cNvPr id="6215" name="Line 69">
              <a:extLst>
                <a:ext uri="{FF2B5EF4-FFF2-40B4-BE49-F238E27FC236}">
                  <a16:creationId xmlns:a16="http://schemas.microsoft.com/office/drawing/2014/main" id="{8D9F6814-EA88-41A8-A6E1-8186DDF92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34" name="Rectangle 70">
            <a:extLst>
              <a:ext uri="{FF2B5EF4-FFF2-40B4-BE49-F238E27FC236}">
                <a16:creationId xmlns:a16="http://schemas.microsoft.com/office/drawing/2014/main" id="{F2756C54-6519-473F-920F-D160C2BA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5756275"/>
            <a:ext cx="95091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tx2"/>
                </a:solidFill>
              </a:rPr>
              <a:t>最优解</a:t>
            </a:r>
          </a:p>
        </p:txBody>
      </p:sp>
      <p:sp>
        <p:nvSpPr>
          <p:cNvPr id="241735" name="Rectangle 71">
            <a:extLst>
              <a:ext uri="{FF2B5EF4-FFF2-40B4-BE49-F238E27FC236}">
                <a16:creationId xmlns:a16="http://schemas.microsoft.com/office/drawing/2014/main" id="{DE08D72F-EDEE-4A7C-8384-D242E3D9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103813"/>
            <a:ext cx="13350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99"/>
                </a:solidFill>
              </a:rPr>
              <a:t>不可能更优</a:t>
            </a:r>
          </a:p>
        </p:txBody>
      </p:sp>
      <p:grpSp>
        <p:nvGrpSpPr>
          <p:cNvPr id="241736" name="Group 72">
            <a:extLst>
              <a:ext uri="{FF2B5EF4-FFF2-40B4-BE49-F238E27FC236}">
                <a16:creationId xmlns:a16="http://schemas.microsoft.com/office/drawing/2014/main" id="{C3DCA81E-A3BA-4CC6-A2BF-4CDABB6485DC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1474788"/>
            <a:ext cx="1987550" cy="628650"/>
            <a:chOff x="3459" y="977"/>
            <a:chExt cx="1252" cy="396"/>
          </a:xfrm>
        </p:grpSpPr>
        <p:sp>
          <p:nvSpPr>
            <p:cNvPr id="6211" name="Line 219">
              <a:extLst>
                <a:ext uri="{FF2B5EF4-FFF2-40B4-BE49-F238E27FC236}">
                  <a16:creationId xmlns:a16="http://schemas.microsoft.com/office/drawing/2014/main" id="{18956737-B8FE-4325-8827-5D7ABC70EB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9" y="1227"/>
              <a:ext cx="1252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12" name="Text Box 226">
              <a:extLst>
                <a:ext uri="{FF2B5EF4-FFF2-40B4-BE49-F238E27FC236}">
                  <a16:creationId xmlns:a16="http://schemas.microsoft.com/office/drawing/2014/main" id="{300D5ACB-180D-41F4-9DB9-81C1AF2BF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9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39" name="Group 75">
            <a:extLst>
              <a:ext uri="{FF2B5EF4-FFF2-40B4-BE49-F238E27FC236}">
                <a16:creationId xmlns:a16="http://schemas.microsoft.com/office/drawing/2014/main" id="{E80B7900-65B4-4514-AECE-FC14593004B6}"/>
              </a:ext>
            </a:extLst>
          </p:cNvPr>
          <p:cNvGrpSpPr>
            <a:grpSpLocks/>
          </p:cNvGrpSpPr>
          <p:nvPr/>
        </p:nvGrpSpPr>
        <p:grpSpPr bwMode="auto">
          <a:xfrm>
            <a:off x="6884988" y="2112963"/>
            <a:ext cx="1246187" cy="763587"/>
            <a:chOff x="5184" y="1004"/>
            <a:chExt cx="785" cy="481"/>
          </a:xfrm>
        </p:grpSpPr>
        <p:sp>
          <p:nvSpPr>
            <p:cNvPr id="6208" name="Rectangle 76">
              <a:extLst>
                <a:ext uri="{FF2B5EF4-FFF2-40B4-BE49-F238E27FC236}">
                  <a16:creationId xmlns:a16="http://schemas.microsoft.com/office/drawing/2014/main" id="{D18EB38B-0B3B-436F-87EB-16D209314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09" name="Text Box 77">
              <a:extLst>
                <a:ext uri="{FF2B5EF4-FFF2-40B4-BE49-F238E27FC236}">
                  <a16:creationId xmlns:a16="http://schemas.microsoft.com/office/drawing/2014/main" id="{0585E8D8-B507-43E7-89E9-4B36A87C6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ub=60</a:t>
              </a:r>
            </a:p>
          </p:txBody>
        </p:sp>
        <p:sp>
          <p:nvSpPr>
            <p:cNvPr id="6210" name="Line 78">
              <a:extLst>
                <a:ext uri="{FF2B5EF4-FFF2-40B4-BE49-F238E27FC236}">
                  <a16:creationId xmlns:a16="http://schemas.microsoft.com/office/drawing/2014/main" id="{00B2E7F0-6E0D-435D-8CFC-6463C91AB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43" name="Rectangle 79">
            <a:extLst>
              <a:ext uri="{FF2B5EF4-FFF2-40B4-BE49-F238E27FC236}">
                <a16:creationId xmlns:a16="http://schemas.microsoft.com/office/drawing/2014/main" id="{72644652-CF36-45AE-B43C-C760F892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288" y="5167313"/>
            <a:ext cx="13350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99"/>
                </a:solidFill>
              </a:rPr>
              <a:t>不可能更优</a:t>
            </a:r>
          </a:p>
        </p:txBody>
      </p:sp>
      <p:grpSp>
        <p:nvGrpSpPr>
          <p:cNvPr id="241744" name="Group 80">
            <a:extLst>
              <a:ext uri="{FF2B5EF4-FFF2-40B4-BE49-F238E27FC236}">
                <a16:creationId xmlns:a16="http://schemas.microsoft.com/office/drawing/2014/main" id="{0D4645EF-A828-4272-A3F0-3C3ED06484F8}"/>
              </a:ext>
            </a:extLst>
          </p:cNvPr>
          <p:cNvGrpSpPr>
            <a:grpSpLocks/>
          </p:cNvGrpSpPr>
          <p:nvPr/>
        </p:nvGrpSpPr>
        <p:grpSpPr bwMode="auto">
          <a:xfrm>
            <a:off x="5667375" y="3065463"/>
            <a:ext cx="1289050" cy="763587"/>
            <a:chOff x="5178" y="1004"/>
            <a:chExt cx="812" cy="481"/>
          </a:xfrm>
        </p:grpSpPr>
        <p:sp>
          <p:nvSpPr>
            <p:cNvPr id="6205" name="Rectangle 81">
              <a:extLst>
                <a:ext uri="{FF2B5EF4-FFF2-40B4-BE49-F238E27FC236}">
                  <a16:creationId xmlns:a16="http://schemas.microsoft.com/office/drawing/2014/main" id="{AE0CDAAB-E5F7-4C40-9A56-12A89BCFC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06" name="Text Box 82">
              <a:extLst>
                <a:ext uri="{FF2B5EF4-FFF2-40B4-BE49-F238E27FC236}">
                  <a16:creationId xmlns:a16="http://schemas.microsoft.com/office/drawing/2014/main" id="{52D702FF-B3D2-4484-88BF-433AA4D70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w=7, v=42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ub=57</a:t>
              </a:r>
            </a:p>
          </p:txBody>
        </p:sp>
        <p:sp>
          <p:nvSpPr>
            <p:cNvPr id="6207" name="Line 83">
              <a:extLst>
                <a:ext uri="{FF2B5EF4-FFF2-40B4-BE49-F238E27FC236}">
                  <a16:creationId xmlns:a16="http://schemas.microsoft.com/office/drawing/2014/main" id="{99E6376A-C455-4637-92FC-A991BCAD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48" name="Group 84">
            <a:extLst>
              <a:ext uri="{FF2B5EF4-FFF2-40B4-BE49-F238E27FC236}">
                <a16:creationId xmlns:a16="http://schemas.microsoft.com/office/drawing/2014/main" id="{3AE51B0D-C439-4E24-8CDC-9A0E80D154F6}"/>
              </a:ext>
            </a:extLst>
          </p:cNvPr>
          <p:cNvGrpSpPr>
            <a:grpSpLocks/>
          </p:cNvGrpSpPr>
          <p:nvPr/>
        </p:nvGrpSpPr>
        <p:grpSpPr bwMode="auto">
          <a:xfrm>
            <a:off x="4378325" y="4494213"/>
            <a:ext cx="1246188" cy="763587"/>
            <a:chOff x="5184" y="1004"/>
            <a:chExt cx="785" cy="481"/>
          </a:xfrm>
        </p:grpSpPr>
        <p:sp>
          <p:nvSpPr>
            <p:cNvPr id="6202" name="Rectangle 85">
              <a:extLst>
                <a:ext uri="{FF2B5EF4-FFF2-40B4-BE49-F238E27FC236}">
                  <a16:creationId xmlns:a16="http://schemas.microsoft.com/office/drawing/2014/main" id="{99226A69-2DA7-4126-B749-E6FF5DC70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203" name="Text Box 86">
              <a:extLst>
                <a:ext uri="{FF2B5EF4-FFF2-40B4-BE49-F238E27FC236}">
                  <a16:creationId xmlns:a16="http://schemas.microsoft.com/office/drawing/2014/main" id="{955EAF09-CC8E-485C-83B1-86CDB02D4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</a:p>
          </p:txBody>
        </p:sp>
        <p:sp>
          <p:nvSpPr>
            <p:cNvPr id="6204" name="Line 87">
              <a:extLst>
                <a:ext uri="{FF2B5EF4-FFF2-40B4-BE49-F238E27FC236}">
                  <a16:creationId xmlns:a16="http://schemas.microsoft.com/office/drawing/2014/main" id="{A7189D30-6126-4DA2-8020-B4038BF60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52" name="Group 88">
            <a:extLst>
              <a:ext uri="{FF2B5EF4-FFF2-40B4-BE49-F238E27FC236}">
                <a16:creationId xmlns:a16="http://schemas.microsoft.com/office/drawing/2014/main" id="{2EC54284-4B4A-4379-BC43-8589DB2F10F4}"/>
              </a:ext>
            </a:extLst>
          </p:cNvPr>
          <p:cNvGrpSpPr>
            <a:grpSpLocks/>
          </p:cNvGrpSpPr>
          <p:nvPr/>
        </p:nvGrpSpPr>
        <p:grpSpPr bwMode="auto">
          <a:xfrm>
            <a:off x="6329363" y="3867150"/>
            <a:ext cx="542925" cy="615950"/>
            <a:chOff x="4292" y="2476"/>
            <a:chExt cx="342" cy="388"/>
          </a:xfrm>
        </p:grpSpPr>
        <p:sp>
          <p:nvSpPr>
            <p:cNvPr id="6200" name="Line 219">
              <a:extLst>
                <a:ext uri="{FF2B5EF4-FFF2-40B4-BE49-F238E27FC236}">
                  <a16:creationId xmlns:a16="http://schemas.microsoft.com/office/drawing/2014/main" id="{F8F48C19-44DE-4874-A164-93FBCBB7B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92" y="2476"/>
              <a:ext cx="21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01" name="Text Box 226">
              <a:extLst>
                <a:ext uri="{FF2B5EF4-FFF2-40B4-BE49-F238E27FC236}">
                  <a16:creationId xmlns:a16="http://schemas.microsoft.com/office/drawing/2014/main" id="{1ED56AA5-8303-4ABD-9657-A855F5F90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53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55" name="Group 91">
            <a:extLst>
              <a:ext uri="{FF2B5EF4-FFF2-40B4-BE49-F238E27FC236}">
                <a16:creationId xmlns:a16="http://schemas.microsoft.com/office/drawing/2014/main" id="{14DFDB17-DDED-464F-9A99-8570573F116D}"/>
              </a:ext>
            </a:extLst>
          </p:cNvPr>
          <p:cNvGrpSpPr>
            <a:grpSpLocks/>
          </p:cNvGrpSpPr>
          <p:nvPr/>
        </p:nvGrpSpPr>
        <p:grpSpPr bwMode="auto">
          <a:xfrm>
            <a:off x="5719763" y="4492625"/>
            <a:ext cx="1289050" cy="763588"/>
            <a:chOff x="5178" y="1004"/>
            <a:chExt cx="812" cy="481"/>
          </a:xfrm>
        </p:grpSpPr>
        <p:sp>
          <p:nvSpPr>
            <p:cNvPr id="6197" name="Rectangle 92">
              <a:extLst>
                <a:ext uri="{FF2B5EF4-FFF2-40B4-BE49-F238E27FC236}">
                  <a16:creationId xmlns:a16="http://schemas.microsoft.com/office/drawing/2014/main" id="{BF5BCEB1-71E7-44EF-815F-C17459EC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198" name="Text Box 93">
              <a:extLst>
                <a:ext uri="{FF2B5EF4-FFF2-40B4-BE49-F238E27FC236}">
                  <a16:creationId xmlns:a16="http://schemas.microsoft.com/office/drawing/2014/main" id="{05087D2E-795B-4A18-A4CC-C25062945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w=7, v=42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ub=54</a:t>
              </a:r>
            </a:p>
          </p:txBody>
        </p:sp>
        <p:sp>
          <p:nvSpPr>
            <p:cNvPr id="6199" name="Line 94">
              <a:extLst>
                <a:ext uri="{FF2B5EF4-FFF2-40B4-BE49-F238E27FC236}">
                  <a16:creationId xmlns:a16="http://schemas.microsoft.com/office/drawing/2014/main" id="{4C6E676E-B093-4A32-9112-37E520850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59" name="Group 95">
            <a:extLst>
              <a:ext uri="{FF2B5EF4-FFF2-40B4-BE49-F238E27FC236}">
                <a16:creationId xmlns:a16="http://schemas.microsoft.com/office/drawing/2014/main" id="{1BA82EB5-56DC-498A-B16E-1B3C5BE4B2D9}"/>
              </a:ext>
            </a:extLst>
          </p:cNvPr>
          <p:cNvGrpSpPr>
            <a:grpSpLocks/>
          </p:cNvGrpSpPr>
          <p:nvPr/>
        </p:nvGrpSpPr>
        <p:grpSpPr bwMode="auto">
          <a:xfrm>
            <a:off x="8123238" y="2441575"/>
            <a:ext cx="554037" cy="827088"/>
            <a:chOff x="5213" y="1586"/>
            <a:chExt cx="349" cy="521"/>
          </a:xfrm>
        </p:grpSpPr>
        <p:sp>
          <p:nvSpPr>
            <p:cNvPr id="6195" name="Line 219">
              <a:extLst>
                <a:ext uri="{FF2B5EF4-FFF2-40B4-BE49-F238E27FC236}">
                  <a16:creationId xmlns:a16="http://schemas.microsoft.com/office/drawing/2014/main" id="{BE7B86FA-71C8-415D-B855-33F894D29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13" y="1669"/>
              <a:ext cx="34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Text Box 226">
              <a:extLst>
                <a:ext uri="{FF2B5EF4-FFF2-40B4-BE49-F238E27FC236}">
                  <a16:creationId xmlns:a16="http://schemas.microsoft.com/office/drawing/2014/main" id="{AA536160-072D-4F72-8265-12F7A1A5E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" y="15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62" name="Group 98">
            <a:extLst>
              <a:ext uri="{FF2B5EF4-FFF2-40B4-BE49-F238E27FC236}">
                <a16:creationId xmlns:a16="http://schemas.microsoft.com/office/drawing/2014/main" id="{6C83A5DA-934F-40BC-B87D-DDAC2B3BBEEB}"/>
              </a:ext>
            </a:extLst>
          </p:cNvPr>
          <p:cNvGrpSpPr>
            <a:grpSpLocks/>
          </p:cNvGrpSpPr>
          <p:nvPr/>
        </p:nvGrpSpPr>
        <p:grpSpPr bwMode="auto">
          <a:xfrm>
            <a:off x="8053388" y="3159125"/>
            <a:ext cx="1246187" cy="763588"/>
            <a:chOff x="5184" y="1004"/>
            <a:chExt cx="785" cy="481"/>
          </a:xfrm>
        </p:grpSpPr>
        <p:sp>
          <p:nvSpPr>
            <p:cNvPr id="6192" name="Rectangle 99">
              <a:extLst>
                <a:ext uri="{FF2B5EF4-FFF2-40B4-BE49-F238E27FC236}">
                  <a16:creationId xmlns:a16="http://schemas.microsoft.com/office/drawing/2014/main" id="{6D4DDE26-AB2E-4E51-AE7D-1054315B0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193" name="Text Box 100">
              <a:extLst>
                <a:ext uri="{FF2B5EF4-FFF2-40B4-BE49-F238E27FC236}">
                  <a16:creationId xmlns:a16="http://schemas.microsoft.com/office/drawing/2014/main" id="{19FE5847-FF7D-45D7-8F18-730B68A8F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ub=50</a:t>
              </a:r>
            </a:p>
          </p:txBody>
        </p:sp>
        <p:sp>
          <p:nvSpPr>
            <p:cNvPr id="6194" name="Line 101">
              <a:extLst>
                <a:ext uri="{FF2B5EF4-FFF2-40B4-BE49-F238E27FC236}">
                  <a16:creationId xmlns:a16="http://schemas.microsoft.com/office/drawing/2014/main" id="{3778EFE7-3245-4262-A5BD-07736AE64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66" name="Rectangle 102">
            <a:extLst>
              <a:ext uri="{FF2B5EF4-FFF2-40B4-BE49-F238E27FC236}">
                <a16:creationId xmlns:a16="http://schemas.microsoft.com/office/drawing/2014/main" id="{A44DCF84-3583-47DC-9785-ED44A2F5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5156200"/>
            <a:ext cx="13350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99"/>
                </a:solidFill>
              </a:rPr>
              <a:t>不可能更优</a:t>
            </a:r>
          </a:p>
        </p:txBody>
      </p:sp>
      <p:grpSp>
        <p:nvGrpSpPr>
          <p:cNvPr id="241770" name="Group 106">
            <a:extLst>
              <a:ext uri="{FF2B5EF4-FFF2-40B4-BE49-F238E27FC236}">
                <a16:creationId xmlns:a16="http://schemas.microsoft.com/office/drawing/2014/main" id="{8822B4EB-6BD7-48BF-BAA8-45D59E831F4D}"/>
              </a:ext>
            </a:extLst>
          </p:cNvPr>
          <p:cNvGrpSpPr>
            <a:grpSpLocks/>
          </p:cNvGrpSpPr>
          <p:nvPr/>
        </p:nvGrpSpPr>
        <p:grpSpPr bwMode="auto">
          <a:xfrm>
            <a:off x="7088188" y="4495800"/>
            <a:ext cx="1300162" cy="769938"/>
            <a:chOff x="5177" y="1004"/>
            <a:chExt cx="819" cy="485"/>
          </a:xfrm>
        </p:grpSpPr>
        <p:sp>
          <p:nvSpPr>
            <p:cNvPr id="6189" name="Rectangle 107">
              <a:extLst>
                <a:ext uri="{FF2B5EF4-FFF2-40B4-BE49-F238E27FC236}">
                  <a16:creationId xmlns:a16="http://schemas.microsoft.com/office/drawing/2014/main" id="{A29BD95F-D5CE-40D2-9ABA-05361D85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190" name="Text Box 108">
              <a:extLst>
                <a:ext uri="{FF2B5EF4-FFF2-40B4-BE49-F238E27FC236}">
                  <a16:creationId xmlns:a16="http://schemas.microsoft.com/office/drawing/2014/main" id="{5F00260A-EE27-49CA-90CD-60DFFC3AF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7" y="1004"/>
              <a:ext cx="819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w=5, v=25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ub=45</a:t>
              </a:r>
              <a:endPara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91" name="Line 109">
              <a:extLst>
                <a:ext uri="{FF2B5EF4-FFF2-40B4-BE49-F238E27FC236}">
                  <a16:creationId xmlns:a16="http://schemas.microsoft.com/office/drawing/2014/main" id="{BE442CAF-1C2C-4FE2-B1D3-EFD28ECFF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1774" name="Group 110">
            <a:extLst>
              <a:ext uri="{FF2B5EF4-FFF2-40B4-BE49-F238E27FC236}">
                <a16:creationId xmlns:a16="http://schemas.microsoft.com/office/drawing/2014/main" id="{18858012-269B-46AC-B129-4E66586151F9}"/>
              </a:ext>
            </a:extLst>
          </p:cNvPr>
          <p:cNvGrpSpPr>
            <a:grpSpLocks/>
          </p:cNvGrpSpPr>
          <p:nvPr/>
        </p:nvGrpSpPr>
        <p:grpSpPr bwMode="auto">
          <a:xfrm>
            <a:off x="8812213" y="3911600"/>
            <a:ext cx="542925" cy="615950"/>
            <a:chOff x="4292" y="2476"/>
            <a:chExt cx="342" cy="388"/>
          </a:xfrm>
        </p:grpSpPr>
        <p:sp>
          <p:nvSpPr>
            <p:cNvPr id="6187" name="Line 219">
              <a:extLst>
                <a:ext uri="{FF2B5EF4-FFF2-40B4-BE49-F238E27FC236}">
                  <a16:creationId xmlns:a16="http://schemas.microsoft.com/office/drawing/2014/main" id="{1C6E24DC-A200-471C-9280-E3A9E39EF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92" y="2476"/>
              <a:ext cx="216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Text Box 226">
              <a:extLst>
                <a:ext uri="{FF2B5EF4-FFF2-40B4-BE49-F238E27FC236}">
                  <a16:creationId xmlns:a16="http://schemas.microsoft.com/office/drawing/2014/main" id="{936E2752-EE07-4F90-9A6B-6B4505CB5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535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1777" name="Group 113">
            <a:extLst>
              <a:ext uri="{FF2B5EF4-FFF2-40B4-BE49-F238E27FC236}">
                <a16:creationId xmlns:a16="http://schemas.microsoft.com/office/drawing/2014/main" id="{0456B612-AE8F-45A8-82CA-BBDFCB9A4753}"/>
              </a:ext>
            </a:extLst>
          </p:cNvPr>
          <p:cNvGrpSpPr>
            <a:grpSpLocks/>
          </p:cNvGrpSpPr>
          <p:nvPr/>
        </p:nvGrpSpPr>
        <p:grpSpPr bwMode="auto">
          <a:xfrm>
            <a:off x="8575675" y="4495800"/>
            <a:ext cx="1246188" cy="769938"/>
            <a:chOff x="5184" y="1004"/>
            <a:chExt cx="785" cy="485"/>
          </a:xfrm>
        </p:grpSpPr>
        <p:sp>
          <p:nvSpPr>
            <p:cNvPr id="6184" name="Rectangle 114">
              <a:extLst>
                <a:ext uri="{FF2B5EF4-FFF2-40B4-BE49-F238E27FC236}">
                  <a16:creationId xmlns:a16="http://schemas.microsoft.com/office/drawing/2014/main" id="{C03A57AC-557D-40EF-9AFD-F9459CB34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6185" name="Text Box 115">
              <a:extLst>
                <a:ext uri="{FF2B5EF4-FFF2-40B4-BE49-F238E27FC236}">
                  <a16:creationId xmlns:a16="http://schemas.microsoft.com/office/drawing/2014/main" id="{513D2A38-E2BD-45A9-AEEB-7506C82F1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" y="1004"/>
              <a:ext cx="738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ub=40</a:t>
              </a:r>
            </a:p>
          </p:txBody>
        </p:sp>
        <p:sp>
          <p:nvSpPr>
            <p:cNvPr id="6186" name="Line 116">
              <a:extLst>
                <a:ext uri="{FF2B5EF4-FFF2-40B4-BE49-F238E27FC236}">
                  <a16:creationId xmlns:a16="http://schemas.microsoft.com/office/drawing/2014/main" id="{49164CA7-5227-470C-A881-56098A581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81" name="Rectangle 117">
            <a:extLst>
              <a:ext uri="{FF2B5EF4-FFF2-40B4-BE49-F238E27FC236}">
                <a16:creationId xmlns:a16="http://schemas.microsoft.com/office/drawing/2014/main" id="{21B37A66-A592-4771-A4B6-6DB98FFF3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213" y="5173663"/>
            <a:ext cx="13350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000099"/>
                </a:solidFill>
              </a:rPr>
              <a:t>不可能更优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34" grpId="0" animBg="1"/>
      <p:bldP spid="241735" grpId="0"/>
      <p:bldP spid="241743" grpId="0"/>
      <p:bldP spid="241766" grpId="0"/>
      <p:bldP spid="2417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2">
            <a:extLst>
              <a:ext uri="{FF2B5EF4-FFF2-40B4-BE49-F238E27FC236}">
                <a16:creationId xmlns:a16="http://schemas.microsoft.com/office/drawing/2014/main" id="{5FB8569E-C229-4C60-860E-3E6E26D02F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7171" name="页脚占位符 3">
            <a:extLst>
              <a:ext uri="{FF2B5EF4-FFF2-40B4-BE49-F238E27FC236}">
                <a16:creationId xmlns:a16="http://schemas.microsoft.com/office/drawing/2014/main" id="{41609B97-E8D3-45F7-96C3-AABF8E8F63A1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09924" name="Rectangle 4">
            <a:extLst>
              <a:ext uri="{FF2B5EF4-FFF2-40B4-BE49-F238E27FC236}">
                <a16:creationId xmlns:a16="http://schemas.microsoft.com/office/drawing/2014/main" id="{ED428DC8-A33D-4515-9ACC-C3FC4CD47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76213"/>
            <a:ext cx="89154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0-1背包的分支定界算法</a:t>
            </a:r>
            <a:r>
              <a:rPr lang="en-US" altLang="zh-CN"/>
              <a:t>(I)</a:t>
            </a: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E71685CB-F178-41E6-8337-73915A456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858838"/>
            <a:ext cx="51863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例：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w=[4, 7, 5, 3]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v=[40, 42, 25, 12]</a:t>
            </a:r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W = 10</a:t>
            </a:r>
          </a:p>
        </p:txBody>
      </p:sp>
      <p:sp>
        <p:nvSpPr>
          <p:cNvPr id="209926" name="Oval 6">
            <a:extLst>
              <a:ext uri="{FF2B5EF4-FFF2-40B4-BE49-F238E27FC236}">
                <a16:creationId xmlns:a16="http://schemas.microsoft.com/office/drawing/2014/main" id="{24C07F24-F14A-46B3-B3B5-BCEB824B0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4953000"/>
            <a:ext cx="1549400" cy="584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endParaRPr lang="zh-CN" altLang="en-US" sz="2000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98F2DDF2-4BF3-40A4-81CD-DE94AD10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677863"/>
            <a:ext cx="9461500" cy="607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  <a:ea typeface="宋体" panose="02010600030101010101" pitchFamily="2" charset="-122"/>
              </a:rPr>
              <a:t>生成根结点 </a:t>
            </a:r>
            <a:r>
              <a:rPr lang="en-US" altLang="zh-CN" sz="2000" b="1">
                <a:solidFill>
                  <a:schemeClr val="accent2"/>
                </a:solidFill>
                <a:ea typeface="宋体" panose="02010600030101010101" pitchFamily="2" charset="-122"/>
              </a:rPr>
              <a:t>r;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EnQueue (Q, r); //</a:t>
            </a:r>
            <a:r>
              <a:rPr lang="zh-CN" altLang="en-US" sz="2000" b="1">
                <a:solidFill>
                  <a:srgbClr val="A50021"/>
                </a:solidFill>
                <a:ea typeface="宋体" panose="02010600030101010101" pitchFamily="2" charset="-122"/>
              </a:rPr>
              <a:t>根结点入队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while ( !QueueEmpty (Q) ) { //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队列非空，则继续搜索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e = DeQueue(Q);  //</a:t>
            </a:r>
            <a:r>
              <a:rPr lang="zh-CN" altLang="en-US" sz="2000" b="1">
                <a:solidFill>
                  <a:srgbClr val="A50021"/>
                </a:solidFill>
                <a:ea typeface="宋体" panose="02010600030101010101" pitchFamily="2" charset="-122"/>
              </a:rPr>
              <a:t>取出队头结点</a:t>
            </a: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e (e.no </a:t>
            </a:r>
            <a:r>
              <a:rPr lang="zh-CN" altLang="en-US" sz="2000" b="1">
                <a:solidFill>
                  <a:srgbClr val="A50021"/>
                </a:solidFill>
                <a:ea typeface="宋体" panose="02010600030101010101" pitchFamily="2" charset="-122"/>
              </a:rPr>
              <a:t>物品号</a:t>
            </a: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if ( e.no == n) {   //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叶结点：可行解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  </a:t>
            </a: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output (e);      //</a:t>
            </a:r>
            <a:r>
              <a:rPr lang="zh-CN" altLang="en-US" sz="2000" b="1">
                <a:solidFill>
                  <a:srgbClr val="A50021"/>
                </a:solidFill>
                <a:ea typeface="宋体" panose="02010600030101010101" pitchFamily="2" charset="-122"/>
              </a:rPr>
              <a:t>检查是否更优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} else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000" b="1">
                <a:solidFill>
                  <a:srgbClr val="FF0000"/>
                </a:solidFill>
                <a:ea typeface="宋体" panose="02010600030101010101" pitchFamily="2" charset="-122"/>
              </a:rPr>
              <a:t>生成全部子结点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for (i=1; i&gt;=0; i--) {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   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生成 </a:t>
            </a: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e 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的子结点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ec</a:t>
            </a: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;  //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对应物品号 </a:t>
            </a: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= e.no+1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，装包选择值 </a:t>
            </a: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= i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   </a:t>
            </a: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if ( constraint (ec) &amp;&amp;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bound </a:t>
            </a: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(ec) ) //</a:t>
            </a:r>
            <a:r>
              <a:rPr lang="zh-CN" altLang="en-US" sz="2000" b="1">
                <a:solidFill>
                  <a:srgbClr val="A50021"/>
                </a:solidFill>
                <a:ea typeface="宋体" panose="02010600030101010101" pitchFamily="2" charset="-122"/>
              </a:rPr>
              <a:t>若子结点满足约束且可能得到更优解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         EnQueue (Q, ec);                        //</a:t>
            </a:r>
            <a:r>
              <a:rPr lang="zh-CN" altLang="en-US" sz="2000" b="1">
                <a:ea typeface="宋体" panose="02010600030101010101" pitchFamily="2" charset="-122"/>
              </a:rPr>
              <a:t>则子结点入队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>
            <a:extLst>
              <a:ext uri="{FF2B5EF4-FFF2-40B4-BE49-F238E27FC236}">
                <a16:creationId xmlns:a16="http://schemas.microsoft.com/office/drawing/2014/main" id="{91A5A245-A91C-40D1-B874-17ABED48E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8195" name="页脚占位符 3">
            <a:extLst>
              <a:ext uri="{FF2B5EF4-FFF2-40B4-BE49-F238E27FC236}">
                <a16:creationId xmlns:a16="http://schemas.microsoft.com/office/drawing/2014/main" id="{5E2324A5-AB09-4319-81B7-CBF2B7D2FD14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6767F965-567D-4E76-A522-4F76E5A5F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Branch and Bound(</a:t>
            </a:r>
            <a:r>
              <a:rPr lang="zh-CN" altLang="en-US"/>
              <a:t>分支定界)</a:t>
            </a:r>
          </a:p>
        </p:txBody>
      </p:sp>
      <p:sp>
        <p:nvSpPr>
          <p:cNvPr id="243716" name="Rectangle 4">
            <a:extLst>
              <a:ext uri="{FF2B5EF4-FFF2-40B4-BE49-F238E27FC236}">
                <a16:creationId xmlns:a16="http://schemas.microsoft.com/office/drawing/2014/main" id="{AD0B4CF4-2ABC-4326-8982-360055C86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常用活结点表组织方式</a:t>
            </a:r>
          </a:p>
          <a:p>
            <a:pPr lvl="1" eaLnBrk="1" hangingPunct="1"/>
            <a:r>
              <a:rPr lang="zh-CN" altLang="en-US" b="1">
                <a:solidFill>
                  <a:srgbClr val="A50021"/>
                </a:solidFill>
              </a:rPr>
              <a:t>队列式</a:t>
            </a:r>
          </a:p>
          <a:p>
            <a:pPr lvl="1" eaLnBrk="1" hangingPunct="1"/>
            <a:r>
              <a:rPr lang="zh-CN" altLang="en-US" b="1">
                <a:solidFill>
                  <a:srgbClr val="FF0000"/>
                </a:solidFill>
              </a:rPr>
              <a:t>优先队列式</a:t>
            </a:r>
          </a:p>
          <a:p>
            <a:pPr lvl="2" eaLnBrk="1" hangingPunct="1"/>
            <a:r>
              <a:rPr lang="zh-CN" altLang="en-US"/>
              <a:t>队列中选取</a:t>
            </a:r>
            <a:r>
              <a:rPr lang="zh-CN" altLang="en-US" b="1">
                <a:solidFill>
                  <a:srgbClr val="000066"/>
                </a:solidFill>
              </a:rPr>
              <a:t>上</a:t>
            </a:r>
            <a:r>
              <a:rPr lang="en-US" altLang="zh-CN" b="1">
                <a:solidFill>
                  <a:srgbClr val="000066"/>
                </a:solidFill>
              </a:rPr>
              <a:t>(</a:t>
            </a:r>
            <a:r>
              <a:rPr lang="zh-CN" altLang="en-US" b="1">
                <a:solidFill>
                  <a:srgbClr val="000066"/>
                </a:solidFill>
              </a:rPr>
              <a:t>下</a:t>
            </a:r>
            <a:r>
              <a:rPr lang="en-US" altLang="zh-CN" b="1">
                <a:solidFill>
                  <a:srgbClr val="000066"/>
                </a:solidFill>
              </a:rPr>
              <a:t>)</a:t>
            </a:r>
            <a:r>
              <a:rPr lang="zh-CN" altLang="en-US" b="1">
                <a:solidFill>
                  <a:srgbClr val="000066"/>
                </a:solidFill>
              </a:rPr>
              <a:t>界值最大或最小</a:t>
            </a:r>
            <a:r>
              <a:rPr lang="zh-CN" altLang="en-US"/>
              <a:t>的结点成为当前可扩展结点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62136D-FDF8-4DB1-9FE1-EAB11E71A9A6}"/>
              </a:ext>
            </a:extLst>
          </p:cNvPr>
          <p:cNvSpPr/>
          <p:nvPr/>
        </p:nvSpPr>
        <p:spPr>
          <a:xfrm>
            <a:off x="2965450" y="2073275"/>
            <a:ext cx="19875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ea"/>
                <a:ea typeface="+mn-ea"/>
              </a:rPr>
              <a:t>最佳值优先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2">
            <a:extLst>
              <a:ext uri="{FF2B5EF4-FFF2-40B4-BE49-F238E27FC236}">
                <a16:creationId xmlns:a16="http://schemas.microsoft.com/office/drawing/2014/main" id="{0F8674D2-B569-4CAD-9773-04A940CF5D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2E20638D-348D-4720-AB16-9B1AA5C8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28663"/>
            <a:ext cx="9461500" cy="57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while ( !QueueEmpty (Q) ) { </a:t>
            </a:r>
            <a:endParaRPr lang="zh-CN" altLang="en-US" sz="2000" b="1"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A5002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e=DeQueue(Q);  //</a:t>
            </a:r>
            <a:r>
              <a:rPr lang="zh-CN" altLang="en-US" sz="2000" b="1">
                <a:solidFill>
                  <a:srgbClr val="A50021"/>
                </a:solidFill>
                <a:ea typeface="宋体" panose="02010600030101010101" pitchFamily="2" charset="-122"/>
              </a:rPr>
              <a:t>取出队头结点 </a:t>
            </a: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e (</a:t>
            </a:r>
            <a:r>
              <a:rPr lang="zh-CN" altLang="en-US" sz="2000" b="1">
                <a:solidFill>
                  <a:srgbClr val="A50021"/>
                </a:solidFill>
                <a:ea typeface="宋体" panose="02010600030101010101" pitchFamily="2" charset="-122"/>
              </a:rPr>
              <a:t>其价值上界最大</a:t>
            </a:r>
            <a:r>
              <a:rPr lang="en-US" altLang="zh-CN" sz="2000" b="1">
                <a:solidFill>
                  <a:srgbClr val="A50021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if ( e.no == n) {   //</a:t>
            </a:r>
            <a:r>
              <a:rPr lang="zh-CN" altLang="en-US" sz="2000" b="1">
                <a:ea typeface="宋体" panose="02010600030101010101" pitchFamily="2" charset="-122"/>
              </a:rPr>
              <a:t>叶结点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  output (e);      //</a:t>
            </a:r>
            <a:r>
              <a:rPr lang="zh-CN" altLang="en-US" sz="2000" b="1">
                <a:ea typeface="宋体" panose="02010600030101010101" pitchFamily="2" charset="-122"/>
              </a:rPr>
              <a:t>检查是否更优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} else        </a:t>
            </a:r>
            <a:endParaRPr lang="zh-CN" altLang="en-US" sz="2000" b="1"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for (i=1; i&gt;=0; i--) {  //</a:t>
            </a:r>
            <a:r>
              <a:rPr lang="zh-CN" altLang="en-US" sz="2000" b="1">
                <a:ea typeface="宋体" panose="02010600030101010101" pitchFamily="2" charset="-122"/>
              </a:rPr>
              <a:t>生成全部子结点</a:t>
            </a:r>
            <a:endParaRPr lang="en-US" altLang="zh-CN" sz="2000" b="1"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    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生成 </a:t>
            </a: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e 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的子结点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ec</a:t>
            </a: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;  //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对应物品号 </a:t>
            </a: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= e.no+1</a:t>
            </a:r>
            <a:r>
              <a:rPr lang="zh-CN" altLang="en-US" sz="2000" b="1">
                <a:solidFill>
                  <a:srgbClr val="0033CC"/>
                </a:solidFill>
                <a:ea typeface="宋体" panose="02010600030101010101" pitchFamily="2" charset="-122"/>
              </a:rPr>
              <a:t>，装包选择值 </a:t>
            </a:r>
            <a:r>
              <a:rPr lang="en-US" altLang="zh-CN" sz="2000" b="1">
                <a:solidFill>
                  <a:srgbClr val="0033CC"/>
                </a:solidFill>
                <a:ea typeface="宋体" panose="02010600030101010101" pitchFamily="2" charset="-122"/>
              </a:rPr>
              <a:t>= i</a:t>
            </a:r>
            <a:endParaRPr lang="en-US" altLang="zh-CN" sz="2000" b="1">
              <a:ea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</a:t>
            </a:r>
            <a:r>
              <a:rPr lang="en-US" altLang="zh-CN" sz="2000" b="1">
                <a:ea typeface="宋体" panose="02010600030101010101" pitchFamily="2" charset="-122"/>
              </a:rPr>
              <a:t>if ( constraint (ec) &amp;&amp; bound (ec) ) //</a:t>
            </a:r>
            <a:r>
              <a:rPr lang="zh-CN" altLang="en-US" sz="2000" b="1">
                <a:ea typeface="宋体" panose="02010600030101010101" pitchFamily="2" charset="-122"/>
              </a:rPr>
              <a:t>若子结点满足约束且可能得到更优解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2400" b="1">
                <a:solidFill>
                  <a:srgbClr val="0033CC"/>
                </a:solidFill>
                <a:ea typeface="宋体" panose="02010600030101010101" pitchFamily="2" charset="-122"/>
              </a:rPr>
              <a:t>EnPriorQ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 (Q, ec);  //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入队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按价值上界排序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       }</a:t>
            </a:r>
          </a:p>
          <a:p>
            <a:pPr eaLnBrk="1" hangingPunct="1"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9220" name="页脚占位符 3">
            <a:extLst>
              <a:ext uri="{FF2B5EF4-FFF2-40B4-BE49-F238E27FC236}">
                <a16:creationId xmlns:a16="http://schemas.microsoft.com/office/drawing/2014/main" id="{768257C2-3AE2-4FDC-8837-671E6F71DB73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AFCC0F8D-24A7-4455-AEDC-DC3E435C1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63513"/>
            <a:ext cx="89154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0-1背包的分支定界算法</a:t>
            </a:r>
            <a:r>
              <a:rPr lang="en-US" altLang="zh-CN"/>
              <a:t>(II)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3">
            <a:extLst>
              <a:ext uri="{FF2B5EF4-FFF2-40B4-BE49-F238E27FC236}">
                <a16:creationId xmlns:a16="http://schemas.microsoft.com/office/drawing/2014/main" id="{E7BA4253-4006-4933-9254-08220F6DC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10243" name="页脚占位符 3">
            <a:extLst>
              <a:ext uri="{FF2B5EF4-FFF2-40B4-BE49-F238E27FC236}">
                <a16:creationId xmlns:a16="http://schemas.microsoft.com/office/drawing/2014/main" id="{CD7C1A10-CFFA-4C7D-A14F-0293D6867A72}"/>
              </a:ext>
            </a:extLst>
          </p:cNvPr>
          <p:cNvSpPr txBox="1">
            <a:spLocks noGrp="1"/>
          </p:cNvSpPr>
          <p:nvPr/>
        </p:nvSpPr>
        <p:spPr bwMode="auto">
          <a:xfrm>
            <a:off x="271463" y="6381750"/>
            <a:ext cx="31369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Garamond" panose="02020404030301010803" pitchFamily="18" charset="0"/>
                <a:ea typeface="宋体" panose="02010600030101010101" pitchFamily="2" charset="-122"/>
              </a:rPr>
              <a:t>算法分析与设计</a:t>
            </a:r>
          </a:p>
        </p:txBody>
      </p:sp>
      <p:sp>
        <p:nvSpPr>
          <p:cNvPr id="244742" name="Rectangle 6">
            <a:extLst>
              <a:ext uri="{FF2B5EF4-FFF2-40B4-BE49-F238E27FC236}">
                <a16:creationId xmlns:a16="http://schemas.microsoft.com/office/drawing/2014/main" id="{74CB7489-C2EA-4D2D-AC9D-ECA3E5EAA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188913"/>
            <a:ext cx="8915400" cy="70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0-1背包的分支定界求解实例</a:t>
            </a:r>
            <a:r>
              <a:rPr lang="en-US" altLang="zh-CN"/>
              <a:t>(II)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2CA2F90C-B0D8-41BE-894E-5CC19C4B2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709613"/>
            <a:ext cx="8915400" cy="5078412"/>
          </a:xfrm>
        </p:spPr>
        <p:txBody>
          <a:bodyPr/>
          <a:lstStyle/>
          <a:p>
            <a:pPr eaLnBrk="1" hangingPunct="1"/>
            <a:r>
              <a:rPr lang="zh-CN" altLang="en-US" sz="2200"/>
              <a:t>图</a:t>
            </a:r>
            <a:r>
              <a:rPr lang="en-US" altLang="zh-CN" sz="2200"/>
              <a:t>12.8</a:t>
            </a:r>
            <a:r>
              <a:rPr lang="zh-CN" altLang="en-US" sz="2200"/>
              <a:t>：</a:t>
            </a:r>
            <a:r>
              <a:rPr lang="zh-CN" altLang="en-US" sz="2200" b="1">
                <a:solidFill>
                  <a:srgbClr val="A50021"/>
                </a:solidFill>
              </a:rPr>
              <a:t>价值上界大的优先考虑</a:t>
            </a:r>
            <a:endParaRPr lang="zh-CN" altLang="en-US" b="1">
              <a:solidFill>
                <a:srgbClr val="A50021"/>
              </a:solidFill>
            </a:endParaRPr>
          </a:p>
        </p:txBody>
      </p:sp>
      <p:grpSp>
        <p:nvGrpSpPr>
          <p:cNvPr id="244744" name="Group 8">
            <a:extLst>
              <a:ext uri="{FF2B5EF4-FFF2-40B4-BE49-F238E27FC236}">
                <a16:creationId xmlns:a16="http://schemas.microsoft.com/office/drawing/2014/main" id="{2A64AD95-88C4-40D7-A39B-35579FC44E90}"/>
              </a:ext>
            </a:extLst>
          </p:cNvPr>
          <p:cNvGrpSpPr>
            <a:grpSpLocks/>
          </p:cNvGrpSpPr>
          <p:nvPr/>
        </p:nvGrpSpPr>
        <p:grpSpPr bwMode="auto">
          <a:xfrm>
            <a:off x="869950" y="4972050"/>
            <a:ext cx="965200" cy="635000"/>
            <a:chOff x="644" y="3180"/>
            <a:chExt cx="608" cy="400"/>
          </a:xfrm>
        </p:grpSpPr>
        <p:sp>
          <p:nvSpPr>
            <p:cNvPr id="10307" name="Line 219">
              <a:extLst>
                <a:ext uri="{FF2B5EF4-FFF2-40B4-BE49-F238E27FC236}">
                  <a16:creationId xmlns:a16="http://schemas.microsoft.com/office/drawing/2014/main" id="{6634C1C2-1BA8-43F2-B933-A5420F4A3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4" y="319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8" name="Text Box 226">
              <a:extLst>
                <a:ext uri="{FF2B5EF4-FFF2-40B4-BE49-F238E27FC236}">
                  <a16:creationId xmlns:a16="http://schemas.microsoft.com/office/drawing/2014/main" id="{73119E8E-33CE-41D8-A92E-233A9CD6B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" y="318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47" name="Group 11">
            <a:extLst>
              <a:ext uri="{FF2B5EF4-FFF2-40B4-BE49-F238E27FC236}">
                <a16:creationId xmlns:a16="http://schemas.microsoft.com/office/drawing/2014/main" id="{50A6FCF8-2CA4-4769-ACA0-59411D195C0D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3922713"/>
            <a:ext cx="528637" cy="563562"/>
            <a:chOff x="2581" y="2560"/>
            <a:chExt cx="333" cy="355"/>
          </a:xfrm>
        </p:grpSpPr>
        <p:sp>
          <p:nvSpPr>
            <p:cNvPr id="10305" name="Line 219">
              <a:extLst>
                <a:ext uri="{FF2B5EF4-FFF2-40B4-BE49-F238E27FC236}">
                  <a16:creationId xmlns:a16="http://schemas.microsoft.com/office/drawing/2014/main" id="{1944B99C-B8D9-4D69-BC8E-410A5E2BE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1" y="2560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6" name="Text Box 226">
              <a:extLst>
                <a:ext uri="{FF2B5EF4-FFF2-40B4-BE49-F238E27FC236}">
                  <a16:creationId xmlns:a16="http://schemas.microsoft.com/office/drawing/2014/main" id="{B42382ED-A9CA-4223-8051-41FDE767B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6" y="2569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53" name="Group 17">
            <a:extLst>
              <a:ext uri="{FF2B5EF4-FFF2-40B4-BE49-F238E27FC236}">
                <a16:creationId xmlns:a16="http://schemas.microsoft.com/office/drawing/2014/main" id="{2B4287EC-F699-4971-965F-997C06E91F0D}"/>
              </a:ext>
            </a:extLst>
          </p:cNvPr>
          <p:cNvGrpSpPr>
            <a:grpSpLocks/>
          </p:cNvGrpSpPr>
          <p:nvPr/>
        </p:nvGrpSpPr>
        <p:grpSpPr bwMode="auto">
          <a:xfrm>
            <a:off x="2155825" y="3924300"/>
            <a:ext cx="965200" cy="635000"/>
            <a:chOff x="1454" y="2520"/>
            <a:chExt cx="608" cy="400"/>
          </a:xfrm>
        </p:grpSpPr>
        <p:sp>
          <p:nvSpPr>
            <p:cNvPr id="10303" name="Line 219">
              <a:extLst>
                <a:ext uri="{FF2B5EF4-FFF2-40B4-BE49-F238E27FC236}">
                  <a16:creationId xmlns:a16="http://schemas.microsoft.com/office/drawing/2014/main" id="{FBB1190E-FAC5-461D-B5BF-D3CF870F5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4" y="2531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4" name="Text Box 226">
              <a:extLst>
                <a:ext uri="{FF2B5EF4-FFF2-40B4-BE49-F238E27FC236}">
                  <a16:creationId xmlns:a16="http://schemas.microsoft.com/office/drawing/2014/main" id="{6DA5BA18-4A1D-4AF3-9B95-E94F928F8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25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56" name="Group 20">
            <a:extLst>
              <a:ext uri="{FF2B5EF4-FFF2-40B4-BE49-F238E27FC236}">
                <a16:creationId xmlns:a16="http://schemas.microsoft.com/office/drawing/2014/main" id="{C6CABD90-8434-4EF0-A821-B74888BD68CC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2767013"/>
            <a:ext cx="965200" cy="635000"/>
            <a:chOff x="1118" y="1791"/>
            <a:chExt cx="608" cy="400"/>
          </a:xfrm>
        </p:grpSpPr>
        <p:sp>
          <p:nvSpPr>
            <p:cNvPr id="10301" name="Line 219">
              <a:extLst>
                <a:ext uri="{FF2B5EF4-FFF2-40B4-BE49-F238E27FC236}">
                  <a16:creationId xmlns:a16="http://schemas.microsoft.com/office/drawing/2014/main" id="{359C29A9-B808-4A62-9548-C1460DBC7D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8" y="1802"/>
              <a:ext cx="608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Text Box 226">
              <a:extLst>
                <a:ext uri="{FF2B5EF4-FFF2-40B4-BE49-F238E27FC236}">
                  <a16:creationId xmlns:a16="http://schemas.microsoft.com/office/drawing/2014/main" id="{BB147527-ED64-4C9A-964A-E704FAB1C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1" y="179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62" name="Group 26">
            <a:extLst>
              <a:ext uri="{FF2B5EF4-FFF2-40B4-BE49-F238E27FC236}">
                <a16:creationId xmlns:a16="http://schemas.microsoft.com/office/drawing/2014/main" id="{94CFA71D-2CA9-415D-93B0-FCA33A4A4681}"/>
              </a:ext>
            </a:extLst>
          </p:cNvPr>
          <p:cNvGrpSpPr>
            <a:grpSpLocks/>
          </p:cNvGrpSpPr>
          <p:nvPr/>
        </p:nvGrpSpPr>
        <p:grpSpPr bwMode="auto">
          <a:xfrm>
            <a:off x="2917825" y="1674813"/>
            <a:ext cx="1587500" cy="477837"/>
            <a:chOff x="1934" y="1103"/>
            <a:chExt cx="1000" cy="301"/>
          </a:xfrm>
        </p:grpSpPr>
        <p:sp>
          <p:nvSpPr>
            <p:cNvPr id="10299" name="Line 219">
              <a:extLst>
                <a:ext uri="{FF2B5EF4-FFF2-40B4-BE49-F238E27FC236}">
                  <a16:creationId xmlns:a16="http://schemas.microsoft.com/office/drawing/2014/main" id="{B15187B3-93AE-4145-9B08-10D5B8D71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" y="1182"/>
              <a:ext cx="100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Text Box 226">
              <a:extLst>
                <a:ext uri="{FF2B5EF4-FFF2-40B4-BE49-F238E27FC236}">
                  <a16:creationId xmlns:a16="http://schemas.microsoft.com/office/drawing/2014/main" id="{9872E02D-848C-49E2-AF87-F98003E1C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" y="110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65" name="Group 29">
            <a:extLst>
              <a:ext uri="{FF2B5EF4-FFF2-40B4-BE49-F238E27FC236}">
                <a16:creationId xmlns:a16="http://schemas.microsoft.com/office/drawing/2014/main" id="{F662205B-EE46-4DBB-B971-31C30D92BC24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127125"/>
            <a:ext cx="1246188" cy="763588"/>
            <a:chOff x="5184" y="1004"/>
            <a:chExt cx="785" cy="481"/>
          </a:xfrm>
        </p:grpSpPr>
        <p:sp>
          <p:nvSpPr>
            <p:cNvPr id="10296" name="Rectangle 30">
              <a:extLst>
                <a:ext uri="{FF2B5EF4-FFF2-40B4-BE49-F238E27FC236}">
                  <a16:creationId xmlns:a16="http://schemas.microsoft.com/office/drawing/2014/main" id="{0522F48E-A433-463F-9241-75027DC05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0297" name="Text Box 31">
              <a:extLst>
                <a:ext uri="{FF2B5EF4-FFF2-40B4-BE49-F238E27FC236}">
                  <a16:creationId xmlns:a16="http://schemas.microsoft.com/office/drawing/2014/main" id="{93D5CB22-F2B4-4387-8B34-698481E4B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ub=100</a:t>
              </a:r>
            </a:p>
          </p:txBody>
        </p:sp>
        <p:sp>
          <p:nvSpPr>
            <p:cNvPr id="10298" name="Line 32">
              <a:extLst>
                <a:ext uri="{FF2B5EF4-FFF2-40B4-BE49-F238E27FC236}">
                  <a16:creationId xmlns:a16="http://schemas.microsoft.com/office/drawing/2014/main" id="{B33D57D1-6123-4F95-A520-CD914BB29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69" name="Group 33">
            <a:extLst>
              <a:ext uri="{FF2B5EF4-FFF2-40B4-BE49-F238E27FC236}">
                <a16:creationId xmlns:a16="http://schemas.microsoft.com/office/drawing/2014/main" id="{3BB57721-1F17-458B-998F-FC7D5D246C86}"/>
              </a:ext>
            </a:extLst>
          </p:cNvPr>
          <p:cNvGrpSpPr>
            <a:grpSpLocks/>
          </p:cNvGrpSpPr>
          <p:nvPr/>
        </p:nvGrpSpPr>
        <p:grpSpPr bwMode="auto">
          <a:xfrm>
            <a:off x="2187575" y="2100263"/>
            <a:ext cx="1289050" cy="763587"/>
            <a:chOff x="5178" y="1004"/>
            <a:chExt cx="812" cy="481"/>
          </a:xfrm>
        </p:grpSpPr>
        <p:sp>
          <p:nvSpPr>
            <p:cNvPr id="10293" name="Rectangle 34">
              <a:extLst>
                <a:ext uri="{FF2B5EF4-FFF2-40B4-BE49-F238E27FC236}">
                  <a16:creationId xmlns:a16="http://schemas.microsoft.com/office/drawing/2014/main" id="{E6FBF004-748F-4DF5-B3DA-CED9114C5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0294" name="Text Box 35">
              <a:extLst>
                <a:ext uri="{FF2B5EF4-FFF2-40B4-BE49-F238E27FC236}">
                  <a16:creationId xmlns:a16="http://schemas.microsoft.com/office/drawing/2014/main" id="{031719C1-5ADE-45FB-A868-F4B256DD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ub=76</a:t>
              </a:r>
            </a:p>
          </p:txBody>
        </p:sp>
        <p:sp>
          <p:nvSpPr>
            <p:cNvPr id="10295" name="Line 36">
              <a:extLst>
                <a:ext uri="{FF2B5EF4-FFF2-40B4-BE49-F238E27FC236}">
                  <a16:creationId xmlns:a16="http://schemas.microsoft.com/office/drawing/2014/main" id="{10A03649-7F80-4F1C-A8B2-BC9EA30F8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73" name="Group 37">
            <a:extLst>
              <a:ext uri="{FF2B5EF4-FFF2-40B4-BE49-F238E27FC236}">
                <a16:creationId xmlns:a16="http://schemas.microsoft.com/office/drawing/2014/main" id="{EAE3E7E7-B675-42F1-B43F-096878584307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3176588"/>
            <a:ext cx="1246188" cy="763587"/>
            <a:chOff x="5184" y="1004"/>
            <a:chExt cx="785" cy="481"/>
          </a:xfrm>
        </p:grpSpPr>
        <p:sp>
          <p:nvSpPr>
            <p:cNvPr id="10290" name="Rectangle 38">
              <a:extLst>
                <a:ext uri="{FF2B5EF4-FFF2-40B4-BE49-F238E27FC236}">
                  <a16:creationId xmlns:a16="http://schemas.microsoft.com/office/drawing/2014/main" id="{4AF932CC-6D68-445E-A77C-39CA332A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0291" name="Text Box 39">
              <a:extLst>
                <a:ext uri="{FF2B5EF4-FFF2-40B4-BE49-F238E27FC236}">
                  <a16:creationId xmlns:a16="http://schemas.microsoft.com/office/drawing/2014/main" id="{EBB59304-AADE-4050-BAE3-3DB4D010E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w=11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不可行</a:t>
              </a:r>
            </a:p>
          </p:txBody>
        </p:sp>
        <p:sp>
          <p:nvSpPr>
            <p:cNvPr id="10292" name="Line 40">
              <a:extLst>
                <a:ext uri="{FF2B5EF4-FFF2-40B4-BE49-F238E27FC236}">
                  <a16:creationId xmlns:a16="http://schemas.microsoft.com/office/drawing/2014/main" id="{8AE85325-C3CE-4D82-97E2-BA8449854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77" name="Group 41">
            <a:extLst>
              <a:ext uri="{FF2B5EF4-FFF2-40B4-BE49-F238E27FC236}">
                <a16:creationId xmlns:a16="http://schemas.microsoft.com/office/drawing/2014/main" id="{0123E039-9C18-40C5-B66F-4DAA846E7F4D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2857500"/>
            <a:ext cx="528638" cy="563563"/>
            <a:chOff x="2028" y="1848"/>
            <a:chExt cx="333" cy="355"/>
          </a:xfrm>
        </p:grpSpPr>
        <p:sp>
          <p:nvSpPr>
            <p:cNvPr id="10288" name="Line 219">
              <a:extLst>
                <a:ext uri="{FF2B5EF4-FFF2-40B4-BE49-F238E27FC236}">
                  <a16:creationId xmlns:a16="http://schemas.microsoft.com/office/drawing/2014/main" id="{AAF18D9E-9963-4593-A853-1F3EDDD00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8" y="1848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Text Box 226">
              <a:extLst>
                <a:ext uri="{FF2B5EF4-FFF2-40B4-BE49-F238E27FC236}">
                  <a16:creationId xmlns:a16="http://schemas.microsoft.com/office/drawing/2014/main" id="{151D0597-5529-471E-86A8-BA4A195AE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3" y="185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80" name="Group 44">
            <a:extLst>
              <a:ext uri="{FF2B5EF4-FFF2-40B4-BE49-F238E27FC236}">
                <a16:creationId xmlns:a16="http://schemas.microsoft.com/office/drawing/2014/main" id="{5C669933-2915-43E0-8AFA-D453AD3A3874}"/>
              </a:ext>
            </a:extLst>
          </p:cNvPr>
          <p:cNvGrpSpPr>
            <a:grpSpLocks/>
          </p:cNvGrpSpPr>
          <p:nvPr/>
        </p:nvGrpSpPr>
        <p:grpSpPr bwMode="auto">
          <a:xfrm>
            <a:off x="2867025" y="3324225"/>
            <a:ext cx="1289050" cy="763588"/>
            <a:chOff x="5178" y="1004"/>
            <a:chExt cx="812" cy="481"/>
          </a:xfrm>
        </p:grpSpPr>
        <p:sp>
          <p:nvSpPr>
            <p:cNvPr id="10285" name="Rectangle 45">
              <a:extLst>
                <a:ext uri="{FF2B5EF4-FFF2-40B4-BE49-F238E27FC236}">
                  <a16:creationId xmlns:a16="http://schemas.microsoft.com/office/drawing/2014/main" id="{6D20C72D-6FEA-4B75-81DE-E43F874D3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0286" name="Text Box 46">
              <a:extLst>
                <a:ext uri="{FF2B5EF4-FFF2-40B4-BE49-F238E27FC236}">
                  <a16:creationId xmlns:a16="http://schemas.microsoft.com/office/drawing/2014/main" id="{E84B8814-FADE-4574-A445-510E0F4E8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ub=70</a:t>
              </a:r>
            </a:p>
          </p:txBody>
        </p:sp>
        <p:sp>
          <p:nvSpPr>
            <p:cNvPr id="10287" name="Line 47">
              <a:extLst>
                <a:ext uri="{FF2B5EF4-FFF2-40B4-BE49-F238E27FC236}">
                  <a16:creationId xmlns:a16="http://schemas.microsoft.com/office/drawing/2014/main" id="{6A3B33ED-2C3A-4108-97C9-FE66DEAF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84" name="Group 48">
            <a:extLst>
              <a:ext uri="{FF2B5EF4-FFF2-40B4-BE49-F238E27FC236}">
                <a16:creationId xmlns:a16="http://schemas.microsoft.com/office/drawing/2014/main" id="{D3173B0F-3761-4046-A15A-04C7D077AC7D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4333875"/>
            <a:ext cx="1289050" cy="763588"/>
            <a:chOff x="5178" y="1004"/>
            <a:chExt cx="812" cy="481"/>
          </a:xfrm>
        </p:grpSpPr>
        <p:sp>
          <p:nvSpPr>
            <p:cNvPr id="10282" name="Rectangle 49">
              <a:extLst>
                <a:ext uri="{FF2B5EF4-FFF2-40B4-BE49-F238E27FC236}">
                  <a16:creationId xmlns:a16="http://schemas.microsoft.com/office/drawing/2014/main" id="{1BB10B4C-3F95-4757-8323-DAC5B4077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0283" name="Text Box 50">
              <a:extLst>
                <a:ext uri="{FF2B5EF4-FFF2-40B4-BE49-F238E27FC236}">
                  <a16:creationId xmlns:a16="http://schemas.microsoft.com/office/drawing/2014/main" id="{0A0091AF-150B-4B03-B0F2-32D81DCD4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ub=69</a:t>
              </a:r>
            </a:p>
          </p:txBody>
        </p:sp>
        <p:sp>
          <p:nvSpPr>
            <p:cNvPr id="10284" name="Line 51">
              <a:extLst>
                <a:ext uri="{FF2B5EF4-FFF2-40B4-BE49-F238E27FC236}">
                  <a16:creationId xmlns:a16="http://schemas.microsoft.com/office/drawing/2014/main" id="{483FF855-E24E-4D56-AF58-283C7BE7A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88" name="Group 52">
            <a:extLst>
              <a:ext uri="{FF2B5EF4-FFF2-40B4-BE49-F238E27FC236}">
                <a16:creationId xmlns:a16="http://schemas.microsoft.com/office/drawing/2014/main" id="{E45987C5-7185-41F2-BF1D-F06DB9A40D73}"/>
              </a:ext>
            </a:extLst>
          </p:cNvPr>
          <p:cNvGrpSpPr>
            <a:grpSpLocks/>
          </p:cNvGrpSpPr>
          <p:nvPr/>
        </p:nvGrpSpPr>
        <p:grpSpPr bwMode="auto">
          <a:xfrm>
            <a:off x="123825" y="5381625"/>
            <a:ext cx="1246188" cy="763588"/>
            <a:chOff x="5184" y="1004"/>
            <a:chExt cx="785" cy="481"/>
          </a:xfrm>
        </p:grpSpPr>
        <p:sp>
          <p:nvSpPr>
            <p:cNvPr id="10279" name="Rectangle 53">
              <a:extLst>
                <a:ext uri="{FF2B5EF4-FFF2-40B4-BE49-F238E27FC236}">
                  <a16:creationId xmlns:a16="http://schemas.microsoft.com/office/drawing/2014/main" id="{41C0D0A3-95F3-41CB-BB6C-69E9FEBCE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0280" name="Text Box 54">
              <a:extLst>
                <a:ext uri="{FF2B5EF4-FFF2-40B4-BE49-F238E27FC236}">
                  <a16:creationId xmlns:a16="http://schemas.microsoft.com/office/drawing/2014/main" id="{0567B192-D14C-4CA9-A84A-2053D4418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" y="1004"/>
              <a:ext cx="551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w=12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zh-CN" altLang="en-US" sz="1800" b="1">
                  <a:solidFill>
                    <a:srgbClr val="FF0000"/>
                  </a:solidFill>
                </a:rPr>
                <a:t>不可行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0281" name="Line 55">
              <a:extLst>
                <a:ext uri="{FF2B5EF4-FFF2-40B4-BE49-F238E27FC236}">
                  <a16:creationId xmlns:a16="http://schemas.microsoft.com/office/drawing/2014/main" id="{5CA7C9FE-A4BB-4D89-997B-233188531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92" name="Group 56">
            <a:extLst>
              <a:ext uri="{FF2B5EF4-FFF2-40B4-BE49-F238E27FC236}">
                <a16:creationId xmlns:a16="http://schemas.microsoft.com/office/drawing/2014/main" id="{FEACC75F-4883-4DBD-A8B5-FDD16D05C407}"/>
              </a:ext>
            </a:extLst>
          </p:cNvPr>
          <p:cNvGrpSpPr>
            <a:grpSpLocks/>
          </p:cNvGrpSpPr>
          <p:nvPr/>
        </p:nvGrpSpPr>
        <p:grpSpPr bwMode="auto">
          <a:xfrm>
            <a:off x="2420938" y="5087938"/>
            <a:ext cx="528637" cy="563562"/>
            <a:chOff x="1621" y="3253"/>
            <a:chExt cx="333" cy="355"/>
          </a:xfrm>
        </p:grpSpPr>
        <p:sp>
          <p:nvSpPr>
            <p:cNvPr id="10277" name="Line 219">
              <a:extLst>
                <a:ext uri="{FF2B5EF4-FFF2-40B4-BE49-F238E27FC236}">
                  <a16:creationId xmlns:a16="http://schemas.microsoft.com/office/drawing/2014/main" id="{A3B8241D-5AFB-4AF5-AA46-D19CEE9F9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1" y="3253"/>
              <a:ext cx="25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Text Box 226">
              <a:extLst>
                <a:ext uri="{FF2B5EF4-FFF2-40B4-BE49-F238E27FC236}">
                  <a16:creationId xmlns:a16="http://schemas.microsoft.com/office/drawing/2014/main" id="{EE1D52B1-2C19-466E-ADD5-D05722362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326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795" name="Group 59">
            <a:extLst>
              <a:ext uri="{FF2B5EF4-FFF2-40B4-BE49-F238E27FC236}">
                <a16:creationId xmlns:a16="http://schemas.microsoft.com/office/drawing/2014/main" id="{D5DB50FC-E5B3-4FAD-8989-9056A930601E}"/>
              </a:ext>
            </a:extLst>
          </p:cNvPr>
          <p:cNvGrpSpPr>
            <a:grpSpLocks/>
          </p:cNvGrpSpPr>
          <p:nvPr/>
        </p:nvGrpSpPr>
        <p:grpSpPr bwMode="auto">
          <a:xfrm>
            <a:off x="2220913" y="5554663"/>
            <a:ext cx="1289050" cy="763587"/>
            <a:chOff x="5178" y="1004"/>
            <a:chExt cx="812" cy="481"/>
          </a:xfrm>
        </p:grpSpPr>
        <p:sp>
          <p:nvSpPr>
            <p:cNvPr id="10274" name="Rectangle 60">
              <a:extLst>
                <a:ext uri="{FF2B5EF4-FFF2-40B4-BE49-F238E27FC236}">
                  <a16:creationId xmlns:a16="http://schemas.microsoft.com/office/drawing/2014/main" id="{95376E0D-B03D-4091-B6CC-BC84BA448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0275" name="Text Box 61">
              <a:extLst>
                <a:ext uri="{FF2B5EF4-FFF2-40B4-BE49-F238E27FC236}">
                  <a16:creationId xmlns:a16="http://schemas.microsoft.com/office/drawing/2014/main" id="{DE08E8C5-EC86-4419-ABB4-E62A5CC12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w=9, v=65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ub=65</a:t>
              </a:r>
            </a:p>
          </p:txBody>
        </p:sp>
        <p:sp>
          <p:nvSpPr>
            <p:cNvPr id="10276" name="Line 62">
              <a:extLst>
                <a:ext uri="{FF2B5EF4-FFF2-40B4-BE49-F238E27FC236}">
                  <a16:creationId xmlns:a16="http://schemas.microsoft.com/office/drawing/2014/main" id="{EC501936-EF5C-4299-8663-279FF8EB2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4799" name="Group 63">
            <a:extLst>
              <a:ext uri="{FF2B5EF4-FFF2-40B4-BE49-F238E27FC236}">
                <a16:creationId xmlns:a16="http://schemas.microsoft.com/office/drawing/2014/main" id="{40EF2E1A-5096-47A5-B161-D0363F8C43CC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4389438"/>
            <a:ext cx="1289050" cy="763587"/>
            <a:chOff x="5178" y="1004"/>
            <a:chExt cx="812" cy="481"/>
          </a:xfrm>
        </p:grpSpPr>
        <p:sp>
          <p:nvSpPr>
            <p:cNvPr id="10271" name="Rectangle 64">
              <a:extLst>
                <a:ext uri="{FF2B5EF4-FFF2-40B4-BE49-F238E27FC236}">
                  <a16:creationId xmlns:a16="http://schemas.microsoft.com/office/drawing/2014/main" id="{F033ADC4-CB7F-40C6-B055-3F63C1A7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0272" name="Text Box 65">
              <a:extLst>
                <a:ext uri="{FF2B5EF4-FFF2-40B4-BE49-F238E27FC236}">
                  <a16:creationId xmlns:a16="http://schemas.microsoft.com/office/drawing/2014/main" id="{0FC3AB93-0ADD-4152-A30A-3F4B70408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" y="1004"/>
              <a:ext cx="81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w=4, v=40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ub=64</a:t>
              </a:r>
            </a:p>
          </p:txBody>
        </p:sp>
        <p:sp>
          <p:nvSpPr>
            <p:cNvPr id="10273" name="Line 66">
              <a:extLst>
                <a:ext uri="{FF2B5EF4-FFF2-40B4-BE49-F238E27FC236}">
                  <a16:creationId xmlns:a16="http://schemas.microsoft.com/office/drawing/2014/main" id="{0A6023C6-1A6D-487B-BF75-57C5F0C46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4803" name="Rectangle 67">
            <a:extLst>
              <a:ext uri="{FF2B5EF4-FFF2-40B4-BE49-F238E27FC236}">
                <a16:creationId xmlns:a16="http://schemas.microsoft.com/office/drawing/2014/main" id="{B99B2868-0888-4D30-AE62-71575464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7588" y="5692775"/>
            <a:ext cx="1420812" cy="53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tx2"/>
                </a:solidFill>
              </a:rPr>
              <a:t>最优解</a:t>
            </a:r>
          </a:p>
        </p:txBody>
      </p:sp>
      <p:sp>
        <p:nvSpPr>
          <p:cNvPr id="244804" name="Rectangle 68">
            <a:extLst>
              <a:ext uri="{FF2B5EF4-FFF2-40B4-BE49-F238E27FC236}">
                <a16:creationId xmlns:a16="http://schemas.microsoft.com/office/drawing/2014/main" id="{E4ACB4E0-B70C-4C78-8DC2-7C1D9241E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3" y="5102225"/>
            <a:ext cx="170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</a:p>
        </p:txBody>
      </p:sp>
      <p:grpSp>
        <p:nvGrpSpPr>
          <p:cNvPr id="244805" name="Group 69">
            <a:extLst>
              <a:ext uri="{FF2B5EF4-FFF2-40B4-BE49-F238E27FC236}">
                <a16:creationId xmlns:a16="http://schemas.microsoft.com/office/drawing/2014/main" id="{AF7DE1E4-2025-48C8-84B5-F6DE4944257A}"/>
              </a:ext>
            </a:extLst>
          </p:cNvPr>
          <p:cNvGrpSpPr>
            <a:grpSpLocks/>
          </p:cNvGrpSpPr>
          <p:nvPr/>
        </p:nvGrpSpPr>
        <p:grpSpPr bwMode="auto">
          <a:xfrm>
            <a:off x="5338763" y="1474788"/>
            <a:ext cx="1987550" cy="628650"/>
            <a:chOff x="3459" y="977"/>
            <a:chExt cx="1252" cy="396"/>
          </a:xfrm>
        </p:grpSpPr>
        <p:sp>
          <p:nvSpPr>
            <p:cNvPr id="10269" name="Line 219">
              <a:extLst>
                <a:ext uri="{FF2B5EF4-FFF2-40B4-BE49-F238E27FC236}">
                  <a16:creationId xmlns:a16="http://schemas.microsoft.com/office/drawing/2014/main" id="{1E56042C-B4D3-4056-9368-5368D1C31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59" y="1227"/>
              <a:ext cx="1252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Text Box 226">
              <a:extLst>
                <a:ext uri="{FF2B5EF4-FFF2-40B4-BE49-F238E27FC236}">
                  <a16:creationId xmlns:a16="http://schemas.microsoft.com/office/drawing/2014/main" id="{19B74DCE-3945-41BF-94AB-BA0B08F71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97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44808" name="Group 72">
            <a:extLst>
              <a:ext uri="{FF2B5EF4-FFF2-40B4-BE49-F238E27FC236}">
                <a16:creationId xmlns:a16="http://schemas.microsoft.com/office/drawing/2014/main" id="{9459AF37-4AD2-461E-88EA-97C537AF683C}"/>
              </a:ext>
            </a:extLst>
          </p:cNvPr>
          <p:cNvGrpSpPr>
            <a:grpSpLocks/>
          </p:cNvGrpSpPr>
          <p:nvPr/>
        </p:nvGrpSpPr>
        <p:grpSpPr bwMode="auto">
          <a:xfrm>
            <a:off x="6884988" y="2112963"/>
            <a:ext cx="1246187" cy="763587"/>
            <a:chOff x="5184" y="1004"/>
            <a:chExt cx="785" cy="481"/>
          </a:xfrm>
        </p:grpSpPr>
        <p:sp>
          <p:nvSpPr>
            <p:cNvPr id="10266" name="Rectangle 73">
              <a:extLst>
                <a:ext uri="{FF2B5EF4-FFF2-40B4-BE49-F238E27FC236}">
                  <a16:creationId xmlns:a16="http://schemas.microsoft.com/office/drawing/2014/main" id="{E20AF4AC-CAFA-4799-9795-51E2AFE6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" y="1035"/>
              <a:ext cx="768" cy="4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endParaRPr lang="zh-CN" altLang="en-US" sz="2000"/>
            </a:p>
          </p:txBody>
        </p:sp>
        <p:sp>
          <p:nvSpPr>
            <p:cNvPr id="10267" name="Text Box 74">
              <a:extLst>
                <a:ext uri="{FF2B5EF4-FFF2-40B4-BE49-F238E27FC236}">
                  <a16:creationId xmlns:a16="http://schemas.microsoft.com/office/drawing/2014/main" id="{04581C32-7AE8-4DAD-B62D-FFA503BC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004"/>
              <a:ext cx="73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11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669925" indent="-325438">
                <a:lnSpc>
                  <a:spcPct val="110000"/>
                </a:lnSpc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022350" indent="-350838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339850" indent="-315913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1681163" indent="-339725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1383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5955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0527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509963" indent="-339725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w=0, v=0</a:t>
              </a:r>
            </a:p>
            <a:p>
              <a:pPr algn="ctr" eaLnBrk="1" hangingPunct="1">
                <a:lnSpc>
                  <a:spcPct val="100000"/>
                </a:lnSpc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ub=60</a:t>
              </a:r>
            </a:p>
          </p:txBody>
        </p:sp>
        <p:sp>
          <p:nvSpPr>
            <p:cNvPr id="10268" name="Line 75">
              <a:extLst>
                <a:ext uri="{FF2B5EF4-FFF2-40B4-BE49-F238E27FC236}">
                  <a16:creationId xmlns:a16="http://schemas.microsoft.com/office/drawing/2014/main" id="{C3FA09B3-BD0C-4E71-8346-E8C5E417B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253"/>
              <a:ext cx="7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4812" name="Rectangle 76">
            <a:extLst>
              <a:ext uri="{FF2B5EF4-FFF2-40B4-BE49-F238E27FC236}">
                <a16:creationId xmlns:a16="http://schemas.microsoft.com/office/drawing/2014/main" id="{9FC0DF55-D4DD-435D-8A18-5238A84B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293687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69925" indent="-325438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022350" indent="-350838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339850" indent="-315913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681163" indent="-339725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1383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5955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0527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509963" indent="-339725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0099"/>
                </a:solidFill>
              </a:rPr>
              <a:t>不可能更优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803" grpId="0" animBg="1"/>
      <p:bldP spid="244804" grpId="0"/>
      <p:bldP spid="244812" grpId="0"/>
    </p:bldLst>
  </p:timing>
</p:sld>
</file>

<file path=ppt/theme/theme1.xml><?xml version="1.0" encoding="utf-8"?>
<a:theme xmlns:a="http://schemas.openxmlformats.org/drawingml/2006/main" name="体系结构-设计模版">
  <a:themeElements>
    <a:clrScheme name="体系结构-设计模版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体系结构-设计模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anose="05000000000000000000" pitchFamily="2" charset="2"/>
          <a:buChar char="n"/>
          <a:tabLst/>
          <a:defRPr kumimoji="0" lang="en-US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体系结构-设计模版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体系结构-设计模版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体系结构-设计模版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</Template>
  <TotalTime>1812</TotalTime>
  <Words>932</Words>
  <Application>Microsoft Office PowerPoint</Application>
  <PresentationFormat>A4 纸张(210x297 毫米)</PresentationFormat>
  <Paragraphs>196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楷体_GB2312</vt:lpstr>
      <vt:lpstr>宋体</vt:lpstr>
      <vt:lpstr>Arial</vt:lpstr>
      <vt:lpstr>Garamond</vt:lpstr>
      <vt:lpstr>Times New Roman</vt:lpstr>
      <vt:lpstr>Wingdings</vt:lpstr>
      <vt:lpstr>体系结构-设计模版</vt:lpstr>
      <vt:lpstr>实验四《搜索算法设计与实现》2</vt:lpstr>
      <vt:lpstr>0-1背包问题的分支定界算法</vt:lpstr>
      <vt:lpstr>0-1背包的分支定界求解实例(I)</vt:lpstr>
      <vt:lpstr>0-1背包的分支定界算法(I)</vt:lpstr>
      <vt:lpstr>Branch and Bound(分支定界)</vt:lpstr>
      <vt:lpstr>0-1背包的分支定界算法(II)</vt:lpstr>
      <vt:lpstr>0-1背包的分支定界求解实例(II)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Huang</dc:creator>
  <cp:lastModifiedBy>Cheng Huang</cp:lastModifiedBy>
  <cp:revision>2984</cp:revision>
  <dcterms:created xsi:type="dcterms:W3CDTF">1601-01-01T00:00:00Z</dcterms:created>
  <dcterms:modified xsi:type="dcterms:W3CDTF">2023-05-31T02:33:49Z</dcterms:modified>
</cp:coreProperties>
</file>