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412" r:id="rId2"/>
    <p:sldId id="447" r:id="rId3"/>
    <p:sldId id="448" r:id="rId4"/>
    <p:sldId id="450" r:id="rId5"/>
    <p:sldId id="421" r:id="rId6"/>
    <p:sldId id="423" r:id="rId7"/>
    <p:sldId id="422" r:id="rId8"/>
    <p:sldId id="424" r:id="rId9"/>
    <p:sldId id="439" r:id="rId10"/>
    <p:sldId id="449" r:id="rId11"/>
    <p:sldId id="426" r:id="rId12"/>
    <p:sldId id="433" r:id="rId13"/>
    <p:sldId id="441" r:id="rId14"/>
    <p:sldId id="443" r:id="rId15"/>
    <p:sldId id="440" r:id="rId16"/>
    <p:sldId id="427" r:id="rId17"/>
    <p:sldId id="428" r:id="rId18"/>
    <p:sldId id="444" r:id="rId19"/>
    <p:sldId id="432" r:id="rId20"/>
    <p:sldId id="418" r:id="rId21"/>
    <p:sldId id="445" r:id="rId22"/>
    <p:sldId id="419" r:id="rId23"/>
    <p:sldId id="437" r:id="rId24"/>
    <p:sldId id="4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7E4"/>
    <a:srgbClr val="BFCEF3"/>
    <a:srgbClr val="1C3F98"/>
    <a:srgbClr val="BB138B"/>
    <a:srgbClr val="00FFFF"/>
    <a:srgbClr val="10A013"/>
    <a:srgbClr val="829FE6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3" autoAdjust="0"/>
    <p:restoredTop sz="81915" autoAdjust="0"/>
  </p:normalViewPr>
  <p:slideViewPr>
    <p:cSldViewPr>
      <p:cViewPr varScale="1">
        <p:scale>
          <a:sx n="89" d="100"/>
          <a:sy n="89" d="100"/>
        </p:scale>
        <p:origin x="-228" y="-108"/>
      </p:cViewPr>
      <p:guideLst>
        <p:guide orient="horz" pos="2160"/>
        <p:guide orient="horz" pos="255"/>
        <p:guide pos="3840"/>
        <p:guide pos="1209"/>
        <p:guide pos="710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69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0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2.wmf"/><Relationship Id="rId7" Type="http://schemas.openxmlformats.org/officeDocument/2006/relationships/image" Target="../media/image109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1.wmf"/><Relationship Id="rId7" Type="http://schemas.openxmlformats.org/officeDocument/2006/relationships/image" Target="../media/image25.wmf"/><Relationship Id="rId12" Type="http://schemas.openxmlformats.org/officeDocument/2006/relationships/image" Target="../media/image37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4.wmf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Relationship Id="rId22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1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4.wmf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34">
            <a:extLst>
              <a:ext uri="{FF2B5EF4-FFF2-40B4-BE49-F238E27FC236}">
                <a16:creationId xmlns:a16="http://schemas.microsoft.com/office/drawing/2014/main" xmlns="" id="{E72E0548-F86A-41C8-B2AD-1DFA8B6BAD7B}"/>
              </a:ext>
            </a:extLst>
          </p:cNvPr>
          <p:cNvSpPr txBox="1"/>
          <p:nvPr/>
        </p:nvSpPr>
        <p:spPr>
          <a:xfrm>
            <a:off x="3935760" y="4249234"/>
            <a:ext cx="5081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 smtClean="0">
                <a:solidFill>
                  <a:srgbClr val="FFC000"/>
                </a:solidFill>
                <a:latin typeface="楷体_GB2312" pitchFamily="49" charset="-122"/>
              </a:rPr>
              <a:t>§4.3  </a:t>
            </a:r>
            <a:r>
              <a:rPr kumimoji="1" lang="zh-CN" altLang="en-US" sz="3200" b="1" dirty="0" smtClean="0">
                <a:solidFill>
                  <a:srgbClr val="FFC000"/>
                </a:solidFill>
                <a:latin typeface="楷体_GB2312" pitchFamily="49" charset="-122"/>
              </a:rPr>
              <a:t>方阵对角化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0" y="3284984"/>
            <a:ext cx="10920536" cy="7489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</a:t>
            </a:r>
            <a:r>
              <a:rPr lang="en-US" altLang="zh-CN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方阵对角化和二次型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24335"/>
              </p:ext>
            </p:extLst>
          </p:nvPr>
        </p:nvGraphicFramePr>
        <p:xfrm>
          <a:off x="1471507" y="2495788"/>
          <a:ext cx="7751763" cy="53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4" name="Equation" r:id="rId3" imgW="3466800" imgH="253800" progId="Equation.DSMT4">
                  <p:embed/>
                </p:oleObj>
              </mc:Choice>
              <mc:Fallback>
                <p:oleObj name="Equation" r:id="rId3" imgW="3466800" imgH="253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2495788"/>
                        <a:ext cx="7751763" cy="53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25403"/>
              </p:ext>
            </p:extLst>
          </p:nvPr>
        </p:nvGraphicFramePr>
        <p:xfrm>
          <a:off x="737541" y="1053861"/>
          <a:ext cx="10687051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5" name="Equation" r:id="rId5" imgW="4775040" imgH="241200" progId="Equation.DSMT4">
                  <p:embed/>
                </p:oleObj>
              </mc:Choice>
              <mc:Fallback>
                <p:oleObj name="Equation" r:id="rId5" imgW="477504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41" y="1053861"/>
                        <a:ext cx="10687051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28741"/>
              </p:ext>
            </p:extLst>
          </p:nvPr>
        </p:nvGraphicFramePr>
        <p:xfrm>
          <a:off x="1393825" y="1781175"/>
          <a:ext cx="41513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6" name="Equation" r:id="rId7" imgW="1854000" imgH="215640" progId="Equation.DSMT4">
                  <p:embed/>
                </p:oleObj>
              </mc:Choice>
              <mc:Fallback>
                <p:oleObj name="Equation" r:id="rId7" imgW="1854000" imgH="2156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781175"/>
                        <a:ext cx="41513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07649"/>
              </p:ext>
            </p:extLst>
          </p:nvPr>
        </p:nvGraphicFramePr>
        <p:xfrm>
          <a:off x="1448371" y="3282395"/>
          <a:ext cx="8262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7" name="Equation" r:id="rId9" imgW="3695400" imgH="253800" progId="Equation.DSMT4">
                  <p:embed/>
                </p:oleObj>
              </mc:Choice>
              <mc:Fallback>
                <p:oleObj name="Equation" r:id="rId9" imgW="3695400" imgH="253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371" y="3282395"/>
                        <a:ext cx="8262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04193"/>
              </p:ext>
            </p:extLst>
          </p:nvPr>
        </p:nvGraphicFramePr>
        <p:xfrm>
          <a:off x="1500280" y="4083085"/>
          <a:ext cx="7808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8" name="Equation" r:id="rId11" imgW="3492360" imgH="253800" progId="Equation.DSMT4">
                  <p:embed/>
                </p:oleObj>
              </mc:Choice>
              <mc:Fallback>
                <p:oleObj name="Equation" r:id="rId11" imgW="3492360" imgH="253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280" y="4083085"/>
                        <a:ext cx="7808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09525"/>
              </p:ext>
            </p:extLst>
          </p:nvPr>
        </p:nvGraphicFramePr>
        <p:xfrm>
          <a:off x="1495912" y="4944174"/>
          <a:ext cx="7297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9" name="Equation" r:id="rId13" imgW="3263760" imgH="253800" progId="Equation.DSMT4">
                  <p:embed/>
                </p:oleObj>
              </mc:Choice>
              <mc:Fallback>
                <p:oleObj name="Equation" r:id="rId13" imgW="3263760" imgH="2538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912" y="4944174"/>
                        <a:ext cx="7297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21348"/>
              </p:ext>
            </p:extLst>
          </p:nvPr>
        </p:nvGraphicFramePr>
        <p:xfrm>
          <a:off x="5001906" y="1834889"/>
          <a:ext cx="285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0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906" y="1834889"/>
                        <a:ext cx="2857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66931"/>
              </p:ext>
            </p:extLst>
          </p:nvPr>
        </p:nvGraphicFramePr>
        <p:xfrm>
          <a:off x="1447823" y="5949280"/>
          <a:ext cx="4943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1" name="Equation" r:id="rId17" imgW="2197080" imgH="190440" progId="Equation.DSMT4">
                  <p:embed/>
                </p:oleObj>
              </mc:Choice>
              <mc:Fallback>
                <p:oleObj name="Equation" r:id="rId17" imgW="2197080" imgH="1904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23" y="5949280"/>
                        <a:ext cx="4943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2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8174"/>
              </p:ext>
            </p:extLst>
          </p:nvPr>
        </p:nvGraphicFramePr>
        <p:xfrm>
          <a:off x="687010" y="1074531"/>
          <a:ext cx="9096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3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74531"/>
                        <a:ext cx="9096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53167"/>
              </p:ext>
            </p:extLst>
          </p:nvPr>
        </p:nvGraphicFramePr>
        <p:xfrm>
          <a:off x="1775520" y="1048515"/>
          <a:ext cx="6623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4" name="Equation" r:id="rId5" imgW="2958840" imgH="203040" progId="Equation.DSMT4">
                  <p:embed/>
                </p:oleObj>
              </mc:Choice>
              <mc:Fallback>
                <p:oleObj name="Equation" r:id="rId5" imgW="295884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048515"/>
                        <a:ext cx="6623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89748"/>
              </p:ext>
            </p:extLst>
          </p:nvPr>
        </p:nvGraphicFramePr>
        <p:xfrm>
          <a:off x="701134" y="1908527"/>
          <a:ext cx="10261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5" name="Equation" r:id="rId7" imgW="4584600" imgH="203040" progId="Equation.DSMT4">
                  <p:embed/>
                </p:oleObj>
              </mc:Choice>
              <mc:Fallback>
                <p:oleObj name="Equation" r:id="rId7" imgW="458460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34" y="1908527"/>
                        <a:ext cx="10261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52557"/>
              </p:ext>
            </p:extLst>
          </p:nvPr>
        </p:nvGraphicFramePr>
        <p:xfrm>
          <a:off x="1775520" y="2722354"/>
          <a:ext cx="32972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6" name="Equation" r:id="rId9" imgW="1473120" imgH="190440" progId="Equation.DSMT4">
                  <p:embed/>
                </p:oleObj>
              </mc:Choice>
              <mc:Fallback>
                <p:oleObj name="Equation" r:id="rId9" imgW="1473120" imgH="1904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722354"/>
                        <a:ext cx="32972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32505"/>
              </p:ext>
            </p:extLst>
          </p:nvPr>
        </p:nvGraphicFramePr>
        <p:xfrm>
          <a:off x="617915" y="3573016"/>
          <a:ext cx="10887076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7" name="Equation" r:id="rId11" imgW="4863960" imgH="203040" progId="Equation.DSMT4">
                  <p:embed/>
                </p:oleObj>
              </mc:Choice>
              <mc:Fallback>
                <p:oleObj name="Equation" r:id="rId11" imgW="486396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15" y="3573016"/>
                        <a:ext cx="10887076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037"/>
              </p:ext>
            </p:extLst>
          </p:nvPr>
        </p:nvGraphicFramePr>
        <p:xfrm>
          <a:off x="681901" y="984955"/>
          <a:ext cx="52879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5" name="Equation" r:id="rId3" imgW="2361960" imgH="203040" progId="Equation.DSMT4">
                  <p:embed/>
                </p:oleObj>
              </mc:Choice>
              <mc:Fallback>
                <p:oleObj name="Equation" r:id="rId3" imgW="236196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01" y="984955"/>
                        <a:ext cx="52879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96932"/>
              </p:ext>
            </p:extLst>
          </p:nvPr>
        </p:nvGraphicFramePr>
        <p:xfrm>
          <a:off x="4943872" y="1528575"/>
          <a:ext cx="2584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6" name="Equation" r:id="rId5" imgW="1155600" imgH="698400" progId="Equation.DSMT4">
                  <p:embed/>
                </p:oleObj>
              </mc:Choice>
              <mc:Fallback>
                <p:oleObj name="Equation" r:id="rId5" imgW="1155600" imgH="698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1528575"/>
                        <a:ext cx="25844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08380"/>
              </p:ext>
            </p:extLst>
          </p:nvPr>
        </p:nvGraphicFramePr>
        <p:xfrm>
          <a:off x="1076325" y="1539875"/>
          <a:ext cx="31527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7" name="Equation" r:id="rId7" imgW="1409400" imgH="698400" progId="Equation.DSMT4">
                  <p:embed/>
                </p:oleObj>
              </mc:Choice>
              <mc:Fallback>
                <p:oleObj name="Equation" r:id="rId7" imgW="1409400" imgH="69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539875"/>
                        <a:ext cx="31527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28539" y="384599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98586"/>
              </p:ext>
            </p:extLst>
          </p:nvPr>
        </p:nvGraphicFramePr>
        <p:xfrm>
          <a:off x="7617065" y="3815721"/>
          <a:ext cx="2443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8" name="Equation" r:id="rId9" imgW="2666880" imgH="482400" progId="Equation.3">
                  <p:embed/>
                </p:oleObj>
              </mc:Choice>
              <mc:Fallback>
                <p:oleObj name="Equation" r:id="rId9" imgW="2666880" imgH="482400" progId="Equation.3">
                  <p:embed/>
                  <p:pic>
                    <p:nvPicPr>
                      <p:cNvPr id="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065" y="3815721"/>
                        <a:ext cx="2443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887264"/>
              </p:ext>
            </p:extLst>
          </p:nvPr>
        </p:nvGraphicFramePr>
        <p:xfrm>
          <a:off x="10146255" y="3898271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9" name="Equation" r:id="rId11" imgW="495000" imgH="317160" progId="Equation.3">
                  <p:embed/>
                </p:oleObj>
              </mc:Choice>
              <mc:Fallback>
                <p:oleObj name="Equation" r:id="rId11" imgW="495000" imgH="317160" progId="Equation.3">
                  <p:embed/>
                  <p:pic>
                    <p:nvPicPr>
                      <p:cNvPr id="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6255" y="3898271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088746"/>
              </p:ext>
            </p:extLst>
          </p:nvPr>
        </p:nvGraphicFramePr>
        <p:xfrm>
          <a:off x="3481625" y="3402513"/>
          <a:ext cx="41560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10" name="Equation" r:id="rId13" imgW="3924000" imgH="1511280" progId="Equation.3">
                  <p:embed/>
                </p:oleObj>
              </mc:Choice>
              <mc:Fallback>
                <p:oleObj name="Equation" r:id="rId13" imgW="3924000" imgH="1511280" progId="Equation.3">
                  <p:embed/>
                  <p:pic>
                    <p:nvPicPr>
                      <p:cNvPr id="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625" y="3402513"/>
                        <a:ext cx="41560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87435"/>
              </p:ext>
            </p:extLst>
          </p:nvPr>
        </p:nvGraphicFramePr>
        <p:xfrm>
          <a:off x="1253543" y="3899203"/>
          <a:ext cx="2273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11" name="Equation" r:id="rId15" imgW="1015920" imgH="241200" progId="Equation.DSMT4">
                  <p:embed/>
                </p:oleObj>
              </mc:Choice>
              <mc:Fallback>
                <p:oleObj name="Equation" r:id="rId15" imgW="1015920" imgH="2412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43" y="3899203"/>
                        <a:ext cx="2273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9058"/>
              </p:ext>
            </p:extLst>
          </p:nvPr>
        </p:nvGraphicFramePr>
        <p:xfrm>
          <a:off x="1952472" y="5176312"/>
          <a:ext cx="49133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12" name="Equation" r:id="rId17" imgW="2197080" imgH="228600" progId="Equation.DSMT4">
                  <p:embed/>
                </p:oleObj>
              </mc:Choice>
              <mc:Fallback>
                <p:oleObj name="Equation" r:id="rId17" imgW="2197080" imgH="2286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472" y="5176312"/>
                        <a:ext cx="49133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97729"/>
              </p:ext>
            </p:extLst>
          </p:nvPr>
        </p:nvGraphicFramePr>
        <p:xfrm>
          <a:off x="975543" y="1038484"/>
          <a:ext cx="56245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9" name="Equation" r:id="rId3" imgW="2514600" imgH="698400" progId="Equation.DSMT4">
                  <p:embed/>
                </p:oleObj>
              </mc:Choice>
              <mc:Fallback>
                <p:oleObj name="Equation" r:id="rId3" imgW="2514600" imgH="698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43" y="1038484"/>
                        <a:ext cx="562451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35031"/>
              </p:ext>
            </p:extLst>
          </p:nvPr>
        </p:nvGraphicFramePr>
        <p:xfrm>
          <a:off x="6600056" y="975012"/>
          <a:ext cx="22193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0" name="Equation" r:id="rId5" imgW="990360" imgH="698400" progId="Equation.DSMT4">
                  <p:embed/>
                </p:oleObj>
              </mc:Choice>
              <mc:Fallback>
                <p:oleObj name="Equation" r:id="rId5" imgW="990360" imgH="698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975012"/>
                        <a:ext cx="22193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94288"/>
              </p:ext>
            </p:extLst>
          </p:nvPr>
        </p:nvGraphicFramePr>
        <p:xfrm>
          <a:off x="978685" y="2949778"/>
          <a:ext cx="3924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1" name="Equation" r:id="rId7" imgW="1752480" imgH="203040" progId="Equation.DSMT4">
                  <p:embed/>
                </p:oleObj>
              </mc:Choice>
              <mc:Fallback>
                <p:oleObj name="Equation" r:id="rId7" imgW="175248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685" y="2949778"/>
                        <a:ext cx="39243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72996"/>
              </p:ext>
            </p:extLst>
          </p:nvPr>
        </p:nvGraphicFramePr>
        <p:xfrm>
          <a:off x="4902985" y="2888060"/>
          <a:ext cx="5678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2" name="Equation" r:id="rId9" imgW="2539800" imgH="203040" progId="Equation.DSMT4">
                  <p:embed/>
                </p:oleObj>
              </mc:Choice>
              <mc:Fallback>
                <p:oleObj name="Equation" r:id="rId9" imgW="253980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985" y="2888060"/>
                        <a:ext cx="56784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35111"/>
              </p:ext>
            </p:extLst>
          </p:nvPr>
        </p:nvGraphicFramePr>
        <p:xfrm>
          <a:off x="1124667" y="3752997"/>
          <a:ext cx="6729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3" name="Equation" r:id="rId11" imgW="3009600" imgH="203040" progId="Equation.DSMT4">
                  <p:embed/>
                </p:oleObj>
              </mc:Choice>
              <mc:Fallback>
                <p:oleObj name="Equation" r:id="rId11" imgW="300960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667" y="3752997"/>
                        <a:ext cx="67294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95971"/>
              </p:ext>
            </p:extLst>
          </p:nvPr>
        </p:nvGraphicFramePr>
        <p:xfrm>
          <a:off x="1045692" y="4653136"/>
          <a:ext cx="1990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4" name="Equation" r:id="rId13" imgW="888840" imgH="190440" progId="Equation.DSMT4">
                  <p:embed/>
                </p:oleObj>
              </mc:Choice>
              <mc:Fallback>
                <p:oleObj name="Equation" r:id="rId13" imgW="888840" imgH="1904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4653136"/>
                        <a:ext cx="1990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7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50236"/>
              </p:ext>
            </p:extLst>
          </p:nvPr>
        </p:nvGraphicFramePr>
        <p:xfrm>
          <a:off x="965965" y="2460788"/>
          <a:ext cx="55959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8" name="Equation" r:id="rId3" imgW="2501640" imgH="698400" progId="Equation.DSMT4">
                  <p:embed/>
                </p:oleObj>
              </mc:Choice>
              <mc:Fallback>
                <p:oleObj name="Equation" r:id="rId3" imgW="2501640" imgH="698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965" y="2460788"/>
                        <a:ext cx="55959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16209"/>
              </p:ext>
            </p:extLst>
          </p:nvPr>
        </p:nvGraphicFramePr>
        <p:xfrm>
          <a:off x="6575425" y="2462213"/>
          <a:ext cx="21621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9" name="Equation" r:id="rId5" imgW="965160" imgH="698400" progId="Equation.DSMT4">
                  <p:embed/>
                </p:oleObj>
              </mc:Choice>
              <mc:Fallback>
                <p:oleObj name="Equation" r:id="rId5" imgW="965160" imgH="698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2462213"/>
                        <a:ext cx="21621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47628"/>
              </p:ext>
            </p:extLst>
          </p:nvPr>
        </p:nvGraphicFramePr>
        <p:xfrm>
          <a:off x="1045692" y="4266665"/>
          <a:ext cx="4237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0" name="Equation" r:id="rId7" imgW="1892160" imgH="203040" progId="Equation.DSMT4">
                  <p:embed/>
                </p:oleObj>
              </mc:Choice>
              <mc:Fallback>
                <p:oleObj name="Equation" r:id="rId7" imgW="189216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4266665"/>
                        <a:ext cx="42370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64755"/>
              </p:ext>
            </p:extLst>
          </p:nvPr>
        </p:nvGraphicFramePr>
        <p:xfrm>
          <a:off x="5256894" y="4197798"/>
          <a:ext cx="5848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1" name="Equation" r:id="rId9" imgW="2616120" imgH="203040" progId="Equation.DSMT4">
                  <p:embed/>
                </p:oleObj>
              </mc:Choice>
              <mc:Fallback>
                <p:oleObj name="Equation" r:id="rId9" imgW="261612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894" y="4197798"/>
                        <a:ext cx="5848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10500"/>
              </p:ext>
            </p:extLst>
          </p:nvPr>
        </p:nvGraphicFramePr>
        <p:xfrm>
          <a:off x="1228877" y="5085485"/>
          <a:ext cx="7070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2" name="Equation" r:id="rId11" imgW="3162240" imgH="203040" progId="Equation.DSMT4">
                  <p:embed/>
                </p:oleObj>
              </mc:Choice>
              <mc:Fallback>
                <p:oleObj name="Equation" r:id="rId11" imgW="3162240" imgH="2030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77" y="5085485"/>
                        <a:ext cx="7070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2162"/>
              </p:ext>
            </p:extLst>
          </p:nvPr>
        </p:nvGraphicFramePr>
        <p:xfrm>
          <a:off x="1179255" y="5914330"/>
          <a:ext cx="1990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3" name="Equation" r:id="rId13" imgW="888840" imgH="190440" progId="Equation.DSMT4">
                  <p:embed/>
                </p:oleObj>
              </mc:Choice>
              <mc:Fallback>
                <p:oleObj name="Equation" r:id="rId13" imgW="888840" imgH="1904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255" y="5914330"/>
                        <a:ext cx="1990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8648"/>
              </p:ext>
            </p:extLst>
          </p:nvPr>
        </p:nvGraphicFramePr>
        <p:xfrm>
          <a:off x="862508" y="895625"/>
          <a:ext cx="2584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4" name="Equation" r:id="rId15" imgW="1155600" imgH="698400" progId="Equation.DSMT4">
                  <p:embed/>
                </p:oleObj>
              </mc:Choice>
              <mc:Fallback>
                <p:oleObj name="Equation" r:id="rId15" imgW="1155600" imgH="69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895625"/>
                        <a:ext cx="25844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20695"/>
              </p:ext>
            </p:extLst>
          </p:nvPr>
        </p:nvGraphicFramePr>
        <p:xfrm>
          <a:off x="4427538" y="1033289"/>
          <a:ext cx="12509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5" name="Equation" r:id="rId17" imgW="558720" imgH="241200" progId="Equation.DSMT4">
                  <p:embed/>
                </p:oleObj>
              </mc:Choice>
              <mc:Fallback>
                <p:oleObj name="Equation" r:id="rId17" imgW="558720" imgH="2412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33289"/>
                        <a:ext cx="12509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371192"/>
              </p:ext>
            </p:extLst>
          </p:nvPr>
        </p:nvGraphicFramePr>
        <p:xfrm>
          <a:off x="4406027" y="1841761"/>
          <a:ext cx="480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6" name="Equation" r:id="rId19" imgW="2145960" imgH="228600" progId="Equation.DSMT4">
                  <p:embed/>
                </p:oleObj>
              </mc:Choice>
              <mc:Fallback>
                <p:oleObj name="Equation" r:id="rId19" imgW="2145960" imgH="2286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27" y="1841761"/>
                        <a:ext cx="4800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24185"/>
              </p:ext>
            </p:extLst>
          </p:nvPr>
        </p:nvGraphicFramePr>
        <p:xfrm>
          <a:off x="5690360" y="953759"/>
          <a:ext cx="27590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7" name="Equation" r:id="rId21" imgW="1231560" imgH="279360" progId="Equation.DSMT4">
                  <p:embed/>
                </p:oleObj>
              </mc:Choice>
              <mc:Fallback>
                <p:oleObj name="Equation" r:id="rId21" imgW="1231560" imgH="27936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360" y="953759"/>
                        <a:ext cx="27590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3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三、实对称矩阵对角化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964188"/>
              </p:ext>
            </p:extLst>
          </p:nvPr>
        </p:nvGraphicFramePr>
        <p:xfrm>
          <a:off x="780950" y="1155482"/>
          <a:ext cx="5286376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1" name="Equation" r:id="rId3" imgW="2361960" imgH="203040" progId="Equation.DSMT4">
                  <p:embed/>
                </p:oleObj>
              </mc:Choice>
              <mc:Fallback>
                <p:oleObj name="Equation" r:id="rId3" imgW="236196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50" y="1155482"/>
                        <a:ext cx="5286376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60522"/>
              </p:ext>
            </p:extLst>
          </p:nvPr>
        </p:nvGraphicFramePr>
        <p:xfrm>
          <a:off x="780950" y="1849177"/>
          <a:ext cx="8072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2" name="Equation" r:id="rId5" imgW="3606480" imgH="203040" progId="Equation.DSMT4">
                  <p:embed/>
                </p:oleObj>
              </mc:Choice>
              <mc:Fallback>
                <p:oleObj name="Equation" r:id="rId5" imgW="360648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50" y="1849177"/>
                        <a:ext cx="8072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62101"/>
              </p:ext>
            </p:extLst>
          </p:nvPr>
        </p:nvGraphicFramePr>
        <p:xfrm>
          <a:off x="805454" y="2734446"/>
          <a:ext cx="36941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3" name="Equation" r:id="rId7" imgW="1650960" imgH="203040" progId="Equation.DSMT4">
                  <p:embed/>
                </p:oleObj>
              </mc:Choice>
              <mc:Fallback>
                <p:oleObj name="Equation" r:id="rId7" imgW="165096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54" y="2734446"/>
                        <a:ext cx="36941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59402"/>
              </p:ext>
            </p:extLst>
          </p:nvPr>
        </p:nvGraphicFramePr>
        <p:xfrm>
          <a:off x="1143706" y="3600959"/>
          <a:ext cx="9067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4" name="Equation" r:id="rId9" imgW="4051080" imgH="203040" progId="Equation.DSMT4">
                  <p:embed/>
                </p:oleObj>
              </mc:Choice>
              <mc:Fallback>
                <p:oleObj name="Equation" r:id="rId9" imgW="405108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706" y="3600959"/>
                        <a:ext cx="9067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63007"/>
              </p:ext>
            </p:extLst>
          </p:nvPr>
        </p:nvGraphicFramePr>
        <p:xfrm>
          <a:off x="770779" y="2484829"/>
          <a:ext cx="6135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6" name="Equation" r:id="rId3" imgW="2743200" imgH="203040" progId="Equation.DSMT4">
                  <p:embed/>
                </p:oleObj>
              </mc:Choice>
              <mc:Fallback>
                <p:oleObj name="Equation" r:id="rId3" imgW="274320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79" y="2484829"/>
                        <a:ext cx="61356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96477"/>
              </p:ext>
            </p:extLst>
          </p:nvPr>
        </p:nvGraphicFramePr>
        <p:xfrm>
          <a:off x="7723082" y="3627583"/>
          <a:ext cx="2584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7" name="Equation" r:id="rId5" imgW="1155600" imgH="190440" progId="Equation.DSMT4">
                  <p:embed/>
                </p:oleObj>
              </mc:Choice>
              <mc:Fallback>
                <p:oleObj name="Equation" r:id="rId5" imgW="1155600" imgH="1904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082" y="3627583"/>
                        <a:ext cx="25844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92364"/>
              </p:ext>
            </p:extLst>
          </p:nvPr>
        </p:nvGraphicFramePr>
        <p:xfrm>
          <a:off x="770779" y="827449"/>
          <a:ext cx="8586788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8" name="Equation" r:id="rId7" imgW="3835080" imgH="698400" progId="Equation.DSMT4">
                  <p:embed/>
                </p:oleObj>
              </mc:Choice>
              <mc:Fallback>
                <p:oleObj name="Equation" r:id="rId7" imgW="3835080" imgH="698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79" y="827449"/>
                        <a:ext cx="8586788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00568"/>
              </p:ext>
            </p:extLst>
          </p:nvPr>
        </p:nvGraphicFramePr>
        <p:xfrm>
          <a:off x="1471507" y="3060846"/>
          <a:ext cx="62515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9" name="Equation" r:id="rId9" imgW="2793960" imgH="698400" progId="Equation.DSMT4">
                  <p:embed/>
                </p:oleObj>
              </mc:Choice>
              <mc:Fallback>
                <p:oleObj name="Equation" r:id="rId9" imgW="2793960" imgH="69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3060846"/>
                        <a:ext cx="6251575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157843"/>
              </p:ext>
            </p:extLst>
          </p:nvPr>
        </p:nvGraphicFramePr>
        <p:xfrm>
          <a:off x="218456" y="5395254"/>
          <a:ext cx="33512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0" name="Equation" r:id="rId11" imgW="1498320" imgH="228600" progId="Equation.DSMT4">
                  <p:embed/>
                </p:oleObj>
              </mc:Choice>
              <mc:Fallback>
                <p:oleObj name="Equation" r:id="rId11" imgW="149832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56" y="5395254"/>
                        <a:ext cx="33512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三、实对称矩阵对角化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398122"/>
              </p:ext>
            </p:extLst>
          </p:nvPr>
        </p:nvGraphicFramePr>
        <p:xfrm>
          <a:off x="3569669" y="4813511"/>
          <a:ext cx="159226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1" name="Equation" r:id="rId13" imgW="711000" imgH="698400" progId="Equation.DSMT4">
                  <p:embed/>
                </p:oleObj>
              </mc:Choice>
              <mc:Fallback>
                <p:oleObj name="Equation" r:id="rId13" imgW="711000" imgH="698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669" y="4813511"/>
                        <a:ext cx="1592263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2913"/>
              </p:ext>
            </p:extLst>
          </p:nvPr>
        </p:nvGraphicFramePr>
        <p:xfrm>
          <a:off x="5232399" y="5072198"/>
          <a:ext cx="3635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2" name="Equation" r:id="rId15" imgW="1625400" imgH="482400" progId="Equation.DSMT4">
                  <p:embed/>
                </p:oleObj>
              </mc:Choice>
              <mc:Fallback>
                <p:oleObj name="Equation" r:id="rId15" imgW="1625400" imgH="482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399" y="5072198"/>
                        <a:ext cx="36353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76894"/>
              </p:ext>
            </p:extLst>
          </p:nvPr>
        </p:nvGraphicFramePr>
        <p:xfrm>
          <a:off x="8716857" y="4824298"/>
          <a:ext cx="31813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3" name="Equation" r:id="rId17" imgW="1422360" imgH="698400" progId="Equation.DSMT4">
                  <p:embed/>
                </p:oleObj>
              </mc:Choice>
              <mc:Fallback>
                <p:oleObj name="Equation" r:id="rId17" imgW="1422360" imgH="6984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857" y="4824298"/>
                        <a:ext cx="31813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92571"/>
              </p:ext>
            </p:extLst>
          </p:nvPr>
        </p:nvGraphicFramePr>
        <p:xfrm>
          <a:off x="8134378" y="4246628"/>
          <a:ext cx="3038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54" name="Equation" r:id="rId19" imgW="1358640" imgH="228600" progId="Equation.DSMT4">
                  <p:embed/>
                </p:oleObj>
              </mc:Choice>
              <mc:Fallback>
                <p:oleObj name="Equation" r:id="rId19" imgW="135864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78" y="4246628"/>
                        <a:ext cx="30384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7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38179"/>
              </p:ext>
            </p:extLst>
          </p:nvPr>
        </p:nvGraphicFramePr>
        <p:xfrm>
          <a:off x="863538" y="3785313"/>
          <a:ext cx="46275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98" name="Equation" r:id="rId3" imgW="2070000" imgH="698400" progId="Equation.DSMT4">
                  <p:embed/>
                </p:oleObj>
              </mc:Choice>
              <mc:Fallback>
                <p:oleObj name="Equation" r:id="rId3" imgW="2070000" imgH="698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38" y="3785313"/>
                        <a:ext cx="46275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三、实对称矩阵对角化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5852"/>
              </p:ext>
            </p:extLst>
          </p:nvPr>
        </p:nvGraphicFramePr>
        <p:xfrm>
          <a:off x="847299" y="6066542"/>
          <a:ext cx="9185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99" name="Equation" r:id="rId5" imgW="4101840" imgH="203040" progId="Equation.DSMT4">
                  <p:embed/>
                </p:oleObj>
              </mc:Choice>
              <mc:Fallback>
                <p:oleObj name="Equation" r:id="rId5" imgW="410184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99" y="6066542"/>
                        <a:ext cx="9185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73878"/>
              </p:ext>
            </p:extLst>
          </p:nvPr>
        </p:nvGraphicFramePr>
        <p:xfrm>
          <a:off x="4986614" y="836712"/>
          <a:ext cx="31813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0" name="Equation" r:id="rId7" imgW="1422360" imgH="698400" progId="Equation.DSMT4">
                  <p:embed/>
                </p:oleObj>
              </mc:Choice>
              <mc:Fallback>
                <p:oleObj name="Equation" r:id="rId7" imgW="1422360" imgH="698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614" y="836712"/>
                        <a:ext cx="31813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30667"/>
              </p:ext>
            </p:extLst>
          </p:nvPr>
        </p:nvGraphicFramePr>
        <p:xfrm>
          <a:off x="3626562" y="5325994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1" name="Equation" r:id="rId9" imgW="507960" imgH="190440" progId="Equation.DSMT4">
                  <p:embed/>
                </p:oleObj>
              </mc:Choice>
              <mc:Fallback>
                <p:oleObj name="Equation" r:id="rId9" imgW="507960" imgH="1904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62" y="5325994"/>
                        <a:ext cx="1143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567608" y="4564416"/>
            <a:ext cx="3077592" cy="167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59819"/>
              </p:ext>
            </p:extLst>
          </p:nvPr>
        </p:nvGraphicFramePr>
        <p:xfrm>
          <a:off x="2875398" y="2132856"/>
          <a:ext cx="31496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2" name="Equation" r:id="rId11" imgW="1409400" imgH="698400" progId="Equation.DSMT4">
                  <p:embed/>
                </p:oleObj>
              </mc:Choice>
              <mc:Fallback>
                <p:oleObj name="Equation" r:id="rId11" imgW="1409400" imgH="698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398" y="2132856"/>
                        <a:ext cx="31496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78375"/>
              </p:ext>
            </p:extLst>
          </p:nvPr>
        </p:nvGraphicFramePr>
        <p:xfrm>
          <a:off x="858107" y="2686238"/>
          <a:ext cx="22145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3" name="Equation" r:id="rId13" imgW="990360" imgH="228600" progId="Equation.DSMT4">
                  <p:embed/>
                </p:oleObj>
              </mc:Choice>
              <mc:Fallback>
                <p:oleObj name="Equation" r:id="rId13" imgW="99036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07" y="2686238"/>
                        <a:ext cx="22145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04372"/>
              </p:ext>
            </p:extLst>
          </p:nvPr>
        </p:nvGraphicFramePr>
        <p:xfrm>
          <a:off x="6010417" y="2656511"/>
          <a:ext cx="4003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4" name="Equation" r:id="rId15" imgW="1790640" imgH="228600" progId="Equation.DSMT4">
                  <p:embed/>
                </p:oleObj>
              </mc:Choice>
              <mc:Fallback>
                <p:oleObj name="Equation" r:id="rId15" imgW="1790640" imgH="2286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417" y="2656511"/>
                        <a:ext cx="4003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73969"/>
              </p:ext>
            </p:extLst>
          </p:nvPr>
        </p:nvGraphicFramePr>
        <p:xfrm>
          <a:off x="5920839" y="3758934"/>
          <a:ext cx="2895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5" name="Equation" r:id="rId17" imgW="1295280" imgH="698400" progId="Equation.DSMT4">
                  <p:embed/>
                </p:oleObj>
              </mc:Choice>
              <mc:Fallback>
                <p:oleObj name="Equation" r:id="rId17" imgW="1295280" imgH="6984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839" y="3758934"/>
                        <a:ext cx="2895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402526"/>
              </p:ext>
            </p:extLst>
          </p:nvPr>
        </p:nvGraphicFramePr>
        <p:xfrm>
          <a:off x="731479" y="1353888"/>
          <a:ext cx="4287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6" name="Equation" r:id="rId19" imgW="1917360" imgH="228600" progId="Equation.DSMT4">
                  <p:embed/>
                </p:oleObj>
              </mc:Choice>
              <mc:Fallback>
                <p:oleObj name="Equation" r:id="rId19" imgW="1917360" imgH="2286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79" y="1353888"/>
                        <a:ext cx="42878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74802"/>
              </p:ext>
            </p:extLst>
          </p:nvPr>
        </p:nvGraphicFramePr>
        <p:xfrm>
          <a:off x="7132638" y="5297488"/>
          <a:ext cx="800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07" name="Equation" r:id="rId21" imgW="355320" imgH="190440" progId="Equation.DSMT4">
                  <p:embed/>
                </p:oleObj>
              </mc:Choice>
              <mc:Fallback>
                <p:oleObj name="Equation" r:id="rId21" imgW="355320" imgH="1904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5297488"/>
                        <a:ext cx="800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6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51384" y="1016000"/>
            <a:ext cx="1627369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kern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单位化</a:t>
            </a:r>
            <a:r>
              <a:rPr kumimoji="1" lang="zh-CN" altLang="en-US" sz="2800" kern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800" kern="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55279"/>
              </p:ext>
            </p:extLst>
          </p:nvPr>
        </p:nvGraphicFramePr>
        <p:xfrm>
          <a:off x="862508" y="1520997"/>
          <a:ext cx="29178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0" name="Equation" r:id="rId3" imgW="1460160" imgH="698400" progId="Equation.DSMT4">
                  <p:embed/>
                </p:oleObj>
              </mc:Choice>
              <mc:Fallback>
                <p:oleObj name="Equation" r:id="rId3" imgW="1460160" imgH="698400" progId="Equation.DSMT4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1520997"/>
                        <a:ext cx="29178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三、实对称矩阵对角化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68169"/>
              </p:ext>
            </p:extLst>
          </p:nvPr>
        </p:nvGraphicFramePr>
        <p:xfrm>
          <a:off x="3809303" y="1520998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1" name="Equation" r:id="rId5" imgW="1815840" imgH="698400" progId="Equation.DSMT4">
                  <p:embed/>
                </p:oleObj>
              </mc:Choice>
              <mc:Fallback>
                <p:oleObj name="Equation" r:id="rId5" imgW="1815840" imgH="698400" progId="Equation.DSMT4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303" y="1520998"/>
                        <a:ext cx="3629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25183"/>
              </p:ext>
            </p:extLst>
          </p:nvPr>
        </p:nvGraphicFramePr>
        <p:xfrm>
          <a:off x="711486" y="3187154"/>
          <a:ext cx="5857876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2" name="Equation" r:id="rId7" imgW="2603160" imgH="1333440" progId="Equation.DSMT4">
                  <p:embed/>
                </p:oleObj>
              </mc:Choice>
              <mc:Fallback>
                <p:oleObj name="Equation" r:id="rId7" imgW="2603160" imgH="13334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86" y="3187154"/>
                        <a:ext cx="5857876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54321"/>
              </p:ext>
            </p:extLst>
          </p:nvPr>
        </p:nvGraphicFramePr>
        <p:xfrm>
          <a:off x="6675437" y="3895973"/>
          <a:ext cx="40290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3" name="Equation" r:id="rId9" imgW="1790640" imgH="698400" progId="Equation.DSMT4">
                  <p:embed/>
                </p:oleObj>
              </mc:Choice>
              <mc:Fallback>
                <p:oleObj name="Equation" r:id="rId9" imgW="1790640" imgH="698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7" y="3895973"/>
                        <a:ext cx="402907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2284" y="973315"/>
            <a:ext cx="11327432" cy="57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1217E4"/>
                </a:solidFill>
              </a:rPr>
              <a:t>把对称阵 </a:t>
            </a:r>
            <a:r>
              <a:rPr lang="en-US" altLang="zh-CN" sz="2400" i="1" dirty="0">
                <a:solidFill>
                  <a:srgbClr val="1217E4"/>
                </a:solidFill>
              </a:rPr>
              <a:t>A</a:t>
            </a:r>
            <a:r>
              <a:rPr lang="en-US" altLang="zh-CN" sz="2400" dirty="0">
                <a:solidFill>
                  <a:srgbClr val="1217E4"/>
                </a:solidFill>
              </a:rPr>
              <a:t> </a:t>
            </a:r>
            <a:r>
              <a:rPr lang="zh-CN" altLang="en-US" sz="2400" dirty="0">
                <a:solidFill>
                  <a:srgbClr val="1217E4"/>
                </a:solidFill>
              </a:rPr>
              <a:t>对角化的步骤为：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求出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zh-CN" altLang="en-US" sz="2400" dirty="0"/>
              <a:t>的所有各不相同的特征值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-25000" dirty="0"/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，它们的重数依次为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…,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s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（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 +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 + … +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s</a:t>
            </a:r>
            <a:r>
              <a:rPr kumimoji="1" lang="en-US" altLang="zh-CN" sz="2400" dirty="0"/>
              <a:t> = </a:t>
            </a:r>
            <a:r>
              <a:rPr kumimoji="1" lang="en-US" altLang="zh-CN" sz="2400" i="1" dirty="0"/>
              <a:t>n</a:t>
            </a:r>
            <a:r>
              <a:rPr kumimoji="1" lang="zh-CN" altLang="en-US" sz="2400" dirty="0"/>
              <a:t>）．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 sz="2400" dirty="0"/>
              <a:t>对每个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重特征值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-25000" dirty="0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，求方程组 </a:t>
            </a:r>
            <a:r>
              <a:rPr kumimoji="1" lang="en-US" altLang="zh-CN" sz="2400" dirty="0"/>
              <a:t>| </a:t>
            </a:r>
            <a:r>
              <a:rPr lang="en-US" altLang="zh-CN" sz="2400" i="1" dirty="0"/>
              <a:t>A</a:t>
            </a:r>
            <a:r>
              <a:rPr lang="zh-CN" altLang="en-US" sz="2400" dirty="0"/>
              <a:t>−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-25000" dirty="0"/>
              <a:t>i</a:t>
            </a:r>
            <a:r>
              <a:rPr lang="en-US" altLang="zh-CN" sz="2400" i="1" dirty="0">
                <a:latin typeface="Symbol" panose="05050102010706020507" pitchFamily="18" charset="2"/>
              </a:rPr>
              <a:t> </a:t>
            </a:r>
            <a:r>
              <a:rPr lang="en-US" altLang="zh-CN" sz="2400" i="1" dirty="0"/>
              <a:t>E</a:t>
            </a:r>
            <a:r>
              <a:rPr kumimoji="1" lang="en-US" altLang="zh-CN" sz="2400" dirty="0"/>
              <a:t> | = 0 </a:t>
            </a:r>
            <a:r>
              <a:rPr kumimoji="1" lang="zh-CN" altLang="en-US" sz="2400" dirty="0"/>
              <a:t>的基础解系，得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个线性无关的特征向量．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	把这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个线性无关的特征向量正交化、单位化，得到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个两两正交的单位特征向量．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	因为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 + </a:t>
            </a:r>
            <a:r>
              <a:rPr kumimoji="1" lang="en-US" altLang="zh-CN" sz="2400" i="1" dirty="0"/>
              <a:t>k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 + … + </a:t>
            </a:r>
            <a:r>
              <a:rPr kumimoji="1" lang="en-US" altLang="zh-CN" sz="2400" i="1" dirty="0" err="1"/>
              <a:t>k</a:t>
            </a:r>
            <a:r>
              <a:rPr kumimoji="1" lang="en-US" altLang="zh-CN" sz="2400" i="1" baseline="-25000" dirty="0" err="1"/>
              <a:t>s</a:t>
            </a:r>
            <a:r>
              <a:rPr kumimoji="1" lang="en-US" altLang="zh-CN" sz="2400" dirty="0"/>
              <a:t> =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，总共可得 </a:t>
            </a:r>
            <a:r>
              <a:rPr kumimoji="1" lang="en-US" altLang="zh-CN" sz="2400" i="1" dirty="0"/>
              <a:t>n </a:t>
            </a:r>
            <a:r>
              <a:rPr kumimoji="1" lang="zh-CN" altLang="en-US" sz="2400" dirty="0"/>
              <a:t>个两两正交的单位特征向量．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kumimoji="1" lang="zh-CN" altLang="en-US" sz="2400" dirty="0"/>
              <a:t>这 </a:t>
            </a:r>
            <a:r>
              <a:rPr kumimoji="1" lang="en-US" altLang="zh-CN" sz="2400" i="1" dirty="0"/>
              <a:t>n </a:t>
            </a:r>
            <a:r>
              <a:rPr kumimoji="1" lang="zh-CN" altLang="en-US" sz="2400" dirty="0"/>
              <a:t>个两两正交的单位特征向量构成正交阵 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，便有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i="1" dirty="0"/>
              <a:t>P</a:t>
            </a:r>
            <a:r>
              <a:rPr lang="zh-CN" altLang="en-US" sz="2400" i="1" dirty="0"/>
              <a:t> </a:t>
            </a:r>
            <a:r>
              <a:rPr lang="en-US" altLang="en-US" sz="2400" i="1" baseline="30000" dirty="0"/>
              <a:t>−</a:t>
            </a:r>
            <a:r>
              <a:rPr lang="en-US" altLang="zh-CN" sz="2400" baseline="30000" dirty="0"/>
              <a:t>1</a:t>
            </a:r>
            <a:r>
              <a:rPr lang="en-US" altLang="zh-CN" sz="2400" i="1" dirty="0"/>
              <a:t>AP</a:t>
            </a:r>
            <a:r>
              <a:rPr lang="en-US" altLang="zh-CN" sz="2400" dirty="0"/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400" dirty="0"/>
              <a:t>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/>
              <a:t>	 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400" dirty="0"/>
              <a:t>中对角元的排列次序应于中列向量的排列次序相对应</a:t>
            </a:r>
            <a:r>
              <a:rPr kumimoji="1" lang="en-US" altLang="zh-CN" sz="2400" dirty="0">
                <a:latin typeface="楷体_GB2312" pitchFamily="49" charset="-122"/>
              </a:rPr>
              <a:t>.</a:t>
            </a:r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三、实对称矩阵对角化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027691" y="2687721"/>
          <a:ext cx="1533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48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691" y="2687721"/>
                        <a:ext cx="1533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15206"/>
              </p:ext>
            </p:extLst>
          </p:nvPr>
        </p:nvGraphicFramePr>
        <p:xfrm>
          <a:off x="1312015" y="3889432"/>
          <a:ext cx="4968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49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15" y="3889432"/>
                        <a:ext cx="4968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20158"/>
              </p:ext>
            </p:extLst>
          </p:nvPr>
        </p:nvGraphicFramePr>
        <p:xfrm>
          <a:off x="1228877" y="4634003"/>
          <a:ext cx="72961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0" name="Equation" r:id="rId7" imgW="3263760" imgH="228600" progId="Equation.DSMT4">
                  <p:embed/>
                </p:oleObj>
              </mc:Choice>
              <mc:Fallback>
                <p:oleObj name="Equation" r:id="rId7" imgW="326376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77" y="4634003"/>
                        <a:ext cx="72961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79322"/>
              </p:ext>
            </p:extLst>
          </p:nvPr>
        </p:nvGraphicFramePr>
        <p:xfrm>
          <a:off x="714487" y="887389"/>
          <a:ext cx="69564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1" name="Equation" r:id="rId9" imgW="3111480" imgH="698400" progId="Equation.DSMT4">
                  <p:embed/>
                </p:oleObj>
              </mc:Choice>
              <mc:Fallback>
                <p:oleObj name="Equation" r:id="rId9" imgW="3111480" imgH="698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87" y="887389"/>
                        <a:ext cx="69564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673006" y="2731377"/>
          <a:ext cx="3362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2" name="Equation" r:id="rId11" imgW="1498320" imgH="203040" progId="Equation.DSMT4">
                  <p:embed/>
                </p:oleObj>
              </mc:Choice>
              <mc:Fallback>
                <p:oleObj name="Equation" r:id="rId11" imgW="149832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6" y="2731377"/>
                        <a:ext cx="33623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66519"/>
              </p:ext>
            </p:extLst>
          </p:nvPr>
        </p:nvGraphicFramePr>
        <p:xfrm>
          <a:off x="5537114" y="2187075"/>
          <a:ext cx="57626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3" name="Equation" r:id="rId13" imgW="2577960" imgH="698400" progId="Equation.DSMT4">
                  <p:embed/>
                </p:oleObj>
              </mc:Choice>
              <mc:Fallback>
                <p:oleObj name="Equation" r:id="rId13" imgW="2577960" imgH="6984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114" y="2187075"/>
                        <a:ext cx="57626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69355"/>
              </p:ext>
            </p:extLst>
          </p:nvPr>
        </p:nvGraphicFramePr>
        <p:xfrm>
          <a:off x="8418426" y="3987386"/>
          <a:ext cx="29813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4" name="Equation" r:id="rId15" imgW="1333440" imgH="698400" progId="Equation.DSMT4">
                  <p:embed/>
                </p:oleObj>
              </mc:Choice>
              <mc:Fallback>
                <p:oleObj name="Equation" r:id="rId15" imgW="1333440" imgH="6984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426" y="3987386"/>
                        <a:ext cx="29813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90328"/>
              </p:ext>
            </p:extLst>
          </p:nvPr>
        </p:nvGraphicFramePr>
        <p:xfrm>
          <a:off x="7536160" y="1754937"/>
          <a:ext cx="43767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5" name="Equation" r:id="rId17" imgW="1955520" imgH="228600" progId="Equation.DSMT4">
                  <p:embed/>
                </p:oleObj>
              </mc:Choice>
              <mc:Fallback>
                <p:oleObj name="Equation" r:id="rId17" imgW="195552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1754937"/>
                        <a:ext cx="43767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03988"/>
              </p:ext>
            </p:extLst>
          </p:nvPr>
        </p:nvGraphicFramePr>
        <p:xfrm>
          <a:off x="1228877" y="5684928"/>
          <a:ext cx="7554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6" name="Equation" r:id="rId19" imgW="3377880" imgH="228600" progId="Equation.DSMT4">
                  <p:embed/>
                </p:oleObj>
              </mc:Choice>
              <mc:Fallback>
                <p:oleObj name="Equation" r:id="rId19" imgW="3377880" imgH="2286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77" y="5684928"/>
                        <a:ext cx="75549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8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8"/>
          <p:cNvSpPr txBox="1">
            <a:spLocks noChangeArrowheads="1"/>
          </p:cNvSpPr>
          <p:nvPr/>
        </p:nvSpPr>
        <p:spPr bwMode="auto">
          <a:xfrm>
            <a:off x="676324" y="1149325"/>
            <a:ext cx="9715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可对角化的条件以及实对称矩阵对角化的方法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sp>
        <p:nvSpPr>
          <p:cNvPr id="16390" name="TextBox 39"/>
          <p:cNvSpPr txBox="1">
            <a:spLocks noChangeArrowheads="1"/>
          </p:cNvSpPr>
          <p:nvPr/>
        </p:nvSpPr>
        <p:spPr bwMode="auto">
          <a:xfrm>
            <a:off x="680345" y="1876524"/>
            <a:ext cx="6333282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本质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相似变换</a:t>
            </a:r>
            <a:r>
              <a:rPr lang="en-US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92" name="TextBox 40"/>
          <p:cNvSpPr txBox="1">
            <a:spLocks noChangeArrowheads="1"/>
          </p:cNvSpPr>
          <p:nvPr/>
        </p:nvSpPr>
        <p:spPr bwMode="auto">
          <a:xfrm>
            <a:off x="676324" y="2655588"/>
            <a:ext cx="10817981" cy="9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利用正交矩阵将对称阵化为对角阵的步骤</a:t>
            </a:r>
            <a:r>
              <a:rPr lang="zh-CN" altLang="en-US" sz="2667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/>
              <a:t> 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求特征值；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找特征向量；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特征向量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单位化；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最后正交化．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440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总结并思考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Box 40"/>
          <p:cNvSpPr txBox="1">
            <a:spLocks noChangeArrowheads="1"/>
          </p:cNvSpPr>
          <p:nvPr/>
        </p:nvSpPr>
        <p:spPr bwMode="auto">
          <a:xfrm>
            <a:off x="683791" y="3865540"/>
            <a:ext cx="10803046" cy="175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对称矩阵的性质</a:t>
            </a:r>
            <a:r>
              <a:rPr lang="zh-CN" altLang="en-US" sz="2667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特征值为实数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lang="en-US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属于不同特征值的特征向量正交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lang="en-US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特征值的重数和与之对应的线性无关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的特征向量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的个数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相等； </a:t>
            </a:r>
            <a:r>
              <a:rPr lang="en-US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必存在正交矩阵，将其化为对角矩阵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对角矩阵对角元素即为特征值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667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40"/>
          <p:cNvSpPr txBox="1">
            <a:spLocks noChangeArrowheads="1"/>
          </p:cNvSpPr>
          <p:nvPr/>
        </p:nvSpPr>
        <p:spPr bwMode="auto">
          <a:xfrm>
            <a:off x="739650" y="5896357"/>
            <a:ext cx="1008171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667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相似变换有什么应用？</a:t>
            </a:r>
            <a:endParaRPr lang="zh-CN" altLang="en-US" sz="2667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0" grpId="0"/>
      <p:bldP spid="16392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、对角化的应用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17993"/>
              </p:ext>
            </p:extLst>
          </p:nvPr>
        </p:nvGraphicFramePr>
        <p:xfrm>
          <a:off x="767408" y="1016000"/>
          <a:ext cx="21605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5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016000"/>
                        <a:ext cx="21605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47706"/>
              </p:ext>
            </p:extLst>
          </p:nvPr>
        </p:nvGraphicFramePr>
        <p:xfrm>
          <a:off x="1004238" y="5157192"/>
          <a:ext cx="1847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6" name="Equation" r:id="rId5" imgW="825480" imgH="190440" progId="Equation.DSMT4">
                  <p:embed/>
                </p:oleObj>
              </mc:Choice>
              <mc:Fallback>
                <p:oleObj name="Equation" r:id="rId5" imgW="825480" imgH="1904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38" y="5157192"/>
                        <a:ext cx="1847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3437"/>
              </p:ext>
            </p:extLst>
          </p:nvPr>
        </p:nvGraphicFramePr>
        <p:xfrm>
          <a:off x="767408" y="1653872"/>
          <a:ext cx="3582987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7" name="Equation" r:id="rId7" imgW="1600200" imgH="965160" progId="Equation.DSMT4">
                  <p:embed/>
                </p:oleObj>
              </mc:Choice>
              <mc:Fallback>
                <p:oleObj name="Equation" r:id="rId7" imgW="1600200" imgH="9651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653872"/>
                        <a:ext cx="3582987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707366"/>
              </p:ext>
            </p:extLst>
          </p:nvPr>
        </p:nvGraphicFramePr>
        <p:xfrm>
          <a:off x="4356188" y="2476990"/>
          <a:ext cx="29003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8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88" y="2476990"/>
                        <a:ext cx="29003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96773"/>
              </p:ext>
            </p:extLst>
          </p:nvPr>
        </p:nvGraphicFramePr>
        <p:xfrm>
          <a:off x="7267088" y="2491453"/>
          <a:ext cx="1990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9" name="Equation" r:id="rId11" imgW="888840" imgH="203040" progId="Equation.DSMT4">
                  <p:embed/>
                </p:oleObj>
              </mc:Choice>
              <mc:Fallback>
                <p:oleObj name="Equation" r:id="rId11" imgW="88884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088" y="2491453"/>
                        <a:ext cx="1990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48163"/>
              </p:ext>
            </p:extLst>
          </p:nvPr>
        </p:nvGraphicFramePr>
        <p:xfrm>
          <a:off x="3919538" y="3941763"/>
          <a:ext cx="4095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00" name="Equation" r:id="rId13" imgW="1828800" imgH="228600" progId="Equation.DSMT4">
                  <p:embed/>
                </p:oleObj>
              </mc:Choice>
              <mc:Fallback>
                <p:oleObj name="Equation" r:id="rId13" imgW="1828800" imgH="2286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3941763"/>
                        <a:ext cx="40957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35504"/>
              </p:ext>
            </p:extLst>
          </p:nvPr>
        </p:nvGraphicFramePr>
        <p:xfrm>
          <a:off x="7969199" y="3075487"/>
          <a:ext cx="2871787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01" name="Equation" r:id="rId15" imgW="1282680" imgH="1002960" progId="Equation.DSMT4">
                  <p:embed/>
                </p:oleObj>
              </mc:Choice>
              <mc:Fallback>
                <p:oleObj name="Equation" r:id="rId15" imgW="1282680" imgH="10029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199" y="3075487"/>
                        <a:ext cx="2871787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9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32294"/>
              </p:ext>
            </p:extLst>
          </p:nvPr>
        </p:nvGraphicFramePr>
        <p:xfrm>
          <a:off x="4912742" y="2885032"/>
          <a:ext cx="4005024" cy="49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3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225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742" y="2885032"/>
                        <a:ext cx="4005024" cy="497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15369"/>
              </p:ext>
            </p:extLst>
          </p:nvPr>
        </p:nvGraphicFramePr>
        <p:xfrm>
          <a:off x="1393052" y="3778046"/>
          <a:ext cx="4968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4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52" y="3778046"/>
                        <a:ext cx="4968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、对角化的应用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40964"/>
              </p:ext>
            </p:extLst>
          </p:nvPr>
        </p:nvGraphicFramePr>
        <p:xfrm>
          <a:off x="877041" y="856218"/>
          <a:ext cx="4238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5" name="Equation" r:id="rId7" imgW="1892160" imgH="469800" progId="Equation.DSMT4">
                  <p:embed/>
                </p:oleObj>
              </mc:Choice>
              <mc:Fallback>
                <p:oleObj name="Equation" r:id="rId7" imgW="1892160" imgH="469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41" y="856218"/>
                        <a:ext cx="42386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98840"/>
              </p:ext>
            </p:extLst>
          </p:nvPr>
        </p:nvGraphicFramePr>
        <p:xfrm>
          <a:off x="845128" y="2157876"/>
          <a:ext cx="5145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6" name="Equation" r:id="rId9" imgW="2298600" imgH="203040" progId="Equation.DSMT4">
                  <p:embed/>
                </p:oleObj>
              </mc:Choice>
              <mc:Fallback>
                <p:oleObj name="Equation" r:id="rId9" imgW="229860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28" y="2157876"/>
                        <a:ext cx="5145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37938"/>
              </p:ext>
            </p:extLst>
          </p:nvPr>
        </p:nvGraphicFramePr>
        <p:xfrm>
          <a:off x="1415480" y="2665672"/>
          <a:ext cx="34972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7" name="Equation" r:id="rId11" imgW="1562040" imgH="469800" progId="Equation.DSMT4">
                  <p:embed/>
                </p:oleObj>
              </mc:Choice>
              <mc:Fallback>
                <p:oleObj name="Equation" r:id="rId11" imgW="1562040" imgH="4698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665672"/>
                        <a:ext cx="34972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76354"/>
              </p:ext>
            </p:extLst>
          </p:nvPr>
        </p:nvGraphicFramePr>
        <p:xfrm>
          <a:off x="7596188" y="1016000"/>
          <a:ext cx="36131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8" name="Equation" r:id="rId13" imgW="1612800" imgH="241200" progId="Equation.DSMT4">
                  <p:embed/>
                </p:oleObj>
              </mc:Choice>
              <mc:Fallback>
                <p:oleObj name="Equation" r:id="rId13" imgW="1612800" imgH="2412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016000"/>
                        <a:ext cx="36131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84651"/>
              </p:ext>
            </p:extLst>
          </p:nvPr>
        </p:nvGraphicFramePr>
        <p:xfrm>
          <a:off x="1415480" y="4289221"/>
          <a:ext cx="8093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9" name="Equation" r:id="rId15" imgW="3619440" imgH="469800" progId="Equation.DSMT4">
                  <p:embed/>
                </p:oleObj>
              </mc:Choice>
              <mc:Fallback>
                <p:oleObj name="Equation" r:id="rId15" imgW="3619440" imgH="469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289221"/>
                        <a:ext cx="80930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97132"/>
              </p:ext>
            </p:extLst>
          </p:nvPr>
        </p:nvGraphicFramePr>
        <p:xfrm>
          <a:off x="1388900" y="5139041"/>
          <a:ext cx="85486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0" name="Equation" r:id="rId17" imgW="3822480" imgH="469800" progId="Equation.DSMT4">
                  <p:embed/>
                </p:oleObj>
              </mc:Choice>
              <mc:Fallback>
                <p:oleObj name="Equation" r:id="rId17" imgW="3822480" imgH="4698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900" y="5139041"/>
                        <a:ext cx="85486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20267" y="83671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61834"/>
              </p:ext>
            </p:extLst>
          </p:nvPr>
        </p:nvGraphicFramePr>
        <p:xfrm>
          <a:off x="8040216" y="909997"/>
          <a:ext cx="21320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99" name="Equation" r:id="rId3" imgW="1066680" imgH="469800" progId="Equation.DSMT4">
                  <p:embed/>
                </p:oleObj>
              </mc:Choice>
              <mc:Fallback>
                <p:oleObj name="Equation" r:id="rId3" imgW="1066680" imgH="46980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909997"/>
                        <a:ext cx="2132012" cy="93662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02326"/>
              </p:ext>
            </p:extLst>
          </p:nvPr>
        </p:nvGraphicFramePr>
        <p:xfrm>
          <a:off x="630238" y="909638"/>
          <a:ext cx="72691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0" name="Equation" r:id="rId5" imgW="3251160" imgH="469800" progId="Equation.DSMT4">
                  <p:embed/>
                </p:oleObj>
              </mc:Choice>
              <mc:Fallback>
                <p:oleObj name="Equation" r:id="rId5" imgW="3251160" imgH="469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909638"/>
                        <a:ext cx="72691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82258"/>
              </p:ext>
            </p:extLst>
          </p:nvPr>
        </p:nvGraphicFramePr>
        <p:xfrm>
          <a:off x="5793150" y="4622552"/>
          <a:ext cx="2820194" cy="105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1" name="Equation" r:id="rId7" imgW="1282680" imgH="482400" progId="Equation.DSMT4">
                  <p:embed/>
                </p:oleObj>
              </mc:Choice>
              <mc:Fallback>
                <p:oleObj name="Equation" r:id="rId7" imgW="1282680" imgH="48240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50" y="4622552"/>
                        <a:ext cx="2820194" cy="1058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01812"/>
              </p:ext>
            </p:extLst>
          </p:nvPr>
        </p:nvGraphicFramePr>
        <p:xfrm>
          <a:off x="7848067" y="2402949"/>
          <a:ext cx="2009934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2" name="Equation" r:id="rId9" imgW="914400" imgH="469800" progId="Equation.DSMT4">
                  <p:embed/>
                </p:oleObj>
              </mc:Choice>
              <mc:Fallback>
                <p:oleObj name="Equation" r:id="rId9" imgW="914400" imgH="46980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067" y="2402949"/>
                        <a:ext cx="2009934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05544"/>
              </p:ext>
            </p:extLst>
          </p:nvPr>
        </p:nvGraphicFramePr>
        <p:xfrm>
          <a:off x="749300" y="2314575"/>
          <a:ext cx="3981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3" name="Equation" r:id="rId11" imgW="1777680" imgH="228600" progId="Equation.DSMT4">
                  <p:embed/>
                </p:oleObj>
              </mc:Choice>
              <mc:Fallback>
                <p:oleObj name="Equation" r:id="rId11" imgW="177768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314575"/>
                        <a:ext cx="39814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24731"/>
              </p:ext>
            </p:extLst>
          </p:nvPr>
        </p:nvGraphicFramePr>
        <p:xfrm>
          <a:off x="1558925" y="3179841"/>
          <a:ext cx="42084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4" name="Equation" r:id="rId13" imgW="1879560" imgH="495000" progId="Equation.DSMT4">
                  <p:embed/>
                </p:oleObj>
              </mc:Choice>
              <mc:Fallback>
                <p:oleObj name="Equation" r:id="rId13" imgW="1879560" imgH="4950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179841"/>
                        <a:ext cx="420846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54228"/>
              </p:ext>
            </p:extLst>
          </p:nvPr>
        </p:nvGraphicFramePr>
        <p:xfrm>
          <a:off x="1558925" y="4654549"/>
          <a:ext cx="42084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5" name="Equation" r:id="rId15" imgW="1879560" imgH="469800" progId="Equation.DSMT4">
                  <p:embed/>
                </p:oleObj>
              </mc:Choice>
              <mc:Fallback>
                <p:oleObj name="Equation" r:id="rId15" imgW="1879560" imgH="4698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654549"/>
                        <a:ext cx="42084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、对角化的应用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58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95730"/>
              </p:ext>
            </p:extLst>
          </p:nvPr>
        </p:nvGraphicFramePr>
        <p:xfrm>
          <a:off x="795673" y="1550953"/>
          <a:ext cx="6842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4" name="Equation" r:id="rId3" imgW="3060360" imgH="228600" progId="Equation.DSMT4">
                  <p:embed/>
                </p:oleObj>
              </mc:Choice>
              <mc:Fallback>
                <p:oleObj name="Equation" r:id="rId3" imgW="306036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3" y="1550953"/>
                        <a:ext cx="68421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77809"/>
              </p:ext>
            </p:extLst>
          </p:nvPr>
        </p:nvGraphicFramePr>
        <p:xfrm>
          <a:off x="7608168" y="975012"/>
          <a:ext cx="12779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5" name="Equation" r:id="rId5" imgW="571320" imgH="698400" progId="Equation.DSMT4">
                  <p:embed/>
                </p:oleObj>
              </mc:Choice>
              <mc:Fallback>
                <p:oleObj name="Equation" r:id="rId5" imgW="571320" imgH="6984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975012"/>
                        <a:ext cx="12779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125648"/>
              </p:ext>
            </p:extLst>
          </p:nvPr>
        </p:nvGraphicFramePr>
        <p:xfrm>
          <a:off x="847016" y="2780928"/>
          <a:ext cx="6221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6" name="Equation" r:id="rId7" imgW="2781000" imgH="228600" progId="Equation.DSMT4">
                  <p:embed/>
                </p:oleObj>
              </mc:Choice>
              <mc:Fallback>
                <p:oleObj name="Equation" r:id="rId7" imgW="278100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16" y="2780928"/>
                        <a:ext cx="62214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2956"/>
              </p:ext>
            </p:extLst>
          </p:nvPr>
        </p:nvGraphicFramePr>
        <p:xfrm>
          <a:off x="806668" y="3933056"/>
          <a:ext cx="5422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7" name="Equation" r:id="rId9" imgW="2425680" imgH="203040" progId="Equation.DSMT4">
                  <p:embed/>
                </p:oleObj>
              </mc:Choice>
              <mc:Fallback>
                <p:oleObj name="Equation" r:id="rId9" imgW="2425680" imgH="2030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68" y="3933056"/>
                        <a:ext cx="5422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xmlns="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17378"/>
              </p:ext>
            </p:extLst>
          </p:nvPr>
        </p:nvGraphicFramePr>
        <p:xfrm>
          <a:off x="1941329" y="988794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6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329" y="988794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55730"/>
              </p:ext>
            </p:extLst>
          </p:nvPr>
        </p:nvGraphicFramePr>
        <p:xfrm>
          <a:off x="1931957" y="1687178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7" name="Equation" r:id="rId6" imgW="1117440" imgH="203040" progId="Equation.DSMT4">
                  <p:embed/>
                </p:oleObj>
              </mc:Choice>
              <mc:Fallback>
                <p:oleObj name="Equation" r:id="rId6" imgW="1117440" imgH="20304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57" y="1687178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2040"/>
              </p:ext>
            </p:extLst>
          </p:nvPr>
        </p:nvGraphicFramePr>
        <p:xfrm>
          <a:off x="1919288" y="2374335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8" name="Equation" r:id="rId8" imgW="1587240" imgH="203040" progId="Equation.DSMT4">
                  <p:embed/>
                </p:oleObj>
              </mc:Choice>
              <mc:Fallback>
                <p:oleObj name="Equation" r:id="rId8" imgW="1587240" imgH="203040" progId="Equation.DSMT4">
                  <p:embed/>
                  <p:pic>
                    <p:nvPicPr>
                      <p:cNvPr id="61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374335"/>
                        <a:ext cx="3571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28">
            <a:extLst>
              <a:ext uri="{FF2B5EF4-FFF2-40B4-BE49-F238E27FC236}">
                <a16:creationId xmlns:a16="http://schemas.microsoft.com/office/drawing/2014/main" xmlns="" id="{D71F388F-AC26-4EA5-A9B7-F3F718F3EBBF}"/>
              </a:ext>
            </a:extLst>
          </p:cNvPr>
          <p:cNvSpPr txBox="1"/>
          <p:nvPr/>
        </p:nvSpPr>
        <p:spPr>
          <a:xfrm>
            <a:off x="850141" y="3935996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相似和等价的区别是什么？</a:t>
            </a: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xmlns="" id="{D71F388F-AC26-4EA5-A9B7-F3F718F3EBBF}"/>
              </a:ext>
            </a:extLst>
          </p:cNvPr>
          <p:cNvSpPr txBox="1"/>
          <p:nvPr/>
        </p:nvSpPr>
        <p:spPr>
          <a:xfrm>
            <a:off x="877751" y="4705553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两个矩阵相似可以得出哪些结论？</a:t>
            </a: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18752"/>
              </p:ext>
            </p:extLst>
          </p:nvPr>
        </p:nvGraphicFramePr>
        <p:xfrm>
          <a:off x="1941329" y="3169453"/>
          <a:ext cx="2828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9" name="Equation" r:id="rId10" imgW="1257120" imgH="190440" progId="Equation.DSMT4">
                  <p:embed/>
                </p:oleObj>
              </mc:Choice>
              <mc:Fallback>
                <p:oleObj name="Equation" r:id="rId10" imgW="1257120" imgH="190440" progId="Equation.DSMT4">
                  <p:embed/>
                  <p:pic>
                    <p:nvPicPr>
                      <p:cNvPr id="61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329" y="3169453"/>
                        <a:ext cx="28289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68"/>
          <p:cNvSpPr txBox="1">
            <a:spLocks noChangeArrowheads="1"/>
          </p:cNvSpPr>
          <p:nvPr/>
        </p:nvSpPr>
        <p:spPr bwMode="auto">
          <a:xfrm>
            <a:off x="917004" y="5541026"/>
            <a:ext cx="9715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</a:t>
            </a:r>
            <a:r>
              <a:rPr kumimoji="1" lang="en-US" altLang="zh-CN" sz="2800" b="1" i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阶方阵都可以对角化吗？如果可以对角化，         如何求相似变换？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119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一、相似矩阵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45692" y="1152671"/>
            <a:ext cx="10953607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都是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阶方阵，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若有可逆矩阵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10000"/>
              </a:lnSpc>
              <a:buClr>
                <a:srgbClr val="00007D"/>
              </a:buClr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相似矩阵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，或称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kumimoji="1"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～</a:t>
            </a:r>
            <a:r>
              <a:rPr kumimoji="1"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进行运算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称为对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相似变换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可逆矩阵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变成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相似变换矩阵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lang="zh-CN" altLang="en-US" sz="2800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4725144"/>
            <a:ext cx="1014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单位矩阵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与它自己相似，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零矩阵与它自己相似。</a:t>
            </a:r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1016786" y="5574288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相似与等价：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kumimoji="1"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必然等价，但等价未必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722438" y="901269"/>
            <a:ext cx="9982074" cy="26906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相似</a:t>
            </a:r>
            <a:r>
              <a:rPr kumimoji="1"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是同阶方阵之间的等价关系，即满足</a:t>
            </a:r>
            <a:endParaRPr kumimoji="1" lang="zh-CN" altLang="en-US" sz="2800" b="1" kern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	(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反身性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	(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对称性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～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	(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传递性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2800" b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8120"/>
              </p:ext>
            </p:extLst>
          </p:nvPr>
        </p:nvGraphicFramePr>
        <p:xfrm>
          <a:off x="722438" y="3861048"/>
          <a:ext cx="22177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2" name="Equation" r:id="rId3" imgW="990360" imgH="203040" progId="Equation.DSMT4">
                  <p:embed/>
                </p:oleObj>
              </mc:Choice>
              <mc:Fallback>
                <p:oleObj name="Equation" r:id="rId3" imgW="99036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38" y="3861048"/>
                        <a:ext cx="22177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33398"/>
              </p:ext>
            </p:extLst>
          </p:nvPr>
        </p:nvGraphicFramePr>
        <p:xfrm>
          <a:off x="3020480" y="3820941"/>
          <a:ext cx="1535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3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480" y="3820941"/>
                        <a:ext cx="15351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95906"/>
              </p:ext>
            </p:extLst>
          </p:nvPr>
        </p:nvGraphicFramePr>
        <p:xfrm>
          <a:off x="3044720" y="4653136"/>
          <a:ext cx="2360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4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720" y="4653136"/>
                        <a:ext cx="2360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34365"/>
              </p:ext>
            </p:extLst>
          </p:nvPr>
        </p:nvGraphicFramePr>
        <p:xfrm>
          <a:off x="3045710" y="5399606"/>
          <a:ext cx="3349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5" name="Equation" r:id="rId9" imgW="1498320" imgH="203040" progId="Equation.DSMT4">
                  <p:embed/>
                </p:oleObj>
              </mc:Choice>
              <mc:Fallback>
                <p:oleObj name="Equation" r:id="rId9" imgW="149832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710" y="5399606"/>
                        <a:ext cx="3349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616703"/>
              </p:ext>
            </p:extLst>
          </p:nvPr>
        </p:nvGraphicFramePr>
        <p:xfrm>
          <a:off x="6528048" y="5399605"/>
          <a:ext cx="3213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6" name="Equation" r:id="rId11" imgW="1434960" imgH="203040" progId="Equation.DSMT4">
                  <p:embed/>
                </p:oleObj>
              </mc:Choice>
              <mc:Fallback>
                <p:oleObj name="Equation" r:id="rId11" imgW="143496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5399605"/>
                        <a:ext cx="3213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525"/>
              </p:ext>
            </p:extLst>
          </p:nvPr>
        </p:nvGraphicFramePr>
        <p:xfrm>
          <a:off x="3044720" y="6146076"/>
          <a:ext cx="2922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7" name="Equation" r:id="rId13" imgW="1307880" imgH="215640" progId="Equation.DSMT4">
                  <p:embed/>
                </p:oleObj>
              </mc:Choice>
              <mc:Fallback>
                <p:oleObj name="Equation" r:id="rId13" imgW="1307880" imgH="2156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720" y="6146076"/>
                        <a:ext cx="29225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968208" y="1919841"/>
            <a:ext cx="3024336" cy="653494"/>
            <a:chOff x="7968208" y="1919841"/>
            <a:chExt cx="3024336" cy="653494"/>
          </a:xfrm>
        </p:grpSpPr>
        <p:sp>
          <p:nvSpPr>
            <p:cNvPr id="2" name="矩形 1"/>
            <p:cNvSpPr/>
            <p:nvPr/>
          </p:nvSpPr>
          <p:spPr>
            <a:xfrm>
              <a:off x="7968208" y="1919841"/>
              <a:ext cx="3024336" cy="65349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29363"/>
                </p:ext>
              </p:extLst>
            </p:nvPr>
          </p:nvGraphicFramePr>
          <p:xfrm>
            <a:off x="7968208" y="1988840"/>
            <a:ext cx="30067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58" name="Equation" r:id="rId15" imgW="1346040" imgH="203040" progId="Equation.DSMT4">
                    <p:embed/>
                  </p:oleObj>
                </mc:Choice>
                <mc:Fallback>
                  <p:oleObj name="Equation" r:id="rId15" imgW="1346040" imgH="20304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8208" y="1988840"/>
                          <a:ext cx="30067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一、相似矩阵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95772"/>
              </p:ext>
            </p:extLst>
          </p:nvPr>
        </p:nvGraphicFramePr>
        <p:xfrm>
          <a:off x="6023992" y="6188938"/>
          <a:ext cx="1787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9" name="Equation" r:id="rId17" imgW="799920" imgH="177480" progId="Equation.DSMT4">
                  <p:embed/>
                </p:oleObj>
              </mc:Choice>
              <mc:Fallback>
                <p:oleObj name="Equation" r:id="rId17" imgW="799920" imgH="177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6188938"/>
                        <a:ext cx="17875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9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0899" y="1915350"/>
            <a:ext cx="10953607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可逆矩阵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，使得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0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70354"/>
              </p:ext>
            </p:extLst>
          </p:nvPr>
        </p:nvGraphicFramePr>
        <p:xfrm>
          <a:off x="3042129" y="2563415"/>
          <a:ext cx="31511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49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29" y="2563415"/>
                        <a:ext cx="31511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02041"/>
              </p:ext>
            </p:extLst>
          </p:nvPr>
        </p:nvGraphicFramePr>
        <p:xfrm>
          <a:off x="1411497" y="2632926"/>
          <a:ext cx="1590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0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497" y="2632926"/>
                        <a:ext cx="1590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31326"/>
              </p:ext>
            </p:extLst>
          </p:nvPr>
        </p:nvGraphicFramePr>
        <p:xfrm>
          <a:off x="1422664" y="3494758"/>
          <a:ext cx="3149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1" name="Equation" r:id="rId7" imgW="1409400" imgH="279360" progId="Equation.DSMT4">
                  <p:embed/>
                </p:oleObj>
              </mc:Choice>
              <mc:Fallback>
                <p:oleObj name="Equation" r:id="rId7" imgW="1409400" imgH="2793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664" y="3494758"/>
                        <a:ext cx="3149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742565"/>
              </p:ext>
            </p:extLst>
          </p:nvPr>
        </p:nvGraphicFramePr>
        <p:xfrm>
          <a:off x="6236894" y="2563414"/>
          <a:ext cx="27241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2" name="Equation" r:id="rId9" imgW="1218960" imgH="279360" progId="Equation.DSMT4">
                  <p:embed/>
                </p:oleObj>
              </mc:Choice>
              <mc:Fallback>
                <p:oleObj name="Equation" r:id="rId9" imgW="1218960" imgH="2793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894" y="2563414"/>
                        <a:ext cx="27241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240315"/>
              </p:ext>
            </p:extLst>
          </p:nvPr>
        </p:nvGraphicFramePr>
        <p:xfrm>
          <a:off x="4651716" y="3449353"/>
          <a:ext cx="1701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3" name="Equation" r:id="rId11" imgW="761760" imgH="241200" progId="Equation.DSMT4">
                  <p:embed/>
                </p:oleObj>
              </mc:Choice>
              <mc:Fallback>
                <p:oleObj name="Equation" r:id="rId11" imgW="76176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716" y="3449353"/>
                        <a:ext cx="1701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97404"/>
              </p:ext>
            </p:extLst>
          </p:nvPr>
        </p:nvGraphicFramePr>
        <p:xfrm>
          <a:off x="3153792" y="1086992"/>
          <a:ext cx="3349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4" name="Equation" r:id="rId13" imgW="1498320" imgH="203040" progId="Equation.DSMT4">
                  <p:embed/>
                </p:oleObj>
              </mc:Choice>
              <mc:Fallback>
                <p:oleObj name="Equation" r:id="rId13" imgW="149832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792" y="1086992"/>
                        <a:ext cx="3349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17675"/>
              </p:ext>
            </p:extLst>
          </p:nvPr>
        </p:nvGraphicFramePr>
        <p:xfrm>
          <a:off x="6779991" y="1061479"/>
          <a:ext cx="3213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5" name="Equation" r:id="rId15" imgW="1434960" imgH="203040" progId="Equation.DSMT4">
                  <p:embed/>
                </p:oleObj>
              </mc:Choice>
              <mc:Fallback>
                <p:oleObj name="Equation" r:id="rId15" imgW="143496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991" y="1061479"/>
                        <a:ext cx="3213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09072"/>
              </p:ext>
            </p:extLst>
          </p:nvPr>
        </p:nvGraphicFramePr>
        <p:xfrm>
          <a:off x="623392" y="1084765"/>
          <a:ext cx="22177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6" name="Equation" r:id="rId17" imgW="990360" imgH="203040" progId="Equation.DSMT4">
                  <p:embed/>
                </p:oleObj>
              </mc:Choice>
              <mc:Fallback>
                <p:oleObj name="Equation" r:id="rId17" imgW="99036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84765"/>
                        <a:ext cx="22177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一、相似矩阵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24506"/>
              </p:ext>
            </p:extLst>
          </p:nvPr>
        </p:nvGraphicFramePr>
        <p:xfrm>
          <a:off x="864616" y="4301027"/>
          <a:ext cx="4578351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7" name="Equation" r:id="rId19" imgW="2044440" imgH="203040" progId="Equation.DSMT4">
                  <p:embed/>
                </p:oleObj>
              </mc:Choice>
              <mc:Fallback>
                <p:oleObj name="Equation" r:id="rId19" imgW="204444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616" y="4301027"/>
                        <a:ext cx="4578351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42693"/>
              </p:ext>
            </p:extLst>
          </p:nvPr>
        </p:nvGraphicFramePr>
        <p:xfrm>
          <a:off x="911424" y="5078721"/>
          <a:ext cx="4691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8" name="Equation" r:id="rId21" imgW="2095200" imgH="228600" progId="Equation.DSMT4">
                  <p:embed/>
                </p:oleObj>
              </mc:Choice>
              <mc:Fallback>
                <p:oleObj name="Equation" r:id="rId21" imgW="209520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078721"/>
                        <a:ext cx="4691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96241"/>
              </p:ext>
            </p:extLst>
          </p:nvPr>
        </p:nvGraphicFramePr>
        <p:xfrm>
          <a:off x="1457749" y="5913565"/>
          <a:ext cx="54594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9" name="Equation" r:id="rId23" imgW="2438280" imgH="228600" progId="Equation.DSMT4">
                  <p:embed/>
                </p:oleObj>
              </mc:Choice>
              <mc:Fallback>
                <p:oleObj name="Equation" r:id="rId23" imgW="2438280" imgH="2286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749" y="5913565"/>
                        <a:ext cx="54594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70362"/>
              </p:ext>
            </p:extLst>
          </p:nvPr>
        </p:nvGraphicFramePr>
        <p:xfrm>
          <a:off x="6917162" y="4303219"/>
          <a:ext cx="2671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60" name="Equation" r:id="rId25" imgW="1193760" imgH="203040" progId="Equation.DSMT4">
                  <p:embed/>
                </p:oleObj>
              </mc:Choice>
              <mc:Fallback>
                <p:oleObj name="Equation" r:id="rId25" imgW="119376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162" y="4303219"/>
                        <a:ext cx="26717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1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26706"/>
              </p:ext>
            </p:extLst>
          </p:nvPr>
        </p:nvGraphicFramePr>
        <p:xfrm>
          <a:off x="683461" y="3214216"/>
          <a:ext cx="82089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3" name="Equation" r:id="rId3" imgW="3670200" imgH="965160" progId="Equation.DSMT4">
                  <p:embed/>
                </p:oleObj>
              </mc:Choice>
              <mc:Fallback>
                <p:oleObj name="Equation" r:id="rId3" imgW="3670200" imgH="9651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1" y="3214216"/>
                        <a:ext cx="82089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52712"/>
              </p:ext>
            </p:extLst>
          </p:nvPr>
        </p:nvGraphicFramePr>
        <p:xfrm>
          <a:off x="574675" y="1068542"/>
          <a:ext cx="10634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4" name="Equation" r:id="rId5" imgW="4749480" imgH="203040" progId="Equation.DSMT4">
                  <p:embed/>
                </p:oleObj>
              </mc:Choice>
              <mc:Fallback>
                <p:oleObj name="Equation" r:id="rId5" imgW="474948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068542"/>
                        <a:ext cx="10634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48153"/>
              </p:ext>
            </p:extLst>
          </p:nvPr>
        </p:nvGraphicFramePr>
        <p:xfrm>
          <a:off x="1631504" y="1831141"/>
          <a:ext cx="6056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5" name="Equation" r:id="rId7" imgW="2705040" imgH="203040" progId="Equation.DSMT4">
                  <p:embed/>
                </p:oleObj>
              </mc:Choice>
              <mc:Fallback>
                <p:oleObj name="Equation" r:id="rId7" imgW="270504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831141"/>
                        <a:ext cx="60563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36015"/>
              </p:ext>
            </p:extLst>
          </p:nvPr>
        </p:nvGraphicFramePr>
        <p:xfrm>
          <a:off x="681460" y="2618952"/>
          <a:ext cx="7535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6" name="Equation" r:id="rId9" imgW="3365280" imgH="203040" progId="Equation.DSMT4">
                  <p:embed/>
                </p:oleObj>
              </mc:Choice>
              <mc:Fallback>
                <p:oleObj name="Equation" r:id="rId9" imgW="336528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60" y="2618952"/>
                        <a:ext cx="75358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712046"/>
              </p:ext>
            </p:extLst>
          </p:nvPr>
        </p:nvGraphicFramePr>
        <p:xfrm>
          <a:off x="603057" y="5915090"/>
          <a:ext cx="108061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7" name="Equation" r:id="rId11" imgW="4825800" imgH="203040" progId="Equation.DSMT4">
                  <p:embed/>
                </p:oleObj>
              </mc:Choice>
              <mc:Fallback>
                <p:oleObj name="Equation" r:id="rId11" imgW="482580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57" y="5915090"/>
                        <a:ext cx="108061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49876"/>
              </p:ext>
            </p:extLst>
          </p:nvPr>
        </p:nvGraphicFramePr>
        <p:xfrm>
          <a:off x="8859095" y="4038128"/>
          <a:ext cx="19034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8" name="Equation" r:id="rId13" imgW="850680" imgH="228600" progId="Equation.DSMT4">
                  <p:embed/>
                </p:oleObj>
              </mc:Choice>
              <mc:Fallback>
                <p:oleObj name="Equation" r:id="rId13" imgW="8506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095" y="4038128"/>
                        <a:ext cx="19034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810462"/>
              </p:ext>
            </p:extLst>
          </p:nvPr>
        </p:nvGraphicFramePr>
        <p:xfrm>
          <a:off x="716512" y="3778226"/>
          <a:ext cx="5508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1" name="Equation" r:id="rId3" imgW="2463480" imgH="241200" progId="Equation.DSMT4">
                  <p:embed/>
                </p:oleObj>
              </mc:Choice>
              <mc:Fallback>
                <p:oleObj name="Equation" r:id="rId3" imgW="246348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12" y="3778226"/>
                        <a:ext cx="5508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、方阵对角化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04430"/>
              </p:ext>
            </p:extLst>
          </p:nvPr>
        </p:nvGraphicFramePr>
        <p:xfrm>
          <a:off x="678892" y="1050579"/>
          <a:ext cx="64531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2" name="Equation" r:id="rId5" imgW="2882880" imgH="203040" progId="Equation.DSMT4">
                  <p:embed/>
                </p:oleObj>
              </mc:Choice>
              <mc:Fallback>
                <p:oleObj name="Equation" r:id="rId5" imgW="288288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92" y="1050579"/>
                        <a:ext cx="64531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12723"/>
              </p:ext>
            </p:extLst>
          </p:nvPr>
        </p:nvGraphicFramePr>
        <p:xfrm>
          <a:off x="667478" y="1539880"/>
          <a:ext cx="633888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3" name="Equation" r:id="rId7" imgW="2831760" imgH="965160" progId="Equation.DSMT4">
                  <p:embed/>
                </p:oleObj>
              </mc:Choice>
              <mc:Fallback>
                <p:oleObj name="Equation" r:id="rId7" imgW="2831760" imgH="96516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78" y="1539880"/>
                        <a:ext cx="6338888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7542"/>
              </p:ext>
            </p:extLst>
          </p:nvPr>
        </p:nvGraphicFramePr>
        <p:xfrm>
          <a:off x="6927773" y="2389835"/>
          <a:ext cx="4292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4" name="Equation" r:id="rId9" imgW="1917360" imgH="203040" progId="Equation.DSMT4">
                  <p:embed/>
                </p:oleObj>
              </mc:Choice>
              <mc:Fallback>
                <p:oleObj name="Equation" r:id="rId9" imgW="191736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773" y="2389835"/>
                        <a:ext cx="4292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62719"/>
              </p:ext>
            </p:extLst>
          </p:nvPr>
        </p:nvGraphicFramePr>
        <p:xfrm>
          <a:off x="827914" y="6103255"/>
          <a:ext cx="8890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5" name="Equation" r:id="rId11" imgW="3974760" imgH="228600" progId="Equation.DSMT4">
                  <p:embed/>
                </p:oleObj>
              </mc:Choice>
              <mc:Fallback>
                <p:oleObj name="Equation" r:id="rId11" imgW="397476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14" y="6103255"/>
                        <a:ext cx="8890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53728"/>
              </p:ext>
            </p:extLst>
          </p:nvPr>
        </p:nvGraphicFramePr>
        <p:xfrm>
          <a:off x="7680176" y="5221209"/>
          <a:ext cx="4060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6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5221209"/>
                        <a:ext cx="4060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19686"/>
              </p:ext>
            </p:extLst>
          </p:nvPr>
        </p:nvGraphicFramePr>
        <p:xfrm>
          <a:off x="7221538" y="4513263"/>
          <a:ext cx="3605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7" name="Equation" r:id="rId15" imgW="1612800" imgH="228600" progId="Equation.DSMT4">
                  <p:embed/>
                </p:oleObj>
              </mc:Choice>
              <mc:Fallback>
                <p:oleObj name="Equation" r:id="rId15" imgW="161280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513263"/>
                        <a:ext cx="3605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19026"/>
              </p:ext>
            </p:extLst>
          </p:nvPr>
        </p:nvGraphicFramePr>
        <p:xfrm>
          <a:off x="6225137" y="3832509"/>
          <a:ext cx="1901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8" name="Equation" r:id="rId17" imgW="850680" imgH="177480" progId="Equation.DSMT4">
                  <p:embed/>
                </p:oleObj>
              </mc:Choice>
              <mc:Fallback>
                <p:oleObj name="Equation" r:id="rId17" imgW="850680" imgH="1774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137" y="3832509"/>
                        <a:ext cx="1901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90970"/>
              </p:ext>
            </p:extLst>
          </p:nvPr>
        </p:nvGraphicFramePr>
        <p:xfrm>
          <a:off x="823912" y="4501953"/>
          <a:ext cx="59324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9" name="Equation" r:id="rId19" imgW="2654280" imgH="228600" progId="Equation.DSMT4">
                  <p:embed/>
                </p:oleObj>
              </mc:Choice>
              <mc:Fallback>
                <p:oleObj name="Equation" r:id="rId19" imgW="265428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4501953"/>
                        <a:ext cx="59324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13141"/>
              </p:ext>
            </p:extLst>
          </p:nvPr>
        </p:nvGraphicFramePr>
        <p:xfrm>
          <a:off x="823912" y="5206316"/>
          <a:ext cx="6781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0" name="Equation" r:id="rId21" imgW="3035160" imgH="228600" progId="Equation.DSMT4">
                  <p:embed/>
                </p:oleObj>
              </mc:Choice>
              <mc:Fallback>
                <p:oleObj name="Equation" r:id="rId21" imgW="3035160" imgH="2286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5206316"/>
                        <a:ext cx="6781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17242"/>
              </p:ext>
            </p:extLst>
          </p:nvPr>
        </p:nvGraphicFramePr>
        <p:xfrm>
          <a:off x="716512" y="3164843"/>
          <a:ext cx="9096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1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12" y="3164843"/>
                        <a:ext cx="9096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2139</TotalTime>
  <Words>596</Words>
  <Application>Microsoft Office PowerPoint</Application>
  <PresentationFormat>自定义</PresentationFormat>
  <Paragraphs>91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新媒体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Microsoft</cp:lastModifiedBy>
  <cp:revision>1019</cp:revision>
  <dcterms:created xsi:type="dcterms:W3CDTF">2015-11-15T13:24:13Z</dcterms:created>
  <dcterms:modified xsi:type="dcterms:W3CDTF">2018-10-29T02:21:27Z</dcterms:modified>
</cp:coreProperties>
</file>