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2000"/>
  <p:notesSz cx="6858000" cy="9144000"/>
  <p:embeddedFontLst>
    <p:embeddedFont>
      <p:font typeface="Lato"/>
      <p:regular r:id="rId19"/>
      <p:bold r:id="rId20"/>
      <p:italic r:id="rId21"/>
      <p:boldItalic r:id="rId22"/>
    </p:embeddedFont>
    <p:embeddedFont>
      <p:font typeface="Poppins SemiBold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26">
          <p15:clr>
            <a:srgbClr val="A4A3A4"/>
          </p15:clr>
        </p15:guide>
        <p15:guide id="2" pos="4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DD315BB-A6C0-4FED-86D2-02045A56C752}">
  <a:tblStyle styleId="{2DD315BB-A6C0-4FED-86D2-02045A56C75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26" orient="horz"/>
        <p:guide pos="483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PoppinsSemiBold-bold.fntdata"/><Relationship Id="rId23" Type="http://schemas.openxmlformats.org/officeDocument/2006/relationships/font" Target="fonts/Poppins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oppinsSemiBold-boldItalic.fntdata"/><Relationship Id="rId25" Type="http://schemas.openxmlformats.org/officeDocument/2006/relationships/font" Target="fonts/PoppinsSemiBold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Lato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URL:http://i02c106.p.ssafy.io/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아이디 : asdf@asdf.com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비밀번호: asdf123!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안녕하십니까 기억해조 발표를 맡은 이하연 입니다. 기억에 남는 프로젝트가 되고자 팀명을 기억해조로 정하였습니다. </a:t>
            </a:r>
            <a:r>
              <a:rPr b="1" i="0"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(다음 페이지)</a:t>
            </a:r>
            <a:endParaRPr/>
          </a:p>
        </p:txBody>
      </p:sp>
      <p:sp>
        <p:nvSpPr>
          <p:cNvPr id="32" name="Google Shape;3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기대효과로는 개발자들과 관심 부분을 공유 할 수 있고 실시간 정보를 주고받을 수 있어 빠른 피드백을 받아볼 수 있습니다. 그리고 온라인으로 입소문이 나게 되면 개발하고 있는 프로그램이 입소문이나서 매출이 증가할 수 있을것이라고 생각합니다.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시연을 마지막으로 발표를 마치겠습니다. </a:t>
            </a:r>
            <a:r>
              <a:rPr b="1" i="0"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(다음 페이지)</a:t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URL:http://i02c106.p.ssafy.io/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아이디 : asdf@asdf.com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비밀번호: asdf123!</a:t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시연입니다. 회원 로그인을 하면 main 페이지에서 피드들을 볼 수 있습니다. </a:t>
            </a:r>
            <a:r>
              <a:rPr b="1" i="0"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(로그인한다)</a:t>
            </a:r>
            <a:r>
              <a:rPr b="0" i="0"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먼저 게시글 등록을 할 때 </a:t>
            </a:r>
            <a:r>
              <a:rPr b="1" i="0"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(게시글 등록)</a:t>
            </a:r>
            <a:r>
              <a:rPr b="0" i="0"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윗부분은 해당 게시글에 대한 설명을 쓸수 있고, #을 앞에 달면 나중에 해쉬태그로 볼 수 있게 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(해쉬태그 삽입 (#파이썬) )</a:t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추가를 누르면 코드와 이미지, 비디오를 선택할 수 있습니다. </a:t>
            </a:r>
            <a:r>
              <a:rPr b="1" i="0"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(사진 삽입 (SSAFY))</a:t>
            </a:r>
            <a:r>
              <a:rPr b="0" i="0"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코드 부분에 작성을 할 때 하이라이트 기능이 들어가 있고, 현재는 js에 대해서만 하이라이트 기능이 가능합니다. </a:t>
            </a:r>
            <a:r>
              <a:rPr b="1" i="0"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(코드 삽입 (var a = 3; alert('ssafy'))</a:t>
            </a:r>
            <a:r>
              <a:rPr b="0" i="0"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그리고 넥스트를 누르면 다음 페이지로 넘어가면서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(추가로 사진을 추가해본다)</a:t>
            </a:r>
            <a:r>
              <a:rPr b="0" i="0"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게시물의 데이터를 추가할 수 있습니다.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(메인에서 게시글 확인)</a:t>
            </a:r>
            <a:r>
              <a:rPr b="0" i="0"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그리고 등록을 누르면 다시 메인으로 넘어가고, 방금 입력한 코드들을 볼 수 있습니다.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(해쉬태그 클릭해보기)</a:t>
            </a:r>
            <a:r>
              <a:rPr b="0" i="0"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해쉬태그는 검색을 통해서 더욱 쉽게 원하는 피드들을 찾는 것을 도와줍니다.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(해쉬태그 검색 '파이썬')</a:t>
            </a:r>
            <a:r>
              <a:rPr b="0" i="0"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검색 기능에서 계정명, 태그, 피드등을 검색해서 볼 수 있습니다.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(게시글 좋아요 클릭해보기)</a:t>
            </a:r>
            <a:r>
              <a:rPr b="0" i="0"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피드들을 구경하면서 관심있는 피드에 좋아요를 누르거나 </a:t>
            </a:r>
            <a:r>
              <a:rPr b="1" i="0"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(댓글 확인) </a:t>
            </a:r>
            <a:r>
              <a:rPr b="0" i="0"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댓글을 쓸 수 있고, 나중에 다시 볼 수 있게 스크랩 또한 할 수 있습니다. </a:t>
            </a:r>
            <a:r>
              <a:rPr b="1" i="0"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(스크랩 클릭)</a:t>
            </a:r>
            <a:r>
              <a:rPr b="0" i="0"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그리고 이 페이지를 카카오톡을 통해 공유 할 수 있습니다. </a:t>
            </a:r>
            <a:r>
              <a:rPr b="1" i="0"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(공유 눌러보기)</a:t>
            </a:r>
            <a:r>
              <a:rPr b="0" i="0"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(사용자 페이지 들어가서 팔로우 버튼 누르기)</a:t>
            </a:r>
            <a:r>
              <a:rPr b="0" i="0"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또한 사용자의 프로필 사진이나 닉네임을 누르게 되면 해당 사용자의 페이지로 들어가서 팔로우를 할 수 있습니다.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(footer bar의 알림 클릭)</a:t>
            </a:r>
            <a:r>
              <a:rPr b="0" i="0"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알림화면에서 알림들을 확인 할 수 있고, </a:t>
            </a:r>
            <a:r>
              <a:rPr b="1" i="0"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(클릭해서 유저 페이지로)</a:t>
            </a:r>
            <a:r>
              <a:rPr b="0" i="0"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사용자 화면또한 볼 수 있습니다.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저희가 가장 중요하게 생각한 부분은, </a:t>
            </a:r>
            <a:r>
              <a:rPr b="1" i="0"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(메인화면으로 돌아간다.)</a:t>
            </a:r>
            <a:r>
              <a:rPr b="0" i="0"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이런식으로 코드, 실제 실행 화면, 실행 동영상 등을 통해 개발자가 필요한 자료를 한눈에 확인 할 수 있도록 하였습니다. </a:t>
            </a:r>
            <a:r>
              <a:rPr b="1" i="0"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(PPT로 돌아가서 마지막 감사 페이지로)</a:t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이상으로 발표를 마치겠습니다. </a:t>
            </a:r>
            <a:endParaRPr/>
          </a:p>
        </p:txBody>
      </p:sp>
      <p:sp>
        <p:nvSpPr>
          <p:cNvPr id="246" name="Google Shape;246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저희 프로젝트 이름은 developer network service를 줄여 dns라고 합니다. 영어 뜻 그대로 개발자를 위한 네트워크 서비스입니다.</a:t>
            </a:r>
            <a:r>
              <a:rPr b="1" i="0"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(다음 페이지)</a:t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-KR"/>
            </a:br>
            <a:endParaRPr/>
          </a:p>
        </p:txBody>
      </p:sp>
      <p:sp>
        <p:nvSpPr>
          <p:cNvPr id="43" name="Google Shape;4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기획배경 및 목표를 말씀드리고 핵심 기능에 대한 설명과 실제 시연을 통해 프로젝트를 설명드리겠습니다.</a:t>
            </a:r>
            <a:r>
              <a:rPr b="1" i="0"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(다음 페이지)</a:t>
            </a:r>
            <a:endParaRPr/>
          </a:p>
        </p:txBody>
      </p:sp>
      <p:sp>
        <p:nvSpPr>
          <p:cNvPr id="52" name="Google Shape;5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먼저 기획배경입니다. 저희 팀은 인스타그램, 페이스북 등과 같은 소셜네트워크를 사용하고 있지만 실제 개발자들만을 위한 sns가 있으면 좋겠다고 생각하였습니다. 특히 sns에서 내가 원하는 코드를 검색함으로써 내 코드가 좋은 코드인지 빠르게 확인할 필요가 있고 실시간으로 다른 개발자들과 소통할 필요가 있다고 생각하여 개발자를 위한 sns를 기획하였습니다.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따라서 목표는 개발자를 위한 코드 에디터를 지원하고 실제 sns와 같은 사용자 중심의 웹 서비스, 댓글을 통한 편리한 소통을 목표로 하였습니다.</a:t>
            </a:r>
            <a:r>
              <a:rPr b="1" i="0"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(다음 페이지)</a:t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프로젝트 진행 내용 다시 적어야 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숨겨놓은 임시 슬라이드1</a:t>
            </a:r>
            <a:endParaRPr/>
          </a:p>
        </p:txBody>
      </p:sp>
      <p:sp>
        <p:nvSpPr>
          <p:cNvPr id="89" name="Google Shape;8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프로젝트 진행 내용 다시 적어야 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숨겨놓은 임시 슬라이드2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다음은 핵심 기능에 대한 설명입니다. 먼저 code editor를 삽입하여 개발자들을 위해 코드를 공유 할 수 있는 기능을 추가하였습니다. 실행 때문에 발생할 수 있는 보안 위협에 대비하여 code editor에 입력된 내용은 오직 text로만 저장해 전송하였습니다.</a:t>
            </a:r>
            <a:r>
              <a:rPr b="1" i="0"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(다음 페이지)</a:t>
            </a:r>
            <a:endParaRPr/>
          </a:p>
        </p:txBody>
      </p:sp>
      <p:sp>
        <p:nvSpPr>
          <p:cNvPr id="129" name="Google Shape;129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두번째는 해쉬태그 기능입니다. 해쉬태그는 사용자가 원하는 java, c, 파이썬과 같은 언어를 태그할 수 있고, 웹, 알고리즘, 빅데이터 등과 같은 분야별 데이터 접근을 더욱 편리하게 해줍니다. </a:t>
            </a:r>
            <a:r>
              <a:rPr b="1" i="0"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(다음 페이지)</a:t>
            </a:r>
            <a:endParaRPr/>
          </a:p>
        </p:txBody>
      </p:sp>
      <p:sp>
        <p:nvSpPr>
          <p:cNvPr id="157" name="Google Shape;157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마지막으로 팔로우 팔로잉입니다. 내가 주로 사용하는 언어 혹은 관심있는 언어, 프로그래밍에 대하여 같은 관심사를 가진 사용자들을 저장해둘 수 있습니다. 저장된 팔로우들의 피드를 확인할 수 있습니다. </a:t>
            </a:r>
            <a:r>
              <a:rPr b="1" i="0"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(다음 페이지)</a:t>
            </a:r>
            <a:endParaRPr/>
          </a:p>
        </p:txBody>
      </p:sp>
      <p:sp>
        <p:nvSpPr>
          <p:cNvPr id="185" name="Google Shape;185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Заголовок и объект">
  <p:cSld name="2_Заголовок и объект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>
            <p:ph idx="2" type="pic"/>
          </p:nvPr>
        </p:nvSpPr>
        <p:spPr>
          <a:xfrm>
            <a:off x="0" y="0"/>
            <a:ext cx="12191999" cy="6862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Заголовок и объект">
  <p:cSld name="1_Заголовок и объект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>
            <p:ph idx="2" type="pic"/>
          </p:nvPr>
        </p:nvSpPr>
        <p:spPr>
          <a:xfrm>
            <a:off x="0" y="0"/>
            <a:ext cx="12191999" cy="6862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олько заголовок">
  <p:cSld name="1_Только заголовок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11323951" y="1180287"/>
            <a:ext cx="5886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fld id="{00000000-1234-1234-1234-123412341234}" type="slidenum">
              <a:rPr b="1" i="0" lang="ko-KR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000" u="none" cap="none" strike="noStrike">
              <a:solidFill>
                <a:srgbClr val="0000ED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" name="Google Shape;21;p4"/>
          <p:cNvCxnSpPr/>
          <p:nvPr/>
        </p:nvCxnSpPr>
        <p:spPr>
          <a:xfrm flipH="1">
            <a:off x="11547515" y="1717278"/>
            <a:ext cx="3416" cy="472239"/>
          </a:xfrm>
          <a:prstGeom prst="straightConnector1">
            <a:avLst/>
          </a:prstGeom>
          <a:noFill/>
          <a:ln cap="flat" cmpd="sng" w="19050">
            <a:solidFill>
              <a:srgbClr val="17161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Пользовательский макет">
  <p:cSld name="19_Пользовательский макет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5787188" y="0"/>
            <a:ext cx="640481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5"/>
          <p:cNvSpPr/>
          <p:nvPr/>
        </p:nvSpPr>
        <p:spPr>
          <a:xfrm>
            <a:off x="11323951" y="1180287"/>
            <a:ext cx="5886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fld id="{00000000-1234-1234-1234-123412341234}" type="slidenum">
              <a:rPr b="1" i="0" lang="ko-KR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000" u="none" cap="none" strike="noStrike">
              <a:solidFill>
                <a:srgbClr val="0000ED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" name="Google Shape;25;p5"/>
          <p:cNvCxnSpPr/>
          <p:nvPr/>
        </p:nvCxnSpPr>
        <p:spPr>
          <a:xfrm flipH="1">
            <a:off x="11547515" y="1717278"/>
            <a:ext cx="3416" cy="472239"/>
          </a:xfrm>
          <a:prstGeom prst="straightConnector1">
            <a:avLst/>
          </a:prstGeom>
          <a:noFill/>
          <a:ln cap="flat" cmpd="sng" w="19050">
            <a:solidFill>
              <a:srgbClr val="17161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" name="Google Shape;26;p5"/>
          <p:cNvSpPr/>
          <p:nvPr>
            <p:ph idx="2" type="pic"/>
          </p:nvPr>
        </p:nvSpPr>
        <p:spPr>
          <a:xfrm>
            <a:off x="4865573" y="1549400"/>
            <a:ext cx="1889125" cy="37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5"/>
          <p:cNvSpPr/>
          <p:nvPr>
            <p:ph idx="3" type="pic"/>
          </p:nvPr>
        </p:nvSpPr>
        <p:spPr>
          <a:xfrm>
            <a:off x="6745201" y="1549400"/>
            <a:ext cx="1889125" cy="37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5"/>
          <p:cNvSpPr/>
          <p:nvPr>
            <p:ph idx="4" type="pic"/>
          </p:nvPr>
        </p:nvSpPr>
        <p:spPr>
          <a:xfrm>
            <a:off x="8634052" y="1549400"/>
            <a:ext cx="1889125" cy="37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Relationship Id="rId4" Type="http://schemas.openxmlformats.org/officeDocument/2006/relationships/image" Target="../media/image23.jpg"/><Relationship Id="rId5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11.jpg"/><Relationship Id="rId5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2.png"/><Relationship Id="rId13" Type="http://schemas.openxmlformats.org/officeDocument/2006/relationships/image" Target="../media/image15.png"/><Relationship Id="rId1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jpg"/><Relationship Id="rId4" Type="http://schemas.openxmlformats.org/officeDocument/2006/relationships/image" Target="../media/image13.png"/><Relationship Id="rId9" Type="http://schemas.openxmlformats.org/officeDocument/2006/relationships/image" Target="../media/image10.png"/><Relationship Id="rId5" Type="http://schemas.openxmlformats.org/officeDocument/2006/relationships/image" Target="../media/image3.jpg"/><Relationship Id="rId6" Type="http://schemas.openxmlformats.org/officeDocument/2006/relationships/image" Target="../media/image7.jpg"/><Relationship Id="rId7" Type="http://schemas.openxmlformats.org/officeDocument/2006/relationships/image" Target="../media/image6.png"/><Relationship Id="rId8" Type="http://schemas.openxmlformats.org/officeDocument/2006/relationships/image" Target="../media/image1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Relationship Id="rId6" Type="http://schemas.openxmlformats.org/officeDocument/2006/relationships/image" Target="../media/image32.png"/><Relationship Id="rId7" Type="http://schemas.openxmlformats.org/officeDocument/2006/relationships/image" Target="../media/image2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Relationship Id="rId6" Type="http://schemas.openxmlformats.org/officeDocument/2006/relationships/image" Target="../media/image27.png"/><Relationship Id="rId7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18.png"/><Relationship Id="rId6" Type="http://schemas.openxmlformats.org/officeDocument/2006/relationships/image" Target="../media/image30.png"/><Relationship Id="rId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783" l="0" r="0" t="7783"/>
          <a:stretch/>
        </p:blipFill>
        <p:spPr>
          <a:xfrm>
            <a:off x="0" y="0"/>
            <a:ext cx="12191999" cy="68620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6"/>
          <p:cNvGrpSpPr/>
          <p:nvPr/>
        </p:nvGrpSpPr>
        <p:grpSpPr>
          <a:xfrm>
            <a:off x="-5118" y="-9527"/>
            <a:ext cx="6463364" cy="6881126"/>
            <a:chOff x="-5118" y="-9527"/>
            <a:chExt cx="6463364" cy="6881126"/>
          </a:xfrm>
        </p:grpSpPr>
        <p:sp>
          <p:nvSpPr>
            <p:cNvPr id="36" name="Google Shape;36;p6"/>
            <p:cNvSpPr/>
            <p:nvPr/>
          </p:nvSpPr>
          <p:spPr>
            <a:xfrm>
              <a:off x="0" y="1160011"/>
              <a:ext cx="6458246" cy="5711588"/>
            </a:xfrm>
            <a:custGeom>
              <a:rect b="b" l="l" r="r" t="t"/>
              <a:pathLst>
                <a:path extrusionOk="0" h="5711588" w="6458246">
                  <a:moveTo>
                    <a:pt x="0" y="5697940"/>
                  </a:moveTo>
                  <a:lnTo>
                    <a:pt x="0" y="0"/>
                  </a:lnTo>
                  <a:lnTo>
                    <a:pt x="6458246" y="5711588"/>
                  </a:lnTo>
                  <a:lnTo>
                    <a:pt x="0" y="5697940"/>
                  </a:lnTo>
                  <a:close/>
                </a:path>
              </a:pathLst>
            </a:custGeom>
            <a:solidFill>
              <a:srgbClr val="171616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6"/>
            <p:cNvSpPr/>
            <p:nvPr/>
          </p:nvSpPr>
          <p:spPr>
            <a:xfrm>
              <a:off x="-5118" y="-9527"/>
              <a:ext cx="5385192" cy="6872928"/>
            </a:xfrm>
            <a:custGeom>
              <a:rect b="b" l="l" r="r" t="t"/>
              <a:pathLst>
                <a:path extrusionOk="0" h="6872928" w="5385192">
                  <a:moveTo>
                    <a:pt x="24168" y="6872928"/>
                  </a:moveTo>
                  <a:lnTo>
                    <a:pt x="0" y="0"/>
                  </a:lnTo>
                  <a:lnTo>
                    <a:pt x="5385192" y="0"/>
                  </a:lnTo>
                  <a:lnTo>
                    <a:pt x="2633462" y="6871648"/>
                  </a:lnTo>
                  <a:lnTo>
                    <a:pt x="24168" y="6872928"/>
                  </a:lnTo>
                  <a:close/>
                </a:path>
              </a:pathLst>
            </a:custGeom>
            <a:solidFill>
              <a:srgbClr val="171616">
                <a:alpha val="8274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" name="Google Shape;38;p6"/>
          <p:cNvSpPr txBox="1"/>
          <p:nvPr/>
        </p:nvSpPr>
        <p:spPr>
          <a:xfrm>
            <a:off x="1042090" y="2728430"/>
            <a:ext cx="4881562" cy="20668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 SemiBold"/>
              <a:buNone/>
            </a:pPr>
            <a:r>
              <a:rPr b="0" i="0" lang="ko-KR" sz="44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Developer</a:t>
            </a:r>
            <a:endParaRPr b="1" i="0" sz="44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 SemiBold"/>
              <a:buNone/>
            </a:pPr>
            <a:r>
              <a:rPr b="1" i="0" lang="ko-KR" sz="44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Network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 SemiBold"/>
              <a:buNone/>
            </a:pPr>
            <a:r>
              <a:rPr b="0" i="0" lang="ko-KR" sz="44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Service</a:t>
            </a:r>
            <a:endParaRPr b="1" i="0" sz="44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6"/>
          <p:cNvSpPr txBox="1"/>
          <p:nvPr/>
        </p:nvSpPr>
        <p:spPr>
          <a:xfrm>
            <a:off x="1064085" y="2258633"/>
            <a:ext cx="3955498" cy="375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1" lang="ko-KR" sz="12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</a:t>
            </a:r>
            <a:r>
              <a:rPr b="0" i="1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Remember Us</a:t>
            </a:r>
            <a:endParaRPr b="0" i="1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"/>
          <p:cNvSpPr txBox="1"/>
          <p:nvPr/>
        </p:nvSpPr>
        <p:spPr>
          <a:xfrm>
            <a:off x="428043" y="768352"/>
            <a:ext cx="3246668" cy="704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4400"/>
              <a:buFont typeface="Calibri"/>
              <a:buNone/>
            </a:pPr>
            <a:r>
              <a:rPr b="1" lang="ko-KR" sz="44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기대 효과</a:t>
            </a:r>
            <a:endParaRPr b="1" sz="4400">
              <a:solidFill>
                <a:srgbClr val="0000E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1" sz="40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1" sz="40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5"/>
          <p:cNvSpPr txBox="1"/>
          <p:nvPr/>
        </p:nvSpPr>
        <p:spPr>
          <a:xfrm>
            <a:off x="447396" y="453916"/>
            <a:ext cx="3955498" cy="375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None/>
            </a:pPr>
            <a:r>
              <a:rPr i="1" lang="ko-KR" sz="24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i="1" lang="ko-KR" sz="20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Remember Us</a:t>
            </a:r>
            <a:endParaRPr i="1" sz="20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7" name="Google Shape;217;p15"/>
          <p:cNvCxnSpPr/>
          <p:nvPr/>
        </p:nvCxnSpPr>
        <p:spPr>
          <a:xfrm>
            <a:off x="621715" y="1772573"/>
            <a:ext cx="657244" cy="0"/>
          </a:xfrm>
          <a:prstGeom prst="straightConnector1">
            <a:avLst/>
          </a:prstGeom>
          <a:noFill/>
          <a:ln cap="flat" cmpd="sng" w="34925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8" name="Google Shape;218;p15"/>
          <p:cNvSpPr/>
          <p:nvPr/>
        </p:nvSpPr>
        <p:spPr>
          <a:xfrm>
            <a:off x="8029670" y="2018157"/>
            <a:ext cx="2561289" cy="2561289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419100" rotWithShape="0" algn="tl" dir="2700000" dist="1143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5"/>
          <p:cNvSpPr/>
          <p:nvPr/>
        </p:nvSpPr>
        <p:spPr>
          <a:xfrm>
            <a:off x="4546416" y="2018157"/>
            <a:ext cx="2561289" cy="2561289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419100" rotWithShape="0" algn="tl" dir="2700000" dist="1143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5"/>
          <p:cNvSpPr/>
          <p:nvPr/>
        </p:nvSpPr>
        <p:spPr>
          <a:xfrm>
            <a:off x="1021992" y="2018157"/>
            <a:ext cx="2561289" cy="2561289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419100" rotWithShape="0" algn="tl" dir="2700000" dist="1143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5"/>
          <p:cNvSpPr/>
          <p:nvPr/>
        </p:nvSpPr>
        <p:spPr>
          <a:xfrm>
            <a:off x="7774466" y="4966783"/>
            <a:ext cx="3280895" cy="1424404"/>
          </a:xfrm>
          <a:prstGeom prst="roundRect">
            <a:avLst>
              <a:gd fmla="val 2198" name="adj"/>
            </a:avLst>
          </a:prstGeom>
          <a:solidFill>
            <a:schemeClr val="lt1"/>
          </a:solidFill>
          <a:ln>
            <a:noFill/>
          </a:ln>
          <a:effectLst>
            <a:outerShdw blurRad="76200" sx="101000" rotWithShape="0" algn="t" dir="4200000" dist="25400" sy="101000">
              <a:schemeClr val="dk1">
                <a:alpha val="3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5"/>
          <p:cNvSpPr/>
          <p:nvPr/>
        </p:nvSpPr>
        <p:spPr>
          <a:xfrm>
            <a:off x="4134857" y="4966783"/>
            <a:ext cx="3280895" cy="1424404"/>
          </a:xfrm>
          <a:prstGeom prst="roundRect">
            <a:avLst>
              <a:gd fmla="val 2198" name="adj"/>
            </a:avLst>
          </a:prstGeom>
          <a:solidFill>
            <a:schemeClr val="lt1"/>
          </a:solidFill>
          <a:ln>
            <a:noFill/>
          </a:ln>
          <a:effectLst>
            <a:outerShdw blurRad="76200" sx="101000" rotWithShape="0" algn="t" dir="4200000" dist="25400" sy="101000">
              <a:schemeClr val="dk1">
                <a:alpha val="3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5"/>
          <p:cNvSpPr/>
          <p:nvPr/>
        </p:nvSpPr>
        <p:spPr>
          <a:xfrm>
            <a:off x="560188" y="4966783"/>
            <a:ext cx="3280895" cy="1424404"/>
          </a:xfrm>
          <a:prstGeom prst="roundRect">
            <a:avLst>
              <a:gd fmla="val 2198" name="adj"/>
            </a:avLst>
          </a:prstGeom>
          <a:solidFill>
            <a:schemeClr val="lt1"/>
          </a:solidFill>
          <a:ln>
            <a:noFill/>
          </a:ln>
          <a:effectLst>
            <a:outerShdw blurRad="76200" sx="101000" rotWithShape="0" algn="t" dir="4200000" dist="25400" sy="101000">
              <a:schemeClr val="dk1">
                <a:alpha val="3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5"/>
          <p:cNvSpPr/>
          <p:nvPr/>
        </p:nvSpPr>
        <p:spPr>
          <a:xfrm>
            <a:off x="549430" y="5423703"/>
            <a:ext cx="3280894" cy="700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다른 개발자들과의 만남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관심 부분을 공유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5"/>
          <p:cNvSpPr/>
          <p:nvPr/>
        </p:nvSpPr>
        <p:spPr>
          <a:xfrm>
            <a:off x="4145606" y="5423703"/>
            <a:ext cx="3280894" cy="700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변화에 맞는 정보 제공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실시간 빠른 피드백 제공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5"/>
          <p:cNvSpPr txBox="1"/>
          <p:nvPr/>
        </p:nvSpPr>
        <p:spPr>
          <a:xfrm>
            <a:off x="4640767" y="5054371"/>
            <a:ext cx="229057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실시간 정보 제공</a:t>
            </a:r>
            <a:endParaRPr b="1" sz="20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5"/>
          <p:cNvSpPr/>
          <p:nvPr/>
        </p:nvSpPr>
        <p:spPr>
          <a:xfrm>
            <a:off x="7776282" y="5423703"/>
            <a:ext cx="3280894" cy="700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온라인 입소문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자발적 참여와 신뢰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5"/>
          <p:cNvSpPr txBox="1"/>
          <p:nvPr/>
        </p:nvSpPr>
        <p:spPr>
          <a:xfrm>
            <a:off x="8271443" y="5054371"/>
            <a:ext cx="229057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매출 증가</a:t>
            </a:r>
            <a:endParaRPr b="1" sz="20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5"/>
          <p:cNvSpPr txBox="1"/>
          <p:nvPr/>
        </p:nvSpPr>
        <p:spPr>
          <a:xfrm>
            <a:off x="1049768" y="5045369"/>
            <a:ext cx="229057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소통 증가</a:t>
            </a:r>
            <a:endParaRPr b="1" sz="20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매출상승 이미지 검색결과" id="230" name="Google Shape;23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0597" y="2427221"/>
            <a:ext cx="2199433" cy="1540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9146" y="2066873"/>
            <a:ext cx="2514600" cy="2546505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피드백 이미지 검색결과" id="232" name="Google Shape;23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36881" y="2044545"/>
            <a:ext cx="2514600" cy="2591159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/>
          <p:nvPr/>
        </p:nvSpPr>
        <p:spPr>
          <a:xfrm>
            <a:off x="1834910" y="2932432"/>
            <a:ext cx="3246668" cy="941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5400"/>
              <a:buFont typeface="Arial"/>
              <a:buNone/>
            </a:pPr>
            <a:r>
              <a:rPr b="1" lang="ko-KR" sz="54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시연</a:t>
            </a:r>
            <a:endParaRPr b="1" sz="40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6"/>
          <p:cNvSpPr txBox="1"/>
          <p:nvPr/>
        </p:nvSpPr>
        <p:spPr>
          <a:xfrm>
            <a:off x="1834910" y="2557302"/>
            <a:ext cx="3955498" cy="375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None/>
            </a:pPr>
            <a:r>
              <a:rPr i="1" lang="ko-KR" sz="24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i="1" lang="ko-KR" sz="20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Remember Us</a:t>
            </a:r>
            <a:endParaRPr i="1" sz="20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0" name="Google Shape;240;p16"/>
          <p:cNvCxnSpPr/>
          <p:nvPr/>
        </p:nvCxnSpPr>
        <p:spPr>
          <a:xfrm>
            <a:off x="2079382" y="3987453"/>
            <a:ext cx="657244" cy="0"/>
          </a:xfrm>
          <a:prstGeom prst="straightConnector1">
            <a:avLst/>
          </a:prstGeom>
          <a:noFill/>
          <a:ln cap="flat" cmpd="sng" w="34925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41" name="Google Shape;24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6507" y="398601"/>
            <a:ext cx="3373255" cy="583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6"/>
          <p:cNvPicPr preferRelativeResize="0"/>
          <p:nvPr/>
        </p:nvPicPr>
        <p:blipFill rotWithShape="1">
          <a:blip r:embed="rId4">
            <a:alphaModFix/>
          </a:blip>
          <a:srcRect b="13836" l="719" r="2518" t="3847"/>
          <a:stretch/>
        </p:blipFill>
        <p:spPr>
          <a:xfrm>
            <a:off x="7013986" y="1179223"/>
            <a:ext cx="3012141" cy="4382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/>
          <p:nvPr/>
        </p:nvSpPr>
        <p:spPr>
          <a:xfrm>
            <a:off x="-1" y="0"/>
            <a:ext cx="12191999" cy="6857999"/>
          </a:xfrm>
          <a:prstGeom prst="rect">
            <a:avLst/>
          </a:prstGeom>
          <a:solidFill>
            <a:schemeClr val="lt1">
              <a:alpha val="3098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7"/>
          <p:cNvSpPr txBox="1"/>
          <p:nvPr/>
        </p:nvSpPr>
        <p:spPr>
          <a:xfrm>
            <a:off x="3216341" y="3259228"/>
            <a:ext cx="5759319" cy="6571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40"/>
              <a:buFont typeface="Poppins SemiBold"/>
              <a:buNone/>
            </a:pPr>
            <a:r>
              <a:rPr lang="ko-KR" sz="444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THANK YOU</a:t>
            </a:r>
            <a:endParaRPr b="1" sz="444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50" name="Google Shape;250;p17"/>
          <p:cNvSpPr txBox="1"/>
          <p:nvPr/>
        </p:nvSpPr>
        <p:spPr>
          <a:xfrm>
            <a:off x="4118251" y="3820838"/>
            <a:ext cx="3955498" cy="375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1" lang="ko-KR" sz="12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</a:t>
            </a:r>
            <a:r>
              <a:rPr i="1"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Remember Us</a:t>
            </a:r>
            <a:endParaRPr i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/>
          <p:nvPr/>
        </p:nvSpPr>
        <p:spPr>
          <a:xfrm>
            <a:off x="1524000" y="0"/>
            <a:ext cx="968943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7"/>
          <p:cNvSpPr/>
          <p:nvPr/>
        </p:nvSpPr>
        <p:spPr>
          <a:xfrm>
            <a:off x="19755" y="0"/>
            <a:ext cx="12191999" cy="6862073"/>
          </a:xfrm>
          <a:prstGeom prst="rect">
            <a:avLst/>
          </a:prstGeom>
          <a:solidFill>
            <a:srgbClr val="3A3838">
              <a:alpha val="7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7"/>
          <p:cNvSpPr txBox="1"/>
          <p:nvPr/>
        </p:nvSpPr>
        <p:spPr>
          <a:xfrm>
            <a:off x="2803713" y="2116862"/>
            <a:ext cx="6624084" cy="2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1" lang="ko-K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Welcome to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oppins SemiBold"/>
              <a:buNone/>
            </a:pPr>
            <a:r>
              <a:rPr b="1" i="0" lang="ko-KR" sz="96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DNS</a:t>
            </a:r>
            <a:endParaRPr b="1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7"/>
          <p:cNvSpPr txBox="1"/>
          <p:nvPr/>
        </p:nvSpPr>
        <p:spPr>
          <a:xfrm>
            <a:off x="2981528" y="4651395"/>
            <a:ext cx="6268452" cy="1152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Remember Us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이하연 김태동 최민혜 윤준석 남선웅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/>
        </p:nvSpPr>
        <p:spPr>
          <a:xfrm>
            <a:off x="2191848" y="487792"/>
            <a:ext cx="7989894" cy="1175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6600"/>
              <a:buFont typeface="Poppins SemiBold"/>
              <a:buNone/>
            </a:pPr>
            <a:r>
              <a:rPr b="1" i="0" lang="ko-KR" sz="6600" u="none" cap="none" strike="noStrike">
                <a:solidFill>
                  <a:srgbClr val="3A3838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목차</a:t>
            </a:r>
            <a:endParaRPr b="1" i="0" sz="6000" u="none" cap="none" strike="noStrik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55;p8"/>
          <p:cNvCxnSpPr/>
          <p:nvPr/>
        </p:nvCxnSpPr>
        <p:spPr>
          <a:xfrm>
            <a:off x="4284922" y="3038346"/>
            <a:ext cx="0" cy="2295655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56" name="Google Shape;56;p8"/>
          <p:cNvCxnSpPr/>
          <p:nvPr/>
        </p:nvCxnSpPr>
        <p:spPr>
          <a:xfrm>
            <a:off x="7740501" y="3038346"/>
            <a:ext cx="0" cy="2295655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57" name="Google Shape;57;p8"/>
          <p:cNvSpPr txBox="1"/>
          <p:nvPr/>
        </p:nvSpPr>
        <p:spPr>
          <a:xfrm>
            <a:off x="4209046" y="1361636"/>
            <a:ext cx="3955498" cy="375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200"/>
              <a:buFont typeface="Arial"/>
              <a:buNone/>
            </a:pPr>
            <a:r>
              <a:rPr b="0" i="1" lang="ko-KR" sz="1200" u="none" cap="none" strike="noStrike">
                <a:solidFill>
                  <a:srgbClr val="BFBFB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</a:t>
            </a:r>
            <a:r>
              <a:rPr b="0" i="1" lang="ko-KR" sz="20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b="0" i="1" lang="ko-KR" sz="16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emember</a:t>
            </a:r>
            <a:r>
              <a:rPr b="0" i="1" lang="ko-KR" sz="20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ko-KR" sz="16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Us</a:t>
            </a:r>
            <a:endParaRPr b="0" i="1" sz="16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 txBox="1"/>
          <p:nvPr/>
        </p:nvSpPr>
        <p:spPr>
          <a:xfrm>
            <a:off x="931393" y="4315987"/>
            <a:ext cx="2995713" cy="372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기획 배경 및 목표</a:t>
            </a:r>
            <a:endParaRPr b="1" i="0" sz="16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8"/>
          <p:cNvSpPr txBox="1"/>
          <p:nvPr/>
        </p:nvSpPr>
        <p:spPr>
          <a:xfrm>
            <a:off x="931392" y="4799718"/>
            <a:ext cx="2995713" cy="530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개발자들을 위한 SNS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코드와 일상생활을 공유</a:t>
            </a:r>
            <a:endParaRPr b="0" i="0" sz="12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8"/>
          <p:cNvSpPr txBox="1"/>
          <p:nvPr/>
        </p:nvSpPr>
        <p:spPr>
          <a:xfrm>
            <a:off x="4514855" y="4315987"/>
            <a:ext cx="2995713" cy="372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개발 결과 및 시연</a:t>
            </a:r>
            <a:endParaRPr b="1" i="0" sz="16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8"/>
          <p:cNvSpPr txBox="1"/>
          <p:nvPr/>
        </p:nvSpPr>
        <p:spPr>
          <a:xfrm>
            <a:off x="4514854" y="4799718"/>
            <a:ext cx="2995713" cy="530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개발 결과 및 향후 추진계획 보고</a:t>
            </a:r>
            <a:endParaRPr b="1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스크린 샷 및 시연 동영상 재생</a:t>
            </a:r>
            <a:endParaRPr b="0" i="0" sz="12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8"/>
          <p:cNvSpPr txBox="1"/>
          <p:nvPr/>
        </p:nvSpPr>
        <p:spPr>
          <a:xfrm>
            <a:off x="7970435" y="4315987"/>
            <a:ext cx="2995713" cy="372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기대 효과 및 소감</a:t>
            </a:r>
            <a:endParaRPr b="1" i="0" sz="16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8"/>
          <p:cNvSpPr txBox="1"/>
          <p:nvPr/>
        </p:nvSpPr>
        <p:spPr>
          <a:xfrm>
            <a:off x="7970434" y="4799718"/>
            <a:ext cx="2995713" cy="530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기대효과 및 프로젝트 소감</a:t>
            </a:r>
            <a:endParaRPr b="1" i="0" sz="1600" u="none" cap="none" strike="noStrik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단계별 추진계획 및 소감</a:t>
            </a:r>
            <a:endParaRPr b="0" i="0" sz="12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" name="Google Shape;64;p8"/>
          <p:cNvGrpSpPr/>
          <p:nvPr/>
        </p:nvGrpSpPr>
        <p:grpSpPr>
          <a:xfrm>
            <a:off x="1733522" y="2588181"/>
            <a:ext cx="1409178" cy="1457365"/>
            <a:chOff x="8130283" y="2078586"/>
            <a:chExt cx="1776089" cy="1776089"/>
          </a:xfrm>
        </p:grpSpPr>
        <p:sp>
          <p:nvSpPr>
            <p:cNvPr id="65" name="Google Shape;65;p8"/>
            <p:cNvSpPr/>
            <p:nvPr/>
          </p:nvSpPr>
          <p:spPr>
            <a:xfrm>
              <a:off x="8130283" y="2078586"/>
              <a:ext cx="1776089" cy="1776089"/>
            </a:xfrm>
            <a:prstGeom prst="ellipse">
              <a:avLst/>
            </a:prstGeom>
            <a:solidFill>
              <a:srgbClr val="F2F2F2"/>
            </a:solidFill>
            <a:ln cap="flat" cmpd="sng" w="12700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6" name="Google Shape;66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21083" y="2452405"/>
              <a:ext cx="865792" cy="86579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7" name="Google Shape;67;p8"/>
          <p:cNvGrpSpPr/>
          <p:nvPr/>
        </p:nvGrpSpPr>
        <p:grpSpPr>
          <a:xfrm>
            <a:off x="5316986" y="2580640"/>
            <a:ext cx="1409178" cy="1464906"/>
            <a:chOff x="5089540" y="2078586"/>
            <a:chExt cx="1776089" cy="1776089"/>
          </a:xfrm>
        </p:grpSpPr>
        <p:sp>
          <p:nvSpPr>
            <p:cNvPr id="68" name="Google Shape;68;p8"/>
            <p:cNvSpPr/>
            <p:nvPr/>
          </p:nvSpPr>
          <p:spPr>
            <a:xfrm>
              <a:off x="5089540" y="2078586"/>
              <a:ext cx="1776089" cy="1776089"/>
            </a:xfrm>
            <a:prstGeom prst="ellipse">
              <a:avLst/>
            </a:prstGeom>
            <a:solidFill>
              <a:srgbClr val="F2F2F2"/>
            </a:solidFill>
            <a:ln cap="flat" cmpd="sng" w="12700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9" name="Google Shape;69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553518" y="2452405"/>
              <a:ext cx="850452" cy="85045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0" name="Google Shape;70;p8"/>
          <p:cNvGrpSpPr/>
          <p:nvPr/>
        </p:nvGrpSpPr>
        <p:grpSpPr>
          <a:xfrm>
            <a:off x="8772564" y="2580640"/>
            <a:ext cx="1409178" cy="1464906"/>
            <a:chOff x="2048797" y="2078586"/>
            <a:chExt cx="1776089" cy="1776089"/>
          </a:xfrm>
        </p:grpSpPr>
        <p:sp>
          <p:nvSpPr>
            <p:cNvPr id="71" name="Google Shape;71;p8"/>
            <p:cNvSpPr/>
            <p:nvPr/>
          </p:nvSpPr>
          <p:spPr>
            <a:xfrm>
              <a:off x="2048797" y="2078586"/>
              <a:ext cx="1776089" cy="1776089"/>
            </a:xfrm>
            <a:prstGeom prst="ellipse">
              <a:avLst/>
            </a:prstGeom>
            <a:solidFill>
              <a:srgbClr val="F2F2F2"/>
            </a:solidFill>
            <a:ln cap="flat" cmpd="sng" w="12700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2" name="Google Shape;72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31449" y="2412174"/>
              <a:ext cx="1010782" cy="101078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/>
        </p:nvSpPr>
        <p:spPr>
          <a:xfrm>
            <a:off x="803963" y="1099038"/>
            <a:ext cx="3246668" cy="1353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4400"/>
              <a:buFont typeface="Poppins SemiBold"/>
              <a:buNone/>
            </a:pPr>
            <a:r>
              <a:rPr b="1" i="0" lang="ko-KR" sz="4400" u="none" cap="none" strike="noStrike">
                <a:solidFill>
                  <a:srgbClr val="3A3838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기획 배경</a:t>
            </a:r>
            <a:endParaRPr b="1" i="0" sz="4400" u="none" cap="none" strike="noStrike">
              <a:solidFill>
                <a:srgbClr val="3A3838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4400"/>
              <a:buFont typeface="Poppins SemiBold"/>
              <a:buNone/>
            </a:pPr>
            <a:r>
              <a:rPr b="1" i="0" lang="ko-KR" sz="4400" u="none" cap="none" strike="noStrike">
                <a:solidFill>
                  <a:srgbClr val="3A3838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및 목표</a:t>
            </a:r>
            <a:endParaRPr b="1" i="0" sz="4400" u="none" cap="none" strike="noStrike">
              <a:solidFill>
                <a:srgbClr val="0000ED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1" i="0" sz="4000" u="none" cap="none" strike="noStrik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1" i="0" sz="4000" u="none" cap="none" strike="noStrik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9"/>
          <p:cNvSpPr txBox="1"/>
          <p:nvPr/>
        </p:nvSpPr>
        <p:spPr>
          <a:xfrm>
            <a:off x="5694004" y="1129925"/>
            <a:ext cx="5866958" cy="2644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기획 배경 </a:t>
            </a:r>
            <a:endParaRPr b="1" i="0" sz="3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Noto Sans Symbols"/>
              <a:buChar char="●"/>
            </a:pPr>
            <a:r>
              <a:rPr b="0" i="0" lang="ko-KR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나의 코드가 좋은 코드인지 의문</a:t>
            </a:r>
            <a:endParaRPr b="0" i="0" sz="2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Noto Sans Symbols"/>
              <a:buChar char="●"/>
            </a:pPr>
            <a:r>
              <a:rPr b="0" i="0" lang="ko-KR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원하는 정보를 검색하려면 많은 시간 할애</a:t>
            </a:r>
            <a:endParaRPr b="0" i="0" sz="2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Noto Sans Symbols"/>
              <a:buChar char="●"/>
            </a:pPr>
            <a:r>
              <a:rPr b="0" i="0" lang="ko-KR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다른 개발자들과 소통</a:t>
            </a:r>
            <a:endParaRPr b="0" i="0" sz="2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9"/>
          <p:cNvSpPr txBox="1"/>
          <p:nvPr/>
        </p:nvSpPr>
        <p:spPr>
          <a:xfrm>
            <a:off x="823316" y="594316"/>
            <a:ext cx="3955498" cy="375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None/>
            </a:pPr>
            <a:r>
              <a:rPr b="0" i="1" lang="ko-KR" sz="24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b="0" i="1" lang="ko-KR" sz="20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Remember Us</a:t>
            </a:r>
            <a:endParaRPr b="0" i="1" sz="20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81;p9"/>
          <p:cNvCxnSpPr/>
          <p:nvPr/>
        </p:nvCxnSpPr>
        <p:spPr>
          <a:xfrm>
            <a:off x="3820009" y="1357380"/>
            <a:ext cx="657244" cy="0"/>
          </a:xfrm>
          <a:prstGeom prst="straightConnector1">
            <a:avLst/>
          </a:prstGeom>
          <a:noFill/>
          <a:ln cap="flat" cmpd="sng" w="34925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2" name="Google Shape;82;p9"/>
          <p:cNvSpPr txBox="1"/>
          <p:nvPr/>
        </p:nvSpPr>
        <p:spPr>
          <a:xfrm>
            <a:off x="5694004" y="3818706"/>
            <a:ext cx="6114385" cy="2877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목표</a:t>
            </a:r>
            <a:endParaRPr b="1" i="0" sz="3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Noto Sans Symbols"/>
              <a:buChar char="●"/>
            </a:pPr>
            <a:r>
              <a:rPr b="0" i="0" lang="ko-KR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개발자를 위한 SNS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Noto Sans Symbols"/>
              <a:buChar char="●"/>
            </a:pPr>
            <a:r>
              <a:rPr b="0" i="0" lang="ko-KR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사용자 경험 중심의 웹 서비스</a:t>
            </a:r>
            <a:endParaRPr b="0" i="0" sz="2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Noto Sans Symbols"/>
              <a:buChar char="●"/>
            </a:pPr>
            <a:r>
              <a:rPr b="0" i="0" lang="ko-KR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개발자들과 간단하고 편리한 소통</a:t>
            </a:r>
            <a:endParaRPr b="0" i="0" sz="2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9"/>
          <p:cNvSpPr/>
          <p:nvPr/>
        </p:nvSpPr>
        <p:spPr>
          <a:xfrm>
            <a:off x="2489825" y="2019212"/>
            <a:ext cx="3121612" cy="3258216"/>
          </a:xfrm>
          <a:prstGeom prst="ellipse">
            <a:avLst/>
          </a:prstGeom>
          <a:blipFill rotWithShape="1">
            <a:blip r:embed="rId3">
              <a:alphaModFix amt="85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9"/>
          <p:cNvSpPr/>
          <p:nvPr/>
        </p:nvSpPr>
        <p:spPr>
          <a:xfrm>
            <a:off x="395759" y="2514600"/>
            <a:ext cx="2402694" cy="2415540"/>
          </a:xfrm>
          <a:prstGeom prst="ellipse">
            <a:avLst/>
          </a:prstGeom>
          <a:blipFill rotWithShape="1">
            <a:blip r:embed="rId4">
              <a:alphaModFix amt="85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9"/>
          <p:cNvSpPr/>
          <p:nvPr/>
        </p:nvSpPr>
        <p:spPr>
          <a:xfrm>
            <a:off x="1726217" y="4370430"/>
            <a:ext cx="2442552" cy="2375812"/>
          </a:xfrm>
          <a:prstGeom prst="ellipse">
            <a:avLst/>
          </a:prstGeom>
          <a:blipFill rotWithShape="1">
            <a:blip r:embed="rId5">
              <a:alphaModFix amt="85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 txBox="1"/>
          <p:nvPr/>
        </p:nvSpPr>
        <p:spPr>
          <a:xfrm>
            <a:off x="2191848" y="487792"/>
            <a:ext cx="7989894" cy="1175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6600"/>
              <a:buFont typeface="Poppins SemiBold"/>
              <a:buNone/>
            </a:pPr>
            <a:r>
              <a:rPr b="1" lang="ko-KR" sz="6600">
                <a:solidFill>
                  <a:srgbClr val="3A3838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프로젝트 진행 일정</a:t>
            </a:r>
            <a:endParaRPr b="1" sz="60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0"/>
          <p:cNvSpPr txBox="1"/>
          <p:nvPr/>
        </p:nvSpPr>
        <p:spPr>
          <a:xfrm>
            <a:off x="4209046" y="1361636"/>
            <a:ext cx="3955498" cy="375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64285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600"/>
              <a:buFont typeface="Arial"/>
              <a:buNone/>
            </a:pPr>
            <a:r>
              <a:rPr i="1" lang="ko-KR" sz="1600">
                <a:solidFill>
                  <a:srgbClr val="BFBFB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</a:t>
            </a:r>
            <a:r>
              <a:rPr i="1" lang="ko-KR" sz="28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i="1" lang="ko-KR" sz="20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emember</a:t>
            </a:r>
            <a:r>
              <a:rPr i="1" lang="ko-KR" sz="28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ko-KR" sz="20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Us</a:t>
            </a:r>
            <a:endParaRPr i="1" sz="20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3" name="Google Shape;93;p10"/>
          <p:cNvGraphicFramePr/>
          <p:nvPr/>
        </p:nvGraphicFramePr>
        <p:xfrm>
          <a:off x="1079076" y="27808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{2DD315BB-A6C0-4FED-86D2-02045A56C752}</a:tableStyleId>
              </a:tblPr>
              <a:tblGrid>
                <a:gridCol w="2725300"/>
                <a:gridCol w="4863500"/>
                <a:gridCol w="2254100"/>
              </a:tblGrid>
              <a:tr h="56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100" u="none" cap="none" strike="noStrike">
                          <a:solidFill>
                            <a:srgbClr val="7F7F7F"/>
                          </a:solidFill>
                        </a:rPr>
                        <a:t>01월 13일 ~ 01월 17일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12700" lvl="0" marL="1270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300" u="none" cap="none" strike="noStrike">
                          <a:solidFill>
                            <a:srgbClr val="808080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프로젝트 정체성 구상 및 계획</a:t>
                      </a:r>
                      <a:endParaRPr b="0" sz="1300" u="none" cap="none" strike="noStrike">
                        <a:solidFill>
                          <a:srgbClr val="808080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6000"/>
                        </a:buClr>
                        <a:buSzPts val="1100"/>
                        <a:buFont typeface="Calibri"/>
                        <a:buNone/>
                      </a:pPr>
                      <a:r>
                        <a:rPr b="0" lang="ko-KR" sz="1100" u="none" cap="none" strike="noStrike">
                          <a:solidFill>
                            <a:srgbClr val="7F6000"/>
                          </a:solidFill>
                        </a:rPr>
                        <a:t>●●●●</a:t>
                      </a:r>
                      <a:r>
                        <a:rPr b="0" lang="ko-KR" sz="1100" u="none" cap="none" strike="noStrike">
                          <a:solidFill>
                            <a:srgbClr val="808080"/>
                          </a:solidFill>
                        </a:rPr>
                        <a:t>●●●</a:t>
                      </a:r>
                      <a:r>
                        <a:rPr b="0" lang="ko-KR" sz="1100" u="none" cap="none" strike="noStrike">
                          <a:solidFill>
                            <a:srgbClr val="7F7F7F"/>
                          </a:solidFill>
                        </a:rPr>
                        <a:t>●●●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6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100" u="none" cap="none" strike="noStrike">
                          <a:solidFill>
                            <a:srgbClr val="7F7F7F"/>
                          </a:solidFill>
                        </a:rPr>
                        <a:t>01월 20일 ~ 01월 24일 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2700" lvl="0" marL="1270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300" u="none" cap="none" strike="noStrike">
                          <a:solidFill>
                            <a:srgbClr val="808080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와이어프레임 작성 및 DB 구상</a:t>
                      </a:r>
                      <a:endParaRPr b="0" sz="1300" u="none" cap="none" strike="noStrike">
                        <a:solidFill>
                          <a:srgbClr val="808080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6000"/>
                        </a:buClr>
                        <a:buSzPts val="1100"/>
                        <a:buFont typeface="Calibri"/>
                        <a:buNone/>
                      </a:pPr>
                      <a:r>
                        <a:rPr b="0" lang="ko-KR" sz="1100" u="none" cap="none" strike="noStrike">
                          <a:solidFill>
                            <a:srgbClr val="7F6000"/>
                          </a:solidFill>
                        </a:rPr>
                        <a:t>●●●●●</a:t>
                      </a:r>
                      <a:r>
                        <a:rPr b="0" lang="ko-KR" sz="1100" u="none" cap="none" strike="noStrike">
                          <a:solidFill>
                            <a:srgbClr val="808080"/>
                          </a:solidFill>
                        </a:rPr>
                        <a:t>●</a:t>
                      </a:r>
                      <a:r>
                        <a:rPr b="0" lang="ko-KR" sz="1100" u="none" cap="none" strike="noStrike">
                          <a:solidFill>
                            <a:srgbClr val="7F7F7F"/>
                          </a:solidFill>
                        </a:rPr>
                        <a:t>●●●●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6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100" u="none" cap="none" strike="noStrike">
                          <a:solidFill>
                            <a:srgbClr val="7F7F7F"/>
                          </a:solidFill>
                        </a:rPr>
                        <a:t>01월 27일 ~ 01월 31일 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12700" lvl="0" marL="1270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300" u="none" cap="none" strike="noStrike">
                          <a:solidFill>
                            <a:srgbClr val="808080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유저 CRUD back-end 및 front-end 구현</a:t>
                      </a:r>
                      <a:endParaRPr b="0" sz="1300" u="none" cap="none" strike="noStrike">
                        <a:solidFill>
                          <a:srgbClr val="808080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6000"/>
                        </a:buClr>
                        <a:buSzPts val="1100"/>
                        <a:buFont typeface="Calibri"/>
                        <a:buNone/>
                      </a:pPr>
                      <a:r>
                        <a:rPr b="0" lang="ko-KR" sz="1100" u="none" cap="none" strike="noStrike">
                          <a:solidFill>
                            <a:srgbClr val="7F6000"/>
                          </a:solidFill>
                        </a:rPr>
                        <a:t>●●●●●●</a:t>
                      </a:r>
                      <a:r>
                        <a:rPr b="0" lang="ko-KR" sz="1100" u="none" cap="none" strike="noStrike">
                          <a:solidFill>
                            <a:srgbClr val="808080"/>
                          </a:solidFill>
                        </a:rPr>
                        <a:t>●●</a:t>
                      </a:r>
                      <a:r>
                        <a:rPr b="0" lang="ko-KR" sz="1100" u="none" cap="none" strike="noStrike">
                          <a:solidFill>
                            <a:srgbClr val="7F7F7F"/>
                          </a:solidFill>
                        </a:rPr>
                        <a:t>●●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6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100" u="none" cap="none" strike="noStrike">
                          <a:solidFill>
                            <a:srgbClr val="7F7F7F"/>
                          </a:solidFill>
                        </a:rPr>
                        <a:t>02월 03일 ~ 02월 07일 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2700" lvl="0" marL="1270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300" u="none" cap="none" strike="noStrike">
                          <a:solidFill>
                            <a:srgbClr val="808080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게시글 CRUD back-end 및 front-end 구현</a:t>
                      </a:r>
                      <a:endParaRPr b="0" sz="1300" u="none" cap="none" strike="noStrike">
                        <a:solidFill>
                          <a:srgbClr val="808080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6000"/>
                        </a:buClr>
                        <a:buSzPts val="1100"/>
                        <a:buFont typeface="Calibri"/>
                        <a:buNone/>
                      </a:pPr>
                      <a:r>
                        <a:rPr b="0" lang="ko-KR" sz="1100" u="none" cap="none" strike="noStrike">
                          <a:solidFill>
                            <a:srgbClr val="7F6000"/>
                          </a:solidFill>
                        </a:rPr>
                        <a:t>●●●●●●</a:t>
                      </a:r>
                      <a:r>
                        <a:rPr b="0" lang="ko-KR" sz="1100" u="none" cap="none" strike="noStrike">
                          <a:solidFill>
                            <a:srgbClr val="7F7F7F"/>
                          </a:solidFill>
                        </a:rPr>
                        <a:t>●●●●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6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100" u="none" cap="none" strike="noStrike">
                          <a:solidFill>
                            <a:srgbClr val="7F7F7F"/>
                          </a:solidFill>
                        </a:rPr>
                        <a:t>02월 10일 ~ 02월 14일 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12700" lvl="0" marL="1270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300" u="none" cap="none" strike="noStrike">
                          <a:solidFill>
                            <a:srgbClr val="808080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댓글, 이미지, 비디오, 코드 editor 기능 구현</a:t>
                      </a:r>
                      <a:endParaRPr b="0" sz="1300" u="none" cap="none" strike="noStrike">
                        <a:solidFill>
                          <a:srgbClr val="808080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6000"/>
                        </a:buClr>
                        <a:buSzPts val="1100"/>
                        <a:buFont typeface="Calibri"/>
                        <a:buNone/>
                      </a:pPr>
                      <a:r>
                        <a:rPr b="0" lang="ko-KR" sz="1100" u="none" cap="none" strike="noStrike">
                          <a:solidFill>
                            <a:srgbClr val="7F6000"/>
                          </a:solidFill>
                        </a:rPr>
                        <a:t>●●●●●●●●</a:t>
                      </a:r>
                      <a:r>
                        <a:rPr b="0" lang="ko-KR" sz="1100" u="none" cap="none" strike="noStrike">
                          <a:solidFill>
                            <a:srgbClr val="7F7F7F"/>
                          </a:solidFill>
                        </a:rPr>
                        <a:t>●●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6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100" u="none" cap="none" strike="noStrike">
                          <a:solidFill>
                            <a:srgbClr val="7F7F7F"/>
                          </a:solidFill>
                        </a:rPr>
                        <a:t>02월 17일 ~ 02월 20일 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2700" lvl="0" marL="1270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300" u="none" cap="none" strike="noStrike">
                          <a:solidFill>
                            <a:srgbClr val="808080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PPT완성 &amp; 버그 수정 &amp; ucc완성</a:t>
                      </a:r>
                      <a:endParaRPr b="0" sz="1300" u="none" cap="none" strike="noStrike">
                        <a:solidFill>
                          <a:srgbClr val="808080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6000"/>
                        </a:buClr>
                        <a:buSzPts val="1100"/>
                        <a:buFont typeface="Calibri"/>
                        <a:buNone/>
                      </a:pPr>
                      <a:r>
                        <a:rPr b="0" lang="ko-KR" sz="1100" u="none" cap="none" strike="noStrike">
                          <a:solidFill>
                            <a:srgbClr val="7F6000"/>
                          </a:solidFill>
                        </a:rPr>
                        <a:t>●●●●●●●</a:t>
                      </a:r>
                      <a:r>
                        <a:rPr b="0" lang="ko-KR" sz="1100" u="none" cap="none" strike="noStrike">
                          <a:solidFill>
                            <a:srgbClr val="808080"/>
                          </a:solidFill>
                        </a:rPr>
                        <a:t>●●</a:t>
                      </a:r>
                      <a:r>
                        <a:rPr b="0" lang="ko-KR" sz="1100" u="none" cap="none" strike="noStrike">
                          <a:solidFill>
                            <a:srgbClr val="7F7F7F"/>
                          </a:solidFill>
                        </a:rPr>
                        <a:t>●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4" name="Google Shape;94;p10"/>
          <p:cNvSpPr/>
          <p:nvPr/>
        </p:nvSpPr>
        <p:spPr>
          <a:xfrm>
            <a:off x="1587669" y="2171209"/>
            <a:ext cx="1764899" cy="472460"/>
          </a:xfrm>
          <a:prstGeom prst="roundRect">
            <a:avLst>
              <a:gd fmla="val 50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프로젝트 일정</a:t>
            </a:r>
            <a:endParaRPr/>
          </a:p>
        </p:txBody>
      </p:sp>
      <p:sp>
        <p:nvSpPr>
          <p:cNvPr id="95" name="Google Shape;95;p10"/>
          <p:cNvSpPr/>
          <p:nvPr/>
        </p:nvSpPr>
        <p:spPr>
          <a:xfrm>
            <a:off x="5270785" y="2171209"/>
            <a:ext cx="1764899" cy="472459"/>
          </a:xfrm>
          <a:prstGeom prst="roundRect">
            <a:avLst>
              <a:gd fmla="val 50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프로젝트 진행 내용</a:t>
            </a:r>
            <a:endParaRPr/>
          </a:p>
        </p:txBody>
      </p:sp>
      <p:sp>
        <p:nvSpPr>
          <p:cNvPr id="96" name="Google Shape;96;p10"/>
          <p:cNvSpPr/>
          <p:nvPr/>
        </p:nvSpPr>
        <p:spPr>
          <a:xfrm>
            <a:off x="8953901" y="2173072"/>
            <a:ext cx="1764899" cy="472460"/>
          </a:xfrm>
          <a:prstGeom prst="roundRect">
            <a:avLst>
              <a:gd fmla="val 50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프로젝트 진행 기여도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"/>
          <p:cNvSpPr txBox="1"/>
          <p:nvPr/>
        </p:nvSpPr>
        <p:spPr>
          <a:xfrm>
            <a:off x="803962" y="895838"/>
            <a:ext cx="3696917" cy="920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4400"/>
              <a:buFont typeface="Poppins SemiBold"/>
              <a:buNone/>
            </a:pPr>
            <a:r>
              <a:rPr b="1" lang="ko-KR" sz="4400">
                <a:solidFill>
                  <a:srgbClr val="3A3838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시스템 구조</a:t>
            </a:r>
            <a:endParaRPr b="1" sz="4400">
              <a:solidFill>
                <a:srgbClr val="0000ED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1" sz="40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1" sz="40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1"/>
          <p:cNvSpPr txBox="1"/>
          <p:nvPr/>
        </p:nvSpPr>
        <p:spPr>
          <a:xfrm>
            <a:off x="823316" y="391116"/>
            <a:ext cx="3955498" cy="375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None/>
            </a:pPr>
            <a:r>
              <a:rPr i="1" lang="ko-KR" sz="24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i="1" lang="ko-KR" sz="20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Remember Us</a:t>
            </a:r>
            <a:endParaRPr i="1" sz="20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3551" y="3150747"/>
            <a:ext cx="1537775" cy="1169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6478" y="2177285"/>
            <a:ext cx="3048000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1540" y="2530370"/>
            <a:ext cx="2255442" cy="169158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107" name="Google Shape;107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76982" y="2757991"/>
            <a:ext cx="2268510" cy="1236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7246" y="1945604"/>
            <a:ext cx="1532175" cy="153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36928" y="3607371"/>
            <a:ext cx="1756410" cy="1756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956478" y="3716471"/>
            <a:ext cx="2879910" cy="9976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11"/>
          <p:cNvCxnSpPr/>
          <p:nvPr/>
        </p:nvCxnSpPr>
        <p:spPr>
          <a:xfrm>
            <a:off x="7203440" y="3008971"/>
            <a:ext cx="418100" cy="0"/>
          </a:xfrm>
          <a:prstGeom prst="straightConnector1">
            <a:avLst/>
          </a:prstGeom>
          <a:noFill/>
          <a:ln cap="flat" cmpd="sng" w="19050">
            <a:solidFill>
              <a:srgbClr val="52525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2" name="Google Shape;112;p11"/>
          <p:cNvCxnSpPr/>
          <p:nvPr/>
        </p:nvCxnSpPr>
        <p:spPr>
          <a:xfrm>
            <a:off x="9667932" y="3002715"/>
            <a:ext cx="461588" cy="0"/>
          </a:xfrm>
          <a:prstGeom prst="straightConnector1">
            <a:avLst/>
          </a:prstGeom>
          <a:noFill/>
          <a:ln cap="flat" cmpd="sng" w="19050">
            <a:solidFill>
              <a:srgbClr val="52525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3" name="Google Shape;113;p11"/>
          <p:cNvCxnSpPr/>
          <p:nvPr/>
        </p:nvCxnSpPr>
        <p:spPr>
          <a:xfrm flipH="1" rot="10800000">
            <a:off x="3171326" y="3099741"/>
            <a:ext cx="457200" cy="236374"/>
          </a:xfrm>
          <a:prstGeom prst="straightConnector1">
            <a:avLst/>
          </a:prstGeom>
          <a:noFill/>
          <a:ln cap="flat" cmpd="sng" w="19050">
            <a:solidFill>
              <a:srgbClr val="52525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4" name="Google Shape;114;p11"/>
          <p:cNvCxnSpPr/>
          <p:nvPr/>
        </p:nvCxnSpPr>
        <p:spPr>
          <a:xfrm>
            <a:off x="3161166" y="3661235"/>
            <a:ext cx="402736" cy="326435"/>
          </a:xfrm>
          <a:prstGeom prst="straightConnector1">
            <a:avLst/>
          </a:prstGeom>
          <a:noFill/>
          <a:ln cap="flat" cmpd="sng" w="19050">
            <a:solidFill>
              <a:srgbClr val="52525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5" name="Google Shape;115;p11"/>
          <p:cNvCxnSpPr/>
          <p:nvPr/>
        </p:nvCxnSpPr>
        <p:spPr>
          <a:xfrm rot="10800000">
            <a:off x="7203440" y="3607371"/>
            <a:ext cx="418100" cy="0"/>
          </a:xfrm>
          <a:prstGeom prst="straightConnector1">
            <a:avLst/>
          </a:prstGeom>
          <a:noFill/>
          <a:ln cap="flat" cmpd="sng" w="19050">
            <a:solidFill>
              <a:srgbClr val="52525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6" name="Google Shape;116;p11"/>
          <p:cNvCxnSpPr/>
          <p:nvPr/>
        </p:nvCxnSpPr>
        <p:spPr>
          <a:xfrm rot="10800000">
            <a:off x="9667932" y="3607371"/>
            <a:ext cx="442808" cy="0"/>
          </a:xfrm>
          <a:prstGeom prst="straightConnector1">
            <a:avLst/>
          </a:prstGeom>
          <a:noFill/>
          <a:ln cap="flat" cmpd="sng" w="19050">
            <a:solidFill>
              <a:srgbClr val="52525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17" name="Google Shape;117;p1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050188" y="3955651"/>
            <a:ext cx="2724620" cy="2331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752303" y="4312775"/>
            <a:ext cx="4451141" cy="22255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11"/>
          <p:cNvGrpSpPr/>
          <p:nvPr/>
        </p:nvGrpSpPr>
        <p:grpSpPr>
          <a:xfrm>
            <a:off x="7501238" y="89598"/>
            <a:ext cx="3796500" cy="2814402"/>
            <a:chOff x="7991088" y="3477773"/>
            <a:chExt cx="3796500" cy="2814402"/>
          </a:xfrm>
        </p:grpSpPr>
        <p:sp>
          <p:nvSpPr>
            <p:cNvPr id="120" name="Google Shape;120;p11"/>
            <p:cNvSpPr/>
            <p:nvPr/>
          </p:nvSpPr>
          <p:spPr>
            <a:xfrm>
              <a:off x="7991088" y="4183175"/>
              <a:ext cx="3796500" cy="2109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1" name="Google Shape;121;p1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8322886" y="3477773"/>
              <a:ext cx="2933925" cy="18744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11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71811" y="4991674"/>
              <a:ext cx="3635046" cy="11696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3" name="Google Shape;123;p11"/>
          <p:cNvGrpSpPr/>
          <p:nvPr/>
        </p:nvGrpSpPr>
        <p:grpSpPr>
          <a:xfrm>
            <a:off x="8395488" y="3714073"/>
            <a:ext cx="3796500" cy="2814402"/>
            <a:chOff x="7991088" y="3477773"/>
            <a:chExt cx="3796500" cy="2814402"/>
          </a:xfrm>
        </p:grpSpPr>
        <p:sp>
          <p:nvSpPr>
            <p:cNvPr id="124" name="Google Shape;124;p11"/>
            <p:cNvSpPr/>
            <p:nvPr/>
          </p:nvSpPr>
          <p:spPr>
            <a:xfrm>
              <a:off x="7991088" y="4183175"/>
              <a:ext cx="3796500" cy="2109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5" name="Google Shape;125;p1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8322886" y="3477773"/>
              <a:ext cx="2933925" cy="187445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/>
          <p:nvPr/>
        </p:nvSpPr>
        <p:spPr>
          <a:xfrm>
            <a:off x="428043" y="768352"/>
            <a:ext cx="3246668" cy="704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4400"/>
              <a:buFont typeface="Calibri"/>
              <a:buNone/>
            </a:pPr>
            <a:r>
              <a:rPr b="1" lang="ko-KR" sz="44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개발 결과</a:t>
            </a:r>
            <a:endParaRPr b="1" sz="4400">
              <a:solidFill>
                <a:srgbClr val="0000E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1" sz="40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1" sz="40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2"/>
          <p:cNvSpPr txBox="1"/>
          <p:nvPr/>
        </p:nvSpPr>
        <p:spPr>
          <a:xfrm>
            <a:off x="447396" y="453916"/>
            <a:ext cx="3955498" cy="375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None/>
            </a:pPr>
            <a:r>
              <a:rPr i="1" lang="ko-KR" sz="24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i="1" lang="ko-KR" sz="20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Remember Us</a:t>
            </a:r>
            <a:endParaRPr i="1" sz="20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p12"/>
          <p:cNvCxnSpPr/>
          <p:nvPr/>
        </p:nvCxnSpPr>
        <p:spPr>
          <a:xfrm>
            <a:off x="610576" y="1650653"/>
            <a:ext cx="657244" cy="0"/>
          </a:xfrm>
          <a:prstGeom prst="straightConnector1">
            <a:avLst/>
          </a:prstGeom>
          <a:noFill/>
          <a:ln cap="flat" cmpd="sng" w="34925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4" name="Google Shape;134;p12"/>
          <p:cNvSpPr txBox="1"/>
          <p:nvPr/>
        </p:nvSpPr>
        <p:spPr>
          <a:xfrm>
            <a:off x="1731891" y="2118611"/>
            <a:ext cx="2995713" cy="372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Arial"/>
              <a:buNone/>
            </a:pPr>
            <a:r>
              <a:rPr b="1" lang="ko-KR" sz="24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Code editor 삽입</a:t>
            </a:r>
            <a:endParaRPr b="1" sz="24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2"/>
          <p:cNvSpPr txBox="1"/>
          <p:nvPr/>
        </p:nvSpPr>
        <p:spPr>
          <a:xfrm>
            <a:off x="1731889" y="2605727"/>
            <a:ext cx="2995713" cy="530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65"/>
              <a:buFont typeface="Arial"/>
              <a:buNone/>
            </a:pPr>
            <a:r>
              <a:rPr lang="ko-KR" sz="1665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간편히 코드를 올려 사람들과 </a:t>
            </a:r>
            <a:endParaRPr sz="1665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1665"/>
              <a:buFont typeface="Arial"/>
              <a:buNone/>
            </a:pPr>
            <a:r>
              <a:rPr lang="ko-KR" sz="1665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공유</a:t>
            </a:r>
            <a:endParaRPr sz="1665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2"/>
          <p:cNvSpPr txBox="1"/>
          <p:nvPr/>
        </p:nvSpPr>
        <p:spPr>
          <a:xfrm>
            <a:off x="1697555" y="3518163"/>
            <a:ext cx="2995713" cy="372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Arial"/>
              <a:buNone/>
            </a:pPr>
            <a:r>
              <a:rPr b="1" lang="ko-KR" sz="24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# 해쉬 태그</a:t>
            </a:r>
            <a:endParaRPr b="1" sz="24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2"/>
          <p:cNvSpPr txBox="1"/>
          <p:nvPr/>
        </p:nvSpPr>
        <p:spPr>
          <a:xfrm>
            <a:off x="1697554" y="3992679"/>
            <a:ext cx="2995713" cy="61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원하는 정보를 쉽게 검색해 </a:t>
            </a:r>
            <a:endParaRPr sz="18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볼 수 있음</a:t>
            </a:r>
            <a:endParaRPr sz="18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" name="Google Shape;138;p12"/>
          <p:cNvGrpSpPr/>
          <p:nvPr/>
        </p:nvGrpSpPr>
        <p:grpSpPr>
          <a:xfrm>
            <a:off x="578655" y="3518163"/>
            <a:ext cx="865839" cy="865839"/>
            <a:chOff x="7748523" y="2921667"/>
            <a:chExt cx="865839" cy="865839"/>
          </a:xfrm>
        </p:grpSpPr>
        <p:sp>
          <p:nvSpPr>
            <p:cNvPr id="139" name="Google Shape;139;p12"/>
            <p:cNvSpPr/>
            <p:nvPr/>
          </p:nvSpPr>
          <p:spPr>
            <a:xfrm>
              <a:off x="7748523" y="2921667"/>
              <a:ext cx="865839" cy="865839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737D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2"/>
            <p:cNvSpPr/>
            <p:nvPr/>
          </p:nvSpPr>
          <p:spPr>
            <a:xfrm>
              <a:off x="8022623" y="3203267"/>
              <a:ext cx="320678" cy="303621"/>
            </a:xfrm>
            <a:custGeom>
              <a:rect b="b" l="l" r="r" t="t"/>
              <a:pathLst>
                <a:path extrusionOk="0" h="200" w="211">
                  <a:moveTo>
                    <a:pt x="211" y="192"/>
                  </a:moveTo>
                  <a:cubicBezTo>
                    <a:pt x="211" y="196"/>
                    <a:pt x="210" y="200"/>
                    <a:pt x="204" y="200"/>
                  </a:cubicBezTo>
                  <a:cubicBezTo>
                    <a:pt x="10" y="200"/>
                    <a:pt x="10" y="200"/>
                    <a:pt x="10" y="200"/>
                  </a:cubicBezTo>
                  <a:cubicBezTo>
                    <a:pt x="5" y="200"/>
                    <a:pt x="0" y="196"/>
                    <a:pt x="0" y="19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"/>
                    <a:pt x="4" y="0"/>
                    <a:pt x="8" y="0"/>
                  </a:cubicBezTo>
                  <a:cubicBezTo>
                    <a:pt x="12" y="0"/>
                    <a:pt x="16" y="1"/>
                    <a:pt x="16" y="7"/>
                  </a:cubicBezTo>
                  <a:cubicBezTo>
                    <a:pt x="16" y="174"/>
                    <a:pt x="16" y="174"/>
                    <a:pt x="16" y="174"/>
                  </a:cubicBezTo>
                  <a:cubicBezTo>
                    <a:pt x="16" y="180"/>
                    <a:pt x="20" y="184"/>
                    <a:pt x="26" y="184"/>
                  </a:cubicBezTo>
                  <a:cubicBezTo>
                    <a:pt x="204" y="184"/>
                    <a:pt x="204" y="184"/>
                    <a:pt x="204" y="184"/>
                  </a:cubicBezTo>
                  <a:cubicBezTo>
                    <a:pt x="210" y="184"/>
                    <a:pt x="211" y="188"/>
                    <a:pt x="211" y="192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1" name="Google Shape;141;p12"/>
          <p:cNvSpPr txBox="1"/>
          <p:nvPr/>
        </p:nvSpPr>
        <p:spPr>
          <a:xfrm>
            <a:off x="1731890" y="4929991"/>
            <a:ext cx="2995713" cy="372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Arial"/>
              <a:buNone/>
            </a:pPr>
            <a:r>
              <a:rPr b="1" lang="ko-KR" sz="24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팔로우 &amp; 팔로잉</a:t>
            </a:r>
            <a:endParaRPr b="1" sz="24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2"/>
          <p:cNvSpPr txBox="1"/>
          <p:nvPr/>
        </p:nvSpPr>
        <p:spPr>
          <a:xfrm>
            <a:off x="1731889" y="5444336"/>
            <a:ext cx="3600935" cy="530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유용한 정보를 가진 사람과 팔로우</a:t>
            </a:r>
            <a:endParaRPr sz="18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하여 간편하고 자주 볼 수 있음</a:t>
            </a:r>
            <a:endParaRPr sz="18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" name="Google Shape;143;p12"/>
          <p:cNvGrpSpPr/>
          <p:nvPr/>
        </p:nvGrpSpPr>
        <p:grpSpPr>
          <a:xfrm>
            <a:off x="626581" y="5012129"/>
            <a:ext cx="865839" cy="865839"/>
            <a:chOff x="7762116" y="4711120"/>
            <a:chExt cx="865839" cy="865839"/>
          </a:xfrm>
        </p:grpSpPr>
        <p:sp>
          <p:nvSpPr>
            <p:cNvPr id="144" name="Google Shape;144;p12"/>
            <p:cNvSpPr/>
            <p:nvPr/>
          </p:nvSpPr>
          <p:spPr>
            <a:xfrm>
              <a:off x="7762116" y="4711120"/>
              <a:ext cx="865839" cy="865839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737D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5" name="Google Shape;145;p12"/>
            <p:cNvGrpSpPr/>
            <p:nvPr/>
          </p:nvGrpSpPr>
          <p:grpSpPr>
            <a:xfrm>
              <a:off x="8098279" y="5123641"/>
              <a:ext cx="225493" cy="160072"/>
              <a:chOff x="3554413" y="4616450"/>
              <a:chExt cx="257176" cy="182563"/>
            </a:xfrm>
          </p:grpSpPr>
          <p:sp>
            <p:nvSpPr>
              <p:cNvPr id="146" name="Google Shape;146;p12"/>
              <p:cNvSpPr/>
              <p:nvPr/>
            </p:nvSpPr>
            <p:spPr>
              <a:xfrm>
                <a:off x="3554413" y="4616450"/>
                <a:ext cx="74613" cy="182563"/>
              </a:xfrm>
              <a:custGeom>
                <a:rect b="b" l="l" r="r" t="t"/>
                <a:pathLst>
                  <a:path extrusionOk="0" h="86" w="35">
                    <a:moveTo>
                      <a:pt x="35" y="80"/>
                    </a:moveTo>
                    <a:cubicBezTo>
                      <a:pt x="35" y="83"/>
                      <a:pt x="32" y="86"/>
                      <a:pt x="29" y="86"/>
                    </a:cubicBezTo>
                    <a:cubicBezTo>
                      <a:pt x="5" y="86"/>
                      <a:pt x="5" y="86"/>
                      <a:pt x="5" y="86"/>
                    </a:cubicBezTo>
                    <a:cubicBezTo>
                      <a:pt x="2" y="86"/>
                      <a:pt x="0" y="83"/>
                      <a:pt x="0" y="8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5" y="3"/>
                      <a:pt x="35" y="6"/>
                    </a:cubicBezTo>
                    <a:lnTo>
                      <a:pt x="35" y="80"/>
                    </a:lnTo>
                    <a:close/>
                  </a:path>
                </a:pathLst>
              </a:custGeom>
              <a:solidFill>
                <a:srgbClr val="A5A5A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3736976" y="4651375"/>
                <a:ext cx="74613" cy="147638"/>
              </a:xfrm>
              <a:custGeom>
                <a:rect b="b" l="l" r="r" t="t"/>
                <a:pathLst>
                  <a:path extrusionOk="0" h="69" w="35">
                    <a:moveTo>
                      <a:pt x="35" y="63"/>
                    </a:moveTo>
                    <a:cubicBezTo>
                      <a:pt x="35" y="66"/>
                      <a:pt x="32" y="69"/>
                      <a:pt x="29" y="69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2" y="69"/>
                      <a:pt x="0" y="66"/>
                      <a:pt x="0" y="63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5" y="3"/>
                      <a:pt x="35" y="6"/>
                    </a:cubicBezTo>
                    <a:lnTo>
                      <a:pt x="35" y="63"/>
                    </a:lnTo>
                    <a:close/>
                  </a:path>
                </a:pathLst>
              </a:custGeom>
              <a:solidFill>
                <a:srgbClr val="A5A5A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8" name="Google Shape;148;p12"/>
          <p:cNvSpPr/>
          <p:nvPr/>
        </p:nvSpPr>
        <p:spPr>
          <a:xfrm>
            <a:off x="562535" y="2108140"/>
            <a:ext cx="865839" cy="865839"/>
          </a:xfrm>
          <a:prstGeom prst="ellipse">
            <a:avLst/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C2CD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763" y="2263612"/>
            <a:ext cx="497356" cy="497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908" y="3734103"/>
            <a:ext cx="477878" cy="477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0726" y="5189583"/>
            <a:ext cx="478762" cy="478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33788" y="0"/>
            <a:ext cx="4305673" cy="4922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2"/>
          <p:cNvPicPr preferRelativeResize="0"/>
          <p:nvPr/>
        </p:nvPicPr>
        <p:blipFill rotWithShape="1">
          <a:blip r:embed="rId7">
            <a:alphaModFix/>
          </a:blip>
          <a:srcRect b="43350" l="0" r="0" t="0"/>
          <a:stretch/>
        </p:blipFill>
        <p:spPr>
          <a:xfrm>
            <a:off x="7451949" y="3159417"/>
            <a:ext cx="4740051" cy="3527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/>
          <p:nvPr/>
        </p:nvSpPr>
        <p:spPr>
          <a:xfrm>
            <a:off x="428043" y="768352"/>
            <a:ext cx="3246668" cy="704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4400"/>
              <a:buFont typeface="Calibri"/>
              <a:buNone/>
            </a:pPr>
            <a:r>
              <a:rPr b="1" lang="ko-KR" sz="44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개발 결과</a:t>
            </a:r>
            <a:endParaRPr b="1" sz="4400">
              <a:solidFill>
                <a:srgbClr val="0000E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1" sz="40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1" sz="40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3"/>
          <p:cNvSpPr txBox="1"/>
          <p:nvPr/>
        </p:nvSpPr>
        <p:spPr>
          <a:xfrm>
            <a:off x="447396" y="453916"/>
            <a:ext cx="3955498" cy="375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None/>
            </a:pPr>
            <a:r>
              <a:rPr i="1" lang="ko-KR" sz="24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i="1" lang="ko-KR" sz="20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Remember Us</a:t>
            </a:r>
            <a:endParaRPr i="1" sz="20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161;p13"/>
          <p:cNvCxnSpPr/>
          <p:nvPr/>
        </p:nvCxnSpPr>
        <p:spPr>
          <a:xfrm>
            <a:off x="610576" y="1650653"/>
            <a:ext cx="657244" cy="0"/>
          </a:xfrm>
          <a:prstGeom prst="straightConnector1">
            <a:avLst/>
          </a:prstGeom>
          <a:noFill/>
          <a:ln cap="flat" cmpd="sng" w="34925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2" name="Google Shape;162;p13"/>
          <p:cNvSpPr txBox="1"/>
          <p:nvPr/>
        </p:nvSpPr>
        <p:spPr>
          <a:xfrm>
            <a:off x="1731891" y="2118611"/>
            <a:ext cx="2995713" cy="372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Arial"/>
              <a:buNone/>
            </a:pPr>
            <a:r>
              <a:rPr b="1" lang="ko-KR" sz="24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Code editor 삽입</a:t>
            </a:r>
            <a:endParaRPr b="1" sz="24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3"/>
          <p:cNvSpPr txBox="1"/>
          <p:nvPr/>
        </p:nvSpPr>
        <p:spPr>
          <a:xfrm>
            <a:off x="1731889" y="2605727"/>
            <a:ext cx="2995713" cy="530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65"/>
              <a:buFont typeface="Arial"/>
              <a:buNone/>
            </a:pPr>
            <a:r>
              <a:rPr lang="ko-KR" sz="1665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간편히 코드를 올려 사람들과 </a:t>
            </a:r>
            <a:endParaRPr sz="1665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1665"/>
              <a:buFont typeface="Arial"/>
              <a:buNone/>
            </a:pPr>
            <a:r>
              <a:rPr lang="ko-KR" sz="1665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공유</a:t>
            </a:r>
            <a:endParaRPr sz="1665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3"/>
          <p:cNvSpPr/>
          <p:nvPr/>
        </p:nvSpPr>
        <p:spPr>
          <a:xfrm>
            <a:off x="598008" y="2101327"/>
            <a:ext cx="865839" cy="865839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C2CD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3"/>
          <p:cNvSpPr txBox="1"/>
          <p:nvPr/>
        </p:nvSpPr>
        <p:spPr>
          <a:xfrm>
            <a:off x="1697555" y="3518163"/>
            <a:ext cx="2995713" cy="372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Arial"/>
              <a:buNone/>
            </a:pPr>
            <a:r>
              <a:rPr b="1" lang="ko-KR" sz="24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# 해쉬 태그</a:t>
            </a:r>
            <a:endParaRPr b="1" sz="24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3"/>
          <p:cNvSpPr txBox="1"/>
          <p:nvPr/>
        </p:nvSpPr>
        <p:spPr>
          <a:xfrm>
            <a:off x="1697554" y="3992679"/>
            <a:ext cx="2995713" cy="61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원하는 정보를 쉽게 검색해 </a:t>
            </a:r>
            <a:endParaRPr sz="18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볼 수 있음</a:t>
            </a:r>
            <a:endParaRPr sz="18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3"/>
          <p:cNvSpPr txBox="1"/>
          <p:nvPr/>
        </p:nvSpPr>
        <p:spPr>
          <a:xfrm>
            <a:off x="1731890" y="4929991"/>
            <a:ext cx="2995713" cy="372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Arial"/>
              <a:buNone/>
            </a:pPr>
            <a:r>
              <a:rPr b="1" lang="ko-KR" sz="24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팔로우 &amp; 팔로잉</a:t>
            </a:r>
            <a:endParaRPr b="1" sz="24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3"/>
          <p:cNvSpPr txBox="1"/>
          <p:nvPr/>
        </p:nvSpPr>
        <p:spPr>
          <a:xfrm>
            <a:off x="1731889" y="5444336"/>
            <a:ext cx="3648862" cy="530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유용한 정보를 가진 사람과 팔로우</a:t>
            </a:r>
            <a:endParaRPr sz="18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하여 간편하고 자주 볼 수 있음</a:t>
            </a:r>
            <a:endParaRPr sz="18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795" y="2252854"/>
            <a:ext cx="497356" cy="4973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p13"/>
          <p:cNvGrpSpPr/>
          <p:nvPr/>
        </p:nvGrpSpPr>
        <p:grpSpPr>
          <a:xfrm>
            <a:off x="578655" y="3518163"/>
            <a:ext cx="865839" cy="865839"/>
            <a:chOff x="7748523" y="2921667"/>
            <a:chExt cx="865839" cy="865839"/>
          </a:xfrm>
        </p:grpSpPr>
        <p:sp>
          <p:nvSpPr>
            <p:cNvPr id="171" name="Google Shape;171;p13"/>
            <p:cNvSpPr/>
            <p:nvPr/>
          </p:nvSpPr>
          <p:spPr>
            <a:xfrm>
              <a:off x="7748523" y="2921667"/>
              <a:ext cx="865839" cy="865839"/>
            </a:xfrm>
            <a:prstGeom prst="ellipse">
              <a:avLst/>
            </a:prstGeom>
            <a:solidFill>
              <a:srgbClr val="3A38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737D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8022623" y="3203267"/>
              <a:ext cx="320678" cy="303621"/>
            </a:xfrm>
            <a:custGeom>
              <a:rect b="b" l="l" r="r" t="t"/>
              <a:pathLst>
                <a:path extrusionOk="0" h="200" w="211">
                  <a:moveTo>
                    <a:pt x="211" y="192"/>
                  </a:moveTo>
                  <a:cubicBezTo>
                    <a:pt x="211" y="196"/>
                    <a:pt x="210" y="200"/>
                    <a:pt x="204" y="200"/>
                  </a:cubicBezTo>
                  <a:cubicBezTo>
                    <a:pt x="10" y="200"/>
                    <a:pt x="10" y="200"/>
                    <a:pt x="10" y="200"/>
                  </a:cubicBezTo>
                  <a:cubicBezTo>
                    <a:pt x="5" y="200"/>
                    <a:pt x="0" y="196"/>
                    <a:pt x="0" y="19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"/>
                    <a:pt x="4" y="0"/>
                    <a:pt x="8" y="0"/>
                  </a:cubicBezTo>
                  <a:cubicBezTo>
                    <a:pt x="12" y="0"/>
                    <a:pt x="16" y="1"/>
                    <a:pt x="16" y="7"/>
                  </a:cubicBezTo>
                  <a:cubicBezTo>
                    <a:pt x="16" y="174"/>
                    <a:pt x="16" y="174"/>
                    <a:pt x="16" y="174"/>
                  </a:cubicBezTo>
                  <a:cubicBezTo>
                    <a:pt x="16" y="180"/>
                    <a:pt x="20" y="184"/>
                    <a:pt x="26" y="184"/>
                  </a:cubicBezTo>
                  <a:cubicBezTo>
                    <a:pt x="204" y="184"/>
                    <a:pt x="204" y="184"/>
                    <a:pt x="204" y="184"/>
                  </a:cubicBezTo>
                  <a:cubicBezTo>
                    <a:pt x="210" y="184"/>
                    <a:pt x="211" y="188"/>
                    <a:pt x="211" y="192"/>
                  </a:cubicBezTo>
                  <a:close/>
                </a:path>
              </a:pathLst>
            </a:custGeom>
            <a:solidFill>
              <a:srgbClr val="3A38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" name="Google Shape;173;p13"/>
          <p:cNvGrpSpPr/>
          <p:nvPr/>
        </p:nvGrpSpPr>
        <p:grpSpPr>
          <a:xfrm>
            <a:off x="626581" y="5012129"/>
            <a:ext cx="865839" cy="865839"/>
            <a:chOff x="7762116" y="4711120"/>
            <a:chExt cx="865839" cy="865839"/>
          </a:xfrm>
        </p:grpSpPr>
        <p:sp>
          <p:nvSpPr>
            <p:cNvPr id="174" name="Google Shape;174;p13"/>
            <p:cNvSpPr/>
            <p:nvPr/>
          </p:nvSpPr>
          <p:spPr>
            <a:xfrm>
              <a:off x="7762116" y="4711120"/>
              <a:ext cx="865839" cy="865839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737D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5" name="Google Shape;175;p13"/>
            <p:cNvGrpSpPr/>
            <p:nvPr/>
          </p:nvGrpSpPr>
          <p:grpSpPr>
            <a:xfrm>
              <a:off x="8098279" y="5123641"/>
              <a:ext cx="225493" cy="160072"/>
              <a:chOff x="3554413" y="4616450"/>
              <a:chExt cx="257176" cy="182563"/>
            </a:xfrm>
          </p:grpSpPr>
          <p:sp>
            <p:nvSpPr>
              <p:cNvPr id="176" name="Google Shape;176;p13"/>
              <p:cNvSpPr/>
              <p:nvPr/>
            </p:nvSpPr>
            <p:spPr>
              <a:xfrm>
                <a:off x="3554413" y="4616450"/>
                <a:ext cx="74613" cy="182563"/>
              </a:xfrm>
              <a:custGeom>
                <a:rect b="b" l="l" r="r" t="t"/>
                <a:pathLst>
                  <a:path extrusionOk="0" h="86" w="35">
                    <a:moveTo>
                      <a:pt x="35" y="80"/>
                    </a:moveTo>
                    <a:cubicBezTo>
                      <a:pt x="35" y="83"/>
                      <a:pt x="32" y="86"/>
                      <a:pt x="29" y="86"/>
                    </a:cubicBezTo>
                    <a:cubicBezTo>
                      <a:pt x="5" y="86"/>
                      <a:pt x="5" y="86"/>
                      <a:pt x="5" y="86"/>
                    </a:cubicBezTo>
                    <a:cubicBezTo>
                      <a:pt x="2" y="86"/>
                      <a:pt x="0" y="83"/>
                      <a:pt x="0" y="8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5" y="3"/>
                      <a:pt x="35" y="6"/>
                    </a:cubicBezTo>
                    <a:lnTo>
                      <a:pt x="35" y="80"/>
                    </a:lnTo>
                    <a:close/>
                  </a:path>
                </a:pathLst>
              </a:custGeom>
              <a:solidFill>
                <a:srgbClr val="A5A5A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13"/>
              <p:cNvSpPr/>
              <p:nvPr/>
            </p:nvSpPr>
            <p:spPr>
              <a:xfrm>
                <a:off x="3736976" y="4651375"/>
                <a:ext cx="74613" cy="147638"/>
              </a:xfrm>
              <a:custGeom>
                <a:rect b="b" l="l" r="r" t="t"/>
                <a:pathLst>
                  <a:path extrusionOk="0" h="69" w="35">
                    <a:moveTo>
                      <a:pt x="35" y="63"/>
                    </a:moveTo>
                    <a:cubicBezTo>
                      <a:pt x="35" y="66"/>
                      <a:pt x="32" y="69"/>
                      <a:pt x="29" y="69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2" y="69"/>
                      <a:pt x="0" y="66"/>
                      <a:pt x="0" y="63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5" y="3"/>
                      <a:pt x="35" y="6"/>
                    </a:cubicBezTo>
                    <a:lnTo>
                      <a:pt x="35" y="63"/>
                    </a:lnTo>
                    <a:close/>
                  </a:path>
                </a:pathLst>
              </a:custGeom>
              <a:solidFill>
                <a:srgbClr val="A5A5A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78" name="Google Shape;17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908" y="3734103"/>
            <a:ext cx="477878" cy="477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0726" y="5189583"/>
            <a:ext cx="478762" cy="478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3"/>
          <p:cNvPicPr preferRelativeResize="0"/>
          <p:nvPr/>
        </p:nvPicPr>
        <p:blipFill rotWithShape="1">
          <a:blip r:embed="rId6">
            <a:alphaModFix/>
          </a:blip>
          <a:srcRect b="21563" l="0" r="0" t="0"/>
          <a:stretch/>
        </p:blipFill>
        <p:spPr>
          <a:xfrm>
            <a:off x="5762820" y="0"/>
            <a:ext cx="4625741" cy="4441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96365" y="3799763"/>
            <a:ext cx="584835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"/>
          <p:cNvSpPr txBox="1"/>
          <p:nvPr/>
        </p:nvSpPr>
        <p:spPr>
          <a:xfrm>
            <a:off x="428043" y="768352"/>
            <a:ext cx="3246668" cy="704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4400"/>
              <a:buFont typeface="Calibri"/>
              <a:buNone/>
            </a:pPr>
            <a:r>
              <a:rPr b="1" lang="ko-KR" sz="44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개발 결과</a:t>
            </a:r>
            <a:endParaRPr b="1" sz="4400">
              <a:solidFill>
                <a:srgbClr val="0000E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1" sz="40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1" sz="40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4"/>
          <p:cNvSpPr txBox="1"/>
          <p:nvPr/>
        </p:nvSpPr>
        <p:spPr>
          <a:xfrm>
            <a:off x="447396" y="453916"/>
            <a:ext cx="3955498" cy="375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None/>
            </a:pPr>
            <a:r>
              <a:rPr i="1" lang="ko-KR" sz="24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i="1" lang="ko-KR" sz="20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Remember Us</a:t>
            </a:r>
            <a:endParaRPr i="1" sz="20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Google Shape;189;p14"/>
          <p:cNvCxnSpPr/>
          <p:nvPr/>
        </p:nvCxnSpPr>
        <p:spPr>
          <a:xfrm>
            <a:off x="610576" y="1650653"/>
            <a:ext cx="657244" cy="0"/>
          </a:xfrm>
          <a:prstGeom prst="straightConnector1">
            <a:avLst/>
          </a:prstGeom>
          <a:noFill/>
          <a:ln cap="flat" cmpd="sng" w="34925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0" name="Google Shape;190;p14"/>
          <p:cNvSpPr txBox="1"/>
          <p:nvPr/>
        </p:nvSpPr>
        <p:spPr>
          <a:xfrm>
            <a:off x="1731891" y="2118611"/>
            <a:ext cx="2995713" cy="372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Arial"/>
              <a:buNone/>
            </a:pPr>
            <a:r>
              <a:rPr b="1" lang="ko-KR" sz="24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Code editor 삽입</a:t>
            </a:r>
            <a:endParaRPr b="1" sz="24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4"/>
          <p:cNvSpPr txBox="1"/>
          <p:nvPr/>
        </p:nvSpPr>
        <p:spPr>
          <a:xfrm>
            <a:off x="1731889" y="2605727"/>
            <a:ext cx="2995713" cy="530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65"/>
              <a:buFont typeface="Arial"/>
              <a:buNone/>
            </a:pPr>
            <a:r>
              <a:rPr lang="ko-KR" sz="1665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간편히 코드를 올려 사람들과 </a:t>
            </a:r>
            <a:endParaRPr sz="1665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1665"/>
              <a:buFont typeface="Arial"/>
              <a:buNone/>
            </a:pPr>
            <a:r>
              <a:rPr lang="ko-KR" sz="1665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공유</a:t>
            </a:r>
            <a:endParaRPr sz="1665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4"/>
          <p:cNvSpPr txBox="1"/>
          <p:nvPr/>
        </p:nvSpPr>
        <p:spPr>
          <a:xfrm>
            <a:off x="1697555" y="3518163"/>
            <a:ext cx="2995713" cy="372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Arial"/>
              <a:buNone/>
            </a:pPr>
            <a:r>
              <a:rPr b="1" lang="ko-KR" sz="24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# 해쉬 태그</a:t>
            </a:r>
            <a:endParaRPr b="1" sz="24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4"/>
          <p:cNvSpPr txBox="1"/>
          <p:nvPr/>
        </p:nvSpPr>
        <p:spPr>
          <a:xfrm>
            <a:off x="1697554" y="3992679"/>
            <a:ext cx="2995713" cy="61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원하는 정보를 쉽게 검색해 </a:t>
            </a:r>
            <a:endParaRPr sz="18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볼 수 있음</a:t>
            </a:r>
            <a:endParaRPr sz="18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4"/>
          <p:cNvSpPr txBox="1"/>
          <p:nvPr/>
        </p:nvSpPr>
        <p:spPr>
          <a:xfrm>
            <a:off x="1731890" y="4929991"/>
            <a:ext cx="2995713" cy="372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Arial"/>
              <a:buNone/>
            </a:pPr>
            <a:r>
              <a:rPr b="1" lang="ko-KR" sz="24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팔로우 &amp; 팔로잉</a:t>
            </a:r>
            <a:endParaRPr b="1" sz="24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4"/>
          <p:cNvSpPr txBox="1"/>
          <p:nvPr/>
        </p:nvSpPr>
        <p:spPr>
          <a:xfrm>
            <a:off x="1731889" y="5444336"/>
            <a:ext cx="3612985" cy="530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유용한 정보를 가진 사람과 팔로우</a:t>
            </a:r>
            <a:endParaRPr sz="18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하여 간편하고 자주 볼 수 있음</a:t>
            </a:r>
            <a:endParaRPr sz="18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4"/>
          <p:cNvSpPr/>
          <p:nvPr/>
        </p:nvSpPr>
        <p:spPr>
          <a:xfrm>
            <a:off x="598008" y="2101327"/>
            <a:ext cx="865839" cy="865839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C2CD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795" y="2252854"/>
            <a:ext cx="497356" cy="4973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8" name="Google Shape;198;p14"/>
          <p:cNvGrpSpPr/>
          <p:nvPr/>
        </p:nvGrpSpPr>
        <p:grpSpPr>
          <a:xfrm>
            <a:off x="578655" y="3518163"/>
            <a:ext cx="865839" cy="865839"/>
            <a:chOff x="7748523" y="2921667"/>
            <a:chExt cx="865839" cy="865839"/>
          </a:xfrm>
        </p:grpSpPr>
        <p:sp>
          <p:nvSpPr>
            <p:cNvPr id="199" name="Google Shape;199;p14"/>
            <p:cNvSpPr/>
            <p:nvPr/>
          </p:nvSpPr>
          <p:spPr>
            <a:xfrm>
              <a:off x="7748523" y="2921667"/>
              <a:ext cx="865839" cy="865839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737D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8022623" y="3203267"/>
              <a:ext cx="320678" cy="303621"/>
            </a:xfrm>
            <a:custGeom>
              <a:rect b="b" l="l" r="r" t="t"/>
              <a:pathLst>
                <a:path extrusionOk="0" h="200" w="211">
                  <a:moveTo>
                    <a:pt x="211" y="192"/>
                  </a:moveTo>
                  <a:cubicBezTo>
                    <a:pt x="211" y="196"/>
                    <a:pt x="210" y="200"/>
                    <a:pt x="204" y="200"/>
                  </a:cubicBezTo>
                  <a:cubicBezTo>
                    <a:pt x="10" y="200"/>
                    <a:pt x="10" y="200"/>
                    <a:pt x="10" y="200"/>
                  </a:cubicBezTo>
                  <a:cubicBezTo>
                    <a:pt x="5" y="200"/>
                    <a:pt x="0" y="196"/>
                    <a:pt x="0" y="19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"/>
                    <a:pt x="4" y="0"/>
                    <a:pt x="8" y="0"/>
                  </a:cubicBezTo>
                  <a:cubicBezTo>
                    <a:pt x="12" y="0"/>
                    <a:pt x="16" y="1"/>
                    <a:pt x="16" y="7"/>
                  </a:cubicBezTo>
                  <a:cubicBezTo>
                    <a:pt x="16" y="174"/>
                    <a:pt x="16" y="174"/>
                    <a:pt x="16" y="174"/>
                  </a:cubicBezTo>
                  <a:cubicBezTo>
                    <a:pt x="16" y="180"/>
                    <a:pt x="20" y="184"/>
                    <a:pt x="26" y="184"/>
                  </a:cubicBezTo>
                  <a:cubicBezTo>
                    <a:pt x="204" y="184"/>
                    <a:pt x="204" y="184"/>
                    <a:pt x="204" y="184"/>
                  </a:cubicBezTo>
                  <a:cubicBezTo>
                    <a:pt x="210" y="184"/>
                    <a:pt x="211" y="188"/>
                    <a:pt x="211" y="192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1" name="Google Shape;201;p14"/>
          <p:cNvGrpSpPr/>
          <p:nvPr/>
        </p:nvGrpSpPr>
        <p:grpSpPr>
          <a:xfrm>
            <a:off x="626581" y="5012129"/>
            <a:ext cx="865839" cy="865839"/>
            <a:chOff x="7762116" y="4711120"/>
            <a:chExt cx="865839" cy="865839"/>
          </a:xfrm>
        </p:grpSpPr>
        <p:sp>
          <p:nvSpPr>
            <p:cNvPr id="202" name="Google Shape;202;p14"/>
            <p:cNvSpPr/>
            <p:nvPr/>
          </p:nvSpPr>
          <p:spPr>
            <a:xfrm>
              <a:off x="7762116" y="4711120"/>
              <a:ext cx="865839" cy="865839"/>
            </a:xfrm>
            <a:prstGeom prst="ellipse">
              <a:avLst/>
            </a:prstGeom>
            <a:solidFill>
              <a:srgbClr val="3A38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737D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4"/>
            <p:cNvGrpSpPr/>
            <p:nvPr/>
          </p:nvGrpSpPr>
          <p:grpSpPr>
            <a:xfrm>
              <a:off x="8098279" y="5123641"/>
              <a:ext cx="225493" cy="160072"/>
              <a:chOff x="3554413" y="4616450"/>
              <a:chExt cx="257176" cy="182563"/>
            </a:xfrm>
          </p:grpSpPr>
          <p:sp>
            <p:nvSpPr>
              <p:cNvPr id="204" name="Google Shape;204;p14"/>
              <p:cNvSpPr/>
              <p:nvPr/>
            </p:nvSpPr>
            <p:spPr>
              <a:xfrm>
                <a:off x="3554413" y="4616450"/>
                <a:ext cx="74613" cy="182563"/>
              </a:xfrm>
              <a:custGeom>
                <a:rect b="b" l="l" r="r" t="t"/>
                <a:pathLst>
                  <a:path extrusionOk="0" h="86" w="35">
                    <a:moveTo>
                      <a:pt x="35" y="80"/>
                    </a:moveTo>
                    <a:cubicBezTo>
                      <a:pt x="35" y="83"/>
                      <a:pt x="32" y="86"/>
                      <a:pt x="29" y="86"/>
                    </a:cubicBezTo>
                    <a:cubicBezTo>
                      <a:pt x="5" y="86"/>
                      <a:pt x="5" y="86"/>
                      <a:pt x="5" y="86"/>
                    </a:cubicBezTo>
                    <a:cubicBezTo>
                      <a:pt x="2" y="86"/>
                      <a:pt x="0" y="83"/>
                      <a:pt x="0" y="8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5" y="3"/>
                      <a:pt x="35" y="6"/>
                    </a:cubicBezTo>
                    <a:lnTo>
                      <a:pt x="35" y="80"/>
                    </a:lnTo>
                    <a:close/>
                  </a:path>
                </a:pathLst>
              </a:custGeom>
              <a:solidFill>
                <a:srgbClr val="3A38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4"/>
              <p:cNvSpPr/>
              <p:nvPr/>
            </p:nvSpPr>
            <p:spPr>
              <a:xfrm>
                <a:off x="3736976" y="4651375"/>
                <a:ext cx="74613" cy="147638"/>
              </a:xfrm>
              <a:custGeom>
                <a:rect b="b" l="l" r="r" t="t"/>
                <a:pathLst>
                  <a:path extrusionOk="0" h="69" w="35">
                    <a:moveTo>
                      <a:pt x="35" y="63"/>
                    </a:moveTo>
                    <a:cubicBezTo>
                      <a:pt x="35" y="66"/>
                      <a:pt x="32" y="69"/>
                      <a:pt x="29" y="69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2" y="69"/>
                      <a:pt x="0" y="66"/>
                      <a:pt x="0" y="63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5" y="3"/>
                      <a:pt x="35" y="6"/>
                    </a:cubicBezTo>
                    <a:lnTo>
                      <a:pt x="35" y="63"/>
                    </a:lnTo>
                    <a:close/>
                  </a:path>
                </a:pathLst>
              </a:custGeom>
              <a:solidFill>
                <a:srgbClr val="3A38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06" name="Google Shape;20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0726" y="5189583"/>
            <a:ext cx="478762" cy="478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4908" y="3734103"/>
            <a:ext cx="477878" cy="477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03087" y="0"/>
            <a:ext cx="4671465" cy="3680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73250" y="2101327"/>
            <a:ext cx="4755292" cy="4709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Специальное оформление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