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Helvetica Neue"/>
      <p:regular r:id="rId50"/>
      <p:bold r:id="rId51"/>
      <p:italic r:id="rId52"/>
      <p:boldItalic r:id="rId53"/>
    </p:embeddedFont>
    <p:embeddedFont>
      <p:font typeface="Helvetica Neue Light"/>
      <p:regular r:id="rId54"/>
      <p:bold r:id="rId55"/>
      <p:italic r:id="rId56"/>
      <p:boldItalic r:id="rId57"/>
    </p:embeddedFon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55" Type="http://schemas.openxmlformats.org/officeDocument/2006/relationships/font" Target="fonts/HelveticaNeueLight-bold.fntdata"/><Relationship Id="rId10" Type="http://schemas.openxmlformats.org/officeDocument/2006/relationships/slide" Target="slides/slide4.xml"/><Relationship Id="rId54" Type="http://schemas.openxmlformats.org/officeDocument/2006/relationships/font" Target="fonts/HelveticaNeueLight-regular.fntdata"/><Relationship Id="rId13" Type="http://schemas.openxmlformats.org/officeDocument/2006/relationships/slide" Target="slides/slide7.xml"/><Relationship Id="rId57" Type="http://schemas.openxmlformats.org/officeDocument/2006/relationships/font" Target="fonts/HelveticaNeue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Light-italic.fntdata"/><Relationship Id="rId15" Type="http://schemas.openxmlformats.org/officeDocument/2006/relationships/slide" Target="slides/slide9.xml"/><Relationship Id="rId59" Type="http://schemas.openxmlformats.org/officeDocument/2006/relationships/font" Target="fonts/GillSans-bold.fntdata"/><Relationship Id="rId14" Type="http://schemas.openxmlformats.org/officeDocument/2006/relationships/slide" Target="slides/slide8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be483e3f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7be483e3f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be483e3f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7be483e3f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be483e3f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7be483e3f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be483e3f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7be483e3f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be483e3f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7be483e3f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be483e3f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7be483e3f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13e29b7e_22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813e29b7e_22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be397cce_3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7be397cce_3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be397cce_3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7be397cce_3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be483e3f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7be483e3f_0_1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397cc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397cc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be483e3f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27be483e3f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be483e3f_0_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g27be483e3f_0_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be483e3f_0_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g27be483e3f_0_1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\frac{\partial{z-y}}{\partial{}z}=1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be483e3f_0_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g27be483e3f_0_1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be483e3f_0_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g27be483e3f_0_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be483e3f_0_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27be483e3f_0_1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13e29b7e_22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g2813e29b7e_22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7be483e3f_0_2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g27be483e3f_0_2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7be483e3f_0_2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Google Shape;461;g27be483e3f_0_2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7be483e3f_0_2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27be483e3f_0_2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e397cce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e397cce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7be483e3f_0_2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27be483e3f_0_2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7be483e3f_0_2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27be483e3f_0_2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7be483e3f_0_2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27be483e3f_0_2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7be483e3f_0_2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27be483e3f_0_2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7be483e3f_0_2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27be483e3f_0_2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7be483e3f_0_2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27be483e3f_0_2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7be483e3f_0_2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Google Shape;532;g27be483e3f_0_2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7be483e3f_0_3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g27be483e3f_0_3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7be483e3f_0_3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g27be483e3f_0_3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7be483e3f_0_3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5" name="Google Shape;565;g27be483e3f_0_3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3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3f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7ca99a243_27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g27ca99a243_27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7c13ef2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7c13ef2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7c13ef2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7c13ef2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7be483e3f_0_3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27be483e3f_0_3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be483e3f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27be483e3f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be483e3f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27be483e3f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13e29b7e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13e29b7e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be483e3f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7be483e3f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3f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7be483e3f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0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8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Relationship Id="rId6" Type="http://schemas.openxmlformats.org/officeDocument/2006/relationships/image" Target="../media/image25.png"/><Relationship Id="rId7" Type="http://schemas.openxmlformats.org/officeDocument/2006/relationships/image" Target="../media/image30.png"/><Relationship Id="rId8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25.png"/><Relationship Id="rId7" Type="http://schemas.openxmlformats.org/officeDocument/2006/relationships/image" Target="../media/image24.png"/><Relationship Id="rId8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29.png"/><Relationship Id="rId13" Type="http://schemas.openxmlformats.org/officeDocument/2006/relationships/image" Target="../media/image41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14" Type="http://schemas.openxmlformats.org/officeDocument/2006/relationships/image" Target="../media/image16.png"/><Relationship Id="rId5" Type="http://schemas.openxmlformats.org/officeDocument/2006/relationships/image" Target="../media/image31.png"/><Relationship Id="rId6" Type="http://schemas.openxmlformats.org/officeDocument/2006/relationships/image" Target="../media/image25.png"/><Relationship Id="rId7" Type="http://schemas.openxmlformats.org/officeDocument/2006/relationships/image" Target="../media/image24.png"/><Relationship Id="rId8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Relationship Id="rId6" Type="http://schemas.openxmlformats.org/officeDocument/2006/relationships/image" Target="../media/image25.png"/><Relationship Id="rId7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Relationship Id="rId6" Type="http://schemas.openxmlformats.org/officeDocument/2006/relationships/image" Target="../media/image32.png"/><Relationship Id="rId7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jpg"/><Relationship Id="rId4" Type="http://schemas.openxmlformats.org/officeDocument/2006/relationships/hyperlink" Target="http://pytorch.org/docs/master/notes/autograd.html?highlight=variab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0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hyperlink" Target="http://bit.ly/PyTorchVideo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gif"/><Relationship Id="rId4" Type="http://schemas.openxmlformats.org/officeDocument/2006/relationships/image" Target="../media/image38.jpg"/><Relationship Id="rId5" Type="http://schemas.openxmlformats.org/officeDocument/2006/relationships/hyperlink" Target="http://pytorch.org/docs/master/notes/autograd.html?highlight=variabl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jpg"/><Relationship Id="rId4" Type="http://schemas.openxmlformats.org/officeDocument/2006/relationships/image" Target="../media/image42.png"/><Relationship Id="rId5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jpg"/><Relationship Id="rId4" Type="http://schemas.openxmlformats.org/officeDocument/2006/relationships/image" Target="../media/image3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5.jpg"/><Relationship Id="rId4" Type="http://schemas.openxmlformats.org/officeDocument/2006/relationships/image" Target="../media/image4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hyperlink" Target="http://mathinsight.org/image/function_machines_compos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</a:t>
            </a:r>
            <a:endParaRPr sz="500"/>
          </a:p>
        </p:txBody>
      </p:sp>
      <p:sp>
        <p:nvSpPr>
          <p:cNvPr id="150" name="Google Shape;150;p37"/>
          <p:cNvSpPr txBox="1"/>
          <p:nvPr>
            <p:ph idx="4294967295" type="subTitle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5" name="Google Shape;22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6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27" name="Google Shape;22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2" name="Google Shape;23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7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34" name="Google Shape;23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9" name="Google Shape;23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8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41" name="Google Shape;24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2" name="Google Shape;242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7" name="Google Shape;24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9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3" name="Google Shape;25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0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sp>
        <p:nvSpPr>
          <p:cNvPr id="255" name="Google Shape;255;p50"/>
          <p:cNvSpPr txBox="1"/>
          <p:nvPr/>
        </p:nvSpPr>
        <p:spPr>
          <a:xfrm>
            <a:off x="2934351" y="158100"/>
            <a:ext cx="3686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 2, y = 3</a:t>
            </a:r>
            <a:endParaRPr sz="500"/>
          </a:p>
        </p:txBody>
      </p:sp>
      <p:cxnSp>
        <p:nvCxnSpPr>
          <p:cNvPr id="256" name="Google Shape;256;p50"/>
          <p:cNvCxnSpPr/>
          <p:nvPr/>
        </p:nvCxnSpPr>
        <p:spPr>
          <a:xfrm>
            <a:off x="1836074" y="730250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57" name="Google Shape;25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9730" y="37033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Google Shape;2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64" name="Google Shape;264;p51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65" name="Google Shape;265;p51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66" name="Google Shape;266;p51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descr="Image" id="267" name="Google Shape;26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2" name="Google Shape;27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274" name="Google Shape;27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6900" y="2811875"/>
            <a:ext cx="2647400" cy="20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2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76" name="Google Shape;276;p52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77" name="Google Shape;277;p52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78" name="Google Shape;278;p52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descr="Image" id="279" name="Google Shape;279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0" name="Google Shape;280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2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  <p:pic>
        <p:nvPicPr>
          <p:cNvPr descr="Image" id="282" name="Google Shape;282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2"/>
          <p:cNvSpPr txBox="1"/>
          <p:nvPr/>
        </p:nvSpPr>
        <p:spPr>
          <a:xfrm>
            <a:off x="7949555" y="3112675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</a:t>
            </a:r>
            <a:endParaRPr sz="500"/>
          </a:p>
        </p:txBody>
      </p:sp>
      <p:cxnSp>
        <p:nvCxnSpPr>
          <p:cNvPr id="284" name="Google Shape;284;p52"/>
          <p:cNvCxnSpPr/>
          <p:nvPr/>
        </p:nvCxnSpPr>
        <p:spPr>
          <a:xfrm>
            <a:off x="2711434" y="701675"/>
            <a:ext cx="5971200" cy="0"/>
          </a:xfrm>
          <a:prstGeom prst="straightConnector1">
            <a:avLst/>
          </a:prstGeom>
          <a:noFill/>
          <a:ln cap="flat" cmpd="sng" w="127000">
            <a:solidFill>
              <a:srgbClr val="EB220C"/>
            </a:solidFill>
            <a:prstDash val="solid"/>
            <a:miter lim="400000"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9" name="Google Shape;28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0" name="Google Shape;29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1" name="Google Shape;291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53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293" name="Google Shape;293;p53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sp>
          <p:nvSpPr>
            <p:cNvPr id="294" name="Google Shape;294;p53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295" name="Google Shape;295;p53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296" name="Google Shape;296;p53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297" name="Google Shape;297;p53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298" name="Google Shape;298;p53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299" name="Google Shape;299;p53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00" name="Google Shape;300;p53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01" name="Google Shape;301;p53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302" name="Google Shape;302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3" name="Google Shape;303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3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9" name="Google Shape;30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0" name="Google Shape;3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1" name="Google Shape;3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54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313" name="Google Shape;313;p54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sp>
          <p:nvSpPr>
            <p:cNvPr id="314" name="Google Shape;314;p54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315" name="Google Shape;315;p54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316" name="Google Shape;316;p54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317" name="Google Shape;317;p54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318" name="Google Shape;318;p54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319" name="Google Shape;319;p54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20" name="Google Shape;320;p54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21" name="Google Shape;321;p54"/>
          <p:cNvSpPr txBox="1"/>
          <p:nvPr/>
        </p:nvSpPr>
        <p:spPr>
          <a:xfrm rot="-1023456">
            <a:off x="1975699" y="4581174"/>
            <a:ext cx="1764207" cy="397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5*x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500"/>
          </a:p>
        </p:txBody>
      </p:sp>
      <p:sp>
        <p:nvSpPr>
          <p:cNvPr id="322" name="Google Shape;322;p54"/>
          <p:cNvSpPr txBox="1"/>
          <p:nvPr/>
        </p:nvSpPr>
        <p:spPr>
          <a:xfrm rot="1622616">
            <a:off x="983774" y="2516320"/>
            <a:ext cx="1767003" cy="397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5*y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500"/>
          </a:p>
        </p:txBody>
      </p:sp>
      <p:sp>
        <p:nvSpPr>
          <p:cNvPr id="323" name="Google Shape;323;p54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324" name="Google Shape;324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Google Shape;325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32" name="Google Shape;33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3" name="Google Shape;333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5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55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55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42" name="Google Shape;34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3" name="Google Shape;34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4" name="Google Shape;344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6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56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56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53" name="Google Shape;35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4" name="Google Shape;35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5" name="Google Shape;355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7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57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63" name="Google Shape;36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4" name="Google Shape;364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5" name="Google Shape;365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0" name="Google Shape;37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 txBox="1"/>
          <p:nvPr/>
        </p:nvSpPr>
        <p:spPr>
          <a:xfrm>
            <a:off x="2176729" y="442690"/>
            <a:ext cx="586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x=1, y = 2 where w=1</a:t>
            </a:r>
            <a:endParaRPr sz="500"/>
          </a:p>
        </p:txBody>
      </p:sp>
      <p:cxnSp>
        <p:nvCxnSpPr>
          <p:cNvPr id="372" name="Google Shape;372;p59"/>
          <p:cNvCxnSpPr/>
          <p:nvPr/>
        </p:nvCxnSpPr>
        <p:spPr>
          <a:xfrm>
            <a:off x="1366348" y="1125864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73" name="Google Shape;37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0004" y="356447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8" name="Google Shape;37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0" name="Google Shape;380;p60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1" name="Google Shape;381;p60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2" name="Google Shape;382;p60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383" name="Google Shape;383;p60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384" name="Google Shape;384;p60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385" name="Google Shape;38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6" name="Google Shape;386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7" name="Google Shape;387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8" name="Google Shape;388;p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60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390" name="Google Shape;390;p60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391" name="Google Shape;391;p60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392" name="Google Shape;392;p6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97" name="Google Shape;39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1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99" name="Google Shape;399;p61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0" name="Google Shape;400;p61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1" name="Google Shape;401;p61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02" name="Google Shape;402;p61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03" name="Google Shape;403;p61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404" name="Google Shape;40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5" name="Google Shape;405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6" name="Google Shape;406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7" name="Google Shape;407;p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8" name="Google Shape;408;p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61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descr="Image" id="410" name="Google Shape;410;p6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11" name="Google Shape;411;p6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2" name="Google Shape;412;p61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13" name="Google Shape;413;p61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14" name="Google Shape;414;p61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415" name="Google Shape;415;p6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20" name="Google Shape;42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2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2" name="Google Shape;422;p62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3" name="Google Shape;423;p62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4" name="Google Shape;424;p62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25" name="Google Shape;425;p62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26" name="Google Shape;426;p62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427" name="Google Shape;42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8" name="Google Shape;428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9" name="Google Shape;429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30" name="Google Shape;430;p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31" name="Google Shape;431;p6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p62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descr="Image" id="433" name="Google Shape;433;p6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34" name="Google Shape;434;p6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" name="Google Shape;435;p62"/>
          <p:cNvGrpSpPr/>
          <p:nvPr/>
        </p:nvGrpSpPr>
        <p:grpSpPr>
          <a:xfrm>
            <a:off x="4069882" y="4339491"/>
            <a:ext cx="2798656" cy="802241"/>
            <a:chOff x="0" y="0"/>
            <a:chExt cx="7463083" cy="2139310"/>
          </a:xfrm>
        </p:grpSpPr>
        <p:pic>
          <p:nvPicPr>
            <p:cNvPr descr="Image" id="436" name="Google Shape;436;p6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7800" y="114300"/>
              <a:ext cx="7100160" cy="1682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37" name="Google Shape;437;p6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0" y="0"/>
              <a:ext cx="7463083" cy="21393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Oval" id="438" name="Google Shape;438;p6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673899" y="4224382"/>
            <a:ext cx="513922" cy="410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62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40" name="Google Shape;440;p62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41" name="Google Shape;441;p62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442" name="Google Shape;442;p6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3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4-1: x = 2, y=4, w=1</a:t>
            </a:r>
            <a:endParaRPr/>
          </a:p>
        </p:txBody>
      </p:sp>
      <p:pic>
        <p:nvPicPr>
          <p:cNvPr descr="Image" id="448" name="Google Shape;44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0" name="Google Shape;450;p63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51" name="Google Shape;451;p6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2" name="Google Shape;452;p63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453" name="Google Shape;453;p63"/>
          <p:cNvSpPr txBox="1"/>
          <p:nvPr/>
        </p:nvSpPr>
        <p:spPr>
          <a:xfrm>
            <a:off x="5666177" y="2531100"/>
            <a:ext cx="610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454" name="Google Shape;454;p6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descr="Image" id="455" name="Google Shape;455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6" name="Google Shape;456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7" name="Google Shape;457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8" name="Google Shape;458;p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63" name="Google Shape;46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732" y="3182540"/>
            <a:ext cx="934760" cy="3662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4" name="Google Shape;46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521" y="1887450"/>
            <a:ext cx="8262328" cy="1944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5" name="Google Shape;465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5141" y="1291097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6" name="Google Shape;466;p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6077" y="1291097"/>
            <a:ext cx="2166342" cy="34731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4"/>
          <p:cNvSpPr txBox="1"/>
          <p:nvPr/>
        </p:nvSpPr>
        <p:spPr>
          <a:xfrm>
            <a:off x="1219488" y="415025"/>
            <a:ext cx="6638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4-2: x = 1, y=2, </a:t>
            </a:r>
            <a:r>
              <a:rPr b="0" i="1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w=1, b=2</a:t>
            </a:r>
            <a:endParaRPr sz="500"/>
          </a:p>
        </p:txBody>
      </p:sp>
      <p:sp>
        <p:nvSpPr>
          <p:cNvPr id="468" name="Google Shape;468;p64"/>
          <p:cNvSpPr/>
          <p:nvPr/>
        </p:nvSpPr>
        <p:spPr>
          <a:xfrm>
            <a:off x="7136173" y="1056631"/>
            <a:ext cx="19980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469" name="Google Shape;469;p6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73762" y="2501459"/>
            <a:ext cx="387646" cy="34734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4"/>
          <p:cNvSpPr/>
          <p:nvPr/>
        </p:nvSpPr>
        <p:spPr>
          <a:xfrm>
            <a:off x="2661290" y="2453694"/>
            <a:ext cx="1083600" cy="4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Google Shape;471;p64"/>
          <p:cNvSpPr/>
          <p:nvPr/>
        </p:nvSpPr>
        <p:spPr>
          <a:xfrm>
            <a:off x="2818225" y="2634249"/>
            <a:ext cx="539400" cy="54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500"/>
          </a:p>
        </p:txBody>
      </p:sp>
      <p:sp>
        <p:nvSpPr>
          <p:cNvPr id="472" name="Google Shape;472;p64"/>
          <p:cNvSpPr/>
          <p:nvPr/>
        </p:nvSpPr>
        <p:spPr>
          <a:xfrm>
            <a:off x="3931998" y="2514306"/>
            <a:ext cx="44370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Google Shape;473;p64"/>
          <p:cNvSpPr/>
          <p:nvPr/>
        </p:nvSpPr>
        <p:spPr>
          <a:xfrm>
            <a:off x="2928481" y="33513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Google Shape;474;p64"/>
          <p:cNvSpPr/>
          <p:nvPr/>
        </p:nvSpPr>
        <p:spPr>
          <a:xfrm>
            <a:off x="3414517" y="30047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Google Shape;475;p64"/>
          <p:cNvSpPr txBox="1"/>
          <p:nvPr/>
        </p:nvSpPr>
        <p:spPr>
          <a:xfrm>
            <a:off x="2225900" y="3337397"/>
            <a:ext cx="233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80" name="Google Shape;48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5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82" name="Google Shape;482;p65"/>
          <p:cNvSpPr/>
          <p:nvPr/>
        </p:nvSpPr>
        <p:spPr>
          <a:xfrm>
            <a:off x="174540" y="3134440"/>
            <a:ext cx="4829100" cy="19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65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484" name="Google Shape;484;p65"/>
          <p:cNvSpPr txBox="1"/>
          <p:nvPr/>
        </p:nvSpPr>
        <p:spPr>
          <a:xfrm>
            <a:off x="533400" y="1589225"/>
            <a:ext cx="79311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Google Shape;165;p39"/>
          <p:cNvSpPr txBox="1"/>
          <p:nvPr>
            <p:ph idx="4294967295" type="subTitle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Google Shape;166;p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/>
          <p:nvPr/>
        </p:nvSpPr>
        <p:spPr>
          <a:xfrm>
            <a:off x="530100" y="647300"/>
            <a:ext cx="8066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 &amp; Autograd</a:t>
            </a:r>
            <a:endParaRPr sz="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489" name="Google Shape;48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689" y="687538"/>
            <a:ext cx="7858620" cy="440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90" name="Google Shape;490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6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92" name="Google Shape;492;p66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97" name="Google Shape;49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7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and Loss</a:t>
            </a:r>
            <a:endParaRPr/>
          </a:p>
        </p:txBody>
      </p:sp>
      <p:sp>
        <p:nvSpPr>
          <p:cNvPr id="499" name="Google Shape;499;p67"/>
          <p:cNvSpPr txBox="1"/>
          <p:nvPr/>
        </p:nvSpPr>
        <p:spPr>
          <a:xfrm>
            <a:off x="0" y="685800"/>
            <a:ext cx="79464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[1.0, 2.0, 3.0]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[2.0, 4.0, 6.0]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Variable(torch.Tensor([1.0]),  requires_grad=</a:t>
            </a: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i="1"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8"/>
          <p:cNvSpPr txBox="1"/>
          <p:nvPr>
            <p:ph type="title"/>
          </p:nvPr>
        </p:nvSpPr>
        <p:spPr>
          <a:xfrm>
            <a:off x="315750" y="222975"/>
            <a:ext cx="85125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backward, and update weight</a:t>
            </a:r>
            <a:endParaRPr/>
          </a:p>
        </p:txBody>
      </p:sp>
      <p:sp>
        <p:nvSpPr>
          <p:cNvPr id="505" name="Google Shape;505;p68"/>
          <p:cNvSpPr txBox="1"/>
          <p:nvPr/>
        </p:nvSpPr>
        <p:spPr>
          <a:xfrm>
            <a:off x="76200" y="1143000"/>
            <a:ext cx="88284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descr="Image" id="511" name="Google Shape;51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7509" y="263217"/>
            <a:ext cx="2907968" cy="4592595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12" name="Google Shape;512;p69"/>
          <p:cNvSpPr txBox="1"/>
          <p:nvPr/>
        </p:nvSpPr>
        <p:spPr>
          <a:xfrm>
            <a:off x="0" y="1752600"/>
            <a:ext cx="588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17" name="Google Shape;51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18" name="Google Shape;51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639" y="1649478"/>
            <a:ext cx="5104151" cy="2716417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pic>
        <p:nvPicPr>
          <p:cNvPr descr="Image" id="519" name="Google Shape;519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437" y="77897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0" name="Google Shape;520;p70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5" name="Google Shape;52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6" name="Google Shape;526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211" y="1066658"/>
            <a:ext cx="2933498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7" name="Google Shape;527;p71"/>
          <p:cNvSpPr txBox="1"/>
          <p:nvPr>
            <p:ph type="title"/>
          </p:nvPr>
        </p:nvSpPr>
        <p:spPr>
          <a:xfrm>
            <a:off x="-1034727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  <p:pic>
        <p:nvPicPr>
          <p:cNvPr descr="Image" id="528" name="Google Shape;528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6203" y="1066658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9" name="Google Shape;529;p71"/>
          <p:cNvSpPr txBox="1"/>
          <p:nvPr/>
        </p:nvSpPr>
        <p:spPr>
          <a:xfrm>
            <a:off x="2722796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(computational graph)</a:t>
            </a:r>
            <a:endParaRPr sz="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  <a:endParaRPr/>
          </a:p>
        </p:txBody>
      </p:sp>
      <p:pic>
        <p:nvPicPr>
          <p:cNvPr descr="Image" id="535" name="Google Shape;53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40" name="Google Shape;54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7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2" name="Google Shape;542;p73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3" name="Google Shape;543;p7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4" name="Google Shape;544;p73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45" name="Google Shape;545;p73"/>
          <p:cNvSpPr txBox="1"/>
          <p:nvPr/>
        </p:nvSpPr>
        <p:spPr>
          <a:xfrm>
            <a:off x="5666177" y="2531100"/>
            <a:ext cx="581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546" name="Google Shape;546;p7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547" name="Google Shape;547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3"/>
          <p:cNvSpPr txBox="1"/>
          <p:nvPr>
            <p:ph type="title"/>
          </p:nvPr>
        </p:nvSpPr>
        <p:spPr>
          <a:xfrm>
            <a:off x="431561" y="226409"/>
            <a:ext cx="82809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Forward pass </a:t>
            </a:r>
            <a:endParaRPr/>
          </a:p>
          <a:p>
            <a:pPr indent="685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b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i="0" lang="en" sz="18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i="0" lang="en" sz="18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8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loss(x=1, y=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53" name="Google Shape;553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4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5" name="Google Shape;555;p74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56" name="Google Shape;556;p74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7" name="Google Shape;557;p74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58" name="Google Shape;558;p74"/>
          <p:cNvSpPr txBox="1"/>
          <p:nvPr/>
        </p:nvSpPr>
        <p:spPr>
          <a:xfrm>
            <a:off x="5666177" y="2531100"/>
            <a:ext cx="591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59" name="Google Shape;559;p74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descr="Image" id="560" name="Google Shape;560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74"/>
          <p:cNvSpPr txBox="1"/>
          <p:nvPr>
            <p:ph type="title"/>
          </p:nvPr>
        </p:nvSpPr>
        <p:spPr>
          <a:xfrm>
            <a:off x="263652" y="511784"/>
            <a:ext cx="8328900" cy="18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propagation: l.backward(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4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24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67" name="Google Shape;56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5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69" name="Google Shape;569;p75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70" name="Google Shape;570;p75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71" name="Google Shape;571;p75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2" name="Google Shape;572;p75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73" name="Google Shape;573;p75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4" name="Google Shape;574;p75"/>
          <p:cNvSpPr txBox="1"/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Weight update (step)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5" name="Google Shape;575;p75"/>
          <p:cNvSpPr txBox="1"/>
          <p:nvPr/>
        </p:nvSpPr>
        <p:spPr>
          <a:xfrm>
            <a:off x="2440700" y="1608550"/>
            <a:ext cx="4793100" cy="396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w.data = w.data - </a:t>
            </a:r>
            <a:r>
              <a:rPr i="0" lang="en" sz="18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576" name="Google Shape;576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75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24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Computing gradient in simple network</a:t>
            </a:r>
            <a:endParaRPr/>
          </a:p>
        </p:txBody>
      </p:sp>
      <p:grpSp>
        <p:nvGrpSpPr>
          <p:cNvPr id="173" name="Google Shape;173;p40"/>
          <p:cNvGrpSpPr/>
          <p:nvPr/>
        </p:nvGrpSpPr>
        <p:grpSpPr>
          <a:xfrm>
            <a:off x="3316678" y="1507910"/>
            <a:ext cx="2216439" cy="476213"/>
            <a:chOff x="0" y="0"/>
            <a:chExt cx="5910503" cy="1269900"/>
          </a:xfrm>
        </p:grpSpPr>
        <p:sp>
          <p:nvSpPr>
            <p:cNvPr id="174" name="Google Shape;174;p4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75" name="Google Shape;175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76" name="Google Shape;176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177;p40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78" name="Google Shape;178;p4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179" name="Google Shape;179;p40"/>
          <p:cNvSpPr txBox="1"/>
          <p:nvPr/>
        </p:nvSpPr>
        <p:spPr>
          <a:xfrm>
            <a:off x="2880775" y="3524025"/>
            <a:ext cx="3669300" cy="77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b="1" i="1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i="0" lang="en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0" name="Google Shape;180;p40"/>
          <p:cNvGrpSpPr/>
          <p:nvPr/>
        </p:nvGrpSpPr>
        <p:grpSpPr>
          <a:xfrm>
            <a:off x="3105250" y="2495700"/>
            <a:ext cx="2639462" cy="679800"/>
            <a:chOff x="2416850" y="2487775"/>
            <a:chExt cx="2639462" cy="679800"/>
          </a:xfrm>
        </p:grpSpPr>
        <p:pic>
          <p:nvPicPr>
            <p:cNvPr descr="Image" id="181" name="Google Shape;181;p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40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b="1" lang="en"/>
                <a:t>loss</a:t>
              </a:r>
              <a:r>
                <a:rPr lang="en"/>
                <a:t> with respect to </a:t>
              </a:r>
              <a:r>
                <a:rPr b="1" i="1" lang="en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82" name="Google Shape;58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6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4" name="Google Shape;584;p76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85" name="Google Shape;585;p76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6" name="Google Shape;586;p76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7" name="Google Shape;587;p76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88" name="Google Shape;588;p76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9" name="Google Shape;589;p76"/>
          <p:cNvSpPr txBox="1"/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Exercise 4-3: implement computational graph and backprop using NumPy</a:t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Image" id="590" name="Google Shape;590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4-4: Compute gradients using computational graph (manually)</a:t>
            </a:r>
            <a:endParaRPr/>
          </a:p>
        </p:txBody>
      </p:sp>
      <p:pic>
        <p:nvPicPr>
          <p:cNvPr id="596" name="Google Shape;59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4-5: compute gradients using PyTorch </a:t>
            </a:r>
            <a:endParaRPr/>
          </a:p>
        </p:txBody>
      </p:sp>
      <p:pic>
        <p:nvPicPr>
          <p:cNvPr id="602" name="Google Shape;60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07" name="Google Shape;607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08" name="Google Shape;608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79"/>
          <p:cNvSpPr txBox="1"/>
          <p:nvPr/>
        </p:nvSpPr>
        <p:spPr>
          <a:xfrm>
            <a:off x="4323499" y="1758225"/>
            <a:ext cx="45402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regression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PyTorch way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Complicated network?</a:t>
            </a:r>
            <a:endParaRPr/>
          </a:p>
        </p:txBody>
      </p:sp>
      <p:pic>
        <p:nvPicPr>
          <p:cNvPr descr="Image" id="188" name="Google Shape;18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139" y="1460103"/>
            <a:ext cx="5203012" cy="259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1"/>
          <p:cNvGrpSpPr/>
          <p:nvPr/>
        </p:nvGrpSpPr>
        <p:grpSpPr>
          <a:xfrm>
            <a:off x="3252275" y="4223075"/>
            <a:ext cx="2639462" cy="679800"/>
            <a:chOff x="2416850" y="2487775"/>
            <a:chExt cx="2639462" cy="679800"/>
          </a:xfrm>
        </p:grpSpPr>
        <p:pic>
          <p:nvPicPr>
            <p:cNvPr descr="Image" id="190" name="Google Shape;190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41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b="1" lang="en"/>
                <a:t>loss</a:t>
              </a:r>
              <a:r>
                <a:rPr lang="en"/>
                <a:t> with respect to </a:t>
              </a:r>
              <a:r>
                <a:rPr b="1" i="1" lang="en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196" name="Google Shape;19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26460" y="719138"/>
            <a:ext cx="7344893" cy="41177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2"/>
          <p:cNvSpPr/>
          <p:nvPr/>
        </p:nvSpPr>
        <p:spPr>
          <a:xfrm>
            <a:off x="-2036715" y="981338"/>
            <a:ext cx="5164200" cy="3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4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Better way? Computational graph + chain rule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</a:t>
            </a:r>
            <a:endParaRPr/>
          </a:p>
        </p:txBody>
      </p:sp>
      <p:pic>
        <p:nvPicPr>
          <p:cNvPr id="204" name="Google Shape;2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875" y="1981763"/>
            <a:ext cx="2971550" cy="21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75" y="1395807"/>
            <a:ext cx="2736706" cy="3300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350275" y="3485250"/>
            <a:ext cx="498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http://mathinsight.org/image/function_machines_composed</a:t>
            </a:r>
            <a:r>
              <a:rPr lang="en"/>
              <a:t> </a:t>
            </a:r>
            <a:endParaRPr/>
          </a:p>
        </p:txBody>
      </p:sp>
      <p:sp>
        <p:nvSpPr>
          <p:cNvPr id="207" name="Google Shape;207;p43"/>
          <p:cNvSpPr/>
          <p:nvPr/>
        </p:nvSpPr>
        <p:spPr>
          <a:xfrm>
            <a:off x="3988025" y="2003525"/>
            <a:ext cx="3285300" cy="66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13" name="Google Shape;2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4"/>
          <p:cNvSpPr txBox="1"/>
          <p:nvPr/>
        </p:nvSpPr>
        <p:spPr>
          <a:xfrm>
            <a:off x="8122275" y="2204100"/>
            <a:ext cx="54693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 LOSS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9" name="Google Shape;21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5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