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entation.xml" ContentType="application/vnd.openxmlformats-officedocument.presentationml.presentation.main+xml"/>
  <Override PartName="/ppt/slides/slide16.xml" ContentType="application/vnd.openxmlformats-officedocument.presentationml.slid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5.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8"/>
  </p:notesMasterIdLst>
  <p:sldIdLst>
    <p:sldId id="2561" r:id="rId2"/>
    <p:sldId id="2588" r:id="rId3"/>
    <p:sldId id="2562" r:id="rId4"/>
    <p:sldId id="2563" r:id="rId5"/>
    <p:sldId id="2564" r:id="rId6"/>
    <p:sldId id="2565" r:id="rId7"/>
    <p:sldId id="2566" r:id="rId8"/>
    <p:sldId id="2567" r:id="rId9"/>
    <p:sldId id="2568" r:id="rId10"/>
    <p:sldId id="2570" r:id="rId11"/>
    <p:sldId id="2571" r:id="rId12"/>
    <p:sldId id="2573" r:id="rId13"/>
    <p:sldId id="2578" r:id="rId14"/>
    <p:sldId id="2591" r:id="rId15"/>
    <p:sldId id="2582" r:id="rId16"/>
    <p:sldId id="259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rån problemformulering till mätbar affärseffekt: Skolalys AI-driven pipeline för SEO-optimerade produkttexter" id="{1052EE76-5279-40B3-829D-70B0BFB5D9E0}">
          <p14:sldIdLst>
            <p14:sldId id="2561"/>
            <p14:sldId id="2588"/>
            <p14:sldId id="2562"/>
          </p14:sldIdLst>
        </p14:section>
        <p14:section name="Utmaningen och målsättningen" id="{DFF2B5B1-F6A8-41D9-B182-F1B5D8E1DC63}">
          <p14:sldIdLst>
            <p14:sldId id="2563"/>
            <p14:sldId id="2564"/>
            <p14:sldId id="2565"/>
            <p14:sldId id="2566"/>
          </p14:sldIdLst>
        </p14:section>
        <p14:section name="Datagrund och strategi" id="{562CD2C0-C1C3-48DC-96F1-A963137BD429}">
          <p14:sldIdLst>
            <p14:sldId id="2567"/>
            <p14:sldId id="2568"/>
          </p14:sldIdLst>
        </p14:section>
        <p14:section name="Arkitektur och teknisk lösning" id="{C4382277-430F-4A69-862E-B6A22755068A}">
          <p14:sldIdLst>
            <p14:sldId id="2570"/>
            <p14:sldId id="2571"/>
            <p14:sldId id="2573"/>
          </p14:sldIdLst>
        </p14:section>
        <p14:section name="Lärdomar och insikter" id="{EC9D9FEF-E087-4C8F-B03A-7ECA1DEB0144}">
          <p14:sldIdLst>
            <p14:sldId id="2578"/>
            <p14:sldId id="2591"/>
          </p14:sldIdLst>
        </p14:section>
        <p14:section name="Nästa steg och framtida potential" id="{EE49F650-EE2B-4997-AC3E-588D3BE8ED64}">
          <p14:sldIdLst>
            <p14:sldId id="2582"/>
            <p14:sldId id="2592"/>
          </p14:sldIdLst>
        </p14:section>
        <p14:section name="Slutsats" id="{532FEC41-1CDF-400F-A6B6-8F3DB8B4AFDD}">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7" autoAdjust="0"/>
    <p:restoredTop sz="89006" autoAdjust="0"/>
  </p:normalViewPr>
  <p:slideViewPr>
    <p:cSldViewPr snapToGrid="0">
      <p:cViewPr varScale="1">
        <p:scale>
          <a:sx n="83" d="100"/>
          <a:sy n="83" d="100"/>
        </p:scale>
        <p:origin x="77" y="54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6F0709-C17E-429F-8235-9A46271E4962}" type="datetimeFigureOut">
              <a:rPr lang="sv-SE" smtClean="0"/>
              <a:t>2025-05-30</a:t>
            </a:fld>
            <a:endParaRPr lang="sv-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36E504-409E-4426-BCA3-DD3CD2E40FC9}" type="slidenum">
              <a:rPr lang="sv-SE" smtClean="0"/>
              <a:t>‹#›</a:t>
            </a:fld>
            <a:endParaRPr lang="sv-SE"/>
          </a:p>
        </p:txBody>
      </p:sp>
    </p:spTree>
    <p:extLst>
      <p:ext uri="{BB962C8B-B14F-4D97-AF65-F5344CB8AC3E}">
        <p14:creationId xmlns:p14="http://schemas.microsoft.com/office/powerpoint/2010/main" val="3431567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AI-genererat innehåll kan vara felaktigt.
---
Denna presentation fokuserar på hur Skolalys utvecklar en AI-driven pipeline för att skapa SEO-optimerade produkttexter för skolor. Vi kommer att utforska utmaningarna vi står inför, strategin vi använt, den tekniska lösningen och resultaten av våra insatser.
</a:t>
            </a:r>
          </a:p>
        </p:txBody>
      </p:sp>
      <p:sp>
        <p:nvSpPr>
          <p:cNvPr id="4" name="Slide Number Placeholder 3"/>
          <p:cNvSpPr>
            <a:spLocks noGrp="1"/>
          </p:cNvSpPr>
          <p:nvPr>
            <p:ph type="sldNum" sz="quarter" idx="5"/>
          </p:nvPr>
        </p:nvSpPr>
        <p:spPr/>
        <p:txBody>
          <a:bodyPr/>
          <a:lstStyle/>
          <a:p>
            <a:fld id="{8123BDE4-AC2B-48EE-BEE1-0D287A880692}" type="slidenum">
              <a:rPr lang="sv-SE" smtClean="0"/>
              <a:t>1</a:t>
            </a:fld>
            <a:endParaRPr lang="sv-SE"/>
          </a:p>
        </p:txBody>
      </p:sp>
    </p:spTree>
    <p:extLst>
      <p:ext uri="{BB962C8B-B14F-4D97-AF65-F5344CB8AC3E}">
        <p14:creationId xmlns:p14="http://schemas.microsoft.com/office/powerpoint/2010/main" val="42638943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Den tekniska lösningen bygger på en robust arkitektur som möjliggör effektiv textgenerering. Vi använder en Markdown-ingest till SQLite för att hantera data och en strict prompt-motor för att säkerställa att texterna följer SEO-regler.</a:t>
            </a:r>
          </a:p>
        </p:txBody>
      </p:sp>
      <p:sp>
        <p:nvSpPr>
          <p:cNvPr id="4" name="Slide Number Placeholder 3"/>
          <p:cNvSpPr>
            <a:spLocks noGrp="1"/>
          </p:cNvSpPr>
          <p:nvPr>
            <p:ph type="sldNum" sz="quarter" idx="5"/>
          </p:nvPr>
        </p:nvSpPr>
        <p:spPr/>
        <p:txBody>
          <a:bodyPr/>
          <a:lstStyle/>
          <a:p>
            <a:fld id="{8123BDE4-AC2B-48EE-BEE1-0D287A880692}" type="slidenum">
              <a:rPr lang="sv-SE" smtClean="0"/>
              <a:t>10</a:t>
            </a:fld>
            <a:endParaRPr lang="sv-SE"/>
          </a:p>
        </p:txBody>
      </p:sp>
    </p:spTree>
    <p:extLst>
      <p:ext uri="{BB962C8B-B14F-4D97-AF65-F5344CB8AC3E}">
        <p14:creationId xmlns:p14="http://schemas.microsoft.com/office/powerpoint/2010/main" val="3691827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Genom att använda </a:t>
            </a:r>
            <a:r>
              <a:rPr lang="sv-SE" dirty="0" err="1"/>
              <a:t>Markdown</a:t>
            </a:r>
            <a:r>
              <a:rPr lang="sv-SE" dirty="0"/>
              <a:t> för att bearbeta och lagra innehåll i </a:t>
            </a:r>
            <a:r>
              <a:rPr lang="sv-SE" dirty="0" err="1"/>
              <a:t>SQLite</a:t>
            </a:r>
            <a:r>
              <a:rPr lang="sv-SE" dirty="0"/>
              <a:t> kan vi enkelt hantera och manipulera stora mängder data. Detta underlättar också redigering och </a:t>
            </a:r>
            <a:r>
              <a:rPr lang="sv-SE" dirty="0" err="1"/>
              <a:t>versionering</a:t>
            </a:r>
            <a:r>
              <a:rPr lang="sv-SE" dirty="0"/>
              <a:t> av innehållet.</a:t>
            </a:r>
          </a:p>
        </p:txBody>
      </p:sp>
      <p:sp>
        <p:nvSpPr>
          <p:cNvPr id="4" name="Slide Number Placeholder 3"/>
          <p:cNvSpPr>
            <a:spLocks noGrp="1"/>
          </p:cNvSpPr>
          <p:nvPr>
            <p:ph type="sldNum" sz="quarter" idx="5"/>
          </p:nvPr>
        </p:nvSpPr>
        <p:spPr/>
        <p:txBody>
          <a:bodyPr/>
          <a:lstStyle/>
          <a:p>
            <a:fld id="{8123BDE4-AC2B-48EE-BEE1-0D287A880692}" type="slidenum">
              <a:rPr lang="sv-SE" smtClean="0"/>
              <a:t>11</a:t>
            </a:fld>
            <a:endParaRPr lang="sv-SE"/>
          </a:p>
        </p:txBody>
      </p:sp>
    </p:spTree>
    <p:extLst>
      <p:ext uri="{BB962C8B-B14F-4D97-AF65-F5344CB8AC3E}">
        <p14:creationId xmlns:p14="http://schemas.microsoft.com/office/powerpoint/2010/main" val="449128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Vi implementerar asynkron körning för att maximera prestandan av vår lösning. Genom effektiv API-hantering kan vi snabbt generera och leverera texter till användarna utan fördröjningar.</a:t>
            </a:r>
          </a:p>
        </p:txBody>
      </p:sp>
      <p:sp>
        <p:nvSpPr>
          <p:cNvPr id="4" name="Slide Number Placeholder 3"/>
          <p:cNvSpPr>
            <a:spLocks noGrp="1"/>
          </p:cNvSpPr>
          <p:nvPr>
            <p:ph type="sldNum" sz="quarter" idx="5"/>
          </p:nvPr>
        </p:nvSpPr>
        <p:spPr/>
        <p:txBody>
          <a:bodyPr/>
          <a:lstStyle/>
          <a:p>
            <a:fld id="{8123BDE4-AC2B-48EE-BEE1-0D287A880692}" type="slidenum">
              <a:rPr lang="sv-SE" smtClean="0"/>
              <a:t>12</a:t>
            </a:fld>
            <a:endParaRPr lang="sv-SE"/>
          </a:p>
        </p:txBody>
      </p:sp>
    </p:spTree>
    <p:extLst>
      <p:ext uri="{BB962C8B-B14F-4D97-AF65-F5344CB8AC3E}">
        <p14:creationId xmlns:p14="http://schemas.microsoft.com/office/powerpoint/2010/main" val="1570834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Under projektets gång har vi fått värdefulla insikter och lärdomar. Vi har identifierat områden för förbättring och strategier för att optimera vår process ytterligare.</a:t>
            </a:r>
          </a:p>
        </p:txBody>
      </p:sp>
      <p:sp>
        <p:nvSpPr>
          <p:cNvPr id="4" name="Slide Number Placeholder 3"/>
          <p:cNvSpPr>
            <a:spLocks noGrp="1"/>
          </p:cNvSpPr>
          <p:nvPr>
            <p:ph type="sldNum" sz="quarter" idx="5"/>
          </p:nvPr>
        </p:nvSpPr>
        <p:spPr/>
        <p:txBody>
          <a:bodyPr/>
          <a:lstStyle/>
          <a:p>
            <a:fld id="{8123BDE4-AC2B-48EE-BEE1-0D287A880692}" type="slidenum">
              <a:rPr lang="sv-SE" smtClean="0"/>
              <a:t>13</a:t>
            </a:fld>
            <a:endParaRPr lang="sv-SE"/>
          </a:p>
        </p:txBody>
      </p:sp>
    </p:spTree>
    <p:extLst>
      <p:ext uri="{BB962C8B-B14F-4D97-AF65-F5344CB8AC3E}">
        <p14:creationId xmlns:p14="http://schemas.microsoft.com/office/powerpoint/2010/main" val="615934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3336E504-409E-4426-BCA3-DD3CD2E40FC9}" type="slidenum">
              <a:rPr lang="sv-SE" smtClean="0"/>
              <a:t>14</a:t>
            </a:fld>
            <a:endParaRPr lang="sv-SE"/>
          </a:p>
        </p:txBody>
      </p:sp>
    </p:spTree>
    <p:extLst>
      <p:ext uri="{BB962C8B-B14F-4D97-AF65-F5344CB8AC3E}">
        <p14:creationId xmlns:p14="http://schemas.microsoft.com/office/powerpoint/2010/main" val="3878926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Vi ser fram emot nästa steg i vårt projekt där vi planerar att förbättra och expandera vår lösning. Genom att utforska nya teknologier och metoder kan vi öka effektiviteten och skapa ännu mer värde.</a:t>
            </a:r>
          </a:p>
        </p:txBody>
      </p:sp>
      <p:sp>
        <p:nvSpPr>
          <p:cNvPr id="4" name="Slide Number Placeholder 3"/>
          <p:cNvSpPr>
            <a:spLocks noGrp="1"/>
          </p:cNvSpPr>
          <p:nvPr>
            <p:ph type="sldNum" sz="quarter" idx="5"/>
          </p:nvPr>
        </p:nvSpPr>
        <p:spPr/>
        <p:txBody>
          <a:bodyPr/>
          <a:lstStyle/>
          <a:p>
            <a:fld id="{8123BDE4-AC2B-48EE-BEE1-0D287A880692}" type="slidenum">
              <a:rPr lang="sv-SE" smtClean="0"/>
              <a:t>15</a:t>
            </a:fld>
            <a:endParaRPr lang="sv-SE"/>
          </a:p>
        </p:txBody>
      </p:sp>
    </p:spTree>
    <p:extLst>
      <p:ext uri="{BB962C8B-B14F-4D97-AF65-F5344CB8AC3E}">
        <p14:creationId xmlns:p14="http://schemas.microsoft.com/office/powerpoint/2010/main" val="4229287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3336E504-409E-4426-BCA3-DD3CD2E40FC9}" type="slidenum">
              <a:rPr lang="sv-SE" smtClean="0"/>
              <a:t>16</a:t>
            </a:fld>
            <a:endParaRPr lang="sv-SE"/>
          </a:p>
        </p:txBody>
      </p:sp>
    </p:spTree>
    <p:extLst>
      <p:ext uri="{BB962C8B-B14F-4D97-AF65-F5344CB8AC3E}">
        <p14:creationId xmlns:p14="http://schemas.microsoft.com/office/powerpoint/2010/main" val="184396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sv-SE" dirty="0"/>
          </a:p>
        </p:txBody>
      </p:sp>
      <p:sp>
        <p:nvSpPr>
          <p:cNvPr id="4" name="Slide Number Placeholder 3"/>
          <p:cNvSpPr>
            <a:spLocks noGrp="1"/>
          </p:cNvSpPr>
          <p:nvPr>
            <p:ph type="sldNum" sz="quarter" idx="5"/>
          </p:nvPr>
        </p:nvSpPr>
        <p:spPr/>
        <p:txBody>
          <a:bodyPr/>
          <a:lstStyle/>
          <a:p>
            <a:fld id="{3336E504-409E-4426-BCA3-DD3CD2E40FC9}" type="slidenum">
              <a:rPr lang="sv-SE" smtClean="0"/>
              <a:t>2</a:t>
            </a:fld>
            <a:endParaRPr lang="sv-SE"/>
          </a:p>
        </p:txBody>
      </p:sp>
    </p:spTree>
    <p:extLst>
      <p:ext uri="{BB962C8B-B14F-4D97-AF65-F5344CB8AC3E}">
        <p14:creationId xmlns:p14="http://schemas.microsoft.com/office/powerpoint/2010/main" val="797440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Vi kommer att utforska problemen och målsättningarna kring att skapa unika beskrivningar för 4 200 skolor. Dessutom kommer vi att gå igenom den datagrund och strategi vi använt, den tekniska arkitekturen av vår lösning, samt de insikter vi har fått, inklusive nästa steg för framtida potential.</a:t>
            </a:r>
          </a:p>
        </p:txBody>
      </p:sp>
      <p:sp>
        <p:nvSpPr>
          <p:cNvPr id="4" name="Slide Number Placeholder 3"/>
          <p:cNvSpPr>
            <a:spLocks noGrp="1"/>
          </p:cNvSpPr>
          <p:nvPr>
            <p:ph type="sldNum" sz="quarter" idx="5"/>
          </p:nvPr>
        </p:nvSpPr>
        <p:spPr/>
        <p:txBody>
          <a:bodyPr/>
          <a:lstStyle/>
          <a:p>
            <a:fld id="{8123BDE4-AC2B-48EE-BEE1-0D287A880692}" type="slidenum">
              <a:rPr lang="sv-SE" smtClean="0"/>
              <a:t>3</a:t>
            </a:fld>
            <a:endParaRPr lang="sv-SE"/>
          </a:p>
        </p:txBody>
      </p:sp>
    </p:spTree>
    <p:extLst>
      <p:ext uri="{BB962C8B-B14F-4D97-AF65-F5344CB8AC3E}">
        <p14:creationId xmlns:p14="http://schemas.microsoft.com/office/powerpoint/2010/main" val="3104812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Vi står inför en stor utmaning med att skapa unika beskrivningar för 4 200 skolor, vilket är avgörande för att förbättra SEO och öka konverteringarna. Duplicerat innehåll kan leda till sämre sökresultat och förlorade affärer. Vår målsättning är att utveckla en effektiv lösning för att hantera detta.</a:t>
            </a:r>
          </a:p>
        </p:txBody>
      </p:sp>
      <p:sp>
        <p:nvSpPr>
          <p:cNvPr id="4" name="Slide Number Placeholder 3"/>
          <p:cNvSpPr>
            <a:spLocks noGrp="1"/>
          </p:cNvSpPr>
          <p:nvPr>
            <p:ph type="sldNum" sz="quarter" idx="5"/>
          </p:nvPr>
        </p:nvSpPr>
        <p:spPr/>
        <p:txBody>
          <a:bodyPr/>
          <a:lstStyle/>
          <a:p>
            <a:fld id="{8123BDE4-AC2B-48EE-BEE1-0D287A880692}" type="slidenum">
              <a:rPr lang="sv-SE" smtClean="0"/>
              <a:t>4</a:t>
            </a:fld>
            <a:endParaRPr lang="sv-SE"/>
          </a:p>
        </p:txBody>
      </p:sp>
    </p:spTree>
    <p:extLst>
      <p:ext uri="{BB962C8B-B14F-4D97-AF65-F5344CB8AC3E}">
        <p14:creationId xmlns:p14="http://schemas.microsoft.com/office/powerpoint/2010/main" val="3195359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Varje skola har unika egenskaper som bör framhävas i deras beskrivningar. Utmaningen ligger i att skapa dessa unika texter i stor skala utan att kompromissa med kvaliteten eller relevansen.</a:t>
            </a:r>
          </a:p>
        </p:txBody>
      </p:sp>
      <p:sp>
        <p:nvSpPr>
          <p:cNvPr id="4" name="Slide Number Placeholder 3"/>
          <p:cNvSpPr>
            <a:spLocks noGrp="1"/>
          </p:cNvSpPr>
          <p:nvPr>
            <p:ph type="sldNum" sz="quarter" idx="5"/>
          </p:nvPr>
        </p:nvSpPr>
        <p:spPr/>
        <p:txBody>
          <a:bodyPr/>
          <a:lstStyle/>
          <a:p>
            <a:fld id="{8123BDE4-AC2B-48EE-BEE1-0D287A880692}" type="slidenum">
              <a:rPr lang="sv-SE" smtClean="0"/>
              <a:t>5</a:t>
            </a:fld>
            <a:endParaRPr lang="sv-SE"/>
          </a:p>
        </p:txBody>
      </p:sp>
    </p:spTree>
    <p:extLst>
      <p:ext uri="{BB962C8B-B14F-4D97-AF65-F5344CB8AC3E}">
        <p14:creationId xmlns:p14="http://schemas.microsoft.com/office/powerpoint/2010/main" val="1540618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Duplicerat innehåll påverkar sökmotorernas förmåga att indexera sidor. Det kan leda till lägre positioner i sökresultaten och därmed en negativ effekt på konverteringarna. Vi måste säkerställa att varje text är anpassad och unik för att maximera synligheten.</a:t>
            </a:r>
          </a:p>
        </p:txBody>
      </p:sp>
      <p:sp>
        <p:nvSpPr>
          <p:cNvPr id="4" name="Slide Number Placeholder 3"/>
          <p:cNvSpPr>
            <a:spLocks noGrp="1"/>
          </p:cNvSpPr>
          <p:nvPr>
            <p:ph type="sldNum" sz="quarter" idx="5"/>
          </p:nvPr>
        </p:nvSpPr>
        <p:spPr/>
        <p:txBody>
          <a:bodyPr/>
          <a:lstStyle/>
          <a:p>
            <a:fld id="{8123BDE4-AC2B-48EE-BEE1-0D287A880692}" type="slidenum">
              <a:rPr lang="sv-SE" smtClean="0"/>
              <a:t>6</a:t>
            </a:fld>
            <a:endParaRPr lang="sv-SE"/>
          </a:p>
        </p:txBody>
      </p:sp>
    </p:spTree>
    <p:extLst>
      <p:ext uri="{BB962C8B-B14F-4D97-AF65-F5344CB8AC3E}">
        <p14:creationId xmlns:p14="http://schemas.microsoft.com/office/powerpoint/2010/main" val="898213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Projektets huvudmål är att skapa en pipeline som effektivt genererar SEO-vänliga och unika produkttexter för varje skola. Detta ska leda till ökad synlighet, mer organisk trafik och högre konverteringsfrekvenser.</a:t>
            </a:r>
          </a:p>
        </p:txBody>
      </p:sp>
      <p:sp>
        <p:nvSpPr>
          <p:cNvPr id="4" name="Slide Number Placeholder 3"/>
          <p:cNvSpPr>
            <a:spLocks noGrp="1"/>
          </p:cNvSpPr>
          <p:nvPr>
            <p:ph type="sldNum" sz="quarter" idx="5"/>
          </p:nvPr>
        </p:nvSpPr>
        <p:spPr/>
        <p:txBody>
          <a:bodyPr/>
          <a:lstStyle/>
          <a:p>
            <a:fld id="{8123BDE4-AC2B-48EE-BEE1-0D287A880692}" type="slidenum">
              <a:rPr lang="sv-SE" smtClean="0"/>
              <a:t>7</a:t>
            </a:fld>
            <a:endParaRPr lang="sv-SE"/>
          </a:p>
        </p:txBody>
      </p:sp>
    </p:spTree>
    <p:extLst>
      <p:ext uri="{BB962C8B-B14F-4D97-AF65-F5344CB8AC3E}">
        <p14:creationId xmlns:p14="http://schemas.microsoft.com/office/powerpoint/2010/main" val="31725025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a:t>Vi har etablerat en solid datagrund för projektet, med kvalitetssäkrad och versionerad statistik. Genom att kombinera denna data med närhetsberäkningar kan vi skapa mer relevanta och riktade beskrivningar. Vår strategi är att hålla oss neutral och saklig för bästa resultat.</a:t>
            </a:r>
          </a:p>
        </p:txBody>
      </p:sp>
      <p:sp>
        <p:nvSpPr>
          <p:cNvPr id="4" name="Slide Number Placeholder 3"/>
          <p:cNvSpPr>
            <a:spLocks noGrp="1"/>
          </p:cNvSpPr>
          <p:nvPr>
            <p:ph type="sldNum" sz="quarter" idx="5"/>
          </p:nvPr>
        </p:nvSpPr>
        <p:spPr/>
        <p:txBody>
          <a:bodyPr/>
          <a:lstStyle/>
          <a:p>
            <a:fld id="{8123BDE4-AC2B-48EE-BEE1-0D287A880692}" type="slidenum">
              <a:rPr lang="sv-SE" smtClean="0"/>
              <a:t>8</a:t>
            </a:fld>
            <a:endParaRPr lang="sv-SE"/>
          </a:p>
        </p:txBody>
      </p:sp>
    </p:spTree>
    <p:extLst>
      <p:ext uri="{BB962C8B-B14F-4D97-AF65-F5344CB8AC3E}">
        <p14:creationId xmlns:p14="http://schemas.microsoft.com/office/powerpoint/2010/main" val="1126118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Vi använder kvalitetssäkrad data som är </a:t>
            </a:r>
            <a:r>
              <a:rPr lang="sv-SE" dirty="0" err="1"/>
              <a:t>versionerad</a:t>
            </a:r>
            <a:r>
              <a:rPr lang="sv-SE" dirty="0"/>
              <a:t> för att säkerställa att vi har den mest aktuella och relevanta informationen. Detta är avgörande för att skapa texter som verkligen talar till målgruppen.</a:t>
            </a:r>
          </a:p>
        </p:txBody>
      </p:sp>
      <p:sp>
        <p:nvSpPr>
          <p:cNvPr id="4" name="Slide Number Placeholder 3"/>
          <p:cNvSpPr>
            <a:spLocks noGrp="1"/>
          </p:cNvSpPr>
          <p:nvPr>
            <p:ph type="sldNum" sz="quarter" idx="5"/>
          </p:nvPr>
        </p:nvSpPr>
        <p:spPr/>
        <p:txBody>
          <a:bodyPr/>
          <a:lstStyle/>
          <a:p>
            <a:fld id="{8123BDE4-AC2B-48EE-BEE1-0D287A880692}" type="slidenum">
              <a:rPr lang="sv-SE" smtClean="0"/>
              <a:t>9</a:t>
            </a:fld>
            <a:endParaRPr lang="sv-SE"/>
          </a:p>
        </p:txBody>
      </p:sp>
    </p:spTree>
    <p:extLst>
      <p:ext uri="{BB962C8B-B14F-4D97-AF65-F5344CB8AC3E}">
        <p14:creationId xmlns:p14="http://schemas.microsoft.com/office/powerpoint/2010/main" val="926774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7784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8372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906074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12105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72391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2715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285583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5783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599642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181563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5/30/2025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404157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7633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8965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535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5/30/2025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431477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5/30/2025</a:t>
            </a:fld>
            <a:endParaRPr lang="en-US" dirty="0"/>
          </a:p>
        </p:txBody>
      </p:sp>
    </p:spTree>
    <p:extLst>
      <p:ext uri="{BB962C8B-B14F-4D97-AF65-F5344CB8AC3E}">
        <p14:creationId xmlns:p14="http://schemas.microsoft.com/office/powerpoint/2010/main" val="1682034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5/30/2025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5779118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7577DEC-D9A5-404D-9789-702F4319B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CEEA9366-CEA8-4F23-B065-4337F0D836F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904A03D6-39B4-4278-9BE1-A07E024499B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FFFFFF"/>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E459AF-3736-4886-82E0-9B5DA427B5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alpha val="80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4B6B88EF-180C-4E39-8A3F-A52E87110C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4" name="Rectangle 25">
              <a:extLst>
                <a:ext uri="{FF2B5EF4-FFF2-40B4-BE49-F238E27FC236}">
                  <a16:creationId xmlns:a16="http://schemas.microsoft.com/office/drawing/2014/main" id="{52DFAACF-64D0-4621-8FF4-E2F03C3E8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5" name="Isosceles Triangle 14">
              <a:extLst>
                <a:ext uri="{FF2B5EF4-FFF2-40B4-BE49-F238E27FC236}">
                  <a16:creationId xmlns:a16="http://schemas.microsoft.com/office/drawing/2014/main" id="{36611FF0-65B3-49DB-97C6-1B72AAD0FB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6" name="Rectangle 27">
              <a:extLst>
                <a:ext uri="{FF2B5EF4-FFF2-40B4-BE49-F238E27FC236}">
                  <a16:creationId xmlns:a16="http://schemas.microsoft.com/office/drawing/2014/main" id="{0F7407FE-86B1-4890-9D80-9406FBF29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7" name="Rectangle 29">
              <a:extLst>
                <a:ext uri="{FF2B5EF4-FFF2-40B4-BE49-F238E27FC236}">
                  <a16:creationId xmlns:a16="http://schemas.microsoft.com/office/drawing/2014/main" id="{EBD42D5B-8F87-45B3-98B3-C66944F92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8" name="Isosceles Triangle 17">
              <a:extLst>
                <a:ext uri="{FF2B5EF4-FFF2-40B4-BE49-F238E27FC236}">
                  <a16:creationId xmlns:a16="http://schemas.microsoft.com/office/drawing/2014/main" id="{F5E04699-59E1-4468-9E7C-83070EEB42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9" name="Isosceles Triangle 18">
              <a:extLst>
                <a:ext uri="{FF2B5EF4-FFF2-40B4-BE49-F238E27FC236}">
                  <a16:creationId xmlns:a16="http://schemas.microsoft.com/office/drawing/2014/main" id="{F2AE8F13-9A52-4D7F-9637-321EA7CF32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sp>
        <p:nvSpPr>
          <p:cNvPr id="3" name="Subtitle 2">
            <a:extLst>
              <a:ext uri="{FF2B5EF4-FFF2-40B4-BE49-F238E27FC236}">
                <a16:creationId xmlns:a16="http://schemas.microsoft.com/office/drawing/2014/main" id="{49B63198-9955-34D6-DB29-D08B20D7E4FB}"/>
              </a:ext>
            </a:extLst>
          </p:cNvPr>
          <p:cNvSpPr>
            <a:spLocks noGrp="1"/>
          </p:cNvSpPr>
          <p:nvPr>
            <p:ph type="subTitle" idx="1"/>
          </p:nvPr>
        </p:nvSpPr>
        <p:spPr>
          <a:xfrm>
            <a:off x="1507067" y="4050833"/>
            <a:ext cx="7766936" cy="1096899"/>
          </a:xfrm>
        </p:spPr>
        <p:txBody>
          <a:bodyPr>
            <a:normAutofit/>
          </a:bodyPr>
          <a:lstStyle/>
          <a:p>
            <a:r>
              <a:rPr lang="sv-SE">
                <a:solidFill>
                  <a:schemeClr val="tx1"/>
                </a:solidFill>
              </a:rPr>
              <a:t>Följ med när Roadlake låter AI skapa data från data</a:t>
            </a:r>
          </a:p>
        </p:txBody>
      </p:sp>
      <p:sp>
        <p:nvSpPr>
          <p:cNvPr id="2" name="Title 1">
            <a:extLst>
              <a:ext uri="{FF2B5EF4-FFF2-40B4-BE49-F238E27FC236}">
                <a16:creationId xmlns:a16="http://schemas.microsoft.com/office/drawing/2014/main" id="{1A0F46C6-488D-DA25-A43F-C0494CA568E8}"/>
              </a:ext>
            </a:extLst>
          </p:cNvPr>
          <p:cNvSpPr>
            <a:spLocks noGrp="1"/>
          </p:cNvSpPr>
          <p:nvPr>
            <p:ph type="ctrTitle"/>
          </p:nvPr>
        </p:nvSpPr>
        <p:spPr>
          <a:xfrm>
            <a:off x="1507067" y="2404534"/>
            <a:ext cx="7766936" cy="1646302"/>
          </a:xfrm>
        </p:spPr>
        <p:txBody>
          <a:bodyPr>
            <a:normAutofit/>
          </a:bodyPr>
          <a:lstStyle/>
          <a:p>
            <a:pPr>
              <a:lnSpc>
                <a:spcPct val="90000"/>
              </a:lnSpc>
            </a:pPr>
            <a:r>
              <a:rPr lang="sv-SE" sz="4200"/>
              <a:t>SEO-optimerade beskrivande texter; rådata till färdig form</a:t>
            </a:r>
          </a:p>
        </p:txBody>
      </p:sp>
    </p:spTree>
    <p:extLst>
      <p:ext uri="{BB962C8B-B14F-4D97-AF65-F5344CB8AC3E}">
        <p14:creationId xmlns:p14="http://schemas.microsoft.com/office/powerpoint/2010/main" val="335955418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10"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344C6-1A3A-CD6F-8522-B4B4513048D0}"/>
              </a:ext>
            </a:extLst>
          </p:cNvPr>
          <p:cNvSpPr>
            <a:spLocks noGrp="1"/>
          </p:cNvSpPr>
          <p:nvPr>
            <p:ph type="ctrTitle"/>
          </p:nvPr>
        </p:nvSpPr>
        <p:spPr>
          <a:xfrm>
            <a:off x="4419136" y="1020871"/>
            <a:ext cx="6960759" cy="2849671"/>
          </a:xfrm>
        </p:spPr>
        <p:txBody>
          <a:bodyPr>
            <a:normAutofit/>
          </a:bodyPr>
          <a:lstStyle/>
          <a:p>
            <a:pPr algn="l"/>
            <a:r>
              <a:rPr lang="sv-SE" sz="6000" dirty="0">
                <a:solidFill>
                  <a:srgbClr val="FFFFFF"/>
                </a:solidFill>
              </a:rPr>
              <a:t>Teknisk lösning</a:t>
            </a:r>
          </a:p>
        </p:txBody>
      </p:sp>
    </p:spTree>
    <p:extLst>
      <p:ext uri="{BB962C8B-B14F-4D97-AF65-F5344CB8AC3E}">
        <p14:creationId xmlns:p14="http://schemas.microsoft.com/office/powerpoint/2010/main" val="393832297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2A83B46E-4B9D-41E7-AEA4-D49D0E7D87A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8" name="Straight Connector 37">
              <a:extLst>
                <a:ext uri="{FF2B5EF4-FFF2-40B4-BE49-F238E27FC236}">
                  <a16:creationId xmlns:a16="http://schemas.microsoft.com/office/drawing/2014/main" id="{396A8005-E9F4-4EB9-8920-B40570B4AAB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90635935-0E19-45AE-833C-28B82B087FE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40" name="Rectangle 23">
              <a:extLst>
                <a:ext uri="{FF2B5EF4-FFF2-40B4-BE49-F238E27FC236}">
                  <a16:creationId xmlns:a16="http://schemas.microsoft.com/office/drawing/2014/main" id="{3F51BFFB-86E2-4C0F-A3E6-9EB854CA43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1" name="Rectangle 25">
              <a:extLst>
                <a:ext uri="{FF2B5EF4-FFF2-40B4-BE49-F238E27FC236}">
                  <a16:creationId xmlns:a16="http://schemas.microsoft.com/office/drawing/2014/main" id="{BC377650-A34B-4F5C-9CF6-357C1AE1A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2" name="Isosceles Triangle 41">
              <a:extLst>
                <a:ext uri="{FF2B5EF4-FFF2-40B4-BE49-F238E27FC236}">
                  <a16:creationId xmlns:a16="http://schemas.microsoft.com/office/drawing/2014/main" id="{8EDFD6E0-0A92-4B6A-8B1C-6DD83E6294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3" name="Rectangle 27">
              <a:extLst>
                <a:ext uri="{FF2B5EF4-FFF2-40B4-BE49-F238E27FC236}">
                  <a16:creationId xmlns:a16="http://schemas.microsoft.com/office/drawing/2014/main" id="{A1D08E0A-48F2-475F-933A-7D65C5B04F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4" name="Rectangle 28">
              <a:extLst>
                <a:ext uri="{FF2B5EF4-FFF2-40B4-BE49-F238E27FC236}">
                  <a16:creationId xmlns:a16="http://schemas.microsoft.com/office/drawing/2014/main" id="{43F7D684-BFDD-4685-8195-32F1ABE31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5" name="Rectangle 29">
              <a:extLst>
                <a:ext uri="{FF2B5EF4-FFF2-40B4-BE49-F238E27FC236}">
                  <a16:creationId xmlns:a16="http://schemas.microsoft.com/office/drawing/2014/main" id="{4A0E8712-3D59-4F13-9FD3-F8889E3C54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6" name="Isosceles Triangle 45">
              <a:extLst>
                <a:ext uri="{FF2B5EF4-FFF2-40B4-BE49-F238E27FC236}">
                  <a16:creationId xmlns:a16="http://schemas.microsoft.com/office/drawing/2014/main" id="{D99F7967-C64D-482A-A1B6-896D7EC22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7" name="Isosceles Triangle 46">
              <a:extLst>
                <a:ext uri="{FF2B5EF4-FFF2-40B4-BE49-F238E27FC236}">
                  <a16:creationId xmlns:a16="http://schemas.microsoft.com/office/drawing/2014/main" id="{7CE53433-52BD-4F44-80A5-B57F4B53A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sp useBgFill="1">
        <p:nvSpPr>
          <p:cNvPr id="49" name="Rectangle 48">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1" name="Rectangle 50">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57"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5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1" name="Isosceles Triangle 60">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3"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5" name="Isosceles Triangle 64">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7" name="Freeform: Shape 66">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5F5A41-5D5D-F709-BB84-BFC7988597C2}"/>
              </a:ext>
            </a:extLst>
          </p:cNvPr>
          <p:cNvSpPr>
            <a:spLocks noGrp="1"/>
          </p:cNvSpPr>
          <p:nvPr>
            <p:ph type="title"/>
          </p:nvPr>
        </p:nvSpPr>
        <p:spPr>
          <a:xfrm>
            <a:off x="677334" y="609599"/>
            <a:ext cx="3843375" cy="5545667"/>
          </a:xfrm>
        </p:spPr>
        <p:txBody>
          <a:bodyPr vert="horz" lIns="91440" tIns="45720" rIns="91440" bIns="45720" rtlCol="0" anchor="ctr">
            <a:normAutofit/>
          </a:bodyPr>
          <a:lstStyle/>
          <a:p>
            <a:r>
              <a:rPr lang="en-US" dirty="0" err="1">
                <a:solidFill>
                  <a:schemeClr val="tx1">
                    <a:lumMod val="85000"/>
                    <a:lumOff val="15000"/>
                  </a:schemeClr>
                </a:solidFill>
              </a:rPr>
              <a:t>Databas</a:t>
            </a:r>
            <a:br>
              <a:rPr lang="en-US" dirty="0">
                <a:solidFill>
                  <a:schemeClr val="tx1">
                    <a:lumMod val="85000"/>
                    <a:lumOff val="15000"/>
                  </a:schemeClr>
                </a:solidFill>
              </a:rPr>
            </a:br>
            <a:r>
              <a:rPr lang="en-US" dirty="0">
                <a:solidFill>
                  <a:schemeClr val="tx1">
                    <a:lumMod val="85000"/>
                    <a:lumOff val="15000"/>
                  </a:schemeClr>
                </a:solidFill>
              </a:rPr>
              <a:t>Markdown</a:t>
            </a:r>
            <a:br>
              <a:rPr lang="en-US" dirty="0">
                <a:solidFill>
                  <a:schemeClr val="tx1">
                    <a:lumMod val="85000"/>
                    <a:lumOff val="15000"/>
                  </a:schemeClr>
                </a:solidFill>
              </a:rPr>
            </a:br>
            <a:r>
              <a:rPr lang="en-US" dirty="0">
                <a:solidFill>
                  <a:schemeClr val="tx1">
                    <a:lumMod val="85000"/>
                    <a:lumOff val="15000"/>
                  </a:schemeClr>
                </a:solidFill>
              </a:rPr>
              <a:t>AI-</a:t>
            </a:r>
            <a:r>
              <a:rPr lang="en-US" dirty="0" err="1">
                <a:solidFill>
                  <a:schemeClr val="tx1">
                    <a:lumMod val="85000"/>
                    <a:lumOff val="15000"/>
                  </a:schemeClr>
                </a:solidFill>
              </a:rPr>
              <a:t>bearbetning</a:t>
            </a:r>
            <a:endParaRPr lang="en-US" dirty="0">
              <a:solidFill>
                <a:schemeClr val="tx1">
                  <a:lumMod val="85000"/>
                  <a:lumOff val="15000"/>
                </a:schemeClr>
              </a:solidFill>
            </a:endParaRPr>
          </a:p>
        </p:txBody>
      </p:sp>
      <p:sp>
        <p:nvSpPr>
          <p:cNvPr id="4" name="Content Placeholder 3">
            <a:extLst>
              <a:ext uri="{FF2B5EF4-FFF2-40B4-BE49-F238E27FC236}">
                <a16:creationId xmlns:a16="http://schemas.microsoft.com/office/drawing/2014/main" id="{2A0C6B8F-DCFF-57B9-AB0F-9F53255DE3E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16084" y="609600"/>
            <a:ext cx="5511296" cy="5545667"/>
          </a:xfrm>
        </p:spPr>
        <p:txBody>
          <a:bodyPr>
            <a:normAutofit/>
          </a:bodyPr>
          <a:lstStyle/>
          <a:p>
            <a:pPr marL="0" indent="0">
              <a:spcBef>
                <a:spcPts val="2500"/>
              </a:spcBef>
              <a:buNone/>
            </a:pPr>
            <a:r>
              <a:rPr lang="sv-SE" sz="1400" b="1" dirty="0">
                <a:solidFill>
                  <a:srgbClr val="FFFFFF"/>
                </a:solidFill>
              </a:rPr>
              <a:t>Effektiv datahantering</a:t>
            </a:r>
          </a:p>
          <a:p>
            <a:pPr marL="285750" lvl="1"/>
            <a:r>
              <a:rPr lang="sv-SE" sz="1400" dirty="0">
                <a:solidFill>
                  <a:srgbClr val="FFFFFF"/>
                </a:solidFill>
              </a:rPr>
              <a:t>Genom att skapa en mall kan vi standardisera vårt format.</a:t>
            </a:r>
            <a:br>
              <a:rPr lang="sv-SE" sz="1400" dirty="0">
                <a:solidFill>
                  <a:srgbClr val="FFFFFF"/>
                </a:solidFill>
              </a:rPr>
            </a:br>
            <a:endParaRPr lang="sv-SE" sz="1400" dirty="0">
              <a:solidFill>
                <a:srgbClr val="FFFFFF"/>
              </a:solidFill>
            </a:endParaRPr>
          </a:p>
          <a:p>
            <a:pPr marL="0" indent="0">
              <a:spcBef>
                <a:spcPts val="2500"/>
              </a:spcBef>
              <a:buNone/>
            </a:pPr>
            <a:endParaRPr lang="sv-SE" sz="1400" b="1" dirty="0">
              <a:solidFill>
                <a:srgbClr val="FFFFFF"/>
              </a:solidFill>
            </a:endParaRPr>
          </a:p>
          <a:p>
            <a:pPr marL="0" indent="0">
              <a:spcBef>
                <a:spcPts val="2500"/>
              </a:spcBef>
              <a:buNone/>
            </a:pPr>
            <a:endParaRPr lang="sv-SE" sz="1400" b="1" dirty="0">
              <a:solidFill>
                <a:srgbClr val="FFFFFF"/>
              </a:solidFill>
            </a:endParaRPr>
          </a:p>
          <a:p>
            <a:pPr marL="0" indent="0">
              <a:spcBef>
                <a:spcPts val="2500"/>
              </a:spcBef>
              <a:buNone/>
            </a:pPr>
            <a:endParaRPr lang="sv-SE" sz="1400" b="1" dirty="0">
              <a:solidFill>
                <a:srgbClr val="FFFFFF"/>
              </a:solidFill>
            </a:endParaRPr>
          </a:p>
          <a:p>
            <a:pPr marL="0" indent="0">
              <a:spcBef>
                <a:spcPts val="2500"/>
              </a:spcBef>
              <a:buNone/>
            </a:pPr>
            <a:r>
              <a:rPr lang="sv-SE" sz="1400" b="1" dirty="0">
                <a:solidFill>
                  <a:srgbClr val="FFFFFF"/>
                </a:solidFill>
              </a:rPr>
              <a:t>Skapa en bra prompt – använd AI</a:t>
            </a:r>
          </a:p>
          <a:p>
            <a:pPr marL="285750" lvl="1"/>
            <a:r>
              <a:rPr lang="sv-SE" sz="1400" dirty="0">
                <a:solidFill>
                  <a:srgbClr val="FFFFFF"/>
                </a:solidFill>
              </a:rPr>
              <a:t>Strukturerad output vs ”enkelhet”</a:t>
            </a:r>
          </a:p>
          <a:p>
            <a:pPr marL="0" indent="0">
              <a:spcBef>
                <a:spcPts val="2500"/>
              </a:spcBef>
              <a:buNone/>
            </a:pPr>
            <a:r>
              <a:rPr lang="sv-SE" sz="1400" b="1" dirty="0">
                <a:solidFill>
                  <a:srgbClr val="FFFFFF"/>
                </a:solidFill>
              </a:rPr>
              <a:t>Skicka och ta mot data effektivt</a:t>
            </a:r>
          </a:p>
          <a:p>
            <a:pPr>
              <a:spcBef>
                <a:spcPts val="2500"/>
              </a:spcBef>
            </a:pPr>
            <a:r>
              <a:rPr lang="sv-SE" sz="1400" dirty="0" err="1">
                <a:solidFill>
                  <a:srgbClr val="FFFFFF"/>
                </a:solidFill>
              </a:rPr>
              <a:t>Python</a:t>
            </a:r>
            <a:r>
              <a:rPr lang="sv-SE" sz="1400" dirty="0">
                <a:solidFill>
                  <a:srgbClr val="FFFFFF"/>
                </a:solidFill>
              </a:rPr>
              <a:t> + </a:t>
            </a:r>
            <a:r>
              <a:rPr lang="sv-SE" sz="1400" dirty="0" err="1">
                <a:solidFill>
                  <a:srgbClr val="FFFFFF"/>
                </a:solidFill>
              </a:rPr>
              <a:t>SQLite</a:t>
            </a:r>
            <a:endParaRPr lang="sv-SE" sz="1400" dirty="0">
              <a:solidFill>
                <a:srgbClr val="FFFFFF"/>
              </a:solidFill>
            </a:endParaRPr>
          </a:p>
        </p:txBody>
      </p:sp>
      <p:pic>
        <p:nvPicPr>
          <p:cNvPr id="1026" name="Picture 2">
            <a:extLst>
              <a:ext uri="{FF2B5EF4-FFF2-40B4-BE49-F238E27FC236}">
                <a16:creationId xmlns:a16="http://schemas.microsoft.com/office/drawing/2014/main" id="{CCF71717-9A41-6F87-4D51-B4D5AA019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923" y="1476957"/>
            <a:ext cx="2350214" cy="156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876155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8" name="Group 107">
            <a:extLst>
              <a:ext uri="{FF2B5EF4-FFF2-40B4-BE49-F238E27FC236}">
                <a16:creationId xmlns:a16="http://schemas.microsoft.com/office/drawing/2014/main" id="{4815A7B4-532E-48C9-AC24-D78ACF333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109" name="Freeform 14">
              <a:extLst>
                <a:ext uri="{FF2B5EF4-FFF2-40B4-BE49-F238E27FC236}">
                  <a16:creationId xmlns:a16="http://schemas.microsoft.com/office/drawing/2014/main" id="{D40109F4-CE5C-45F4-856E-F3F69C9FD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cxnSp>
          <p:nvCxnSpPr>
            <p:cNvPr id="76" name="Straight Connector 75">
              <a:extLst>
                <a:ext uri="{FF2B5EF4-FFF2-40B4-BE49-F238E27FC236}">
                  <a16:creationId xmlns:a16="http://schemas.microsoft.com/office/drawing/2014/main" id="{3CBAA4DE-3D7B-460B-AE98-D9F9990C0B6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7BF1ED3E-4F80-4AF6-A41B-44F53DDE610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10" name="Rectangle 23">
              <a:extLst>
                <a:ext uri="{FF2B5EF4-FFF2-40B4-BE49-F238E27FC236}">
                  <a16:creationId xmlns:a16="http://schemas.microsoft.com/office/drawing/2014/main" id="{C0B2D747-3E31-45C5-9A98-A9710A585F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11" name="Rectangle 25">
              <a:extLst>
                <a:ext uri="{FF2B5EF4-FFF2-40B4-BE49-F238E27FC236}">
                  <a16:creationId xmlns:a16="http://schemas.microsoft.com/office/drawing/2014/main" id="{A15FD4BA-3020-462D-8BE8-B3A65B8E49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12" name="Isosceles Triangle 111">
              <a:extLst>
                <a:ext uri="{FF2B5EF4-FFF2-40B4-BE49-F238E27FC236}">
                  <a16:creationId xmlns:a16="http://schemas.microsoft.com/office/drawing/2014/main" id="{A304284A-7318-4DD5-898C-2F6B23C778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13" name="Rectangle 27">
              <a:extLst>
                <a:ext uri="{FF2B5EF4-FFF2-40B4-BE49-F238E27FC236}">
                  <a16:creationId xmlns:a16="http://schemas.microsoft.com/office/drawing/2014/main" id="{9DF48E66-B635-4509-B115-E0987C01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14" name="Rectangle 28">
              <a:extLst>
                <a:ext uri="{FF2B5EF4-FFF2-40B4-BE49-F238E27FC236}">
                  <a16:creationId xmlns:a16="http://schemas.microsoft.com/office/drawing/2014/main" id="{E3B96D94-5F5A-4F4C-810C-917BF4D26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15" name="Rectangle 29">
              <a:extLst>
                <a:ext uri="{FF2B5EF4-FFF2-40B4-BE49-F238E27FC236}">
                  <a16:creationId xmlns:a16="http://schemas.microsoft.com/office/drawing/2014/main" id="{7F3782D6-BFF8-4389-9D39-A023ADAA92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16" name="Isosceles Triangle 115">
              <a:extLst>
                <a:ext uri="{FF2B5EF4-FFF2-40B4-BE49-F238E27FC236}">
                  <a16:creationId xmlns:a16="http://schemas.microsoft.com/office/drawing/2014/main" id="{ECE162D4-FCAE-441B-B5E9-C91DE6212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sp>
        <p:nvSpPr>
          <p:cNvPr id="2" name="Title 1">
            <a:extLst>
              <a:ext uri="{FF2B5EF4-FFF2-40B4-BE49-F238E27FC236}">
                <a16:creationId xmlns:a16="http://schemas.microsoft.com/office/drawing/2014/main" id="{52946E07-3CE5-6C64-0E30-E424D1371EAD}"/>
              </a:ext>
            </a:extLst>
          </p:cNvPr>
          <p:cNvSpPr>
            <a:spLocks noGrp="1"/>
          </p:cNvSpPr>
          <p:nvPr>
            <p:ph type="title"/>
          </p:nvPr>
        </p:nvSpPr>
        <p:spPr>
          <a:xfrm>
            <a:off x="6094855" y="1261331"/>
            <a:ext cx="3497565" cy="3002662"/>
          </a:xfrm>
        </p:spPr>
        <p:txBody>
          <a:bodyPr vert="horz" lIns="91440" tIns="45720" rIns="91440" bIns="45720" rtlCol="0" anchor="b">
            <a:normAutofit/>
          </a:bodyPr>
          <a:lstStyle/>
          <a:p>
            <a:r>
              <a:rPr lang="en-US" sz="4400"/>
              <a:t>Show and tell</a:t>
            </a:r>
          </a:p>
        </p:txBody>
      </p:sp>
      <p:sp>
        <p:nvSpPr>
          <p:cNvPr id="117" name="Isosceles Triangle 116">
            <a:extLst>
              <a:ext uri="{FF2B5EF4-FFF2-40B4-BE49-F238E27FC236}">
                <a16:creationId xmlns:a16="http://schemas.microsoft.com/office/drawing/2014/main" id="{F6E918B1-FA59-42EF-8A8E-B0F3D1E540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174" y="1270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pic>
        <p:nvPicPr>
          <p:cNvPr id="5" name="Content Placeholder 4" descr="Lagringsdatabas och kugghjul på vit bakgrund">
            <a:extLst>
              <a:ext uri="{FF2B5EF4-FFF2-40B4-BE49-F238E27FC236}">
                <a16:creationId xmlns:a16="http://schemas.microsoft.com/office/drawing/2014/main" id="{05DEDF66-FFBE-4696-A719-A639C14AECF6}"/>
              </a:ext>
            </a:extLst>
          </p:cNvPr>
          <p:cNvPicPr>
            <a:picLocks noGrp="1" noChangeAspect="1"/>
          </p:cNvPicPr>
          <p:nvPr>
            <p:ph sz="half" idx="1"/>
          </p:nvPr>
        </p:nvPicPr>
        <p:blipFill>
          <a:blip r:embed="rId3"/>
          <a:srcRect l="2349" r="2980" b="2"/>
          <a:stretch>
            <a:fillRect/>
          </a:stretch>
        </p:blipFill>
        <p:spPr>
          <a:xfrm>
            <a:off x="888603" y="1280169"/>
            <a:ext cx="4887354" cy="4297661"/>
          </a:xfrm>
          <a:prstGeom prst="rect">
            <a:avLst/>
          </a:prstGeom>
        </p:spPr>
      </p:pic>
    </p:spTree>
    <p:extLst>
      <p:ext uri="{BB962C8B-B14F-4D97-AF65-F5344CB8AC3E}">
        <p14:creationId xmlns:p14="http://schemas.microsoft.com/office/powerpoint/2010/main" val="193872574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1881F-B14B-90CC-19B4-C65522782CCD}"/>
              </a:ext>
            </a:extLst>
          </p:cNvPr>
          <p:cNvSpPr>
            <a:spLocks noGrp="1"/>
          </p:cNvSpPr>
          <p:nvPr>
            <p:ph type="ctrTitle"/>
          </p:nvPr>
        </p:nvSpPr>
        <p:spPr>
          <a:xfrm>
            <a:off x="4419136" y="1020871"/>
            <a:ext cx="6960759" cy="2849671"/>
          </a:xfrm>
        </p:spPr>
        <p:txBody>
          <a:bodyPr>
            <a:normAutofit/>
          </a:bodyPr>
          <a:lstStyle/>
          <a:p>
            <a:pPr algn="l"/>
            <a:r>
              <a:rPr lang="sv-SE" sz="6000">
                <a:solidFill>
                  <a:srgbClr val="FFFFFF"/>
                </a:solidFill>
              </a:rPr>
              <a:t>Lärdomar och insikter</a:t>
            </a:r>
          </a:p>
        </p:txBody>
      </p:sp>
    </p:spTree>
    <p:extLst>
      <p:ext uri="{BB962C8B-B14F-4D97-AF65-F5344CB8AC3E}">
        <p14:creationId xmlns:p14="http://schemas.microsoft.com/office/powerpoint/2010/main" val="1062724478"/>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9C83-F6AE-579B-3D59-B1E13BBCA21A}"/>
              </a:ext>
            </a:extLst>
          </p:cNvPr>
          <p:cNvSpPr txBox="1">
            <a:spLocks/>
          </p:cNvSpPr>
          <p:nvPr/>
        </p:nvSpPr>
        <p:spPr>
          <a:xfrm>
            <a:off x="677334" y="6096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err="1"/>
              <a:t>Enkelt</a:t>
            </a:r>
            <a:r>
              <a:rPr lang="en-US" dirty="0"/>
              <a:t> </a:t>
            </a:r>
            <a:r>
              <a:rPr lang="en-US" dirty="0" err="1"/>
              <a:t>över</a:t>
            </a:r>
            <a:r>
              <a:rPr lang="en-US" dirty="0"/>
              <a:t> </a:t>
            </a:r>
            <a:r>
              <a:rPr lang="en-US" dirty="0" err="1"/>
              <a:t>komplext</a:t>
            </a:r>
            <a:endParaRPr lang="en-US" dirty="0"/>
          </a:p>
        </p:txBody>
      </p:sp>
      <p:sp>
        <p:nvSpPr>
          <p:cNvPr id="3" name="Content Placeholder 3">
            <a:extLst>
              <a:ext uri="{FF2B5EF4-FFF2-40B4-BE49-F238E27FC236}">
                <a16:creationId xmlns:a16="http://schemas.microsoft.com/office/drawing/2014/main" id="{781CBCED-0A96-87AF-F7D7-B44BEC60A0ED}"/>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7334" y="2160589"/>
            <a:ext cx="8596668" cy="3880773"/>
          </a:xfrm>
          <a:prstGeom prst="rect">
            <a:avLst/>
          </a:prstGeom>
        </p:spPr>
        <p:txBody>
          <a:bodyP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spcBef>
                <a:spcPts val="2500"/>
              </a:spcBef>
              <a:buFont typeface="Wingdings 3" charset="2"/>
              <a:buNone/>
            </a:pPr>
            <a:r>
              <a:rPr lang="sv-SE" sz="1400" b="1" dirty="0">
                <a:solidFill>
                  <a:schemeClr val="tx1"/>
                </a:solidFill>
              </a:rPr>
              <a:t>Lättare att implementera</a:t>
            </a:r>
          </a:p>
          <a:p>
            <a:pPr marL="0" lvl="1" indent="0">
              <a:buFont typeface="Wingdings 3" charset="2"/>
              <a:buNone/>
            </a:pPr>
            <a:r>
              <a:rPr lang="sv-SE" sz="1400" dirty="0">
                <a:solidFill>
                  <a:schemeClr val="tx1"/>
                </a:solidFill>
              </a:rPr>
              <a:t>Enkla lösningar är ofta lättare att implementera och kräver mindre resurser och tid.</a:t>
            </a:r>
          </a:p>
          <a:p>
            <a:pPr marL="0" indent="0">
              <a:spcBef>
                <a:spcPts val="2500"/>
              </a:spcBef>
              <a:buFont typeface="Wingdings 3" charset="2"/>
              <a:buNone/>
            </a:pPr>
            <a:r>
              <a:rPr lang="sv-SE" sz="1400" b="1" dirty="0">
                <a:solidFill>
                  <a:schemeClr val="tx1"/>
                </a:solidFill>
              </a:rPr>
              <a:t>Bättre underhåll</a:t>
            </a:r>
          </a:p>
          <a:p>
            <a:pPr marL="0" lvl="1" indent="0">
              <a:buFont typeface="Wingdings 3" charset="2"/>
              <a:buNone/>
            </a:pPr>
            <a:r>
              <a:rPr lang="sv-SE" sz="1400" dirty="0">
                <a:solidFill>
                  <a:schemeClr val="tx1"/>
                </a:solidFill>
              </a:rPr>
              <a:t>Enkla lösningar är enklare att underhålla och uppdatera, vilket sparar tid och kostnader på lång sikt.</a:t>
            </a:r>
          </a:p>
          <a:p>
            <a:pPr marL="0" indent="0">
              <a:spcBef>
                <a:spcPts val="2500"/>
              </a:spcBef>
              <a:buFont typeface="Wingdings 3" charset="2"/>
              <a:buNone/>
            </a:pPr>
            <a:r>
              <a:rPr lang="sv-SE" sz="1400" b="1" dirty="0">
                <a:solidFill>
                  <a:schemeClr val="tx1"/>
                </a:solidFill>
              </a:rPr>
              <a:t>Flexibilitet och anpassningsbarhet</a:t>
            </a:r>
          </a:p>
          <a:p>
            <a:pPr marL="0" lvl="1" indent="0">
              <a:buFont typeface="Wingdings 3" charset="2"/>
              <a:buNone/>
            </a:pPr>
            <a:r>
              <a:rPr lang="sv-SE" sz="1400" dirty="0">
                <a:solidFill>
                  <a:schemeClr val="tx1"/>
                </a:solidFill>
              </a:rPr>
              <a:t>Flera små, specifika lösningar kan vara mer flexibla och anpassningsbara till förändrade behov och situationer.</a:t>
            </a:r>
          </a:p>
          <a:p>
            <a:pPr marL="0" indent="0">
              <a:spcBef>
                <a:spcPts val="2500"/>
              </a:spcBef>
              <a:buFont typeface="Wingdings 3" charset="2"/>
              <a:buNone/>
            </a:pPr>
            <a:r>
              <a:rPr lang="sv-SE" sz="1400" b="1" dirty="0">
                <a:solidFill>
                  <a:schemeClr val="tx1"/>
                </a:solidFill>
              </a:rPr>
              <a:t>Snabbare resultat</a:t>
            </a:r>
          </a:p>
          <a:p>
            <a:pPr marL="0" lvl="1" indent="0">
              <a:buFont typeface="Wingdings 3" charset="2"/>
              <a:buNone/>
            </a:pPr>
            <a:r>
              <a:rPr lang="sv-SE" sz="1400" dirty="0">
                <a:solidFill>
                  <a:schemeClr val="tx1"/>
                </a:solidFill>
              </a:rPr>
              <a:t>Denna metod kan leda till snabbare resultat, vilket gör det möjligt att lösa problem steg för steg och uppnå mål snabbare.</a:t>
            </a:r>
          </a:p>
        </p:txBody>
      </p:sp>
    </p:spTree>
    <p:extLst>
      <p:ext uri="{BB962C8B-B14F-4D97-AF65-F5344CB8AC3E}">
        <p14:creationId xmlns:p14="http://schemas.microsoft.com/office/powerpoint/2010/main" val="240018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1ECC-9F12-F994-5860-8CEC46D11E29}"/>
              </a:ext>
            </a:extLst>
          </p:cNvPr>
          <p:cNvSpPr>
            <a:spLocks noGrp="1"/>
          </p:cNvSpPr>
          <p:nvPr>
            <p:ph type="ctrTitle"/>
          </p:nvPr>
        </p:nvSpPr>
        <p:spPr>
          <a:xfrm>
            <a:off x="4419136" y="1020871"/>
            <a:ext cx="6960759" cy="2849671"/>
          </a:xfrm>
        </p:spPr>
        <p:txBody>
          <a:bodyPr>
            <a:normAutofit/>
          </a:bodyPr>
          <a:lstStyle/>
          <a:p>
            <a:pPr algn="l"/>
            <a:r>
              <a:rPr lang="sv-SE" sz="6000" dirty="0">
                <a:solidFill>
                  <a:srgbClr val="FFFFFF"/>
                </a:solidFill>
              </a:rPr>
              <a:t>Anpassningar</a:t>
            </a:r>
          </a:p>
        </p:txBody>
      </p:sp>
    </p:spTree>
    <p:extLst>
      <p:ext uri="{BB962C8B-B14F-4D97-AF65-F5344CB8AC3E}">
        <p14:creationId xmlns:p14="http://schemas.microsoft.com/office/powerpoint/2010/main" val="13887489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7B09-75A0-1CC4-5FA9-A2546034E6A5}"/>
              </a:ext>
            </a:extLst>
          </p:cNvPr>
          <p:cNvSpPr>
            <a:spLocks noGrp="1"/>
          </p:cNvSpPr>
          <p:nvPr>
            <p:ph type="title"/>
          </p:nvPr>
        </p:nvSpPr>
        <p:spPr>
          <a:xfrm>
            <a:off x="677333" y="609600"/>
            <a:ext cx="9122649" cy="1320800"/>
          </a:xfrm>
        </p:spPr>
        <p:txBody>
          <a:bodyPr/>
          <a:lstStyle/>
          <a:p>
            <a:r>
              <a:rPr lang="sv-SE" dirty="0"/>
              <a:t>Flexibelt angreppssätt – stora möjligheter</a:t>
            </a:r>
          </a:p>
        </p:txBody>
      </p:sp>
      <p:sp>
        <p:nvSpPr>
          <p:cNvPr id="3" name="Content Placeholder 2">
            <a:extLst>
              <a:ext uri="{FF2B5EF4-FFF2-40B4-BE49-F238E27FC236}">
                <a16:creationId xmlns:a16="http://schemas.microsoft.com/office/drawing/2014/main" id="{CC4B8DA3-D907-562E-9BE1-DC30ABA3999F}"/>
              </a:ext>
            </a:extLst>
          </p:cNvPr>
          <p:cNvSpPr>
            <a:spLocks noGrp="1"/>
          </p:cNvSpPr>
          <p:nvPr>
            <p:ph sz="half" idx="1"/>
          </p:nvPr>
        </p:nvSpPr>
        <p:spPr/>
        <p:txBody>
          <a:bodyPr>
            <a:normAutofit lnSpcReduction="10000"/>
          </a:bodyPr>
          <a:lstStyle/>
          <a:p>
            <a:pPr marL="0" indent="0">
              <a:buNone/>
            </a:pPr>
            <a:r>
              <a:rPr lang="sv-SE" b="1" dirty="0" err="1"/>
              <a:t>Structured</a:t>
            </a:r>
            <a:r>
              <a:rPr lang="sv-SE" b="1" dirty="0"/>
              <a:t> outputs</a:t>
            </a:r>
          </a:p>
          <a:p>
            <a:r>
              <a:rPr lang="sv-SE" dirty="0"/>
              <a:t>För mindre fritextsvar och större krav på exakt utformning</a:t>
            </a:r>
          </a:p>
          <a:p>
            <a:endParaRPr lang="sv-SE" dirty="0"/>
          </a:p>
          <a:p>
            <a:pPr marL="0" indent="0">
              <a:buNone/>
            </a:pPr>
            <a:r>
              <a:rPr lang="sv-SE" b="1" dirty="0"/>
              <a:t>Jämför lika mot lika</a:t>
            </a:r>
          </a:p>
          <a:p>
            <a:r>
              <a:rPr lang="sv-SE" dirty="0"/>
              <a:t>Minsta möjliga omformulering (helst ej alls) men strukturera informationen enligt viss mall</a:t>
            </a:r>
          </a:p>
        </p:txBody>
      </p:sp>
      <p:sp>
        <p:nvSpPr>
          <p:cNvPr id="4" name="Content Placeholder 3">
            <a:extLst>
              <a:ext uri="{FF2B5EF4-FFF2-40B4-BE49-F238E27FC236}">
                <a16:creationId xmlns:a16="http://schemas.microsoft.com/office/drawing/2014/main" id="{301862EB-141D-F6FD-96E9-AD34A43FE30F}"/>
              </a:ext>
            </a:extLst>
          </p:cNvPr>
          <p:cNvSpPr>
            <a:spLocks noGrp="1"/>
          </p:cNvSpPr>
          <p:nvPr>
            <p:ph sz="half" idx="2"/>
          </p:nvPr>
        </p:nvSpPr>
        <p:spPr/>
        <p:txBody>
          <a:bodyPr>
            <a:normAutofit lnSpcReduction="10000"/>
          </a:bodyPr>
          <a:lstStyle/>
          <a:p>
            <a:pPr marL="0" indent="0">
              <a:buNone/>
            </a:pPr>
            <a:r>
              <a:rPr lang="sv-SE" b="1" dirty="0" err="1"/>
              <a:t>Quantizing</a:t>
            </a:r>
            <a:r>
              <a:rPr lang="sv-SE" b="1" dirty="0"/>
              <a:t> </a:t>
            </a:r>
          </a:p>
          <a:p>
            <a:pPr marL="0" indent="0">
              <a:buNone/>
            </a:pPr>
            <a:r>
              <a:rPr lang="sv-SE" i="1" dirty="0"/>
              <a:t>(Kvalitativ data till kvantitativ data)</a:t>
            </a:r>
          </a:p>
          <a:p>
            <a:r>
              <a:rPr lang="sv-SE" dirty="0"/>
              <a:t>Text (Likabehandlingsplan)</a:t>
            </a:r>
          </a:p>
          <a:p>
            <a:r>
              <a:rPr lang="sv-SE" dirty="0"/>
              <a:t>Frågor och kodning</a:t>
            </a:r>
          </a:p>
          <a:p>
            <a:pPr lvl="1"/>
            <a:r>
              <a:rPr lang="sv-SE" dirty="0"/>
              <a:t>Är den uppdaterad i år?</a:t>
            </a:r>
          </a:p>
          <a:p>
            <a:pPr lvl="1"/>
            <a:r>
              <a:rPr lang="sv-SE" dirty="0"/>
              <a:t>Redogörs för föregående års arbete?</a:t>
            </a:r>
          </a:p>
          <a:p>
            <a:pPr lvl="1"/>
            <a:r>
              <a:rPr lang="sv-SE" dirty="0"/>
              <a:t>Följer årets åtgärder från en dokumenterad analys?</a:t>
            </a:r>
          </a:p>
          <a:p>
            <a:r>
              <a:rPr lang="sv-SE" dirty="0"/>
              <a:t>Räkna poäng</a:t>
            </a:r>
          </a:p>
          <a:p>
            <a:r>
              <a:rPr lang="sv-SE" dirty="0"/>
              <a:t>Mätbara data!</a:t>
            </a:r>
          </a:p>
        </p:txBody>
      </p:sp>
    </p:spTree>
    <p:extLst>
      <p:ext uri="{BB962C8B-B14F-4D97-AF65-F5344CB8AC3E}">
        <p14:creationId xmlns:p14="http://schemas.microsoft.com/office/powerpoint/2010/main" val="4153896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A5AFB369-4673-4727-A7CD-D86AFE0AE06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sp>
          <p:nvSpPr>
            <p:cNvPr id="44" name="Freeform 14">
              <a:extLst>
                <a:ext uri="{FF2B5EF4-FFF2-40B4-BE49-F238E27FC236}">
                  <a16:creationId xmlns:a16="http://schemas.microsoft.com/office/drawing/2014/main" id="{50709826-4D6B-4A97-8DB3-5DA1666262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cxnSp>
          <p:nvCxnSpPr>
            <p:cNvPr id="45" name="Straight Connector 44">
              <a:extLst>
                <a:ext uri="{FF2B5EF4-FFF2-40B4-BE49-F238E27FC236}">
                  <a16:creationId xmlns:a16="http://schemas.microsoft.com/office/drawing/2014/main" id="{47263F58-6EE6-45B3-9BF2-C0BD5D30A55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197CE03-EB81-4718-BEA1-C2D488961E5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99" name="Rectangle 23">
              <a:extLst>
                <a:ext uri="{FF2B5EF4-FFF2-40B4-BE49-F238E27FC236}">
                  <a16:creationId xmlns:a16="http://schemas.microsoft.com/office/drawing/2014/main" id="{A3451629-72D6-4E33-A99A-40FAF7445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00" name="Rectangle 25">
              <a:extLst>
                <a:ext uri="{FF2B5EF4-FFF2-40B4-BE49-F238E27FC236}">
                  <a16:creationId xmlns:a16="http://schemas.microsoft.com/office/drawing/2014/main" id="{E04F0FD4-BCD5-4435-A6B5-A2E69303B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01" name="Isosceles Triangle 100">
              <a:extLst>
                <a:ext uri="{FF2B5EF4-FFF2-40B4-BE49-F238E27FC236}">
                  <a16:creationId xmlns:a16="http://schemas.microsoft.com/office/drawing/2014/main" id="{DE110F09-1C81-4E73-B5E9-D857CD879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02" name="Rectangle 27">
              <a:extLst>
                <a:ext uri="{FF2B5EF4-FFF2-40B4-BE49-F238E27FC236}">
                  <a16:creationId xmlns:a16="http://schemas.microsoft.com/office/drawing/2014/main" id="{273A9C01-06BD-4E8E-8BBF-2E2A9ECF49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03" name="Rectangle 28">
              <a:extLst>
                <a:ext uri="{FF2B5EF4-FFF2-40B4-BE49-F238E27FC236}">
                  <a16:creationId xmlns:a16="http://schemas.microsoft.com/office/drawing/2014/main" id="{B206C9B2-27BE-4B6F-A4D0-485FBBEB58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04" name="Rectangle 29">
              <a:extLst>
                <a:ext uri="{FF2B5EF4-FFF2-40B4-BE49-F238E27FC236}">
                  <a16:creationId xmlns:a16="http://schemas.microsoft.com/office/drawing/2014/main" id="{2E7D673E-0C5C-4F2B-B46E-3E9286B9E8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05" name="Isosceles Triangle 104">
              <a:extLst>
                <a:ext uri="{FF2B5EF4-FFF2-40B4-BE49-F238E27FC236}">
                  <a16:creationId xmlns:a16="http://schemas.microsoft.com/office/drawing/2014/main" id="{F0F78B34-9B26-4CA9-B8F0-B9638730F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pic>
        <p:nvPicPr>
          <p:cNvPr id="5" name="Picture 4">
            <a:extLst>
              <a:ext uri="{FF2B5EF4-FFF2-40B4-BE49-F238E27FC236}">
                <a16:creationId xmlns:a16="http://schemas.microsoft.com/office/drawing/2014/main" id="{748C49C0-33A4-7C90-40AD-5845751289F1}"/>
              </a:ext>
            </a:extLst>
          </p:cNvPr>
          <p:cNvPicPr>
            <a:picLocks noChangeAspect="1"/>
          </p:cNvPicPr>
          <p:nvPr/>
        </p:nvPicPr>
        <p:blipFill>
          <a:blip r:embed="rId3"/>
          <a:srcRect l="16169" r="29463" b="2455"/>
          <a:stretch>
            <a:fillRect/>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325D4B38-6287-9806-274E-6665DC6D6476}"/>
              </a:ext>
            </a:extLst>
          </p:cNvPr>
          <p:cNvSpPr>
            <a:spLocks noGrp="1"/>
          </p:cNvSpPr>
          <p:nvPr>
            <p:ph type="title"/>
          </p:nvPr>
        </p:nvSpPr>
        <p:spPr>
          <a:xfrm>
            <a:off x="205483" y="1678666"/>
            <a:ext cx="4551574" cy="4364325"/>
          </a:xfrm>
        </p:spPr>
        <p:txBody>
          <a:bodyPr vert="horz" lIns="91440" tIns="45720" rIns="91440" bIns="45720" rtlCol="0" anchor="b">
            <a:normAutofit fontScale="90000"/>
          </a:bodyPr>
          <a:lstStyle/>
          <a:p>
            <a:pPr algn="r">
              <a:lnSpc>
                <a:spcPct val="90000"/>
              </a:lnSpc>
            </a:pPr>
            <a:r>
              <a:rPr lang="en-US" sz="4100" dirty="0"/>
              <a:t>Roadlake Analytics</a:t>
            </a:r>
            <a:br>
              <a:rPr lang="en-US" sz="4100" dirty="0"/>
            </a:br>
            <a:r>
              <a:rPr lang="en-US" sz="4100" dirty="0"/>
              <a:t>”Skolalys”</a:t>
            </a:r>
            <a:br>
              <a:rPr lang="en-US" sz="4100" dirty="0"/>
            </a:br>
            <a:r>
              <a:rPr lang="en-US" sz="4100" dirty="0"/>
              <a:t>skoldata.se</a:t>
            </a:r>
            <a:br>
              <a:rPr lang="en-US" sz="4100" dirty="0"/>
            </a:br>
            <a:br>
              <a:rPr lang="en-US" sz="4100" dirty="0"/>
            </a:br>
            <a:r>
              <a:rPr lang="en-US" sz="4100" dirty="0"/>
              <a:t>En </a:t>
            </a:r>
            <a:r>
              <a:rPr lang="en-US" sz="4100" dirty="0" err="1"/>
              <a:t>analysplattform</a:t>
            </a:r>
            <a:r>
              <a:rPr lang="en-US" sz="4100" dirty="0"/>
              <a:t> </a:t>
            </a:r>
            <a:r>
              <a:rPr lang="en-US" sz="4100" dirty="0" err="1"/>
              <a:t>som</a:t>
            </a:r>
            <a:r>
              <a:rPr lang="en-US" sz="4100" dirty="0"/>
              <a:t> </a:t>
            </a:r>
            <a:r>
              <a:rPr lang="en-US" sz="4100" dirty="0" err="1"/>
              <a:t>utgår</a:t>
            </a:r>
            <a:r>
              <a:rPr lang="en-US" sz="4100" dirty="0"/>
              <a:t> </a:t>
            </a:r>
            <a:r>
              <a:rPr lang="en-US" sz="4100" dirty="0" err="1"/>
              <a:t>från</a:t>
            </a:r>
            <a:r>
              <a:rPr lang="en-US" sz="4100" dirty="0"/>
              <a:t> </a:t>
            </a:r>
            <a:r>
              <a:rPr lang="en-US" sz="4100" dirty="0" err="1"/>
              <a:t>offentliga</a:t>
            </a:r>
            <a:r>
              <a:rPr lang="en-US" sz="4100" dirty="0"/>
              <a:t> data</a:t>
            </a:r>
            <a:br>
              <a:rPr lang="en-US" sz="4100" dirty="0"/>
            </a:br>
            <a:br>
              <a:rPr lang="en-US" sz="4100" dirty="0"/>
            </a:br>
            <a:r>
              <a:rPr lang="en-US" sz="4100" dirty="0"/>
              <a:t>platsdata.se</a:t>
            </a:r>
          </a:p>
        </p:txBody>
      </p:sp>
      <p:cxnSp>
        <p:nvCxnSpPr>
          <p:cNvPr id="106" name="Straight Connector 105">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8"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09"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3"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5"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9"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71"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 name="Text Placeholder 2">
            <a:extLst>
              <a:ext uri="{FF2B5EF4-FFF2-40B4-BE49-F238E27FC236}">
                <a16:creationId xmlns:a16="http://schemas.microsoft.com/office/drawing/2014/main" id="{1651559D-F52E-0A81-66F3-7493592CA6C8}"/>
              </a:ext>
            </a:extLst>
          </p:cNvPr>
          <p:cNvSpPr>
            <a:spLocks noGrp="1"/>
          </p:cNvSpPr>
          <p:nvPr>
            <p:ph type="body" idx="1"/>
          </p:nvPr>
        </p:nvSpPr>
        <p:spPr>
          <a:xfrm>
            <a:off x="6116084" y="609600"/>
            <a:ext cx="5511296" cy="5545667"/>
          </a:xfrm>
        </p:spPr>
        <p:txBody>
          <a:bodyPr vert="horz" lIns="91440" tIns="45720" rIns="91440" bIns="45720" rtlCol="0" anchor="ctr">
            <a:normAutofit/>
          </a:bodyPr>
          <a:lstStyle/>
          <a:p>
            <a:pPr>
              <a:buFont typeface="Wingdings 3" charset="2"/>
              <a:buChar char=""/>
            </a:pPr>
            <a:endParaRPr lang="en-US" dirty="0">
              <a:solidFill>
                <a:srgbClr val="FFFFFF"/>
              </a:solidFill>
            </a:endParaRPr>
          </a:p>
        </p:txBody>
      </p:sp>
    </p:spTree>
    <p:extLst>
      <p:ext uri="{BB962C8B-B14F-4D97-AF65-F5344CB8AC3E}">
        <p14:creationId xmlns:p14="http://schemas.microsoft.com/office/powerpoint/2010/main" val="2720223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5" name="Rectangle 24">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53376"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133042"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28"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24631"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29"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6597"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0" name="Isosceles Triangle 29">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5488"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22"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7655"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24" name="Isosceles Triangle 23">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14821"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26" name="Freeform: Shape 25">
            <a:extLst>
              <a:ext uri="{FF2B5EF4-FFF2-40B4-BE49-F238E27FC236}">
                <a16:creationId xmlns:a16="http://schemas.microsoft.com/office/drawing/2014/main" id="{142BFA2A-77A0-4F60-A32A-685681C84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82154" y="-8467"/>
            <a:ext cx="7109846" cy="6866467"/>
          </a:xfrm>
          <a:custGeom>
            <a:avLst/>
            <a:gdLst>
              <a:gd name="connsiteX0" fmla="*/ 0 w 7109846"/>
              <a:gd name="connsiteY0" fmla="*/ 0 h 6866467"/>
              <a:gd name="connsiteX1" fmla="*/ 1249825 w 7109846"/>
              <a:gd name="connsiteY1" fmla="*/ 0 h 6866467"/>
              <a:gd name="connsiteX2" fmla="*/ 1249825 w 7109846"/>
              <a:gd name="connsiteY2" fmla="*/ 8467 h 6866467"/>
              <a:gd name="connsiteX3" fmla="*/ 7109846 w 7109846"/>
              <a:gd name="connsiteY3" fmla="*/ 8467 h 6866467"/>
              <a:gd name="connsiteX4" fmla="*/ 7109846 w 7109846"/>
              <a:gd name="connsiteY4" fmla="*/ 6866467 h 6866467"/>
              <a:gd name="connsiteX5" fmla="*/ 1249825 w 7109846"/>
              <a:gd name="connsiteY5" fmla="*/ 6866467 h 6866467"/>
              <a:gd name="connsiteX6" fmla="*/ 1109382 w 7109846"/>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09846" h="6866467">
                <a:moveTo>
                  <a:pt x="0" y="0"/>
                </a:moveTo>
                <a:lnTo>
                  <a:pt x="1249825" y="0"/>
                </a:lnTo>
                <a:lnTo>
                  <a:pt x="1249825" y="8467"/>
                </a:lnTo>
                <a:lnTo>
                  <a:pt x="7109846" y="8467"/>
                </a:lnTo>
                <a:lnTo>
                  <a:pt x="7109846" y="6866467"/>
                </a:lnTo>
                <a:lnTo>
                  <a:pt x="1249825" y="6866467"/>
                </a:lnTo>
                <a:lnTo>
                  <a:pt x="1109382" y="6866467"/>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95EEE25-9E10-05D7-A008-B60F479E9735}"/>
              </a:ext>
            </a:extLst>
          </p:cNvPr>
          <p:cNvSpPr>
            <a:spLocks noGrp="1"/>
          </p:cNvSpPr>
          <p:nvPr>
            <p:ph type="title"/>
          </p:nvPr>
        </p:nvSpPr>
        <p:spPr>
          <a:xfrm>
            <a:off x="677334" y="609599"/>
            <a:ext cx="3843375" cy="5545667"/>
          </a:xfrm>
        </p:spPr>
        <p:txBody>
          <a:bodyPr anchor="ctr">
            <a:normAutofit/>
          </a:bodyPr>
          <a:lstStyle/>
          <a:p>
            <a:r>
              <a:rPr lang="sv-SE" dirty="0">
                <a:solidFill>
                  <a:schemeClr val="tx1">
                    <a:lumMod val="85000"/>
                    <a:lumOff val="15000"/>
                  </a:schemeClr>
                </a:solidFill>
              </a:rPr>
              <a:t>Innehåll</a:t>
            </a:r>
          </a:p>
        </p:txBody>
      </p:sp>
      <p:sp>
        <p:nvSpPr>
          <p:cNvPr id="3" name="Content Placeholder 2">
            <a:extLst>
              <a:ext uri="{FF2B5EF4-FFF2-40B4-BE49-F238E27FC236}">
                <a16:creationId xmlns:a16="http://schemas.microsoft.com/office/drawing/2014/main" id="{D8A7A17F-1340-C8E2-1083-EA04D55C28CE}"/>
              </a:ext>
            </a:extLst>
          </p:cNvPr>
          <p:cNvSpPr>
            <a:spLocks noGrp="1"/>
          </p:cNvSpPr>
          <p:nvPr>
            <p:ph idx="1"/>
            <p:extLst>
              <p:ext uri="{E7BDC344-281C-4309-B0C6-D0EE65EED2A8}">
                <p202:designPr xmlns:p202="http://schemas.microsoft.com/office/powerpoint/2020/02/main">
                  <p202:designTagLst>
                    <p202:designTag name="ARCH:1:CLS" val="BulletedText"/>
                  </p202:designTagLst>
                </p202:designPr>
              </p:ext>
            </p:extLst>
          </p:nvPr>
        </p:nvSpPr>
        <p:spPr>
          <a:xfrm>
            <a:off x="6116084" y="609600"/>
            <a:ext cx="5511296" cy="5545667"/>
          </a:xfrm>
        </p:spPr>
        <p:txBody>
          <a:bodyPr anchor="ctr">
            <a:normAutofit/>
          </a:bodyPr>
          <a:lstStyle/>
          <a:p>
            <a:r>
              <a:rPr lang="sv-SE" dirty="0">
                <a:solidFill>
                  <a:srgbClr val="FFFFFF"/>
                </a:solidFill>
              </a:rPr>
              <a:t>Nolläge och målsättning</a:t>
            </a:r>
          </a:p>
          <a:p>
            <a:r>
              <a:rPr lang="sv-SE" dirty="0">
                <a:solidFill>
                  <a:srgbClr val="FFFFFF"/>
                </a:solidFill>
              </a:rPr>
              <a:t>Datatillgång</a:t>
            </a:r>
          </a:p>
          <a:p>
            <a:r>
              <a:rPr lang="sv-SE" dirty="0">
                <a:solidFill>
                  <a:srgbClr val="FFFFFF"/>
                </a:solidFill>
              </a:rPr>
              <a:t>Teknisk lösning</a:t>
            </a:r>
          </a:p>
          <a:p>
            <a:pPr lvl="1"/>
            <a:r>
              <a:rPr lang="sv-SE" dirty="0">
                <a:solidFill>
                  <a:srgbClr val="FFFFFF"/>
                </a:solidFill>
              </a:rPr>
              <a:t>VISNING</a:t>
            </a:r>
          </a:p>
          <a:p>
            <a:r>
              <a:rPr lang="sv-SE" dirty="0">
                <a:solidFill>
                  <a:srgbClr val="FFFFFF"/>
                </a:solidFill>
              </a:rPr>
              <a:t>Utmaningar och lärdomar</a:t>
            </a:r>
          </a:p>
          <a:p>
            <a:r>
              <a:rPr lang="sv-SE" dirty="0">
                <a:solidFill>
                  <a:srgbClr val="FFFFFF"/>
                </a:solidFill>
              </a:rPr>
              <a:t>Data till text – text till data?</a:t>
            </a:r>
          </a:p>
        </p:txBody>
      </p:sp>
    </p:spTree>
    <p:extLst>
      <p:ext uri="{BB962C8B-B14F-4D97-AF65-F5344CB8AC3E}">
        <p14:creationId xmlns:p14="http://schemas.microsoft.com/office/powerpoint/2010/main" val="138758185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B8A5A16-7BE9-4AA1-9B5E-00FAFA5C86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A93528F3-EFCB-4F9C-AC6F-A130BC6FAC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433639C4-7BA8-46BF-B77F-C44F350F89C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B4FA542-2523-4BD8-BCF7-09F23BB6A22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0DC937BF-4C1E-4507-B43D-0C7644CAE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3" name="Rectangle 25">
              <a:extLst>
                <a:ext uri="{FF2B5EF4-FFF2-40B4-BE49-F238E27FC236}">
                  <a16:creationId xmlns:a16="http://schemas.microsoft.com/office/drawing/2014/main" id="{47E376DE-2C96-4763-AD42-01D60C2B0D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4" name="Isosceles Triangle 13">
              <a:extLst>
                <a:ext uri="{FF2B5EF4-FFF2-40B4-BE49-F238E27FC236}">
                  <a16:creationId xmlns:a16="http://schemas.microsoft.com/office/drawing/2014/main" id="{B158AF34-A9BC-4D79-9525-2D35595408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5" name="Rectangle 27">
              <a:extLst>
                <a:ext uri="{FF2B5EF4-FFF2-40B4-BE49-F238E27FC236}">
                  <a16:creationId xmlns:a16="http://schemas.microsoft.com/office/drawing/2014/main" id="{9C7FAAF9-2552-422D-846A-3ADC4AD46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6" name="Rectangle 28">
              <a:extLst>
                <a:ext uri="{FF2B5EF4-FFF2-40B4-BE49-F238E27FC236}">
                  <a16:creationId xmlns:a16="http://schemas.microsoft.com/office/drawing/2014/main" id="{AE9C7168-E636-4C02-96D2-6D58240358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29" name="Rectangle 29">
              <a:extLst>
                <a:ext uri="{FF2B5EF4-FFF2-40B4-BE49-F238E27FC236}">
                  <a16:creationId xmlns:a16="http://schemas.microsoft.com/office/drawing/2014/main" id="{EFA004EC-0377-4ED7-AA13-B901F5D0BE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8" name="Isosceles Triangle 17">
              <a:extLst>
                <a:ext uri="{FF2B5EF4-FFF2-40B4-BE49-F238E27FC236}">
                  <a16:creationId xmlns:a16="http://schemas.microsoft.com/office/drawing/2014/main" id="{7874CAB0-23F6-4DCB-B2FB-6ABE95AA5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9" name="Isosceles Triangle 18">
              <a:extLst>
                <a:ext uri="{FF2B5EF4-FFF2-40B4-BE49-F238E27FC236}">
                  <a16:creationId xmlns:a16="http://schemas.microsoft.com/office/drawing/2014/main" id="{8024AF93-149D-4CDC-9A3F-5B87F347D0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sp>
        <p:nvSpPr>
          <p:cNvPr id="2" name="Title 1">
            <a:extLst>
              <a:ext uri="{FF2B5EF4-FFF2-40B4-BE49-F238E27FC236}">
                <a16:creationId xmlns:a16="http://schemas.microsoft.com/office/drawing/2014/main" id="{427BE164-F2F8-B8F2-1C96-F9992E558FED}"/>
              </a:ext>
            </a:extLst>
          </p:cNvPr>
          <p:cNvSpPr>
            <a:spLocks noGrp="1"/>
          </p:cNvSpPr>
          <p:nvPr>
            <p:ph type="ctrTitle"/>
          </p:nvPr>
        </p:nvSpPr>
        <p:spPr>
          <a:xfrm>
            <a:off x="1507067" y="2404534"/>
            <a:ext cx="7766936" cy="1646302"/>
          </a:xfrm>
        </p:spPr>
        <p:txBody>
          <a:bodyPr>
            <a:normAutofit/>
          </a:bodyPr>
          <a:lstStyle/>
          <a:p>
            <a:pPr>
              <a:lnSpc>
                <a:spcPct val="90000"/>
              </a:lnSpc>
            </a:pPr>
            <a:r>
              <a:rPr lang="sv-SE" dirty="0">
                <a:solidFill>
                  <a:srgbClr val="FFFFFF"/>
                </a:solidFill>
              </a:rPr>
              <a:t>Nolläge och målsättning</a:t>
            </a:r>
          </a:p>
        </p:txBody>
      </p:sp>
    </p:spTree>
    <p:extLst>
      <p:ext uri="{BB962C8B-B14F-4D97-AF65-F5344CB8AC3E}">
        <p14:creationId xmlns:p14="http://schemas.microsoft.com/office/powerpoint/2010/main" val="3445386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72" name="Group 171">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73" name="Straight Connector 172">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75"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76"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77" name="Isosceles Triangle 176">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78"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79"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80"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81" name="Isosceles Triangle 180">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182" name="Isosceles Triangle 181">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sp>
        <p:nvSpPr>
          <p:cNvPr id="2" name="Title 1">
            <a:extLst>
              <a:ext uri="{FF2B5EF4-FFF2-40B4-BE49-F238E27FC236}">
                <a16:creationId xmlns:a16="http://schemas.microsoft.com/office/drawing/2014/main" id="{78BB4671-552D-D78A-BD56-8A17910FC212}"/>
              </a:ext>
            </a:extLst>
          </p:cNvPr>
          <p:cNvSpPr>
            <a:spLocks noGrp="1"/>
          </p:cNvSpPr>
          <p:nvPr>
            <p:ph type="title"/>
          </p:nvPr>
        </p:nvSpPr>
        <p:spPr>
          <a:xfrm>
            <a:off x="5536734" y="609600"/>
            <a:ext cx="3737268" cy="1320800"/>
          </a:xfrm>
        </p:spPr>
        <p:txBody>
          <a:bodyPr vert="horz" lIns="91440" tIns="45720" rIns="91440" bIns="45720" rtlCol="0" anchor="t">
            <a:normAutofit/>
          </a:bodyPr>
          <a:lstStyle/>
          <a:p>
            <a:pPr>
              <a:lnSpc>
                <a:spcPct val="90000"/>
              </a:lnSpc>
            </a:pPr>
            <a:r>
              <a:rPr lang="en-US" sz="3100"/>
              <a:t>4 200 skolor kräver unika beskrivningar</a:t>
            </a:r>
          </a:p>
        </p:txBody>
      </p:sp>
      <p:sp>
        <p:nvSpPr>
          <p:cNvPr id="4" name="Content Placeholder 3">
            <a:extLst>
              <a:ext uri="{FF2B5EF4-FFF2-40B4-BE49-F238E27FC236}">
                <a16:creationId xmlns:a16="http://schemas.microsoft.com/office/drawing/2014/main" id="{03D76FCA-E380-22E8-2631-75FC1B4EC81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09563" y="2160589"/>
            <a:ext cx="4064439" cy="3880773"/>
          </a:xfrm>
        </p:spPr>
        <p:txBody>
          <a:bodyPr>
            <a:noAutofit/>
          </a:bodyPr>
          <a:lstStyle/>
          <a:p>
            <a:pPr marL="0" indent="0">
              <a:spcBef>
                <a:spcPts val="2500"/>
              </a:spcBef>
              <a:buNone/>
            </a:pPr>
            <a:r>
              <a:rPr lang="sv-SE" sz="2400" b="1" dirty="0"/>
              <a:t>Synlighet</a:t>
            </a:r>
          </a:p>
          <a:p>
            <a:pPr marL="0" lvl="1" indent="0">
              <a:buNone/>
            </a:pPr>
            <a:r>
              <a:rPr lang="sv-SE" sz="2400" dirty="0"/>
              <a:t>4 200 skolor behöver egna sidor och synlighet.</a:t>
            </a:r>
          </a:p>
          <a:p>
            <a:pPr marL="0" indent="0">
              <a:spcBef>
                <a:spcPts val="2500"/>
              </a:spcBef>
              <a:buNone/>
            </a:pPr>
            <a:r>
              <a:rPr lang="sv-SE" sz="2400" b="1" dirty="0"/>
              <a:t>Kvalitet och relevans</a:t>
            </a:r>
          </a:p>
          <a:p>
            <a:pPr marL="0" lvl="1" indent="0">
              <a:buNone/>
            </a:pPr>
            <a:r>
              <a:rPr lang="sv-SE" sz="2400" dirty="0"/>
              <a:t>Det är viktigt att varje beskrivning är relevant och av hög kvalitet föräldrar (och sökmotorer).</a:t>
            </a:r>
          </a:p>
        </p:txBody>
      </p:sp>
      <p:pic>
        <p:nvPicPr>
          <p:cNvPr id="5" name="Content Placeholder 4" descr="Tågstation, Trebnje; Slovenien.">
            <a:extLst>
              <a:ext uri="{FF2B5EF4-FFF2-40B4-BE49-F238E27FC236}">
                <a16:creationId xmlns:a16="http://schemas.microsoft.com/office/drawing/2014/main" id="{E48AD46E-8B30-41F7-AD1E-D428505056EC}"/>
              </a:ext>
            </a:extLst>
          </p:cNvPr>
          <p:cNvPicPr>
            <a:picLocks noGrp="1" noChangeAspect="1"/>
          </p:cNvPicPr>
          <p:nvPr>
            <p:ph sz="half" idx="1"/>
          </p:nvPr>
        </p:nvPicPr>
        <p:blipFill>
          <a:blip r:embed="rId3"/>
          <a:srcRect l="19338" r="28151" b="-2"/>
          <a:stretch>
            <a:fillRect/>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184" name="Isosceles Triangle 183">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Tree>
    <p:extLst>
      <p:ext uri="{BB962C8B-B14F-4D97-AF65-F5344CB8AC3E}">
        <p14:creationId xmlns:p14="http://schemas.microsoft.com/office/powerpoint/2010/main" val="1831631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 name="Group 32">
            <a:extLst>
              <a:ext uri="{FF2B5EF4-FFF2-40B4-BE49-F238E27FC236}">
                <a16:creationId xmlns:a16="http://schemas.microsoft.com/office/drawing/2014/main" id="{E4951899-B99C-47AB-9C7C-16264D7A14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4" name="Straight Connector 33">
              <a:extLst>
                <a:ext uri="{FF2B5EF4-FFF2-40B4-BE49-F238E27FC236}">
                  <a16:creationId xmlns:a16="http://schemas.microsoft.com/office/drawing/2014/main" id="{B94D217E-92A1-48B2-B6BF-8B6A35AF9DD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69582FD9-95AB-4339-8A07-BAD420BE104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6" name="Rectangle 23">
              <a:extLst>
                <a:ext uri="{FF2B5EF4-FFF2-40B4-BE49-F238E27FC236}">
                  <a16:creationId xmlns:a16="http://schemas.microsoft.com/office/drawing/2014/main" id="{6778DC79-DE09-4F89-81B1-275C542D7F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7" name="Rectangle 25">
              <a:extLst>
                <a:ext uri="{FF2B5EF4-FFF2-40B4-BE49-F238E27FC236}">
                  <a16:creationId xmlns:a16="http://schemas.microsoft.com/office/drawing/2014/main" id="{EAEC370A-1F34-4D8E-B065-81F6F568AA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8" name="Isosceles Triangle 37">
              <a:extLst>
                <a:ext uri="{FF2B5EF4-FFF2-40B4-BE49-F238E27FC236}">
                  <a16:creationId xmlns:a16="http://schemas.microsoft.com/office/drawing/2014/main" id="{A816EDF3-D9EE-488C-AFDC-022381513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39" name="Rectangle 27">
              <a:extLst>
                <a:ext uri="{FF2B5EF4-FFF2-40B4-BE49-F238E27FC236}">
                  <a16:creationId xmlns:a16="http://schemas.microsoft.com/office/drawing/2014/main" id="{E8330BD4-97D9-4D24-815A-0E557B04F9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0" name="Rectangle 28">
              <a:extLst>
                <a:ext uri="{FF2B5EF4-FFF2-40B4-BE49-F238E27FC236}">
                  <a16:creationId xmlns:a16="http://schemas.microsoft.com/office/drawing/2014/main" id="{EA8EDE67-BAC0-478C-99D9-BBC5AD5320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1" name="Rectangle 29">
              <a:extLst>
                <a:ext uri="{FF2B5EF4-FFF2-40B4-BE49-F238E27FC236}">
                  <a16:creationId xmlns:a16="http://schemas.microsoft.com/office/drawing/2014/main" id="{33DFB3F3-2523-4F1F-BC2B-B97C172F2C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2" name="Isosceles Triangle 41">
              <a:extLst>
                <a:ext uri="{FF2B5EF4-FFF2-40B4-BE49-F238E27FC236}">
                  <a16:creationId xmlns:a16="http://schemas.microsoft.com/office/drawing/2014/main" id="{5E5660E4-7443-4FCC-AD43-9D1AE972B5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43" name="Isosceles Triangle 42">
              <a:extLst>
                <a:ext uri="{FF2B5EF4-FFF2-40B4-BE49-F238E27FC236}">
                  <a16:creationId xmlns:a16="http://schemas.microsoft.com/office/drawing/2014/main" id="{4EDF9C36-B365-4426-85B9-82E0DE187A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pic>
        <p:nvPicPr>
          <p:cNvPr id="5" name="Content Placeholder 4" descr="illustration 3d">
            <a:extLst>
              <a:ext uri="{FF2B5EF4-FFF2-40B4-BE49-F238E27FC236}">
                <a16:creationId xmlns:a16="http://schemas.microsoft.com/office/drawing/2014/main" id="{43121982-5508-47F1-AEE3-D298EFC5C1C7}"/>
              </a:ext>
            </a:extLst>
          </p:cNvPr>
          <p:cNvPicPr>
            <a:picLocks noGrp="1" noChangeAspect="1"/>
          </p:cNvPicPr>
          <p:nvPr>
            <p:ph sz="half" idx="1"/>
          </p:nvPr>
        </p:nvPicPr>
        <p:blipFill>
          <a:blip r:embed="rId3"/>
          <a:srcRect t="2219" r="-2" b="11212"/>
          <a:stretch>
            <a:fillRect/>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6E39BFA8-C66D-DD17-84AA-C2E3B9613E9D}"/>
              </a:ext>
            </a:extLst>
          </p:cNvPr>
          <p:cNvSpPr>
            <a:spLocks noGrp="1"/>
          </p:cNvSpPr>
          <p:nvPr>
            <p:ph type="title"/>
          </p:nvPr>
        </p:nvSpPr>
        <p:spPr>
          <a:xfrm>
            <a:off x="677333" y="609600"/>
            <a:ext cx="3851123" cy="1320800"/>
          </a:xfrm>
        </p:spPr>
        <p:txBody>
          <a:bodyPr vert="horz" lIns="91440" tIns="45720" rIns="91440" bIns="45720" rtlCol="0" anchor="t">
            <a:normAutofit/>
          </a:bodyPr>
          <a:lstStyle/>
          <a:p>
            <a:pPr>
              <a:lnSpc>
                <a:spcPct val="90000"/>
              </a:lnSpc>
            </a:pPr>
            <a:r>
              <a:rPr lang="en-US" sz="2800" dirty="0" err="1"/>
              <a:t>Effekten</a:t>
            </a:r>
            <a:r>
              <a:rPr lang="en-US" sz="2800" dirty="0"/>
              <a:t> av </a:t>
            </a:r>
            <a:r>
              <a:rPr lang="en-US" sz="2800" dirty="0" err="1"/>
              <a:t>duplicerat</a:t>
            </a:r>
            <a:r>
              <a:rPr lang="en-US" sz="2800" dirty="0"/>
              <a:t> </a:t>
            </a:r>
            <a:r>
              <a:rPr lang="en-US" sz="2800" dirty="0" err="1"/>
              <a:t>innehåll</a:t>
            </a:r>
            <a:r>
              <a:rPr lang="en-US" sz="2800" dirty="0"/>
              <a:t> </a:t>
            </a:r>
            <a:r>
              <a:rPr lang="en-US" sz="2800" dirty="0" err="1"/>
              <a:t>på</a:t>
            </a:r>
            <a:r>
              <a:rPr lang="en-US" sz="2800" dirty="0"/>
              <a:t> SEO </a:t>
            </a:r>
            <a:r>
              <a:rPr lang="en-US" sz="2800" dirty="0" err="1"/>
              <a:t>och</a:t>
            </a:r>
            <a:r>
              <a:rPr lang="en-US" sz="2800" dirty="0"/>
              <a:t> </a:t>
            </a:r>
            <a:r>
              <a:rPr lang="en-US" sz="2800" dirty="0" err="1"/>
              <a:t>konvertering</a:t>
            </a:r>
            <a:endParaRPr lang="en-US" sz="2800" dirty="0"/>
          </a:p>
        </p:txBody>
      </p:sp>
      <p:sp>
        <p:nvSpPr>
          <p:cNvPr id="4" name="Content Placeholder 3">
            <a:extLst>
              <a:ext uri="{FF2B5EF4-FFF2-40B4-BE49-F238E27FC236}">
                <a16:creationId xmlns:a16="http://schemas.microsoft.com/office/drawing/2014/main" id="{12BF5E37-B492-0138-02E9-FC3B332C732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7334" y="2160589"/>
            <a:ext cx="3851122" cy="3880773"/>
          </a:xfrm>
        </p:spPr>
        <p:txBody>
          <a:bodyPr>
            <a:noAutofit/>
          </a:bodyPr>
          <a:lstStyle/>
          <a:p>
            <a:pPr marL="0" indent="0">
              <a:lnSpc>
                <a:spcPct val="90000"/>
              </a:lnSpc>
              <a:spcBef>
                <a:spcPts val="2500"/>
              </a:spcBef>
              <a:buNone/>
            </a:pPr>
            <a:r>
              <a:rPr lang="sv-SE" b="1" dirty="0"/>
              <a:t>Sökindexering</a:t>
            </a:r>
          </a:p>
          <a:p>
            <a:pPr marL="0" lvl="1" indent="0">
              <a:lnSpc>
                <a:spcPct val="90000"/>
              </a:lnSpc>
              <a:buNone/>
            </a:pPr>
            <a:r>
              <a:rPr lang="sv-SE" sz="1800" dirty="0"/>
              <a:t>Duplicerat innehåll ger lägre sökresultat.</a:t>
            </a:r>
            <a:br>
              <a:rPr lang="sv-SE" sz="1800" dirty="0"/>
            </a:br>
            <a:endParaRPr lang="sv-SE" sz="1800" dirty="0"/>
          </a:p>
          <a:p>
            <a:pPr marL="0" lvl="1" indent="0">
              <a:lnSpc>
                <a:spcPct val="90000"/>
              </a:lnSpc>
              <a:buNone/>
            </a:pPr>
            <a:r>
              <a:rPr lang="sv-SE" sz="1800" b="1" dirty="0"/>
              <a:t>Negativ påverkan på konvertering</a:t>
            </a:r>
          </a:p>
          <a:p>
            <a:pPr marL="0" lvl="1" indent="0">
              <a:lnSpc>
                <a:spcPct val="90000"/>
              </a:lnSpc>
              <a:buNone/>
            </a:pPr>
            <a:r>
              <a:rPr lang="sv-SE" sz="1800" dirty="0"/>
              <a:t>Lägre synlighet och sämre sökpositioner kan negativt påverka konverteringar och affärsmöjligheter.</a:t>
            </a:r>
          </a:p>
          <a:p>
            <a:pPr marL="0" indent="0">
              <a:lnSpc>
                <a:spcPct val="90000"/>
              </a:lnSpc>
              <a:spcBef>
                <a:spcPts val="2500"/>
              </a:spcBef>
              <a:buNone/>
            </a:pPr>
            <a:r>
              <a:rPr lang="sv-SE" b="1" dirty="0"/>
              <a:t>Unikt och anpassat innehåll</a:t>
            </a:r>
          </a:p>
          <a:p>
            <a:pPr marL="0" lvl="1" indent="0">
              <a:lnSpc>
                <a:spcPct val="90000"/>
              </a:lnSpc>
              <a:buNone/>
            </a:pPr>
            <a:r>
              <a:rPr lang="sv-SE" sz="1800" dirty="0"/>
              <a:t>Att skapa unikt och anpassat innehåll är avgörande för att maximera synligheten och förbättra SEO.</a:t>
            </a:r>
          </a:p>
        </p:txBody>
      </p:sp>
      <p:cxnSp>
        <p:nvCxnSpPr>
          <p:cNvPr id="56" name="Straight Connector 55">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60"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2"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3"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55"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57"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59"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1"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Tree>
    <p:extLst>
      <p:ext uri="{BB962C8B-B14F-4D97-AF65-F5344CB8AC3E}">
        <p14:creationId xmlns:p14="http://schemas.microsoft.com/office/powerpoint/2010/main" val="18475892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5" name="Straight Connector 54">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57"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58"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59" name="Isosceles Triangle 58">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0"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1"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2"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3" name="Isosceles Triangle 62">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64" name="Isosceles Triangle 63">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sp>
        <p:nvSpPr>
          <p:cNvPr id="2" name="Title 1">
            <a:extLst>
              <a:ext uri="{FF2B5EF4-FFF2-40B4-BE49-F238E27FC236}">
                <a16:creationId xmlns:a16="http://schemas.microsoft.com/office/drawing/2014/main" id="{8E5DEDD2-B370-E542-1701-6CF4344AAD72}"/>
              </a:ext>
            </a:extLst>
          </p:cNvPr>
          <p:cNvSpPr>
            <a:spLocks noGrp="1"/>
          </p:cNvSpPr>
          <p:nvPr>
            <p:ph type="title"/>
          </p:nvPr>
        </p:nvSpPr>
        <p:spPr>
          <a:xfrm>
            <a:off x="677334" y="609600"/>
            <a:ext cx="8596668" cy="1320800"/>
          </a:xfrm>
        </p:spPr>
        <p:txBody>
          <a:bodyPr vert="horz" lIns="91440" tIns="45720" rIns="91440" bIns="45720" rtlCol="0" anchor="t">
            <a:normAutofit/>
          </a:bodyPr>
          <a:lstStyle/>
          <a:p>
            <a:r>
              <a:rPr lang="en-US"/>
              <a:t>Målsättning för projektet</a:t>
            </a:r>
          </a:p>
        </p:txBody>
      </p:sp>
      <p:sp>
        <p:nvSpPr>
          <p:cNvPr id="4" name="Content Placeholder 3">
            <a:extLst>
              <a:ext uri="{FF2B5EF4-FFF2-40B4-BE49-F238E27FC236}">
                <a16:creationId xmlns:a16="http://schemas.microsoft.com/office/drawing/2014/main" id="{37ADC1A2-676C-F006-565F-7DB037DD4F0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77334" y="1633591"/>
            <a:ext cx="5418666" cy="4746661"/>
          </a:xfrm>
        </p:spPr>
        <p:txBody>
          <a:bodyPr>
            <a:noAutofit/>
          </a:bodyPr>
          <a:lstStyle/>
          <a:p>
            <a:pPr marL="0" indent="0">
              <a:spcBef>
                <a:spcPts val="2500"/>
              </a:spcBef>
              <a:buNone/>
            </a:pPr>
            <a:r>
              <a:rPr lang="sv-SE" sz="2000" b="1" dirty="0"/>
              <a:t>Effektiv textgenerering</a:t>
            </a:r>
          </a:p>
          <a:p>
            <a:pPr marL="0" lvl="1" indent="0">
              <a:buNone/>
            </a:pPr>
            <a:r>
              <a:rPr lang="sv-SE" sz="2000" dirty="0"/>
              <a:t>Målet är att skapa en pipeline som automatiskt genererar unika produkttexter för varje skola.</a:t>
            </a:r>
          </a:p>
          <a:p>
            <a:pPr marL="0" indent="0">
              <a:spcBef>
                <a:spcPts val="2500"/>
              </a:spcBef>
              <a:buNone/>
            </a:pPr>
            <a:r>
              <a:rPr lang="sv-SE" sz="2000" b="1" dirty="0"/>
              <a:t>Ökad synlighet</a:t>
            </a:r>
          </a:p>
          <a:p>
            <a:pPr marL="0" lvl="1" indent="0">
              <a:buNone/>
            </a:pPr>
            <a:r>
              <a:rPr lang="sv-SE" sz="2000" dirty="0"/>
              <a:t>Genom att optimera texterna för SEO når vi en bredare publik.</a:t>
            </a:r>
          </a:p>
          <a:p>
            <a:pPr marL="0" indent="0">
              <a:spcBef>
                <a:spcPts val="2500"/>
              </a:spcBef>
              <a:buNone/>
            </a:pPr>
            <a:r>
              <a:rPr lang="sv-SE" sz="2000" b="1" dirty="0"/>
              <a:t>Högre konverteringsfrekvenser</a:t>
            </a:r>
          </a:p>
          <a:p>
            <a:pPr marL="0" lvl="1" indent="0">
              <a:buNone/>
            </a:pPr>
            <a:r>
              <a:rPr lang="sv-SE" sz="2000" dirty="0"/>
              <a:t>Målet är att öka konverteringsfrekvenserna genom att attrahera mer organisk trafik och erbjuda kvalitetsinnehåll kunder betalar för.</a:t>
            </a:r>
          </a:p>
        </p:txBody>
      </p:sp>
      <p:pic>
        <p:nvPicPr>
          <p:cNvPr id="5" name="Content Placeholder 4" descr="Gear koncept">
            <a:extLst>
              <a:ext uri="{FF2B5EF4-FFF2-40B4-BE49-F238E27FC236}">
                <a16:creationId xmlns:a16="http://schemas.microsoft.com/office/drawing/2014/main" id="{52376A35-FFA7-4672-9496-14825D56B414}"/>
              </a:ext>
            </a:extLst>
          </p:cNvPr>
          <p:cNvPicPr>
            <a:picLocks noGrp="1" noChangeAspect="1"/>
          </p:cNvPicPr>
          <p:nvPr>
            <p:ph sz="half" idx="1"/>
          </p:nvPr>
        </p:nvPicPr>
        <p:blipFill>
          <a:blip r:embed="rId3"/>
          <a:srcRect l="8324" r="10680" b="1"/>
          <a:stretch>
            <a:fillRect/>
          </a:stretch>
        </p:blipFill>
        <p:spPr>
          <a:xfrm>
            <a:off x="6160616" y="2159000"/>
            <a:ext cx="2999138" cy="3702785"/>
          </a:xfrm>
          <a:prstGeom prst="rect">
            <a:avLst/>
          </a:prstGeom>
        </p:spPr>
      </p:pic>
    </p:spTree>
    <p:extLst>
      <p:ext uri="{BB962C8B-B14F-4D97-AF65-F5344CB8AC3E}">
        <p14:creationId xmlns:p14="http://schemas.microsoft.com/office/powerpoint/2010/main" val="26544005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938A3-31AE-6FCE-BEFB-07E96B8BAD3A}"/>
              </a:ext>
            </a:extLst>
          </p:cNvPr>
          <p:cNvSpPr>
            <a:spLocks noGrp="1"/>
          </p:cNvSpPr>
          <p:nvPr>
            <p:ph type="ctrTitle"/>
          </p:nvPr>
        </p:nvSpPr>
        <p:spPr>
          <a:xfrm>
            <a:off x="4419136" y="1020871"/>
            <a:ext cx="6960759" cy="2849671"/>
          </a:xfrm>
        </p:spPr>
        <p:txBody>
          <a:bodyPr>
            <a:normAutofit/>
          </a:bodyPr>
          <a:lstStyle/>
          <a:p>
            <a:pPr algn="l"/>
            <a:r>
              <a:rPr lang="sv-SE" sz="6000" dirty="0">
                <a:solidFill>
                  <a:srgbClr val="FFFFFF"/>
                </a:solidFill>
              </a:rPr>
              <a:t>Datatillgång</a:t>
            </a:r>
          </a:p>
        </p:txBody>
      </p:sp>
    </p:spTree>
    <p:extLst>
      <p:ext uri="{BB962C8B-B14F-4D97-AF65-F5344CB8AC3E}">
        <p14:creationId xmlns:p14="http://schemas.microsoft.com/office/powerpoint/2010/main" val="229992216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8" name="Group 67">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1" name="Straight Connector 1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69"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70"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71" name="Isosceles Triangle 70">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72"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73"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74"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75" name="Isosceles Triangle 74">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sp>
          <p:nvSpPr>
            <p:cNvPr id="76" name="Isosceles Triangle 75">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sv-SE"/>
            </a:p>
          </p:txBody>
        </p:sp>
      </p:grpSp>
      <p:sp>
        <p:nvSpPr>
          <p:cNvPr id="2" name="Title 1">
            <a:extLst>
              <a:ext uri="{FF2B5EF4-FFF2-40B4-BE49-F238E27FC236}">
                <a16:creationId xmlns:a16="http://schemas.microsoft.com/office/drawing/2014/main" id="{29C516D4-2E83-E172-DDA8-7B95887D1B93}"/>
              </a:ext>
            </a:extLst>
          </p:cNvPr>
          <p:cNvSpPr>
            <a:spLocks noGrp="1"/>
          </p:cNvSpPr>
          <p:nvPr>
            <p:ph type="title"/>
          </p:nvPr>
        </p:nvSpPr>
        <p:spPr>
          <a:xfrm>
            <a:off x="4349123" y="609600"/>
            <a:ext cx="4924878" cy="1320800"/>
          </a:xfrm>
        </p:spPr>
        <p:txBody>
          <a:bodyPr vert="horz" lIns="91440" tIns="45720" rIns="91440" bIns="45720" rtlCol="0" anchor="ctr">
            <a:normAutofit/>
          </a:bodyPr>
          <a:lstStyle/>
          <a:p>
            <a:r>
              <a:rPr lang="en-US" dirty="0" err="1"/>
              <a:t>Kvalitetssäkrad</a:t>
            </a:r>
            <a:r>
              <a:rPr lang="en-US" dirty="0"/>
              <a:t> </a:t>
            </a:r>
            <a:r>
              <a:rPr lang="en-US" dirty="0" err="1"/>
              <a:t>statistik</a:t>
            </a:r>
            <a:endParaRPr lang="en-US" dirty="0"/>
          </a:p>
        </p:txBody>
      </p:sp>
      <p:pic>
        <p:nvPicPr>
          <p:cNvPr id="5" name="Content Placeholder 4" descr="abstrakt programmerad binär kod och färgad array kub Databas">
            <a:extLst>
              <a:ext uri="{FF2B5EF4-FFF2-40B4-BE49-F238E27FC236}">
                <a16:creationId xmlns:a16="http://schemas.microsoft.com/office/drawing/2014/main" id="{6EF477FD-731F-48C8-A0C6-EAA184BB2682}"/>
              </a:ext>
            </a:extLst>
          </p:cNvPr>
          <p:cNvPicPr>
            <a:picLocks noGrp="1" noChangeAspect="1"/>
          </p:cNvPicPr>
          <p:nvPr>
            <p:ph sz="half" idx="1"/>
          </p:nvPr>
        </p:nvPicPr>
        <p:blipFill>
          <a:blip r:embed="rId3"/>
          <a:srcRect l="9091" t="1668" b="14502"/>
          <a:stretch>
            <a:fillRect/>
          </a:stretch>
        </p:blipFill>
        <p:spPr>
          <a:xfrm>
            <a:off x="799814" y="2437936"/>
            <a:ext cx="3251701" cy="1829082"/>
          </a:xfrm>
          <a:prstGeom prst="rect">
            <a:avLst/>
          </a:prstGeom>
        </p:spPr>
      </p:pic>
      <p:sp>
        <p:nvSpPr>
          <p:cNvPr id="4" name="Content Placeholder 3">
            <a:extLst>
              <a:ext uri="{FF2B5EF4-FFF2-40B4-BE49-F238E27FC236}">
                <a16:creationId xmlns:a16="http://schemas.microsoft.com/office/drawing/2014/main" id="{E5F58791-5D91-A7DE-FF81-AA2EB40F79C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349123" y="2160590"/>
            <a:ext cx="4921876" cy="3739698"/>
          </a:xfrm>
        </p:spPr>
        <p:txBody>
          <a:bodyPr>
            <a:normAutofit/>
          </a:bodyPr>
          <a:lstStyle/>
          <a:p>
            <a:pPr marL="0" indent="0">
              <a:spcBef>
                <a:spcPts val="2500"/>
              </a:spcBef>
              <a:buNone/>
            </a:pPr>
            <a:r>
              <a:rPr lang="sv-SE" sz="1600" b="1" dirty="0" err="1"/>
              <a:t>Lyxdata</a:t>
            </a:r>
            <a:endParaRPr lang="sv-SE" sz="1600" b="1" dirty="0"/>
          </a:p>
          <a:p>
            <a:pPr marL="0" indent="0">
              <a:spcBef>
                <a:spcPts val="2500"/>
              </a:spcBef>
              <a:buNone/>
            </a:pPr>
            <a:r>
              <a:rPr lang="sv-SE" sz="1600" dirty="0"/>
              <a:t>Svenska offentliga data har hög kvalitet – men är hopplöst komplicerade att slå ihop.</a:t>
            </a:r>
          </a:p>
          <a:p>
            <a:pPr marL="0" indent="0">
              <a:spcBef>
                <a:spcPts val="2500"/>
              </a:spcBef>
              <a:buNone/>
            </a:pPr>
            <a:r>
              <a:rPr lang="sv-SE" sz="1600" b="1" dirty="0"/>
              <a:t>Ordinarie modell</a:t>
            </a:r>
          </a:p>
          <a:p>
            <a:pPr marL="0" lvl="1" indent="0">
              <a:buNone/>
            </a:pPr>
            <a:r>
              <a:rPr lang="sv-SE" dirty="0"/>
              <a:t>Många nivåer av aggregeringar – olika fakta, definitioner, datatyper. 1000+ nyckeltal per skola och läsår.</a:t>
            </a:r>
          </a:p>
          <a:p>
            <a:pPr marL="0" indent="0">
              <a:spcBef>
                <a:spcPts val="2500"/>
              </a:spcBef>
              <a:buNone/>
            </a:pPr>
            <a:r>
              <a:rPr lang="sv-SE" sz="1600" b="1" dirty="0"/>
              <a:t>Anpassa datamodellen när möjligt</a:t>
            </a:r>
          </a:p>
          <a:p>
            <a:pPr marL="0" lvl="1" indent="0">
              <a:buNone/>
            </a:pPr>
            <a:r>
              <a:rPr lang="sv-SE" dirty="0"/>
              <a:t>Enkelt är alltid bättre – för projektet skapade vi en enklare datamodell i separat databas.</a:t>
            </a:r>
          </a:p>
        </p:txBody>
      </p:sp>
    </p:spTree>
    <p:extLst>
      <p:ext uri="{BB962C8B-B14F-4D97-AF65-F5344CB8AC3E}">
        <p14:creationId xmlns:p14="http://schemas.microsoft.com/office/powerpoint/2010/main" val="1584962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F5502C85556259428D73A4871D5A7BDD" ma:contentTypeVersion="11" ma:contentTypeDescription="Skapa ett nytt dokument." ma:contentTypeScope="" ma:versionID="29352ca614b62ad32e7f8d0c457f7961">
  <xsd:schema xmlns:xsd="http://www.w3.org/2001/XMLSchema" xmlns:xs="http://www.w3.org/2001/XMLSchema" xmlns:p="http://schemas.microsoft.com/office/2006/metadata/properties" xmlns:ns2="4ce572af-0630-4c6a-b5d7-099b4676887b" xmlns:ns3="334c8515-c090-4020-bd2d-5fcd9ddd40ac" targetNamespace="http://schemas.microsoft.com/office/2006/metadata/properties" ma:root="true" ma:fieldsID="2231234bb1577565f38ab06ec8ab0260" ns2:_="" ns3:_="">
    <xsd:import namespace="4ce572af-0630-4c6a-b5d7-099b4676887b"/>
    <xsd:import namespace="334c8515-c090-4020-bd2d-5fcd9ddd40a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e572af-0630-4c6a-b5d7-099b467688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markeringar" ma:readOnly="false" ma:fieldId="{5cf76f15-5ced-4ddc-b409-7134ff3c332f}" ma:taxonomyMulti="true" ma:sspId="994978f9-c720-412d-8f76-78c50bf03f6e"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34c8515-c090-4020-bd2d-5fcd9ddd40ac"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9b0e9d5-9196-42d7-b554-adff5c199d82}" ma:internalName="TaxCatchAll" ma:showField="CatchAllData" ma:web="334c8515-c090-4020-bd2d-5fcd9ddd40a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ehållstyp"/>
        <xsd:element ref="dc:title" minOccurs="0" maxOccurs="1" ma:index="4" ma:displayName="Rubrik"/>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34c8515-c090-4020-bd2d-5fcd9ddd40ac" xsi:nil="true"/>
    <lcf76f155ced4ddcb4097134ff3c332f xmlns="4ce572af-0630-4c6a-b5d7-099b4676887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B6F1E168-C89E-46B3-8298-70878612BAF2}"/>
</file>

<file path=customXml/itemProps2.xml><?xml version="1.0" encoding="utf-8"?>
<ds:datastoreItem xmlns:ds="http://schemas.openxmlformats.org/officeDocument/2006/customXml" ds:itemID="{69D75C10-15A3-496E-ADFA-583DF022FB9E}"/>
</file>

<file path=customXml/itemProps3.xml><?xml version="1.0" encoding="utf-8"?>
<ds:datastoreItem xmlns:ds="http://schemas.openxmlformats.org/officeDocument/2006/customXml" ds:itemID="{92050306-B226-45FD-A906-3CDB871D8ED0}"/>
</file>

<file path=docProps/app.xml><?xml version="1.0" encoding="utf-8"?>
<Properties xmlns="http://schemas.openxmlformats.org/officeDocument/2006/extended-properties" xmlns:vt="http://schemas.openxmlformats.org/officeDocument/2006/docPropsVTypes">
  <Template>Facet</Template>
  <TotalTime>1326</TotalTime>
  <Words>982</Words>
  <Application>Microsoft Office PowerPoint</Application>
  <PresentationFormat>Widescreen</PresentationFormat>
  <Paragraphs>105</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Trebuchet MS</vt:lpstr>
      <vt:lpstr>Wingdings 3</vt:lpstr>
      <vt:lpstr>Facet</vt:lpstr>
      <vt:lpstr>SEO-optimerade beskrivande texter; rådata till färdig form</vt:lpstr>
      <vt:lpstr>Roadlake Analytics ”Skolalys” skoldata.se  En analysplattform som utgår från offentliga data  platsdata.se</vt:lpstr>
      <vt:lpstr>Innehåll</vt:lpstr>
      <vt:lpstr>Nolläge och målsättning</vt:lpstr>
      <vt:lpstr>4 200 skolor kräver unika beskrivningar</vt:lpstr>
      <vt:lpstr>Effekten av duplicerat innehåll på SEO och konvertering</vt:lpstr>
      <vt:lpstr>Målsättning för projektet</vt:lpstr>
      <vt:lpstr>Datatillgång</vt:lpstr>
      <vt:lpstr>Kvalitetssäkrad statistik</vt:lpstr>
      <vt:lpstr>Teknisk lösning</vt:lpstr>
      <vt:lpstr>Databas Markdown AI-bearbetning</vt:lpstr>
      <vt:lpstr>Show and tell</vt:lpstr>
      <vt:lpstr>Lärdomar och insikter</vt:lpstr>
      <vt:lpstr>PowerPoint Presentation</vt:lpstr>
      <vt:lpstr>Anpassningar</vt:lpstr>
      <vt:lpstr>Flexibelt angreppssätt – stora möjligheter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Carl O Mattsson</dc:creator>
  <cp:lastModifiedBy>Carl O Mattsson</cp:lastModifiedBy>
  <cp:revision>2</cp:revision>
  <dcterms:created xsi:type="dcterms:W3CDTF">2025-05-14T13:19:42Z</dcterms:created>
  <dcterms:modified xsi:type="dcterms:W3CDTF">2025-05-30T02:55:10Z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0x010100F5502C85556259428D73A4871D5A7BDD</vt:lpwstr>
  </property>
</Properties>
</file>