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4" r:id="rId2"/>
    <p:sldId id="812" r:id="rId3"/>
    <p:sldId id="81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5" r:id="rId14"/>
    <p:sldId id="319" r:id="rId15"/>
    <p:sldId id="314" r:id="rId16"/>
    <p:sldId id="293" r:id="rId17"/>
    <p:sldId id="313" r:id="rId18"/>
    <p:sldId id="318" r:id="rId19"/>
    <p:sldId id="311" r:id="rId20"/>
    <p:sldId id="297" r:id="rId21"/>
    <p:sldId id="310" r:id="rId22"/>
    <p:sldId id="298" r:id="rId23"/>
    <p:sldId id="316" r:id="rId24"/>
    <p:sldId id="317" r:id="rId25"/>
    <p:sldId id="300" r:id="rId26"/>
    <p:sldId id="312" r:id="rId27"/>
    <p:sldId id="320" r:id="rId28"/>
    <p:sldId id="296" r:id="rId29"/>
  </p:sldIdLst>
  <p:sldSz cx="18288000" cy="10287000"/>
  <p:notesSz cx="6858000" cy="91440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8" autoAdjust="0"/>
    <p:restoredTop sz="94622" autoAdjust="0"/>
  </p:normalViewPr>
  <p:slideViewPr>
    <p:cSldViewPr>
      <p:cViewPr varScale="1">
        <p:scale>
          <a:sx n="78" d="100"/>
          <a:sy n="78" d="100"/>
        </p:scale>
        <p:origin x="11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FB41F-5A91-C1D2-1CCD-5FE3280A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98441-F83A-96B1-FD15-BFC322DAC838}"/>
              </a:ext>
            </a:extLst>
          </p:cNvPr>
          <p:cNvSpPr txBox="1"/>
          <p:nvPr/>
        </p:nvSpPr>
        <p:spPr>
          <a:xfrm>
            <a:off x="0" y="287429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Writing Paper/ Thesis/ Report - 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B6FC5-DA0C-754F-200A-0ADC0C2BA351}"/>
              </a:ext>
            </a:extLst>
          </p:cNvPr>
          <p:cNvSpPr txBox="1"/>
          <p:nvPr/>
        </p:nvSpPr>
        <p:spPr>
          <a:xfrm>
            <a:off x="609600" y="1790699"/>
            <a:ext cx="7823075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6BCA3-BC3E-C382-8337-E66B2B2EACF5}"/>
              </a:ext>
            </a:extLst>
          </p:cNvPr>
          <p:cNvSpPr txBox="1"/>
          <p:nvPr/>
        </p:nvSpPr>
        <p:spPr>
          <a:xfrm>
            <a:off x="10210800" y="1868157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A6DCE-6B5C-B8FC-3DE9-19AE9F7EFE58}"/>
              </a:ext>
            </a:extLst>
          </p:cNvPr>
          <p:cNvSpPr txBox="1"/>
          <p:nvPr/>
        </p:nvSpPr>
        <p:spPr>
          <a:xfrm>
            <a:off x="1125794" y="3238500"/>
            <a:ext cx="5410200" cy="51482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   1.1. Background</a:t>
            </a:r>
          </a:p>
          <a:p>
            <a:pPr>
              <a:lnSpc>
                <a:spcPct val="150000"/>
              </a:lnSpc>
            </a:pPr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   1.2. Problem Statement</a:t>
            </a:r>
          </a:p>
          <a:p>
            <a:pPr>
              <a:lnSpc>
                <a:spcPct val="150000"/>
              </a:lnSpc>
            </a:pPr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   1.3. Study Goal and Objectives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2. Literatue Review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3. Methodology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4. Result analysis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5. Conclusion and Recommendation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78254-DBFF-2153-8BD5-B4DA6372C242}"/>
              </a:ext>
            </a:extLst>
          </p:cNvPr>
          <p:cNvSpPr txBox="1"/>
          <p:nvPr/>
        </p:nvSpPr>
        <p:spPr>
          <a:xfrm>
            <a:off x="10439400" y="3238499"/>
            <a:ext cx="5410200" cy="168578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3. Referencing</a:t>
            </a:r>
          </a:p>
        </p:txBody>
      </p:sp>
      <p:pic>
        <p:nvPicPr>
          <p:cNvPr id="5" name="Picture 4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CFCC095B-904D-84A9-F854-F5FEABB68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E5F0D-BCB0-8F2D-5EDE-8B9FA4980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E824B-A0B2-F508-2455-E16B5364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04" y="0"/>
            <a:ext cx="9968609" cy="10346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268528-96B8-09FC-C05E-50AFFFD872F7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E9916-8441-F2BC-8087-8C379D95FF4E}"/>
              </a:ext>
            </a:extLst>
          </p:cNvPr>
          <p:cNvSpPr txBox="1"/>
          <p:nvPr/>
        </p:nvSpPr>
        <p:spPr>
          <a:xfrm>
            <a:off x="526026" y="1929665"/>
            <a:ext cx="7474974" cy="454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Write based on three weaknesses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E3D928-1F71-D936-84DD-0C20816A0EC5}"/>
              </a:ext>
            </a:extLst>
          </p:cNvPr>
          <p:cNvSpPr/>
          <p:nvPr/>
        </p:nvSpPr>
        <p:spPr>
          <a:xfrm>
            <a:off x="557981" y="382271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F2C3C0-E4F2-B55B-110C-5C392490849D}"/>
              </a:ext>
            </a:extLst>
          </p:cNvPr>
          <p:cNvSpPr/>
          <p:nvPr/>
        </p:nvSpPr>
        <p:spPr>
          <a:xfrm>
            <a:off x="526026" y="4959743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3450AA-6691-9DB1-5B17-E7C767B6C4C7}"/>
              </a:ext>
            </a:extLst>
          </p:cNvPr>
          <p:cNvSpPr/>
          <p:nvPr/>
        </p:nvSpPr>
        <p:spPr>
          <a:xfrm>
            <a:off x="8763000" y="8001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834996-114D-1A48-0CD4-7B4276B41298}"/>
              </a:ext>
            </a:extLst>
          </p:cNvPr>
          <p:cNvSpPr/>
          <p:nvPr/>
        </p:nvSpPr>
        <p:spPr>
          <a:xfrm>
            <a:off x="9019796" y="11811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FB1B5-49DB-D0FD-916C-7AA303B5864C}"/>
              </a:ext>
            </a:extLst>
          </p:cNvPr>
          <p:cNvSpPr txBox="1"/>
          <p:nvPr/>
        </p:nvSpPr>
        <p:spPr>
          <a:xfrm>
            <a:off x="14993734" y="816077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64C4B2-1C73-7069-7ED9-41B4844CD6A0}"/>
              </a:ext>
            </a:extLst>
          </p:cNvPr>
          <p:cNvSpPr/>
          <p:nvPr/>
        </p:nvSpPr>
        <p:spPr>
          <a:xfrm>
            <a:off x="14079334" y="827745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1F93B6-5E7C-FFBB-3656-CE81894577E7}"/>
              </a:ext>
            </a:extLst>
          </p:cNvPr>
          <p:cNvSpPr/>
          <p:nvPr/>
        </p:nvSpPr>
        <p:spPr>
          <a:xfrm>
            <a:off x="14069177" y="1575392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7946C-B8D0-3AAE-859D-6FB29678D4A1}"/>
              </a:ext>
            </a:extLst>
          </p:cNvPr>
          <p:cNvSpPr txBox="1"/>
          <p:nvPr/>
        </p:nvSpPr>
        <p:spPr>
          <a:xfrm>
            <a:off x="14993734" y="1575392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36EAA2-6295-D73B-D812-700FE806174D}"/>
              </a:ext>
            </a:extLst>
          </p:cNvPr>
          <p:cNvSpPr/>
          <p:nvPr/>
        </p:nvSpPr>
        <p:spPr>
          <a:xfrm>
            <a:off x="14069176" y="2416277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D8A22-CDA4-2CD5-6741-0CC4AEE252D7}"/>
              </a:ext>
            </a:extLst>
          </p:cNvPr>
          <p:cNvSpPr txBox="1"/>
          <p:nvPr/>
        </p:nvSpPr>
        <p:spPr>
          <a:xfrm>
            <a:off x="15028147" y="2367975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395AE944-0C21-76C9-9024-02519881F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4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CFE5-9F38-5262-7A0A-4F9CFB172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70452-AD91-E262-974B-9DE0066D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04" y="0"/>
            <a:ext cx="9968608" cy="10346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A9DE82-06A8-C4E6-893C-F936BF14254B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F335-DACD-5152-8339-37B725296A04}"/>
              </a:ext>
            </a:extLst>
          </p:cNvPr>
          <p:cNvSpPr txBox="1"/>
          <p:nvPr/>
        </p:nvSpPr>
        <p:spPr>
          <a:xfrm>
            <a:off x="526026" y="1929665"/>
            <a:ext cx="7474974" cy="519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Should answer to three weaknesses by providing analysis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CA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E8A863-A09E-69B3-4047-986A36611C1A}"/>
              </a:ext>
            </a:extLst>
          </p:cNvPr>
          <p:cNvSpPr/>
          <p:nvPr/>
        </p:nvSpPr>
        <p:spPr>
          <a:xfrm>
            <a:off x="533400" y="44577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2447E4-D932-38F5-ADCD-FBAC4EB85712}"/>
              </a:ext>
            </a:extLst>
          </p:cNvPr>
          <p:cNvSpPr/>
          <p:nvPr/>
        </p:nvSpPr>
        <p:spPr>
          <a:xfrm>
            <a:off x="526026" y="56007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F947A-88FB-A9E3-1C41-1CCBD7FD589C}"/>
              </a:ext>
            </a:extLst>
          </p:cNvPr>
          <p:cNvSpPr/>
          <p:nvPr/>
        </p:nvSpPr>
        <p:spPr>
          <a:xfrm>
            <a:off x="8619131" y="986913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03DC3-86E5-5E82-52A2-269875F06BEF}"/>
              </a:ext>
            </a:extLst>
          </p:cNvPr>
          <p:cNvSpPr/>
          <p:nvPr/>
        </p:nvSpPr>
        <p:spPr>
          <a:xfrm>
            <a:off x="8619131" y="154866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029C0-BDB6-B509-0F6F-CA340800AEC1}"/>
              </a:ext>
            </a:extLst>
          </p:cNvPr>
          <p:cNvSpPr txBox="1"/>
          <p:nvPr/>
        </p:nvSpPr>
        <p:spPr>
          <a:xfrm>
            <a:off x="16164557" y="964486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42496B-5A89-D0E8-7E97-5EE2CAA0BCA9}"/>
              </a:ext>
            </a:extLst>
          </p:cNvPr>
          <p:cNvSpPr/>
          <p:nvPr/>
        </p:nvSpPr>
        <p:spPr>
          <a:xfrm>
            <a:off x="15250157" y="976154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1416CD-B2A9-056F-491C-6E8CE3299320}"/>
              </a:ext>
            </a:extLst>
          </p:cNvPr>
          <p:cNvSpPr/>
          <p:nvPr/>
        </p:nvSpPr>
        <p:spPr>
          <a:xfrm>
            <a:off x="15250157" y="1610201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D775D-F492-F5F6-1C9D-7EEF56064BEE}"/>
              </a:ext>
            </a:extLst>
          </p:cNvPr>
          <p:cNvSpPr txBox="1"/>
          <p:nvPr/>
        </p:nvSpPr>
        <p:spPr>
          <a:xfrm>
            <a:off x="16174714" y="1610201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3B8E50-83C1-117D-38BF-957723221BD4}"/>
              </a:ext>
            </a:extLst>
          </p:cNvPr>
          <p:cNvSpPr/>
          <p:nvPr/>
        </p:nvSpPr>
        <p:spPr>
          <a:xfrm>
            <a:off x="15250157" y="2944019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0C1F-0118-5E91-4812-577841318799}"/>
              </a:ext>
            </a:extLst>
          </p:cNvPr>
          <p:cNvSpPr txBox="1"/>
          <p:nvPr/>
        </p:nvSpPr>
        <p:spPr>
          <a:xfrm>
            <a:off x="16209128" y="2895717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317F917A-5A2C-5833-5EEF-C6A2CB5E9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2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7FB1C-000B-F55C-46F0-D67188CC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880CC-F68A-BF29-AD8D-2F4803C4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556" y="27427"/>
            <a:ext cx="9339883" cy="1028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4341DF-B682-FE6A-C06C-8420E57C292B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 and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B0F9A-2C36-A029-4180-57DF6974CD82}"/>
              </a:ext>
            </a:extLst>
          </p:cNvPr>
          <p:cNvSpPr txBox="1"/>
          <p:nvPr/>
        </p:nvSpPr>
        <p:spPr>
          <a:xfrm>
            <a:off x="526026" y="1929665"/>
            <a:ext cx="7474974" cy="630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Conclusion: </a:t>
            </a: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Summarize your findings based on three weaknesses and three objectives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Recommendation: </a:t>
            </a: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Explain about Limitations and explain what future studies can do</a:t>
            </a:r>
          </a:p>
          <a:p>
            <a:pPr>
              <a:lnSpc>
                <a:spcPct val="150000"/>
              </a:lnSpc>
            </a:pPr>
            <a:endParaRPr lang="en-CA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12FB00-CE1D-D43B-EC5C-2D187D7F41D2}"/>
              </a:ext>
            </a:extLst>
          </p:cNvPr>
          <p:cNvSpPr/>
          <p:nvPr/>
        </p:nvSpPr>
        <p:spPr>
          <a:xfrm>
            <a:off x="533400" y="5524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5FBF47-9A0A-F58A-13EE-D655D08C2F09}"/>
              </a:ext>
            </a:extLst>
          </p:cNvPr>
          <p:cNvSpPr/>
          <p:nvPr/>
        </p:nvSpPr>
        <p:spPr>
          <a:xfrm>
            <a:off x="526026" y="6667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B8745-342B-339F-CB59-B2A0CD2CB01E}"/>
              </a:ext>
            </a:extLst>
          </p:cNvPr>
          <p:cNvSpPr/>
          <p:nvPr/>
        </p:nvSpPr>
        <p:spPr>
          <a:xfrm>
            <a:off x="9144000" y="1104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41796A-D0E7-05D2-132E-81BA94E73540}"/>
              </a:ext>
            </a:extLst>
          </p:cNvPr>
          <p:cNvSpPr/>
          <p:nvPr/>
        </p:nvSpPr>
        <p:spPr>
          <a:xfrm>
            <a:off x="9525000" y="16383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538AD-015B-21E3-47E3-CE15EA09ACDE}"/>
              </a:ext>
            </a:extLst>
          </p:cNvPr>
          <p:cNvSpPr txBox="1"/>
          <p:nvPr/>
        </p:nvSpPr>
        <p:spPr>
          <a:xfrm>
            <a:off x="16341910" y="1128252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8438B1C-AE3D-341D-71FA-49F875742FFA}"/>
              </a:ext>
            </a:extLst>
          </p:cNvPr>
          <p:cNvSpPr/>
          <p:nvPr/>
        </p:nvSpPr>
        <p:spPr>
          <a:xfrm>
            <a:off x="15427510" y="1139920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05653E-94D7-C5D9-3CB8-AA7FB9CD415F}"/>
              </a:ext>
            </a:extLst>
          </p:cNvPr>
          <p:cNvSpPr/>
          <p:nvPr/>
        </p:nvSpPr>
        <p:spPr>
          <a:xfrm>
            <a:off x="15427511" y="2169015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246BE-3E5D-FB19-5D71-1156A4949DCC}"/>
              </a:ext>
            </a:extLst>
          </p:cNvPr>
          <p:cNvSpPr txBox="1"/>
          <p:nvPr/>
        </p:nvSpPr>
        <p:spPr>
          <a:xfrm>
            <a:off x="16352068" y="2169015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1FB639D-2D40-E69F-7F06-5FD0544043A9}"/>
              </a:ext>
            </a:extLst>
          </p:cNvPr>
          <p:cNvSpPr/>
          <p:nvPr/>
        </p:nvSpPr>
        <p:spPr>
          <a:xfrm>
            <a:off x="15422594" y="3198110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8E28B-F7D9-A0D6-E36B-765FC354A0C8}"/>
              </a:ext>
            </a:extLst>
          </p:cNvPr>
          <p:cNvSpPr txBox="1"/>
          <p:nvPr/>
        </p:nvSpPr>
        <p:spPr>
          <a:xfrm>
            <a:off x="16381565" y="3149808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D6AF793E-B3A7-F4D8-D4DF-9652CB92F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A6E1D-ED49-59F4-4C53-73C7C616F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C6B73-BF8E-9559-0F86-FEFD99A0ED3A}"/>
              </a:ext>
            </a:extLst>
          </p:cNvPr>
          <p:cNvSpPr txBox="1"/>
          <p:nvPr/>
        </p:nvSpPr>
        <p:spPr>
          <a:xfrm>
            <a:off x="439228" y="1790700"/>
            <a:ext cx="7714172" cy="591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Justifying the text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Same Font Type Across the Content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Capital Letter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Add Proper Title for Tables/Figures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The Keywords come from Abstract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Abbreviations</a:t>
            </a: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83A3D-A109-2737-C74E-4B3D1C80A8CE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4E491-6F75-34C0-86FF-71E8038D5665}"/>
              </a:ext>
            </a:extLst>
          </p:cNvPr>
          <p:cNvSpPr txBox="1"/>
          <p:nvPr/>
        </p:nvSpPr>
        <p:spPr>
          <a:xfrm>
            <a:off x="8268929" y="1790700"/>
            <a:ext cx="9982200" cy="517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Active Voice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Consistency (same word for same concept)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long, indirect clauses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adverbs as much as possible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technical language/terms unless necessary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too long and unnecessary words</a:t>
            </a: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A716B-B8B2-CAD9-4C33-9FBA53C39991}"/>
              </a:ext>
            </a:extLst>
          </p:cNvPr>
          <p:cNvSpPr txBox="1"/>
          <p:nvPr/>
        </p:nvSpPr>
        <p:spPr>
          <a:xfrm>
            <a:off x="8382000" y="7387791"/>
            <a:ext cx="7924800" cy="221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3. Referencing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Reference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Reference as APA format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95204018-0AEB-C560-777C-0670BAC46D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9405-6468-B50E-87CB-A70ED3F8F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FB8A4-7EFC-44C4-1183-A4BE1CE8F397}"/>
              </a:ext>
            </a:extLst>
          </p:cNvPr>
          <p:cNvSpPr txBox="1"/>
          <p:nvPr/>
        </p:nvSpPr>
        <p:spPr>
          <a:xfrm>
            <a:off x="439228" y="1790700"/>
            <a:ext cx="17391572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Justifying the text</a:t>
            </a: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A92E7-A112-12C0-DFF9-28262B77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038475"/>
            <a:ext cx="11296650" cy="172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802AD-678E-5D30-BB61-8B365DCA5961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Formatting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A63BDD06-2BD2-B107-D31F-7BBEE798C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0131-A211-BB36-4D03-707407ADB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09385-E021-E4B5-1BC8-D80399C2A429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FD69C-2ABC-1CC3-1480-1E5C4068BD1B}"/>
              </a:ext>
            </a:extLst>
          </p:cNvPr>
          <p:cNvSpPr txBox="1"/>
          <p:nvPr/>
        </p:nvSpPr>
        <p:spPr>
          <a:xfrm>
            <a:off x="6096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Same Font Type Across the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A2F7A-7531-3A7B-CD25-8E1EC2D1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86100"/>
            <a:ext cx="13849350" cy="2524125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D2E62B49-2DA4-A20F-2334-DD019F9A5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7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AB1B-5CD1-791E-E4DF-461C8DDE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CF63B-E078-57C7-CCD4-A226F1CABF32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0E570-1582-8CE6-6846-E079BE9AEEB3}"/>
              </a:ext>
            </a:extLst>
          </p:cNvPr>
          <p:cNvSpPr txBox="1"/>
          <p:nvPr/>
        </p:nvSpPr>
        <p:spPr>
          <a:xfrm>
            <a:off x="6096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Capital Letters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EADA7-3D59-AC3E-A770-7CBC792F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2300"/>
            <a:ext cx="14335125" cy="5067300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DA5B5686-EB3F-85F1-927A-3DC5A9A1B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3349-DB94-1789-7FE5-D0B40DFE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063E7-F8A4-681A-BCB7-EFF240C9F3C4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C85A8-A42D-C550-7864-1399D5DD61E4}"/>
              </a:ext>
            </a:extLst>
          </p:cNvPr>
          <p:cNvSpPr txBox="1"/>
          <p:nvPr/>
        </p:nvSpPr>
        <p:spPr>
          <a:xfrm>
            <a:off x="7620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Add Proper Title for Tables/Figures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B08B-0E00-CDDC-62E4-2CC62295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38500"/>
            <a:ext cx="12687300" cy="4533900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35FE38F6-AAD4-7E2D-5FCE-5606909AA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278C-0BC0-441E-EF92-8A19193EF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1E494-1326-2FD7-54E6-AF0D5ABAD5B6}"/>
              </a:ext>
            </a:extLst>
          </p:cNvPr>
          <p:cNvSpPr txBox="1"/>
          <p:nvPr/>
        </p:nvSpPr>
        <p:spPr>
          <a:xfrm>
            <a:off x="744028" y="1790700"/>
            <a:ext cx="1739157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The Keywords come from 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C7A70-C045-688E-1B93-58C5EC0A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009900"/>
            <a:ext cx="12563475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0EF90-98A9-7DF9-E998-26F3D9BE84BC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Formatting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9B59351-CA83-3CC1-C5E6-F9F96D648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9D5E0-6862-190E-DEE4-D8A2CC8B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1F75F-4CDB-DC29-9466-FC92279E35EC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89730-EA7B-3267-C53D-D5E3FCD14086}"/>
              </a:ext>
            </a:extLst>
          </p:cNvPr>
          <p:cNvSpPr txBox="1"/>
          <p:nvPr/>
        </p:nvSpPr>
        <p:spPr>
          <a:xfrm>
            <a:off x="7620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Abbreviations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CCC32-D09B-8084-BAAA-71203866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3700"/>
            <a:ext cx="13515975" cy="6619875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E8B707B3-F229-C660-8AC4-5BDDCC768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C22B8-5547-B8B1-A641-E6BB549ED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1822EE51-79F1-5A01-87C9-C7AED9DB0B0B}"/>
              </a:ext>
            </a:extLst>
          </p:cNvPr>
          <p:cNvSpPr txBox="1"/>
          <p:nvPr/>
        </p:nvSpPr>
        <p:spPr>
          <a:xfrm>
            <a:off x="381000" y="419100"/>
            <a:ext cx="17907000" cy="969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2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836"/>
                </a:solidFill>
                <a:effectLst/>
                <a:uLnTx/>
                <a:uFillTx/>
                <a:latin typeface="DM Serif Display Bold"/>
                <a:ea typeface="+mn-ea"/>
                <a:cs typeface="+mn-cs"/>
              </a:rPr>
              <a:t>Let’s Grow Together — One Heart, One Community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3C3836"/>
              </a:solidFill>
              <a:effectLst/>
              <a:uLnTx/>
              <a:uFillTx/>
              <a:latin typeface="DM Serif Display Bold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838CCC-6DE5-F492-F441-306A8948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873709" y="9791700"/>
            <a:ext cx="317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398968-E9C9-573E-7E3D-9801C0CB6399}"/>
              </a:ext>
            </a:extLst>
          </p:cNvPr>
          <p:cNvCxnSpPr/>
          <p:nvPr/>
        </p:nvCxnSpPr>
        <p:spPr>
          <a:xfrm>
            <a:off x="762000" y="2324100"/>
            <a:ext cx="1645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yellow and white logo&#10;&#10;Description automatically generated">
            <a:extLst>
              <a:ext uri="{FF2B5EF4-FFF2-40B4-BE49-F238E27FC236}">
                <a16:creationId xmlns:a16="http://schemas.microsoft.com/office/drawing/2014/main" id="{97932EEB-6E42-76E1-ED2D-1B14BD018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237927"/>
            <a:ext cx="935286" cy="935286"/>
          </a:xfrm>
          <a:prstGeom prst="rect">
            <a:avLst/>
          </a:prstGeom>
        </p:spPr>
      </p:pic>
      <p:pic>
        <p:nvPicPr>
          <p:cNvPr id="16" name="Picture 1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7884FEA-58F8-9373-E70D-F2AE73A75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367" y="158226"/>
            <a:ext cx="935286" cy="935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49D9B-EE72-A125-E499-FCAF8C3C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2459037"/>
            <a:ext cx="15468600" cy="7515225"/>
          </a:xfrm>
          <a:prstGeom prst="rect">
            <a:avLst/>
          </a:prstGeom>
        </p:spPr>
      </p:pic>
      <p:pic>
        <p:nvPicPr>
          <p:cNvPr id="5" name="Picture 4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B9FA8226-1D8F-FDE5-EAB9-2DCCE16F9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55C1-D5CE-5F9F-3E91-9B5753193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ED7D5-6A12-B38E-7F77-B87FC6FC49CA}"/>
              </a:ext>
            </a:extLst>
          </p:cNvPr>
          <p:cNvSpPr txBox="1"/>
          <p:nvPr/>
        </p:nvSpPr>
        <p:spPr>
          <a:xfrm>
            <a:off x="838200" y="1967925"/>
            <a:ext cx="398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Active Voice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0BA9A-2179-CBD0-D024-A91F2C6C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09207"/>
            <a:ext cx="1333500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94347-9358-914F-6635-3B10A4D13922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Writing Style &amp; Clarity</a:t>
            </a:r>
          </a:p>
        </p:txBody>
      </p:sp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A0413470-988F-E471-445D-8B2E302A2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4AE18-2763-B909-5BAB-7732D4E0E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23579-D5F9-6C82-E824-CDC9463CBB0F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Writing Style &amp; Clarity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ACED3-BAB4-0891-B20C-BA37C5997441}"/>
              </a:ext>
            </a:extLst>
          </p:cNvPr>
          <p:cNvSpPr txBox="1"/>
          <p:nvPr/>
        </p:nvSpPr>
        <p:spPr>
          <a:xfrm>
            <a:off x="6096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Consistency --&gt; Use same word to refer to similar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FF5E6-1438-8004-64E1-B047AA74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95700"/>
            <a:ext cx="12090156" cy="3213675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BBF10C1-3B79-0631-D7ED-0B3D9EE6A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D052-49A0-38E3-6FE9-F624FBFF1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ACF51-1E61-EE74-D334-59ECBE2C5632}"/>
              </a:ext>
            </a:extLst>
          </p:cNvPr>
          <p:cNvSpPr txBox="1"/>
          <p:nvPr/>
        </p:nvSpPr>
        <p:spPr>
          <a:xfrm>
            <a:off x="762000" y="1965410"/>
            <a:ext cx="61722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long, indirect clauses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8011B-8E3D-7507-965A-5D3840D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67100"/>
            <a:ext cx="14859000" cy="271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89285-4BB4-F1DD-E5B9-403D8A628DB9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Writing Style &amp; Clarity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849C8372-9624-B6D2-8994-D3DD17B1E4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1E76A-A1C2-30EE-39AA-F2344DE3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4E739-EF64-306A-4A95-E21F4EAFC668}"/>
              </a:ext>
            </a:extLst>
          </p:cNvPr>
          <p:cNvSpPr txBox="1"/>
          <p:nvPr/>
        </p:nvSpPr>
        <p:spPr>
          <a:xfrm>
            <a:off x="152400" y="1790700"/>
            <a:ext cx="1739157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adverb as much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921A0-A06F-6478-31D6-02F2327CA106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Writing Style &amp; Clarity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C0DCE-F79F-60C4-9DBB-9628039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95637"/>
            <a:ext cx="13411200" cy="389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EAC69-57C0-ED35-6D1F-F857BF03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091362"/>
            <a:ext cx="13477875" cy="2505075"/>
          </a:xfrm>
          <a:prstGeom prst="rect">
            <a:avLst/>
          </a:prstGeom>
        </p:spPr>
      </p:pic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21D778D5-0D66-2C91-18B9-4EE2DF3D3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1496D-AE77-8BE3-290E-77C00642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8E6F5-6ACC-E77C-374E-B393471FB519}"/>
              </a:ext>
            </a:extLst>
          </p:cNvPr>
          <p:cNvSpPr txBox="1"/>
          <p:nvPr/>
        </p:nvSpPr>
        <p:spPr>
          <a:xfrm>
            <a:off x="363028" y="1790700"/>
            <a:ext cx="1739157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technical language/terms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22CC7-502C-BF0D-0991-87542A50E5E8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Writing Style &amp; Clarity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A09B-AAB5-AB8F-C3AE-E9E61F89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33973"/>
            <a:ext cx="13573125" cy="2724150"/>
          </a:xfrm>
          <a:prstGeom prst="rect">
            <a:avLst/>
          </a:prstGeom>
        </p:spPr>
      </p:pic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153DFCCB-FB06-F16E-AC67-77E003B02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23DE9-B297-1EC1-71F3-629EE3C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38DF2-E02C-7C87-4ED3-6DC5E2196B99}"/>
              </a:ext>
            </a:extLst>
          </p:cNvPr>
          <p:cNvSpPr txBox="1"/>
          <p:nvPr/>
        </p:nvSpPr>
        <p:spPr>
          <a:xfrm>
            <a:off x="152400" y="1790700"/>
            <a:ext cx="17391572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too long and </a:t>
            </a: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Unnecessary words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breaking sentences into too many parts with commas, colons</a:t>
            </a:r>
            <a:endParaRPr lang="en-C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0C74B-FC5D-7D0E-F62E-72892343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311974"/>
            <a:ext cx="15007177" cy="3934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9FE67E-1183-69F5-6697-684173649CC4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Writing Style &amp; Clarity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70F24397-CD60-E399-287F-0923C7896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C88C-75D3-E488-0CE3-05C796AA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28441-7BDC-9C32-4623-1D0753FC629E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Referencing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6037-C097-E970-7D7E-CA9BBE09D824}"/>
              </a:ext>
            </a:extLst>
          </p:cNvPr>
          <p:cNvSpPr txBox="1"/>
          <p:nvPr/>
        </p:nvSpPr>
        <p:spPr>
          <a:xfrm>
            <a:off x="9144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4A74A-175F-1589-544C-40381E3B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21312"/>
            <a:ext cx="13303102" cy="7352169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5D504375-B1DB-CD47-C7E6-E28E7D3DB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05D7D-8EB1-C061-D793-D81429626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0C789-8BAB-AF21-EB18-D3A10FA30652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Referencing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0DA2D-85EC-3C81-EFFE-ECD27ACF62CE}"/>
              </a:ext>
            </a:extLst>
          </p:cNvPr>
          <p:cNvSpPr txBox="1"/>
          <p:nvPr/>
        </p:nvSpPr>
        <p:spPr>
          <a:xfrm>
            <a:off x="9144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Reference as APA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7806C-3D4B-25F9-E31E-244A8F0D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581275"/>
            <a:ext cx="7962900" cy="2667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24DE8ED-A2D3-C09D-CD4E-5D604FD1E2C3}"/>
              </a:ext>
            </a:extLst>
          </p:cNvPr>
          <p:cNvSpPr/>
          <p:nvPr/>
        </p:nvSpPr>
        <p:spPr>
          <a:xfrm>
            <a:off x="3276599" y="341947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7FD68-6844-7277-3684-88DB84F8F41D}"/>
              </a:ext>
            </a:extLst>
          </p:cNvPr>
          <p:cNvSpPr/>
          <p:nvPr/>
        </p:nvSpPr>
        <p:spPr>
          <a:xfrm>
            <a:off x="3276599" y="578167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1CFEF5-0717-17C3-923A-A28F677B76FF}"/>
              </a:ext>
            </a:extLst>
          </p:cNvPr>
          <p:cNvSpPr/>
          <p:nvPr/>
        </p:nvSpPr>
        <p:spPr>
          <a:xfrm>
            <a:off x="3276599" y="795337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0D323-A0E0-2238-7858-E3D5A7ED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372100"/>
            <a:ext cx="8153400" cy="12566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927DEB-A2CD-A3CE-DFF5-50459E521005}"/>
              </a:ext>
            </a:extLst>
          </p:cNvPr>
          <p:cNvSpPr/>
          <p:nvPr/>
        </p:nvSpPr>
        <p:spPr>
          <a:xfrm>
            <a:off x="4648199" y="6247799"/>
            <a:ext cx="533400" cy="295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EAE721-F34E-9BF4-6E6F-D81EADB5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6752624"/>
            <a:ext cx="3255729" cy="33272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E6F496-48C7-767D-B4D2-BA62A4FD43D0}"/>
              </a:ext>
            </a:extLst>
          </p:cNvPr>
          <p:cNvSpPr/>
          <p:nvPr/>
        </p:nvSpPr>
        <p:spPr>
          <a:xfrm>
            <a:off x="5410200" y="7505701"/>
            <a:ext cx="2971800" cy="584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CD2A98-91EB-C506-2BEF-2BC2429951D3}"/>
              </a:ext>
            </a:extLst>
          </p:cNvPr>
          <p:cNvSpPr/>
          <p:nvPr/>
        </p:nvSpPr>
        <p:spPr>
          <a:xfrm>
            <a:off x="9067800" y="758190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B2061-1D09-52D5-FA3A-187BD2574143}"/>
              </a:ext>
            </a:extLst>
          </p:cNvPr>
          <p:cNvSpPr txBox="1"/>
          <p:nvPr/>
        </p:nvSpPr>
        <p:spPr>
          <a:xfrm>
            <a:off x="10591800" y="7613177"/>
            <a:ext cx="44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Copy and paste this into reference section</a:t>
            </a:r>
          </a:p>
        </p:txBody>
      </p:sp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EBB88B78-399B-CEB3-D0AC-4FA0BE049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620C-E45E-ED51-3BF3-43CC0C7F7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774EC-C350-F3B0-7F40-D02D7E1F77FE}"/>
              </a:ext>
            </a:extLst>
          </p:cNvPr>
          <p:cNvSpPr txBox="1"/>
          <p:nvPr/>
        </p:nvSpPr>
        <p:spPr>
          <a:xfrm>
            <a:off x="6975498" y="266700"/>
            <a:ext cx="434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 Sample of First Draft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6EA4C-3A44-0972-A0C6-B252D2CD0F1A}"/>
              </a:ext>
            </a:extLst>
          </p:cNvPr>
          <p:cNvSpPr txBox="1"/>
          <p:nvPr/>
        </p:nvSpPr>
        <p:spPr>
          <a:xfrm>
            <a:off x="152400" y="1790700"/>
            <a:ext cx="17391572" cy="73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For Each Sentence </a:t>
            </a: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We need to see a Short Title as A, B, C, D …</a:t>
            </a: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52230-5D56-AFD6-689C-34DE99C8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1932"/>
            <a:ext cx="7924800" cy="55442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642356-A41F-2B77-5DFA-36FB6BB6E803}"/>
              </a:ext>
            </a:extLst>
          </p:cNvPr>
          <p:cNvSpPr/>
          <p:nvPr/>
        </p:nvSpPr>
        <p:spPr>
          <a:xfrm>
            <a:off x="8420100" y="5905500"/>
            <a:ext cx="1447800" cy="533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80C4F-340E-4399-F6E9-5A63EF19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286237"/>
            <a:ext cx="7086600" cy="59559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F82DAB-8403-7D60-A8C2-8712A49B5D36}"/>
              </a:ext>
            </a:extLst>
          </p:cNvPr>
          <p:cNvSpPr/>
          <p:nvPr/>
        </p:nvSpPr>
        <p:spPr>
          <a:xfrm>
            <a:off x="10287000" y="3646541"/>
            <a:ext cx="1905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14839D-EC80-9DA1-9E84-87D3D5360191}"/>
              </a:ext>
            </a:extLst>
          </p:cNvPr>
          <p:cNvSpPr/>
          <p:nvPr/>
        </p:nvSpPr>
        <p:spPr>
          <a:xfrm>
            <a:off x="10269794" y="5219700"/>
            <a:ext cx="382720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64BD0E-BD6B-F438-0084-FE9AAEEE4BBA}"/>
              </a:ext>
            </a:extLst>
          </p:cNvPr>
          <p:cNvSpPr/>
          <p:nvPr/>
        </p:nvSpPr>
        <p:spPr>
          <a:xfrm>
            <a:off x="10257503" y="7230956"/>
            <a:ext cx="382720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1E4D7B25-3F18-EE9C-94F2-A5EAB9ED3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DEF1-74D2-F5E8-EF86-F52CF2348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127CD-8F09-D2D6-99A9-90755BB0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94" y="4457700"/>
            <a:ext cx="7994027" cy="343339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42B2871-2B4E-7BEE-312C-25D6B6D9497B}"/>
              </a:ext>
            </a:extLst>
          </p:cNvPr>
          <p:cNvSpPr txBox="1"/>
          <p:nvPr/>
        </p:nvSpPr>
        <p:spPr>
          <a:xfrm>
            <a:off x="381000" y="419100"/>
            <a:ext cx="17907000" cy="969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2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836"/>
                </a:solidFill>
                <a:effectLst/>
                <a:uLnTx/>
                <a:uFillTx/>
                <a:latin typeface="DM Serif Display Bold"/>
                <a:ea typeface="+mn-ea"/>
                <a:cs typeface="+mn-cs"/>
              </a:rPr>
              <a:t>Let’s Grow Together — One Heart, One Community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3C3836"/>
              </a:solidFill>
              <a:effectLst/>
              <a:uLnTx/>
              <a:uFillTx/>
              <a:latin typeface="DM Serif Display Bold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B8216C-6147-2ADA-0549-0FCF7AF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873709" y="9791700"/>
            <a:ext cx="317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E56DB9-E397-1056-D258-816F2630241E}"/>
              </a:ext>
            </a:extLst>
          </p:cNvPr>
          <p:cNvCxnSpPr/>
          <p:nvPr/>
        </p:nvCxnSpPr>
        <p:spPr>
          <a:xfrm>
            <a:off x="762000" y="2324100"/>
            <a:ext cx="1645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yellow and white logo&#10;&#10;Description automatically generated">
            <a:extLst>
              <a:ext uri="{FF2B5EF4-FFF2-40B4-BE49-F238E27FC236}">
                <a16:creationId xmlns:a16="http://schemas.microsoft.com/office/drawing/2014/main" id="{1DFBB63E-1E59-EEE4-323A-BDBCC634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237927"/>
            <a:ext cx="935286" cy="935286"/>
          </a:xfrm>
          <a:prstGeom prst="rect">
            <a:avLst/>
          </a:prstGeom>
        </p:spPr>
      </p:pic>
      <p:pic>
        <p:nvPicPr>
          <p:cNvPr id="16" name="Picture 1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C0EC5EFA-63E7-4341-2FE1-80FD1A431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367" y="158226"/>
            <a:ext cx="935286" cy="935286"/>
          </a:xfrm>
          <a:prstGeom prst="rect">
            <a:avLst/>
          </a:prstGeom>
        </p:spPr>
      </p:pic>
      <p:pic>
        <p:nvPicPr>
          <p:cNvPr id="4" name="Picture 3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56E7F6EE-7582-970D-72FD-D973FB002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AC8B-1852-B8B8-B968-7426BA45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79BC2-1907-380E-5B51-66FDA281F874}"/>
              </a:ext>
            </a:extLst>
          </p:cNvPr>
          <p:cNvSpPr txBox="1"/>
          <p:nvPr/>
        </p:nvSpPr>
        <p:spPr>
          <a:xfrm>
            <a:off x="7467600" y="287429"/>
            <a:ext cx="542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Writing Paper-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D92AA-1CED-F00C-5670-BF6E1534B582}"/>
              </a:ext>
            </a:extLst>
          </p:cNvPr>
          <p:cNvSpPr txBox="1"/>
          <p:nvPr/>
        </p:nvSpPr>
        <p:spPr>
          <a:xfrm>
            <a:off x="152400" y="1790700"/>
            <a:ext cx="7823075" cy="683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1.1. Background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1.2. Problem Statement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1.3. Study Goal and Objectives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2. Literatue Review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3. Methodology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4. Result analysis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5. Conclusion and Recommendation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DDF6A7-F1A3-4A77-86C8-71413254881C}"/>
              </a:ext>
            </a:extLst>
          </p:cNvPr>
          <p:cNvSpPr/>
          <p:nvPr/>
        </p:nvSpPr>
        <p:spPr>
          <a:xfrm>
            <a:off x="5029200" y="5189098"/>
            <a:ext cx="1447800" cy="533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62E1A-86A6-189C-AA50-516769CAC87C}"/>
              </a:ext>
            </a:extLst>
          </p:cNvPr>
          <p:cNvSpPr txBox="1"/>
          <p:nvPr/>
        </p:nvSpPr>
        <p:spPr>
          <a:xfrm>
            <a:off x="6731127" y="4969289"/>
            <a:ext cx="3581400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Heart of Paper </a:t>
            </a:r>
          </a:p>
        </p:txBody>
      </p:sp>
      <p:pic>
        <p:nvPicPr>
          <p:cNvPr id="5" name="Picture 4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23F909D1-103D-B6E3-42C1-4FEF3EC4C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E82A-94D6-8522-DA3B-A6602DE5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B6E38-9C2F-018A-4855-54A5B0115BD4}"/>
              </a:ext>
            </a:extLst>
          </p:cNvPr>
          <p:cNvSpPr txBox="1"/>
          <p:nvPr/>
        </p:nvSpPr>
        <p:spPr>
          <a:xfrm>
            <a:off x="152400" y="1795616"/>
            <a:ext cx="7823075" cy="683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1.1. Background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1.2. Problem Statement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1.3. Study Goal and Objectives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2. Literatue Review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3. Methodology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4. Result analysis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5. Conclusion and Recommendation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D04AA-A188-0624-D3D1-79CD7E0E2C4E}"/>
              </a:ext>
            </a:extLst>
          </p:cNvPr>
          <p:cNvSpPr txBox="1"/>
          <p:nvPr/>
        </p:nvSpPr>
        <p:spPr>
          <a:xfrm>
            <a:off x="7467600" y="287429"/>
            <a:ext cx="478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Writing Paper- Order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693F65-13C5-AC8B-106D-5F820DB3F5D0}"/>
              </a:ext>
            </a:extLst>
          </p:cNvPr>
          <p:cNvSpPr/>
          <p:nvPr/>
        </p:nvSpPr>
        <p:spPr>
          <a:xfrm>
            <a:off x="4343400" y="5249384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20020-303A-A9F3-E388-AE4B6B4BF1B0}"/>
              </a:ext>
            </a:extLst>
          </p:cNvPr>
          <p:cNvSpPr/>
          <p:nvPr/>
        </p:nvSpPr>
        <p:spPr>
          <a:xfrm>
            <a:off x="4350774" y="416774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591014-48EB-E139-ECA0-A322B056039E}"/>
              </a:ext>
            </a:extLst>
          </p:cNvPr>
          <p:cNvSpPr/>
          <p:nvPr/>
        </p:nvSpPr>
        <p:spPr>
          <a:xfrm>
            <a:off x="4350774" y="470700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79C785-7AFA-638C-577C-C8F4626BD386}"/>
              </a:ext>
            </a:extLst>
          </p:cNvPr>
          <p:cNvSpPr/>
          <p:nvPr/>
        </p:nvSpPr>
        <p:spPr>
          <a:xfrm>
            <a:off x="4343400" y="593592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DE852A-5046-E0F7-906E-D94E3084D45F}"/>
              </a:ext>
            </a:extLst>
          </p:cNvPr>
          <p:cNvSpPr/>
          <p:nvPr/>
        </p:nvSpPr>
        <p:spPr>
          <a:xfrm>
            <a:off x="4350774" y="65488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B8027-CDDE-91B3-3811-487169CE4FB5}"/>
              </a:ext>
            </a:extLst>
          </p:cNvPr>
          <p:cNvSpPr/>
          <p:nvPr/>
        </p:nvSpPr>
        <p:spPr>
          <a:xfrm>
            <a:off x="4343400" y="200516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DD05F1-47EE-3C89-FBFD-2D3E12A5FB27}"/>
              </a:ext>
            </a:extLst>
          </p:cNvPr>
          <p:cNvSpPr/>
          <p:nvPr/>
        </p:nvSpPr>
        <p:spPr>
          <a:xfrm>
            <a:off x="4350774" y="7368528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ED30E0-4C84-C7CE-DC63-C0F47CE9246D}"/>
              </a:ext>
            </a:extLst>
          </p:cNvPr>
          <p:cNvSpPr/>
          <p:nvPr/>
        </p:nvSpPr>
        <p:spPr>
          <a:xfrm>
            <a:off x="6743700" y="813865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E2717D-77F6-EE93-67AA-31DFF1D029AE}"/>
              </a:ext>
            </a:extLst>
          </p:cNvPr>
          <p:cNvSpPr/>
          <p:nvPr/>
        </p:nvSpPr>
        <p:spPr>
          <a:xfrm>
            <a:off x="4320048" y="278995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2F8A13ED-980D-3145-B387-FA46BDD11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E650-FA70-42D5-9282-E13369DD7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25CED-DD83-FAD2-7137-D7CB8F3F6D25}"/>
              </a:ext>
            </a:extLst>
          </p:cNvPr>
          <p:cNvSpPr txBox="1"/>
          <p:nvPr/>
        </p:nvSpPr>
        <p:spPr>
          <a:xfrm>
            <a:off x="7467600" y="287429"/>
            <a:ext cx="561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Study Goal and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F7040-4B49-DB8B-2A98-357F437AEA01}"/>
              </a:ext>
            </a:extLst>
          </p:cNvPr>
          <p:cNvSpPr txBox="1"/>
          <p:nvPr/>
        </p:nvSpPr>
        <p:spPr>
          <a:xfrm>
            <a:off x="685800" y="1943100"/>
            <a:ext cx="1251585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Study Goal:</a:t>
            </a:r>
          </a:p>
          <a:p>
            <a:endParaRPr lang="en-C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The goal of study is …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This study has three objective as below: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CA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Developing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Designing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Implementing …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C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46F24-32E2-7E4A-0D8D-7AD76105114C}"/>
              </a:ext>
            </a:extLst>
          </p:cNvPr>
          <p:cNvSpPr txBox="1"/>
          <p:nvPr/>
        </p:nvSpPr>
        <p:spPr>
          <a:xfrm>
            <a:off x="9144000" y="758190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E58A6-8F07-21E9-306C-36DC5993685F}"/>
              </a:ext>
            </a:extLst>
          </p:cNvPr>
          <p:cNvSpPr/>
          <p:nvPr/>
        </p:nvSpPr>
        <p:spPr>
          <a:xfrm>
            <a:off x="4114800" y="3009900"/>
            <a:ext cx="6858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3CC9D5-0FAE-0882-DB3E-6CE57B176604}"/>
              </a:ext>
            </a:extLst>
          </p:cNvPr>
          <p:cNvSpPr/>
          <p:nvPr/>
        </p:nvSpPr>
        <p:spPr>
          <a:xfrm>
            <a:off x="726358" y="8724900"/>
            <a:ext cx="6858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613FAE7-4BA4-9855-D3A6-17E69624F654}"/>
              </a:ext>
            </a:extLst>
          </p:cNvPr>
          <p:cNvSpPr/>
          <p:nvPr/>
        </p:nvSpPr>
        <p:spPr>
          <a:xfrm>
            <a:off x="2097958" y="8724900"/>
            <a:ext cx="990600" cy="3810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BF302B-3B30-6D70-4D6F-0FF218A4A122}"/>
              </a:ext>
            </a:extLst>
          </p:cNvPr>
          <p:cNvSpPr txBox="1"/>
          <p:nvPr/>
        </p:nvSpPr>
        <p:spPr>
          <a:xfrm>
            <a:off x="3205316" y="8601737"/>
            <a:ext cx="3881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Take title from here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00096-1861-10EB-7978-DD438378A536}"/>
              </a:ext>
            </a:extLst>
          </p:cNvPr>
          <p:cNvSpPr/>
          <p:nvPr/>
        </p:nvSpPr>
        <p:spPr>
          <a:xfrm>
            <a:off x="4914900" y="3009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A68590-CB0C-055B-07F2-F08DA6B6103D}"/>
              </a:ext>
            </a:extLst>
          </p:cNvPr>
          <p:cNvSpPr/>
          <p:nvPr/>
        </p:nvSpPr>
        <p:spPr>
          <a:xfrm>
            <a:off x="1564558" y="8703624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AC105-7F92-80F2-7D0A-89DCC0C529D3}"/>
              </a:ext>
            </a:extLst>
          </p:cNvPr>
          <p:cNvSpPr txBox="1"/>
          <p:nvPr/>
        </p:nvSpPr>
        <p:spPr>
          <a:xfrm>
            <a:off x="816077" y="8663293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endParaRPr lang="en-CA" sz="2400" b="1" dirty="0"/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2C2E6EB-A1A4-50EF-FBDB-DECA6FD09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01FB-63C4-4335-3304-50CFA002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756D13-C29F-6C36-FC90-345BD345692F}"/>
              </a:ext>
            </a:extLst>
          </p:cNvPr>
          <p:cNvSpPr txBox="1"/>
          <p:nvPr/>
        </p:nvSpPr>
        <p:spPr>
          <a:xfrm>
            <a:off x="7467600" y="287429"/>
            <a:ext cx="561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Study Goal and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25D3D-4B4A-27E5-2522-D9FE6620A53D}"/>
              </a:ext>
            </a:extLst>
          </p:cNvPr>
          <p:cNvSpPr txBox="1"/>
          <p:nvPr/>
        </p:nvSpPr>
        <p:spPr>
          <a:xfrm>
            <a:off x="685800" y="1943100"/>
            <a:ext cx="166878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Study Goal:</a:t>
            </a:r>
          </a:p>
          <a:p>
            <a:endParaRPr lang="en-C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The goal of study is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a novel artificial intelligence algorithm to capture risk of collisions between a vehicle and a pedestrian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This study has three objective as below: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CA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Developing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 indicators to capture risk of collisions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Designing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artificial intelligence algorithms based on input indicators to identify the risk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Implementing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algorithm in a study are and comparing with existing scenario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C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6D194-0524-16E0-C2BC-1532DAB4A18A}"/>
              </a:ext>
            </a:extLst>
          </p:cNvPr>
          <p:cNvSpPr txBox="1"/>
          <p:nvPr/>
        </p:nvSpPr>
        <p:spPr>
          <a:xfrm>
            <a:off x="9560749" y="750570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DDF92-FCC2-BB8D-B1A6-FC66B1E62CF0}"/>
              </a:ext>
            </a:extLst>
          </p:cNvPr>
          <p:cNvSpPr txBox="1"/>
          <p:nvPr/>
        </p:nvSpPr>
        <p:spPr>
          <a:xfrm>
            <a:off x="910150" y="8446252"/>
            <a:ext cx="16539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a Novel Artificial Intelligence Algorithm for Collisions Risk Assessment   </a:t>
            </a:r>
          </a:p>
        </p:txBody>
      </p:sp>
      <p:pic>
        <p:nvPicPr>
          <p:cNvPr id="4" name="Picture 3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4B767A56-469B-1C91-4898-5A1AD7306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709C-7A42-83BC-97AB-70303090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5657A29-7D15-EF8E-3EFD-227A0F3F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134" y="1228"/>
            <a:ext cx="9577950" cy="1017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E683C6-54F4-87C3-3D22-D330E1824A5D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3E9AC-DB60-A891-5C55-B3E1DC5F7CD0}"/>
              </a:ext>
            </a:extLst>
          </p:cNvPr>
          <p:cNvSpPr txBox="1"/>
          <p:nvPr/>
        </p:nvSpPr>
        <p:spPr>
          <a:xfrm>
            <a:off x="533400" y="2028789"/>
            <a:ext cx="8305800" cy="233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095007-4F96-0B33-6A7E-91A4B6B55819}"/>
              </a:ext>
            </a:extLst>
          </p:cNvPr>
          <p:cNvSpPr/>
          <p:nvPr/>
        </p:nvSpPr>
        <p:spPr>
          <a:xfrm>
            <a:off x="533400" y="2857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525E83-9C32-AB84-9795-27F9F8A15DA5}"/>
              </a:ext>
            </a:extLst>
          </p:cNvPr>
          <p:cNvSpPr/>
          <p:nvPr/>
        </p:nvSpPr>
        <p:spPr>
          <a:xfrm>
            <a:off x="533400" y="392671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EC90EB-D4AF-12A3-5126-905B05073EEE}"/>
              </a:ext>
            </a:extLst>
          </p:cNvPr>
          <p:cNvSpPr/>
          <p:nvPr/>
        </p:nvSpPr>
        <p:spPr>
          <a:xfrm>
            <a:off x="9166123" y="97673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8B6BF8-2DB0-B3B3-E105-62FDA19D0521}"/>
              </a:ext>
            </a:extLst>
          </p:cNvPr>
          <p:cNvSpPr/>
          <p:nvPr/>
        </p:nvSpPr>
        <p:spPr>
          <a:xfrm>
            <a:off x="9166123" y="1485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0B0D011-BE39-6959-5E3F-3246922E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4864C-8637-2A8F-4A76-F9335DDA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2B276B-9C18-D6EB-0D75-6BA59C45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04" y="114300"/>
            <a:ext cx="9934195" cy="1011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6D768-F7FC-FC0A-4F78-678B85E95E08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B77ED-E742-06DC-D9CF-D813359972FD}"/>
              </a:ext>
            </a:extLst>
          </p:cNvPr>
          <p:cNvSpPr txBox="1"/>
          <p:nvPr/>
        </p:nvSpPr>
        <p:spPr>
          <a:xfrm>
            <a:off x="526026" y="1929665"/>
            <a:ext cx="7474974" cy="510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Reviewing past studies considering three weaknesses in study objectives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712A56-9D5B-63DA-9F22-CEB18339185E}"/>
              </a:ext>
            </a:extLst>
          </p:cNvPr>
          <p:cNvSpPr/>
          <p:nvPr/>
        </p:nvSpPr>
        <p:spPr>
          <a:xfrm>
            <a:off x="554294" y="4381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1D7303-C211-3B62-AB0E-BBB17BBD8296}"/>
              </a:ext>
            </a:extLst>
          </p:cNvPr>
          <p:cNvSpPr/>
          <p:nvPr/>
        </p:nvSpPr>
        <p:spPr>
          <a:xfrm>
            <a:off x="526026" y="54483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0E079D-8B31-D969-CA57-751D2AEB9FE9}"/>
              </a:ext>
            </a:extLst>
          </p:cNvPr>
          <p:cNvSpPr/>
          <p:nvPr/>
        </p:nvSpPr>
        <p:spPr>
          <a:xfrm>
            <a:off x="8686800" y="1104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A1906B-27FE-7169-CD08-54967A8BF30C}"/>
              </a:ext>
            </a:extLst>
          </p:cNvPr>
          <p:cNvSpPr/>
          <p:nvPr/>
        </p:nvSpPr>
        <p:spPr>
          <a:xfrm>
            <a:off x="9019796" y="1485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79716-F506-93C9-A981-6F2CAB39EBAB}"/>
              </a:ext>
            </a:extLst>
          </p:cNvPr>
          <p:cNvSpPr txBox="1"/>
          <p:nvPr/>
        </p:nvSpPr>
        <p:spPr>
          <a:xfrm>
            <a:off x="14478000" y="1104900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40161C4-B14E-DC75-D261-4B7075CE2CB7}"/>
              </a:ext>
            </a:extLst>
          </p:cNvPr>
          <p:cNvSpPr/>
          <p:nvPr/>
        </p:nvSpPr>
        <p:spPr>
          <a:xfrm>
            <a:off x="13563600" y="1116568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4634A7-A93C-4DFD-63DC-9870A7CD7CBB}"/>
              </a:ext>
            </a:extLst>
          </p:cNvPr>
          <p:cNvSpPr/>
          <p:nvPr/>
        </p:nvSpPr>
        <p:spPr>
          <a:xfrm>
            <a:off x="13553443" y="1864215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E82BE-952A-4FA6-D99D-7BDC326C726C}"/>
              </a:ext>
            </a:extLst>
          </p:cNvPr>
          <p:cNvSpPr txBox="1"/>
          <p:nvPr/>
        </p:nvSpPr>
        <p:spPr>
          <a:xfrm>
            <a:off x="14478000" y="1864215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E5E0D5-8941-F859-44D5-6174EBAE3553}"/>
              </a:ext>
            </a:extLst>
          </p:cNvPr>
          <p:cNvSpPr/>
          <p:nvPr/>
        </p:nvSpPr>
        <p:spPr>
          <a:xfrm>
            <a:off x="13553442" y="2705100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E9710-5B84-1946-2DDC-E5CA9651AA5C}"/>
              </a:ext>
            </a:extLst>
          </p:cNvPr>
          <p:cNvSpPr txBox="1"/>
          <p:nvPr/>
        </p:nvSpPr>
        <p:spPr>
          <a:xfrm>
            <a:off x="14512413" y="2656798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B8E66638-428F-D458-C0F5-1C680D938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787</Words>
  <Application>Microsoft Office PowerPoint</Application>
  <PresentationFormat>Custom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</vt:lpstr>
      <vt:lpstr>Arial</vt:lpstr>
      <vt:lpstr>Wingdings</vt:lpstr>
      <vt:lpstr>DM Serif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Governance</dc:title>
  <dc:creator>Peter Park</dc:creator>
  <cp:lastModifiedBy>Ahmad</cp:lastModifiedBy>
  <cp:revision>141</cp:revision>
  <dcterms:created xsi:type="dcterms:W3CDTF">2006-08-16T00:00:00Z</dcterms:created>
  <dcterms:modified xsi:type="dcterms:W3CDTF">2025-09-04T13:18:18Z</dcterms:modified>
  <dc:identifier>DAF7sTZi0Dg</dc:identifier>
</cp:coreProperties>
</file>