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B53DF-5C25-4FFB-A4F2-FB0A811D9CDE}" v="1" dt="2024-04-01T13:40:21.56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91" y="10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4005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481115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1020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7033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818097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177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1461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02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18408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extLst>
      <p:ext uri="{BB962C8B-B14F-4D97-AF65-F5344CB8AC3E}">
        <p14:creationId xmlns:p14="http://schemas.microsoft.com/office/powerpoint/2010/main" val="1016940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861604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1912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4269933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399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817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054539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93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647886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4/1/2024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08124675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862709" y="177514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213612" y="2594292"/>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54939" y="1071730"/>
            <a:ext cx="7965313" cy="570669"/>
          </a:xfrm>
          <a:prstGeom prst="rect">
            <a:avLst/>
          </a:prstGeom>
        </p:spPr>
        <p:txBody>
          <a:bodyPr vert="horz" wrap="square" lIns="0" tIns="16510" rIns="0" bIns="0" rtlCol="0">
            <a:spAutoFit/>
          </a:bodyPr>
          <a:lstStyle/>
          <a:p>
            <a:pPr marL="3213735">
              <a:lnSpc>
                <a:spcPct val="100000"/>
              </a:lnSpc>
              <a:spcBef>
                <a:spcPts val="130"/>
              </a:spcBef>
            </a:pPr>
            <a:r>
              <a:rPr lang="en-IN" sz="3600" b="1" spc="15" dirty="0">
                <a:latin typeface="MS PGothic" panose="020B0600070205080204" pitchFamily="34" charset="-128"/>
                <a:ea typeface="MS PGothic" panose="020B0600070205080204" pitchFamily="34" charset="-128"/>
                <a:cs typeface="Times New Roman" panose="02020603050405020304" pitchFamily="18" charset="0"/>
              </a:rPr>
              <a:t>                 ROAHAN K</a:t>
            </a: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8" name="object 8"/>
          <p:cNvSpPr txBox="1"/>
          <p:nvPr/>
        </p:nvSpPr>
        <p:spPr>
          <a:xfrm>
            <a:off x="6553200" y="177514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219200" y="15240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TextBox 13">
            <a:extLst>
              <a:ext uri="{FF2B5EF4-FFF2-40B4-BE49-F238E27FC236}">
                <a16:creationId xmlns:a16="http://schemas.microsoft.com/office/drawing/2014/main" id="{490BC127-869C-A3F6-572E-C89255A675DE}"/>
              </a:ext>
            </a:extLst>
          </p:cNvPr>
          <p:cNvSpPr txBox="1"/>
          <p:nvPr/>
        </p:nvSpPr>
        <p:spPr>
          <a:xfrm>
            <a:off x="1276350" y="2667817"/>
            <a:ext cx="8077200" cy="2125390"/>
          </a:xfrm>
          <a:prstGeom prst="rect">
            <a:avLst/>
          </a:prstGeom>
          <a:noFill/>
        </p:spPr>
        <p:txBody>
          <a:bodyPr wrap="square">
            <a:spAutoFit/>
          </a:bodyPr>
          <a:lstStyle/>
          <a:p>
            <a:pPr algn="just">
              <a:lnSpc>
                <a:spcPct val="150000"/>
              </a:lnSpc>
            </a:pP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Upon evaluation, the model demonstrates promising results in predicting stock prices, achieving a high level of accuracy compared to baseline models. The real-time deployment of the model allows users to access timely predictions and make informed investment decisions, contributing to better risk management and portfolio optimization.</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3074" name="Picture 2">
            <a:extLst>
              <a:ext uri="{FF2B5EF4-FFF2-40B4-BE49-F238E27FC236}">
                <a16:creationId xmlns:a16="http://schemas.microsoft.com/office/drawing/2014/main" id="{2CA8D70D-B689-80F0-1FB7-291773EA4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A51F9FD0-44D3-463D-8BD4-D0FAD835C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678E711-0F3F-1F46-22B5-B52E5E9FB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id="{30490F28-723C-3255-1915-91664DD3E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713484" y="7940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4" name="TextBox 23">
            <a:extLst>
              <a:ext uri="{FF2B5EF4-FFF2-40B4-BE49-F238E27FC236}">
                <a16:creationId xmlns:a16="http://schemas.microsoft.com/office/drawing/2014/main" id="{7F3F4296-A640-B8F6-0B46-A0493B9F5E77}"/>
              </a:ext>
            </a:extLst>
          </p:cNvPr>
          <p:cNvSpPr txBox="1"/>
          <p:nvPr/>
        </p:nvSpPr>
        <p:spPr>
          <a:xfrm>
            <a:off x="1440179" y="2362835"/>
            <a:ext cx="6145850" cy="2585323"/>
          </a:xfrm>
          <a:prstGeom prst="rect">
            <a:avLst/>
          </a:prstGeom>
          <a:noFill/>
        </p:spPr>
        <p:txBody>
          <a:bodyPr wrap="square">
            <a:spAutoFit/>
          </a:bodyPr>
          <a:lstStyle/>
          <a:p>
            <a:r>
              <a:rPr lang="en-US" sz="5400" b="1" dirty="0">
                <a:latin typeface="Times New Roman" panose="02020603050405020304" pitchFamily="18" charset="0"/>
                <a:cs typeface="Times New Roman" panose="02020603050405020304" pitchFamily="18" charset="0"/>
              </a:rPr>
              <a:t>Stock Price Prediction (KNN Algorithm)</a:t>
            </a:r>
            <a:endParaRPr lang="en-US" sz="5400" b="1"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509974"/>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t>A</a:t>
            </a:r>
            <a:r>
              <a:rPr sz="4000" spc="-5" dirty="0"/>
              <a:t>G</a:t>
            </a:r>
            <a:r>
              <a:rPr sz="4000" spc="-35" dirty="0"/>
              <a:t>E</a:t>
            </a:r>
            <a:r>
              <a:rPr sz="4000" spc="15" dirty="0"/>
              <a:t>N</a:t>
            </a:r>
            <a:r>
              <a:rPr sz="4000"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4" name="TextBox 23">
            <a:extLst>
              <a:ext uri="{FF2B5EF4-FFF2-40B4-BE49-F238E27FC236}">
                <a16:creationId xmlns:a16="http://schemas.microsoft.com/office/drawing/2014/main" id="{D3934DF2-996C-10AA-46CC-DD47EB1CEDC4}"/>
              </a:ext>
            </a:extLst>
          </p:cNvPr>
          <p:cNvSpPr txBox="1"/>
          <p:nvPr/>
        </p:nvSpPr>
        <p:spPr>
          <a:xfrm>
            <a:off x="1774574" y="1253260"/>
            <a:ext cx="7370199" cy="1709892"/>
          </a:xfrm>
          <a:prstGeom prst="rect">
            <a:avLst/>
          </a:prstGeom>
          <a:noFill/>
        </p:spPr>
        <p:txBody>
          <a:bodyPr wrap="square">
            <a:spAutoFit/>
          </a:bodyPr>
          <a:lstStyle/>
          <a:p>
            <a:pPr algn="just">
              <a:lnSpc>
                <a:spcPct val="150000"/>
              </a:lnSpc>
            </a:pPr>
            <a:r>
              <a:rPr lang="en-US" b="0" i="0" dirty="0">
                <a:solidFill>
                  <a:srgbClr val="0D0D0D"/>
                </a:solidFill>
                <a:effectLst/>
                <a:latin typeface="Söhne"/>
              </a:rPr>
              <a:t>The project aims to develop a stock price prediction model using the K-Nearest Neighbors (KNN) algorithm. This involves collecting historical stock market data, preprocessing it, training the KNN model, and then evaluating its performance in predicting future stock prices.</a:t>
            </a:r>
            <a:endParaRPr lang="en-US" dirty="0">
              <a:latin typeface="Söhne"/>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244441" y="1381416"/>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t>P</a:t>
            </a:r>
            <a:r>
              <a:rPr sz="4000" spc="15" dirty="0"/>
              <a:t>ROB</a:t>
            </a:r>
            <a:r>
              <a:rPr sz="4000" spc="55" dirty="0"/>
              <a:t>L</a:t>
            </a:r>
            <a:r>
              <a:rPr sz="4000" spc="-20" dirty="0"/>
              <a:t>E</a:t>
            </a:r>
            <a:r>
              <a:rPr sz="4000" spc="20" dirty="0"/>
              <a:t>M</a:t>
            </a:r>
            <a:r>
              <a:rPr sz="4000" dirty="0"/>
              <a:t>	</a:t>
            </a:r>
            <a:r>
              <a:rPr sz="4000" spc="10" dirty="0"/>
              <a:t>S</a:t>
            </a:r>
            <a:r>
              <a:rPr sz="4000" spc="-370" dirty="0"/>
              <a:t>T</a:t>
            </a:r>
            <a:r>
              <a:rPr sz="4000" spc="-375" dirty="0"/>
              <a:t>A</a:t>
            </a:r>
            <a:r>
              <a:rPr sz="4000" spc="15" dirty="0"/>
              <a:t>T</a:t>
            </a:r>
            <a:r>
              <a:rPr sz="4000" spc="-10" dirty="0"/>
              <a:t>E</a:t>
            </a:r>
            <a:r>
              <a:rPr sz="4000" spc="-20" dirty="0"/>
              <a:t>ME</a:t>
            </a:r>
            <a:r>
              <a:rPr sz="4000" spc="10" dirty="0"/>
              <a:t>NT</a:t>
            </a:r>
            <a:endParaRPr sz="40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TextBox 11">
            <a:extLst>
              <a:ext uri="{FF2B5EF4-FFF2-40B4-BE49-F238E27FC236}">
                <a16:creationId xmlns:a16="http://schemas.microsoft.com/office/drawing/2014/main" id="{F799D67F-5568-D176-429A-EBF07F3E4BE1}"/>
              </a:ext>
            </a:extLst>
          </p:cNvPr>
          <p:cNvSpPr txBox="1"/>
          <p:nvPr/>
        </p:nvSpPr>
        <p:spPr>
          <a:xfrm>
            <a:off x="1244441" y="2604308"/>
            <a:ext cx="6633528" cy="2540888"/>
          </a:xfrm>
          <a:prstGeom prst="rect">
            <a:avLst/>
          </a:prstGeom>
          <a:noFill/>
        </p:spPr>
        <p:txBody>
          <a:bodyPr wrap="square">
            <a:spAutoFit/>
          </a:bodyPr>
          <a:lstStyle/>
          <a:p>
            <a:pPr algn="just">
              <a:lnSpc>
                <a:spcPct val="150000"/>
              </a:lnSpc>
            </a:pP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Predicting stock prices accurately is a challenging task due to the complexity and volatility of financial markets. Traditional methods often struggle to capture the non-linear patterns and sudden shifts in stock prices, leading to unreliable predictions. This project addresses these challenges by leveraging the KNN algorithm, which is known for its simplicity and effectiveness in pattern recognition tasks.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914400" y="1320646"/>
            <a:ext cx="5263515" cy="60144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800" spc="5" dirty="0"/>
              <a:t>PROJEC</a:t>
            </a:r>
            <a:r>
              <a:rPr lang="en-IN" sz="3800" spc="5" dirty="0"/>
              <a:t>T </a:t>
            </a:r>
            <a:r>
              <a:rPr sz="3800" spc="-20" dirty="0"/>
              <a:t>OVERVIEW</a:t>
            </a:r>
            <a:endParaRPr sz="38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4" name="TextBox 13">
            <a:extLst>
              <a:ext uri="{FF2B5EF4-FFF2-40B4-BE49-F238E27FC236}">
                <a16:creationId xmlns:a16="http://schemas.microsoft.com/office/drawing/2014/main" id="{3D1EF36B-ED50-F791-EDF7-B5D571D8BAF9}"/>
              </a:ext>
            </a:extLst>
          </p:cNvPr>
          <p:cNvSpPr txBox="1"/>
          <p:nvPr/>
        </p:nvSpPr>
        <p:spPr>
          <a:xfrm>
            <a:off x="1143000" y="2645557"/>
            <a:ext cx="7713632" cy="3416320"/>
          </a:xfrm>
          <a:prstGeom prst="rect">
            <a:avLst/>
          </a:prstGeom>
          <a:noFill/>
        </p:spPr>
        <p:txBody>
          <a:bodyPr wrap="square">
            <a:spAutoFit/>
          </a:bodyPr>
          <a:lstStyle/>
          <a:p>
            <a:pPr algn="l"/>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project involves the following key steps:</a:t>
            </a:r>
          </a:p>
          <a:p>
            <a:pPr algn="l"/>
            <a:endPar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Data Collection:  </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Gathering historical stock market data from reliable sources.</a:t>
            </a:r>
          </a:p>
          <a:p>
            <a:pPr algn="l">
              <a:buFont typeface="+mj-lt"/>
              <a:buAutoNum type="arabicPeriod"/>
            </a:pPr>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Data Preprocessing:  </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Cleaning the data, handling missing values, and transforming it into a suitable format for modeling.</a:t>
            </a:r>
          </a:p>
          <a:p>
            <a:pPr algn="l">
              <a:buFont typeface="+mj-lt"/>
              <a:buAutoNum type="arabicPeriod"/>
            </a:pPr>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Feature Selection:  </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Identifying relevant features that can influence stock prices.</a:t>
            </a:r>
          </a:p>
          <a:p>
            <a:pPr algn="l">
              <a:buFont typeface="+mj-lt"/>
              <a:buAutoNum type="arabicPeriod"/>
            </a:pPr>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Model Training:  </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Implementing the KNN algorithm and training the model using historical data.</a:t>
            </a:r>
          </a:p>
          <a:p>
            <a:pPr algn="l">
              <a:buFont typeface="+mj-lt"/>
              <a:buAutoNum type="arabicPeriod"/>
            </a:pPr>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Model Evaluation:  </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Assessing the performance of the trained model through various metrics such as accuracy, precision, recall, and F1 score.</a:t>
            </a:r>
          </a:p>
          <a:p>
            <a:pPr algn="l">
              <a:buFont typeface="+mj-lt"/>
              <a:buAutoNum type="arabicPeriod"/>
            </a:pPr>
            <a:r>
              <a:rPr lang="en-US"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Deployment:  </a:t>
            </a: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Integrating the trained model into a user-friendly interface for real-time stock price predictions.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97827" y="1276989"/>
            <a:ext cx="5014595" cy="1001556"/>
          </a:xfrm>
          <a:prstGeom prst="rect">
            <a:avLst/>
          </a:prstGeom>
        </p:spPr>
        <p:txBody>
          <a:bodyPr vert="horz" wrap="square" lIns="0" tIns="16510" rIns="0" bIns="0" rtlCol="0">
            <a:spAutoFit/>
          </a:bodyPr>
          <a:lstStyle/>
          <a:p>
            <a:pPr marL="12700">
              <a:lnSpc>
                <a:spcPct val="100000"/>
              </a:lnSpc>
              <a:spcBef>
                <a:spcPts val="130"/>
              </a:spcBef>
            </a:pPr>
            <a:r>
              <a:rPr sz="3200" b="1" spc="25" dirty="0"/>
              <a:t>W</a:t>
            </a:r>
            <a:r>
              <a:rPr sz="3200" b="1" spc="-20" dirty="0"/>
              <a:t>H</a:t>
            </a:r>
            <a:r>
              <a:rPr sz="3200" b="1" spc="20" dirty="0"/>
              <a:t>O</a:t>
            </a:r>
            <a:r>
              <a:rPr sz="3200" b="1" spc="-235" dirty="0"/>
              <a:t> </a:t>
            </a:r>
            <a:r>
              <a:rPr sz="3200" b="1" spc="-10" dirty="0"/>
              <a:t>AR</a:t>
            </a:r>
            <a:r>
              <a:rPr sz="3200" b="1" spc="15" dirty="0"/>
              <a:t>E</a:t>
            </a:r>
            <a:r>
              <a:rPr sz="3200" b="1" spc="-35" dirty="0"/>
              <a:t> </a:t>
            </a:r>
            <a:r>
              <a:rPr sz="3200" b="1" spc="-10" dirty="0"/>
              <a:t>T</a:t>
            </a:r>
            <a:r>
              <a:rPr sz="3200" b="1" spc="-15" dirty="0"/>
              <a:t>H</a:t>
            </a:r>
            <a:r>
              <a:rPr sz="3200" b="1" spc="15" dirty="0"/>
              <a:t>E</a:t>
            </a:r>
            <a:r>
              <a:rPr sz="3200" b="1" spc="-35" dirty="0"/>
              <a:t> </a:t>
            </a:r>
            <a:r>
              <a:rPr sz="3200" b="1" spc="-20" dirty="0"/>
              <a:t>E</a:t>
            </a:r>
            <a:r>
              <a:rPr sz="3200" b="1" spc="30" dirty="0"/>
              <a:t>N</a:t>
            </a:r>
            <a:r>
              <a:rPr sz="3200" b="1" spc="15" dirty="0"/>
              <a:t>D</a:t>
            </a:r>
            <a:r>
              <a:rPr sz="3200" b="1" spc="-45" dirty="0"/>
              <a:t> </a:t>
            </a:r>
            <a:r>
              <a:rPr sz="3200" b="1" dirty="0"/>
              <a:t>U</a:t>
            </a:r>
            <a:r>
              <a:rPr sz="3200" b="1" spc="10" dirty="0"/>
              <a:t>S</a:t>
            </a:r>
            <a:r>
              <a:rPr sz="3200" b="1" spc="-25" dirty="0"/>
              <a:t>E</a:t>
            </a:r>
            <a:r>
              <a:rPr sz="3200" b="1" spc="-10" dirty="0"/>
              <a:t>R</a:t>
            </a:r>
            <a:r>
              <a:rPr sz="3200" b="1" spc="5" dirty="0"/>
              <a:t>S?</a:t>
            </a:r>
            <a:endParaRPr sz="3200" b="1"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TextBox 9">
            <a:extLst>
              <a:ext uri="{FF2B5EF4-FFF2-40B4-BE49-F238E27FC236}">
                <a16:creationId xmlns:a16="http://schemas.microsoft.com/office/drawing/2014/main" id="{30699579-571B-4699-74B2-283B4497A62B}"/>
              </a:ext>
            </a:extLst>
          </p:cNvPr>
          <p:cNvSpPr txBox="1"/>
          <p:nvPr/>
        </p:nvSpPr>
        <p:spPr>
          <a:xfrm>
            <a:off x="924832" y="2743724"/>
            <a:ext cx="8447006" cy="646331"/>
          </a:xfrm>
          <a:prstGeom prst="rect">
            <a:avLst/>
          </a:prstGeom>
          <a:noFill/>
        </p:spPr>
        <p:txBody>
          <a:bodyPr wrap="square">
            <a:spAutoFit/>
          </a:bodyPr>
          <a:lstStyle/>
          <a:p>
            <a:r>
              <a:rPr lang="en-US"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end users of this project include investors, financial analysts, and traders who rely on accurate stock price predictions to make informed investment decisions.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13" name="Rectangle 3">
            <a:extLst>
              <a:ext uri="{FF2B5EF4-FFF2-40B4-BE49-F238E27FC236}">
                <a16:creationId xmlns:a16="http://schemas.microsoft.com/office/drawing/2014/main" id="{4FAEA217-2F14-44AE-80C6-6C827D61DA2D}"/>
              </a:ext>
            </a:extLst>
          </p:cNvPr>
          <p:cNvSpPr>
            <a:spLocks noChangeArrowheads="1"/>
          </p:cNvSpPr>
          <p:nvPr/>
        </p:nvSpPr>
        <p:spPr bwMode="auto">
          <a:xfrm>
            <a:off x="2362200" y="3985356"/>
            <a:ext cx="46482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4">
            <a:extLst>
              <a:ext uri="{FF2B5EF4-FFF2-40B4-BE49-F238E27FC236}">
                <a16:creationId xmlns:a16="http://schemas.microsoft.com/office/drawing/2014/main" id="{569E6471-AC88-9398-FCF6-64550EB0CA9C}"/>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2612" y="2660009"/>
            <a:ext cx="2695574" cy="3248025"/>
          </a:xfrm>
          <a:prstGeom prst="rect">
            <a:avLst/>
          </a:prstGeom>
        </p:spPr>
      </p:pic>
      <p:sp>
        <p:nvSpPr>
          <p:cNvPr id="6" name="object 6"/>
          <p:cNvSpPr txBox="1">
            <a:spLocks noGrp="1"/>
          </p:cNvSpPr>
          <p:nvPr>
            <p:ph type="title"/>
          </p:nvPr>
        </p:nvSpPr>
        <p:spPr>
          <a:xfrm>
            <a:off x="1154809" y="12954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TextBox 10">
            <a:extLst>
              <a:ext uri="{FF2B5EF4-FFF2-40B4-BE49-F238E27FC236}">
                <a16:creationId xmlns:a16="http://schemas.microsoft.com/office/drawing/2014/main" id="{C6320647-75AD-2945-DD14-989E33BC3F44}"/>
              </a:ext>
            </a:extLst>
          </p:cNvPr>
          <p:cNvSpPr txBox="1"/>
          <p:nvPr/>
        </p:nvSpPr>
        <p:spPr>
          <a:xfrm>
            <a:off x="3478186" y="2600741"/>
            <a:ext cx="6100916" cy="2956387"/>
          </a:xfrm>
          <a:prstGeom prst="rect">
            <a:avLst/>
          </a:prstGeom>
          <a:noFill/>
        </p:spPr>
        <p:txBody>
          <a:bodyPr wrap="square">
            <a:spAutoFit/>
          </a:bodyPr>
          <a:lstStyle/>
          <a:p>
            <a:pPr algn="just">
              <a:lnSpc>
                <a:spcPct val="150000"/>
              </a:lnSpc>
            </a:pP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Our solution leverages the KNN algorithm's ability to classify data based on similarity to make predictions. By analyzing historical stock market data and identifying patterns, the model can forecast future price movements with reasonable accuracy. The value proposition lies in providing users with a reliable tool for making data-driven investment decisions and managing risks effectively.</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144000" y="5334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686800" y="54673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1947104" y="1396496"/>
            <a:ext cx="7543165" cy="570669"/>
          </a:xfrm>
          <a:prstGeom prst="rect">
            <a:avLst/>
          </a:prstGeom>
        </p:spPr>
        <p:txBody>
          <a:bodyPr vert="horz" wrap="square" lIns="0" tIns="16510" rIns="0" bIns="0" rtlCol="0">
            <a:spAutoFit/>
          </a:bodyPr>
          <a:lstStyle/>
          <a:p>
            <a:pPr marL="12700">
              <a:lnSpc>
                <a:spcPct val="100000"/>
              </a:lnSpc>
              <a:spcBef>
                <a:spcPts val="130"/>
              </a:spcBef>
            </a:pPr>
            <a:r>
              <a:rPr sz="3600" spc="15" dirty="0"/>
              <a:t>THE</a:t>
            </a:r>
            <a:r>
              <a:rPr sz="3600" spc="20" dirty="0"/>
              <a:t> </a:t>
            </a:r>
            <a:r>
              <a:rPr sz="3600" spc="10" dirty="0"/>
              <a:t>WOW</a:t>
            </a:r>
            <a:r>
              <a:rPr sz="3600" spc="85" dirty="0"/>
              <a:t> </a:t>
            </a:r>
            <a:r>
              <a:rPr sz="3600" spc="10" dirty="0"/>
              <a:t>IN</a:t>
            </a:r>
            <a:r>
              <a:rPr sz="3600" spc="-5" dirty="0"/>
              <a:t> </a:t>
            </a:r>
            <a:r>
              <a:rPr sz="3600" spc="15" dirty="0"/>
              <a:t>YOUR</a:t>
            </a:r>
            <a:r>
              <a:rPr sz="3600" spc="-10" dirty="0"/>
              <a:t> </a:t>
            </a:r>
            <a:r>
              <a:rPr sz="3600" spc="20" dirty="0"/>
              <a:t>SOLUTION</a:t>
            </a:r>
            <a:endParaRPr sz="36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 name="TextBox 9">
            <a:extLst>
              <a:ext uri="{FF2B5EF4-FFF2-40B4-BE49-F238E27FC236}">
                <a16:creationId xmlns:a16="http://schemas.microsoft.com/office/drawing/2014/main" id="{50F43B6B-D63D-8C11-3402-774E792281B9}"/>
              </a:ext>
            </a:extLst>
          </p:cNvPr>
          <p:cNvSpPr txBox="1"/>
          <p:nvPr/>
        </p:nvSpPr>
        <p:spPr>
          <a:xfrm>
            <a:off x="2362199" y="2667000"/>
            <a:ext cx="6712974" cy="2540888"/>
          </a:xfrm>
          <a:prstGeom prst="rect">
            <a:avLst/>
          </a:prstGeom>
          <a:noFill/>
        </p:spPr>
        <p:txBody>
          <a:bodyPr wrap="square">
            <a:spAutoFit/>
          </a:bodyPr>
          <a:lstStyle/>
          <a:p>
            <a:pPr algn="just">
              <a:lnSpc>
                <a:spcPct val="150000"/>
              </a:lnSpc>
            </a:pPr>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standout feature of our solution is its simplicity and interpretability. Unlike complex machine learning models, the KNN algorithm is easy to understand and implement, making it accessible to a wider audience. Additionally, the model's ability to adapt to changing market conditions and incorporate new data ensures robust and up-to-date predictions.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28091" y="982766"/>
            <a:ext cx="3303904" cy="690574"/>
          </a:xfrm>
          <a:prstGeom prst="rect">
            <a:avLst/>
          </a:prstGeom>
        </p:spPr>
        <p:txBody>
          <a:bodyPr vert="horz" wrap="square" lIns="0" tIns="13335" rIns="0" bIns="0" rtlCol="0">
            <a:spAutoFit/>
          </a:bodyPr>
          <a:lstStyle/>
          <a:p>
            <a:pPr marL="12700">
              <a:lnSpc>
                <a:spcPct val="100000"/>
              </a:lnSpc>
              <a:spcBef>
                <a:spcPts val="105"/>
              </a:spcBef>
            </a:pPr>
            <a:r>
              <a:rPr sz="4400" b="1" spc="15" dirty="0">
                <a:latin typeface="Aptos" panose="020B0004020202020204" pitchFamily="34" charset="0"/>
                <a:cs typeface="Trebuchet MS"/>
              </a:rPr>
              <a:t>M</a:t>
            </a:r>
            <a:r>
              <a:rPr sz="4400" b="1" dirty="0">
                <a:latin typeface="Aptos" panose="020B0004020202020204" pitchFamily="34" charset="0"/>
                <a:cs typeface="Trebuchet MS"/>
              </a:rPr>
              <a:t>O</a:t>
            </a:r>
            <a:r>
              <a:rPr sz="4400" b="1" spc="-15" dirty="0">
                <a:latin typeface="Aptos" panose="020B0004020202020204" pitchFamily="34" charset="0"/>
                <a:cs typeface="Trebuchet MS"/>
              </a:rPr>
              <a:t>D</a:t>
            </a:r>
            <a:r>
              <a:rPr sz="4400" b="1" spc="-35" dirty="0">
                <a:latin typeface="Aptos" panose="020B0004020202020204" pitchFamily="34" charset="0"/>
                <a:cs typeface="Trebuchet MS"/>
              </a:rPr>
              <a:t>E</a:t>
            </a:r>
            <a:r>
              <a:rPr sz="4400" b="1" spc="-30" dirty="0">
                <a:latin typeface="Aptos" panose="020B0004020202020204" pitchFamily="34" charset="0"/>
                <a:cs typeface="Trebuchet MS"/>
              </a:rPr>
              <a:t>LL</a:t>
            </a:r>
            <a:r>
              <a:rPr sz="4400" b="1" spc="-5" dirty="0">
                <a:latin typeface="Aptos" panose="020B0004020202020204" pitchFamily="34" charset="0"/>
                <a:cs typeface="Trebuchet MS"/>
              </a:rPr>
              <a:t>I</a:t>
            </a:r>
            <a:r>
              <a:rPr sz="4400" b="1" spc="30" dirty="0">
                <a:latin typeface="Aptos" panose="020B0004020202020204" pitchFamily="34" charset="0"/>
                <a:cs typeface="Trebuchet MS"/>
              </a:rPr>
              <a:t>N</a:t>
            </a:r>
            <a:r>
              <a:rPr sz="4400" b="1" spc="5" dirty="0">
                <a:latin typeface="Aptos" panose="020B0004020202020204" pitchFamily="34" charset="0"/>
                <a:cs typeface="Trebuchet MS"/>
              </a:rPr>
              <a:t>G</a:t>
            </a:r>
            <a:endParaRPr sz="4400" dirty="0">
              <a:latin typeface="Aptos" panose="020B0004020202020204" pitchFamily="34" charset="0"/>
              <a:cs typeface="Trebuchet MS"/>
            </a:endParaRPr>
          </a:p>
        </p:txBody>
      </p:sp>
      <p:sp>
        <p:nvSpPr>
          <p:cNvPr id="16" name="TextBox 15">
            <a:extLst>
              <a:ext uri="{FF2B5EF4-FFF2-40B4-BE49-F238E27FC236}">
                <a16:creationId xmlns:a16="http://schemas.microsoft.com/office/drawing/2014/main" id="{47BC5487-83B5-E4BF-D80A-4D5A2252E175}"/>
              </a:ext>
            </a:extLst>
          </p:cNvPr>
          <p:cNvSpPr txBox="1"/>
          <p:nvPr/>
        </p:nvSpPr>
        <p:spPr>
          <a:xfrm>
            <a:off x="728091" y="1817156"/>
            <a:ext cx="8694174" cy="1477328"/>
          </a:xfrm>
          <a:prstGeom prst="rect">
            <a:avLst/>
          </a:prstGeom>
          <a:noFill/>
        </p:spPr>
        <p:txBody>
          <a:bodyPr wrap="square">
            <a:spAutoFit/>
          </a:bodyPr>
          <a:lstStyle/>
          <a:p>
            <a:pPr algn="just"/>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KNN algorithm works by finding the k-nearest neighbors of a data point based on a similarity metric (e.g., Euclidean distance). In the context of stock price prediction, the algorithm considers historical data points with similar features (e.g., market trends, trading volume) to predict future price movements. The model's hyperparameters, such as the value of k, can be tuned to optimize performance.</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305</TotalTime>
  <Words>568</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MS PGothic</vt:lpstr>
      <vt:lpstr>Aptos</vt:lpstr>
      <vt:lpstr>Arial</vt:lpstr>
      <vt:lpstr>Calibri</vt:lpstr>
      <vt:lpstr>Garamond</vt:lpstr>
      <vt:lpstr>Söhne</vt:lpstr>
      <vt:lpstr>Times New Roman</vt:lpstr>
      <vt:lpstr>Trebuchet MS</vt:lpstr>
      <vt:lpstr>Organic</vt:lpstr>
      <vt:lpstr>                 ROAHAN K</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Deepa</dc:creator>
  <cp:lastModifiedBy>Spidy Sathish</cp:lastModifiedBy>
  <cp:revision>10</cp:revision>
  <dcterms:created xsi:type="dcterms:W3CDTF">2024-03-29T14:48:44Z</dcterms:created>
  <dcterms:modified xsi:type="dcterms:W3CDTF">2024-04-01T13:46:33Z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