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610A18-341A-2423-74D8-40D8CD302EAE}" v="434" dt="2025-02-17T15:10:56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  <a:ea typeface="+mj-lt"/>
                <a:cs typeface="+mj-lt"/>
              </a:rPr>
              <a:t>Barriers to Implementing a Just Culture</a:t>
            </a:r>
            <a:endParaRPr lang="en-US" sz="52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800">
                <a:solidFill>
                  <a:schemeClr val="tx2"/>
                </a:solidFill>
                <a:ea typeface="+mn-lt"/>
                <a:cs typeface="+mn-lt"/>
              </a:rPr>
              <a:t>Challenges in Fostering Accountability, Learning, and Trust</a:t>
            </a:r>
          </a:p>
          <a:p>
            <a:r>
              <a:rPr lang="en-US" sz="800">
                <a:solidFill>
                  <a:schemeClr val="tx2"/>
                </a:solidFill>
              </a:rPr>
              <a:t>By Roald Medendorp</a:t>
            </a:r>
          </a:p>
          <a:p>
            <a:r>
              <a:rPr lang="en-US" sz="800">
                <a:solidFill>
                  <a:schemeClr val="tx2"/>
                </a:solidFill>
              </a:rPr>
              <a:t>CSD 380 assignment 9.2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571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C2ECA-C2A9-786A-8A9F-9328BAA7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Conclusion &amp; Recommendations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43CC-60FA-5466-D4FA-C5DE11870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Summary: Key barriers include leadership gaps, fear, inconsistency, and resources.</a:t>
            </a:r>
          </a:p>
          <a:p>
            <a:pPr marL="0" indent="0">
              <a:buNone/>
            </a:pPr>
            <a:r>
              <a:rPr lang="en-US" sz="2400"/>
              <a:t>Recommendations:</a:t>
            </a:r>
          </a:p>
          <a:p>
            <a:r>
              <a:rPr lang="en-US" sz="2400"/>
              <a:t>Engage leadership through workshops.</a:t>
            </a:r>
          </a:p>
          <a:p>
            <a:r>
              <a:rPr lang="en-US" sz="2400"/>
              <a:t>Standardize policies and invest in training.</a:t>
            </a:r>
          </a:p>
          <a:p>
            <a:r>
              <a:rPr lang="en-US" sz="2400"/>
              <a:t>Align legal/HR practices with just culture goals.</a:t>
            </a:r>
          </a:p>
          <a:p>
            <a:pPr marL="0" indent="0">
              <a:buNone/>
            </a:pPr>
            <a:r>
              <a:rPr lang="en-US" sz="2400"/>
              <a:t>Closing Quote: "A just culture is a journey, not a checkbox." – Sidney Dekker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0671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C6A335-FCA3-73DE-051C-0D933B6E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B81CD-BAEB-35D7-F4D8-3AC2A8ADC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Dekker, S. (2012). Just Culture: Balancing Safety and Accountability.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AHRQ. (2019). Patient Safety Network.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Reason, J. (1997). Managing the Risks of Organizational Accidents.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46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C5F2B-9B18-D530-8872-13DF5E2E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What is a Just Culture?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85F90-48B9-76E2-D6DD-22756777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A culture that balances accountability with systemic learning, encouraging transparency without fear of unfair blame.</a:t>
            </a: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000">
                <a:ea typeface="+mn-lt"/>
                <a:cs typeface="+mn-lt"/>
              </a:rPr>
              <a:t>Focus on system improvement over individual punishment.</a:t>
            </a:r>
            <a:endParaRPr lang="en-US" sz="2000"/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000">
                <a:ea typeface="+mn-lt"/>
                <a:cs typeface="+mn-lt"/>
              </a:rPr>
              <a:t>Open reporting of errors.</a:t>
            </a:r>
            <a:endParaRPr lang="en-US" sz="2000"/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000">
                <a:ea typeface="+mn-lt"/>
                <a:cs typeface="+mn-lt"/>
              </a:rPr>
              <a:t>Fair accountability for reckless behavior.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 descr="A diagram of learning culture&#10;&#10;AI-generated content may be incorrect.">
            <a:extLst>
              <a:ext uri="{FF2B5EF4-FFF2-40B4-BE49-F238E27FC236}">
                <a16:creationId xmlns:a16="http://schemas.microsoft.com/office/drawing/2014/main" id="{631DEB49-3663-675D-E007-4171557D0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02" y="2484255"/>
            <a:ext cx="4104137" cy="37142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5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92A81B-718A-BA0B-F11B-E36E1944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823" y="991261"/>
            <a:ext cx="6180899" cy="183734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Barrier 1 – Resistance to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2CB78-D4A8-158A-0791-AD4C88A17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Blame Culture Legacy: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Deep-rooted punitive practices in industries like healthcare, aviation, or manufacturing.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Fear of vulnerability: Employees hesitate to report mistakes due to past repercussions.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Dekker (2012) highlights blame cultures as a major obstacle to safety improvement.</a:t>
            </a:r>
            <a:endParaRPr lang="en-US" sz="20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74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586A3-52D2-8DF9-5F85-70CD0991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/>
              <a:t>Barrier 2 – Lack of Leadership Support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758A88DD-B8C6-E1EF-032E-D8562738C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9DA7C-E79B-D5BA-6F98-BAA7E3709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400">
                <a:ea typeface="+mn-lt"/>
                <a:cs typeface="+mn-lt"/>
              </a:rPr>
              <a:t>Leadership Role: Critical for setting tone and allocating resources.</a:t>
            </a:r>
            <a:endParaRPr lang="en-US" sz="1400"/>
          </a:p>
          <a:p>
            <a:pPr marL="0" indent="0">
              <a:buNone/>
            </a:pPr>
            <a:r>
              <a:rPr lang="en-US" sz="1400">
                <a:ea typeface="+mn-lt"/>
                <a:cs typeface="+mn-lt"/>
              </a:rPr>
              <a:t>Challenges:</a:t>
            </a:r>
            <a:endParaRPr lang="en-US" sz="1400"/>
          </a:p>
          <a:p>
            <a:pPr marL="0" indent="0">
              <a:buNone/>
            </a:pPr>
            <a:r>
              <a:rPr lang="en-US" sz="1400">
                <a:ea typeface="+mn-lt"/>
                <a:cs typeface="+mn-lt"/>
              </a:rPr>
              <a:t>Leaders may lack training in just culture principles.</a:t>
            </a:r>
            <a:endParaRPr lang="en-US" sz="1400"/>
          </a:p>
          <a:p>
            <a:pPr marL="0" indent="0">
              <a:buNone/>
            </a:pPr>
            <a:r>
              <a:rPr lang="en-US" sz="1400">
                <a:ea typeface="+mn-lt"/>
                <a:cs typeface="+mn-lt"/>
              </a:rPr>
              <a:t>Inconsistent messaging undermines trust.</a:t>
            </a:r>
            <a:endParaRPr lang="en-US" sz="1400"/>
          </a:p>
          <a:p>
            <a:pPr marL="0" indent="0">
              <a:buNone/>
            </a:pPr>
            <a:r>
              <a:rPr lang="en-US" sz="1400">
                <a:ea typeface="+mn-lt"/>
                <a:cs typeface="+mn-lt"/>
              </a:rPr>
              <a:t>An example would be Cybersecurity admin prioritizing speed over safety.</a:t>
            </a:r>
            <a:endParaRPr lang="en-US" sz="1400"/>
          </a:p>
          <a:p>
            <a:pPr marL="0" indent="0">
              <a:buNone/>
            </a:pPr>
            <a:endParaRPr lang="en-US" sz="1400"/>
          </a:p>
        </p:txBody>
      </p:sp>
      <p:pic>
        <p:nvPicPr>
          <p:cNvPr id="9" name="Graphic 8" descr="Laptop Secure">
            <a:extLst>
              <a:ext uri="{FF2B5EF4-FFF2-40B4-BE49-F238E27FC236}">
                <a16:creationId xmlns:a16="http://schemas.microsoft.com/office/drawing/2014/main" id="{61F9FB88-E478-4732-87B5-45EB212F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1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7B029C-B6CD-F7AD-B8F9-D71B9AF2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E2841"/>
                </a:solidFill>
              </a:rPr>
              <a:t>Barrier 3 – Inadequate Training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03FE06C-B28D-B0DC-907A-767104A9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E2841"/>
                </a:solidFill>
                <a:ea typeface="+mn-lt"/>
                <a:cs typeface="+mn-lt"/>
              </a:rPr>
              <a:t>Employees: Unclear on differentiating human error vs. reckless behavior.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E2841"/>
                </a:solidFill>
                <a:ea typeface="+mn-lt"/>
                <a:cs typeface="+mn-lt"/>
              </a:rPr>
              <a:t>Managers: Struggle to apply just culture frameworks.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E2841"/>
                </a:solidFill>
                <a:ea typeface="+mn-lt"/>
                <a:cs typeface="+mn-lt"/>
              </a:rPr>
              <a:t>Solution: Regular workshops and scenario-based training.</a:t>
            </a:r>
            <a:endParaRPr lang="en-US" dirty="0"/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705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755FD2-197F-456B-C3CF-EBAD2BDA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Barrier 4 – Inconsistent Policy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5D00-1661-C4AE-1802-29DA463A9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ea typeface="+mn-lt"/>
                <a:cs typeface="+mn-lt"/>
              </a:rPr>
              <a:t>Erosion of Trust:</a:t>
            </a:r>
            <a:endParaRPr lang="en-US" sz="20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Perceived favoritism or inconsistent disciplinary actions.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Example: Two nurses making similar errors, but only one faces punishment.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AHRQ (2019) notes inconsistency as a top barrier in healthcare.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D3B825-1FB2-4788-BC84-91B463BE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Barrier 5 – Fear of Legal Repercussions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294C-F0E3-A878-F078-2E23565CB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Worry that transparency could increase liability or reputational harm.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Legal systems often prioritize punishment over systemic fixes.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ea typeface="+mn-lt"/>
                <a:cs typeface="+mn-lt"/>
              </a:rPr>
              <a:t>Example: Software companies avoiding incident reports to dodge lawsuits.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195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A04CE-CA3A-84F2-ECE3-50E5B687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Barrier 6 – Resource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FDE43-1B01-6CEF-3A94-33D1193B7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Time and Cost: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Training programs, reporting systems, and cultural audits require funding.</a:t>
            </a: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Staff shortages limit capacity for open dialogue.</a:t>
            </a: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clock and dollar sign on a seesaw&#10;&#10;AI-generated content may be incorrect.">
            <a:extLst>
              <a:ext uri="{FF2B5EF4-FFF2-40B4-BE49-F238E27FC236}">
                <a16:creationId xmlns:a16="http://schemas.microsoft.com/office/drawing/2014/main" id="{99A14710-B068-C83F-45B5-B961A3F27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004" y="1691673"/>
            <a:ext cx="5485417" cy="40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8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2990B-525C-607B-475F-8FEEBCB1D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Blame Culture vs. Just Culture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4472C4"/>
            </a:solidFill>
            <a:prstDash val="solid"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122DC7-B925-FAA7-4E8D-616C0D846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95164"/>
              </p:ext>
            </p:extLst>
          </p:nvPr>
        </p:nvGraphicFramePr>
        <p:xfrm>
          <a:off x="5640572" y="1745996"/>
          <a:ext cx="5608831" cy="325543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575529">
                  <a:extLst>
                    <a:ext uri="{9D8B030D-6E8A-4147-A177-3AD203B41FA5}">
                      <a16:colId xmlns:a16="http://schemas.microsoft.com/office/drawing/2014/main" val="4043110605"/>
                    </a:ext>
                  </a:extLst>
                </a:gridCol>
                <a:gridCol w="3033302">
                  <a:extLst>
                    <a:ext uri="{9D8B030D-6E8A-4147-A177-3AD203B41FA5}">
                      <a16:colId xmlns:a16="http://schemas.microsoft.com/office/drawing/2014/main" val="2778471624"/>
                    </a:ext>
                  </a:extLst>
                </a:gridCol>
              </a:tblGrid>
              <a:tr h="111785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i="0" u="none" strike="noStrike" cap="all" spc="150" baseline="0" noProof="0" dirty="0">
                          <a:solidFill>
                            <a:schemeClr val="lt1"/>
                          </a:solidFill>
                          <a:latin typeface="Aptos"/>
                        </a:rPr>
                        <a:t>Blame Culture</a:t>
                      </a:r>
                      <a:endParaRPr lang="en-US" sz="22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91998" marR="191998" marT="191998" marB="1919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0" cap="all" spc="150" dirty="0">
                          <a:solidFill>
                            <a:schemeClr val="lt1"/>
                          </a:solidFill>
                        </a:rPr>
                        <a:t>Just Culture</a:t>
                      </a:r>
                    </a:p>
                  </a:txBody>
                  <a:tcPr marL="191998" marR="191998" marT="191998" marB="1919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055181"/>
                  </a:ext>
                </a:extLst>
              </a:tr>
              <a:tr h="712526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Focuses on "Who?"</a:t>
                      </a:r>
                    </a:p>
                  </a:txBody>
                  <a:tcPr marL="191998" marR="191998" marT="191998" marB="1919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Focuses on "Why?"</a:t>
                      </a:r>
                    </a:p>
                  </a:txBody>
                  <a:tcPr marL="191998" marR="191998" marT="191998" marB="1919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622429"/>
                  </a:ext>
                </a:extLst>
              </a:tr>
              <a:tr h="712526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Punishes errors</a:t>
                      </a:r>
                    </a:p>
                  </a:txBody>
                  <a:tcPr marL="191998" marR="191998" marT="191998" marB="1919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Learns from errors</a:t>
                      </a:r>
                    </a:p>
                  </a:txBody>
                  <a:tcPr marL="191998" marR="191998" marT="191998" marB="1919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688957"/>
                  </a:ext>
                </a:extLst>
              </a:tr>
              <a:tr h="712526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Low reporting</a:t>
                      </a:r>
                    </a:p>
                  </a:txBody>
                  <a:tcPr marL="191998" marR="191998" marT="191998" marB="1919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High psychological safety</a:t>
                      </a:r>
                    </a:p>
                  </a:txBody>
                  <a:tcPr marL="191998" marR="191998" marT="191998" marB="19199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59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Barriers to Implementing a Just Culture</vt:lpstr>
      <vt:lpstr>What is a Just Culture?</vt:lpstr>
      <vt:lpstr>Barrier 1 – Resistance to Change</vt:lpstr>
      <vt:lpstr>Barrier 2 – Lack of Leadership Support</vt:lpstr>
      <vt:lpstr>Barrier 3 – Inadequate Training</vt:lpstr>
      <vt:lpstr>Barrier 4 – Inconsistent Policy Application</vt:lpstr>
      <vt:lpstr>Barrier 5 – Fear of Legal Repercussions</vt:lpstr>
      <vt:lpstr>Barrier 6 – Resource Constraints</vt:lpstr>
      <vt:lpstr>Blame Culture vs. Just Culture</vt:lpstr>
      <vt:lpstr>Conclusion &amp; Recommendations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138</cp:revision>
  <dcterms:created xsi:type="dcterms:W3CDTF">2025-02-17T14:40:15Z</dcterms:created>
  <dcterms:modified xsi:type="dcterms:W3CDTF">2025-02-17T15:12:01Z</dcterms:modified>
</cp:coreProperties>
</file>