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B6136F-197A-330B-A68C-7614F5E92C02}" v="253" dt="2025-01-05T18:33:19.7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F3D625-B29A-40E3-BD5A-17F0C1A404EA}"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8277B6ED-C405-48B2-BD8C-0CF5BA442089}">
      <dgm:prSet/>
      <dgm:spPr/>
      <dgm:t>
        <a:bodyPr/>
        <a:lstStyle/>
        <a:p>
          <a:r>
            <a:rPr lang="en-US"/>
            <a:t>Overview of deployment lead times often extending to months.</a:t>
          </a:r>
        </a:p>
      </dgm:t>
    </dgm:pt>
    <dgm:pt modelId="{5E09E240-6FDB-4DBD-8056-1F6B3D2645A9}" type="parTrans" cxnId="{CCD9596A-859C-4123-8B6E-8AE412EE250E}">
      <dgm:prSet/>
      <dgm:spPr/>
      <dgm:t>
        <a:bodyPr/>
        <a:lstStyle/>
        <a:p>
          <a:endParaRPr lang="en-US"/>
        </a:p>
      </dgm:t>
    </dgm:pt>
    <dgm:pt modelId="{CA516CDF-F795-47BA-B0FA-E9E0EE492108}" type="sibTrans" cxnId="{CCD9596A-859C-4123-8B6E-8AE412EE250E}">
      <dgm:prSet/>
      <dgm:spPr/>
      <dgm:t>
        <a:bodyPr/>
        <a:lstStyle/>
        <a:p>
          <a:endParaRPr lang="en-US"/>
        </a:p>
      </dgm:t>
    </dgm:pt>
    <dgm:pt modelId="{DA8F5753-34FC-480F-A397-D51B24792035}">
      <dgm:prSet/>
      <dgm:spPr/>
      <dgm:t>
        <a:bodyPr/>
        <a:lstStyle/>
        <a:p>
          <a:r>
            <a:rPr lang="en-US"/>
            <a:t>Key factors contributing to long lead times, like complex approvals and bottlenecks.</a:t>
          </a:r>
        </a:p>
      </dgm:t>
    </dgm:pt>
    <dgm:pt modelId="{1D8855B8-0C72-4082-97D0-05FC7D93CD85}" type="parTrans" cxnId="{B7399B2F-2AFA-439D-96BF-33DEE56F0F60}">
      <dgm:prSet/>
      <dgm:spPr/>
      <dgm:t>
        <a:bodyPr/>
        <a:lstStyle/>
        <a:p>
          <a:endParaRPr lang="en-US"/>
        </a:p>
      </dgm:t>
    </dgm:pt>
    <dgm:pt modelId="{95CCB6A1-C2A8-472F-9FFC-0BFA741A4E3A}" type="sibTrans" cxnId="{B7399B2F-2AFA-439D-96BF-33DEE56F0F60}">
      <dgm:prSet/>
      <dgm:spPr/>
      <dgm:t>
        <a:bodyPr/>
        <a:lstStyle/>
        <a:p>
          <a:endParaRPr lang="en-US"/>
        </a:p>
      </dgm:t>
    </dgm:pt>
    <dgm:pt modelId="{1A2A0825-3900-487B-890A-6E006CB91D70}" type="pres">
      <dgm:prSet presAssocID="{C8F3D625-B29A-40E3-BD5A-17F0C1A404EA}" presName="root" presStyleCnt="0">
        <dgm:presLayoutVars>
          <dgm:dir/>
          <dgm:resizeHandles val="exact"/>
        </dgm:presLayoutVars>
      </dgm:prSet>
      <dgm:spPr/>
    </dgm:pt>
    <dgm:pt modelId="{90F8CE8C-2E06-4607-A56D-8AD778DD74E2}" type="pres">
      <dgm:prSet presAssocID="{8277B6ED-C405-48B2-BD8C-0CF5BA442089}" presName="compNode" presStyleCnt="0"/>
      <dgm:spPr/>
    </dgm:pt>
    <dgm:pt modelId="{6BD270BE-00FD-49CD-B445-A9DCA2C98614}" type="pres">
      <dgm:prSet presAssocID="{8277B6ED-C405-48B2-BD8C-0CF5BA44208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rglass"/>
        </a:ext>
      </dgm:extLst>
    </dgm:pt>
    <dgm:pt modelId="{55C97DB5-12F6-412F-ACAA-501A3AFD2169}" type="pres">
      <dgm:prSet presAssocID="{8277B6ED-C405-48B2-BD8C-0CF5BA442089}" presName="spaceRect" presStyleCnt="0"/>
      <dgm:spPr/>
    </dgm:pt>
    <dgm:pt modelId="{DE7AA23F-C665-438B-9C6C-756BA69B32DB}" type="pres">
      <dgm:prSet presAssocID="{8277B6ED-C405-48B2-BD8C-0CF5BA442089}" presName="textRect" presStyleLbl="revTx" presStyleIdx="0" presStyleCnt="2">
        <dgm:presLayoutVars>
          <dgm:chMax val="1"/>
          <dgm:chPref val="1"/>
        </dgm:presLayoutVars>
      </dgm:prSet>
      <dgm:spPr/>
    </dgm:pt>
    <dgm:pt modelId="{DAC34004-A2DF-454D-B72E-8CE36770B030}" type="pres">
      <dgm:prSet presAssocID="{CA516CDF-F795-47BA-B0FA-E9E0EE492108}" presName="sibTrans" presStyleCnt="0"/>
      <dgm:spPr/>
    </dgm:pt>
    <dgm:pt modelId="{8A45A571-A62D-4A90-875E-CEE2B68DE8D5}" type="pres">
      <dgm:prSet presAssocID="{DA8F5753-34FC-480F-A397-D51B24792035}" presName="compNode" presStyleCnt="0"/>
      <dgm:spPr/>
    </dgm:pt>
    <dgm:pt modelId="{3829ECF9-2C7E-4DCC-9874-41D9BC1009C6}" type="pres">
      <dgm:prSet presAssocID="{DA8F5753-34FC-480F-A397-D51B2479203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FF44EA01-EFD1-46F1-A8D4-4655482681A8}" type="pres">
      <dgm:prSet presAssocID="{DA8F5753-34FC-480F-A397-D51B24792035}" presName="spaceRect" presStyleCnt="0"/>
      <dgm:spPr/>
    </dgm:pt>
    <dgm:pt modelId="{A7493FD3-CE95-4EC8-ABAE-8B7AD6682117}" type="pres">
      <dgm:prSet presAssocID="{DA8F5753-34FC-480F-A397-D51B24792035}" presName="textRect" presStyleLbl="revTx" presStyleIdx="1" presStyleCnt="2">
        <dgm:presLayoutVars>
          <dgm:chMax val="1"/>
          <dgm:chPref val="1"/>
        </dgm:presLayoutVars>
      </dgm:prSet>
      <dgm:spPr/>
    </dgm:pt>
  </dgm:ptLst>
  <dgm:cxnLst>
    <dgm:cxn modelId="{1126DC20-A337-4A44-A1E9-93138DA86DDB}" type="presOf" srcId="{C8F3D625-B29A-40E3-BD5A-17F0C1A404EA}" destId="{1A2A0825-3900-487B-890A-6E006CB91D70}" srcOrd="0" destOrd="0" presId="urn:microsoft.com/office/officeart/2018/2/layout/IconLabelList"/>
    <dgm:cxn modelId="{B7399B2F-2AFA-439D-96BF-33DEE56F0F60}" srcId="{C8F3D625-B29A-40E3-BD5A-17F0C1A404EA}" destId="{DA8F5753-34FC-480F-A397-D51B24792035}" srcOrd="1" destOrd="0" parTransId="{1D8855B8-0C72-4082-97D0-05FC7D93CD85}" sibTransId="{95CCB6A1-C2A8-472F-9FFC-0BFA741A4E3A}"/>
    <dgm:cxn modelId="{E347CE35-DACA-475F-A2F1-49A2DBA60249}" type="presOf" srcId="{DA8F5753-34FC-480F-A397-D51B24792035}" destId="{A7493FD3-CE95-4EC8-ABAE-8B7AD6682117}" srcOrd="0" destOrd="0" presId="urn:microsoft.com/office/officeart/2018/2/layout/IconLabelList"/>
    <dgm:cxn modelId="{CCD9596A-859C-4123-8B6E-8AE412EE250E}" srcId="{C8F3D625-B29A-40E3-BD5A-17F0C1A404EA}" destId="{8277B6ED-C405-48B2-BD8C-0CF5BA442089}" srcOrd="0" destOrd="0" parTransId="{5E09E240-6FDB-4DBD-8056-1F6B3D2645A9}" sibTransId="{CA516CDF-F795-47BA-B0FA-E9E0EE492108}"/>
    <dgm:cxn modelId="{097FB5B1-7F76-4FE1-A76D-C1EB01FE0DF3}" type="presOf" srcId="{8277B6ED-C405-48B2-BD8C-0CF5BA442089}" destId="{DE7AA23F-C665-438B-9C6C-756BA69B32DB}" srcOrd="0" destOrd="0" presId="urn:microsoft.com/office/officeart/2018/2/layout/IconLabelList"/>
    <dgm:cxn modelId="{D3011E11-4476-4D0D-B063-27C7700CF4FE}" type="presParOf" srcId="{1A2A0825-3900-487B-890A-6E006CB91D70}" destId="{90F8CE8C-2E06-4607-A56D-8AD778DD74E2}" srcOrd="0" destOrd="0" presId="urn:microsoft.com/office/officeart/2018/2/layout/IconLabelList"/>
    <dgm:cxn modelId="{1560C7BE-CC50-460C-A996-003DE58978C8}" type="presParOf" srcId="{90F8CE8C-2E06-4607-A56D-8AD778DD74E2}" destId="{6BD270BE-00FD-49CD-B445-A9DCA2C98614}" srcOrd="0" destOrd="0" presId="urn:microsoft.com/office/officeart/2018/2/layout/IconLabelList"/>
    <dgm:cxn modelId="{6074B968-D0BE-456F-953B-4F9C51A5792A}" type="presParOf" srcId="{90F8CE8C-2E06-4607-A56D-8AD778DD74E2}" destId="{55C97DB5-12F6-412F-ACAA-501A3AFD2169}" srcOrd="1" destOrd="0" presId="urn:microsoft.com/office/officeart/2018/2/layout/IconLabelList"/>
    <dgm:cxn modelId="{4DDD69E0-42F2-4D63-B4C9-4E7BC7BFC238}" type="presParOf" srcId="{90F8CE8C-2E06-4607-A56D-8AD778DD74E2}" destId="{DE7AA23F-C665-438B-9C6C-756BA69B32DB}" srcOrd="2" destOrd="0" presId="urn:microsoft.com/office/officeart/2018/2/layout/IconLabelList"/>
    <dgm:cxn modelId="{D22891C8-C381-4FAB-9EDD-01D3DE7700E6}" type="presParOf" srcId="{1A2A0825-3900-487B-890A-6E006CB91D70}" destId="{DAC34004-A2DF-454D-B72E-8CE36770B030}" srcOrd="1" destOrd="0" presId="urn:microsoft.com/office/officeart/2018/2/layout/IconLabelList"/>
    <dgm:cxn modelId="{22024B5F-ACFE-43F3-B481-6487531EB6D4}" type="presParOf" srcId="{1A2A0825-3900-487B-890A-6E006CB91D70}" destId="{8A45A571-A62D-4A90-875E-CEE2B68DE8D5}" srcOrd="2" destOrd="0" presId="urn:microsoft.com/office/officeart/2018/2/layout/IconLabelList"/>
    <dgm:cxn modelId="{9F4A2D7C-7CEB-45F5-ACCD-53A76BC7E900}" type="presParOf" srcId="{8A45A571-A62D-4A90-875E-CEE2B68DE8D5}" destId="{3829ECF9-2C7E-4DCC-9874-41D9BC1009C6}" srcOrd="0" destOrd="0" presId="urn:microsoft.com/office/officeart/2018/2/layout/IconLabelList"/>
    <dgm:cxn modelId="{B81AAC19-1FDE-45B9-AC84-A08281145CC1}" type="presParOf" srcId="{8A45A571-A62D-4A90-875E-CEE2B68DE8D5}" destId="{FF44EA01-EFD1-46F1-A8D4-4655482681A8}" srcOrd="1" destOrd="0" presId="urn:microsoft.com/office/officeart/2018/2/layout/IconLabelList"/>
    <dgm:cxn modelId="{4401797B-2184-42A5-A3F9-CCB696BE1562}" type="presParOf" srcId="{8A45A571-A62D-4A90-875E-CEE2B68DE8D5}" destId="{A7493FD3-CE95-4EC8-ABAE-8B7AD668211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67DE88-6CFB-4C38-8D88-C8A40784334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AF5B552-ED3F-4BA1-BCF8-99B44C194C49}">
      <dgm:prSet/>
      <dgm:spPr/>
      <dgm:t>
        <a:bodyPr/>
        <a:lstStyle/>
        <a:p>
          <a:pPr>
            <a:lnSpc>
              <a:spcPct val="100000"/>
            </a:lnSpc>
          </a:pPr>
          <a:r>
            <a:rPr lang="en-US"/>
            <a:t>Implementing advanced technologies like automation or AI can help speed up processes and reduce lead times.</a:t>
          </a:r>
        </a:p>
      </dgm:t>
    </dgm:pt>
    <dgm:pt modelId="{9E9196A4-4574-4016-9298-23A74D0A53E6}" type="parTrans" cxnId="{50D718EE-F0DA-4742-9627-6746FC4F061C}">
      <dgm:prSet/>
      <dgm:spPr/>
      <dgm:t>
        <a:bodyPr/>
        <a:lstStyle/>
        <a:p>
          <a:endParaRPr lang="en-US"/>
        </a:p>
      </dgm:t>
    </dgm:pt>
    <dgm:pt modelId="{8DE56742-435B-4536-A9BC-41C0C35B8AFE}" type="sibTrans" cxnId="{50D718EE-F0DA-4742-9627-6746FC4F061C}">
      <dgm:prSet/>
      <dgm:spPr/>
      <dgm:t>
        <a:bodyPr/>
        <a:lstStyle/>
        <a:p>
          <a:endParaRPr lang="en-US"/>
        </a:p>
      </dgm:t>
    </dgm:pt>
    <dgm:pt modelId="{3A5B7A74-9450-4C0C-A15B-6B6582530C62}">
      <dgm:prSet/>
      <dgm:spPr/>
      <dgm:t>
        <a:bodyPr/>
        <a:lstStyle/>
        <a:p>
          <a:pPr>
            <a:lnSpc>
              <a:spcPct val="100000"/>
            </a:lnSpc>
          </a:pPr>
          <a:r>
            <a:rPr lang="en-US"/>
            <a:t>Benefits of achieving short deployment times: Faster feedback, higher quality products, and improved team satisfaction.</a:t>
          </a:r>
        </a:p>
      </dgm:t>
    </dgm:pt>
    <dgm:pt modelId="{DE53939C-D343-4E98-982A-C1349F030FDD}" type="parTrans" cxnId="{6750F478-55DB-46D5-99D5-7103B038F24E}">
      <dgm:prSet/>
      <dgm:spPr/>
      <dgm:t>
        <a:bodyPr/>
        <a:lstStyle/>
        <a:p>
          <a:endParaRPr lang="en-US"/>
        </a:p>
      </dgm:t>
    </dgm:pt>
    <dgm:pt modelId="{C637FDCA-F5C9-40B4-A852-A7FF66742FF3}" type="sibTrans" cxnId="{6750F478-55DB-46D5-99D5-7103B038F24E}">
      <dgm:prSet/>
      <dgm:spPr/>
      <dgm:t>
        <a:bodyPr/>
        <a:lstStyle/>
        <a:p>
          <a:endParaRPr lang="en-US"/>
        </a:p>
      </dgm:t>
    </dgm:pt>
    <dgm:pt modelId="{B7F20A0F-9533-4D9F-BD8D-89ADA82EA935}" type="pres">
      <dgm:prSet presAssocID="{5767DE88-6CFB-4C38-8D88-C8A40784334F}" presName="root" presStyleCnt="0">
        <dgm:presLayoutVars>
          <dgm:dir/>
          <dgm:resizeHandles val="exact"/>
        </dgm:presLayoutVars>
      </dgm:prSet>
      <dgm:spPr/>
    </dgm:pt>
    <dgm:pt modelId="{73CF4300-F480-4AD5-B55F-AB4345B3FA5B}" type="pres">
      <dgm:prSet presAssocID="{2AF5B552-ED3F-4BA1-BCF8-99B44C194C49}" presName="compNode" presStyleCnt="0"/>
      <dgm:spPr/>
    </dgm:pt>
    <dgm:pt modelId="{30D25912-CC12-4E26-8D5C-E11B3AC2860B}" type="pres">
      <dgm:prSet presAssocID="{2AF5B552-ED3F-4BA1-BCF8-99B44C194C49}" presName="bgRect" presStyleLbl="bgShp" presStyleIdx="0" presStyleCnt="2"/>
      <dgm:spPr/>
    </dgm:pt>
    <dgm:pt modelId="{C5374F35-24F3-4D14-8DA8-AE01178418D2}" type="pres">
      <dgm:prSet presAssocID="{2AF5B552-ED3F-4BA1-BCF8-99B44C194C4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F8B8ECE7-9391-432B-A82B-FA6CC06B2592}" type="pres">
      <dgm:prSet presAssocID="{2AF5B552-ED3F-4BA1-BCF8-99B44C194C49}" presName="spaceRect" presStyleCnt="0"/>
      <dgm:spPr/>
    </dgm:pt>
    <dgm:pt modelId="{74CD717A-61AD-4313-9959-704647E94CC0}" type="pres">
      <dgm:prSet presAssocID="{2AF5B552-ED3F-4BA1-BCF8-99B44C194C49}" presName="parTx" presStyleLbl="revTx" presStyleIdx="0" presStyleCnt="2">
        <dgm:presLayoutVars>
          <dgm:chMax val="0"/>
          <dgm:chPref val="0"/>
        </dgm:presLayoutVars>
      </dgm:prSet>
      <dgm:spPr/>
    </dgm:pt>
    <dgm:pt modelId="{C4649DE7-D434-400D-86D8-19BE01CF099D}" type="pres">
      <dgm:prSet presAssocID="{8DE56742-435B-4536-A9BC-41C0C35B8AFE}" presName="sibTrans" presStyleCnt="0"/>
      <dgm:spPr/>
    </dgm:pt>
    <dgm:pt modelId="{C326266F-AD93-47BA-8174-8E76597C3926}" type="pres">
      <dgm:prSet presAssocID="{3A5B7A74-9450-4C0C-A15B-6B6582530C62}" presName="compNode" presStyleCnt="0"/>
      <dgm:spPr/>
    </dgm:pt>
    <dgm:pt modelId="{4B2A6C40-D6B3-4AB8-933D-C8A35D187D93}" type="pres">
      <dgm:prSet presAssocID="{3A5B7A74-9450-4C0C-A15B-6B6582530C62}" presName="bgRect" presStyleLbl="bgShp" presStyleIdx="1" presStyleCnt="2"/>
      <dgm:spPr/>
    </dgm:pt>
    <dgm:pt modelId="{C93A47FB-4B03-44EC-A2D7-599D1D3AB566}" type="pres">
      <dgm:prSet presAssocID="{3A5B7A74-9450-4C0C-A15B-6B6582530C6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Graph with Upward Trend"/>
        </a:ext>
      </dgm:extLst>
    </dgm:pt>
    <dgm:pt modelId="{4457FAA5-BA88-4CAF-9886-0B0262C097C7}" type="pres">
      <dgm:prSet presAssocID="{3A5B7A74-9450-4C0C-A15B-6B6582530C62}" presName="spaceRect" presStyleCnt="0"/>
      <dgm:spPr/>
    </dgm:pt>
    <dgm:pt modelId="{97EBB91F-E566-47EB-A066-6508865F22B2}" type="pres">
      <dgm:prSet presAssocID="{3A5B7A74-9450-4C0C-A15B-6B6582530C62}" presName="parTx" presStyleLbl="revTx" presStyleIdx="1" presStyleCnt="2">
        <dgm:presLayoutVars>
          <dgm:chMax val="0"/>
          <dgm:chPref val="0"/>
        </dgm:presLayoutVars>
      </dgm:prSet>
      <dgm:spPr/>
    </dgm:pt>
  </dgm:ptLst>
  <dgm:cxnLst>
    <dgm:cxn modelId="{70241637-A83D-46F9-A890-A2A92DE90A19}" type="presOf" srcId="{3A5B7A74-9450-4C0C-A15B-6B6582530C62}" destId="{97EBB91F-E566-47EB-A066-6508865F22B2}" srcOrd="0" destOrd="0" presId="urn:microsoft.com/office/officeart/2018/2/layout/IconVerticalSolidList"/>
    <dgm:cxn modelId="{B121F05B-3D7C-4AE7-A2D1-12D12419A269}" type="presOf" srcId="{5767DE88-6CFB-4C38-8D88-C8A40784334F}" destId="{B7F20A0F-9533-4D9F-BD8D-89ADA82EA935}" srcOrd="0" destOrd="0" presId="urn:microsoft.com/office/officeart/2018/2/layout/IconVerticalSolidList"/>
    <dgm:cxn modelId="{6750F478-55DB-46D5-99D5-7103B038F24E}" srcId="{5767DE88-6CFB-4C38-8D88-C8A40784334F}" destId="{3A5B7A74-9450-4C0C-A15B-6B6582530C62}" srcOrd="1" destOrd="0" parTransId="{DE53939C-D343-4E98-982A-C1349F030FDD}" sibTransId="{C637FDCA-F5C9-40B4-A852-A7FF66742FF3}"/>
    <dgm:cxn modelId="{50D718EE-F0DA-4742-9627-6746FC4F061C}" srcId="{5767DE88-6CFB-4C38-8D88-C8A40784334F}" destId="{2AF5B552-ED3F-4BA1-BCF8-99B44C194C49}" srcOrd="0" destOrd="0" parTransId="{9E9196A4-4574-4016-9298-23A74D0A53E6}" sibTransId="{8DE56742-435B-4536-A9BC-41C0C35B8AFE}"/>
    <dgm:cxn modelId="{C2F7A2FA-2103-49D8-AF19-395AED98EEB9}" type="presOf" srcId="{2AF5B552-ED3F-4BA1-BCF8-99B44C194C49}" destId="{74CD717A-61AD-4313-9959-704647E94CC0}" srcOrd="0" destOrd="0" presId="urn:microsoft.com/office/officeart/2018/2/layout/IconVerticalSolidList"/>
    <dgm:cxn modelId="{F895BB4D-4AAB-4551-B4AB-3258F3141120}" type="presParOf" srcId="{B7F20A0F-9533-4D9F-BD8D-89ADA82EA935}" destId="{73CF4300-F480-4AD5-B55F-AB4345B3FA5B}" srcOrd="0" destOrd="0" presId="urn:microsoft.com/office/officeart/2018/2/layout/IconVerticalSolidList"/>
    <dgm:cxn modelId="{BD194230-E0F2-4447-8D9D-5F972D3E0017}" type="presParOf" srcId="{73CF4300-F480-4AD5-B55F-AB4345B3FA5B}" destId="{30D25912-CC12-4E26-8D5C-E11B3AC2860B}" srcOrd="0" destOrd="0" presId="urn:microsoft.com/office/officeart/2018/2/layout/IconVerticalSolidList"/>
    <dgm:cxn modelId="{130AAAA1-9224-470C-805A-6540F95D5E41}" type="presParOf" srcId="{73CF4300-F480-4AD5-B55F-AB4345B3FA5B}" destId="{C5374F35-24F3-4D14-8DA8-AE01178418D2}" srcOrd="1" destOrd="0" presId="urn:microsoft.com/office/officeart/2018/2/layout/IconVerticalSolidList"/>
    <dgm:cxn modelId="{F124108E-300D-4184-A406-41D7DFA65119}" type="presParOf" srcId="{73CF4300-F480-4AD5-B55F-AB4345B3FA5B}" destId="{F8B8ECE7-9391-432B-A82B-FA6CC06B2592}" srcOrd="2" destOrd="0" presId="urn:microsoft.com/office/officeart/2018/2/layout/IconVerticalSolidList"/>
    <dgm:cxn modelId="{F0CCBBD6-3E2D-4245-AC8A-1758B292B7E9}" type="presParOf" srcId="{73CF4300-F480-4AD5-B55F-AB4345B3FA5B}" destId="{74CD717A-61AD-4313-9959-704647E94CC0}" srcOrd="3" destOrd="0" presId="urn:microsoft.com/office/officeart/2018/2/layout/IconVerticalSolidList"/>
    <dgm:cxn modelId="{532D77C4-4CF9-41B8-A04B-94196BA61C8B}" type="presParOf" srcId="{B7F20A0F-9533-4D9F-BD8D-89ADA82EA935}" destId="{C4649DE7-D434-400D-86D8-19BE01CF099D}" srcOrd="1" destOrd="0" presId="urn:microsoft.com/office/officeart/2018/2/layout/IconVerticalSolidList"/>
    <dgm:cxn modelId="{C5FF4FA5-45E2-4DF2-A414-28CD1DD5A3FC}" type="presParOf" srcId="{B7F20A0F-9533-4D9F-BD8D-89ADA82EA935}" destId="{C326266F-AD93-47BA-8174-8E76597C3926}" srcOrd="2" destOrd="0" presId="urn:microsoft.com/office/officeart/2018/2/layout/IconVerticalSolidList"/>
    <dgm:cxn modelId="{A3213BA7-012E-48AC-AA47-D7FBC2E82076}" type="presParOf" srcId="{C326266F-AD93-47BA-8174-8E76597C3926}" destId="{4B2A6C40-D6B3-4AB8-933D-C8A35D187D93}" srcOrd="0" destOrd="0" presId="urn:microsoft.com/office/officeart/2018/2/layout/IconVerticalSolidList"/>
    <dgm:cxn modelId="{90652715-7CEF-4EEC-8569-FBA14B08FA86}" type="presParOf" srcId="{C326266F-AD93-47BA-8174-8E76597C3926}" destId="{C93A47FB-4B03-44EC-A2D7-599D1D3AB566}" srcOrd="1" destOrd="0" presId="urn:microsoft.com/office/officeart/2018/2/layout/IconVerticalSolidList"/>
    <dgm:cxn modelId="{B0E49D57-D708-4259-BCF4-0E8199895BAA}" type="presParOf" srcId="{C326266F-AD93-47BA-8174-8E76597C3926}" destId="{4457FAA5-BA88-4CAF-9886-0B0262C097C7}" srcOrd="2" destOrd="0" presId="urn:microsoft.com/office/officeart/2018/2/layout/IconVerticalSolidList"/>
    <dgm:cxn modelId="{E98971B2-B5FC-454E-A87C-DC69712BD0C5}" type="presParOf" srcId="{C326266F-AD93-47BA-8174-8E76597C3926}" destId="{97EBB91F-E566-47EB-A066-6508865F22B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D3FFAE-06FD-43B3-94B9-5E334AED54D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E86F3A2-4991-4DE5-A652-49D91C492EBF}">
      <dgm:prSet/>
      <dgm:spPr/>
      <dgm:t>
        <a:bodyPr/>
        <a:lstStyle/>
        <a:p>
          <a:pPr>
            <a:lnSpc>
              <a:spcPct val="100000"/>
            </a:lnSpc>
          </a:pPr>
          <a:r>
            <a:rPr lang="en-US"/>
            <a:t>Continuous Integration/Continuous Deployment (CI/CD)</a:t>
          </a:r>
        </a:p>
      </dgm:t>
    </dgm:pt>
    <dgm:pt modelId="{C0E4F334-6AC9-4BDA-AF33-3DCB27952964}" type="parTrans" cxnId="{5E915833-F413-4AAD-B956-8744B37F7F99}">
      <dgm:prSet/>
      <dgm:spPr/>
      <dgm:t>
        <a:bodyPr/>
        <a:lstStyle/>
        <a:p>
          <a:endParaRPr lang="en-US"/>
        </a:p>
      </dgm:t>
    </dgm:pt>
    <dgm:pt modelId="{CAF7CFC2-DA4B-4A03-A5CC-2305CE96C8FA}" type="sibTrans" cxnId="{5E915833-F413-4AAD-B956-8744B37F7F99}">
      <dgm:prSet/>
      <dgm:spPr/>
      <dgm:t>
        <a:bodyPr/>
        <a:lstStyle/>
        <a:p>
          <a:endParaRPr lang="en-US"/>
        </a:p>
      </dgm:t>
    </dgm:pt>
    <dgm:pt modelId="{BE916B48-3F1C-4FFA-A347-8D8771FEADA3}">
      <dgm:prSet/>
      <dgm:spPr/>
      <dgm:t>
        <a:bodyPr/>
        <a:lstStyle/>
        <a:p>
          <a:pPr>
            <a:lnSpc>
              <a:spcPct val="100000"/>
            </a:lnSpc>
          </a:pPr>
          <a:r>
            <a:rPr lang="en-US"/>
            <a:t>Automation of testing and deployment processes</a:t>
          </a:r>
        </a:p>
      </dgm:t>
    </dgm:pt>
    <dgm:pt modelId="{5C02A0F0-6D1B-4625-9269-AF4DA3BB2B1F}" type="parTrans" cxnId="{7DEE39DD-BEED-4F81-A51D-FE0CE220C6ED}">
      <dgm:prSet/>
      <dgm:spPr/>
      <dgm:t>
        <a:bodyPr/>
        <a:lstStyle/>
        <a:p>
          <a:endParaRPr lang="en-US"/>
        </a:p>
      </dgm:t>
    </dgm:pt>
    <dgm:pt modelId="{ED5011F8-01BC-480A-907C-BA2F5518DE27}" type="sibTrans" cxnId="{7DEE39DD-BEED-4F81-A51D-FE0CE220C6ED}">
      <dgm:prSet/>
      <dgm:spPr/>
      <dgm:t>
        <a:bodyPr/>
        <a:lstStyle/>
        <a:p>
          <a:endParaRPr lang="en-US"/>
        </a:p>
      </dgm:t>
    </dgm:pt>
    <dgm:pt modelId="{7466A42E-70F4-4AD1-A28E-E970C499A175}">
      <dgm:prSet/>
      <dgm:spPr/>
      <dgm:t>
        <a:bodyPr/>
        <a:lstStyle/>
        <a:p>
          <a:pPr>
            <a:lnSpc>
              <a:spcPct val="100000"/>
            </a:lnSpc>
          </a:pPr>
          <a:r>
            <a:rPr lang="en-US"/>
            <a:t>Fostering a DevOps culture</a:t>
          </a:r>
        </a:p>
      </dgm:t>
    </dgm:pt>
    <dgm:pt modelId="{A9A494F0-121B-40AF-AF9F-376E0822C8A1}" type="parTrans" cxnId="{C629B450-4761-40DD-9FDD-7BF2A63BA088}">
      <dgm:prSet/>
      <dgm:spPr/>
      <dgm:t>
        <a:bodyPr/>
        <a:lstStyle/>
        <a:p>
          <a:endParaRPr lang="en-US"/>
        </a:p>
      </dgm:t>
    </dgm:pt>
    <dgm:pt modelId="{9FAB9128-6339-4C37-B416-F76A6C4AE132}" type="sibTrans" cxnId="{C629B450-4761-40DD-9FDD-7BF2A63BA088}">
      <dgm:prSet/>
      <dgm:spPr/>
      <dgm:t>
        <a:bodyPr/>
        <a:lstStyle/>
        <a:p>
          <a:endParaRPr lang="en-US"/>
        </a:p>
      </dgm:t>
    </dgm:pt>
    <dgm:pt modelId="{4FF3EE56-1F91-4616-BF78-D9EE1337480A}" type="pres">
      <dgm:prSet presAssocID="{3AD3FFAE-06FD-43B3-94B9-5E334AED54D3}" presName="root" presStyleCnt="0">
        <dgm:presLayoutVars>
          <dgm:dir/>
          <dgm:resizeHandles val="exact"/>
        </dgm:presLayoutVars>
      </dgm:prSet>
      <dgm:spPr/>
    </dgm:pt>
    <dgm:pt modelId="{0D7AE44C-71C9-4F1C-94C3-CAF2A5EAE8F9}" type="pres">
      <dgm:prSet presAssocID="{2E86F3A2-4991-4DE5-A652-49D91C492EBF}" presName="compNode" presStyleCnt="0"/>
      <dgm:spPr/>
    </dgm:pt>
    <dgm:pt modelId="{0D16F24E-43D5-40F2-9AE5-36C9A85C110E}" type="pres">
      <dgm:prSet presAssocID="{2E86F3A2-4991-4DE5-A652-49D91C492EB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F5907196-3B76-418B-B418-5DECE68244E9}" type="pres">
      <dgm:prSet presAssocID="{2E86F3A2-4991-4DE5-A652-49D91C492EBF}" presName="spaceRect" presStyleCnt="0"/>
      <dgm:spPr/>
    </dgm:pt>
    <dgm:pt modelId="{F8E6BD22-5B05-4C5A-9B3E-CEFC8D289A54}" type="pres">
      <dgm:prSet presAssocID="{2E86F3A2-4991-4DE5-A652-49D91C492EBF}" presName="textRect" presStyleLbl="revTx" presStyleIdx="0" presStyleCnt="3">
        <dgm:presLayoutVars>
          <dgm:chMax val="1"/>
          <dgm:chPref val="1"/>
        </dgm:presLayoutVars>
      </dgm:prSet>
      <dgm:spPr/>
    </dgm:pt>
    <dgm:pt modelId="{E88B2DDC-CABC-4EAC-8E46-C9569BD490E4}" type="pres">
      <dgm:prSet presAssocID="{CAF7CFC2-DA4B-4A03-A5CC-2305CE96C8FA}" presName="sibTrans" presStyleCnt="0"/>
      <dgm:spPr/>
    </dgm:pt>
    <dgm:pt modelId="{FEB5CB81-4454-4891-BB8F-BA5AAD03ECEF}" type="pres">
      <dgm:prSet presAssocID="{BE916B48-3F1C-4FFA-A347-8D8771FEADA3}" presName="compNode" presStyleCnt="0"/>
      <dgm:spPr/>
    </dgm:pt>
    <dgm:pt modelId="{21CDAC10-1331-4F96-9D77-9C304F70B626}" type="pres">
      <dgm:prSet presAssocID="{BE916B48-3F1C-4FFA-A347-8D8771FEADA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AACE45BB-6EE2-4D82-8AD7-26539E57A466}" type="pres">
      <dgm:prSet presAssocID="{BE916B48-3F1C-4FFA-A347-8D8771FEADA3}" presName="spaceRect" presStyleCnt="0"/>
      <dgm:spPr/>
    </dgm:pt>
    <dgm:pt modelId="{E262AE5B-8EB7-410A-9372-C122553D276E}" type="pres">
      <dgm:prSet presAssocID="{BE916B48-3F1C-4FFA-A347-8D8771FEADA3}" presName="textRect" presStyleLbl="revTx" presStyleIdx="1" presStyleCnt="3">
        <dgm:presLayoutVars>
          <dgm:chMax val="1"/>
          <dgm:chPref val="1"/>
        </dgm:presLayoutVars>
      </dgm:prSet>
      <dgm:spPr/>
    </dgm:pt>
    <dgm:pt modelId="{0675DAF9-D69B-4872-810D-69F81D25753D}" type="pres">
      <dgm:prSet presAssocID="{ED5011F8-01BC-480A-907C-BA2F5518DE27}" presName="sibTrans" presStyleCnt="0"/>
      <dgm:spPr/>
    </dgm:pt>
    <dgm:pt modelId="{82568964-3721-4C3A-8EAF-23D38D6CF45E}" type="pres">
      <dgm:prSet presAssocID="{7466A42E-70F4-4AD1-A28E-E970C499A175}" presName="compNode" presStyleCnt="0"/>
      <dgm:spPr/>
    </dgm:pt>
    <dgm:pt modelId="{5FC090F5-72B5-47E1-B469-30C66F4CE8EF}" type="pres">
      <dgm:prSet presAssocID="{7466A42E-70F4-4AD1-A28E-E970C499A17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5DEB0D60-6E58-40AD-A3DF-83FB335AED25}" type="pres">
      <dgm:prSet presAssocID="{7466A42E-70F4-4AD1-A28E-E970C499A175}" presName="spaceRect" presStyleCnt="0"/>
      <dgm:spPr/>
    </dgm:pt>
    <dgm:pt modelId="{F602FA4E-F651-4FA3-8B18-9A789B129001}" type="pres">
      <dgm:prSet presAssocID="{7466A42E-70F4-4AD1-A28E-E970C499A175}" presName="textRect" presStyleLbl="revTx" presStyleIdx="2" presStyleCnt="3">
        <dgm:presLayoutVars>
          <dgm:chMax val="1"/>
          <dgm:chPref val="1"/>
        </dgm:presLayoutVars>
      </dgm:prSet>
      <dgm:spPr/>
    </dgm:pt>
  </dgm:ptLst>
  <dgm:cxnLst>
    <dgm:cxn modelId="{6FBCC00B-267C-4B80-8626-CF875030175E}" type="presOf" srcId="{3AD3FFAE-06FD-43B3-94B9-5E334AED54D3}" destId="{4FF3EE56-1F91-4616-BF78-D9EE1337480A}" srcOrd="0" destOrd="0" presId="urn:microsoft.com/office/officeart/2018/2/layout/IconLabelList"/>
    <dgm:cxn modelId="{F6BAA023-5D53-4E7F-A9BD-09516F4C7D51}" type="presOf" srcId="{7466A42E-70F4-4AD1-A28E-E970C499A175}" destId="{F602FA4E-F651-4FA3-8B18-9A789B129001}" srcOrd="0" destOrd="0" presId="urn:microsoft.com/office/officeart/2018/2/layout/IconLabelList"/>
    <dgm:cxn modelId="{5E915833-F413-4AAD-B956-8744B37F7F99}" srcId="{3AD3FFAE-06FD-43B3-94B9-5E334AED54D3}" destId="{2E86F3A2-4991-4DE5-A652-49D91C492EBF}" srcOrd="0" destOrd="0" parTransId="{C0E4F334-6AC9-4BDA-AF33-3DCB27952964}" sibTransId="{CAF7CFC2-DA4B-4A03-A5CC-2305CE96C8FA}"/>
    <dgm:cxn modelId="{C629B450-4761-40DD-9FDD-7BF2A63BA088}" srcId="{3AD3FFAE-06FD-43B3-94B9-5E334AED54D3}" destId="{7466A42E-70F4-4AD1-A28E-E970C499A175}" srcOrd="2" destOrd="0" parTransId="{A9A494F0-121B-40AF-AF9F-376E0822C8A1}" sibTransId="{9FAB9128-6339-4C37-B416-F76A6C4AE132}"/>
    <dgm:cxn modelId="{7DEE39DD-BEED-4F81-A51D-FE0CE220C6ED}" srcId="{3AD3FFAE-06FD-43B3-94B9-5E334AED54D3}" destId="{BE916B48-3F1C-4FFA-A347-8D8771FEADA3}" srcOrd="1" destOrd="0" parTransId="{5C02A0F0-6D1B-4625-9269-AF4DA3BB2B1F}" sibTransId="{ED5011F8-01BC-480A-907C-BA2F5518DE27}"/>
    <dgm:cxn modelId="{F4F631E1-5ECA-4992-94A0-9D76D4F12855}" type="presOf" srcId="{2E86F3A2-4991-4DE5-A652-49D91C492EBF}" destId="{F8E6BD22-5B05-4C5A-9B3E-CEFC8D289A54}" srcOrd="0" destOrd="0" presId="urn:microsoft.com/office/officeart/2018/2/layout/IconLabelList"/>
    <dgm:cxn modelId="{88AC8DEF-2097-4F84-8660-8587786DEFE5}" type="presOf" srcId="{BE916B48-3F1C-4FFA-A347-8D8771FEADA3}" destId="{E262AE5B-8EB7-410A-9372-C122553D276E}" srcOrd="0" destOrd="0" presId="urn:microsoft.com/office/officeart/2018/2/layout/IconLabelList"/>
    <dgm:cxn modelId="{5847353F-90C6-407A-8AC1-F59DF5C1A9D6}" type="presParOf" srcId="{4FF3EE56-1F91-4616-BF78-D9EE1337480A}" destId="{0D7AE44C-71C9-4F1C-94C3-CAF2A5EAE8F9}" srcOrd="0" destOrd="0" presId="urn:microsoft.com/office/officeart/2018/2/layout/IconLabelList"/>
    <dgm:cxn modelId="{1646195F-85BE-4E4B-9A6F-4C795E9DFC5E}" type="presParOf" srcId="{0D7AE44C-71C9-4F1C-94C3-CAF2A5EAE8F9}" destId="{0D16F24E-43D5-40F2-9AE5-36C9A85C110E}" srcOrd="0" destOrd="0" presId="urn:microsoft.com/office/officeart/2018/2/layout/IconLabelList"/>
    <dgm:cxn modelId="{29E5F445-E40E-4744-B979-D9B9818A741D}" type="presParOf" srcId="{0D7AE44C-71C9-4F1C-94C3-CAF2A5EAE8F9}" destId="{F5907196-3B76-418B-B418-5DECE68244E9}" srcOrd="1" destOrd="0" presId="urn:microsoft.com/office/officeart/2018/2/layout/IconLabelList"/>
    <dgm:cxn modelId="{1AD3CDDF-7C1F-4281-A334-CB4FFA7F22A3}" type="presParOf" srcId="{0D7AE44C-71C9-4F1C-94C3-CAF2A5EAE8F9}" destId="{F8E6BD22-5B05-4C5A-9B3E-CEFC8D289A54}" srcOrd="2" destOrd="0" presId="urn:microsoft.com/office/officeart/2018/2/layout/IconLabelList"/>
    <dgm:cxn modelId="{8C1FA5C4-EF77-4D3D-900D-86B908BDA5AB}" type="presParOf" srcId="{4FF3EE56-1F91-4616-BF78-D9EE1337480A}" destId="{E88B2DDC-CABC-4EAC-8E46-C9569BD490E4}" srcOrd="1" destOrd="0" presId="urn:microsoft.com/office/officeart/2018/2/layout/IconLabelList"/>
    <dgm:cxn modelId="{AE368217-EB44-4661-B482-A34884B60A22}" type="presParOf" srcId="{4FF3EE56-1F91-4616-BF78-D9EE1337480A}" destId="{FEB5CB81-4454-4891-BB8F-BA5AAD03ECEF}" srcOrd="2" destOrd="0" presId="urn:microsoft.com/office/officeart/2018/2/layout/IconLabelList"/>
    <dgm:cxn modelId="{F7DA99EC-54E4-4E89-BAD6-6E8BE2367EC6}" type="presParOf" srcId="{FEB5CB81-4454-4891-BB8F-BA5AAD03ECEF}" destId="{21CDAC10-1331-4F96-9D77-9C304F70B626}" srcOrd="0" destOrd="0" presId="urn:microsoft.com/office/officeart/2018/2/layout/IconLabelList"/>
    <dgm:cxn modelId="{C32844BA-E79D-4CED-A071-FA119EDAE6AA}" type="presParOf" srcId="{FEB5CB81-4454-4891-BB8F-BA5AAD03ECEF}" destId="{AACE45BB-6EE2-4D82-8AD7-26539E57A466}" srcOrd="1" destOrd="0" presId="urn:microsoft.com/office/officeart/2018/2/layout/IconLabelList"/>
    <dgm:cxn modelId="{87B91039-A68D-4554-845E-9D49FC97F747}" type="presParOf" srcId="{FEB5CB81-4454-4891-BB8F-BA5AAD03ECEF}" destId="{E262AE5B-8EB7-410A-9372-C122553D276E}" srcOrd="2" destOrd="0" presId="urn:microsoft.com/office/officeart/2018/2/layout/IconLabelList"/>
    <dgm:cxn modelId="{FFDC0FAC-03CE-4FA3-8749-5D0268D03959}" type="presParOf" srcId="{4FF3EE56-1F91-4616-BF78-D9EE1337480A}" destId="{0675DAF9-D69B-4872-810D-69F81D25753D}" srcOrd="3" destOrd="0" presId="urn:microsoft.com/office/officeart/2018/2/layout/IconLabelList"/>
    <dgm:cxn modelId="{81505035-B68D-4A60-A260-4A71B081B7AB}" type="presParOf" srcId="{4FF3EE56-1F91-4616-BF78-D9EE1337480A}" destId="{82568964-3721-4C3A-8EAF-23D38D6CF45E}" srcOrd="4" destOrd="0" presId="urn:microsoft.com/office/officeart/2018/2/layout/IconLabelList"/>
    <dgm:cxn modelId="{D50B6490-642D-4185-8E47-BD133575FF41}" type="presParOf" srcId="{82568964-3721-4C3A-8EAF-23D38D6CF45E}" destId="{5FC090F5-72B5-47E1-B469-30C66F4CE8EF}" srcOrd="0" destOrd="0" presId="urn:microsoft.com/office/officeart/2018/2/layout/IconLabelList"/>
    <dgm:cxn modelId="{CCE6E94A-23F0-4556-9260-59BB3684E5F9}" type="presParOf" srcId="{82568964-3721-4C3A-8EAF-23D38D6CF45E}" destId="{5DEB0D60-6E58-40AD-A3DF-83FB335AED25}" srcOrd="1" destOrd="0" presId="urn:microsoft.com/office/officeart/2018/2/layout/IconLabelList"/>
    <dgm:cxn modelId="{51BD5DFA-D897-4CCB-9C67-8BFD3C712326}" type="presParOf" srcId="{82568964-3721-4C3A-8EAF-23D38D6CF45E}" destId="{F602FA4E-F651-4FA3-8B18-9A789B12900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D270BE-00FD-49CD-B445-A9DCA2C98614}">
      <dsp:nvSpPr>
        <dsp:cNvPr id="0" name=""/>
        <dsp:cNvSpPr/>
      </dsp:nvSpPr>
      <dsp:spPr>
        <a:xfrm>
          <a:off x="1816789" y="7297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7AA23F-C665-438B-9C6C-756BA69B32DB}">
      <dsp:nvSpPr>
        <dsp:cNvPr id="0" name=""/>
        <dsp:cNvSpPr/>
      </dsp:nvSpPr>
      <dsp:spPr>
        <a:xfrm>
          <a:off x="628789" y="314403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Overview of deployment lead times often extending to months.</a:t>
          </a:r>
        </a:p>
      </dsp:txBody>
      <dsp:txXfrm>
        <a:off x="628789" y="3144033"/>
        <a:ext cx="4320000" cy="720000"/>
      </dsp:txXfrm>
    </dsp:sp>
    <dsp:sp modelId="{3829ECF9-2C7E-4DCC-9874-41D9BC1009C6}">
      <dsp:nvSpPr>
        <dsp:cNvPr id="0" name=""/>
        <dsp:cNvSpPr/>
      </dsp:nvSpPr>
      <dsp:spPr>
        <a:xfrm>
          <a:off x="6892789" y="7297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493FD3-CE95-4EC8-ABAE-8B7AD6682117}">
      <dsp:nvSpPr>
        <dsp:cNvPr id="0" name=""/>
        <dsp:cNvSpPr/>
      </dsp:nvSpPr>
      <dsp:spPr>
        <a:xfrm>
          <a:off x="5704789" y="314403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Key factors contributing to long lead times, like complex approvals and bottlenecks.</a:t>
          </a:r>
        </a:p>
      </dsp:txBody>
      <dsp:txXfrm>
        <a:off x="5704789" y="3144033"/>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D25912-CC12-4E26-8D5C-E11B3AC2860B}">
      <dsp:nvSpPr>
        <dsp:cNvPr id="0" name=""/>
        <dsp:cNvSpPr/>
      </dsp:nvSpPr>
      <dsp:spPr>
        <a:xfrm>
          <a:off x="0" y="746497"/>
          <a:ext cx="10653579" cy="13781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374F35-24F3-4D14-8DA8-AE01178418D2}">
      <dsp:nvSpPr>
        <dsp:cNvPr id="0" name=""/>
        <dsp:cNvSpPr/>
      </dsp:nvSpPr>
      <dsp:spPr>
        <a:xfrm>
          <a:off x="416889" y="1056580"/>
          <a:ext cx="757981" cy="7579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CD717A-61AD-4313-9959-704647E94CC0}">
      <dsp:nvSpPr>
        <dsp:cNvPr id="0" name=""/>
        <dsp:cNvSpPr/>
      </dsp:nvSpPr>
      <dsp:spPr>
        <a:xfrm>
          <a:off x="1591761" y="746497"/>
          <a:ext cx="9061817" cy="1378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54" tIns="145854" rIns="145854" bIns="145854" numCol="1" spcCol="1270" anchor="ctr" anchorCtr="0">
          <a:noAutofit/>
        </a:bodyPr>
        <a:lstStyle/>
        <a:p>
          <a:pPr marL="0" lvl="0" indent="0" algn="l" defTabSz="1022350">
            <a:lnSpc>
              <a:spcPct val="100000"/>
            </a:lnSpc>
            <a:spcBef>
              <a:spcPct val="0"/>
            </a:spcBef>
            <a:spcAft>
              <a:spcPct val="35000"/>
            </a:spcAft>
            <a:buNone/>
          </a:pPr>
          <a:r>
            <a:rPr lang="en-US" sz="2300" kern="1200"/>
            <a:t>Implementing advanced technologies like automation or AI can help speed up processes and reduce lead times.</a:t>
          </a:r>
        </a:p>
      </dsp:txBody>
      <dsp:txXfrm>
        <a:off x="1591761" y="746497"/>
        <a:ext cx="9061817" cy="1378148"/>
      </dsp:txXfrm>
    </dsp:sp>
    <dsp:sp modelId="{4B2A6C40-D6B3-4AB8-933D-C8A35D187D93}">
      <dsp:nvSpPr>
        <dsp:cNvPr id="0" name=""/>
        <dsp:cNvSpPr/>
      </dsp:nvSpPr>
      <dsp:spPr>
        <a:xfrm>
          <a:off x="0" y="2469182"/>
          <a:ext cx="10653579" cy="13781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3A47FB-4B03-44EC-A2D7-599D1D3AB566}">
      <dsp:nvSpPr>
        <dsp:cNvPr id="0" name=""/>
        <dsp:cNvSpPr/>
      </dsp:nvSpPr>
      <dsp:spPr>
        <a:xfrm>
          <a:off x="416889" y="2779265"/>
          <a:ext cx="757981" cy="7579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EBB91F-E566-47EB-A066-6508865F22B2}">
      <dsp:nvSpPr>
        <dsp:cNvPr id="0" name=""/>
        <dsp:cNvSpPr/>
      </dsp:nvSpPr>
      <dsp:spPr>
        <a:xfrm>
          <a:off x="1591761" y="2469182"/>
          <a:ext cx="9061817" cy="1378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54" tIns="145854" rIns="145854" bIns="145854" numCol="1" spcCol="1270" anchor="ctr" anchorCtr="0">
          <a:noAutofit/>
        </a:bodyPr>
        <a:lstStyle/>
        <a:p>
          <a:pPr marL="0" lvl="0" indent="0" algn="l" defTabSz="1022350">
            <a:lnSpc>
              <a:spcPct val="100000"/>
            </a:lnSpc>
            <a:spcBef>
              <a:spcPct val="0"/>
            </a:spcBef>
            <a:spcAft>
              <a:spcPct val="35000"/>
            </a:spcAft>
            <a:buNone/>
          </a:pPr>
          <a:r>
            <a:rPr lang="en-US" sz="2300" kern="1200"/>
            <a:t>Benefits of achieving short deployment times: Faster feedback, higher quality products, and improved team satisfaction.</a:t>
          </a:r>
        </a:p>
      </dsp:txBody>
      <dsp:txXfrm>
        <a:off x="1591761" y="2469182"/>
        <a:ext cx="9061817" cy="13781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6F24E-43D5-40F2-9AE5-36C9A85C110E}">
      <dsp:nvSpPr>
        <dsp:cNvPr id="0" name=""/>
        <dsp:cNvSpPr/>
      </dsp:nvSpPr>
      <dsp:spPr>
        <a:xfrm>
          <a:off x="1257413" y="1103909"/>
          <a:ext cx="1308013" cy="13080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E6BD22-5B05-4C5A-9B3E-CEFC8D289A54}">
      <dsp:nvSpPr>
        <dsp:cNvPr id="0" name=""/>
        <dsp:cNvSpPr/>
      </dsp:nvSpPr>
      <dsp:spPr>
        <a:xfrm>
          <a:off x="458071" y="2769918"/>
          <a:ext cx="290669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Continuous Integration/Continuous Deployment (CI/CD)</a:t>
          </a:r>
        </a:p>
      </dsp:txBody>
      <dsp:txXfrm>
        <a:off x="458071" y="2769918"/>
        <a:ext cx="2906697" cy="720000"/>
      </dsp:txXfrm>
    </dsp:sp>
    <dsp:sp modelId="{21CDAC10-1331-4F96-9D77-9C304F70B626}">
      <dsp:nvSpPr>
        <dsp:cNvPr id="0" name=""/>
        <dsp:cNvSpPr/>
      </dsp:nvSpPr>
      <dsp:spPr>
        <a:xfrm>
          <a:off x="4672782" y="1103909"/>
          <a:ext cx="1308013" cy="13080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62AE5B-8EB7-410A-9372-C122553D276E}">
      <dsp:nvSpPr>
        <dsp:cNvPr id="0" name=""/>
        <dsp:cNvSpPr/>
      </dsp:nvSpPr>
      <dsp:spPr>
        <a:xfrm>
          <a:off x="3873440" y="2769918"/>
          <a:ext cx="290669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Automation of testing and deployment processes</a:t>
          </a:r>
        </a:p>
      </dsp:txBody>
      <dsp:txXfrm>
        <a:off x="3873440" y="2769918"/>
        <a:ext cx="2906697" cy="720000"/>
      </dsp:txXfrm>
    </dsp:sp>
    <dsp:sp modelId="{5FC090F5-72B5-47E1-B469-30C66F4CE8EF}">
      <dsp:nvSpPr>
        <dsp:cNvPr id="0" name=""/>
        <dsp:cNvSpPr/>
      </dsp:nvSpPr>
      <dsp:spPr>
        <a:xfrm>
          <a:off x="8088152" y="1103909"/>
          <a:ext cx="1308013" cy="13080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02FA4E-F651-4FA3-8B18-9A789B129001}">
      <dsp:nvSpPr>
        <dsp:cNvPr id="0" name=""/>
        <dsp:cNvSpPr/>
      </dsp:nvSpPr>
      <dsp:spPr>
        <a:xfrm>
          <a:off x="7288810" y="2769918"/>
          <a:ext cx="290669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Fostering a DevOps culture</a:t>
          </a:r>
        </a:p>
      </dsp:txBody>
      <dsp:txXfrm>
        <a:off x="7288810" y="2769918"/>
        <a:ext cx="2906697"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7CA0979-F579-4E9B-A675-1F5ABBFF00DB}" type="datetimeFigureOut">
              <a:rPr lang="en-US" dirty="0"/>
              <a:t>1/5/2025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46286838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F7E76D0F-5A12-4D0A-80B0-1A6122B61E7B}" type="datetimeFigureOut">
              <a:rPr lang="en-US" dirty="0"/>
              <a:t>1/5/2025</a:t>
            </a:fld>
            <a:endParaRPr lang="en-US" dirty="0"/>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749684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8B9E8C84-89CA-44AB-B0BE-5C91BAF75478}" type="datetimeFigureOut">
              <a:rPr lang="en-US" dirty="0"/>
              <a:t>1/5/2025</a:t>
            </a:fld>
            <a:endParaRPr lang="en-US" dirty="0"/>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846865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3E7156E-175E-4DBA-9D21-B772C320F342}" type="datetimeFigureOut">
              <a:rPr lang="en-US" dirty="0"/>
              <a:t>1/5/2025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782240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dirty="0"/>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04895F6E-3D02-4292-95D1-C62B3126321B}" type="datetimeFigureOut">
              <a:rPr lang="en-US" dirty="0"/>
              <a:t>1/5/2025</a:t>
            </a:fld>
            <a:endParaRPr lang="en-US" dirty="0"/>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076886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DCB5ACB-D10C-44A8-9570-124370F4CB38}" type="datetimeFigureOut">
              <a:rPr lang="en-US" dirty="0"/>
              <a:t>1/5/2025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486677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AB8D84F4-0E7A-4BDE-98C6-AE68FB974645}" type="datetimeFigureOut">
              <a:rPr lang="en-US" dirty="0"/>
              <a:t>1/5/2025</a:t>
            </a:fld>
            <a:endParaRPr lang="en-US" dirty="0"/>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1176204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CBEFF1D8-9801-4C4B-92F3-66C9A863BD74}" type="datetimeFigureOut">
              <a:rPr lang="en-US" dirty="0"/>
              <a:t>1/5/2025</a:t>
            </a:fld>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28753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61FE8FD-B23E-4E1A-83EF-0847EBEA0105}" type="datetimeFigureOut">
              <a:rPr lang="en-US" dirty="0"/>
              <a:t>1/5/2025</a:t>
            </a:fld>
            <a:endParaRPr lang="en-US" dirty="0"/>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12771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8DDF891E-A7C2-465C-AD39-8EDCB0F58E3C}" type="datetimeFigureOut">
              <a:rPr lang="en-US" dirty="0"/>
              <a:t>1/5/2025</a:t>
            </a:fld>
            <a:endParaRPr lang="en-US" dirty="0"/>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1281475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noChangeAspect="1"/>
          </p:cNvSpPr>
          <p:nvPr>
            <p:ph type="pic" idx="1"/>
          </p:nvPr>
        </p:nvSpPr>
        <p:spPr>
          <a:xfrm>
            <a:off x="5063319" y="657103"/>
            <a:ext cx="6483687" cy="555590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F39F93E5-AFB6-485C-8E3C-32F92A07875F}" type="datetimeFigureOut">
              <a:rPr lang="en-US" dirty="0"/>
              <a:t>1/5/2025</a:t>
            </a:fld>
            <a:endParaRPr lang="en-US" dirty="0"/>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264182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3A332BE1-279E-4118-9FE3-7952B079A510}" type="datetimeFigureOut">
              <a:rPr lang="en-US" dirty="0"/>
              <a:t>1/5/2025</a:t>
            </a:fld>
            <a:endParaRPr lang="en-US" dirty="0"/>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dirty="0"/>
              <a:t>‹#›</a:t>
            </a:fld>
            <a:endParaRPr lang="en-US" dirty="0"/>
          </a:p>
        </p:txBody>
      </p:sp>
    </p:spTree>
    <p:extLst>
      <p:ext uri="{BB962C8B-B14F-4D97-AF65-F5344CB8AC3E}">
        <p14:creationId xmlns:p14="http://schemas.microsoft.com/office/powerpoint/2010/main" val="49220781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iro.com/value-stream-mapping/what-is-lead-time/" TargetMode="External"/><Relationship Id="rId2" Type="http://schemas.openxmlformats.org/officeDocument/2006/relationships/hyperlink" Target="https://www.techtarget.com/searchcio/definition/value-stream-management" TargetMode="External"/><Relationship Id="rId1" Type="http://schemas.openxmlformats.org/officeDocument/2006/relationships/slideLayout" Target="../slideLayouts/slideLayout2.xml"/><Relationship Id="rId4" Type="http://schemas.openxmlformats.org/officeDocument/2006/relationships/hyperlink" Target="https://www.atlassian.com/agile/value-stream-managem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a:latin typeface="Calibri"/>
                <a:ea typeface="Calibri"/>
                <a:cs typeface="Calibri"/>
              </a:rPr>
              <a:t>The Technology Value Stream</a:t>
            </a:r>
            <a:br>
              <a:rPr lang="en-US" sz="1800" dirty="0">
                <a:latin typeface="Calibri"/>
                <a:ea typeface="Calibri"/>
                <a:cs typeface="Calibri"/>
              </a:rPr>
            </a:br>
            <a:r>
              <a:rPr lang="en-US" sz="1800" dirty="0">
                <a:latin typeface="Calibri"/>
                <a:ea typeface="Calibri"/>
                <a:cs typeface="Calibri"/>
              </a:rPr>
              <a:t>Understanding Lead Time and Processing Time</a:t>
            </a:r>
          </a:p>
        </p:txBody>
      </p:sp>
      <p:sp>
        <p:nvSpPr>
          <p:cNvPr id="3" name="Subtitle 2"/>
          <p:cNvSpPr>
            <a:spLocks noGrp="1"/>
          </p:cNvSpPr>
          <p:nvPr>
            <p:ph type="subTitle" idx="1"/>
          </p:nvPr>
        </p:nvSpPr>
        <p:spPr/>
        <p:txBody>
          <a:bodyPr vert="horz" lIns="91440" tIns="45720" rIns="91440" bIns="45720" rtlCol="0" anchor="t">
            <a:normAutofit/>
          </a:bodyPr>
          <a:lstStyle/>
          <a:p>
            <a:r>
              <a:rPr lang="en-US" sz="1800" dirty="0"/>
              <a:t>Roald Medendorp</a:t>
            </a:r>
          </a:p>
          <a:p>
            <a:r>
              <a:rPr lang="en-US" sz="1800" dirty="0"/>
              <a:t>1/5/2025</a:t>
            </a:r>
          </a:p>
          <a:p>
            <a:r>
              <a:rPr lang="en-US" sz="1800" dirty="0"/>
              <a:t>CSD 380</a:t>
            </a:r>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811B6-8BA2-87E1-9BAC-F04B7C55BA5D}"/>
              </a:ext>
            </a:extLst>
          </p:cNvPr>
          <p:cNvSpPr>
            <a:spLocks noGrp="1"/>
          </p:cNvSpPr>
          <p:nvPr>
            <p:ph type="title"/>
          </p:nvPr>
        </p:nvSpPr>
        <p:spPr/>
        <p:txBody>
          <a:bodyPr>
            <a:normAutofit/>
          </a:bodyPr>
          <a:lstStyle/>
          <a:p>
            <a:r>
              <a:rPr lang="en-US" dirty="0">
                <a:solidFill>
                  <a:srgbClr val="000000"/>
                </a:solidFill>
                <a:latin typeface="Aptos Display"/>
              </a:rPr>
              <a:t>Introduction to Technology Value Stream</a:t>
            </a:r>
            <a:endParaRPr lang="en-US" dirty="0"/>
          </a:p>
        </p:txBody>
      </p:sp>
      <p:sp>
        <p:nvSpPr>
          <p:cNvPr id="3" name="Content Placeholder 2">
            <a:extLst>
              <a:ext uri="{FF2B5EF4-FFF2-40B4-BE49-F238E27FC236}">
                <a16:creationId xmlns:a16="http://schemas.microsoft.com/office/drawing/2014/main" id="{85AB4228-8DB7-6368-F77E-20C91D67C2CC}"/>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000000"/>
                </a:solidFill>
                <a:latin typeface="Aptos"/>
              </a:rPr>
              <a:t>Definition of Technology Value Stream</a:t>
            </a:r>
            <a:endParaRPr lang="en-US" dirty="0"/>
          </a:p>
          <a:p>
            <a:pPr marL="0" indent="0">
              <a:buNone/>
            </a:pPr>
            <a:r>
              <a:rPr lang="en-US" sz="1800" dirty="0">
                <a:solidFill>
                  <a:srgbClr val="040C28"/>
                </a:solidFill>
                <a:ea typeface="+mn-lt"/>
                <a:cs typeface="+mn-lt"/>
              </a:rPr>
              <a:t>The sequence of activities necessary to deliver a product, service or experience to a customer, internal or external</a:t>
            </a:r>
            <a:r>
              <a:rPr lang="en-US" sz="1800" dirty="0">
                <a:solidFill>
                  <a:srgbClr val="1F1F1F"/>
                </a:solidFill>
                <a:ea typeface="+mn-lt"/>
                <a:cs typeface="+mn-lt"/>
              </a:rPr>
              <a:t>.</a:t>
            </a:r>
          </a:p>
          <a:p>
            <a:pPr marL="0" indent="0">
              <a:buNone/>
            </a:pPr>
            <a:endParaRPr lang="en-US" dirty="0">
              <a:solidFill>
                <a:srgbClr val="1F1F1F"/>
              </a:solidFill>
              <a:latin typeface="Aptos"/>
            </a:endParaRPr>
          </a:p>
          <a:p>
            <a:pPr marL="0" indent="0">
              <a:buNone/>
            </a:pPr>
            <a:r>
              <a:rPr lang="en-US" dirty="0">
                <a:solidFill>
                  <a:srgbClr val="1F1F1F"/>
                </a:solidFill>
                <a:latin typeface="Aptos"/>
              </a:rPr>
              <a:t>Importance in software development and operation efficiency</a:t>
            </a:r>
            <a:endParaRPr lang="en-US" dirty="0"/>
          </a:p>
          <a:p>
            <a:pPr marL="0" indent="0">
              <a:buNone/>
            </a:pPr>
            <a:r>
              <a:rPr lang="en-US" sz="1800" dirty="0">
                <a:ea typeface="+mn-lt"/>
                <a:cs typeface="+mn-lt"/>
              </a:rPr>
              <a:t>provides a holistic view of the entire process involved in delivering a technology product or service to a customer, allowing organizations to identify bottlenecks, eliminate waste, optimize workflows, and ultimately deliver more value to customers faster by streamlining the entire process from conception to delivery, leading to improved efficiency, reduced costs, and increased customer satisfaction; essentially, it helps businesses understand where to focus improvement efforts to maximize the value created by their technology operations.</a:t>
            </a:r>
            <a:br>
              <a:rPr lang="en-US" sz="1800" dirty="0"/>
            </a:br>
            <a:endParaRPr lang="en-US"/>
          </a:p>
          <a:p>
            <a:pPr marL="0" indent="0">
              <a:buNone/>
            </a:pPr>
            <a:endParaRPr lang="en-US" sz="1500" dirty="0">
              <a:solidFill>
                <a:srgbClr val="1F1F1F"/>
              </a:solidFill>
            </a:endParaRPr>
          </a:p>
        </p:txBody>
      </p:sp>
    </p:spTree>
    <p:extLst>
      <p:ext uri="{BB962C8B-B14F-4D97-AF65-F5344CB8AC3E}">
        <p14:creationId xmlns:p14="http://schemas.microsoft.com/office/powerpoint/2010/main" val="99846336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10608-DAFF-C933-F8EE-3BD7C0E66CFD}"/>
              </a:ext>
            </a:extLst>
          </p:cNvPr>
          <p:cNvSpPr>
            <a:spLocks noGrp="1"/>
          </p:cNvSpPr>
          <p:nvPr>
            <p:ph type="title"/>
          </p:nvPr>
        </p:nvSpPr>
        <p:spPr>
          <a:xfrm>
            <a:off x="597160" y="553616"/>
            <a:ext cx="3595634" cy="1757505"/>
          </a:xfrm>
        </p:spPr>
        <p:txBody>
          <a:bodyPr anchor="t">
            <a:normAutofit/>
          </a:bodyPr>
          <a:lstStyle/>
          <a:p>
            <a:r>
              <a:rPr lang="en-US"/>
              <a:t>Lead Time vs. Processing Time</a:t>
            </a:r>
            <a:endParaRPr lang="en-US" dirty="0"/>
          </a:p>
        </p:txBody>
      </p:sp>
      <p:pic>
        <p:nvPicPr>
          <p:cNvPr id="4" name="Picture 3" descr="A diagram of process structure&#10;&#10;Description automatically generated">
            <a:extLst>
              <a:ext uri="{FF2B5EF4-FFF2-40B4-BE49-F238E27FC236}">
                <a16:creationId xmlns:a16="http://schemas.microsoft.com/office/drawing/2014/main" id="{57F36155-C0C3-1063-E5F4-00EAB2C1B562}"/>
              </a:ext>
            </a:extLst>
          </p:cNvPr>
          <p:cNvPicPr>
            <a:picLocks noChangeAspect="1"/>
          </p:cNvPicPr>
          <p:nvPr/>
        </p:nvPicPr>
        <p:blipFill>
          <a:blip r:embed="rId2"/>
          <a:stretch>
            <a:fillRect/>
          </a:stretch>
        </p:blipFill>
        <p:spPr>
          <a:xfrm>
            <a:off x="4166063" y="2615519"/>
            <a:ext cx="8023301" cy="4488083"/>
          </a:xfrm>
          <a:prstGeom prst="rect">
            <a:avLst/>
          </a:prstGeom>
          <a:noFill/>
        </p:spPr>
      </p:pic>
      <p:sp>
        <p:nvSpPr>
          <p:cNvPr id="3" name="Content Placeholder 2">
            <a:extLst>
              <a:ext uri="{FF2B5EF4-FFF2-40B4-BE49-F238E27FC236}">
                <a16:creationId xmlns:a16="http://schemas.microsoft.com/office/drawing/2014/main" id="{05C2BD8A-75E2-CCC5-B210-FF88D0276266}"/>
              </a:ext>
            </a:extLst>
          </p:cNvPr>
          <p:cNvSpPr>
            <a:spLocks noGrp="1"/>
          </p:cNvSpPr>
          <p:nvPr>
            <p:ph type="body" sz="half" idx="2"/>
          </p:nvPr>
        </p:nvSpPr>
        <p:spPr>
          <a:xfrm>
            <a:off x="597160" y="2311121"/>
            <a:ext cx="3595634" cy="3728895"/>
          </a:xfrm>
        </p:spPr>
        <p:txBody>
          <a:bodyPr vert="horz" lIns="91440" tIns="45720" rIns="91440" bIns="45720" rtlCol="0" anchor="t">
            <a:normAutofit/>
          </a:bodyPr>
          <a:lstStyle/>
          <a:p>
            <a:pPr marL="0" indent="0">
              <a:buNone/>
            </a:pPr>
            <a:r>
              <a:rPr lang="en-US" b="1"/>
              <a:t>Lead Time:</a:t>
            </a:r>
            <a:r>
              <a:rPr lang="en-US"/>
              <a:t> Total time from idea to delivery.</a:t>
            </a:r>
          </a:p>
          <a:p>
            <a:pPr marL="0" indent="0">
              <a:buNone/>
            </a:pPr>
            <a:r>
              <a:rPr lang="en-US" b="1"/>
              <a:t>Processing Time:</a:t>
            </a:r>
            <a:r>
              <a:rPr lang="en-US"/>
              <a:t> Actual time spent working on the task.</a:t>
            </a:r>
          </a:p>
          <a:p>
            <a:pPr marL="0" indent="0">
              <a:buNone/>
            </a:pPr>
            <a:endParaRPr lang="en-US" dirty="0"/>
          </a:p>
          <a:p>
            <a:pPr marL="0" indent="0">
              <a:buNone/>
            </a:pPr>
            <a:endParaRPr lang="en-US" dirty="0"/>
          </a:p>
          <a:p>
            <a:endParaRPr lang="en-US" dirty="0"/>
          </a:p>
        </p:txBody>
      </p:sp>
      <p:sp>
        <p:nvSpPr>
          <p:cNvPr id="9" name="Date Placeholder 4">
            <a:extLst>
              <a:ext uri="{FF2B5EF4-FFF2-40B4-BE49-F238E27FC236}">
                <a16:creationId xmlns:a16="http://schemas.microsoft.com/office/drawing/2014/main" id="{452EDFCD-E557-4272-1162-EDB13E77C6A7}"/>
              </a:ext>
            </a:extLst>
          </p:cNvPr>
          <p:cNvSpPr>
            <a:spLocks noGrp="1"/>
          </p:cNvSpPr>
          <p:nvPr>
            <p:ph type="dt" sz="half" idx="10"/>
          </p:nvPr>
        </p:nvSpPr>
        <p:spPr>
          <a:xfrm>
            <a:off x="137160" y="6453002"/>
            <a:ext cx="3494314" cy="365125"/>
          </a:xfrm>
        </p:spPr>
        <p:txBody>
          <a:bodyPr/>
          <a:lstStyle/>
          <a:p>
            <a:pPr>
              <a:spcAft>
                <a:spcPts val="600"/>
              </a:spcAft>
            </a:pPr>
            <a:fld id="{CAAEA562-EDD5-48EA-B83E-77A9FBC2E7BF}" type="datetime1">
              <a:pPr>
                <a:spcAft>
                  <a:spcPts val="600"/>
                </a:spcAft>
              </a:pPr>
              <a:t>1/5/2025</a:t>
            </a:fld>
            <a:endParaRPr lang="en-US"/>
          </a:p>
        </p:txBody>
      </p:sp>
      <p:sp>
        <p:nvSpPr>
          <p:cNvPr id="11" name="Footer Placeholder 5">
            <a:extLst>
              <a:ext uri="{FF2B5EF4-FFF2-40B4-BE49-F238E27FC236}">
                <a16:creationId xmlns:a16="http://schemas.microsoft.com/office/drawing/2014/main" id="{3A9236D6-3E26-EB2B-FC4A-92F01B2B608E}"/>
              </a:ext>
            </a:extLst>
          </p:cNvPr>
          <p:cNvSpPr>
            <a:spLocks noGrp="1"/>
          </p:cNvSpPr>
          <p:nvPr>
            <p:ph type="ftr" sz="quarter" idx="11"/>
          </p:nvPr>
        </p:nvSpPr>
        <p:spPr>
          <a:xfrm>
            <a:off x="8876521" y="6453002"/>
            <a:ext cx="2805405" cy="365125"/>
          </a:xfrm>
        </p:spPr>
        <p:txBody>
          <a:bodyPr/>
          <a:lstStyle/>
          <a:p>
            <a:pPr>
              <a:spcAft>
                <a:spcPts val="600"/>
              </a:spcAft>
            </a:pPr>
            <a:r>
              <a:rPr lang="en-US"/>
              <a:t>
              </a:t>
            </a:r>
          </a:p>
        </p:txBody>
      </p:sp>
      <p:sp>
        <p:nvSpPr>
          <p:cNvPr id="13" name="Slide Number Placeholder 6">
            <a:extLst>
              <a:ext uri="{FF2B5EF4-FFF2-40B4-BE49-F238E27FC236}">
                <a16:creationId xmlns:a16="http://schemas.microsoft.com/office/drawing/2014/main" id="{50C7BA40-927C-027A-1264-30C860BF2C87}"/>
              </a:ext>
            </a:extLst>
          </p:cNvPr>
          <p:cNvSpPr>
            <a:spLocks noGrp="1"/>
          </p:cNvSpPr>
          <p:nvPr>
            <p:ph type="sldNum" sz="quarter" idx="12"/>
          </p:nvPr>
        </p:nvSpPr>
        <p:spPr>
          <a:xfrm>
            <a:off x="11632162" y="6453002"/>
            <a:ext cx="429207" cy="365125"/>
          </a:xfrm>
        </p:spPr>
        <p:txBody>
          <a:bodyPr/>
          <a:lstStyle/>
          <a:p>
            <a:pPr>
              <a:spcAft>
                <a:spcPts val="600"/>
              </a:spcAft>
            </a:pPr>
            <a:fld id="{CC057153-B650-4DEB-B370-79DDCFDCE934}" type="slidenum">
              <a:rPr lang="en-US" dirty="0"/>
              <a:pPr>
                <a:spcAft>
                  <a:spcPts val="600"/>
                </a:spcAft>
              </a:pPr>
              <a:t>3</a:t>
            </a:fld>
            <a:endParaRPr lang="en-US"/>
          </a:p>
        </p:txBody>
      </p:sp>
    </p:spTree>
    <p:extLst>
      <p:ext uri="{BB962C8B-B14F-4D97-AF65-F5344CB8AC3E}">
        <p14:creationId xmlns:p14="http://schemas.microsoft.com/office/powerpoint/2010/main" val="20447277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B0F0-FA8B-0184-1821-85E97B31A6BF}"/>
              </a:ext>
            </a:extLst>
          </p:cNvPr>
          <p:cNvSpPr>
            <a:spLocks noGrp="1"/>
          </p:cNvSpPr>
          <p:nvPr>
            <p:ph type="title"/>
          </p:nvPr>
        </p:nvSpPr>
        <p:spPr>
          <a:xfrm>
            <a:off x="612648" y="548640"/>
            <a:ext cx="10653578" cy="1132258"/>
          </a:xfrm>
        </p:spPr>
        <p:txBody>
          <a:bodyPr anchor="t">
            <a:normAutofit/>
          </a:bodyPr>
          <a:lstStyle/>
          <a:p>
            <a:r>
              <a:rPr lang="en-US"/>
              <a:t>The Common Scenario: Long Deployment Lead Times</a:t>
            </a:r>
            <a:endParaRPr lang="en-US" dirty="0"/>
          </a:p>
        </p:txBody>
      </p:sp>
      <p:sp>
        <p:nvSpPr>
          <p:cNvPr id="9" name="Date Placeholder 3">
            <a:extLst>
              <a:ext uri="{FF2B5EF4-FFF2-40B4-BE49-F238E27FC236}">
                <a16:creationId xmlns:a16="http://schemas.microsoft.com/office/drawing/2014/main" id="{48AF1A67-03AE-8446-C532-294AC6030EB3}"/>
              </a:ext>
            </a:extLst>
          </p:cNvPr>
          <p:cNvSpPr>
            <a:spLocks noGrp="1"/>
          </p:cNvSpPr>
          <p:nvPr>
            <p:ph type="dt" sz="half" idx="10"/>
          </p:nvPr>
        </p:nvSpPr>
        <p:spPr>
          <a:xfrm>
            <a:off x="137160" y="6453002"/>
            <a:ext cx="3494314" cy="365125"/>
          </a:xfrm>
        </p:spPr>
        <p:txBody>
          <a:bodyPr/>
          <a:lstStyle/>
          <a:p>
            <a:pPr>
              <a:spcAft>
                <a:spcPts val="600"/>
              </a:spcAft>
            </a:pPr>
            <a:fld id="{C94BB2FE-E70A-4880-8DE2-A560299ACAD6}" type="datetime1">
              <a:pPr>
                <a:spcAft>
                  <a:spcPts val="600"/>
                </a:spcAft>
              </a:pPr>
              <a:t>1/5/2025</a:t>
            </a:fld>
            <a:endParaRPr lang="en-US"/>
          </a:p>
        </p:txBody>
      </p:sp>
      <p:sp>
        <p:nvSpPr>
          <p:cNvPr id="11" name="Footer Placeholder 4">
            <a:extLst>
              <a:ext uri="{FF2B5EF4-FFF2-40B4-BE49-F238E27FC236}">
                <a16:creationId xmlns:a16="http://schemas.microsoft.com/office/drawing/2014/main" id="{086A3117-2634-2C02-A5F8-BD469424B3A7}"/>
              </a:ext>
            </a:extLst>
          </p:cNvPr>
          <p:cNvSpPr>
            <a:spLocks noGrp="1"/>
          </p:cNvSpPr>
          <p:nvPr>
            <p:ph type="ftr" sz="quarter" idx="11"/>
          </p:nvPr>
        </p:nvSpPr>
        <p:spPr>
          <a:xfrm>
            <a:off x="8876521" y="6453002"/>
            <a:ext cx="2805405" cy="365125"/>
          </a:xfrm>
        </p:spPr>
        <p:txBody>
          <a:bodyPr/>
          <a:lstStyle/>
          <a:p>
            <a:pPr>
              <a:spcAft>
                <a:spcPts val="600"/>
              </a:spcAft>
            </a:pPr>
            <a:r>
              <a:rPr lang="en-US"/>
              <a:t>
              </a:t>
            </a:r>
          </a:p>
        </p:txBody>
      </p:sp>
      <p:sp>
        <p:nvSpPr>
          <p:cNvPr id="13" name="Slide Number Placeholder 5">
            <a:extLst>
              <a:ext uri="{FF2B5EF4-FFF2-40B4-BE49-F238E27FC236}">
                <a16:creationId xmlns:a16="http://schemas.microsoft.com/office/drawing/2014/main" id="{FA09F84D-EC5A-681D-BE0D-EA11560FA255}"/>
              </a:ext>
            </a:extLst>
          </p:cNvPr>
          <p:cNvSpPr>
            <a:spLocks noGrp="1"/>
          </p:cNvSpPr>
          <p:nvPr>
            <p:ph type="sldNum" sz="quarter" idx="12"/>
          </p:nvPr>
        </p:nvSpPr>
        <p:spPr>
          <a:xfrm>
            <a:off x="11632162" y="6453002"/>
            <a:ext cx="429207" cy="365125"/>
          </a:xfrm>
        </p:spPr>
        <p:txBody>
          <a:bodyPr/>
          <a:lstStyle/>
          <a:p>
            <a:pPr>
              <a:spcAft>
                <a:spcPts val="600"/>
              </a:spcAft>
            </a:pPr>
            <a:fld id="{CC057153-B650-4DEB-B370-79DDCFDCE934}" type="slidenum">
              <a:rPr lang="en-US" dirty="0"/>
              <a:pPr>
                <a:spcAft>
                  <a:spcPts val="600"/>
                </a:spcAft>
              </a:pPr>
              <a:t>4</a:t>
            </a:fld>
            <a:endParaRPr lang="en-US"/>
          </a:p>
        </p:txBody>
      </p:sp>
      <p:graphicFrame>
        <p:nvGraphicFramePr>
          <p:cNvPr id="5" name="Content Placeholder 2">
            <a:extLst>
              <a:ext uri="{FF2B5EF4-FFF2-40B4-BE49-F238E27FC236}">
                <a16:creationId xmlns:a16="http://schemas.microsoft.com/office/drawing/2014/main" id="{BC161AF5-BD59-A03D-28A9-3AB1B342C524}"/>
              </a:ext>
            </a:extLst>
          </p:cNvPr>
          <p:cNvGraphicFramePr>
            <a:graphicFrameLocks noGrp="1"/>
          </p:cNvGraphicFramePr>
          <p:nvPr>
            <p:ph idx="1"/>
            <p:extLst>
              <p:ext uri="{D42A27DB-BD31-4B8C-83A1-F6EECF244321}">
                <p14:modId xmlns:p14="http://schemas.microsoft.com/office/powerpoint/2010/main" val="1562483778"/>
              </p:ext>
            </p:extLst>
          </p:nvPr>
        </p:nvGraphicFramePr>
        <p:xfrm>
          <a:off x="612647" y="1715532"/>
          <a:ext cx="10653579" cy="4593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707160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AF5D-D37D-78D2-F5B8-F32832C0E47F}"/>
              </a:ext>
            </a:extLst>
          </p:cNvPr>
          <p:cNvSpPr>
            <a:spLocks noGrp="1"/>
          </p:cNvSpPr>
          <p:nvPr>
            <p:ph type="ctrTitle"/>
          </p:nvPr>
        </p:nvSpPr>
        <p:spPr>
          <a:xfrm>
            <a:off x="2301923" y="1122363"/>
            <a:ext cx="7588155" cy="2621154"/>
          </a:xfrm>
        </p:spPr>
        <p:txBody>
          <a:bodyPr anchor="b">
            <a:normAutofit/>
          </a:bodyPr>
          <a:lstStyle/>
          <a:p>
            <a:r>
              <a:rPr lang="en-US"/>
              <a:t>Impact of Extended Lead Times</a:t>
            </a:r>
            <a:endParaRPr lang="en-US" dirty="0"/>
          </a:p>
        </p:txBody>
      </p:sp>
      <p:sp>
        <p:nvSpPr>
          <p:cNvPr id="3" name="Content Placeholder 2">
            <a:extLst>
              <a:ext uri="{FF2B5EF4-FFF2-40B4-BE49-F238E27FC236}">
                <a16:creationId xmlns:a16="http://schemas.microsoft.com/office/drawing/2014/main" id="{ECF69D3A-2850-7DE9-D52C-46A0E7CE8050}"/>
              </a:ext>
            </a:extLst>
          </p:cNvPr>
          <p:cNvSpPr>
            <a:spLocks noGrp="1"/>
          </p:cNvSpPr>
          <p:nvPr>
            <p:ph type="subTitle" idx="1"/>
          </p:nvPr>
        </p:nvSpPr>
        <p:spPr>
          <a:xfrm>
            <a:off x="2301923" y="3843708"/>
            <a:ext cx="7588155" cy="1414091"/>
          </a:xfrm>
        </p:spPr>
        <p:txBody>
          <a:bodyPr vert="horz" lIns="91440" tIns="45720" rIns="91440" bIns="45720" rtlCol="0">
            <a:normAutofit/>
          </a:bodyPr>
          <a:lstStyle/>
          <a:p>
            <a:pPr marL="0" indent="0">
              <a:buNone/>
            </a:pPr>
            <a:r>
              <a:rPr lang="en-US"/>
              <a:t>Extended lead times within a technology value stream can significantly impact a company's operations by causing increased inventory costs, reduced customer satisfaction, lower productivity, and potential delays in product launches</a:t>
            </a:r>
            <a:endParaRPr lang="en-US" dirty="0"/>
          </a:p>
          <a:p>
            <a:pPr marL="0" indent="0">
              <a:buNone/>
            </a:pPr>
            <a:endParaRPr lang="en-US" dirty="0"/>
          </a:p>
          <a:p>
            <a:endParaRPr lang="en-US" dirty="0"/>
          </a:p>
        </p:txBody>
      </p:sp>
      <p:sp>
        <p:nvSpPr>
          <p:cNvPr id="8" name="Date Placeholder 3">
            <a:extLst>
              <a:ext uri="{FF2B5EF4-FFF2-40B4-BE49-F238E27FC236}">
                <a16:creationId xmlns:a16="http://schemas.microsoft.com/office/drawing/2014/main" id="{476D6617-36F0-6692-F66F-E0C57F92A9BC}"/>
              </a:ext>
            </a:extLst>
          </p:cNvPr>
          <p:cNvSpPr>
            <a:spLocks noGrp="1"/>
          </p:cNvSpPr>
          <p:nvPr>
            <p:ph type="dt" sz="half" idx="10"/>
          </p:nvPr>
        </p:nvSpPr>
        <p:spPr>
          <a:xfrm>
            <a:off x="137160" y="6453002"/>
            <a:ext cx="3494314" cy="365125"/>
          </a:xfrm>
        </p:spPr>
        <p:txBody>
          <a:bodyPr/>
          <a:lstStyle/>
          <a:p>
            <a:pPr>
              <a:spcAft>
                <a:spcPts val="600"/>
              </a:spcAft>
            </a:pPr>
            <a:fld id="{67FD9F21-68F9-49A5-87AE-A55D8534DB5D}" type="datetime1">
              <a:pPr>
                <a:spcAft>
                  <a:spcPts val="600"/>
                </a:spcAft>
              </a:pPr>
              <a:t>1/5/2025</a:t>
            </a:fld>
            <a:endParaRPr lang="en-US"/>
          </a:p>
        </p:txBody>
      </p:sp>
      <p:sp>
        <p:nvSpPr>
          <p:cNvPr id="10" name="Footer Placeholder 4">
            <a:extLst>
              <a:ext uri="{FF2B5EF4-FFF2-40B4-BE49-F238E27FC236}">
                <a16:creationId xmlns:a16="http://schemas.microsoft.com/office/drawing/2014/main" id="{1AAE408A-7996-3CB5-F05B-AD7AD45660A7}"/>
              </a:ext>
            </a:extLst>
          </p:cNvPr>
          <p:cNvSpPr>
            <a:spLocks noGrp="1"/>
          </p:cNvSpPr>
          <p:nvPr>
            <p:ph type="ftr" sz="quarter" idx="11"/>
          </p:nvPr>
        </p:nvSpPr>
        <p:spPr>
          <a:xfrm>
            <a:off x="8876521" y="6453002"/>
            <a:ext cx="2805405" cy="365125"/>
          </a:xfrm>
        </p:spPr>
        <p:txBody>
          <a:bodyPr/>
          <a:lstStyle/>
          <a:p>
            <a:pPr>
              <a:spcAft>
                <a:spcPts val="600"/>
              </a:spcAft>
            </a:pPr>
            <a:r>
              <a:rPr lang="en-US"/>
              <a:t>
              </a:t>
            </a:r>
          </a:p>
        </p:txBody>
      </p:sp>
      <p:sp>
        <p:nvSpPr>
          <p:cNvPr id="12" name="Slide Number Placeholder 5">
            <a:extLst>
              <a:ext uri="{FF2B5EF4-FFF2-40B4-BE49-F238E27FC236}">
                <a16:creationId xmlns:a16="http://schemas.microsoft.com/office/drawing/2014/main" id="{35763701-4F59-66FB-B824-2523068FC618}"/>
              </a:ext>
            </a:extLst>
          </p:cNvPr>
          <p:cNvSpPr>
            <a:spLocks noGrp="1"/>
          </p:cNvSpPr>
          <p:nvPr>
            <p:ph type="sldNum" sz="quarter" idx="12"/>
          </p:nvPr>
        </p:nvSpPr>
        <p:spPr>
          <a:xfrm>
            <a:off x="11632162" y="6453002"/>
            <a:ext cx="429207" cy="365125"/>
          </a:xfrm>
        </p:spPr>
        <p:txBody>
          <a:bodyPr/>
          <a:lstStyle/>
          <a:p>
            <a:pPr>
              <a:spcAft>
                <a:spcPts val="600"/>
              </a:spcAft>
            </a:pPr>
            <a:fld id="{CC057153-B650-4DEB-B370-79DDCFDCE934}" type="slidenum">
              <a:rPr lang="en-US" dirty="0"/>
              <a:pPr>
                <a:spcAft>
                  <a:spcPts val="600"/>
                </a:spcAft>
              </a:pPr>
              <a:t>5</a:t>
            </a:fld>
            <a:endParaRPr lang="en-US"/>
          </a:p>
        </p:txBody>
      </p:sp>
    </p:spTree>
    <p:extLst>
      <p:ext uri="{BB962C8B-B14F-4D97-AF65-F5344CB8AC3E}">
        <p14:creationId xmlns:p14="http://schemas.microsoft.com/office/powerpoint/2010/main" val="144614646"/>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39C47-1886-A88C-DCB2-15EE2B3A1C63}"/>
              </a:ext>
            </a:extLst>
          </p:cNvPr>
          <p:cNvSpPr>
            <a:spLocks noGrp="1"/>
          </p:cNvSpPr>
          <p:nvPr>
            <p:ph type="title"/>
          </p:nvPr>
        </p:nvSpPr>
        <p:spPr>
          <a:xfrm>
            <a:off x="612648" y="548640"/>
            <a:ext cx="10653578" cy="1132258"/>
          </a:xfrm>
        </p:spPr>
        <p:txBody>
          <a:bodyPr anchor="t">
            <a:normAutofit/>
          </a:bodyPr>
          <a:lstStyle/>
          <a:p>
            <a:r>
              <a:rPr lang="en-US"/>
              <a:t>Our DevOps Ideal: Short Deployment Lead Times</a:t>
            </a:r>
            <a:endParaRPr lang="en-US" dirty="0"/>
          </a:p>
        </p:txBody>
      </p:sp>
      <p:sp>
        <p:nvSpPr>
          <p:cNvPr id="17" name="Date Placeholder 3">
            <a:extLst>
              <a:ext uri="{FF2B5EF4-FFF2-40B4-BE49-F238E27FC236}">
                <a16:creationId xmlns:a16="http://schemas.microsoft.com/office/drawing/2014/main" id="{353A7A1E-14EA-7183-000B-4B3876B94535}"/>
              </a:ext>
            </a:extLst>
          </p:cNvPr>
          <p:cNvSpPr>
            <a:spLocks noGrp="1"/>
          </p:cNvSpPr>
          <p:nvPr>
            <p:ph type="dt" sz="half" idx="10"/>
          </p:nvPr>
        </p:nvSpPr>
        <p:spPr>
          <a:xfrm>
            <a:off x="137160" y="6453002"/>
            <a:ext cx="3494314" cy="365125"/>
          </a:xfrm>
        </p:spPr>
        <p:txBody>
          <a:bodyPr anchor="ctr">
            <a:normAutofit/>
          </a:bodyPr>
          <a:lstStyle/>
          <a:p>
            <a:pPr>
              <a:spcAft>
                <a:spcPts val="600"/>
              </a:spcAft>
            </a:pPr>
            <a:fld id="{3505E8E9-76B2-401C-8D83-5DBC1D6A93BD}" type="datetime1">
              <a:rPr lang="en-US"/>
              <a:pPr>
                <a:spcAft>
                  <a:spcPts val="600"/>
                </a:spcAft>
              </a:pPr>
              <a:t>1/5/2025</a:t>
            </a:fld>
            <a:endParaRPr lang="en-US"/>
          </a:p>
        </p:txBody>
      </p:sp>
      <p:sp>
        <p:nvSpPr>
          <p:cNvPr id="18" name="Footer Placeholder 4">
            <a:extLst>
              <a:ext uri="{FF2B5EF4-FFF2-40B4-BE49-F238E27FC236}">
                <a16:creationId xmlns:a16="http://schemas.microsoft.com/office/drawing/2014/main" id="{4C39CE7B-24A3-325E-06F0-4B430EC6FA66}"/>
              </a:ext>
            </a:extLst>
          </p:cNvPr>
          <p:cNvSpPr>
            <a:spLocks noGrp="1"/>
          </p:cNvSpPr>
          <p:nvPr>
            <p:ph type="ftr" sz="quarter" idx="11"/>
          </p:nvPr>
        </p:nvSpPr>
        <p:spPr>
          <a:xfrm>
            <a:off x="8876521" y="6453002"/>
            <a:ext cx="2805405" cy="365125"/>
          </a:xfrm>
        </p:spPr>
        <p:txBody>
          <a:bodyPr anchor="ctr">
            <a:normAutofit/>
          </a:bodyPr>
          <a:lstStyle/>
          <a:p>
            <a:pPr>
              <a:lnSpc>
                <a:spcPct val="90000"/>
              </a:lnSpc>
              <a:spcAft>
                <a:spcPts val="600"/>
              </a:spcAft>
            </a:pPr>
            <a:r>
              <a:rPr lang="en-US" sz="700"/>
              <a:t>
              </a:t>
            </a:r>
          </a:p>
        </p:txBody>
      </p:sp>
      <p:sp>
        <p:nvSpPr>
          <p:cNvPr id="19" name="Slide Number Placeholder 5">
            <a:extLst>
              <a:ext uri="{FF2B5EF4-FFF2-40B4-BE49-F238E27FC236}">
                <a16:creationId xmlns:a16="http://schemas.microsoft.com/office/drawing/2014/main" id="{5F3CA3BC-1ED4-B698-D4F2-9946498659D2}"/>
              </a:ext>
            </a:extLst>
          </p:cNvPr>
          <p:cNvSpPr>
            <a:spLocks noGrp="1"/>
          </p:cNvSpPr>
          <p:nvPr>
            <p:ph type="sldNum" sz="quarter" idx="12"/>
          </p:nvPr>
        </p:nvSpPr>
        <p:spPr>
          <a:xfrm>
            <a:off x="11632162" y="6453002"/>
            <a:ext cx="429207" cy="365125"/>
          </a:xfrm>
        </p:spPr>
        <p:txBody>
          <a:bodyPr anchor="ctr">
            <a:normAutofit/>
          </a:bodyPr>
          <a:lstStyle/>
          <a:p>
            <a:pPr>
              <a:spcAft>
                <a:spcPts val="600"/>
              </a:spcAft>
            </a:pPr>
            <a:fld id="{CC057153-B650-4DEB-B370-79DDCFDCE934}" type="slidenum">
              <a:rPr lang="en-US" dirty="0"/>
              <a:pPr>
                <a:spcAft>
                  <a:spcPts val="600"/>
                </a:spcAft>
              </a:pPr>
              <a:t>6</a:t>
            </a:fld>
            <a:endParaRPr lang="en-US"/>
          </a:p>
        </p:txBody>
      </p:sp>
      <p:graphicFrame>
        <p:nvGraphicFramePr>
          <p:cNvPr id="20" name="Content Placeholder 2">
            <a:extLst>
              <a:ext uri="{FF2B5EF4-FFF2-40B4-BE49-F238E27FC236}">
                <a16:creationId xmlns:a16="http://schemas.microsoft.com/office/drawing/2014/main" id="{22A1BD56-298F-A2D2-CA3B-FE56519A0340}"/>
              </a:ext>
            </a:extLst>
          </p:cNvPr>
          <p:cNvGraphicFramePr>
            <a:graphicFrameLocks noGrp="1"/>
          </p:cNvGraphicFramePr>
          <p:nvPr>
            <p:ph idx="1"/>
            <p:extLst>
              <p:ext uri="{D42A27DB-BD31-4B8C-83A1-F6EECF244321}">
                <p14:modId xmlns:p14="http://schemas.microsoft.com/office/powerpoint/2010/main" val="2071072370"/>
              </p:ext>
            </p:extLst>
          </p:nvPr>
        </p:nvGraphicFramePr>
        <p:xfrm>
          <a:off x="612647" y="1715532"/>
          <a:ext cx="10653579" cy="4593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26364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6EA3D-27E6-D4EA-3079-2009E34740D1}"/>
              </a:ext>
            </a:extLst>
          </p:cNvPr>
          <p:cNvSpPr>
            <a:spLocks noGrp="1"/>
          </p:cNvSpPr>
          <p:nvPr>
            <p:ph type="title"/>
          </p:nvPr>
        </p:nvSpPr>
        <p:spPr>
          <a:xfrm>
            <a:off x="612648" y="548640"/>
            <a:ext cx="10653578" cy="1132258"/>
          </a:xfrm>
        </p:spPr>
        <p:txBody>
          <a:bodyPr anchor="t">
            <a:normAutofit/>
          </a:bodyPr>
          <a:lstStyle/>
          <a:p>
            <a:r>
              <a:rPr lang="en-US"/>
              <a:t>Key Practices to Achieve Short Deployment Times</a:t>
            </a:r>
            <a:endParaRPr lang="en-US" dirty="0"/>
          </a:p>
        </p:txBody>
      </p:sp>
      <p:sp>
        <p:nvSpPr>
          <p:cNvPr id="9" name="Date Placeholder 3">
            <a:extLst>
              <a:ext uri="{FF2B5EF4-FFF2-40B4-BE49-F238E27FC236}">
                <a16:creationId xmlns:a16="http://schemas.microsoft.com/office/drawing/2014/main" id="{9121D5BF-B048-9222-D51E-CAD921A35918}"/>
              </a:ext>
            </a:extLst>
          </p:cNvPr>
          <p:cNvSpPr>
            <a:spLocks noGrp="1"/>
          </p:cNvSpPr>
          <p:nvPr>
            <p:ph type="dt" sz="half" idx="10"/>
          </p:nvPr>
        </p:nvSpPr>
        <p:spPr>
          <a:xfrm>
            <a:off x="137160" y="6453002"/>
            <a:ext cx="3494314" cy="365125"/>
          </a:xfrm>
        </p:spPr>
        <p:txBody>
          <a:bodyPr anchor="ctr">
            <a:normAutofit/>
          </a:bodyPr>
          <a:lstStyle/>
          <a:p>
            <a:pPr>
              <a:spcAft>
                <a:spcPts val="600"/>
              </a:spcAft>
            </a:pPr>
            <a:fld id="{9ACD63A8-FC33-42A6-980F-F28E351CC5C3}" type="datetime1">
              <a:rPr lang="en-US"/>
              <a:pPr>
                <a:spcAft>
                  <a:spcPts val="600"/>
                </a:spcAft>
              </a:pPr>
              <a:t>1/5/2025</a:t>
            </a:fld>
            <a:endParaRPr lang="en-US"/>
          </a:p>
        </p:txBody>
      </p:sp>
      <p:sp>
        <p:nvSpPr>
          <p:cNvPr id="11" name="Footer Placeholder 4">
            <a:extLst>
              <a:ext uri="{FF2B5EF4-FFF2-40B4-BE49-F238E27FC236}">
                <a16:creationId xmlns:a16="http://schemas.microsoft.com/office/drawing/2014/main" id="{C9D3747A-A6F1-C7F1-9DA4-FE2462C0C837}"/>
              </a:ext>
            </a:extLst>
          </p:cNvPr>
          <p:cNvSpPr>
            <a:spLocks noGrp="1"/>
          </p:cNvSpPr>
          <p:nvPr>
            <p:ph type="ftr" sz="quarter" idx="11"/>
          </p:nvPr>
        </p:nvSpPr>
        <p:spPr>
          <a:xfrm>
            <a:off x="8876521" y="6453002"/>
            <a:ext cx="2805405" cy="365125"/>
          </a:xfrm>
        </p:spPr>
        <p:txBody>
          <a:bodyPr anchor="ctr">
            <a:normAutofit/>
          </a:bodyPr>
          <a:lstStyle/>
          <a:p>
            <a:pPr>
              <a:lnSpc>
                <a:spcPct val="90000"/>
              </a:lnSpc>
              <a:spcAft>
                <a:spcPts val="600"/>
              </a:spcAft>
            </a:pPr>
            <a:r>
              <a:rPr lang="en-US" sz="700"/>
              <a:t>
              </a:t>
            </a:r>
          </a:p>
        </p:txBody>
      </p:sp>
      <p:sp>
        <p:nvSpPr>
          <p:cNvPr id="13" name="Slide Number Placeholder 5">
            <a:extLst>
              <a:ext uri="{FF2B5EF4-FFF2-40B4-BE49-F238E27FC236}">
                <a16:creationId xmlns:a16="http://schemas.microsoft.com/office/drawing/2014/main" id="{4F72C0A8-4E25-A30C-6E23-1AF5EDF5D432}"/>
              </a:ext>
            </a:extLst>
          </p:cNvPr>
          <p:cNvSpPr>
            <a:spLocks noGrp="1"/>
          </p:cNvSpPr>
          <p:nvPr>
            <p:ph type="sldNum" sz="quarter" idx="12"/>
          </p:nvPr>
        </p:nvSpPr>
        <p:spPr>
          <a:xfrm>
            <a:off x="11632162" y="6453002"/>
            <a:ext cx="429207" cy="365125"/>
          </a:xfrm>
        </p:spPr>
        <p:txBody>
          <a:bodyPr anchor="ctr">
            <a:normAutofit/>
          </a:bodyPr>
          <a:lstStyle/>
          <a:p>
            <a:pPr>
              <a:spcAft>
                <a:spcPts val="600"/>
              </a:spcAft>
            </a:pPr>
            <a:fld id="{CC057153-B650-4DEB-B370-79DDCFDCE934}" type="slidenum">
              <a:rPr lang="en-US" dirty="0"/>
              <a:pPr>
                <a:spcAft>
                  <a:spcPts val="600"/>
                </a:spcAft>
              </a:pPr>
              <a:t>7</a:t>
            </a:fld>
            <a:endParaRPr lang="en-US"/>
          </a:p>
        </p:txBody>
      </p:sp>
      <p:graphicFrame>
        <p:nvGraphicFramePr>
          <p:cNvPr id="5" name="Content Placeholder 2">
            <a:extLst>
              <a:ext uri="{FF2B5EF4-FFF2-40B4-BE49-F238E27FC236}">
                <a16:creationId xmlns:a16="http://schemas.microsoft.com/office/drawing/2014/main" id="{65AA9C08-8C82-1659-A14E-1C915F4CD7C9}"/>
              </a:ext>
            </a:extLst>
          </p:cNvPr>
          <p:cNvGraphicFramePr>
            <a:graphicFrameLocks noGrp="1"/>
          </p:cNvGraphicFramePr>
          <p:nvPr>
            <p:ph idx="1"/>
            <p:extLst>
              <p:ext uri="{D42A27DB-BD31-4B8C-83A1-F6EECF244321}">
                <p14:modId xmlns:p14="http://schemas.microsoft.com/office/powerpoint/2010/main" val="388737607"/>
              </p:ext>
            </p:extLst>
          </p:nvPr>
        </p:nvGraphicFramePr>
        <p:xfrm>
          <a:off x="612647" y="1715532"/>
          <a:ext cx="10653579" cy="4593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260124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371CC-6E30-7054-227C-1AEA4BCF2B4D}"/>
              </a:ext>
            </a:extLst>
          </p:cNvPr>
          <p:cNvSpPr>
            <a:spLocks noGrp="1"/>
          </p:cNvSpPr>
          <p:nvPr>
            <p:ph type="title"/>
          </p:nvPr>
        </p:nvSpPr>
        <p:spPr/>
        <p:txBody>
          <a:bodyPr>
            <a:normAutofit/>
          </a:bodyPr>
          <a:lstStyle/>
          <a:p>
            <a:r>
              <a:rPr lang="en-US" dirty="0">
                <a:solidFill>
                  <a:srgbClr val="000000"/>
                </a:solidFill>
                <a:latin typeface="Neue Haas Grotesk Text Pro"/>
              </a:rPr>
              <a:t>Conclusion</a:t>
            </a:r>
            <a:endParaRPr lang="en-US" dirty="0"/>
          </a:p>
        </p:txBody>
      </p:sp>
      <p:sp>
        <p:nvSpPr>
          <p:cNvPr id="3" name="Content Placeholder 2">
            <a:extLst>
              <a:ext uri="{FF2B5EF4-FFF2-40B4-BE49-F238E27FC236}">
                <a16:creationId xmlns:a16="http://schemas.microsoft.com/office/drawing/2014/main" id="{021BE686-24E9-35FA-9237-533DFB89CEB8}"/>
              </a:ext>
            </a:extLst>
          </p:cNvPr>
          <p:cNvSpPr>
            <a:spLocks noGrp="1"/>
          </p:cNvSpPr>
          <p:nvPr>
            <p:ph idx="1"/>
          </p:nvPr>
        </p:nvSpPr>
        <p:spPr/>
        <p:txBody>
          <a:bodyPr vert="horz" lIns="91440" tIns="45720" rIns="91440" bIns="45720" rtlCol="0" anchor="t">
            <a:normAutofit/>
          </a:bodyPr>
          <a:lstStyle/>
          <a:p>
            <a:pPr marL="0" indent="0">
              <a:buNone/>
            </a:pPr>
            <a:r>
              <a:rPr lang="en-US" dirty="0">
                <a:solidFill>
                  <a:srgbClr val="000000"/>
                </a:solidFill>
                <a:latin typeface="Neue Haas Grotesk Text Pro"/>
              </a:rPr>
              <a:t>Understanding the Technology Value Stream is crucial for enhancing efficiency in software development processes. Distinguishing between lead time—the total duration from idea to delivery—and processing time—the actual working time on tasks—enables teams to identify areas for improvement. The common scenario of lengthy deployment lead times, which can extend to months, highlights the need for streamlined processes. Conversely, the DevOps ideal advocates for dramatically reduced deployment times of mere minutes, fostering rapid delivery and continuous feedback. Embracing these principles not only optimizes the technology value stream but also contributes to improved project outcomes and team morale.</a:t>
            </a:r>
            <a:endParaRPr lang="en-US" dirty="0"/>
          </a:p>
        </p:txBody>
      </p:sp>
    </p:spTree>
    <p:extLst>
      <p:ext uri="{BB962C8B-B14F-4D97-AF65-F5344CB8AC3E}">
        <p14:creationId xmlns:p14="http://schemas.microsoft.com/office/powerpoint/2010/main" val="14650409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5F702-F6FC-3EA0-5B24-0BDC9B7A6EF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945521F-0C77-88CA-4D18-7DE52A68441C}"/>
              </a:ext>
            </a:extLst>
          </p:cNvPr>
          <p:cNvSpPr>
            <a:spLocks noGrp="1"/>
          </p:cNvSpPr>
          <p:nvPr>
            <p:ph idx="1"/>
          </p:nvPr>
        </p:nvSpPr>
        <p:spPr/>
        <p:txBody>
          <a:bodyPr vert="horz" lIns="91440" tIns="45720" rIns="91440" bIns="45720" rtlCol="0" anchor="t">
            <a:normAutofit/>
          </a:bodyPr>
          <a:lstStyle/>
          <a:p>
            <a:pPr marL="0" indent="0">
              <a:buNone/>
            </a:pPr>
            <a:r>
              <a:rPr lang="en-US" sz="1400" dirty="0"/>
              <a:t>Value stream management</a:t>
            </a:r>
          </a:p>
          <a:p>
            <a:pPr marL="0" indent="0">
              <a:buNone/>
            </a:pPr>
            <a:r>
              <a:rPr lang="en-US" sz="1400" dirty="0">
                <a:ea typeface="+mn-lt"/>
                <a:cs typeface="+mn-lt"/>
                <a:hlinkClick r:id="rId2"/>
              </a:rPr>
              <a:t>https://www.techtarget.com/searchcio/definition/value-stream-management</a:t>
            </a:r>
          </a:p>
          <a:p>
            <a:pPr marL="0" indent="0">
              <a:buNone/>
            </a:pPr>
            <a:r>
              <a:rPr lang="en-US" sz="1400" dirty="0">
                <a:solidFill>
                  <a:srgbClr val="000000"/>
                </a:solidFill>
              </a:rPr>
              <a:t>What is lead time in Value Stream Mapping?</a:t>
            </a:r>
            <a:endParaRPr lang="en-US" dirty="0"/>
          </a:p>
          <a:p>
            <a:pPr marL="0" indent="0">
              <a:buNone/>
            </a:pPr>
            <a:r>
              <a:rPr lang="en-US" sz="1400" dirty="0">
                <a:ea typeface="+mn-lt"/>
                <a:cs typeface="+mn-lt"/>
                <a:hlinkClick r:id="rId3"/>
              </a:rPr>
              <a:t>https://miro.com/value-stream-mapping/what-is-lead-time/</a:t>
            </a:r>
            <a:endParaRPr lang="en-US">
              <a:ea typeface="+mn-lt"/>
              <a:cs typeface="+mn-lt"/>
            </a:endParaRPr>
          </a:p>
          <a:p>
            <a:pPr marL="0" indent="0">
              <a:buNone/>
            </a:pPr>
            <a:r>
              <a:rPr lang="en-US" sz="1400" dirty="0">
                <a:solidFill>
                  <a:srgbClr val="000000"/>
                </a:solidFill>
              </a:rPr>
              <a:t>What is Value Stream Management (VSM) and Why is it Important?</a:t>
            </a:r>
            <a:endParaRPr lang="en-US" dirty="0"/>
          </a:p>
          <a:p>
            <a:pPr marL="0" indent="0">
              <a:buNone/>
            </a:pPr>
            <a:r>
              <a:rPr lang="en-US" sz="1400" dirty="0">
                <a:ea typeface="+mn-lt"/>
                <a:cs typeface="+mn-lt"/>
                <a:hlinkClick r:id="rId4"/>
              </a:rPr>
              <a:t>https://www.atlassian.com/agile/value-stream-management</a:t>
            </a:r>
            <a:endParaRPr lang="en-US">
              <a:ea typeface="+mn-lt"/>
              <a:cs typeface="+mn-lt"/>
            </a:endParaRPr>
          </a:p>
          <a:p>
            <a:pPr marL="0" indent="0">
              <a:buNone/>
            </a:pPr>
            <a:endParaRPr lang="en-US" sz="1400" dirty="0">
              <a:ea typeface="+mn-lt"/>
              <a:cs typeface="+mn-lt"/>
            </a:endParaRPr>
          </a:p>
          <a:p>
            <a:pPr marL="0" indent="0">
              <a:buNone/>
            </a:pPr>
            <a:endParaRPr lang="en-US" sz="1400" dirty="0">
              <a:ea typeface="+mn-lt"/>
              <a:cs typeface="+mn-lt"/>
            </a:endParaRPr>
          </a:p>
        </p:txBody>
      </p:sp>
    </p:spTree>
    <p:extLst>
      <p:ext uri="{BB962C8B-B14F-4D97-AF65-F5344CB8AC3E}">
        <p14:creationId xmlns:p14="http://schemas.microsoft.com/office/powerpoint/2010/main" val="3869340819"/>
      </p:ext>
    </p:extLst>
  </p:cSld>
  <p:clrMapOvr>
    <a:masterClrMapping/>
  </p:clrMapOvr>
</p:sld>
</file>

<file path=ppt/theme/theme1.xml><?xml version="1.0" encoding="utf-8"?>
<a:theme xmlns:a="http://schemas.openxmlformats.org/drawingml/2006/main" name="VanillaVTI">
  <a:themeElements>
    <a:clrScheme name="VanillaVTI">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VanillaVTI">
      <a:majorFont>
        <a:latin typeface="Neue Haas Grotesk Text Pro"/>
        <a:ea typeface=""/>
        <a:cs typeface=""/>
      </a:majorFont>
      <a:minorFont>
        <a:latin typeface="Neue Haas Grotesk Text Pro"/>
        <a:ea typeface=""/>
        <a:cs typeface=""/>
      </a:minorFont>
    </a:fontScheme>
    <a:fmtScheme name="Vanilla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AACC6CF0-9F86-48CC-9C4E-CA578EE0A0A0}" vid="{3BDE51FE-56D6-4100-AFB5-5B4AEDCE2EF6}"/>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VanillaVTI</vt:lpstr>
      <vt:lpstr>The Technology Value Stream Understanding Lead Time and Processing Time</vt:lpstr>
      <vt:lpstr>Introduction to Technology Value Stream</vt:lpstr>
      <vt:lpstr>Lead Time vs. Processing Time</vt:lpstr>
      <vt:lpstr>The Common Scenario: Long Deployment Lead Times</vt:lpstr>
      <vt:lpstr>Impact of Extended Lead Times</vt:lpstr>
      <vt:lpstr>Our DevOps Ideal: Short Deployment Lead Times</vt:lpstr>
      <vt:lpstr>Key Practices to Achieve Short Deployment Times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130</cp:revision>
  <dcterms:created xsi:type="dcterms:W3CDTF">2025-01-05T17:56:45Z</dcterms:created>
  <dcterms:modified xsi:type="dcterms:W3CDTF">2025-01-05T18:34:10Z</dcterms:modified>
</cp:coreProperties>
</file>