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A3039E-3378-0460-C74B-C68407136A9D}" v="284" dt="2025-02-24T12:44:12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23E9FD-3461-493E-9E14-E830F98D149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689EFA2-6596-4C2E-924E-78979DD3DDE7}">
      <dgm:prSet/>
      <dgm:spPr/>
      <dgm:t>
        <a:bodyPr/>
        <a:lstStyle/>
        <a:p>
          <a:r>
            <a:rPr lang="en-US"/>
            <a:t>GitGuardian. (2023). State of Secrets Sprawl.</a:t>
          </a:r>
        </a:p>
      </dgm:t>
    </dgm:pt>
    <dgm:pt modelId="{C7299A9A-125A-4A06-A7AF-16F8945DC3A4}" type="parTrans" cxnId="{60BBF27F-6711-469B-A069-08D604DE285D}">
      <dgm:prSet/>
      <dgm:spPr/>
      <dgm:t>
        <a:bodyPr/>
        <a:lstStyle/>
        <a:p>
          <a:endParaRPr lang="en-US"/>
        </a:p>
      </dgm:t>
    </dgm:pt>
    <dgm:pt modelId="{C0C2846A-427E-46F0-A4B4-DF490F1EC343}" type="sibTrans" cxnId="{60BBF27F-6711-469B-A069-08D604DE285D}">
      <dgm:prSet/>
      <dgm:spPr/>
      <dgm:t>
        <a:bodyPr/>
        <a:lstStyle/>
        <a:p>
          <a:endParaRPr lang="en-US"/>
        </a:p>
      </dgm:t>
    </dgm:pt>
    <dgm:pt modelId="{FD38B8B3-6499-48AD-A720-9F73ACE64921}">
      <dgm:prSet/>
      <dgm:spPr/>
      <dgm:t>
        <a:bodyPr/>
        <a:lstStyle/>
        <a:p>
          <a:r>
            <a:rPr lang="en-US"/>
            <a:t>NIST SP 800-207 (2020). Zero Trust Architecture.</a:t>
          </a:r>
        </a:p>
      </dgm:t>
    </dgm:pt>
    <dgm:pt modelId="{DF2E5C5F-60AB-4CE4-BAE0-E697297FE08A}" type="parTrans" cxnId="{A7031FE6-D6D3-4E16-892E-1312F5CA1434}">
      <dgm:prSet/>
      <dgm:spPr/>
      <dgm:t>
        <a:bodyPr/>
        <a:lstStyle/>
        <a:p>
          <a:endParaRPr lang="en-US"/>
        </a:p>
      </dgm:t>
    </dgm:pt>
    <dgm:pt modelId="{2FEB3607-356A-431A-8482-2829E4B2C131}" type="sibTrans" cxnId="{A7031FE6-D6D3-4E16-892E-1312F5CA1434}">
      <dgm:prSet/>
      <dgm:spPr/>
      <dgm:t>
        <a:bodyPr/>
        <a:lstStyle/>
        <a:p>
          <a:endParaRPr lang="en-US"/>
        </a:p>
      </dgm:t>
    </dgm:pt>
    <dgm:pt modelId="{B629CAB4-9C71-4EED-A335-1191206EFB10}">
      <dgm:prSet/>
      <dgm:spPr/>
      <dgm:t>
        <a:bodyPr/>
        <a:lstStyle/>
        <a:p>
          <a:r>
            <a:rPr lang="en-US"/>
            <a:t>OWASP (2023). Application Security Verification Standard.</a:t>
          </a:r>
        </a:p>
      </dgm:t>
    </dgm:pt>
    <dgm:pt modelId="{2365D592-2FE2-40E7-A2A0-162609B22B44}" type="parTrans" cxnId="{44BB4CAD-F3B3-4B3A-AB00-690E5806ABB2}">
      <dgm:prSet/>
      <dgm:spPr/>
      <dgm:t>
        <a:bodyPr/>
        <a:lstStyle/>
        <a:p>
          <a:endParaRPr lang="en-US"/>
        </a:p>
      </dgm:t>
    </dgm:pt>
    <dgm:pt modelId="{546A5C2D-148B-4B75-ABAE-57702A06BF89}" type="sibTrans" cxnId="{44BB4CAD-F3B3-4B3A-AB00-690E5806ABB2}">
      <dgm:prSet/>
      <dgm:spPr/>
      <dgm:t>
        <a:bodyPr/>
        <a:lstStyle/>
        <a:p>
          <a:endParaRPr lang="en-US"/>
        </a:p>
      </dgm:t>
    </dgm:pt>
    <dgm:pt modelId="{CFC54C91-4D1D-44AB-9F18-A3F18C849AEA}">
      <dgm:prSet/>
      <dgm:spPr/>
      <dgm:t>
        <a:bodyPr/>
        <a:lstStyle/>
        <a:p>
          <a:r>
            <a:rPr lang="en-US"/>
            <a:t>ISO/IEC 27001:2022. Information Security Management.</a:t>
          </a:r>
        </a:p>
      </dgm:t>
    </dgm:pt>
    <dgm:pt modelId="{99606BA8-BCC5-4089-AA3B-3EDF0BFFB269}" type="parTrans" cxnId="{AB774E94-9C88-4D72-9432-A6250F0E7FEB}">
      <dgm:prSet/>
      <dgm:spPr/>
      <dgm:t>
        <a:bodyPr/>
        <a:lstStyle/>
        <a:p>
          <a:endParaRPr lang="en-US"/>
        </a:p>
      </dgm:t>
    </dgm:pt>
    <dgm:pt modelId="{EFFC6CF1-F810-4ABC-8820-DFD5EBD9C91A}" type="sibTrans" cxnId="{AB774E94-9C88-4D72-9432-A6250F0E7FEB}">
      <dgm:prSet/>
      <dgm:spPr/>
      <dgm:t>
        <a:bodyPr/>
        <a:lstStyle/>
        <a:p>
          <a:endParaRPr lang="en-US"/>
        </a:p>
      </dgm:t>
    </dgm:pt>
    <dgm:pt modelId="{060DE312-88BD-4DD9-9B32-DB124C45060C}">
      <dgm:prSet/>
      <dgm:spPr/>
      <dgm:t>
        <a:bodyPr/>
        <a:lstStyle/>
        <a:p>
          <a:r>
            <a:rPr lang="en-US"/>
            <a:t>CSA (2021). Cloud Controls Matrix.</a:t>
          </a:r>
        </a:p>
      </dgm:t>
    </dgm:pt>
    <dgm:pt modelId="{43E4CD94-9F8D-428C-B222-D477F62FB396}" type="parTrans" cxnId="{42090710-9865-4CDA-89F1-D33F54D16DEB}">
      <dgm:prSet/>
      <dgm:spPr/>
      <dgm:t>
        <a:bodyPr/>
        <a:lstStyle/>
        <a:p>
          <a:endParaRPr lang="en-US"/>
        </a:p>
      </dgm:t>
    </dgm:pt>
    <dgm:pt modelId="{C922F111-FA1B-4220-A32C-C5A5F05C61BF}" type="sibTrans" cxnId="{42090710-9865-4CDA-89F1-D33F54D16DEB}">
      <dgm:prSet/>
      <dgm:spPr/>
      <dgm:t>
        <a:bodyPr/>
        <a:lstStyle/>
        <a:p>
          <a:endParaRPr lang="en-US"/>
        </a:p>
      </dgm:t>
    </dgm:pt>
    <dgm:pt modelId="{40465551-E353-4567-B84F-5AB6F0D6F9E8}" type="pres">
      <dgm:prSet presAssocID="{E423E9FD-3461-493E-9E14-E830F98D149B}" presName="root" presStyleCnt="0">
        <dgm:presLayoutVars>
          <dgm:dir/>
          <dgm:resizeHandles val="exact"/>
        </dgm:presLayoutVars>
      </dgm:prSet>
      <dgm:spPr/>
    </dgm:pt>
    <dgm:pt modelId="{D1460360-E0BE-4C20-BB2C-786D2355FD7A}" type="pres">
      <dgm:prSet presAssocID="{7689EFA2-6596-4C2E-924E-78979DD3DDE7}" presName="compNode" presStyleCnt="0"/>
      <dgm:spPr/>
    </dgm:pt>
    <dgm:pt modelId="{44863C64-055D-4268-9FE0-946FBBB2BFDE}" type="pres">
      <dgm:prSet presAssocID="{7689EFA2-6596-4C2E-924E-78979DD3DDE7}" presName="bgRect" presStyleLbl="bgShp" presStyleIdx="0" presStyleCnt="5"/>
      <dgm:spPr/>
    </dgm:pt>
    <dgm:pt modelId="{8A2A4EC7-6216-49DE-8F69-B0515411FBEC}" type="pres">
      <dgm:prSet presAssocID="{7689EFA2-6596-4C2E-924E-78979DD3DDE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D7A5C643-B3AA-4A19-B8C1-DF212F37174B}" type="pres">
      <dgm:prSet presAssocID="{7689EFA2-6596-4C2E-924E-78979DD3DDE7}" presName="spaceRect" presStyleCnt="0"/>
      <dgm:spPr/>
    </dgm:pt>
    <dgm:pt modelId="{34E56A9D-5F53-46EE-A960-8AE5475D2F54}" type="pres">
      <dgm:prSet presAssocID="{7689EFA2-6596-4C2E-924E-78979DD3DDE7}" presName="parTx" presStyleLbl="revTx" presStyleIdx="0" presStyleCnt="5">
        <dgm:presLayoutVars>
          <dgm:chMax val="0"/>
          <dgm:chPref val="0"/>
        </dgm:presLayoutVars>
      </dgm:prSet>
      <dgm:spPr/>
    </dgm:pt>
    <dgm:pt modelId="{3B24B8DA-135E-41A3-8223-7B25327B09AC}" type="pres">
      <dgm:prSet presAssocID="{C0C2846A-427E-46F0-A4B4-DF490F1EC343}" presName="sibTrans" presStyleCnt="0"/>
      <dgm:spPr/>
    </dgm:pt>
    <dgm:pt modelId="{48E553CE-7E7B-4476-8819-5C95EAF1DAEF}" type="pres">
      <dgm:prSet presAssocID="{FD38B8B3-6499-48AD-A720-9F73ACE64921}" presName="compNode" presStyleCnt="0"/>
      <dgm:spPr/>
    </dgm:pt>
    <dgm:pt modelId="{3F9E45A5-D8CA-44E3-99B0-150FBCC8CEB0}" type="pres">
      <dgm:prSet presAssocID="{FD38B8B3-6499-48AD-A720-9F73ACE64921}" presName="bgRect" presStyleLbl="bgShp" presStyleIdx="1" presStyleCnt="5"/>
      <dgm:spPr/>
    </dgm:pt>
    <dgm:pt modelId="{31508873-45A2-4CC1-82EC-82E6B4686841}" type="pres">
      <dgm:prSet presAssocID="{FD38B8B3-6499-48AD-A720-9F73ACE6492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AE5ECE2-3626-4684-BD47-A4B6D8823765}" type="pres">
      <dgm:prSet presAssocID="{FD38B8B3-6499-48AD-A720-9F73ACE64921}" presName="spaceRect" presStyleCnt="0"/>
      <dgm:spPr/>
    </dgm:pt>
    <dgm:pt modelId="{DA2CD2E4-E8EA-4693-B4D2-1E9D3644B226}" type="pres">
      <dgm:prSet presAssocID="{FD38B8B3-6499-48AD-A720-9F73ACE64921}" presName="parTx" presStyleLbl="revTx" presStyleIdx="1" presStyleCnt="5">
        <dgm:presLayoutVars>
          <dgm:chMax val="0"/>
          <dgm:chPref val="0"/>
        </dgm:presLayoutVars>
      </dgm:prSet>
      <dgm:spPr/>
    </dgm:pt>
    <dgm:pt modelId="{156D4047-CCD8-4803-9156-AE81205E4741}" type="pres">
      <dgm:prSet presAssocID="{2FEB3607-356A-431A-8482-2829E4B2C131}" presName="sibTrans" presStyleCnt="0"/>
      <dgm:spPr/>
    </dgm:pt>
    <dgm:pt modelId="{191ECEFD-D8F5-4085-95C3-0971C53399F6}" type="pres">
      <dgm:prSet presAssocID="{B629CAB4-9C71-4EED-A335-1191206EFB10}" presName="compNode" presStyleCnt="0"/>
      <dgm:spPr/>
    </dgm:pt>
    <dgm:pt modelId="{485BD90A-3113-49A5-8CCD-CA2BF47ED3C0}" type="pres">
      <dgm:prSet presAssocID="{B629CAB4-9C71-4EED-A335-1191206EFB10}" presName="bgRect" presStyleLbl="bgShp" presStyleIdx="2" presStyleCnt="5"/>
      <dgm:spPr/>
    </dgm:pt>
    <dgm:pt modelId="{4A7480D8-8E1D-4415-AD5B-1F87A573DDC3}" type="pres">
      <dgm:prSet presAssocID="{B629CAB4-9C71-4EED-A335-1191206EFB1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ider Web"/>
        </a:ext>
      </dgm:extLst>
    </dgm:pt>
    <dgm:pt modelId="{ED65656E-E8F9-4E3A-9D50-4D639EBBEFFE}" type="pres">
      <dgm:prSet presAssocID="{B629CAB4-9C71-4EED-A335-1191206EFB10}" presName="spaceRect" presStyleCnt="0"/>
      <dgm:spPr/>
    </dgm:pt>
    <dgm:pt modelId="{E486E73F-900C-49D9-8E22-BB9E51022200}" type="pres">
      <dgm:prSet presAssocID="{B629CAB4-9C71-4EED-A335-1191206EFB10}" presName="parTx" presStyleLbl="revTx" presStyleIdx="2" presStyleCnt="5">
        <dgm:presLayoutVars>
          <dgm:chMax val="0"/>
          <dgm:chPref val="0"/>
        </dgm:presLayoutVars>
      </dgm:prSet>
      <dgm:spPr/>
    </dgm:pt>
    <dgm:pt modelId="{41F55659-C9C6-450B-A911-29EA964191D8}" type="pres">
      <dgm:prSet presAssocID="{546A5C2D-148B-4B75-ABAE-57702A06BF89}" presName="sibTrans" presStyleCnt="0"/>
      <dgm:spPr/>
    </dgm:pt>
    <dgm:pt modelId="{5978C5F6-E4DF-45A2-9169-E0E95EB7475E}" type="pres">
      <dgm:prSet presAssocID="{CFC54C91-4D1D-44AB-9F18-A3F18C849AEA}" presName="compNode" presStyleCnt="0"/>
      <dgm:spPr/>
    </dgm:pt>
    <dgm:pt modelId="{6B58EF21-0510-4FF1-99A9-E32FA9E6E821}" type="pres">
      <dgm:prSet presAssocID="{CFC54C91-4D1D-44AB-9F18-A3F18C849AEA}" presName="bgRect" presStyleLbl="bgShp" presStyleIdx="3" presStyleCnt="5"/>
      <dgm:spPr/>
    </dgm:pt>
    <dgm:pt modelId="{2C5D5E3C-C514-42DB-9D55-CAB590856B6F}" type="pres">
      <dgm:prSet presAssocID="{CFC54C91-4D1D-44AB-9F18-A3F18C849AE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D6AA82B6-DDB0-43F9-BEBF-6E6FCA9F8B26}" type="pres">
      <dgm:prSet presAssocID="{CFC54C91-4D1D-44AB-9F18-A3F18C849AEA}" presName="spaceRect" presStyleCnt="0"/>
      <dgm:spPr/>
    </dgm:pt>
    <dgm:pt modelId="{4D60F6CE-30AC-4F3F-BDBD-806E6C70755E}" type="pres">
      <dgm:prSet presAssocID="{CFC54C91-4D1D-44AB-9F18-A3F18C849AEA}" presName="parTx" presStyleLbl="revTx" presStyleIdx="3" presStyleCnt="5">
        <dgm:presLayoutVars>
          <dgm:chMax val="0"/>
          <dgm:chPref val="0"/>
        </dgm:presLayoutVars>
      </dgm:prSet>
      <dgm:spPr/>
    </dgm:pt>
    <dgm:pt modelId="{971C8741-93FF-438A-9CEB-837F7AF40189}" type="pres">
      <dgm:prSet presAssocID="{EFFC6CF1-F810-4ABC-8820-DFD5EBD9C91A}" presName="sibTrans" presStyleCnt="0"/>
      <dgm:spPr/>
    </dgm:pt>
    <dgm:pt modelId="{6F737295-FF55-43F4-AFE5-52ADFCDBB963}" type="pres">
      <dgm:prSet presAssocID="{060DE312-88BD-4DD9-9B32-DB124C45060C}" presName="compNode" presStyleCnt="0"/>
      <dgm:spPr/>
    </dgm:pt>
    <dgm:pt modelId="{8EA9E491-86A1-4605-BC35-1678BA750772}" type="pres">
      <dgm:prSet presAssocID="{060DE312-88BD-4DD9-9B32-DB124C45060C}" presName="bgRect" presStyleLbl="bgShp" presStyleIdx="4" presStyleCnt="5"/>
      <dgm:spPr/>
    </dgm:pt>
    <dgm:pt modelId="{9EC8BF25-A5BC-4507-958A-034C5E3B6825}" type="pres">
      <dgm:prSet presAssocID="{060DE312-88BD-4DD9-9B32-DB124C45060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6A2D6A31-9C4C-49F4-B3CF-55929BF8839F}" type="pres">
      <dgm:prSet presAssocID="{060DE312-88BD-4DD9-9B32-DB124C45060C}" presName="spaceRect" presStyleCnt="0"/>
      <dgm:spPr/>
    </dgm:pt>
    <dgm:pt modelId="{8F588394-8A4E-4B99-A826-4E5535CE2BC6}" type="pres">
      <dgm:prSet presAssocID="{060DE312-88BD-4DD9-9B32-DB124C45060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BA8A307-FBEA-4EED-82B9-18850A7ACEEE}" type="presOf" srcId="{CFC54C91-4D1D-44AB-9F18-A3F18C849AEA}" destId="{4D60F6CE-30AC-4F3F-BDBD-806E6C70755E}" srcOrd="0" destOrd="0" presId="urn:microsoft.com/office/officeart/2018/2/layout/IconVerticalSolidList"/>
    <dgm:cxn modelId="{42090710-9865-4CDA-89F1-D33F54D16DEB}" srcId="{E423E9FD-3461-493E-9E14-E830F98D149B}" destId="{060DE312-88BD-4DD9-9B32-DB124C45060C}" srcOrd="4" destOrd="0" parTransId="{43E4CD94-9F8D-428C-B222-D477F62FB396}" sibTransId="{C922F111-FA1B-4220-A32C-C5A5F05C61BF}"/>
    <dgm:cxn modelId="{D3288B2B-D4C0-4A8A-91E3-E9488562867E}" type="presOf" srcId="{B629CAB4-9C71-4EED-A335-1191206EFB10}" destId="{E486E73F-900C-49D9-8E22-BB9E51022200}" srcOrd="0" destOrd="0" presId="urn:microsoft.com/office/officeart/2018/2/layout/IconVerticalSolidList"/>
    <dgm:cxn modelId="{AB962C6F-70B9-4E47-B56C-5E451E0FA2A2}" type="presOf" srcId="{060DE312-88BD-4DD9-9B32-DB124C45060C}" destId="{8F588394-8A4E-4B99-A826-4E5535CE2BC6}" srcOrd="0" destOrd="0" presId="urn:microsoft.com/office/officeart/2018/2/layout/IconVerticalSolidList"/>
    <dgm:cxn modelId="{57150A7B-1A15-435D-9608-E3A5361B4AD4}" type="presOf" srcId="{FD38B8B3-6499-48AD-A720-9F73ACE64921}" destId="{DA2CD2E4-E8EA-4693-B4D2-1E9D3644B226}" srcOrd="0" destOrd="0" presId="urn:microsoft.com/office/officeart/2018/2/layout/IconVerticalSolidList"/>
    <dgm:cxn modelId="{60BBF27F-6711-469B-A069-08D604DE285D}" srcId="{E423E9FD-3461-493E-9E14-E830F98D149B}" destId="{7689EFA2-6596-4C2E-924E-78979DD3DDE7}" srcOrd="0" destOrd="0" parTransId="{C7299A9A-125A-4A06-A7AF-16F8945DC3A4}" sibTransId="{C0C2846A-427E-46F0-A4B4-DF490F1EC343}"/>
    <dgm:cxn modelId="{AB774E94-9C88-4D72-9432-A6250F0E7FEB}" srcId="{E423E9FD-3461-493E-9E14-E830F98D149B}" destId="{CFC54C91-4D1D-44AB-9F18-A3F18C849AEA}" srcOrd="3" destOrd="0" parTransId="{99606BA8-BCC5-4089-AA3B-3EDF0BFFB269}" sibTransId="{EFFC6CF1-F810-4ABC-8820-DFD5EBD9C91A}"/>
    <dgm:cxn modelId="{16EBB89F-8DBB-457E-90E9-5581D5709D60}" type="presOf" srcId="{7689EFA2-6596-4C2E-924E-78979DD3DDE7}" destId="{34E56A9D-5F53-46EE-A960-8AE5475D2F54}" srcOrd="0" destOrd="0" presId="urn:microsoft.com/office/officeart/2018/2/layout/IconVerticalSolidList"/>
    <dgm:cxn modelId="{44BB4CAD-F3B3-4B3A-AB00-690E5806ABB2}" srcId="{E423E9FD-3461-493E-9E14-E830F98D149B}" destId="{B629CAB4-9C71-4EED-A335-1191206EFB10}" srcOrd="2" destOrd="0" parTransId="{2365D592-2FE2-40E7-A2A0-162609B22B44}" sibTransId="{546A5C2D-148B-4B75-ABAE-57702A06BF89}"/>
    <dgm:cxn modelId="{4A2624E1-20C2-4FE0-A3C2-41EF63150D50}" type="presOf" srcId="{E423E9FD-3461-493E-9E14-E830F98D149B}" destId="{40465551-E353-4567-B84F-5AB6F0D6F9E8}" srcOrd="0" destOrd="0" presId="urn:microsoft.com/office/officeart/2018/2/layout/IconVerticalSolidList"/>
    <dgm:cxn modelId="{A7031FE6-D6D3-4E16-892E-1312F5CA1434}" srcId="{E423E9FD-3461-493E-9E14-E830F98D149B}" destId="{FD38B8B3-6499-48AD-A720-9F73ACE64921}" srcOrd="1" destOrd="0" parTransId="{DF2E5C5F-60AB-4CE4-BAE0-E697297FE08A}" sibTransId="{2FEB3607-356A-431A-8482-2829E4B2C131}"/>
    <dgm:cxn modelId="{2B8D7BCC-2789-4C61-99C2-264C6D7CD603}" type="presParOf" srcId="{40465551-E353-4567-B84F-5AB6F0D6F9E8}" destId="{D1460360-E0BE-4C20-BB2C-786D2355FD7A}" srcOrd="0" destOrd="0" presId="urn:microsoft.com/office/officeart/2018/2/layout/IconVerticalSolidList"/>
    <dgm:cxn modelId="{5D9D5FF6-12EE-4231-9843-F8E2578E07EA}" type="presParOf" srcId="{D1460360-E0BE-4C20-BB2C-786D2355FD7A}" destId="{44863C64-055D-4268-9FE0-946FBBB2BFDE}" srcOrd="0" destOrd="0" presId="urn:microsoft.com/office/officeart/2018/2/layout/IconVerticalSolidList"/>
    <dgm:cxn modelId="{1E49837C-CA8E-408C-BC82-3FAF7D28B269}" type="presParOf" srcId="{D1460360-E0BE-4C20-BB2C-786D2355FD7A}" destId="{8A2A4EC7-6216-49DE-8F69-B0515411FBEC}" srcOrd="1" destOrd="0" presId="urn:microsoft.com/office/officeart/2018/2/layout/IconVerticalSolidList"/>
    <dgm:cxn modelId="{B9F5A0EA-F85A-43D6-8ECE-A517CAA12C7B}" type="presParOf" srcId="{D1460360-E0BE-4C20-BB2C-786D2355FD7A}" destId="{D7A5C643-B3AA-4A19-B8C1-DF212F37174B}" srcOrd="2" destOrd="0" presId="urn:microsoft.com/office/officeart/2018/2/layout/IconVerticalSolidList"/>
    <dgm:cxn modelId="{7E512A46-FEAB-452D-B07B-62CB06E012E1}" type="presParOf" srcId="{D1460360-E0BE-4C20-BB2C-786D2355FD7A}" destId="{34E56A9D-5F53-46EE-A960-8AE5475D2F54}" srcOrd="3" destOrd="0" presId="urn:microsoft.com/office/officeart/2018/2/layout/IconVerticalSolidList"/>
    <dgm:cxn modelId="{2D553182-C7AC-4699-878F-E0C1E8F74D9B}" type="presParOf" srcId="{40465551-E353-4567-B84F-5AB6F0D6F9E8}" destId="{3B24B8DA-135E-41A3-8223-7B25327B09AC}" srcOrd="1" destOrd="0" presId="urn:microsoft.com/office/officeart/2018/2/layout/IconVerticalSolidList"/>
    <dgm:cxn modelId="{36A4A7B4-8D61-49CB-B6AC-4BE511D22A5F}" type="presParOf" srcId="{40465551-E353-4567-B84F-5AB6F0D6F9E8}" destId="{48E553CE-7E7B-4476-8819-5C95EAF1DAEF}" srcOrd="2" destOrd="0" presId="urn:microsoft.com/office/officeart/2018/2/layout/IconVerticalSolidList"/>
    <dgm:cxn modelId="{41167AC3-AF93-4EE8-BBCC-A57CEF55CE8A}" type="presParOf" srcId="{48E553CE-7E7B-4476-8819-5C95EAF1DAEF}" destId="{3F9E45A5-D8CA-44E3-99B0-150FBCC8CEB0}" srcOrd="0" destOrd="0" presId="urn:microsoft.com/office/officeart/2018/2/layout/IconVerticalSolidList"/>
    <dgm:cxn modelId="{578F4601-78F9-441F-A2AB-F3CA62769C24}" type="presParOf" srcId="{48E553CE-7E7B-4476-8819-5C95EAF1DAEF}" destId="{31508873-45A2-4CC1-82EC-82E6B4686841}" srcOrd="1" destOrd="0" presId="urn:microsoft.com/office/officeart/2018/2/layout/IconVerticalSolidList"/>
    <dgm:cxn modelId="{B26CE17C-8CBF-409A-8EAE-8592368FDB58}" type="presParOf" srcId="{48E553CE-7E7B-4476-8819-5C95EAF1DAEF}" destId="{0AE5ECE2-3626-4684-BD47-A4B6D8823765}" srcOrd="2" destOrd="0" presId="urn:microsoft.com/office/officeart/2018/2/layout/IconVerticalSolidList"/>
    <dgm:cxn modelId="{6AF1A82F-1260-46FE-9E4A-A1887DE0A7C1}" type="presParOf" srcId="{48E553CE-7E7B-4476-8819-5C95EAF1DAEF}" destId="{DA2CD2E4-E8EA-4693-B4D2-1E9D3644B226}" srcOrd="3" destOrd="0" presId="urn:microsoft.com/office/officeart/2018/2/layout/IconVerticalSolidList"/>
    <dgm:cxn modelId="{2F198E1C-4BD7-48B1-8993-6AE8AADCE008}" type="presParOf" srcId="{40465551-E353-4567-B84F-5AB6F0D6F9E8}" destId="{156D4047-CCD8-4803-9156-AE81205E4741}" srcOrd="3" destOrd="0" presId="urn:microsoft.com/office/officeart/2018/2/layout/IconVerticalSolidList"/>
    <dgm:cxn modelId="{45352501-E34B-49C6-9414-5B984934D4B9}" type="presParOf" srcId="{40465551-E353-4567-B84F-5AB6F0D6F9E8}" destId="{191ECEFD-D8F5-4085-95C3-0971C53399F6}" srcOrd="4" destOrd="0" presId="urn:microsoft.com/office/officeart/2018/2/layout/IconVerticalSolidList"/>
    <dgm:cxn modelId="{390D558D-F49D-4335-A32A-CB044C99B169}" type="presParOf" srcId="{191ECEFD-D8F5-4085-95C3-0971C53399F6}" destId="{485BD90A-3113-49A5-8CCD-CA2BF47ED3C0}" srcOrd="0" destOrd="0" presId="urn:microsoft.com/office/officeart/2018/2/layout/IconVerticalSolidList"/>
    <dgm:cxn modelId="{FEC2FC75-87F7-41ED-8006-6DF644F38672}" type="presParOf" srcId="{191ECEFD-D8F5-4085-95C3-0971C53399F6}" destId="{4A7480D8-8E1D-4415-AD5B-1F87A573DDC3}" srcOrd="1" destOrd="0" presId="urn:microsoft.com/office/officeart/2018/2/layout/IconVerticalSolidList"/>
    <dgm:cxn modelId="{97045751-50C3-47D3-9737-374137805EF0}" type="presParOf" srcId="{191ECEFD-D8F5-4085-95C3-0971C53399F6}" destId="{ED65656E-E8F9-4E3A-9D50-4D639EBBEFFE}" srcOrd="2" destOrd="0" presId="urn:microsoft.com/office/officeart/2018/2/layout/IconVerticalSolidList"/>
    <dgm:cxn modelId="{5B92E0EB-B8C4-4E77-A5C5-CFA57CC0F955}" type="presParOf" srcId="{191ECEFD-D8F5-4085-95C3-0971C53399F6}" destId="{E486E73F-900C-49D9-8E22-BB9E51022200}" srcOrd="3" destOrd="0" presId="urn:microsoft.com/office/officeart/2018/2/layout/IconVerticalSolidList"/>
    <dgm:cxn modelId="{480F56D7-160B-4706-AA00-E83AD1380441}" type="presParOf" srcId="{40465551-E353-4567-B84F-5AB6F0D6F9E8}" destId="{41F55659-C9C6-450B-A911-29EA964191D8}" srcOrd="5" destOrd="0" presId="urn:microsoft.com/office/officeart/2018/2/layout/IconVerticalSolidList"/>
    <dgm:cxn modelId="{BEE1A430-6B1F-4418-AA7F-2119E8DD30BE}" type="presParOf" srcId="{40465551-E353-4567-B84F-5AB6F0D6F9E8}" destId="{5978C5F6-E4DF-45A2-9169-E0E95EB7475E}" srcOrd="6" destOrd="0" presId="urn:microsoft.com/office/officeart/2018/2/layout/IconVerticalSolidList"/>
    <dgm:cxn modelId="{251A19E8-68F0-4B94-8D09-A6C90A988CAB}" type="presParOf" srcId="{5978C5F6-E4DF-45A2-9169-E0E95EB7475E}" destId="{6B58EF21-0510-4FF1-99A9-E32FA9E6E821}" srcOrd="0" destOrd="0" presId="urn:microsoft.com/office/officeart/2018/2/layout/IconVerticalSolidList"/>
    <dgm:cxn modelId="{02091183-B0D9-46F6-BD27-0E7306E58511}" type="presParOf" srcId="{5978C5F6-E4DF-45A2-9169-E0E95EB7475E}" destId="{2C5D5E3C-C514-42DB-9D55-CAB590856B6F}" srcOrd="1" destOrd="0" presId="urn:microsoft.com/office/officeart/2018/2/layout/IconVerticalSolidList"/>
    <dgm:cxn modelId="{85CEA075-524E-412F-80BA-62528572F397}" type="presParOf" srcId="{5978C5F6-E4DF-45A2-9169-E0E95EB7475E}" destId="{D6AA82B6-DDB0-43F9-BEBF-6E6FCA9F8B26}" srcOrd="2" destOrd="0" presId="urn:microsoft.com/office/officeart/2018/2/layout/IconVerticalSolidList"/>
    <dgm:cxn modelId="{9CB7578A-61F7-47A4-A642-10804D91A998}" type="presParOf" srcId="{5978C5F6-E4DF-45A2-9169-E0E95EB7475E}" destId="{4D60F6CE-30AC-4F3F-BDBD-806E6C70755E}" srcOrd="3" destOrd="0" presId="urn:microsoft.com/office/officeart/2018/2/layout/IconVerticalSolidList"/>
    <dgm:cxn modelId="{9BBF6267-6D73-4C30-BEB3-0FF092FABBE6}" type="presParOf" srcId="{40465551-E353-4567-B84F-5AB6F0D6F9E8}" destId="{971C8741-93FF-438A-9CEB-837F7AF40189}" srcOrd="7" destOrd="0" presId="urn:microsoft.com/office/officeart/2018/2/layout/IconVerticalSolidList"/>
    <dgm:cxn modelId="{CCE89E43-0F92-4634-A06C-2D9BB7285176}" type="presParOf" srcId="{40465551-E353-4567-B84F-5AB6F0D6F9E8}" destId="{6F737295-FF55-43F4-AFE5-52ADFCDBB963}" srcOrd="8" destOrd="0" presId="urn:microsoft.com/office/officeart/2018/2/layout/IconVerticalSolidList"/>
    <dgm:cxn modelId="{6E5319B5-369C-456D-A158-C4483B279D0B}" type="presParOf" srcId="{6F737295-FF55-43F4-AFE5-52ADFCDBB963}" destId="{8EA9E491-86A1-4605-BC35-1678BA750772}" srcOrd="0" destOrd="0" presId="urn:microsoft.com/office/officeart/2018/2/layout/IconVerticalSolidList"/>
    <dgm:cxn modelId="{5B88227F-DD75-40FB-8600-DB33882CFE4A}" type="presParOf" srcId="{6F737295-FF55-43F4-AFE5-52ADFCDBB963}" destId="{9EC8BF25-A5BC-4507-958A-034C5E3B6825}" srcOrd="1" destOrd="0" presId="urn:microsoft.com/office/officeart/2018/2/layout/IconVerticalSolidList"/>
    <dgm:cxn modelId="{9C073C3E-8A62-49AD-899E-A87AE4CA7C9E}" type="presParOf" srcId="{6F737295-FF55-43F4-AFE5-52ADFCDBB963}" destId="{6A2D6A31-9C4C-49F4-B3CF-55929BF8839F}" srcOrd="2" destOrd="0" presId="urn:microsoft.com/office/officeart/2018/2/layout/IconVerticalSolidList"/>
    <dgm:cxn modelId="{EE841547-FCBC-4A8D-AED8-A103285E7D79}" type="presParOf" srcId="{6F737295-FF55-43F4-AFE5-52ADFCDBB963}" destId="{8F588394-8A4E-4B99-A826-4E5535CE2B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863C64-055D-4268-9FE0-946FBBB2BFDE}">
      <dsp:nvSpPr>
        <dsp:cNvPr id="0" name=""/>
        <dsp:cNvSpPr/>
      </dsp:nvSpPr>
      <dsp:spPr>
        <a:xfrm>
          <a:off x="0" y="4592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2A4EC7-6216-49DE-8F69-B0515411FBEC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56A9D-5F53-46EE-A960-8AE5475D2F54}">
      <dsp:nvSpPr>
        <dsp:cNvPr id="0" name=""/>
        <dsp:cNvSpPr/>
      </dsp:nvSpPr>
      <dsp:spPr>
        <a:xfrm>
          <a:off x="1129902" y="4592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GitGuardian. (2023). State of Secrets Sprawl.</a:t>
          </a:r>
        </a:p>
      </dsp:txBody>
      <dsp:txXfrm>
        <a:off x="1129902" y="4592"/>
        <a:ext cx="5171698" cy="978270"/>
      </dsp:txXfrm>
    </dsp:sp>
    <dsp:sp modelId="{3F9E45A5-D8CA-44E3-99B0-150FBCC8CEB0}">
      <dsp:nvSpPr>
        <dsp:cNvPr id="0" name=""/>
        <dsp:cNvSpPr/>
      </dsp:nvSpPr>
      <dsp:spPr>
        <a:xfrm>
          <a:off x="0" y="1227431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508873-45A2-4CC1-82EC-82E6B4686841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CD2E4-E8EA-4693-B4D2-1E9D3644B226}">
      <dsp:nvSpPr>
        <dsp:cNvPr id="0" name=""/>
        <dsp:cNvSpPr/>
      </dsp:nvSpPr>
      <dsp:spPr>
        <a:xfrm>
          <a:off x="1129902" y="1227431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NIST SP 800-207 (2020). Zero Trust Architecture.</a:t>
          </a:r>
        </a:p>
      </dsp:txBody>
      <dsp:txXfrm>
        <a:off x="1129902" y="1227431"/>
        <a:ext cx="5171698" cy="978270"/>
      </dsp:txXfrm>
    </dsp:sp>
    <dsp:sp modelId="{485BD90A-3113-49A5-8CCD-CA2BF47ED3C0}">
      <dsp:nvSpPr>
        <dsp:cNvPr id="0" name=""/>
        <dsp:cNvSpPr/>
      </dsp:nvSpPr>
      <dsp:spPr>
        <a:xfrm>
          <a:off x="0" y="2450269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480D8-8E1D-4415-AD5B-1F87A573DDC3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6E73F-900C-49D9-8E22-BB9E51022200}">
      <dsp:nvSpPr>
        <dsp:cNvPr id="0" name=""/>
        <dsp:cNvSpPr/>
      </dsp:nvSpPr>
      <dsp:spPr>
        <a:xfrm>
          <a:off x="1129902" y="2450269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OWASP (2023). Application Security Verification Standard.</a:t>
          </a:r>
        </a:p>
      </dsp:txBody>
      <dsp:txXfrm>
        <a:off x="1129902" y="2450269"/>
        <a:ext cx="5171698" cy="978270"/>
      </dsp:txXfrm>
    </dsp:sp>
    <dsp:sp modelId="{6B58EF21-0510-4FF1-99A9-E32FA9E6E821}">
      <dsp:nvSpPr>
        <dsp:cNvPr id="0" name=""/>
        <dsp:cNvSpPr/>
      </dsp:nvSpPr>
      <dsp:spPr>
        <a:xfrm>
          <a:off x="0" y="3673107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5D5E3C-C514-42DB-9D55-CAB590856B6F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0F6CE-30AC-4F3F-BDBD-806E6C70755E}">
      <dsp:nvSpPr>
        <dsp:cNvPr id="0" name=""/>
        <dsp:cNvSpPr/>
      </dsp:nvSpPr>
      <dsp:spPr>
        <a:xfrm>
          <a:off x="1129902" y="3673107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ISO/IEC 27001:2022. Information Security Management.</a:t>
          </a:r>
        </a:p>
      </dsp:txBody>
      <dsp:txXfrm>
        <a:off x="1129902" y="3673107"/>
        <a:ext cx="5171698" cy="978270"/>
      </dsp:txXfrm>
    </dsp:sp>
    <dsp:sp modelId="{8EA9E491-86A1-4605-BC35-1678BA750772}">
      <dsp:nvSpPr>
        <dsp:cNvPr id="0" name=""/>
        <dsp:cNvSpPr/>
      </dsp:nvSpPr>
      <dsp:spPr>
        <a:xfrm>
          <a:off x="0" y="4895945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C8BF25-A5BC-4507-958A-034C5E3B6825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88394-8A4E-4B99-A826-4E5535CE2BC6}">
      <dsp:nvSpPr>
        <dsp:cNvPr id="0" name=""/>
        <dsp:cNvSpPr/>
      </dsp:nvSpPr>
      <dsp:spPr>
        <a:xfrm>
          <a:off x="1129902" y="4895945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CSA (2021). Cloud Controls Matrix.</a:t>
          </a:r>
        </a:p>
      </dsp:txBody>
      <dsp:txXfrm>
        <a:off x="1129902" y="4895945"/>
        <a:ext cx="5171698" cy="978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C56CFE3C-9CC1-B996-755B-334A1A51FB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-2" b="1572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Security Controls in Shared Source Code Repositories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100">
                <a:solidFill>
                  <a:srgbClr val="FFFFFF"/>
                </a:solidFill>
              </a:rPr>
              <a:t>Best Practices for Secure Collaboration</a:t>
            </a:r>
          </a:p>
          <a:p>
            <a:r>
              <a:rPr lang="en-US" sz="1100">
                <a:solidFill>
                  <a:srgbClr val="FFFFFF"/>
                </a:solidFill>
              </a:rPr>
              <a:t>Roald Medendorp</a:t>
            </a:r>
          </a:p>
          <a:p>
            <a:r>
              <a:rPr lang="en-US" sz="1100">
                <a:solidFill>
                  <a:srgbClr val="FFFFFF"/>
                </a:solidFill>
              </a:rPr>
              <a:t>CSD 380 Module 11</a:t>
            </a:r>
          </a:p>
          <a:p>
            <a:r>
              <a:rPr lang="en-US" sz="1100">
                <a:solidFill>
                  <a:srgbClr val="FFFFFF"/>
                </a:solidFill>
              </a:rPr>
              <a:t>2/24/2025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E3D3C-5FCC-FD78-EAF1-96C9BCBA0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Introduction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88EC4-A1DD-AA96-8A66-8AFECC080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What are shared repositories?</a:t>
            </a:r>
            <a:br>
              <a:rPr lang="en-US" sz="2000" dirty="0"/>
            </a:br>
            <a:r>
              <a:rPr lang="en-US" sz="2000" dirty="0">
                <a:solidFill>
                  <a:schemeClr val="bg1"/>
                </a:solidFill>
              </a:rPr>
              <a:t>Platforms like GitHub, GitLab, Bitbucket enabling collaborative code development.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Why security matters: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Risk of exposed secrets, vulnerabilities, and unauthorized access.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Example: 6M+ secrets leaked in public repos in 2022 (</a:t>
            </a:r>
            <a:r>
              <a:rPr lang="en-US" sz="2000" dirty="0" err="1">
                <a:solidFill>
                  <a:schemeClr val="bg1"/>
                </a:solidFill>
              </a:rPr>
              <a:t>GitGuardian</a:t>
            </a:r>
            <a:r>
              <a:rPr lang="en-US" sz="2000" dirty="0">
                <a:solidFill>
                  <a:schemeClr val="bg1"/>
                </a:solidFill>
              </a:rPr>
              <a:t>, 2023).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Man holding sign">
            <a:extLst>
              <a:ext uri="{FF2B5EF4-FFF2-40B4-BE49-F238E27FC236}">
                <a16:creationId xmlns:a16="http://schemas.microsoft.com/office/drawing/2014/main" id="{70B3DCDB-75B2-9958-8D5A-31F6AF7A0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4556" y="2227236"/>
            <a:ext cx="2152650" cy="449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BCDA3D-CE5F-E66C-8CC8-BC4F2684E7D0}"/>
              </a:ext>
            </a:extLst>
          </p:cNvPr>
          <p:cNvSpPr txBox="1"/>
          <p:nvPr/>
        </p:nvSpPr>
        <p:spPr>
          <a:xfrm>
            <a:off x="10527249" y="3795765"/>
            <a:ext cx="9280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Hello!</a:t>
            </a:r>
          </a:p>
        </p:txBody>
      </p:sp>
    </p:spTree>
    <p:extLst>
      <p:ext uri="{BB962C8B-B14F-4D97-AF65-F5344CB8AC3E}">
        <p14:creationId xmlns:p14="http://schemas.microsoft.com/office/powerpoint/2010/main" val="880932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C34A0D61-48BE-910A-D784-57897A6991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6573" r="-2" b="90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23316F-A4C3-BCA2-8D22-31945D07D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Access Control &amp;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1B6F7-C914-9CDA-5DF1-D07C50159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600" b="1">
                <a:solidFill>
                  <a:srgbClr val="FFFFFF"/>
                </a:solidFill>
              </a:rPr>
              <a:t>Role-Based Access Control (RBAC):</a:t>
            </a:r>
          </a:p>
          <a:p>
            <a:pPr marL="0" indent="0">
              <a:buNone/>
            </a:pPr>
            <a:r>
              <a:rPr lang="en-US" sz="2600">
                <a:solidFill>
                  <a:srgbClr val="FFFFFF"/>
                </a:solidFill>
              </a:rPr>
              <a:t>Assign permissions by role (e.g., read, write, admin) (NIST SP 800-207, 2020).</a:t>
            </a:r>
          </a:p>
          <a:p>
            <a:pPr marL="0" indent="0">
              <a:buNone/>
            </a:pPr>
            <a:endParaRPr lang="en-US" sz="26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600" b="1">
                <a:solidFill>
                  <a:srgbClr val="FFFFFF"/>
                </a:solidFill>
              </a:rPr>
              <a:t>Least Privilege Principle:</a:t>
            </a:r>
          </a:p>
          <a:p>
            <a:pPr marL="0" indent="0">
              <a:buNone/>
            </a:pPr>
            <a:r>
              <a:rPr lang="en-US" sz="2600">
                <a:solidFill>
                  <a:srgbClr val="FFFFFF"/>
                </a:solidFill>
              </a:rPr>
              <a:t>Limit access to only necessary resources.</a:t>
            </a:r>
          </a:p>
          <a:p>
            <a:pPr marL="0" indent="0">
              <a:buNone/>
            </a:pPr>
            <a:endParaRPr lang="en-US" sz="26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600" b="1">
                <a:solidFill>
                  <a:srgbClr val="FFFFFF"/>
                </a:solidFill>
              </a:rPr>
              <a:t>Authentication</a:t>
            </a:r>
            <a:r>
              <a:rPr lang="en-US" sz="2600">
                <a:solidFill>
                  <a:srgbClr val="FFFFFF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600">
                <a:solidFill>
                  <a:srgbClr val="FFFFFF"/>
                </a:solidFill>
              </a:rPr>
              <a:t>Enforce MFA, SSO, and OAuth (CSA, 2021).</a:t>
            </a:r>
          </a:p>
          <a:p>
            <a:pPr marL="0" indent="0">
              <a:buNone/>
            </a:pPr>
            <a:endParaRPr lang="en-US" sz="2600">
              <a:solidFill>
                <a:srgbClr val="FFFFFF"/>
              </a:solidFill>
            </a:endParaRPr>
          </a:p>
        </p:txBody>
      </p:sp>
      <p:pic>
        <p:nvPicPr>
          <p:cNvPr id="4" name="Graphic 3" descr="An open laptop">
            <a:extLst>
              <a:ext uri="{FF2B5EF4-FFF2-40B4-BE49-F238E27FC236}">
                <a16:creationId xmlns:a16="http://schemas.microsoft.com/office/drawing/2014/main" id="{E23FF35F-F956-755E-6F35-386479974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3000" y="3426324"/>
            <a:ext cx="4287213" cy="261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81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7C90C-D2B8-04CD-0652-F69E4109D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sz="3100">
                <a:solidFill>
                  <a:schemeClr val="bg1"/>
                </a:solidFill>
              </a:rPr>
              <a:t>Code Scanning &amp; Dependency Management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7FAA9D2-C2D8-B2D9-5304-5860D3B8E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Static/Dynamic Analysis: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Tools like SonarQube, </a:t>
            </a:r>
            <a:r>
              <a:rPr lang="en-US" sz="2000" dirty="0" err="1">
                <a:solidFill>
                  <a:schemeClr val="bg1"/>
                </a:solidFill>
              </a:rPr>
              <a:t>Snyk</a:t>
            </a:r>
            <a:r>
              <a:rPr lang="en-US" sz="2000" dirty="0">
                <a:solidFill>
                  <a:schemeClr val="bg1"/>
                </a:solidFill>
              </a:rPr>
              <a:t>, GitHub </a:t>
            </a:r>
            <a:r>
              <a:rPr lang="en-US" sz="2000" dirty="0" err="1">
                <a:solidFill>
                  <a:schemeClr val="bg1"/>
                </a:solidFill>
              </a:rPr>
              <a:t>Dependabot</a:t>
            </a:r>
            <a:r>
              <a:rPr lang="en-US" sz="2000" dirty="0">
                <a:solidFill>
                  <a:schemeClr val="bg1"/>
                </a:solidFill>
              </a:rPr>
              <a:t> (OWASP, 2023).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Dependency Management: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Regular updates and vulnerability checks (OWASP Top 10, 2021).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Automate with tools like </a:t>
            </a:r>
            <a:r>
              <a:rPr lang="en-US" sz="2000" dirty="0" err="1">
                <a:solidFill>
                  <a:schemeClr val="bg1"/>
                </a:solidFill>
              </a:rPr>
              <a:t>Dependabot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Hide Cat">
            <a:extLst>
              <a:ext uri="{FF2B5EF4-FFF2-40B4-BE49-F238E27FC236}">
                <a16:creationId xmlns:a16="http://schemas.microsoft.com/office/drawing/2014/main" id="{CB3AC8D0-1EF4-FC4E-811A-EF1A521C7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550" y="1434803"/>
            <a:ext cx="4479171" cy="449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93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0EE95-21AE-57F7-CEAF-F5EB3CDE0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Secrets Management &amp; Audit Logs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4D251-2B8B-00A0-24DC-C48EFCFDD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Avoid Hardcoding Secrets: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Use tools like </a:t>
            </a:r>
            <a:r>
              <a:rPr lang="en-US" sz="2000" dirty="0" err="1">
                <a:solidFill>
                  <a:schemeClr val="bg1"/>
                </a:solidFill>
              </a:rPr>
              <a:t>HashiCorp</a:t>
            </a:r>
            <a:r>
              <a:rPr lang="en-US" sz="2000" dirty="0">
                <a:solidFill>
                  <a:schemeClr val="bg1"/>
                </a:solidFill>
              </a:rPr>
              <a:t> Vault or </a:t>
            </a:r>
            <a:r>
              <a:rPr lang="en-US" sz="2000" dirty="0" err="1">
                <a:solidFill>
                  <a:schemeClr val="bg1"/>
                </a:solidFill>
              </a:rPr>
              <a:t>GitGuardian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--80% of breaches involve exposed credentials (</a:t>
            </a:r>
            <a:r>
              <a:rPr lang="en-US" sz="2000" dirty="0" err="1">
                <a:solidFill>
                  <a:schemeClr val="bg1"/>
                </a:solidFill>
              </a:rPr>
              <a:t>GitGuardian</a:t>
            </a:r>
            <a:r>
              <a:rPr lang="en-US" sz="2000" dirty="0">
                <a:solidFill>
                  <a:schemeClr val="bg1"/>
                </a:solidFill>
              </a:rPr>
              <a:t>, 2023).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Audit Logs: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Track changes and access (ISO/IEC 27001:2022).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5" name="Graphic 4" descr="Laptop with phone and calculator">
            <a:extLst>
              <a:ext uri="{FF2B5EF4-FFF2-40B4-BE49-F238E27FC236}">
                <a16:creationId xmlns:a16="http://schemas.microsoft.com/office/drawing/2014/main" id="{E62A79C5-6CC9-2D88-7CF5-E18782621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4821" y="4204606"/>
            <a:ext cx="3007180" cy="29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3D pattern of ring shapes connected by lines">
            <a:extLst>
              <a:ext uri="{FF2B5EF4-FFF2-40B4-BE49-F238E27FC236}">
                <a16:creationId xmlns:a16="http://schemas.microsoft.com/office/drawing/2014/main" id="{3022D418-C285-EBA8-0FFF-70031CC5D6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B084E3-3067-BD58-8798-94E4D15F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Secure Development Practices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F212C0B-77DA-FD8C-4534-8C9488A5B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FFFF"/>
                </a:solidFill>
              </a:rPr>
              <a:t>Branch Protection &amp; Code Reviews: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Require pull requests and peer reviews.</a:t>
            </a: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FFFF"/>
                </a:solidFill>
              </a:rPr>
              <a:t>Secure Branching Strategies: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FF"/>
                </a:solidFill>
              </a:rPr>
              <a:t>GitFlow</a:t>
            </a:r>
            <a:r>
              <a:rPr lang="en-US" dirty="0">
                <a:solidFill>
                  <a:srgbClr val="FFFFFF"/>
                </a:solidFill>
              </a:rPr>
              <a:t>, trunk-based development (DevOps Research, 2022).</a:t>
            </a: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14" name="Graphic 13" descr="A robot with a raised arm">
            <a:extLst>
              <a:ext uri="{FF2B5EF4-FFF2-40B4-BE49-F238E27FC236}">
                <a16:creationId xmlns:a16="http://schemas.microsoft.com/office/drawing/2014/main" id="{EE0C4605-F723-435A-DA5B-3F4FABF93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6253411" y="190644"/>
            <a:ext cx="4327071" cy="432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24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E426AC-8BB5-9CFA-2909-5D604BD91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27" y="2023558"/>
            <a:ext cx="3521265" cy="2491292"/>
          </a:xfrm>
        </p:spPr>
        <p:txBody>
          <a:bodyPr anchor="t">
            <a:normAutofit/>
          </a:bodyPr>
          <a:lstStyle/>
          <a:p>
            <a:r>
              <a:rPr lang="en-US" sz="4000"/>
              <a:t>Education &amp; Incident Response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CCFB1-A3AE-99E2-CC49-705FF2D76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75" y="1311088"/>
            <a:ext cx="5276850" cy="432726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>
                    <a:alpha val="80000"/>
                  </a:schemeClr>
                </a:solidFill>
              </a:rPr>
              <a:t>Training: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Regular secure coding workshops (SANS Institute, 2022).</a:t>
            </a:r>
          </a:p>
          <a:p>
            <a:pPr marL="0" indent="0">
              <a:buNone/>
            </a:pPr>
            <a:endParaRPr lang="en-US" sz="24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alpha val="80000"/>
                  </a:schemeClr>
                </a:solidFill>
              </a:rPr>
              <a:t>Incident Response Plan: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Define steps for breach containment (NIST SP 800-61, 2012).</a:t>
            </a:r>
          </a:p>
          <a:p>
            <a:pPr marL="0" indent="0">
              <a:buNone/>
            </a:pPr>
            <a:endParaRPr lang="en-US" sz="240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4" name="Graphic 3" descr="A stack of books">
            <a:extLst>
              <a:ext uri="{FF2B5EF4-FFF2-40B4-BE49-F238E27FC236}">
                <a16:creationId xmlns:a16="http://schemas.microsoft.com/office/drawing/2014/main" id="{9538C71A-1C54-A7DD-861A-75A17C051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2393" y="4395106"/>
            <a:ext cx="3020786" cy="3020786"/>
          </a:xfrm>
          <a:prstGeom prst="rect">
            <a:avLst/>
          </a:prstGeom>
        </p:spPr>
      </p:pic>
      <p:pic>
        <p:nvPicPr>
          <p:cNvPr id="5" name="Graphic 4" descr="Boy wearing backpack">
            <a:extLst>
              <a:ext uri="{FF2B5EF4-FFF2-40B4-BE49-F238E27FC236}">
                <a16:creationId xmlns:a16="http://schemas.microsoft.com/office/drawing/2014/main" id="{660BA3FF-F158-D46C-DC15-98D7F61992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899" y="3289527"/>
            <a:ext cx="14382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20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5467F-971E-4888-59FC-2949C77C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Conclusion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FE170-2A28-0BE5-B414-70BB92343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Key Takeaways: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Enforce RBAC, automate scanning, manage secrets, and train teams.</a:t>
            </a: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Continuous improvement through monitoring and updates.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Boy wearing cape">
            <a:extLst>
              <a:ext uri="{FF2B5EF4-FFF2-40B4-BE49-F238E27FC236}">
                <a16:creationId xmlns:a16="http://schemas.microsoft.com/office/drawing/2014/main" id="{BD71F7F3-0C9F-E22B-5596-A9CA446A6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355034" y="2600859"/>
            <a:ext cx="19050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13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A07EA-52D7-F5FB-69DB-B3551885B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References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794D5E-CA58-EE4F-C398-04FADB4A3B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9870480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5105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Security Controls in Shared Source Code Repositories</vt:lpstr>
      <vt:lpstr>Introduction</vt:lpstr>
      <vt:lpstr>Access Control &amp; Authentication</vt:lpstr>
      <vt:lpstr>Code Scanning &amp; Dependency Management</vt:lpstr>
      <vt:lpstr>Secrets Management &amp; Audit Logs</vt:lpstr>
      <vt:lpstr>Secure Development Practices</vt:lpstr>
      <vt:lpstr>Education &amp; Incident Response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152</cp:revision>
  <dcterms:created xsi:type="dcterms:W3CDTF">2025-02-24T12:10:41Z</dcterms:created>
  <dcterms:modified xsi:type="dcterms:W3CDTF">2025-02-24T12:47:04Z</dcterms:modified>
</cp:coreProperties>
</file>