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1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80"/>
    <p:restoredTop sz="96327"/>
  </p:normalViewPr>
  <p:slideViewPr>
    <p:cSldViewPr snapToGrid="0">
      <p:cViewPr>
        <p:scale>
          <a:sx n="120" d="100"/>
          <a:sy n="120" d="100"/>
        </p:scale>
        <p:origin x="96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0166E0-0E8E-3F63-6FEC-D07DC772C8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8B6DEDB-FF7E-F166-23FE-BA059F28E8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E631F1-256B-61E4-0F4C-981BC9EBE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3A1FD-A597-0649-AE8B-E4EFE239F52C}" type="datetimeFigureOut">
              <a:rPr lang="nl-NL" smtClean="0"/>
              <a:t>17-01-2024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F768EBC-C3C8-0645-A930-0207611A7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99762F-4D84-492D-25CC-17C6F157F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D8777-779B-AB4A-924D-38E10AF4BFF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2653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A50F93-5F02-1DAA-8BCB-FFB725A4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4760BD4-C270-4DEE-8228-CE178236B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EE086AA-81A6-E176-8122-396E5DEAA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3A1FD-A597-0649-AE8B-E4EFE239F52C}" type="datetimeFigureOut">
              <a:rPr lang="nl-NL" smtClean="0"/>
              <a:t>17-01-2024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81DE3A1-A5BA-E243-8FA9-48A76FC60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DEAD863-7D3D-8E43-6596-2309165DE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D8777-779B-AB4A-924D-38E10AF4BFF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7156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5913C565-871A-4841-7138-42B0152838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8AAADFB-38DC-110C-1F26-A198C89AD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7734049-2DC0-4DA8-5DB8-EC7963723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3A1FD-A597-0649-AE8B-E4EFE239F52C}" type="datetimeFigureOut">
              <a:rPr lang="nl-NL" smtClean="0"/>
              <a:t>17-01-2024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47F933-6CD3-4051-B792-908934312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616F35-A336-8F7F-83E7-1E9C19079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D8777-779B-AB4A-924D-38E10AF4BFF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6995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96A4A-4B0D-B160-4E10-B93061F65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7B13B7C-8CE1-CF88-6D2E-A648C31EE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35C1490-E5A2-5412-449A-B8C8FC9CA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3A1FD-A597-0649-AE8B-E4EFE239F52C}" type="datetimeFigureOut">
              <a:rPr lang="nl-NL" smtClean="0"/>
              <a:t>17-01-2024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BAD2875-63AC-4F11-A022-1867B0A7A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9C35357-BC3E-790D-28BB-32FB5293C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D8777-779B-AB4A-924D-38E10AF4BFF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6337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14D0B2-9A5A-CF03-9C93-CF315D01F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8EC8C99-D65B-290B-E8D2-3BD050D0A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DDB215E-34FE-2A01-3E05-4872244C3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3A1FD-A597-0649-AE8B-E4EFE239F52C}" type="datetimeFigureOut">
              <a:rPr lang="nl-NL" smtClean="0"/>
              <a:t>17-01-2024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F46A40E-3E14-C6CB-78E9-E41119716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25FAE15-55DF-EB31-8483-D07F788B6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D8777-779B-AB4A-924D-38E10AF4BFF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56536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449369-B675-1C63-2FF5-483C9A95E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09158C7-4D9A-017D-B157-9A1C9AEB4A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26462BF-3188-0238-009B-9E7F77258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331BCD5-9232-3C8A-29B5-BBF45FB7A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3A1FD-A597-0649-AE8B-E4EFE239F52C}" type="datetimeFigureOut">
              <a:rPr lang="nl-NL" smtClean="0"/>
              <a:t>17-01-2024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654567B-DB72-301F-70D1-DE6330FDB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3A76D6D-EDB2-B8FD-083F-BADC5AAAD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D8777-779B-AB4A-924D-38E10AF4BFF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20354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41D109-36ED-E000-C15D-2D7237BC5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CDB8D40-4097-182F-E095-05F594B30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72BEBF0-BDC2-3C58-091F-445BFC2FB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2B65D74D-CC6F-BDBE-AA1D-4B747872B3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A1685BF9-6BC0-2031-EC0A-10811F1707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63A0609D-8CC7-2C53-9478-9EEFC90F3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3A1FD-A597-0649-AE8B-E4EFE239F52C}" type="datetimeFigureOut">
              <a:rPr lang="nl-NL" smtClean="0"/>
              <a:t>17-01-2024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E21247FB-F5B5-23C0-16CB-ED1F1298B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B294031B-DAEE-DC12-B909-BFECD564B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D8777-779B-AB4A-924D-38E10AF4BFF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4388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1B540D-818B-D159-F030-D585B25B5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BD8CC3A7-784C-FD78-E426-E5B3EB011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3A1FD-A597-0649-AE8B-E4EFE239F52C}" type="datetimeFigureOut">
              <a:rPr lang="nl-NL" smtClean="0"/>
              <a:t>17-01-2024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B5559EE-E918-7152-223C-A81A5EE89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21C5D98-612B-B0B3-7CFA-90153FDD0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D8777-779B-AB4A-924D-38E10AF4BFF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7801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C9DB5D55-4745-6AA7-8A75-CB4906D3F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3A1FD-A597-0649-AE8B-E4EFE239F52C}" type="datetimeFigureOut">
              <a:rPr lang="nl-NL" smtClean="0"/>
              <a:t>17-01-2024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F09E351-D8D3-0148-6EE9-889B2FA62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8E2EC5D-9AC6-E2A1-A322-2BF103AFA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D8777-779B-AB4A-924D-38E10AF4BFF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32740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BF52CD-FDE5-40CD-D1AD-53346CAAC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9E0E154-A169-EBA7-ABF8-B6E3499ED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5680BDB-CA29-1214-32AF-0CC73E4FB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4CC6AFF-E7CC-0E3D-BA8D-72D5F442F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3A1FD-A597-0649-AE8B-E4EFE239F52C}" type="datetimeFigureOut">
              <a:rPr lang="nl-NL" smtClean="0"/>
              <a:t>17-01-2024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FE9BD49-A4C4-2EB7-76DA-E4336755C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0F93735-2C3E-CEF7-6AB3-CC2D22FDD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D8777-779B-AB4A-924D-38E10AF4BFF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27924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08D29B-AB5C-C1A2-D928-B3EB8DB7D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0EC7E3B3-D67F-75D3-310B-02EFC55BBE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214560B-02D0-B000-ED82-9D7139A3E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C87AF54-A7EF-CBE8-DF48-8A4CF043A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3A1FD-A597-0649-AE8B-E4EFE239F52C}" type="datetimeFigureOut">
              <a:rPr lang="nl-NL" smtClean="0"/>
              <a:t>17-01-2024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3525AFF-8D53-DD68-BCFB-E85DFD38E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1A3E432-1ED4-781A-5934-DB6DEB08D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D8777-779B-AB4A-924D-38E10AF4BFF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7614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B77408A-85AE-A51E-49D4-86F92706B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63B473A-31ED-3991-394B-93DCC8241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23C798F-4AB3-6F53-B919-DC6D3A7B90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3A1FD-A597-0649-AE8B-E4EFE239F52C}" type="datetimeFigureOut">
              <a:rPr lang="nl-NL" smtClean="0"/>
              <a:t>17-01-2024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2029C5A-E25C-8738-BF9A-F6C8609B93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FCAF31C-A0A2-AF93-75A1-5F9D50C3EF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D8777-779B-AB4A-924D-38E10AF4BFF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9141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FB28ED-AB25-16AF-4065-265E714C4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4241C715-CF3B-AD25-5E86-697DC182AEE5}"/>
              </a:ext>
            </a:extLst>
          </p:cNvPr>
          <p:cNvSpPr/>
          <p:nvPr/>
        </p:nvSpPr>
        <p:spPr>
          <a:xfrm>
            <a:off x="-20407" y="-14328"/>
            <a:ext cx="3888000" cy="687232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aphicFrame>
        <p:nvGraphicFramePr>
          <p:cNvPr id="20" name="Tabel 19">
            <a:extLst>
              <a:ext uri="{FF2B5EF4-FFF2-40B4-BE49-F238E27FC236}">
                <a16:creationId xmlns:a16="http://schemas.microsoft.com/office/drawing/2014/main" id="{D2A41AEE-B682-82F3-60FB-B0129DC8D5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960201"/>
              </p:ext>
            </p:extLst>
          </p:nvPr>
        </p:nvGraphicFramePr>
        <p:xfrm>
          <a:off x="156000" y="474765"/>
          <a:ext cx="3581114" cy="11277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90557">
                  <a:extLst>
                    <a:ext uri="{9D8B030D-6E8A-4147-A177-3AD203B41FA5}">
                      <a16:colId xmlns:a16="http://schemas.microsoft.com/office/drawing/2014/main" val="1676072588"/>
                    </a:ext>
                  </a:extLst>
                </a:gridCol>
                <a:gridCol w="1790557">
                  <a:extLst>
                    <a:ext uri="{9D8B030D-6E8A-4147-A177-3AD203B41FA5}">
                      <a16:colId xmlns:a16="http://schemas.microsoft.com/office/drawing/2014/main" val="26844205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NL" sz="1000" b="1">
                          <a:solidFill>
                            <a:schemeClr val="bg1"/>
                          </a:solidFill>
                        </a:rPr>
                        <a:t>Project name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solidFill>
                            <a:schemeClr val="bg1"/>
                          </a:solidFill>
                        </a:rPr>
                        <a:t>Name of </a:t>
                      </a:r>
                      <a:r>
                        <a:rPr lang="nl-NL" sz="1000" err="1">
                          <a:solidFill>
                            <a:schemeClr val="bg1"/>
                          </a:solidFill>
                        </a:rPr>
                        <a:t>the</a:t>
                      </a:r>
                      <a:r>
                        <a:rPr lang="nl-NL" sz="1000">
                          <a:solidFill>
                            <a:schemeClr val="bg1"/>
                          </a:solidFill>
                        </a:rPr>
                        <a:t> project</a:t>
                      </a:r>
                      <a:br>
                        <a:rPr lang="nl-NL" sz="1000">
                          <a:solidFill>
                            <a:schemeClr val="bg1"/>
                          </a:solidFill>
                        </a:rPr>
                      </a:br>
                      <a:endParaRPr lang="nl-NL" sz="1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85425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000" b="1">
                          <a:solidFill>
                            <a:schemeClr val="bg1"/>
                          </a:solidFill>
                        </a:rPr>
                        <a:t>Status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000" b="0" i="0" kern="1200" noProof="0">
                          <a:solidFill>
                            <a:srgbClr val="AFCB36"/>
                          </a:solidFill>
                          <a:latin typeface="Dotum" panose="020B0600000101010101" pitchFamily="34" charset="-127"/>
                          <a:ea typeface="+mn-ea"/>
                          <a:cs typeface="Arial" panose="020B0604020202020204" pitchFamily="34" charset="0"/>
                        </a:rPr>
                        <a:t>◉ On target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8693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 sz="1000" b="1" kern="1200">
                          <a:solidFill>
                            <a:schemeClr val="bg1"/>
                          </a:solidFill>
                        </a:rPr>
                        <a:t>Target end date</a:t>
                      </a:r>
                      <a:endParaRPr lang="nl-NL" sz="10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solidFill>
                            <a:schemeClr val="bg1"/>
                          </a:solidFill>
                        </a:rPr>
                        <a:t>2024-01-01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55238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 sz="100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Expected</a:t>
                      </a:r>
                      <a:r>
                        <a:rPr lang="nl-NL" sz="1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end date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000" dirty="0">
                          <a:solidFill>
                            <a:schemeClr val="bg1"/>
                          </a:solidFill>
                        </a:rPr>
                        <a:t>2024-01-01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9573931"/>
                  </a:ext>
                </a:extLst>
              </a:tr>
            </a:tbl>
          </a:graphicData>
        </a:graphic>
      </p:graphicFrame>
      <p:sp>
        <p:nvSpPr>
          <p:cNvPr id="23" name="Tekstvak 22">
            <a:extLst>
              <a:ext uri="{FF2B5EF4-FFF2-40B4-BE49-F238E27FC236}">
                <a16:creationId xmlns:a16="http://schemas.microsoft.com/office/drawing/2014/main" id="{ACF0904D-EDAD-D61D-EED1-DBA95BA99D0B}"/>
              </a:ext>
            </a:extLst>
          </p:cNvPr>
          <p:cNvSpPr txBox="1"/>
          <p:nvPr/>
        </p:nvSpPr>
        <p:spPr>
          <a:xfrm>
            <a:off x="152557" y="1713644"/>
            <a:ext cx="35811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chemeClr val="bg1"/>
                </a:solidFill>
              </a:rPr>
              <a:t>Executive update</a:t>
            </a: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A97AD5D6-F6AA-A54C-281E-1C67D44E893A}"/>
              </a:ext>
            </a:extLst>
          </p:cNvPr>
          <p:cNvSpPr txBox="1">
            <a:spLocks/>
          </p:cNvSpPr>
          <p:nvPr/>
        </p:nvSpPr>
        <p:spPr>
          <a:xfrm>
            <a:off x="152557" y="2013811"/>
            <a:ext cx="3581999" cy="149466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/>
          <a:p>
            <a:r>
              <a:rPr lang="nl-NL" sz="1000" dirty="0"/>
              <a:t>…</a:t>
            </a:r>
          </a:p>
        </p:txBody>
      </p:sp>
      <p:graphicFrame>
        <p:nvGraphicFramePr>
          <p:cNvPr id="28" name="Tabel 27">
            <a:extLst>
              <a:ext uri="{FF2B5EF4-FFF2-40B4-BE49-F238E27FC236}">
                <a16:creationId xmlns:a16="http://schemas.microsoft.com/office/drawing/2014/main" id="{784E7F71-0A72-B938-103F-C687E4E895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086261"/>
              </p:ext>
            </p:extLst>
          </p:nvPr>
        </p:nvGraphicFramePr>
        <p:xfrm>
          <a:off x="4001999" y="2060154"/>
          <a:ext cx="8034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6800">
                  <a:extLst>
                    <a:ext uri="{9D8B030D-6E8A-4147-A177-3AD203B41FA5}">
                      <a16:colId xmlns:a16="http://schemas.microsoft.com/office/drawing/2014/main" val="1576578917"/>
                    </a:ext>
                  </a:extLst>
                </a:gridCol>
                <a:gridCol w="1606800">
                  <a:extLst>
                    <a:ext uri="{9D8B030D-6E8A-4147-A177-3AD203B41FA5}">
                      <a16:colId xmlns:a16="http://schemas.microsoft.com/office/drawing/2014/main" val="2788380665"/>
                    </a:ext>
                  </a:extLst>
                </a:gridCol>
                <a:gridCol w="1606800">
                  <a:extLst>
                    <a:ext uri="{9D8B030D-6E8A-4147-A177-3AD203B41FA5}">
                      <a16:colId xmlns:a16="http://schemas.microsoft.com/office/drawing/2014/main" val="2414893303"/>
                    </a:ext>
                  </a:extLst>
                </a:gridCol>
                <a:gridCol w="1606800">
                  <a:extLst>
                    <a:ext uri="{9D8B030D-6E8A-4147-A177-3AD203B41FA5}">
                      <a16:colId xmlns:a16="http://schemas.microsoft.com/office/drawing/2014/main" val="1935893819"/>
                    </a:ext>
                  </a:extLst>
                </a:gridCol>
                <a:gridCol w="1606800">
                  <a:extLst>
                    <a:ext uri="{9D8B030D-6E8A-4147-A177-3AD203B41FA5}">
                      <a16:colId xmlns:a16="http://schemas.microsoft.com/office/drawing/2014/main" val="34599094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NL" sz="1000" err="1"/>
                        <a:t>Metric</a:t>
                      </a:r>
                      <a:endParaRPr lang="nl-NL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00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000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000" dirty="0" err="1"/>
                        <a:t>Actual</a:t>
                      </a:r>
                      <a:endParaRPr lang="nl-N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000"/>
                        <a:t>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876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 sz="1000" err="1"/>
                        <a:t>Metric</a:t>
                      </a:r>
                      <a:r>
                        <a:rPr lang="nl-NL" sz="100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00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00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00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6394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 sz="1000" err="1"/>
                        <a:t>Metric</a:t>
                      </a:r>
                      <a:r>
                        <a:rPr lang="nl-NL" sz="1000"/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00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00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0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7399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 sz="100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00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00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0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849196"/>
                  </a:ext>
                </a:extLst>
              </a:tr>
            </a:tbl>
          </a:graphicData>
        </a:graphic>
      </p:graphicFrame>
      <p:graphicFrame>
        <p:nvGraphicFramePr>
          <p:cNvPr id="29" name="Tabel 28">
            <a:extLst>
              <a:ext uri="{FF2B5EF4-FFF2-40B4-BE49-F238E27FC236}">
                <a16:creationId xmlns:a16="http://schemas.microsoft.com/office/drawing/2014/main" id="{B035B23B-3B12-810A-A66F-7AB295B515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035280"/>
              </p:ext>
            </p:extLst>
          </p:nvPr>
        </p:nvGraphicFramePr>
        <p:xfrm>
          <a:off x="4001999" y="3194654"/>
          <a:ext cx="3960000" cy="17126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0">
                  <a:extLst>
                    <a:ext uri="{9D8B030D-6E8A-4147-A177-3AD203B41FA5}">
                      <a16:colId xmlns:a16="http://schemas.microsoft.com/office/drawing/2014/main" val="3876010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NL" sz="1000" dirty="0" err="1"/>
                        <a:t>Risks</a:t>
                      </a:r>
                      <a:endParaRPr lang="nl-NL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970270"/>
                  </a:ext>
                </a:extLst>
              </a:tr>
              <a:tr h="1468823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l-NL" sz="1200" dirty="0"/>
                        <a:t>…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l-NL" sz="12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420098"/>
                  </a:ext>
                </a:extLst>
              </a:tr>
            </a:tbl>
          </a:graphicData>
        </a:graphic>
      </p:graphicFrame>
      <p:graphicFrame>
        <p:nvGraphicFramePr>
          <p:cNvPr id="30" name="Tabel 29">
            <a:extLst>
              <a:ext uri="{FF2B5EF4-FFF2-40B4-BE49-F238E27FC236}">
                <a16:creationId xmlns:a16="http://schemas.microsoft.com/office/drawing/2014/main" id="{C446E91D-1C1A-B416-D0F3-34716E6626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683102"/>
              </p:ext>
            </p:extLst>
          </p:nvPr>
        </p:nvGraphicFramePr>
        <p:xfrm>
          <a:off x="8076000" y="3194655"/>
          <a:ext cx="3960000" cy="17126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0">
                  <a:extLst>
                    <a:ext uri="{9D8B030D-6E8A-4147-A177-3AD203B41FA5}">
                      <a16:colId xmlns:a16="http://schemas.microsoft.com/office/drawing/2014/main" val="3876010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NL" sz="1000" dirty="0" err="1"/>
                        <a:t>Dependencies</a:t>
                      </a:r>
                      <a:endParaRPr lang="nl-NL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970270"/>
                  </a:ext>
                </a:extLst>
              </a:tr>
              <a:tr h="1468823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l-NL" sz="1200" dirty="0"/>
                        <a:t>…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l-NL" sz="12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420098"/>
                  </a:ext>
                </a:extLst>
              </a:tr>
            </a:tbl>
          </a:graphicData>
        </a:graphic>
      </p:graphicFrame>
      <p:sp>
        <p:nvSpPr>
          <p:cNvPr id="31" name="Tekstvak 30">
            <a:extLst>
              <a:ext uri="{FF2B5EF4-FFF2-40B4-BE49-F238E27FC236}">
                <a16:creationId xmlns:a16="http://schemas.microsoft.com/office/drawing/2014/main" id="{4C7ABCDE-3534-E9AD-5BC2-C59BAE0AE9B6}"/>
              </a:ext>
            </a:extLst>
          </p:cNvPr>
          <p:cNvSpPr txBox="1"/>
          <p:nvPr/>
        </p:nvSpPr>
        <p:spPr>
          <a:xfrm>
            <a:off x="152557" y="3620378"/>
            <a:ext cx="35811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 err="1">
                <a:solidFill>
                  <a:schemeClr val="bg1"/>
                </a:solidFill>
              </a:rPr>
              <a:t>Core</a:t>
            </a:r>
            <a:r>
              <a:rPr lang="nl-NL" sz="1000" b="1" dirty="0">
                <a:solidFill>
                  <a:schemeClr val="bg1"/>
                </a:solidFill>
              </a:rPr>
              <a:t> project team</a:t>
            </a:r>
          </a:p>
        </p:txBody>
      </p:sp>
      <p:sp>
        <p:nvSpPr>
          <p:cNvPr id="32" name="Tekstvak 31">
            <a:extLst>
              <a:ext uri="{FF2B5EF4-FFF2-40B4-BE49-F238E27FC236}">
                <a16:creationId xmlns:a16="http://schemas.microsoft.com/office/drawing/2014/main" id="{9CA80897-C7A3-51A5-6B04-2156E8FE50EF}"/>
              </a:ext>
            </a:extLst>
          </p:cNvPr>
          <p:cNvSpPr txBox="1">
            <a:spLocks/>
          </p:cNvSpPr>
          <p:nvPr/>
        </p:nvSpPr>
        <p:spPr>
          <a:xfrm>
            <a:off x="152557" y="3920545"/>
            <a:ext cx="3581999" cy="149466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000" dirty="0"/>
              <a:t>First name Last name – Project sponsor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000" dirty="0"/>
              <a:t>First name Last name – Project manager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000" dirty="0"/>
              <a:t>First name Last name – Project controller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000" dirty="0"/>
              <a:t>…</a:t>
            </a:r>
          </a:p>
        </p:txBody>
      </p:sp>
      <p:sp>
        <p:nvSpPr>
          <p:cNvPr id="33" name="Rechthoek 32">
            <a:extLst>
              <a:ext uri="{FF2B5EF4-FFF2-40B4-BE49-F238E27FC236}">
                <a16:creationId xmlns:a16="http://schemas.microsoft.com/office/drawing/2014/main" id="{75942941-19D4-C277-7C7F-E3F038E87B24}"/>
              </a:ext>
            </a:extLst>
          </p:cNvPr>
          <p:cNvSpPr/>
          <p:nvPr/>
        </p:nvSpPr>
        <p:spPr>
          <a:xfrm>
            <a:off x="4001999" y="5066457"/>
            <a:ext cx="8034000" cy="255476"/>
          </a:xfrm>
          <a:prstGeom prst="rect">
            <a:avLst/>
          </a:prstGeom>
          <a:solidFill>
            <a:srgbClr val="4471C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000" b="1"/>
              <a:t>Timeline </a:t>
            </a:r>
            <a:r>
              <a:rPr lang="nl-NL" sz="1000" b="1" err="1"/>
              <a:t>and</a:t>
            </a:r>
            <a:r>
              <a:rPr lang="nl-NL" sz="1000" b="1"/>
              <a:t> </a:t>
            </a:r>
            <a:r>
              <a:rPr lang="nl-NL" sz="1000" b="1" err="1"/>
              <a:t>milestones</a:t>
            </a:r>
            <a:endParaRPr lang="nl-NL" sz="1000" b="1"/>
          </a:p>
        </p:txBody>
      </p:sp>
      <p:sp>
        <p:nvSpPr>
          <p:cNvPr id="35" name="Pijl links 34">
            <a:extLst>
              <a:ext uri="{FF2B5EF4-FFF2-40B4-BE49-F238E27FC236}">
                <a16:creationId xmlns:a16="http://schemas.microsoft.com/office/drawing/2014/main" id="{554FFA1C-723F-CD22-A4CE-1F0A2ACF16A3}"/>
              </a:ext>
            </a:extLst>
          </p:cNvPr>
          <p:cNvSpPr/>
          <p:nvPr/>
        </p:nvSpPr>
        <p:spPr>
          <a:xfrm>
            <a:off x="4001999" y="5747760"/>
            <a:ext cx="8034000" cy="255476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15763DF3-5CDF-A78D-3CC7-3DF84DB67D5C}"/>
              </a:ext>
            </a:extLst>
          </p:cNvPr>
          <p:cNvSpPr/>
          <p:nvPr/>
        </p:nvSpPr>
        <p:spPr>
          <a:xfrm>
            <a:off x="4001757" y="5808973"/>
            <a:ext cx="3271310" cy="13191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" name="Ovaal 35">
            <a:extLst>
              <a:ext uri="{FF2B5EF4-FFF2-40B4-BE49-F238E27FC236}">
                <a16:creationId xmlns:a16="http://schemas.microsoft.com/office/drawing/2014/main" id="{11AAC396-EA8E-39DB-C1A6-23527147CF96}"/>
              </a:ext>
            </a:extLst>
          </p:cNvPr>
          <p:cNvSpPr/>
          <p:nvPr/>
        </p:nvSpPr>
        <p:spPr>
          <a:xfrm>
            <a:off x="4780722" y="5808974"/>
            <a:ext cx="119270" cy="1192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Ovaal 36">
            <a:extLst>
              <a:ext uri="{FF2B5EF4-FFF2-40B4-BE49-F238E27FC236}">
                <a16:creationId xmlns:a16="http://schemas.microsoft.com/office/drawing/2014/main" id="{B102C748-6BCE-5D6D-0593-A46B896DBFF3}"/>
              </a:ext>
            </a:extLst>
          </p:cNvPr>
          <p:cNvSpPr/>
          <p:nvPr/>
        </p:nvSpPr>
        <p:spPr>
          <a:xfrm>
            <a:off x="6403836" y="5815293"/>
            <a:ext cx="119270" cy="1192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Ovaal 37">
            <a:extLst>
              <a:ext uri="{FF2B5EF4-FFF2-40B4-BE49-F238E27FC236}">
                <a16:creationId xmlns:a16="http://schemas.microsoft.com/office/drawing/2014/main" id="{9F718918-DCA1-07AA-1C45-78FADBEA81E1}"/>
              </a:ext>
            </a:extLst>
          </p:cNvPr>
          <p:cNvSpPr/>
          <p:nvPr/>
        </p:nvSpPr>
        <p:spPr>
          <a:xfrm>
            <a:off x="8900765" y="5815293"/>
            <a:ext cx="119270" cy="1192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Ovaal 38">
            <a:extLst>
              <a:ext uri="{FF2B5EF4-FFF2-40B4-BE49-F238E27FC236}">
                <a16:creationId xmlns:a16="http://schemas.microsoft.com/office/drawing/2014/main" id="{FEF54A21-8D14-218B-C582-00240CDE646E}"/>
              </a:ext>
            </a:extLst>
          </p:cNvPr>
          <p:cNvSpPr/>
          <p:nvPr/>
        </p:nvSpPr>
        <p:spPr>
          <a:xfrm>
            <a:off x="11287600" y="5815293"/>
            <a:ext cx="119270" cy="1192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Tekstvak 39">
            <a:extLst>
              <a:ext uri="{FF2B5EF4-FFF2-40B4-BE49-F238E27FC236}">
                <a16:creationId xmlns:a16="http://schemas.microsoft.com/office/drawing/2014/main" id="{6DA40619-CF4F-FA8D-3661-22DF8A7A95D9}"/>
              </a:ext>
            </a:extLst>
          </p:cNvPr>
          <p:cNvSpPr txBox="1"/>
          <p:nvPr/>
        </p:nvSpPr>
        <p:spPr>
          <a:xfrm>
            <a:off x="4610896" y="5562753"/>
            <a:ext cx="5148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/>
              <a:t>Jan 01</a:t>
            </a:r>
          </a:p>
        </p:txBody>
      </p:sp>
      <p:sp>
        <p:nvSpPr>
          <p:cNvPr id="41" name="Tekstvak 40">
            <a:extLst>
              <a:ext uri="{FF2B5EF4-FFF2-40B4-BE49-F238E27FC236}">
                <a16:creationId xmlns:a16="http://schemas.microsoft.com/office/drawing/2014/main" id="{3ADEE5E4-25F7-163F-EDFF-A9C2AB001537}"/>
              </a:ext>
            </a:extLst>
          </p:cNvPr>
          <p:cNvSpPr txBox="1"/>
          <p:nvPr/>
        </p:nvSpPr>
        <p:spPr>
          <a:xfrm>
            <a:off x="6206028" y="5562752"/>
            <a:ext cx="5597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/>
              <a:t>Mar 10</a:t>
            </a:r>
          </a:p>
        </p:txBody>
      </p:sp>
      <p:sp>
        <p:nvSpPr>
          <p:cNvPr id="42" name="Tekstvak 41">
            <a:extLst>
              <a:ext uri="{FF2B5EF4-FFF2-40B4-BE49-F238E27FC236}">
                <a16:creationId xmlns:a16="http://schemas.microsoft.com/office/drawing/2014/main" id="{A2773782-BC1D-E138-BD41-A3C5731DF2FB}"/>
              </a:ext>
            </a:extLst>
          </p:cNvPr>
          <p:cNvSpPr txBox="1"/>
          <p:nvPr/>
        </p:nvSpPr>
        <p:spPr>
          <a:xfrm>
            <a:off x="8702957" y="5562752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/>
              <a:t>Jul 01</a:t>
            </a:r>
          </a:p>
        </p:txBody>
      </p:sp>
      <p:sp>
        <p:nvSpPr>
          <p:cNvPr id="43" name="Tekstvak 42">
            <a:extLst>
              <a:ext uri="{FF2B5EF4-FFF2-40B4-BE49-F238E27FC236}">
                <a16:creationId xmlns:a16="http://schemas.microsoft.com/office/drawing/2014/main" id="{493D37EA-F9FB-45B1-6FD7-FC4C94C91597}"/>
              </a:ext>
            </a:extLst>
          </p:cNvPr>
          <p:cNvSpPr txBox="1"/>
          <p:nvPr/>
        </p:nvSpPr>
        <p:spPr>
          <a:xfrm>
            <a:off x="11089792" y="5562752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err="1"/>
              <a:t>Oct</a:t>
            </a:r>
            <a:r>
              <a:rPr lang="nl-NL" sz="1000"/>
              <a:t> 01</a:t>
            </a:r>
          </a:p>
        </p:txBody>
      </p:sp>
      <p:sp>
        <p:nvSpPr>
          <p:cNvPr id="44" name="Tekstvak 43">
            <a:extLst>
              <a:ext uri="{FF2B5EF4-FFF2-40B4-BE49-F238E27FC236}">
                <a16:creationId xmlns:a16="http://schemas.microsoft.com/office/drawing/2014/main" id="{B58EF46D-6A2A-78C8-B095-45D5D98F1A07}"/>
              </a:ext>
            </a:extLst>
          </p:cNvPr>
          <p:cNvSpPr txBox="1"/>
          <p:nvPr/>
        </p:nvSpPr>
        <p:spPr>
          <a:xfrm>
            <a:off x="4610895" y="5921229"/>
            <a:ext cx="5886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b="1"/>
              <a:t>Kick-off</a:t>
            </a:r>
            <a:br>
              <a:rPr lang="nl-NL" sz="1000"/>
            </a:br>
            <a:r>
              <a:rPr lang="nl-NL" sz="1000"/>
              <a:t>…</a:t>
            </a:r>
            <a:endParaRPr lang="nl-NL" sz="1000" b="1"/>
          </a:p>
        </p:txBody>
      </p:sp>
      <p:sp>
        <p:nvSpPr>
          <p:cNvPr id="45" name="Tekstvak 44">
            <a:extLst>
              <a:ext uri="{FF2B5EF4-FFF2-40B4-BE49-F238E27FC236}">
                <a16:creationId xmlns:a16="http://schemas.microsoft.com/office/drawing/2014/main" id="{39575D1C-B370-5BAB-9F6E-1834057C9CFB}"/>
              </a:ext>
            </a:extLst>
          </p:cNvPr>
          <p:cNvSpPr txBox="1"/>
          <p:nvPr/>
        </p:nvSpPr>
        <p:spPr>
          <a:xfrm>
            <a:off x="6112215" y="5921229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b="1" dirty="0" err="1"/>
              <a:t>Milestone</a:t>
            </a:r>
            <a:endParaRPr lang="nl-NL" sz="1000" dirty="0"/>
          </a:p>
          <a:p>
            <a:r>
              <a:rPr lang="nl-NL" sz="1000" dirty="0"/>
              <a:t>…</a:t>
            </a:r>
          </a:p>
        </p:txBody>
      </p:sp>
      <p:sp>
        <p:nvSpPr>
          <p:cNvPr id="46" name="Tekstvak 45">
            <a:extLst>
              <a:ext uri="{FF2B5EF4-FFF2-40B4-BE49-F238E27FC236}">
                <a16:creationId xmlns:a16="http://schemas.microsoft.com/office/drawing/2014/main" id="{8B18A138-7D4B-8F67-F068-B8FF32551AFF}"/>
              </a:ext>
            </a:extLst>
          </p:cNvPr>
          <p:cNvSpPr txBox="1"/>
          <p:nvPr/>
        </p:nvSpPr>
        <p:spPr>
          <a:xfrm>
            <a:off x="8598762" y="5928244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b="1" err="1"/>
              <a:t>Milestone</a:t>
            </a:r>
            <a:endParaRPr lang="nl-NL" sz="1000"/>
          </a:p>
          <a:p>
            <a:r>
              <a:rPr lang="nl-NL" sz="1000"/>
              <a:t>…</a:t>
            </a:r>
          </a:p>
        </p:txBody>
      </p:sp>
      <p:sp>
        <p:nvSpPr>
          <p:cNvPr id="47" name="Tekstvak 46">
            <a:extLst>
              <a:ext uri="{FF2B5EF4-FFF2-40B4-BE49-F238E27FC236}">
                <a16:creationId xmlns:a16="http://schemas.microsoft.com/office/drawing/2014/main" id="{A2F4D9D4-DB7D-5B18-9D0E-A31B3FA79228}"/>
              </a:ext>
            </a:extLst>
          </p:cNvPr>
          <p:cNvSpPr txBox="1"/>
          <p:nvPr/>
        </p:nvSpPr>
        <p:spPr>
          <a:xfrm>
            <a:off x="10985597" y="5933261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b="1" err="1"/>
              <a:t>Milestone</a:t>
            </a:r>
            <a:endParaRPr lang="nl-NL" sz="1000"/>
          </a:p>
          <a:p>
            <a:r>
              <a:rPr lang="nl-NL" sz="1000"/>
              <a:t>…</a:t>
            </a:r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14F294EE-7912-DEEA-BAC3-60E11C8E3D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963901"/>
              </p:ext>
            </p:extLst>
          </p:nvPr>
        </p:nvGraphicFramePr>
        <p:xfrm>
          <a:off x="4001999" y="177059"/>
          <a:ext cx="3960000" cy="17126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0">
                  <a:extLst>
                    <a:ext uri="{9D8B030D-6E8A-4147-A177-3AD203B41FA5}">
                      <a16:colId xmlns:a16="http://schemas.microsoft.com/office/drawing/2014/main" val="3876010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NL" sz="1000" dirty="0" err="1"/>
                        <a:t>Achievements</a:t>
                      </a:r>
                      <a:endParaRPr lang="nl-NL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970270"/>
                  </a:ext>
                </a:extLst>
              </a:tr>
              <a:tr h="1468823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l-NL" sz="1200" dirty="0"/>
                        <a:t>…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l-NL" sz="12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420098"/>
                  </a:ext>
                </a:extLst>
              </a:tr>
            </a:tbl>
          </a:graphicData>
        </a:graphic>
      </p:graphicFrame>
      <p:graphicFrame>
        <p:nvGraphicFramePr>
          <p:cNvPr id="6" name="Tabel 5">
            <a:extLst>
              <a:ext uri="{FF2B5EF4-FFF2-40B4-BE49-F238E27FC236}">
                <a16:creationId xmlns:a16="http://schemas.microsoft.com/office/drawing/2014/main" id="{01197E7F-5F66-BB21-A06E-6F7B3B508D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516955"/>
              </p:ext>
            </p:extLst>
          </p:nvPr>
        </p:nvGraphicFramePr>
        <p:xfrm>
          <a:off x="8076000" y="177058"/>
          <a:ext cx="3960000" cy="17126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0">
                  <a:extLst>
                    <a:ext uri="{9D8B030D-6E8A-4147-A177-3AD203B41FA5}">
                      <a16:colId xmlns:a16="http://schemas.microsoft.com/office/drawing/2014/main" val="3876010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NL" sz="1000" dirty="0" err="1"/>
                        <a:t>Upcoming</a:t>
                      </a:r>
                      <a:endParaRPr lang="nl-NL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970270"/>
                  </a:ext>
                </a:extLst>
              </a:tr>
              <a:tr h="1468823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l-NL" sz="1200" dirty="0"/>
                        <a:t>…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l-NL" sz="12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420098"/>
                  </a:ext>
                </a:extLst>
              </a:tr>
            </a:tbl>
          </a:graphicData>
        </a:graphic>
      </p:graphicFrame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7E6470C3-6350-FC60-490D-DAD4DC636CB4}"/>
              </a:ext>
            </a:extLst>
          </p:cNvPr>
          <p:cNvCxnSpPr>
            <a:cxnSpLocks/>
          </p:cNvCxnSpPr>
          <p:nvPr/>
        </p:nvCxnSpPr>
        <p:spPr>
          <a:xfrm>
            <a:off x="7155712" y="5736023"/>
            <a:ext cx="0" cy="2686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vak 11">
            <a:extLst>
              <a:ext uri="{FF2B5EF4-FFF2-40B4-BE49-F238E27FC236}">
                <a16:creationId xmlns:a16="http://schemas.microsoft.com/office/drawing/2014/main" id="{4B6320CC-3FE7-8E19-12F4-2E4AFC49ADDF}"/>
              </a:ext>
            </a:extLst>
          </p:cNvPr>
          <p:cNvSpPr txBox="1"/>
          <p:nvPr/>
        </p:nvSpPr>
        <p:spPr>
          <a:xfrm>
            <a:off x="6900674" y="5977368"/>
            <a:ext cx="51007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l-NL" sz="1000" b="1" dirty="0" err="1">
                <a:solidFill>
                  <a:schemeClr val="accent5">
                    <a:lumMod val="75000"/>
                  </a:schemeClr>
                </a:solidFill>
              </a:rPr>
              <a:t>Today</a:t>
            </a:r>
            <a:endParaRPr lang="nl-NL" sz="1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2673F88B-6CBB-09A3-5128-77524CC89C2E}"/>
              </a:ext>
            </a:extLst>
          </p:cNvPr>
          <p:cNvSpPr txBox="1"/>
          <p:nvPr/>
        </p:nvSpPr>
        <p:spPr>
          <a:xfrm>
            <a:off x="111054" y="53947"/>
            <a:ext cx="3581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>
                <a:solidFill>
                  <a:schemeClr val="bg1"/>
                </a:solidFill>
              </a:rPr>
              <a:t>Project </a:t>
            </a:r>
            <a:r>
              <a:rPr lang="nl-NL" sz="1400" b="1" dirty="0" err="1">
                <a:solidFill>
                  <a:schemeClr val="bg1"/>
                </a:solidFill>
              </a:rPr>
              <a:t>Progress</a:t>
            </a:r>
            <a:r>
              <a:rPr lang="nl-NL" sz="1400" b="1" dirty="0">
                <a:solidFill>
                  <a:schemeClr val="bg1"/>
                </a:solidFill>
              </a:rPr>
              <a:t> Update 2024-01-01</a:t>
            </a:r>
          </a:p>
        </p:txBody>
      </p:sp>
    </p:spTree>
    <p:extLst>
      <p:ext uri="{BB962C8B-B14F-4D97-AF65-F5344CB8AC3E}">
        <p14:creationId xmlns:p14="http://schemas.microsoft.com/office/powerpoint/2010/main" val="243729687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106</Words>
  <Application>Microsoft Macintosh PowerPoint</Application>
  <PresentationFormat>Breedbeeld</PresentationFormat>
  <Paragraphs>61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6" baseType="lpstr">
      <vt:lpstr>Dotum</vt:lpstr>
      <vt:lpstr>Arial</vt:lpstr>
      <vt:lpstr>Calibri</vt:lpstr>
      <vt:lpstr>Calibri Light</vt:lpstr>
      <vt:lpstr>Kantoorthema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Roald Dijkstra</dc:creator>
  <cp:lastModifiedBy>Roald Dijkstra</cp:lastModifiedBy>
  <cp:revision>10</cp:revision>
  <dcterms:created xsi:type="dcterms:W3CDTF">2024-01-17T12:12:51Z</dcterms:created>
  <dcterms:modified xsi:type="dcterms:W3CDTF">2024-01-17T13:25:45Z</dcterms:modified>
</cp:coreProperties>
</file>