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ZXV5mU51d2Zl5+ULWF0vl61IJ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2EC17C-002A-429F-B8CB-96D333C5D775}">
  <a:tblStyle styleId="{8D2EC17C-002A-429F-B8CB-96D333C5D7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DD2"/>
          </a:solidFill>
        </a:fill>
      </a:tcStyle>
    </a:band1H>
    <a:band2H>
      <a:tcTxStyle/>
    </a:band2H>
    <a:band1V>
      <a:tcTxStyle/>
      <a:tcStyle>
        <a:fill>
          <a:solidFill>
            <a:srgbClr val="CACDD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54" orient="horz"/>
        <p:guide pos="3838" orient="horz"/>
        <p:guide pos="340"/>
        <p:guide pos="5420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2b8a65be_3_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e2b8a65be_3_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ab47bed7_0_9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ab47bed7_0_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6ab47bed7_0_9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6a5d0bdaf_1_3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/>
              <a:t>Overview of localisation.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BE" sz="1400"/>
              <a:t>DB builder.</a:t>
            </a:r>
            <a:endParaRPr/>
          </a:p>
        </p:txBody>
      </p:sp>
      <p:sp>
        <p:nvSpPr>
          <p:cNvPr id="212" name="Google Shape;212;g76a5d0bdaf_1_3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6a5d0bdaf_3_7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/>
              <a:t>Overview of localisation.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400"/>
              <a:t>DB builder.</a:t>
            </a:r>
            <a:endParaRPr/>
          </a:p>
        </p:txBody>
      </p:sp>
      <p:sp>
        <p:nvSpPr>
          <p:cNvPr id="221" name="Google Shape;221;g76a5d0bdaf_3_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6a5d0bdaf_1_1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76a5d0bdaf_1_1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2b8a65be_1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2b8a65be_1_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e2b8a65be_1_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ab47bed7_7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6ab47bed7_7_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6ab47bed7_7_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ab47bed7_6_1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6ab47bed7_6_1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6ab47bed7_6_1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ab47bed7_2_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ab47bed7_2_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6ab47bed7_2_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2b8a65be_3_3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2b8a65be_3_3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e2b8a65be_3_3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ab47bed7_2_4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ab47bed7_2_4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6ab47bed7_2_4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ab47bed7_2_5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ab47bed7_2_5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6ab47bed7_2_51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ab47bed7_2_1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ab47bed7_2_16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6ab47bed7_2_16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met afbeelding full page">
  <p:cSld name="Titeldia met afbeelding full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>
            <p:ph idx="2" type="pic"/>
          </p:nvPr>
        </p:nvSpPr>
        <p:spPr>
          <a:xfrm>
            <a:off x="-9246" y="-6037"/>
            <a:ext cx="9153245" cy="685279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4"/>
          <p:cNvSpPr/>
          <p:nvPr>
            <p:ph idx="3" type="pic"/>
          </p:nvPr>
        </p:nvSpPr>
        <p:spPr>
          <a:xfrm>
            <a:off x="-9245" y="5197559"/>
            <a:ext cx="9162000" cy="166261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539750" y="3645024"/>
            <a:ext cx="8064500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t" bIns="36000" lIns="72000" spcFirstLastPara="1" rIns="72000" wrap="square" tIns="36000">
            <a:spAutoFit/>
          </a:bodyPr>
          <a:lstStyle>
            <a:lvl1pPr lv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8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type="ctrTitle"/>
          </p:nvPr>
        </p:nvSpPr>
        <p:spPr>
          <a:xfrm>
            <a:off x="539750" y="2730292"/>
            <a:ext cx="8064500" cy="626701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b" bIns="36000" lIns="72000" spcFirstLastPara="1" rIns="72000" wrap="square" tIns="36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full page zonder bijschrift">
  <p:cSld name="Afbeelding full page zonder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>
            <p:ph idx="2" type="pic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3"/>
          <p:cNvSpPr/>
          <p:nvPr>
            <p:ph idx="3" type="pic"/>
          </p:nvPr>
        </p:nvSpPr>
        <p:spPr>
          <a:xfrm>
            <a:off x="0" y="6024562"/>
            <a:ext cx="91620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full page met bijschrift">
  <p:cSld name="Afbeelding full page met bijschrif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/>
          <p:nvPr>
            <p:ph idx="2" type="pic"/>
          </p:nvPr>
        </p:nvSpPr>
        <p:spPr>
          <a:xfrm>
            <a:off x="0" y="0"/>
            <a:ext cx="9144000" cy="67693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4"/>
          <p:cNvSpPr/>
          <p:nvPr>
            <p:ph idx="3" type="pic"/>
          </p:nvPr>
        </p:nvSpPr>
        <p:spPr>
          <a:xfrm>
            <a:off x="0" y="6024562"/>
            <a:ext cx="91620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87" name="Google Shape;87;p24"/>
          <p:cNvSpPr txBox="1"/>
          <p:nvPr>
            <p:ph idx="1" type="subTitle"/>
          </p:nvPr>
        </p:nvSpPr>
        <p:spPr>
          <a:xfrm>
            <a:off x="539750" y="3645024"/>
            <a:ext cx="4032000" cy="472813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t" bIns="36000" lIns="72000" spcFirstLastPara="1" rIns="72000" wrap="square" tIns="36000">
            <a:spAutoFit/>
          </a:bodyPr>
          <a:lstStyle>
            <a:lvl1pPr lv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8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, tekst en afbeelding rechts">
  <p:cSld name="titel, tekst en afbeelding rech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539552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539552" y="1440000"/>
            <a:ext cx="3960000" cy="4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25"/>
          <p:cNvSpPr/>
          <p:nvPr>
            <p:ph idx="2" type="pic"/>
          </p:nvPr>
        </p:nvSpPr>
        <p:spPr>
          <a:xfrm>
            <a:off x="4644008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5"/>
          <p:cNvSpPr/>
          <p:nvPr>
            <p:ph idx="3" type="pic"/>
          </p:nvPr>
        </p:nvSpPr>
        <p:spPr>
          <a:xfrm>
            <a:off x="0" y="6024562"/>
            <a:ext cx="91620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, tekst en afbeelding links">
  <p:cSld name="titel, tekst en afbeelding link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>
            <p:ph idx="2" type="pic"/>
          </p:nvPr>
        </p:nvSpPr>
        <p:spPr>
          <a:xfrm>
            <a:off x="0" y="0"/>
            <a:ext cx="4499992" cy="67693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6"/>
          <p:cNvSpPr/>
          <p:nvPr>
            <p:ph idx="3" type="pic"/>
          </p:nvPr>
        </p:nvSpPr>
        <p:spPr>
          <a:xfrm>
            <a:off x="0" y="6024562"/>
            <a:ext cx="91620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type="title"/>
          </p:nvPr>
        </p:nvSpPr>
        <p:spPr>
          <a:xfrm>
            <a:off x="4860000" y="360000"/>
            <a:ext cx="3960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4860000" y="1440000"/>
            <a:ext cx="39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met tekst of objec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210"/>
              <a:buChar char="▪"/>
              <a:defRPr sz="26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Char char="▪"/>
              <a:defRPr sz="2400"/>
            </a:lvl3pPr>
            <a:lvl4pPr indent="-347344" lvl="3" marL="182880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Char char="▪"/>
              <a:defRPr sz="22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 zonder afbeelding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56" y="5190331"/>
            <a:ext cx="9154800" cy="166884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 txBox="1"/>
          <p:nvPr>
            <p:ph type="ctrTitle"/>
          </p:nvPr>
        </p:nvSpPr>
        <p:spPr>
          <a:xfrm>
            <a:off x="539750" y="1196975"/>
            <a:ext cx="8064500" cy="2160017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0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539750" y="3645024"/>
            <a:ext cx="80645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36000">
            <a:noAutofit/>
          </a:bodyPr>
          <a:lstStyle>
            <a:lvl1pPr lv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alibri"/>
              <a:buNone/>
              <a:defRPr sz="2600">
                <a:solidFill>
                  <a:schemeClr val="accent3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18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oofdstuk dia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7"/>
          <p:cNvSpPr txBox="1"/>
          <p:nvPr>
            <p:ph type="title"/>
          </p:nvPr>
        </p:nvSpPr>
        <p:spPr>
          <a:xfrm>
            <a:off x="539750" y="1700808"/>
            <a:ext cx="80645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539750" y="1196975"/>
            <a:ext cx="8064500" cy="503833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indent="-228600" lvl="0" marL="45720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Font typeface="Calibri"/>
              <a:buNone/>
              <a:defRPr sz="2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twee kolommen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8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539750" y="1196976"/>
            <a:ext cx="3960242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4644008" y="1196976"/>
            <a:ext cx="3960242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2 kolommen: vergelijking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539552" y="1196975"/>
            <a:ext cx="3957836" cy="791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36000" lIns="72000" spcFirstLastPara="1" rIns="7200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539552" y="2060848"/>
            <a:ext cx="3957836" cy="40319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4645025" y="1196975"/>
            <a:ext cx="3959225" cy="7918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36000" lIns="72000" spcFirstLastPara="1" rIns="7200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4645025" y="2060848"/>
            <a:ext cx="3959225" cy="40319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 sz="1800"/>
            </a:lvl3pPr>
            <a:lvl4pPr indent="-31496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36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0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llustratie of diagram met bijschrift">
  <p:cSld name="illustratie of diagram met bijschrif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024562"/>
            <a:ext cx="9162000" cy="83507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2"/>
          <p:cNvSpPr txBox="1"/>
          <p:nvPr>
            <p:ph type="title"/>
          </p:nvPr>
        </p:nvSpPr>
        <p:spPr>
          <a:xfrm>
            <a:off x="539750" y="5013176"/>
            <a:ext cx="80645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0" spcFirstLastPara="1" rIns="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39750" y="5590455"/>
            <a:ext cx="8064500" cy="41125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sp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Calibri"/>
              <a:buNone/>
              <a:defRPr sz="22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76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545668" y="0"/>
            <a:ext cx="8058582" cy="49845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/>
            </a:lvl3pPr>
            <a:lvl4pPr indent="-325755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734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70"/>
              <a:buFont typeface="Noto Sans Symbols"/>
              <a:buChar char="▪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58" r="357" t="0"/>
          <a:stretch/>
        </p:blipFill>
        <p:spPr>
          <a:xfrm>
            <a:off x="-9246" y="-6037"/>
            <a:ext cx="9153245" cy="685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95" l="0" r="0" t="195"/>
          <a:stretch/>
        </p:blipFill>
        <p:spPr>
          <a:xfrm>
            <a:off x="-9245" y="5197559"/>
            <a:ext cx="9162000" cy="1662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>
            <p:ph type="ctrTitle"/>
          </p:nvPr>
        </p:nvSpPr>
        <p:spPr>
          <a:xfrm>
            <a:off x="539750" y="2730292"/>
            <a:ext cx="8064500" cy="626701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b" bIns="36000" lIns="72000" spcFirstLastPara="1" rIns="7200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nl-BE"/>
              <a:t>SmartHouse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39750" y="3645024"/>
            <a:ext cx="8064500" cy="872922"/>
          </a:xfrm>
          <a:prstGeom prst="rect">
            <a:avLst/>
          </a:prstGeom>
          <a:solidFill>
            <a:schemeClr val="accent4">
              <a:alpha val="74901"/>
            </a:schemeClr>
          </a:solidFill>
          <a:ln>
            <a:noFill/>
          </a:ln>
        </p:spPr>
        <p:txBody>
          <a:bodyPr anchorCtr="0" anchor="t" bIns="36000" lIns="72000" spcFirstLastPara="1" rIns="7200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nl-BE"/>
              <a:t>Satish Singh, Roald de Brouwer, Sam Peetermans, Stevie Maes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e2b8a65be_3_7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Embedded software</a:t>
            </a:r>
            <a:endParaRPr/>
          </a:p>
        </p:txBody>
      </p:sp>
      <p:sp>
        <p:nvSpPr>
          <p:cNvPr id="182" name="Google Shape;182;g6e2b8a65be_3_7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83" name="Google Shape;183;g6e2b8a65be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94" y="1052632"/>
            <a:ext cx="4056465" cy="550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6ab47bed7_0_9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Overview</a:t>
            </a:r>
            <a:endParaRPr/>
          </a:p>
        </p:txBody>
      </p:sp>
      <p:sp>
        <p:nvSpPr>
          <p:cNvPr id="190" name="Google Shape;190;g76ab47bed7_0_9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6ab47bed7_0_9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92" name="Google Shape;192;g76ab47bed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5" y="1239900"/>
            <a:ext cx="71342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Back-end software</a:t>
            </a:r>
            <a:endParaRPr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b="34486" l="24351" r="38187" t="-615"/>
          <a:stretch/>
        </p:blipFill>
        <p:spPr>
          <a:xfrm>
            <a:off x="3039728" y="1052737"/>
            <a:ext cx="3456385" cy="50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0" y="1052737"/>
            <a:ext cx="2203798" cy="5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3975" y="1606736"/>
            <a:ext cx="2205900" cy="318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Back-end software</a:t>
            </a:r>
            <a:endParaRPr/>
          </a:p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208" name="Google Shape;2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550" y="1426775"/>
            <a:ext cx="2129599" cy="435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813" y="1196974"/>
            <a:ext cx="2639262" cy="481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a5d0bdaf_1_38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Localisation overview</a:t>
            </a:r>
            <a:endParaRPr/>
          </a:p>
        </p:txBody>
      </p:sp>
      <p:sp>
        <p:nvSpPr>
          <p:cNvPr id="215" name="Google Shape;215;g76a5d0bdaf_1_38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216" name="Google Shape;216;g76a5d0bdaf_1_38"/>
          <p:cNvPicPr preferRelativeResize="0"/>
          <p:nvPr/>
        </p:nvPicPr>
        <p:blipFill rotWithShape="1">
          <a:blip r:embed="rId3">
            <a:alphaModFix/>
          </a:blip>
          <a:srcRect b="48097" l="20004" r="19721" t="28703"/>
          <a:stretch/>
        </p:blipFill>
        <p:spPr>
          <a:xfrm>
            <a:off x="457349" y="1196975"/>
            <a:ext cx="2512701" cy="72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6a5d0bdaf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49" y="4487025"/>
            <a:ext cx="4272425" cy="11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76a5d0bdaf_1_38"/>
          <p:cNvSpPr txBox="1"/>
          <p:nvPr>
            <p:ph idx="1" type="body"/>
          </p:nvPr>
        </p:nvSpPr>
        <p:spPr>
          <a:xfrm>
            <a:off x="539550" y="2330775"/>
            <a:ext cx="8064900" cy="28065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Fingerprinting 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Two main steps</a:t>
            </a:r>
            <a:endParaRPr/>
          </a:p>
          <a:p>
            <a:pPr indent="-358139" lvl="2" marL="1371600" rtl="0" algn="l">
              <a:spcBef>
                <a:spcPts val="0"/>
              </a:spcBef>
              <a:spcAft>
                <a:spcPts val="0"/>
              </a:spcAft>
              <a:buSzPts val="2040"/>
              <a:buChar char="■"/>
            </a:pPr>
            <a:r>
              <a:rPr lang="nl-BE"/>
              <a:t>Training step →  Database builder</a:t>
            </a:r>
            <a:endParaRPr/>
          </a:p>
          <a:p>
            <a:pPr indent="-358139" lvl="2" marL="1371600" rtl="0" algn="l">
              <a:spcBef>
                <a:spcPts val="0"/>
              </a:spcBef>
              <a:spcAft>
                <a:spcPts val="0"/>
              </a:spcAft>
              <a:buSzPts val="2040"/>
              <a:buChar char="■"/>
            </a:pPr>
            <a:r>
              <a:rPr lang="nl-BE"/>
              <a:t>Operational step → Localisation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6a5d0bdaf_3_7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Localisation - Database builder</a:t>
            </a:r>
            <a:endParaRPr/>
          </a:p>
        </p:txBody>
      </p:sp>
      <p:sp>
        <p:nvSpPr>
          <p:cNvPr id="224" name="Google Shape;224;g76a5d0bdaf_3_7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225" name="Google Shape;225;g76a5d0bdaf_3_7"/>
          <p:cNvSpPr txBox="1"/>
          <p:nvPr/>
        </p:nvSpPr>
        <p:spPr>
          <a:xfrm>
            <a:off x="414950" y="1625175"/>
            <a:ext cx="6639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76a5d0bdaf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8700"/>
            <a:ext cx="6018620" cy="573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76a5d0bdaf_3_7"/>
          <p:cNvPicPr preferRelativeResize="0"/>
          <p:nvPr/>
        </p:nvPicPr>
        <p:blipFill rotWithShape="1">
          <a:blip r:embed="rId4">
            <a:alphaModFix/>
          </a:blip>
          <a:srcRect b="22039" l="15634" r="31006" t="3428"/>
          <a:stretch/>
        </p:blipFill>
        <p:spPr>
          <a:xfrm>
            <a:off x="3964950" y="1052625"/>
            <a:ext cx="4506702" cy="33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a5d0bdaf_1_14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Localisation</a:t>
            </a:r>
            <a:endParaRPr/>
          </a:p>
        </p:txBody>
      </p:sp>
      <p:sp>
        <p:nvSpPr>
          <p:cNvPr id="233" name="Google Shape;233;g76a5d0bdaf_1_14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234" name="Google Shape;234;g76a5d0bdaf_1_14"/>
          <p:cNvPicPr preferRelativeResize="0"/>
          <p:nvPr/>
        </p:nvPicPr>
        <p:blipFill rotWithShape="1">
          <a:blip r:embed="rId3">
            <a:alphaModFix/>
          </a:blip>
          <a:srcRect b="0" l="16654" r="31526" t="0"/>
          <a:stretch/>
        </p:blipFill>
        <p:spPr>
          <a:xfrm>
            <a:off x="622400" y="2222175"/>
            <a:ext cx="4356849" cy="438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76a5d0bdaf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25" y="254400"/>
            <a:ext cx="2652725" cy="57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76a5d0bdaf_1_14"/>
          <p:cNvSpPr txBox="1"/>
          <p:nvPr>
            <p:ph idx="1" type="body"/>
          </p:nvPr>
        </p:nvSpPr>
        <p:spPr>
          <a:xfrm>
            <a:off x="622400" y="1196975"/>
            <a:ext cx="3665400" cy="14949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Euclidean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kNN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e2b8a65be_1_0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Energy Profiling</a:t>
            </a:r>
            <a:endParaRPr/>
          </a:p>
        </p:txBody>
      </p:sp>
      <p:sp>
        <p:nvSpPr>
          <p:cNvPr id="243" name="Google Shape;243;g6e2b8a65be_1_0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nl-BE"/>
              <a:t>Use of 15 interrupts, 3 setups and 10 LoRaWAN messages a day with a battery of 6600 mAh, we have 449 working hours.</a:t>
            </a:r>
            <a:endParaRPr/>
          </a:p>
        </p:txBody>
      </p:sp>
      <p:sp>
        <p:nvSpPr>
          <p:cNvPr id="244" name="Google Shape;244;g6e2b8a65be_1_0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245" name="Google Shape;245;g6e2b8a65b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315375"/>
            <a:ext cx="52959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6ab47bed7_7_0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Future work</a:t>
            </a:r>
            <a:endParaRPr/>
          </a:p>
        </p:txBody>
      </p:sp>
      <p:sp>
        <p:nvSpPr>
          <p:cNvPr id="252" name="Google Shape;252;g76ab47bed7_7_0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Limiting LoRaWAN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Turning off unused modules and peripherals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Controlling lights inside of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Reduce clock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More failsafes, dummy proof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...</a:t>
            </a:r>
            <a:endParaRPr/>
          </a:p>
        </p:txBody>
      </p:sp>
      <p:sp>
        <p:nvSpPr>
          <p:cNvPr id="253" name="Google Shape;253;g76ab47bed7_7_0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Demo</a:t>
            </a:r>
            <a:endParaRPr/>
          </a:p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11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Requirements of application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Low power - IoT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Wireless communication: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Default: DASH7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Backup: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Localization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Indoor (DASH7)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Outdoor (LoRaWAN)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Device configuration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Dashboard</a:t>
            </a:r>
            <a:endParaRPr/>
          </a:p>
          <a:p>
            <a:pPr indent="-368935" lvl="1" marL="914400" rtl="0" algn="l">
              <a:spcBef>
                <a:spcPts val="0"/>
              </a:spcBef>
              <a:spcAft>
                <a:spcPts val="0"/>
              </a:spcAft>
              <a:buSzPts val="2210"/>
              <a:buChar char="○"/>
            </a:pPr>
            <a:r>
              <a:rPr lang="nl-BE"/>
              <a:t>Live visualization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Questions?</a:t>
            </a:r>
            <a:endParaRPr/>
          </a:p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descr="Image result for questions&quot;"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57338"/>
            <a:ext cx="9144000" cy="37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Division of labour</a:t>
            </a:r>
            <a:endParaRPr/>
          </a:p>
        </p:txBody>
      </p:sp>
      <p:graphicFrame>
        <p:nvGraphicFramePr>
          <p:cNvPr id="274" name="Google Shape;274;p10"/>
          <p:cNvGraphicFramePr/>
          <p:nvPr/>
        </p:nvGraphicFramePr>
        <p:xfrm>
          <a:off x="539750" y="1196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{8D2EC17C-002A-429F-B8CB-96D333C5D775}</a:tableStyleId>
              </a:tblPr>
              <a:tblGrid>
                <a:gridCol w="2160050"/>
                <a:gridCol w="5617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BE" sz="1800"/>
                        <a:t>Satish Singh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BE" sz="1800"/>
                        <a:t>Embedded code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Power measurements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Sam Peetermans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Localisation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Backend scripts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Stevie Maes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Setup and maintaining backend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BE" sz="1800"/>
                        <a:t>Backend scripts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nl-BE" sz="1800"/>
                        <a:t>Thingsboard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Roald de Brouwer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Thingsboard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800"/>
                        <a:t>GUI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5" name="Google Shape;275;p10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ab47bed7_6_12"/>
          <p:cNvSpPr txBox="1"/>
          <p:nvPr>
            <p:ph type="title"/>
          </p:nvPr>
        </p:nvSpPr>
        <p:spPr>
          <a:xfrm>
            <a:off x="682727" y="260882"/>
            <a:ext cx="80649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Overview of application</a:t>
            </a:r>
            <a:endParaRPr/>
          </a:p>
        </p:txBody>
      </p:sp>
      <p:sp>
        <p:nvSpPr>
          <p:cNvPr id="123" name="Google Shape;123;g76ab47bed7_6_12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24" name="Google Shape;124;g76ab47bed7_6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125" y="3204600"/>
            <a:ext cx="4833249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76ab47bed7_6_12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Tracking inside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Setting temperature outside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Maximizing energy efficiency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ab47bed7_2_1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Embedded Software</a:t>
            </a:r>
            <a:endParaRPr/>
          </a:p>
        </p:txBody>
      </p:sp>
      <p:sp>
        <p:nvSpPr>
          <p:cNvPr id="132" name="Google Shape;132;g76ab47bed7_2_1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Stop mode 1 (watchdog)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Accelerometer (double click)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Dash7 /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Interrupts (priorities)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BLE</a:t>
            </a:r>
            <a:endParaRPr/>
          </a:p>
        </p:txBody>
      </p:sp>
      <p:sp>
        <p:nvSpPr>
          <p:cNvPr id="133" name="Google Shape;133;g76ab47bed7_2_1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2b8a65be_3_32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Embedded Software</a:t>
            </a:r>
            <a:endParaRPr/>
          </a:p>
        </p:txBody>
      </p:sp>
      <p:sp>
        <p:nvSpPr>
          <p:cNvPr id="140" name="Google Shape;140;g6e2b8a65be_3_32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Stop mode 1 (watchdog)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Accelerometer (double click)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Dash7 /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Interrupts (priorities)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BLE</a:t>
            </a:r>
            <a:endParaRPr/>
          </a:p>
        </p:txBody>
      </p:sp>
      <p:sp>
        <p:nvSpPr>
          <p:cNvPr id="141" name="Google Shape;141;g6e2b8a65be_3_32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42" name="Google Shape;142;g6e2b8a65be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275" y="2916497"/>
            <a:ext cx="5248976" cy="31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ab47bed7_2_42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Embedded Software: Dash7</a:t>
            </a:r>
            <a:endParaRPr/>
          </a:p>
        </p:txBody>
      </p:sp>
      <p:sp>
        <p:nvSpPr>
          <p:cNvPr id="149" name="Google Shape;149;g76ab47bed7_2_42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Stop mode 1 (watchdog)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Accelerometer (double click)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Dash7 /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Interrupts (priorities)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BLE</a:t>
            </a:r>
            <a:endParaRPr/>
          </a:p>
        </p:txBody>
      </p:sp>
      <p:sp>
        <p:nvSpPr>
          <p:cNvPr id="150" name="Google Shape;150;g76ab47bed7_2_42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51" name="Google Shape;151;g76ab47bed7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472"/>
            <a:ext cx="9143999" cy="447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ab47bed7_2_51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Embedded Software: LoRaWAN</a:t>
            </a:r>
            <a:endParaRPr/>
          </a:p>
        </p:txBody>
      </p:sp>
      <p:sp>
        <p:nvSpPr>
          <p:cNvPr id="158" name="Google Shape;158;g76ab47bed7_2_51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Stop mode 1 (watchdog)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Accelerometer (double click)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Dash7 /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Interrupts (priorities)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BLE</a:t>
            </a:r>
            <a:endParaRPr/>
          </a:p>
        </p:txBody>
      </p:sp>
      <p:sp>
        <p:nvSpPr>
          <p:cNvPr id="159" name="Google Shape;159;g76ab47bed7_2_51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60" name="Google Shape;160;g76ab47bed7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899225"/>
            <a:ext cx="7455824" cy="5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6ab47bed7_2_16"/>
          <p:cNvSpPr txBox="1"/>
          <p:nvPr>
            <p:ph type="title"/>
          </p:nvPr>
        </p:nvSpPr>
        <p:spPr>
          <a:xfrm>
            <a:off x="539552" y="116632"/>
            <a:ext cx="8064900" cy="936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Embedded Software: BLE</a:t>
            </a:r>
            <a:endParaRPr/>
          </a:p>
        </p:txBody>
      </p:sp>
      <p:sp>
        <p:nvSpPr>
          <p:cNvPr id="167" name="Google Shape;167;g76ab47bed7_2_16"/>
          <p:cNvSpPr txBox="1"/>
          <p:nvPr>
            <p:ph idx="1" type="body"/>
          </p:nvPr>
        </p:nvSpPr>
        <p:spPr>
          <a:xfrm>
            <a:off x="539552" y="1196976"/>
            <a:ext cx="8064900" cy="4896000"/>
          </a:xfrm>
          <a:prstGeom prst="rect">
            <a:avLst/>
          </a:prstGeom>
        </p:spPr>
        <p:txBody>
          <a:bodyPr anchorCtr="0" anchor="t" bIns="36000" lIns="0" spcFirstLastPara="1" rIns="0" wrap="square" tIns="360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Stop mode 1 (watchdog)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Accelerometer (double click)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Dash7 / LoraWan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Interrupts (priorities)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BE"/>
              <a:t>BLE</a:t>
            </a:r>
            <a:endParaRPr/>
          </a:p>
        </p:txBody>
      </p:sp>
      <p:sp>
        <p:nvSpPr>
          <p:cNvPr id="168" name="Google Shape;168;g76ab47bed7_2_16"/>
          <p:cNvSpPr txBox="1"/>
          <p:nvPr>
            <p:ph idx="12" type="sldNum"/>
          </p:nvPr>
        </p:nvSpPr>
        <p:spPr>
          <a:xfrm>
            <a:off x="-4356" y="6602881"/>
            <a:ext cx="461700" cy="2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69" name="Google Shape;169;g76ab47bed7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0" y="1275424"/>
            <a:ext cx="8021550" cy="463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nl-BE"/>
              <a:t>Embedded software</a:t>
            </a:r>
            <a:endParaRPr/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-4356" y="6602881"/>
            <a:ext cx="461556" cy="257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675" y="923437"/>
            <a:ext cx="4078827" cy="5500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UA 2">
      <a:dk1>
        <a:srgbClr val="000000"/>
      </a:dk1>
      <a:lt1>
        <a:srgbClr val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2013-10-11T12:12:31Z</dcterms:created>
</cp:coreProperties>
</file>