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40" r:id="rId1"/>
  </p:sldMasterIdLst>
  <p:notesMasterIdLst>
    <p:notesMasterId r:id="rId16"/>
  </p:notesMasterIdLst>
  <p:sldIdLst>
    <p:sldId id="265" r:id="rId2"/>
    <p:sldId id="276" r:id="rId3"/>
    <p:sldId id="266" r:id="rId4"/>
    <p:sldId id="267" r:id="rId5"/>
    <p:sldId id="268" r:id="rId6"/>
    <p:sldId id="269" r:id="rId7"/>
    <p:sldId id="270" r:id="rId8"/>
    <p:sldId id="271" r:id="rId9"/>
    <p:sldId id="272" r:id="rId10"/>
    <p:sldId id="273" r:id="rId11"/>
    <p:sldId id="274" r:id="rId12"/>
    <p:sldId id="277" r:id="rId13"/>
    <p:sldId id="275" r:id="rId14"/>
    <p:sldId id="278" r:id="rId1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7" roundtripDataSignature="AMtx7mh/bQFzEqtkE+37Zu0z2T8ogw+74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62"/>
  </p:normalViewPr>
  <p:slideViewPr>
    <p:cSldViewPr snapToGrid="0">
      <p:cViewPr varScale="1">
        <p:scale>
          <a:sx n="66" d="100"/>
          <a:sy n="66" d="100"/>
        </p:scale>
        <p:origin x="592" y="60"/>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28098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lgn="ctr">
              <a:defRPr sz="57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4042791" y="6528816"/>
            <a:ext cx="10202418" cy="1859841"/>
          </a:xfrm>
          <a:noFill/>
        </p:spPr>
        <p:txBody>
          <a:bodyPr>
            <a:normAutofit/>
          </a:bodyPr>
          <a:lstStyle>
            <a:lvl1pPr marL="0" indent="0" algn="ctr">
              <a:buNone/>
              <a:defRPr sz="3000">
                <a:solidFill>
                  <a:schemeClr val="tx1">
                    <a:lumMod val="75000"/>
                    <a:lumOff val="25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70082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713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9668" y="1405890"/>
            <a:ext cx="1947912" cy="747522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346705" y="1405890"/>
            <a:ext cx="9297734" cy="747522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266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7994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defRPr sz="57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4042791" y="6528698"/>
            <a:ext cx="10202418" cy="1897623"/>
          </a:xfrm>
        </p:spPr>
        <p:txBody>
          <a:bodyPr anchor="t" anchorCtr="1">
            <a:normAutofit/>
          </a:bodyPr>
          <a:lstStyle>
            <a:lvl1pPr marL="0" indent="0">
              <a:buNone/>
              <a:defRPr sz="30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0031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372868" y="3957066"/>
            <a:ext cx="6407657" cy="46529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507473" y="3957066"/>
            <a:ext cx="6405371" cy="46529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93435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154" y="3470150"/>
            <a:ext cx="6405372" cy="1056131"/>
          </a:xfrm>
        </p:spPr>
        <p:txBody>
          <a:bodyPr anchor="b" anchorCtr="1">
            <a:normAutofit/>
          </a:bodyPr>
          <a:lstStyle>
            <a:lvl1pPr marL="0" indent="0" algn="ctr">
              <a:buNone/>
              <a:defRPr sz="2850" b="0" cap="all" spc="150" baseline="0">
                <a:solidFill>
                  <a:schemeClr val="accent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2375154" y="4714875"/>
            <a:ext cx="6405372" cy="389516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9507474" y="4714875"/>
            <a:ext cx="6380226" cy="3895164"/>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9507474" y="3470150"/>
            <a:ext cx="6405372" cy="1056131"/>
          </a:xfrm>
        </p:spPr>
        <p:txBody>
          <a:bodyPr anchor="b" anchorCtr="1">
            <a:normAutofit/>
          </a:bodyPr>
          <a:lstStyle>
            <a:lvl1pPr marL="0" indent="0" algn="ctr">
              <a:buNone/>
              <a:defRPr sz="2850" b="0" cap="all" spc="150" baseline="0">
                <a:solidFill>
                  <a:schemeClr val="accent2"/>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190023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839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814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9144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07008" y="3365743"/>
            <a:ext cx="6729984" cy="1712246"/>
          </a:xfrm>
          <a:solidFill>
            <a:srgbClr val="FFFFFF"/>
          </a:solidFill>
          <a:ln>
            <a:solidFill>
              <a:srgbClr val="404040"/>
            </a:solidFill>
          </a:ln>
        </p:spPr>
        <p:txBody>
          <a:bodyPr anchor="ctr" anchorCtr="1">
            <a:normAutofit/>
          </a:bodyPr>
          <a:lstStyle>
            <a:lvl1pPr>
              <a:defRPr sz="33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10104120" y="1207008"/>
            <a:ext cx="7223760" cy="7872984"/>
          </a:xfrm>
        </p:spPr>
        <p:txBody>
          <a:bodyPr>
            <a:normAutofit/>
          </a:bodyPr>
          <a:lstStyle>
            <a:lvl1pPr>
              <a:defRPr sz="285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673352" y="5324877"/>
            <a:ext cx="5692140" cy="3291054"/>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9" name="Date Placeholder 8"/>
          <p:cNvSpPr>
            <a:spLocks noGrp="1"/>
          </p:cNvSpPr>
          <p:nvPr>
            <p:ph type="dt" sz="half" idx="10"/>
          </p:nvPr>
        </p:nvSpPr>
        <p:spPr/>
        <p:txBody>
          <a:bodyPr/>
          <a:lstStyle/>
          <a:p>
            <a:endParaRPr lang="en-IN"/>
          </a:p>
        </p:txBody>
      </p:sp>
      <p:sp>
        <p:nvSpPr>
          <p:cNvPr id="10" name="Footer Placeholder 9"/>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251596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1" y="0"/>
            <a:ext cx="91439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12785" y="3365742"/>
            <a:ext cx="6742497" cy="1701960"/>
          </a:xfrm>
          <a:solidFill>
            <a:srgbClr val="FFFFFF"/>
          </a:solidFill>
          <a:ln>
            <a:solidFill>
              <a:srgbClr val="404040"/>
            </a:solidFill>
          </a:ln>
        </p:spPr>
        <p:txBody>
          <a:bodyPr anchor="ctr" anchorCtr="1">
            <a:noAutofit/>
          </a:bodyPr>
          <a:lstStyle>
            <a:lvl1pPr>
              <a:defRPr sz="33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9143999" y="0"/>
            <a:ext cx="9153146" cy="10287000"/>
          </a:xfrm>
          <a:solidFill>
            <a:schemeClr val="tx1">
              <a:lumMod val="85000"/>
            </a:schemeClr>
          </a:solidFill>
        </p:spPr>
        <p:txBody>
          <a:bodyPr anchor="t"/>
          <a:lstStyle>
            <a:lvl1pPr marL="0" indent="0">
              <a:buNone/>
              <a:defRPr sz="4800">
                <a:solidFill>
                  <a:schemeClr val="bg1">
                    <a:lumMod val="85000"/>
                    <a:lumOff val="15000"/>
                  </a:schemeClr>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GB"/>
              <a:t>Click icon to add picture</a:t>
            </a:r>
            <a:endParaRPr lang="en-US" dirty="0"/>
          </a:p>
        </p:txBody>
      </p:sp>
      <p:sp>
        <p:nvSpPr>
          <p:cNvPr id="4" name="Text Placeholder 3"/>
          <p:cNvSpPr>
            <a:spLocks noGrp="1"/>
          </p:cNvSpPr>
          <p:nvPr>
            <p:ph type="body" sz="half" idx="2"/>
          </p:nvPr>
        </p:nvSpPr>
        <p:spPr>
          <a:xfrm>
            <a:off x="1673352" y="5324878"/>
            <a:ext cx="5692140" cy="3291056"/>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IN"/>
          </a:p>
        </p:txBody>
      </p:sp>
      <p:sp>
        <p:nvSpPr>
          <p:cNvPr id="9" name="Footer Placeholder 8"/>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28822878"/>
      </p:ext>
    </p:extLst>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346704" y="1447038"/>
            <a:ext cx="11594592" cy="178308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3346704" y="3957067"/>
            <a:ext cx="11594592" cy="465297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1732144" y="9358224"/>
            <a:ext cx="4130619" cy="485952"/>
          </a:xfrm>
          <a:prstGeom prst="rect">
            <a:avLst/>
          </a:prstGeom>
        </p:spPr>
        <p:txBody>
          <a:bodyPr vert="horz" lIns="91440" tIns="45720" rIns="91440" bIns="45720" rtlCol="0" anchor="ctr"/>
          <a:lstStyle>
            <a:lvl1pPr algn="r">
              <a:defRPr sz="1575">
                <a:solidFill>
                  <a:schemeClr val="tx1">
                    <a:alpha val="70000"/>
                  </a:schemeClr>
                </a:solidFill>
              </a:defRPr>
            </a:lvl1pPr>
          </a:lstStyle>
          <a:p>
            <a:endParaRPr lang="en-IN"/>
          </a:p>
        </p:txBody>
      </p:sp>
      <p:sp>
        <p:nvSpPr>
          <p:cNvPr id="5" name="Footer Placeholder 4"/>
          <p:cNvSpPr>
            <a:spLocks noGrp="1"/>
          </p:cNvSpPr>
          <p:nvPr>
            <p:ph type="ftr" sz="quarter" idx="3"/>
          </p:nvPr>
        </p:nvSpPr>
        <p:spPr>
          <a:xfrm>
            <a:off x="2400301" y="9354312"/>
            <a:ext cx="8851784" cy="480060"/>
          </a:xfrm>
          <a:prstGeom prst="rect">
            <a:avLst/>
          </a:prstGeom>
        </p:spPr>
        <p:txBody>
          <a:bodyPr vert="horz" lIns="91440" tIns="45720" rIns="91440" bIns="45720" rtlCol="0" anchor="ctr"/>
          <a:lstStyle>
            <a:lvl1pPr algn="l">
              <a:defRPr sz="1575">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6138383" y="9326880"/>
            <a:ext cx="548640" cy="548640"/>
          </a:xfrm>
          <a:prstGeom prst="ellipse">
            <a:avLst/>
          </a:prstGeom>
          <a:solidFill>
            <a:srgbClr val="1D1D1D">
              <a:alpha val="69804"/>
            </a:srgbClr>
          </a:solidFill>
        </p:spPr>
        <p:txBody>
          <a:bodyPr vert="horz" lIns="18288" tIns="45720" rIns="18288" bIns="45720" rtlCol="0" anchor="ctr">
            <a:noAutofit/>
          </a:bodyPr>
          <a:lstStyle>
            <a:lvl1pPr algn="ctr">
              <a:defRPr sz="1650" spc="0" baseline="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8960422"/>
      </p:ext>
    </p:extLst>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ctr" defTabSz="1371600" rtl="0" eaLnBrk="1" latinLnBrk="0" hangingPunct="1">
        <a:lnSpc>
          <a:spcPct val="90000"/>
        </a:lnSpc>
        <a:spcBef>
          <a:spcPct val="0"/>
        </a:spcBef>
        <a:buNone/>
        <a:defRPr sz="4200" kern="1200" cap="all" spc="300" baseline="0">
          <a:solidFill>
            <a:schemeClr val="tx1">
              <a:lumMod val="85000"/>
              <a:lumOff val="15000"/>
            </a:schemeClr>
          </a:solidFill>
          <a:latin typeface="+mj-lt"/>
          <a:ea typeface="+mj-ea"/>
          <a:cs typeface="+mj-cs"/>
        </a:defRPr>
      </a:lvl1pPr>
    </p:titleStyle>
    <p:body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700" kern="1200">
          <a:solidFill>
            <a:schemeClr val="tx1">
              <a:lumMod val="85000"/>
              <a:lumOff val="15000"/>
            </a:schemeClr>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D5E8-7B6C-E2D6-D5C4-324F71C2E3CA}"/>
              </a:ext>
            </a:extLst>
          </p:cNvPr>
          <p:cNvSpPr>
            <a:spLocks noGrp="1"/>
          </p:cNvSpPr>
          <p:nvPr>
            <p:ph type="ctrTitle"/>
          </p:nvPr>
        </p:nvSpPr>
        <p:spPr>
          <a:xfrm>
            <a:off x="2400300" y="3146164"/>
            <a:ext cx="13487400" cy="2468880"/>
          </a:xfrm>
        </p:spPr>
        <p:txBody>
          <a:bodyPr/>
          <a:lstStyle/>
          <a:p>
            <a:r>
              <a:rPr lang="en-US" dirty="0"/>
              <a:t>Roamify – roaming redefined</a:t>
            </a:r>
          </a:p>
        </p:txBody>
      </p:sp>
      <p:sp>
        <p:nvSpPr>
          <p:cNvPr id="3" name="Subtitle 2">
            <a:extLst>
              <a:ext uri="{FF2B5EF4-FFF2-40B4-BE49-F238E27FC236}">
                <a16:creationId xmlns:a16="http://schemas.microsoft.com/office/drawing/2014/main" id="{1DAAD150-32B2-783B-1DB9-51F3A29044FA}"/>
              </a:ext>
            </a:extLst>
          </p:cNvPr>
          <p:cNvSpPr>
            <a:spLocks noGrp="1"/>
          </p:cNvSpPr>
          <p:nvPr>
            <p:ph type="subTitle" idx="1"/>
          </p:nvPr>
        </p:nvSpPr>
        <p:spPr>
          <a:xfrm>
            <a:off x="4042791" y="6854280"/>
            <a:ext cx="10202418" cy="1859841"/>
          </a:xfrm>
        </p:spPr>
        <p:txBody>
          <a:bodyPr/>
          <a:lstStyle/>
          <a:p>
            <a:r>
              <a:rPr lang="en-US" sz="3200" dirty="0">
                <a:solidFill>
                  <a:schemeClr val="tx1"/>
                </a:solidFill>
              </a:rPr>
              <a:t>Topic 2:</a:t>
            </a:r>
            <a:br>
              <a:rPr lang="en-US" sz="3200" dirty="0">
                <a:solidFill>
                  <a:schemeClr val="tx1"/>
                </a:solidFill>
              </a:rPr>
            </a:br>
            <a:r>
              <a:rPr lang="en-US" sz="3200" dirty="0">
                <a:solidFill>
                  <a:schemeClr val="tx1"/>
                </a:solidFill>
              </a:rPr>
              <a:t>Mashups - Packages,  Calendar, Itineraries  using Generative AI</a:t>
            </a:r>
          </a:p>
          <a:p>
            <a:endParaRPr lang="en-US" dirty="0"/>
          </a:p>
        </p:txBody>
      </p:sp>
    </p:spTree>
    <p:extLst>
      <p:ext uri="{BB962C8B-B14F-4D97-AF65-F5344CB8AC3E}">
        <p14:creationId xmlns:p14="http://schemas.microsoft.com/office/powerpoint/2010/main" val="3769547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8005-3A50-35C5-32E6-D56B4FD5CAA7}"/>
              </a:ext>
            </a:extLst>
          </p:cNvPr>
          <p:cNvSpPr>
            <a:spLocks noGrp="1"/>
          </p:cNvSpPr>
          <p:nvPr>
            <p:ph type="ctrTitle"/>
          </p:nvPr>
        </p:nvSpPr>
        <p:spPr/>
        <p:txBody>
          <a:bodyPr/>
          <a:lstStyle/>
          <a:p>
            <a:r>
              <a:rPr lang="en-US" dirty="0"/>
              <a:t>innovation</a:t>
            </a:r>
          </a:p>
        </p:txBody>
      </p:sp>
    </p:spTree>
    <p:extLst>
      <p:ext uri="{BB962C8B-B14F-4D97-AF65-F5344CB8AC3E}">
        <p14:creationId xmlns:p14="http://schemas.microsoft.com/office/powerpoint/2010/main" val="216780871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1D7CD-4B95-14A1-85DA-EE97801B80FE}"/>
              </a:ext>
            </a:extLst>
          </p:cNvPr>
          <p:cNvSpPr>
            <a:spLocks noGrp="1"/>
          </p:cNvSpPr>
          <p:nvPr>
            <p:ph type="title"/>
          </p:nvPr>
        </p:nvSpPr>
        <p:spPr/>
        <p:txBody>
          <a:bodyPr/>
          <a:lstStyle/>
          <a:p>
            <a:r>
              <a:rPr lang="en-US" dirty="0"/>
              <a:t>innovation</a:t>
            </a:r>
          </a:p>
        </p:txBody>
      </p:sp>
      <p:sp>
        <p:nvSpPr>
          <p:cNvPr id="4" name="Google Shape;183;g29f52567b30_0_45">
            <a:extLst>
              <a:ext uri="{FF2B5EF4-FFF2-40B4-BE49-F238E27FC236}">
                <a16:creationId xmlns:a16="http://schemas.microsoft.com/office/drawing/2014/main" id="{BDD8D446-7F87-9E92-B31E-AE428232D2CD}"/>
              </a:ext>
            </a:extLst>
          </p:cNvPr>
          <p:cNvSpPr txBox="1">
            <a:spLocks noGrp="1"/>
          </p:cNvSpPr>
          <p:nvPr>
            <p:ph idx="1"/>
          </p:nvPr>
        </p:nvSpPr>
        <p:spPr>
          <a:xfrm>
            <a:off x="3346704" y="4144957"/>
            <a:ext cx="11594592" cy="7259639"/>
          </a:xfrm>
          <a:prstGeom prst="rect">
            <a:avLst/>
          </a:prstGeom>
          <a:noFill/>
          <a:ln>
            <a:noFill/>
          </a:ln>
        </p:spPr>
        <p:txBody>
          <a:bodyPr spcFirstLastPara="1" wrap="square" lIns="91425" tIns="45700" rIns="91425" bIns="45700" anchor="t" anchorCtr="0">
            <a:spAutoFit/>
          </a:bodyPr>
          <a:lstStyle/>
          <a:p>
            <a:pPr marL="514350" lvl="0" indent="-457200" algn="l" rtl="0">
              <a:lnSpc>
                <a:spcPct val="115000"/>
              </a:lnSpc>
              <a:spcBef>
                <a:spcPts val="0"/>
              </a:spcBef>
              <a:spcAft>
                <a:spcPts val="0"/>
              </a:spcAft>
              <a:buClr>
                <a:schemeClr val="accent1"/>
              </a:buClr>
              <a:buSzPts val="2700"/>
            </a:pPr>
            <a:r>
              <a:rPr lang="en-US" sz="2700" dirty="0">
                <a:solidFill>
                  <a:schemeClr val="tx1"/>
                </a:solidFill>
                <a:latin typeface="Calibri"/>
                <a:ea typeface="Calibri"/>
                <a:cs typeface="Calibri"/>
                <a:sym typeface="Calibri"/>
              </a:rPr>
              <a:t>Our project provides a seamless experience and active suggestion for users who would like an exhaustive and complete itinerary to make their journey amazing.</a:t>
            </a:r>
          </a:p>
          <a:p>
            <a:pPr marL="514350" lvl="0" indent="-457200" algn="l" rtl="0">
              <a:lnSpc>
                <a:spcPct val="115000"/>
              </a:lnSpc>
              <a:spcBef>
                <a:spcPts val="0"/>
              </a:spcBef>
              <a:spcAft>
                <a:spcPts val="0"/>
              </a:spcAft>
              <a:buClr>
                <a:schemeClr val="accent1"/>
              </a:buClr>
              <a:buSzPts val="2700"/>
            </a:pPr>
            <a:endParaRPr sz="2700" dirty="0">
              <a:solidFill>
                <a:schemeClr val="tx1"/>
              </a:solidFill>
              <a:latin typeface="Calibri"/>
              <a:ea typeface="Calibri"/>
              <a:cs typeface="Calibri"/>
              <a:sym typeface="Calibri"/>
            </a:endParaRPr>
          </a:p>
          <a:p>
            <a:pPr marL="514350" lvl="0" indent="-457200" algn="l" rtl="0">
              <a:lnSpc>
                <a:spcPct val="115000"/>
              </a:lnSpc>
              <a:spcBef>
                <a:spcPts val="0"/>
              </a:spcBef>
              <a:spcAft>
                <a:spcPts val="0"/>
              </a:spcAft>
              <a:buClr>
                <a:schemeClr val="accent1"/>
              </a:buClr>
              <a:buSzPts val="2700"/>
            </a:pPr>
            <a:r>
              <a:rPr lang="en-US" sz="2700" dirty="0">
                <a:solidFill>
                  <a:schemeClr val="tx1"/>
                </a:solidFill>
                <a:latin typeface="Calibri"/>
                <a:ea typeface="Calibri"/>
                <a:cs typeface="Calibri"/>
                <a:sym typeface="Calibri"/>
              </a:rPr>
              <a:t>Additionally, Roamify suggests travel destinations based on seasonal months and availability.</a:t>
            </a:r>
          </a:p>
          <a:p>
            <a:pPr marL="514350" lvl="0" indent="-457200" algn="l" rtl="0">
              <a:lnSpc>
                <a:spcPct val="115000"/>
              </a:lnSpc>
              <a:spcBef>
                <a:spcPts val="0"/>
              </a:spcBef>
              <a:spcAft>
                <a:spcPts val="0"/>
              </a:spcAft>
              <a:buClr>
                <a:schemeClr val="accent1"/>
              </a:buClr>
              <a:buSzPts val="2700"/>
            </a:pPr>
            <a:endParaRPr sz="2700" dirty="0">
              <a:solidFill>
                <a:schemeClr val="tx1"/>
              </a:solidFill>
              <a:latin typeface="Calibri"/>
              <a:ea typeface="Calibri"/>
              <a:cs typeface="Calibri"/>
              <a:sym typeface="Calibri"/>
            </a:endParaRPr>
          </a:p>
          <a:p>
            <a:pPr marL="514350" lvl="0" indent="-457200" algn="l" rtl="0">
              <a:lnSpc>
                <a:spcPct val="115000"/>
              </a:lnSpc>
              <a:spcBef>
                <a:spcPts val="0"/>
              </a:spcBef>
              <a:spcAft>
                <a:spcPts val="0"/>
              </a:spcAft>
              <a:buClr>
                <a:schemeClr val="accent1"/>
              </a:buClr>
              <a:buSzPts val="2700"/>
            </a:pPr>
            <a:r>
              <a:rPr lang="en-US" sz="2700" dirty="0">
                <a:solidFill>
                  <a:schemeClr val="tx1"/>
                </a:solidFill>
                <a:latin typeface="Calibri"/>
                <a:ea typeface="Calibri"/>
                <a:cs typeface="Calibri"/>
                <a:sym typeface="Calibri"/>
              </a:rPr>
              <a:t>Beyond AI-generated results, the application incorporates expert recommendations for specific locations, enhancing the richness of travel choices for users.</a:t>
            </a:r>
            <a:endParaRPr sz="2700" dirty="0">
              <a:solidFill>
                <a:schemeClr val="tx1"/>
              </a:solidFill>
              <a:latin typeface="Calibri"/>
              <a:ea typeface="Calibri"/>
              <a:cs typeface="Calibri"/>
              <a:sym typeface="Calibri"/>
            </a:endParaRPr>
          </a:p>
          <a:p>
            <a:pPr marL="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2851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8005-3A50-35C5-32E6-D56B4FD5CAA7}"/>
              </a:ext>
            </a:extLst>
          </p:cNvPr>
          <p:cNvSpPr>
            <a:spLocks noGrp="1"/>
          </p:cNvSpPr>
          <p:nvPr>
            <p:ph type="ctrTitle"/>
          </p:nvPr>
        </p:nvSpPr>
        <p:spPr/>
        <p:txBody>
          <a:bodyPr/>
          <a:lstStyle/>
          <a:p>
            <a:r>
              <a:rPr lang="en-US" dirty="0"/>
              <a:t>Adoption risk &amp; feasibility</a:t>
            </a:r>
          </a:p>
        </p:txBody>
      </p:sp>
    </p:spTree>
    <p:extLst>
      <p:ext uri="{BB962C8B-B14F-4D97-AF65-F5344CB8AC3E}">
        <p14:creationId xmlns:p14="http://schemas.microsoft.com/office/powerpoint/2010/main" val="129246303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07648-F564-37CB-A41D-8F01064B2A9C}"/>
              </a:ext>
            </a:extLst>
          </p:cNvPr>
          <p:cNvSpPr>
            <a:spLocks noGrp="1"/>
          </p:cNvSpPr>
          <p:nvPr>
            <p:ph type="title"/>
          </p:nvPr>
        </p:nvSpPr>
        <p:spPr/>
        <p:txBody>
          <a:bodyPr/>
          <a:lstStyle/>
          <a:p>
            <a:r>
              <a:rPr lang="en-US" dirty="0"/>
              <a:t>Adoption risk &amp; feasibility</a:t>
            </a:r>
          </a:p>
        </p:txBody>
      </p:sp>
      <p:sp>
        <p:nvSpPr>
          <p:cNvPr id="4" name="Google Shape;196;g29f52567b30_1_0">
            <a:extLst>
              <a:ext uri="{FF2B5EF4-FFF2-40B4-BE49-F238E27FC236}">
                <a16:creationId xmlns:a16="http://schemas.microsoft.com/office/drawing/2014/main" id="{7DC6881C-AEC8-24CD-0363-6AEF0B95F6B6}"/>
              </a:ext>
            </a:extLst>
          </p:cNvPr>
          <p:cNvSpPr txBox="1">
            <a:spLocks noGrp="1"/>
          </p:cNvSpPr>
          <p:nvPr>
            <p:ph idx="1"/>
          </p:nvPr>
        </p:nvSpPr>
        <p:spPr>
          <a:xfrm>
            <a:off x="3346704" y="3684386"/>
            <a:ext cx="11594592" cy="6038536"/>
          </a:xfrm>
          <a:prstGeom prst="rect">
            <a:avLst/>
          </a:prstGeom>
          <a:noFill/>
          <a:ln>
            <a:noFill/>
          </a:ln>
        </p:spPr>
        <p:txBody>
          <a:bodyPr spcFirstLastPara="1" wrap="square" lIns="91425" tIns="45700" rIns="91425" bIns="45700" anchor="t" anchorCtr="0">
            <a:spAutoFit/>
          </a:bodyPr>
          <a:lstStyle/>
          <a:p>
            <a:pPr marL="457200" lvl="0" indent="0" algn="l" rtl="0">
              <a:lnSpc>
                <a:spcPct val="115000"/>
              </a:lnSpc>
              <a:spcBef>
                <a:spcPts val="0"/>
              </a:spcBef>
              <a:spcAft>
                <a:spcPts val="0"/>
              </a:spcAft>
              <a:buNone/>
            </a:pPr>
            <a:r>
              <a:rPr lang="en-US" sz="2800" dirty="0">
                <a:solidFill>
                  <a:schemeClr val="tx1"/>
                </a:solidFill>
                <a:latin typeface="Calibri"/>
                <a:ea typeface="Calibri"/>
                <a:cs typeface="Calibri"/>
                <a:sym typeface="Calibri"/>
              </a:rPr>
              <a:t>Assumed Risk:</a:t>
            </a:r>
          </a:p>
          <a:p>
            <a:pPr marL="914400" indent="-457200">
              <a:lnSpc>
                <a:spcPct val="115000"/>
              </a:lnSpc>
              <a:spcBef>
                <a:spcPts val="0"/>
              </a:spcBef>
            </a:pPr>
            <a:r>
              <a:rPr lang="en-US" sz="2800" dirty="0">
                <a:solidFill>
                  <a:schemeClr val="tx1"/>
                </a:solidFill>
                <a:latin typeface="Calibri"/>
                <a:ea typeface="Calibri"/>
                <a:cs typeface="Calibri"/>
                <a:sym typeface="Calibri"/>
              </a:rPr>
              <a:t>Currently, we have observed the issue of storage and database. We would require an active database to meet our needs as and when the scope of our project expands; we are utilizing Firebase, which is a paid option; we are actively looking for other alternatives as we delve further.</a:t>
            </a:r>
          </a:p>
          <a:p>
            <a:pPr marL="457200" lvl="0" indent="0" algn="l" rtl="0">
              <a:lnSpc>
                <a:spcPct val="115000"/>
              </a:lnSpc>
              <a:spcBef>
                <a:spcPts val="0"/>
              </a:spcBef>
              <a:spcAft>
                <a:spcPts val="0"/>
              </a:spcAft>
              <a:buNone/>
            </a:pPr>
            <a:endParaRPr lang="en-US" sz="2800" dirty="0">
              <a:solidFill>
                <a:schemeClr val="tx1"/>
              </a:solidFill>
              <a:latin typeface="Calibri"/>
              <a:ea typeface="Calibri"/>
              <a:cs typeface="Calibri"/>
              <a:sym typeface="Calibri"/>
            </a:endParaRPr>
          </a:p>
          <a:p>
            <a:pPr marL="914400" indent="-457200">
              <a:lnSpc>
                <a:spcPct val="115000"/>
              </a:lnSpc>
              <a:spcBef>
                <a:spcPts val="0"/>
              </a:spcBef>
            </a:pPr>
            <a:r>
              <a:rPr lang="en-US" sz="2800" dirty="0">
                <a:solidFill>
                  <a:schemeClr val="tx1"/>
                </a:solidFill>
                <a:latin typeface="Calibri"/>
                <a:ea typeface="Calibri"/>
                <a:cs typeface="Calibri"/>
                <a:sym typeface="Calibri"/>
              </a:rPr>
              <a:t>There is no other specified adoption risk. As we progress in the application development, we anticipate encountering various risks. Rest assured, we are committed to addressing these challenges with effective solutions throughout the production phase. Our approach involves continuous refinement to ensure successful and seamless adoption of the Roamify application.</a:t>
            </a:r>
          </a:p>
        </p:txBody>
      </p:sp>
    </p:spTree>
    <p:extLst>
      <p:ext uri="{BB962C8B-B14F-4D97-AF65-F5344CB8AC3E}">
        <p14:creationId xmlns:p14="http://schemas.microsoft.com/office/powerpoint/2010/main" val="3567202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E0BB-5FC7-F7C8-7411-9433E5D3199D}"/>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90622486-6009-A02C-153E-3CA61CDF5A71}"/>
              </a:ext>
            </a:extLst>
          </p:cNvPr>
          <p:cNvSpPr>
            <a:spLocks noGrp="1"/>
          </p:cNvSpPr>
          <p:nvPr>
            <p:ph type="subTitle" idx="1"/>
          </p:nvPr>
        </p:nvSpPr>
        <p:spPr>
          <a:xfrm>
            <a:off x="4042791" y="6528816"/>
            <a:ext cx="10202418" cy="2226877"/>
          </a:xfrm>
        </p:spPr>
        <p:txBody>
          <a:bodyPr>
            <a:normAutofit fontScale="70000" lnSpcReduction="20000"/>
          </a:bodyPr>
          <a:lstStyle/>
          <a:p>
            <a:r>
              <a:rPr lang="en-US" dirty="0"/>
              <a:t>Armaan Singh</a:t>
            </a:r>
          </a:p>
          <a:p>
            <a:r>
              <a:rPr lang="en-US" dirty="0"/>
              <a:t>Harsh Mistry</a:t>
            </a:r>
          </a:p>
          <a:p>
            <a:r>
              <a:rPr lang="en-US" dirty="0"/>
              <a:t>Vikranth Udandarao</a:t>
            </a:r>
          </a:p>
          <a:p>
            <a:r>
              <a:rPr lang="en-US" dirty="0"/>
              <a:t>Muthuraj Vairamuthu</a:t>
            </a:r>
          </a:p>
          <a:p>
            <a:r>
              <a:rPr lang="en-US" dirty="0"/>
              <a:t>Noel Abraham Tiju</a:t>
            </a:r>
          </a:p>
        </p:txBody>
      </p:sp>
    </p:spTree>
    <p:extLst>
      <p:ext uri="{BB962C8B-B14F-4D97-AF65-F5344CB8AC3E}">
        <p14:creationId xmlns:p14="http://schemas.microsoft.com/office/powerpoint/2010/main" val="2871753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3AA89-7ECC-1AE1-8728-EE5876CC10A0}"/>
              </a:ext>
            </a:extLst>
          </p:cNvPr>
          <p:cNvSpPr>
            <a:spLocks noGrp="1"/>
          </p:cNvSpPr>
          <p:nvPr>
            <p:ph type="ctrTitle"/>
          </p:nvPr>
        </p:nvSpPr>
        <p:spPr/>
        <p:txBody>
          <a:bodyPr/>
          <a:lstStyle/>
          <a:p>
            <a:r>
              <a:rPr lang="en-US" dirty="0"/>
              <a:t>Ideation </a:t>
            </a:r>
          </a:p>
        </p:txBody>
      </p:sp>
    </p:spTree>
    <p:extLst>
      <p:ext uri="{BB962C8B-B14F-4D97-AF65-F5344CB8AC3E}">
        <p14:creationId xmlns:p14="http://schemas.microsoft.com/office/powerpoint/2010/main" val="274349457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1BFDD-1FDB-4ECF-BE63-61F19651214F}"/>
              </a:ext>
            </a:extLst>
          </p:cNvPr>
          <p:cNvSpPr>
            <a:spLocks noGrp="1"/>
          </p:cNvSpPr>
          <p:nvPr>
            <p:ph type="title"/>
          </p:nvPr>
        </p:nvSpPr>
        <p:spPr/>
        <p:txBody>
          <a:bodyPr/>
          <a:lstStyle/>
          <a:p>
            <a:r>
              <a:rPr lang="en-US" dirty="0"/>
              <a:t>ideation</a:t>
            </a:r>
          </a:p>
        </p:txBody>
      </p:sp>
      <p:sp>
        <p:nvSpPr>
          <p:cNvPr id="3" name="Content Placeholder 2">
            <a:extLst>
              <a:ext uri="{FF2B5EF4-FFF2-40B4-BE49-F238E27FC236}">
                <a16:creationId xmlns:a16="http://schemas.microsoft.com/office/drawing/2014/main" id="{D90777B0-3D3F-8A81-1E7A-89577847F54E}"/>
              </a:ext>
            </a:extLst>
          </p:cNvPr>
          <p:cNvSpPr>
            <a:spLocks noGrp="1"/>
          </p:cNvSpPr>
          <p:nvPr>
            <p:ph idx="1"/>
          </p:nvPr>
        </p:nvSpPr>
        <p:spPr/>
        <p:txBody>
          <a:bodyPr/>
          <a:lstStyle/>
          <a:p>
            <a:pPr marL="0" marR="0" lvl="0" indent="0" algn="ctr" rtl="0">
              <a:lnSpc>
                <a:spcPct val="100000"/>
              </a:lnSpc>
              <a:spcBef>
                <a:spcPts val="0"/>
              </a:spcBef>
              <a:spcAft>
                <a:spcPts val="0"/>
              </a:spcAft>
              <a:buClr>
                <a:schemeClr val="dk1"/>
              </a:buClr>
              <a:buSzPts val="3200"/>
              <a:buFont typeface="Arial"/>
              <a:buNone/>
            </a:pPr>
            <a:endParaRPr lang="en-IN" sz="2400" b="1" i="0" u="sng" strike="noStrike" cap="none" dirty="0">
              <a:solidFill>
                <a:schemeClr val="tx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IN" sz="2800" b="1" dirty="0">
                <a:solidFill>
                  <a:schemeClr val="tx1"/>
                </a:solidFill>
                <a:latin typeface="Calibri"/>
                <a:ea typeface="Calibri"/>
                <a:cs typeface="Calibri"/>
                <a:sym typeface="Calibri"/>
              </a:rPr>
              <a:t>Introducing Roamify: </a:t>
            </a:r>
            <a:r>
              <a:rPr lang="en-IN" sz="2800" dirty="0">
                <a:solidFill>
                  <a:schemeClr val="tx1"/>
                </a:solidFill>
                <a:latin typeface="Calibri"/>
                <a:ea typeface="Calibri"/>
                <a:cs typeface="Calibri"/>
                <a:sym typeface="Calibri"/>
              </a:rPr>
              <a:t>Roaming Redefined</a:t>
            </a:r>
          </a:p>
          <a:p>
            <a:pPr marL="0" lvl="0" indent="0" algn="l" rtl="0">
              <a:spcBef>
                <a:spcPts val="0"/>
              </a:spcBef>
              <a:spcAft>
                <a:spcPts val="0"/>
              </a:spcAft>
              <a:buClr>
                <a:schemeClr val="dk1"/>
              </a:buClr>
              <a:buSzPts val="1100"/>
              <a:buFont typeface="Arial"/>
              <a:buNone/>
            </a:pPr>
            <a:endParaRPr lang="en-IN" sz="2800" dirty="0">
              <a:solidFill>
                <a:schemeClr val="tx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IN" sz="2800" dirty="0">
                <a:solidFill>
                  <a:schemeClr val="tx1"/>
                </a:solidFill>
                <a:latin typeface="Calibri"/>
                <a:ea typeface="Calibri"/>
                <a:cs typeface="Calibri"/>
                <a:sym typeface="Calibri"/>
              </a:rPr>
              <a:t>Roamify is a cutting-edge web and mobile application designed to elevate your travel planning experience. With Roamify, users can effortlessly input their chosen destination and preferred dates, enabling the app to craft personalized itineraries for each day of their journey.</a:t>
            </a:r>
          </a:p>
          <a:p>
            <a:pPr marL="0" indent="0">
              <a:buNone/>
            </a:pPr>
            <a:endParaRPr lang="en-US" dirty="0"/>
          </a:p>
        </p:txBody>
      </p:sp>
    </p:spTree>
    <p:extLst>
      <p:ext uri="{BB962C8B-B14F-4D97-AF65-F5344CB8AC3E}">
        <p14:creationId xmlns:p14="http://schemas.microsoft.com/office/powerpoint/2010/main" val="38027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7CBBC-6276-0D99-D9AC-DFDBF2830C83}"/>
              </a:ext>
            </a:extLst>
          </p:cNvPr>
          <p:cNvSpPr>
            <a:spLocks noGrp="1"/>
          </p:cNvSpPr>
          <p:nvPr>
            <p:ph type="title"/>
          </p:nvPr>
        </p:nvSpPr>
        <p:spPr/>
        <p:txBody>
          <a:bodyPr/>
          <a:lstStyle/>
          <a:p>
            <a:r>
              <a:rPr lang="en-US" dirty="0"/>
              <a:t>ideation</a:t>
            </a:r>
          </a:p>
        </p:txBody>
      </p:sp>
      <p:sp>
        <p:nvSpPr>
          <p:cNvPr id="3" name="Content Placeholder 2">
            <a:extLst>
              <a:ext uri="{FF2B5EF4-FFF2-40B4-BE49-F238E27FC236}">
                <a16:creationId xmlns:a16="http://schemas.microsoft.com/office/drawing/2014/main" id="{8C8B8A16-0F52-B0BE-E504-9034BA40D02A}"/>
              </a:ext>
            </a:extLst>
          </p:cNvPr>
          <p:cNvSpPr>
            <a:spLocks noGrp="1"/>
          </p:cNvSpPr>
          <p:nvPr>
            <p:ph idx="1"/>
          </p:nvPr>
        </p:nvSpPr>
        <p:spPr/>
        <p:txBody>
          <a:bodyPr/>
          <a:lstStyle/>
          <a:p>
            <a:pPr marL="0" lvl="0" indent="0" algn="l" rtl="0">
              <a:spcBef>
                <a:spcPts val="0"/>
              </a:spcBef>
              <a:spcAft>
                <a:spcPts val="0"/>
              </a:spcAft>
              <a:buClr>
                <a:schemeClr val="dk1"/>
              </a:buClr>
              <a:buSzPts val="1100"/>
              <a:buFont typeface="Arial"/>
              <a:buNone/>
            </a:pPr>
            <a:r>
              <a:rPr lang="en-US" sz="2800" b="1" dirty="0">
                <a:solidFill>
                  <a:schemeClr val="tx1"/>
                </a:solidFill>
                <a:latin typeface="Calibri"/>
                <a:ea typeface="Calibri"/>
                <a:cs typeface="Calibri"/>
                <a:sym typeface="Calibri"/>
              </a:rPr>
              <a:t>Key Features:</a:t>
            </a:r>
          </a:p>
          <a:p>
            <a:pPr marL="12700" lvl="0" indent="0" algn="l" rtl="0">
              <a:spcBef>
                <a:spcPts val="0"/>
              </a:spcBef>
              <a:spcAft>
                <a:spcPts val="0"/>
              </a:spcAft>
              <a:buClr>
                <a:schemeClr val="dk1"/>
              </a:buClr>
              <a:buSzPts val="3400"/>
              <a:buNone/>
            </a:pPr>
            <a:endParaRPr lang="en-US" sz="2800" dirty="0">
              <a:solidFill>
                <a:schemeClr val="tx1"/>
              </a:solidFill>
              <a:latin typeface="Calibri"/>
              <a:ea typeface="Calibri"/>
              <a:cs typeface="Calibri"/>
              <a:sym typeface="Calibri"/>
            </a:endParaRPr>
          </a:p>
          <a:p>
            <a:pPr marL="469900" indent="-457200">
              <a:spcBef>
                <a:spcPts val="0"/>
              </a:spcBef>
              <a:buClr>
                <a:schemeClr val="accent1"/>
              </a:buClr>
              <a:buSzPts val="3400"/>
            </a:pPr>
            <a:r>
              <a:rPr lang="en-US" sz="2800" dirty="0">
                <a:solidFill>
                  <a:schemeClr val="tx1"/>
                </a:solidFill>
                <a:latin typeface="Calibri"/>
                <a:ea typeface="Calibri"/>
                <a:cs typeface="Calibri"/>
                <a:sym typeface="Calibri"/>
              </a:rPr>
              <a:t>Personalized Itineraries: Roamify generates curated daily plans based on user preferences, ensuring a tailor-made travel experience.</a:t>
            </a:r>
          </a:p>
          <a:p>
            <a:pPr marL="12700" indent="0">
              <a:spcBef>
                <a:spcPts val="0"/>
              </a:spcBef>
              <a:buClr>
                <a:schemeClr val="dk1"/>
              </a:buClr>
              <a:buSzPts val="3400"/>
              <a:buNone/>
            </a:pPr>
            <a:endParaRPr lang="en-US" sz="2800" dirty="0">
              <a:solidFill>
                <a:schemeClr val="tx1"/>
              </a:solidFill>
              <a:latin typeface="Calibri"/>
              <a:ea typeface="Calibri"/>
              <a:cs typeface="Calibri"/>
              <a:sym typeface="Calibri"/>
            </a:endParaRPr>
          </a:p>
          <a:p>
            <a:pPr marL="469900" indent="-457200">
              <a:spcBef>
                <a:spcPts val="0"/>
              </a:spcBef>
              <a:buClr>
                <a:schemeClr val="accent1"/>
              </a:buClr>
              <a:buSzPts val="3400"/>
            </a:pPr>
            <a:r>
              <a:rPr lang="en-US" sz="2800" dirty="0">
                <a:solidFill>
                  <a:schemeClr val="tx1"/>
                </a:solidFill>
                <a:latin typeface="Calibri"/>
                <a:ea typeface="Calibri"/>
                <a:cs typeface="Calibri"/>
                <a:sym typeface="Calibri"/>
              </a:rPr>
              <a:t>Accommodation Recommendations: Beyond activities, Roamify suggests suitable accommodations, adding convenience to your travel arrangements.</a:t>
            </a:r>
          </a:p>
          <a:p>
            <a:endParaRPr lang="en-US" dirty="0"/>
          </a:p>
        </p:txBody>
      </p:sp>
    </p:spTree>
    <p:extLst>
      <p:ext uri="{BB962C8B-B14F-4D97-AF65-F5344CB8AC3E}">
        <p14:creationId xmlns:p14="http://schemas.microsoft.com/office/powerpoint/2010/main" val="3357977162"/>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53E1F-C3D1-8952-1759-7BE97FB4DA96}"/>
              </a:ext>
            </a:extLst>
          </p:cNvPr>
          <p:cNvSpPr>
            <a:spLocks noGrp="1"/>
          </p:cNvSpPr>
          <p:nvPr>
            <p:ph type="ctrTitle"/>
          </p:nvPr>
        </p:nvSpPr>
        <p:spPr/>
        <p:txBody>
          <a:bodyPr/>
          <a:lstStyle/>
          <a:p>
            <a:r>
              <a:rPr lang="en-US" dirty="0"/>
              <a:t>Potential impact</a:t>
            </a:r>
          </a:p>
        </p:txBody>
      </p:sp>
    </p:spTree>
    <p:extLst>
      <p:ext uri="{BB962C8B-B14F-4D97-AF65-F5344CB8AC3E}">
        <p14:creationId xmlns:p14="http://schemas.microsoft.com/office/powerpoint/2010/main" val="161611497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31D47-FFC1-7511-07CB-439F3EDD099C}"/>
              </a:ext>
            </a:extLst>
          </p:cNvPr>
          <p:cNvSpPr>
            <a:spLocks noGrp="1"/>
          </p:cNvSpPr>
          <p:nvPr>
            <p:ph type="title"/>
          </p:nvPr>
        </p:nvSpPr>
        <p:spPr/>
        <p:txBody>
          <a:bodyPr/>
          <a:lstStyle/>
          <a:p>
            <a:r>
              <a:rPr lang="en-US" dirty="0"/>
              <a:t>Potential impact</a:t>
            </a:r>
          </a:p>
        </p:txBody>
      </p:sp>
      <p:sp>
        <p:nvSpPr>
          <p:cNvPr id="3" name="Content Placeholder 2">
            <a:extLst>
              <a:ext uri="{FF2B5EF4-FFF2-40B4-BE49-F238E27FC236}">
                <a16:creationId xmlns:a16="http://schemas.microsoft.com/office/drawing/2014/main" id="{50E3B27F-7A71-D90C-2CAF-34A57885F770}"/>
              </a:ext>
            </a:extLst>
          </p:cNvPr>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IN" sz="2800" b="1" i="0" u="none" strike="noStrike" dirty="0">
                <a:solidFill>
                  <a:schemeClr val="tx1"/>
                </a:solidFill>
                <a:effectLst/>
                <a:latin typeface="Calibri" panose="020F0502020204030204" pitchFamily="34" charset="0"/>
              </a:rPr>
              <a:t>Tailored Journeys: </a:t>
            </a:r>
            <a:r>
              <a:rPr lang="en-IN" sz="2800" b="0" i="0" u="none" strike="noStrike" dirty="0">
                <a:solidFill>
                  <a:schemeClr val="tx1"/>
                </a:solidFill>
                <a:effectLst/>
                <a:latin typeface="Calibri" panose="020F0502020204030204" pitchFamily="34" charset="0"/>
              </a:rPr>
              <a:t>Roamify delivers personalized itineraries and stay options, ensuring every trip is uniquely crafted to match individual preferences.</a:t>
            </a:r>
          </a:p>
          <a:p>
            <a:pPr marL="0" indent="0" rtl="0" fontAlgn="base">
              <a:spcBef>
                <a:spcPts val="0"/>
              </a:spcBef>
              <a:spcAft>
                <a:spcPts val="0"/>
              </a:spcAft>
              <a:buNone/>
            </a:pPr>
            <a:endParaRPr lang="en-IN" sz="2800" b="0" i="0" u="none" strike="noStrike" dirty="0">
              <a:solidFill>
                <a:schemeClr val="tx1"/>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IN" sz="2800" b="1" i="0" u="none" strike="noStrike" dirty="0">
                <a:solidFill>
                  <a:schemeClr val="tx1"/>
                </a:solidFill>
                <a:effectLst/>
                <a:latin typeface="Calibri" panose="020F0502020204030204" pitchFamily="34" charset="0"/>
              </a:rPr>
              <a:t>Time-Saving Solution: </a:t>
            </a:r>
            <a:r>
              <a:rPr lang="en-IN" sz="2800" b="0" i="0" u="none" strike="noStrike" dirty="0">
                <a:solidFill>
                  <a:schemeClr val="tx1"/>
                </a:solidFill>
                <a:effectLst/>
                <a:latin typeface="Calibri" panose="020F0502020204030204" pitchFamily="34" charset="0"/>
              </a:rPr>
              <a:t>Streamlining the planning process, Roamify saves users time, making travel preparation efficient and hassle-free.</a:t>
            </a:r>
          </a:p>
          <a:p>
            <a:pPr marL="0" indent="0" rtl="0" fontAlgn="base">
              <a:spcBef>
                <a:spcPts val="0"/>
              </a:spcBef>
              <a:spcAft>
                <a:spcPts val="0"/>
              </a:spcAft>
              <a:buNone/>
            </a:pPr>
            <a:endParaRPr lang="en-IN" sz="2800" b="0" i="0" u="none" strike="noStrike" dirty="0">
              <a:solidFill>
                <a:schemeClr val="tx1"/>
              </a:solidFill>
              <a:effectLst/>
              <a:latin typeface="Calibri" panose="020F0502020204030204" pitchFamily="34" charset="0"/>
            </a:endParaRPr>
          </a:p>
          <a:p>
            <a:pPr rtl="0" fontAlgn="base">
              <a:spcBef>
                <a:spcPts val="0"/>
              </a:spcBef>
              <a:spcAft>
                <a:spcPts val="0"/>
              </a:spcAft>
              <a:buFont typeface="Arial" panose="020B0604020202020204" pitchFamily="34" charset="0"/>
              <a:buChar char="•"/>
            </a:pPr>
            <a:r>
              <a:rPr lang="en-IN" sz="2800" b="1" i="0" u="none" strike="noStrike" dirty="0">
                <a:solidFill>
                  <a:schemeClr val="tx1"/>
                </a:solidFill>
                <a:effectLst/>
                <a:latin typeface="Calibri" panose="020F0502020204030204" pitchFamily="34" charset="0"/>
              </a:rPr>
              <a:t>Insights for Industry: </a:t>
            </a:r>
            <a:r>
              <a:rPr lang="en-IN" sz="2800" b="0" i="0" u="none" strike="noStrike" dirty="0" err="1">
                <a:solidFill>
                  <a:schemeClr val="tx1"/>
                </a:solidFill>
                <a:effectLst/>
                <a:latin typeface="Calibri" panose="020F0502020204030204" pitchFamily="34" charset="0"/>
              </a:rPr>
              <a:t>Roamify's</a:t>
            </a:r>
            <a:r>
              <a:rPr lang="en-IN" sz="2800" b="0" i="0" u="none" strike="noStrike" dirty="0">
                <a:solidFill>
                  <a:schemeClr val="tx1"/>
                </a:solidFill>
                <a:effectLst/>
                <a:latin typeface="Calibri" panose="020F0502020204030204" pitchFamily="34" charset="0"/>
              </a:rPr>
              <a:t> data analytics offer valuable insights, shaping trends and fostering collaboration within the dynamic travel technology landscape.</a:t>
            </a:r>
          </a:p>
          <a:p>
            <a:endParaRPr lang="en-US" dirty="0"/>
          </a:p>
        </p:txBody>
      </p:sp>
    </p:spTree>
    <p:extLst>
      <p:ext uri="{BB962C8B-B14F-4D97-AF65-F5344CB8AC3E}">
        <p14:creationId xmlns:p14="http://schemas.microsoft.com/office/powerpoint/2010/main" val="165338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FEE1-59A4-8D48-E99C-E2924A914386}"/>
              </a:ext>
            </a:extLst>
          </p:cNvPr>
          <p:cNvSpPr>
            <a:spLocks noGrp="1"/>
          </p:cNvSpPr>
          <p:nvPr>
            <p:ph type="title"/>
          </p:nvPr>
        </p:nvSpPr>
        <p:spPr/>
        <p:txBody>
          <a:bodyPr/>
          <a:lstStyle/>
          <a:p>
            <a:r>
              <a:rPr lang="en-US" dirty="0"/>
              <a:t>Potential impact</a:t>
            </a:r>
          </a:p>
        </p:txBody>
      </p:sp>
      <p:sp>
        <p:nvSpPr>
          <p:cNvPr id="3" name="Content Placeholder 2">
            <a:extLst>
              <a:ext uri="{FF2B5EF4-FFF2-40B4-BE49-F238E27FC236}">
                <a16:creationId xmlns:a16="http://schemas.microsoft.com/office/drawing/2014/main" id="{EB3B214A-C58A-B709-1D40-735A337B0145}"/>
              </a:ext>
            </a:extLst>
          </p:cNvPr>
          <p:cNvSpPr>
            <a:spLocks noGrp="1"/>
          </p:cNvSpPr>
          <p:nvPr>
            <p:ph idx="1"/>
          </p:nvPr>
        </p:nvSpPr>
        <p:spPr/>
        <p:txBody>
          <a:bodyPr/>
          <a:lstStyle/>
          <a:p>
            <a:pPr marL="495300" lvl="0" indent="-457200" algn="l" rtl="0">
              <a:lnSpc>
                <a:spcPct val="115000"/>
              </a:lnSpc>
              <a:spcBef>
                <a:spcPts val="0"/>
              </a:spcBef>
              <a:spcAft>
                <a:spcPts val="0"/>
              </a:spcAft>
              <a:buClr>
                <a:schemeClr val="accent1"/>
              </a:buClr>
              <a:buSzPts val="3000"/>
            </a:pPr>
            <a:r>
              <a:rPr lang="en-US" sz="2800" b="1" dirty="0">
                <a:solidFill>
                  <a:schemeClr val="tx1"/>
                </a:solidFill>
                <a:latin typeface="Calibri"/>
                <a:ea typeface="Calibri"/>
                <a:cs typeface="Calibri"/>
                <a:sym typeface="Calibri"/>
              </a:rPr>
              <a:t>User Empowerment: </a:t>
            </a:r>
            <a:r>
              <a:rPr lang="en-US" sz="2800" dirty="0">
                <a:solidFill>
                  <a:schemeClr val="tx1"/>
                </a:solidFill>
                <a:latin typeface="Calibri"/>
                <a:ea typeface="Calibri"/>
                <a:cs typeface="Calibri"/>
                <a:sym typeface="Calibri"/>
              </a:rPr>
              <a:t>Empowering users with control over their travel plans, Roamify aligns with the trend of user-centric tech solutions for a confident and personalized experience.</a:t>
            </a:r>
          </a:p>
          <a:p>
            <a:pPr lvl="0" algn="l" rtl="0">
              <a:lnSpc>
                <a:spcPct val="115000"/>
              </a:lnSpc>
              <a:spcBef>
                <a:spcPts val="0"/>
              </a:spcBef>
              <a:spcAft>
                <a:spcPts val="0"/>
              </a:spcAft>
              <a:buClr>
                <a:schemeClr val="accent1"/>
              </a:buClr>
            </a:pPr>
            <a:endParaRPr lang="en-US" sz="2800" dirty="0">
              <a:solidFill>
                <a:schemeClr val="tx1"/>
              </a:solidFill>
              <a:latin typeface="Calibri"/>
              <a:ea typeface="Calibri"/>
              <a:cs typeface="Calibri"/>
              <a:sym typeface="Calibri"/>
            </a:endParaRPr>
          </a:p>
          <a:p>
            <a:pPr marL="495300" lvl="0" indent="-457200" algn="l" rtl="0">
              <a:lnSpc>
                <a:spcPct val="115000"/>
              </a:lnSpc>
              <a:spcBef>
                <a:spcPts val="0"/>
              </a:spcBef>
              <a:spcAft>
                <a:spcPts val="0"/>
              </a:spcAft>
              <a:buClr>
                <a:schemeClr val="accent1"/>
              </a:buClr>
              <a:buSzPts val="3000"/>
            </a:pPr>
            <a:r>
              <a:rPr lang="en-US" sz="2800" b="1" dirty="0">
                <a:solidFill>
                  <a:schemeClr val="tx1"/>
                </a:solidFill>
                <a:latin typeface="Calibri"/>
                <a:ea typeface="Calibri"/>
                <a:cs typeface="Calibri"/>
                <a:sym typeface="Calibri"/>
              </a:rPr>
              <a:t>Innovation Benchmark: </a:t>
            </a:r>
            <a:r>
              <a:rPr lang="en-US" sz="2800" dirty="0">
                <a:solidFill>
                  <a:schemeClr val="tx1"/>
                </a:solidFill>
                <a:latin typeface="Calibri"/>
                <a:ea typeface="Calibri"/>
                <a:cs typeface="Calibri"/>
                <a:sym typeface="Calibri"/>
              </a:rPr>
              <a:t>Roamify sets a new standard by seamlessly integrating itinerary planning and accommodation suggestions, inspiring advancements and competition in the travel tech industry.</a:t>
            </a:r>
          </a:p>
          <a:p>
            <a:endParaRPr lang="en-US" dirty="0"/>
          </a:p>
        </p:txBody>
      </p:sp>
    </p:spTree>
    <p:extLst>
      <p:ext uri="{BB962C8B-B14F-4D97-AF65-F5344CB8AC3E}">
        <p14:creationId xmlns:p14="http://schemas.microsoft.com/office/powerpoint/2010/main" val="165549520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51B7-8DA3-D014-C8DF-552FE502A077}"/>
              </a:ext>
            </a:extLst>
          </p:cNvPr>
          <p:cNvSpPr>
            <a:spLocks noGrp="1"/>
          </p:cNvSpPr>
          <p:nvPr>
            <p:ph type="title"/>
          </p:nvPr>
        </p:nvSpPr>
        <p:spPr/>
        <p:txBody>
          <a:bodyPr/>
          <a:lstStyle/>
          <a:p>
            <a:r>
              <a:rPr lang="en-US" dirty="0"/>
              <a:t>Implementation &amp; feasibility</a:t>
            </a:r>
          </a:p>
        </p:txBody>
      </p:sp>
      <p:sp>
        <p:nvSpPr>
          <p:cNvPr id="5" name="Content Placeholder 2">
            <a:extLst>
              <a:ext uri="{FF2B5EF4-FFF2-40B4-BE49-F238E27FC236}">
                <a16:creationId xmlns:a16="http://schemas.microsoft.com/office/drawing/2014/main" id="{4769C9A3-2E51-C4B2-62BB-22813847324D}"/>
              </a:ext>
            </a:extLst>
          </p:cNvPr>
          <p:cNvSpPr txBox="1">
            <a:spLocks/>
          </p:cNvSpPr>
          <p:nvPr/>
        </p:nvSpPr>
        <p:spPr>
          <a:xfrm>
            <a:off x="9884560" y="1540785"/>
            <a:ext cx="3332911" cy="7872984"/>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850" kern="1200">
                <a:solidFill>
                  <a:schemeClr val="tx1"/>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a:lstStyle>
          <a:p>
            <a:pPr marL="457200" indent="0">
              <a:lnSpc>
                <a:spcPct val="115000"/>
              </a:lnSpc>
              <a:spcBef>
                <a:spcPts val="0"/>
              </a:spcBef>
              <a:buFont typeface="Arial" panose="020B0604020202020204" pitchFamily="34" charset="0"/>
              <a:buNone/>
            </a:pPr>
            <a:r>
              <a:rPr lang="en-US" sz="3200" b="1" dirty="0">
                <a:latin typeface="Calibri"/>
                <a:ea typeface="Calibri"/>
                <a:cs typeface="Calibri"/>
                <a:sym typeface="Calibri"/>
              </a:rPr>
              <a:t>Tech Stack</a:t>
            </a:r>
            <a:r>
              <a:rPr lang="en-US" sz="3200" dirty="0">
                <a:latin typeface="Calibri"/>
                <a:ea typeface="Calibri"/>
                <a:cs typeface="Calibri"/>
                <a:sym typeface="Calibri"/>
              </a:rPr>
              <a:t>:</a:t>
            </a:r>
            <a:br>
              <a:rPr lang="en-US" sz="3200" dirty="0">
                <a:latin typeface="Calibri"/>
                <a:ea typeface="Calibri"/>
                <a:cs typeface="Calibri"/>
                <a:sym typeface="Calibri"/>
              </a:rPr>
            </a:br>
            <a:r>
              <a:rPr lang="en-US" sz="3200" u="sng" dirty="0">
                <a:latin typeface="Calibri"/>
                <a:ea typeface="Calibri"/>
                <a:cs typeface="Calibri"/>
                <a:sym typeface="Calibri"/>
              </a:rPr>
              <a:t>Front End</a:t>
            </a:r>
            <a:r>
              <a:rPr lang="en-US" sz="3200" dirty="0">
                <a:latin typeface="Calibri"/>
                <a:ea typeface="Calibri"/>
                <a:cs typeface="Calibri"/>
                <a:sym typeface="Calibri"/>
              </a:rPr>
              <a:t>: </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HTML</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CSS</a:t>
            </a:r>
            <a:br>
              <a:rPr lang="en-US" sz="3200" dirty="0">
                <a:latin typeface="Calibri"/>
                <a:ea typeface="Calibri"/>
                <a:cs typeface="Calibri"/>
                <a:sym typeface="Calibri"/>
              </a:rPr>
            </a:br>
            <a:r>
              <a:rPr lang="en-US" sz="3200" dirty="0">
                <a:latin typeface="Calibri"/>
                <a:ea typeface="Calibri"/>
                <a:cs typeface="Calibri"/>
                <a:sym typeface="Calibri"/>
              </a:rPr>
              <a:t>JavaScript</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React</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Flutter</a:t>
            </a:r>
          </a:p>
          <a:p>
            <a:pPr marL="457200" indent="0">
              <a:lnSpc>
                <a:spcPct val="115000"/>
              </a:lnSpc>
              <a:spcBef>
                <a:spcPts val="0"/>
              </a:spcBef>
              <a:buFont typeface="Arial" panose="020B0604020202020204" pitchFamily="34" charset="0"/>
              <a:buNone/>
            </a:pPr>
            <a:endParaRPr lang="en-US" sz="3200" dirty="0">
              <a:latin typeface="Calibri"/>
              <a:ea typeface="Calibri"/>
              <a:cs typeface="Calibri"/>
              <a:sym typeface="Calibri"/>
            </a:endParaRPr>
          </a:p>
          <a:p>
            <a:pPr marL="457200" indent="0">
              <a:lnSpc>
                <a:spcPct val="115000"/>
              </a:lnSpc>
              <a:spcBef>
                <a:spcPts val="0"/>
              </a:spcBef>
              <a:buFont typeface="Arial" panose="020B0604020202020204" pitchFamily="34" charset="0"/>
              <a:buNone/>
            </a:pPr>
            <a:r>
              <a:rPr lang="en-US" sz="3200" u="sng" dirty="0">
                <a:latin typeface="Calibri"/>
                <a:ea typeface="Calibri"/>
                <a:cs typeface="Calibri"/>
                <a:sym typeface="Calibri"/>
              </a:rPr>
              <a:t>Backend</a:t>
            </a:r>
            <a:r>
              <a:rPr lang="en-US" sz="3200" dirty="0">
                <a:latin typeface="Calibri"/>
                <a:ea typeface="Calibri"/>
                <a:cs typeface="Calibri"/>
                <a:sym typeface="Calibri"/>
              </a:rPr>
              <a:t>:</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Node js</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Python Django</a:t>
            </a:r>
          </a:p>
          <a:p>
            <a:pPr marL="457200" indent="0">
              <a:lnSpc>
                <a:spcPct val="115000"/>
              </a:lnSpc>
              <a:spcBef>
                <a:spcPts val="0"/>
              </a:spcBef>
              <a:buFont typeface="Arial" panose="020B0604020202020204" pitchFamily="34" charset="0"/>
              <a:buNone/>
            </a:pPr>
            <a:endParaRPr lang="en-US" sz="3200" dirty="0">
              <a:latin typeface="Calibri"/>
              <a:ea typeface="Calibri"/>
              <a:cs typeface="Calibri"/>
              <a:sym typeface="Calibri"/>
            </a:endParaRPr>
          </a:p>
          <a:p>
            <a:pPr marL="457200" indent="0">
              <a:lnSpc>
                <a:spcPct val="115000"/>
              </a:lnSpc>
              <a:spcBef>
                <a:spcPts val="0"/>
              </a:spcBef>
              <a:buFont typeface="Arial" panose="020B0604020202020204" pitchFamily="34" charset="0"/>
              <a:buNone/>
            </a:pPr>
            <a:r>
              <a:rPr lang="en-US" sz="3200" u="sng" dirty="0">
                <a:latin typeface="Calibri"/>
                <a:ea typeface="Calibri"/>
                <a:cs typeface="Calibri"/>
                <a:sym typeface="Calibri"/>
              </a:rPr>
              <a:t>DataBase</a:t>
            </a:r>
            <a:r>
              <a:rPr lang="en-US" sz="3200" dirty="0">
                <a:latin typeface="Calibri"/>
                <a:ea typeface="Calibri"/>
                <a:cs typeface="Calibri"/>
                <a:sym typeface="Calibri"/>
              </a:rPr>
              <a:t>:</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Firebase</a:t>
            </a:r>
          </a:p>
          <a:p>
            <a:pPr marL="457200" indent="0">
              <a:lnSpc>
                <a:spcPct val="115000"/>
              </a:lnSpc>
              <a:spcBef>
                <a:spcPts val="0"/>
              </a:spcBef>
              <a:buFont typeface="Arial" panose="020B0604020202020204" pitchFamily="34" charset="0"/>
              <a:buNone/>
            </a:pPr>
            <a:r>
              <a:rPr lang="en-US" sz="3200" dirty="0">
                <a:latin typeface="Calibri"/>
                <a:ea typeface="Calibri"/>
                <a:cs typeface="Calibri"/>
                <a:sym typeface="Calibri"/>
              </a:rPr>
              <a:t>Local Machine</a:t>
            </a:r>
          </a:p>
          <a:p>
            <a:endParaRPr lang="en-US" dirty="0"/>
          </a:p>
        </p:txBody>
      </p:sp>
      <p:sp>
        <p:nvSpPr>
          <p:cNvPr id="9" name="Google Shape;158;g29f52567b30_0_18">
            <a:extLst>
              <a:ext uri="{FF2B5EF4-FFF2-40B4-BE49-F238E27FC236}">
                <a16:creationId xmlns:a16="http://schemas.microsoft.com/office/drawing/2014/main" id="{8CBF4205-B20F-4817-74CD-FF6B60224D0D}"/>
              </a:ext>
            </a:extLst>
          </p:cNvPr>
          <p:cNvSpPr txBox="1"/>
          <p:nvPr/>
        </p:nvSpPr>
        <p:spPr>
          <a:xfrm>
            <a:off x="13955847" y="1540785"/>
            <a:ext cx="4120500" cy="4941312"/>
          </a:xfrm>
          <a:prstGeom prst="rect">
            <a:avLst/>
          </a:prstGeom>
          <a:noFill/>
          <a:ln>
            <a:noFill/>
          </a:ln>
        </p:spPr>
        <p:txBody>
          <a:bodyPr spcFirstLastPara="1" wrap="square" lIns="91425" tIns="45700" rIns="91425" bIns="45700" anchor="t" anchorCtr="0">
            <a:spAutoFit/>
          </a:bodyPr>
          <a:lstStyle/>
          <a:p>
            <a:pPr marL="457200" lvl="0" indent="0" algn="l" rtl="0">
              <a:lnSpc>
                <a:spcPct val="115000"/>
              </a:lnSpc>
              <a:spcBef>
                <a:spcPts val="0"/>
              </a:spcBef>
              <a:spcAft>
                <a:spcPts val="0"/>
              </a:spcAft>
              <a:buNone/>
            </a:pPr>
            <a:r>
              <a:rPr lang="en-US" sz="3200" b="1" dirty="0">
                <a:latin typeface="Calibri"/>
                <a:ea typeface="Calibri"/>
                <a:cs typeface="Calibri"/>
                <a:sym typeface="Calibri"/>
              </a:rPr>
              <a:t>Tools Used</a:t>
            </a:r>
            <a:r>
              <a:rPr lang="en-US" sz="3200" dirty="0">
                <a:latin typeface="Calibri"/>
                <a:ea typeface="Calibri"/>
                <a:cs typeface="Calibri"/>
                <a:sym typeface="Calibri"/>
              </a:rPr>
              <a:t>:</a:t>
            </a:r>
            <a:br>
              <a:rPr lang="en-US" sz="3200" dirty="0">
                <a:latin typeface="Calibri"/>
                <a:ea typeface="Calibri"/>
                <a:cs typeface="Calibri"/>
                <a:sym typeface="Calibri"/>
              </a:rPr>
            </a:br>
            <a:r>
              <a:rPr lang="en-US" sz="3200" dirty="0">
                <a:latin typeface="Calibri"/>
                <a:ea typeface="Calibri"/>
                <a:cs typeface="Calibri"/>
                <a:sym typeface="Calibri"/>
              </a:rPr>
              <a:t>Github</a:t>
            </a:r>
            <a:endParaRPr sz="3200" dirty="0">
              <a:latin typeface="Calibri"/>
              <a:ea typeface="Calibri"/>
              <a:cs typeface="Calibri"/>
              <a:sym typeface="Calibri"/>
            </a:endParaRPr>
          </a:p>
          <a:p>
            <a:pPr marL="457200" lvl="0" indent="0" algn="l" rtl="0">
              <a:lnSpc>
                <a:spcPct val="115000"/>
              </a:lnSpc>
              <a:spcBef>
                <a:spcPts val="0"/>
              </a:spcBef>
              <a:spcAft>
                <a:spcPts val="0"/>
              </a:spcAft>
              <a:buNone/>
            </a:pPr>
            <a:r>
              <a:rPr lang="en-US" sz="3200" dirty="0">
                <a:latin typeface="Calibri"/>
                <a:ea typeface="Calibri"/>
                <a:cs typeface="Calibri"/>
                <a:sym typeface="Calibri"/>
              </a:rPr>
              <a:t>Postman</a:t>
            </a:r>
            <a:endParaRPr sz="3200" dirty="0">
              <a:latin typeface="Calibri"/>
              <a:ea typeface="Calibri"/>
              <a:cs typeface="Calibri"/>
              <a:sym typeface="Calibri"/>
            </a:endParaRPr>
          </a:p>
          <a:p>
            <a:pPr marL="457200" lvl="0" indent="0" algn="l" rtl="0">
              <a:lnSpc>
                <a:spcPct val="115000"/>
              </a:lnSpc>
              <a:spcBef>
                <a:spcPts val="0"/>
              </a:spcBef>
              <a:spcAft>
                <a:spcPts val="0"/>
              </a:spcAft>
              <a:buNone/>
            </a:pPr>
            <a:r>
              <a:rPr lang="en-US" sz="3200" dirty="0">
                <a:latin typeface="Calibri"/>
                <a:ea typeface="Calibri"/>
                <a:cs typeface="Calibri"/>
                <a:sym typeface="Calibri"/>
              </a:rPr>
              <a:t>Meta LLM</a:t>
            </a:r>
          </a:p>
          <a:p>
            <a:pPr marL="457200">
              <a:lnSpc>
                <a:spcPct val="115000"/>
              </a:lnSpc>
            </a:pPr>
            <a:r>
              <a:rPr lang="en-US" sz="3200" dirty="0">
                <a:latin typeface="Calibri"/>
                <a:ea typeface="Calibri"/>
                <a:cs typeface="Calibri"/>
                <a:sym typeface="Calibri"/>
              </a:rPr>
              <a:t>Travelboutique API</a:t>
            </a:r>
            <a:endParaRPr sz="3200" dirty="0">
              <a:latin typeface="Calibri"/>
              <a:ea typeface="Calibri"/>
              <a:cs typeface="Calibri"/>
              <a:sym typeface="Calibri"/>
            </a:endParaRPr>
          </a:p>
          <a:p>
            <a:pPr marL="457200" lvl="0" indent="0" algn="l" rtl="0">
              <a:lnSpc>
                <a:spcPct val="115000"/>
              </a:lnSpc>
              <a:spcBef>
                <a:spcPts val="0"/>
              </a:spcBef>
              <a:spcAft>
                <a:spcPts val="0"/>
              </a:spcAft>
              <a:buNone/>
            </a:pPr>
            <a:r>
              <a:rPr lang="en-US" sz="3200" dirty="0">
                <a:latin typeface="Calibri"/>
                <a:ea typeface="Calibri"/>
                <a:cs typeface="Calibri"/>
                <a:sym typeface="Calibri"/>
              </a:rPr>
              <a:t>Rapid API</a:t>
            </a:r>
            <a:endParaRPr sz="3200" dirty="0">
              <a:latin typeface="Calibri"/>
              <a:ea typeface="Calibri"/>
              <a:cs typeface="Calibri"/>
              <a:sym typeface="Calibri"/>
            </a:endParaRPr>
          </a:p>
          <a:p>
            <a:pPr marL="457200">
              <a:lnSpc>
                <a:spcPct val="115000"/>
              </a:lnSpc>
            </a:pPr>
            <a:r>
              <a:rPr lang="en-US" sz="2800" dirty="0">
                <a:latin typeface="Calibri"/>
                <a:ea typeface="Calibri"/>
                <a:cs typeface="Calibri"/>
                <a:sym typeface="Calibri"/>
              </a:rPr>
              <a:t>Figma</a:t>
            </a:r>
          </a:p>
          <a:p>
            <a:pPr marL="45720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a:p>
            <a:pPr marL="457200" lvl="0" indent="0" algn="l" rtl="0">
              <a:lnSpc>
                <a:spcPct val="115000"/>
              </a:lnSpc>
              <a:spcBef>
                <a:spcPts val="0"/>
              </a:spcBef>
              <a:spcAft>
                <a:spcPts val="0"/>
              </a:spcAft>
              <a:buNone/>
            </a:pPr>
            <a:endParaRPr sz="27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06433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2FEE1-59A4-8D48-E99C-E2924A914386}"/>
              </a:ext>
            </a:extLst>
          </p:cNvPr>
          <p:cNvSpPr>
            <a:spLocks noGrp="1"/>
          </p:cNvSpPr>
          <p:nvPr>
            <p:ph type="title"/>
          </p:nvPr>
        </p:nvSpPr>
        <p:spPr/>
        <p:txBody>
          <a:bodyPr/>
          <a:lstStyle/>
          <a:p>
            <a:r>
              <a:rPr lang="en-US" dirty="0"/>
              <a:t>Technical feasibility</a:t>
            </a:r>
          </a:p>
        </p:txBody>
      </p:sp>
      <p:sp>
        <p:nvSpPr>
          <p:cNvPr id="3" name="Content Placeholder 2">
            <a:extLst>
              <a:ext uri="{FF2B5EF4-FFF2-40B4-BE49-F238E27FC236}">
                <a16:creationId xmlns:a16="http://schemas.microsoft.com/office/drawing/2014/main" id="{EB3B214A-C58A-B709-1D40-735A337B0145}"/>
              </a:ext>
            </a:extLst>
          </p:cNvPr>
          <p:cNvSpPr>
            <a:spLocks noGrp="1"/>
          </p:cNvSpPr>
          <p:nvPr>
            <p:ph idx="1"/>
          </p:nvPr>
        </p:nvSpPr>
        <p:spPr>
          <a:xfrm>
            <a:off x="3346704" y="4186987"/>
            <a:ext cx="11594592" cy="4652975"/>
          </a:xfrm>
        </p:spPr>
        <p:txBody>
          <a:bodyPr/>
          <a:lstStyle/>
          <a:p>
            <a:pPr marL="469900" marR="0" lvl="0" indent="-457200" rtl="0">
              <a:lnSpc>
                <a:spcPct val="100000"/>
              </a:lnSpc>
              <a:spcBef>
                <a:spcPts val="0"/>
              </a:spcBef>
              <a:spcAft>
                <a:spcPts val="0"/>
              </a:spcAft>
              <a:buClr>
                <a:schemeClr val="accent1"/>
              </a:buClr>
              <a:buSzPts val="3400"/>
            </a:pPr>
            <a:r>
              <a:rPr lang="en-US" sz="2800" b="1" dirty="0">
                <a:solidFill>
                  <a:schemeClr val="tx1"/>
                </a:solidFill>
                <a:latin typeface="Calibri"/>
                <a:ea typeface="Calibri"/>
                <a:cs typeface="Calibri"/>
                <a:sym typeface="Calibri"/>
              </a:rPr>
              <a:t>Technical Feasibility: </a:t>
            </a:r>
            <a:r>
              <a:rPr lang="en-US" sz="2800" dirty="0">
                <a:solidFill>
                  <a:schemeClr val="tx1"/>
                </a:solidFill>
                <a:latin typeface="Calibri"/>
                <a:ea typeface="Calibri"/>
                <a:cs typeface="Calibri"/>
                <a:sym typeface="Calibri"/>
              </a:rPr>
              <a:t>Roamify's implementation is technically robust, combining a powerful front end with HTML, CSS, JS, React, and Flutter, and a dynamic backend using Node.js and Python.</a:t>
            </a:r>
          </a:p>
          <a:p>
            <a:pPr marL="469900" marR="0" lvl="0" indent="-457200" rtl="0">
              <a:lnSpc>
                <a:spcPct val="100000"/>
              </a:lnSpc>
              <a:spcBef>
                <a:spcPts val="0"/>
              </a:spcBef>
              <a:spcAft>
                <a:spcPts val="0"/>
              </a:spcAft>
              <a:buClr>
                <a:schemeClr val="accent1"/>
              </a:buClr>
              <a:buSzPts val="3400"/>
            </a:pPr>
            <a:endParaRPr lang="en-US" sz="2800" dirty="0">
              <a:solidFill>
                <a:schemeClr val="tx1"/>
              </a:solidFill>
              <a:latin typeface="Calibri"/>
              <a:ea typeface="Calibri"/>
              <a:cs typeface="Calibri"/>
              <a:sym typeface="Calibri"/>
            </a:endParaRPr>
          </a:p>
          <a:p>
            <a:pPr marL="469900" marR="0" lvl="0" indent="-457200" rtl="0">
              <a:lnSpc>
                <a:spcPct val="100000"/>
              </a:lnSpc>
              <a:spcBef>
                <a:spcPts val="0"/>
              </a:spcBef>
              <a:spcAft>
                <a:spcPts val="0"/>
              </a:spcAft>
              <a:buClr>
                <a:schemeClr val="accent1"/>
              </a:buClr>
              <a:buSzPts val="3400"/>
            </a:pPr>
            <a:r>
              <a:rPr lang="en-US" sz="2800" dirty="0">
                <a:solidFill>
                  <a:schemeClr val="tx1"/>
                </a:solidFill>
                <a:latin typeface="Calibri"/>
                <a:ea typeface="Calibri"/>
                <a:cs typeface="Calibri"/>
                <a:sym typeface="Calibri"/>
              </a:rPr>
              <a:t>Tools like GitHub, Postman, Meta LLM, Rapid API, and Figma ensure efficient development, testing, and design, culminating in a seamless and user-friendly travel planning experience.</a:t>
            </a:r>
          </a:p>
          <a:p>
            <a:endParaRPr lang="en-US" dirty="0"/>
          </a:p>
        </p:txBody>
      </p:sp>
    </p:spTree>
    <p:extLst>
      <p:ext uri="{BB962C8B-B14F-4D97-AF65-F5344CB8AC3E}">
        <p14:creationId xmlns:p14="http://schemas.microsoft.com/office/powerpoint/2010/main" val="987429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{3E001968-FF39-D247-9E7C-4512A9DAB15B}tf10001120</Template>
  <TotalTime>47</TotalTime>
  <Words>545</Words>
  <Application>Microsoft Office PowerPoint</Application>
  <PresentationFormat>Custom</PresentationFormat>
  <Paragraphs>71</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Roamify – roaming redefined</vt:lpstr>
      <vt:lpstr>Ideation </vt:lpstr>
      <vt:lpstr>ideation</vt:lpstr>
      <vt:lpstr>ideation</vt:lpstr>
      <vt:lpstr>Potential impact</vt:lpstr>
      <vt:lpstr>Potential impact</vt:lpstr>
      <vt:lpstr>Potential impact</vt:lpstr>
      <vt:lpstr>Implementation &amp; feasibility</vt:lpstr>
      <vt:lpstr>Technical feasibility</vt:lpstr>
      <vt:lpstr>innovation</vt:lpstr>
      <vt:lpstr>innovation</vt:lpstr>
      <vt:lpstr>Adoption risk &amp; feasibility</vt:lpstr>
      <vt:lpstr>Adoption risk &amp; feasibility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Roamify – roaming redefined</dc:title>
  <dc:creator>Himanshu Singh</dc:creator>
  <cp:lastModifiedBy>Vikranth .</cp:lastModifiedBy>
  <cp:revision>4</cp:revision>
  <dcterms:created xsi:type="dcterms:W3CDTF">2006-08-16T00:00:00Z</dcterms:created>
  <dcterms:modified xsi:type="dcterms:W3CDTF">2023-11-28T15:17:05Z</dcterms:modified>
</cp:coreProperties>
</file>