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86b02c47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86b02c47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86b02c47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86b02c47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86b02c47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86b02c47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86b02c47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86b02c47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86b02c47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86b02c47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10.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ctr">
              <a:lnSpc>
                <a:spcPct val="130000"/>
              </a:lnSpc>
              <a:spcBef>
                <a:spcPts val="0"/>
              </a:spcBef>
              <a:spcAft>
                <a:spcPts val="0"/>
              </a:spcAft>
              <a:buClr>
                <a:schemeClr val="dk1"/>
              </a:buClr>
              <a:buSzPts val="1100"/>
              <a:buFont typeface="Arial"/>
              <a:buNone/>
            </a:pPr>
            <a:r>
              <a:rPr lang="en" sz="4250">
                <a:solidFill>
                  <a:srgbClr val="2D3B45"/>
                </a:solidFill>
                <a:highlight>
                  <a:srgbClr val="FFFFFF"/>
                </a:highlight>
                <a:latin typeface="Times New Roman"/>
                <a:ea typeface="Times New Roman"/>
                <a:cs typeface="Times New Roman"/>
                <a:sym typeface="Times New Roman"/>
              </a:rPr>
              <a:t>Distribution Channels project</a:t>
            </a:r>
            <a:endParaRPr sz="4250">
              <a:solidFill>
                <a:srgbClr val="2D3B45"/>
              </a:solidFill>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t>By Memphis B ,Finn T ,Roan H ,Riley P</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t>Physical</a:t>
            </a:r>
            <a:r>
              <a:rPr lang="en" sz="2820"/>
              <a:t> media- Riley</a:t>
            </a:r>
            <a:endParaRPr sz="2820"/>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Pros</a:t>
            </a:r>
            <a:r>
              <a:rPr lang="en" sz="1800"/>
              <a:t>:</a:t>
            </a:r>
            <a:endParaRPr sz="1800"/>
          </a:p>
          <a:p>
            <a:pPr indent="-317500" lvl="0" marL="457200" rtl="0" algn="l">
              <a:spcBef>
                <a:spcPts val="1200"/>
              </a:spcBef>
              <a:spcAft>
                <a:spcPts val="0"/>
              </a:spcAft>
              <a:buSzPts val="1400"/>
              <a:buChar char="●"/>
            </a:pPr>
            <a:r>
              <a:rPr lang="en"/>
              <a:t>Once you buy it you never have to pay for it again</a:t>
            </a:r>
            <a:endParaRPr/>
          </a:p>
          <a:p>
            <a:pPr indent="-317500" lvl="0" marL="457200" rtl="0" algn="l">
              <a:spcBef>
                <a:spcPts val="0"/>
              </a:spcBef>
              <a:spcAft>
                <a:spcPts val="0"/>
              </a:spcAft>
              <a:buSzPts val="1400"/>
              <a:buChar char="●"/>
            </a:pPr>
            <a:r>
              <a:rPr lang="en"/>
              <a:t>You can get a refund very easily if you </a:t>
            </a:r>
            <a:r>
              <a:rPr lang="en"/>
              <a:t>don't</a:t>
            </a:r>
            <a:r>
              <a:rPr lang="en"/>
              <a:t> like it</a:t>
            </a:r>
            <a:endParaRPr/>
          </a:p>
          <a:p>
            <a:pPr indent="-317500" lvl="0" marL="457200" rtl="0" algn="l">
              <a:spcBef>
                <a:spcPts val="0"/>
              </a:spcBef>
              <a:spcAft>
                <a:spcPts val="0"/>
              </a:spcAft>
              <a:buSzPts val="1400"/>
              <a:buChar char="●"/>
            </a:pPr>
            <a:r>
              <a:rPr lang="en"/>
              <a:t>DVDs support the maker more than streaming services do</a:t>
            </a:r>
            <a:endParaRPr/>
          </a:p>
          <a:p>
            <a:pPr indent="-317500" lvl="0" marL="457200" rtl="0" algn="l">
              <a:spcBef>
                <a:spcPts val="0"/>
              </a:spcBef>
              <a:spcAft>
                <a:spcPts val="0"/>
              </a:spcAft>
              <a:buSzPts val="1400"/>
              <a:buChar char="●"/>
            </a:pPr>
            <a:r>
              <a:rPr lang="en"/>
              <a:t>Isn't</a:t>
            </a:r>
            <a:r>
              <a:rPr lang="en"/>
              <a:t> as dependent on internet as streaming services</a:t>
            </a:r>
            <a:endParaRPr/>
          </a:p>
        </p:txBody>
      </p:sp>
      <p:sp>
        <p:nvSpPr>
          <p:cNvPr id="62" name="Google Shape;62;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Cons</a:t>
            </a:r>
            <a:r>
              <a:rPr lang="en"/>
              <a:t>:</a:t>
            </a:r>
            <a:endParaRPr/>
          </a:p>
          <a:p>
            <a:pPr indent="-317500" lvl="0" marL="457200" rtl="0" algn="l">
              <a:spcBef>
                <a:spcPts val="1200"/>
              </a:spcBef>
              <a:spcAft>
                <a:spcPts val="0"/>
              </a:spcAft>
              <a:buSzPts val="1400"/>
              <a:buChar char="●"/>
            </a:pPr>
            <a:r>
              <a:rPr lang="en"/>
              <a:t>More expensive than digital media</a:t>
            </a:r>
            <a:endParaRPr/>
          </a:p>
          <a:p>
            <a:pPr indent="-317500" lvl="0" marL="457200" rtl="0" algn="l">
              <a:spcBef>
                <a:spcPts val="0"/>
              </a:spcBef>
              <a:spcAft>
                <a:spcPts val="0"/>
              </a:spcAft>
              <a:buSzPts val="1400"/>
              <a:buChar char="●"/>
            </a:pPr>
            <a:r>
              <a:rPr lang="en"/>
              <a:t>Harder to purchase </a:t>
            </a:r>
            <a:endParaRPr/>
          </a:p>
          <a:p>
            <a:pPr indent="-317500" lvl="0" marL="457200" rtl="0" algn="l">
              <a:spcBef>
                <a:spcPts val="0"/>
              </a:spcBef>
              <a:spcAft>
                <a:spcPts val="0"/>
              </a:spcAft>
              <a:buSzPts val="1400"/>
              <a:buChar char="●"/>
            </a:pPr>
            <a:r>
              <a:rPr lang="en"/>
              <a:t>Only </a:t>
            </a:r>
            <a:r>
              <a:rPr lang="en"/>
              <a:t>available</a:t>
            </a:r>
            <a:r>
              <a:rPr lang="en"/>
              <a:t> in some stores</a:t>
            </a:r>
            <a:endParaRPr/>
          </a:p>
          <a:p>
            <a:pPr indent="-317500" lvl="0" marL="457200" rtl="0" algn="l">
              <a:spcBef>
                <a:spcPts val="0"/>
              </a:spcBef>
              <a:spcAft>
                <a:spcPts val="0"/>
              </a:spcAft>
              <a:buSzPts val="1400"/>
              <a:buChar char="●"/>
            </a:pPr>
            <a:r>
              <a:rPr lang="en"/>
              <a:t>Takes up space </a:t>
            </a:r>
            <a:endParaRPr/>
          </a:p>
        </p:txBody>
      </p:sp>
      <p:pic>
        <p:nvPicPr>
          <p:cNvPr id="63" name="Google Shape;63;p14"/>
          <p:cNvPicPr preferRelativeResize="0"/>
          <p:nvPr/>
        </p:nvPicPr>
        <p:blipFill>
          <a:blip r:embed="rId3">
            <a:alphaModFix/>
          </a:blip>
          <a:stretch>
            <a:fillRect/>
          </a:stretch>
        </p:blipFill>
        <p:spPr>
          <a:xfrm>
            <a:off x="6779526" y="2779026"/>
            <a:ext cx="2364475" cy="2364475"/>
          </a:xfrm>
          <a:prstGeom prst="rect">
            <a:avLst/>
          </a:prstGeom>
          <a:noFill/>
          <a:ln>
            <a:noFill/>
          </a:ln>
        </p:spPr>
      </p:pic>
      <p:pic>
        <p:nvPicPr>
          <p:cNvPr id="64" name="Google Shape;64;p14"/>
          <p:cNvPicPr preferRelativeResize="0"/>
          <p:nvPr/>
        </p:nvPicPr>
        <p:blipFill>
          <a:blip r:embed="rId4">
            <a:alphaModFix/>
          </a:blip>
          <a:stretch>
            <a:fillRect/>
          </a:stretch>
        </p:blipFill>
        <p:spPr>
          <a:xfrm>
            <a:off x="0" y="3678125"/>
            <a:ext cx="2605101" cy="146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Digital Downloads - Roan</a:t>
            </a:r>
            <a:endParaRPr/>
          </a:p>
          <a:p>
            <a:pPr indent="0" lvl="0" marL="0" rtl="0" algn="l">
              <a:spcBef>
                <a:spcPts val="0"/>
              </a:spcBef>
              <a:spcAft>
                <a:spcPts val="0"/>
              </a:spcAft>
              <a:buNone/>
            </a:pPr>
            <a:r>
              <a:rPr lang="en" sz="1244"/>
              <a:t>Digital Download platforms like steam and epic games are platforms that people can purchase, download, and manage video games that you publish to those platforms.</a:t>
            </a:r>
            <a:endParaRPr sz="1244"/>
          </a:p>
        </p:txBody>
      </p:sp>
      <p:sp>
        <p:nvSpPr>
          <p:cNvPr id="70" name="Google Shape;70;p15"/>
          <p:cNvSpPr txBox="1"/>
          <p:nvPr>
            <p:ph idx="1" type="body"/>
          </p:nvPr>
        </p:nvSpPr>
        <p:spPr>
          <a:xfrm>
            <a:off x="311700" y="12478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a:t>
            </a:r>
            <a:endParaRPr/>
          </a:p>
          <a:p>
            <a:pPr indent="-317500" lvl="0" marL="457200" rtl="0" algn="l">
              <a:spcBef>
                <a:spcPts val="1200"/>
              </a:spcBef>
              <a:spcAft>
                <a:spcPts val="0"/>
              </a:spcAft>
              <a:buSzPts val="1400"/>
              <a:buChar char="●"/>
            </a:pPr>
            <a:r>
              <a:rPr lang="en"/>
              <a:t>Cheaper than physical media</a:t>
            </a:r>
            <a:endParaRPr/>
          </a:p>
          <a:p>
            <a:pPr indent="-317500" lvl="0" marL="457200" rtl="0" algn="l">
              <a:spcBef>
                <a:spcPts val="0"/>
              </a:spcBef>
              <a:spcAft>
                <a:spcPts val="0"/>
              </a:spcAft>
              <a:buSzPts val="1400"/>
              <a:buChar char="●"/>
            </a:pPr>
            <a:r>
              <a:rPr lang="en"/>
              <a:t>Games are easily updated</a:t>
            </a:r>
            <a:endParaRPr/>
          </a:p>
          <a:p>
            <a:pPr indent="-317500" lvl="0" marL="457200" rtl="0" algn="l">
              <a:spcBef>
                <a:spcPts val="0"/>
              </a:spcBef>
              <a:spcAft>
                <a:spcPts val="0"/>
              </a:spcAft>
              <a:buSzPts val="1400"/>
              <a:buChar char="●"/>
            </a:pPr>
            <a:r>
              <a:rPr lang="en"/>
              <a:t>Players have instant access to games they buy</a:t>
            </a:r>
            <a:endParaRPr/>
          </a:p>
          <a:p>
            <a:pPr indent="-317500" lvl="0" marL="457200" rtl="0" algn="l">
              <a:spcBef>
                <a:spcPts val="0"/>
              </a:spcBef>
              <a:spcAft>
                <a:spcPts val="0"/>
              </a:spcAft>
              <a:buSzPts val="1400"/>
              <a:buChar char="●"/>
            </a:pPr>
            <a:r>
              <a:rPr lang="en"/>
              <a:t>Only $100 on platforms like steam to publish a game.</a:t>
            </a:r>
            <a:endParaRPr/>
          </a:p>
          <a:p>
            <a:pPr indent="-317500" lvl="0" marL="457200" rtl="0" algn="l">
              <a:spcBef>
                <a:spcPts val="0"/>
              </a:spcBef>
              <a:spcAft>
                <a:spcPts val="0"/>
              </a:spcAft>
              <a:buSzPts val="1400"/>
              <a:buChar char="●"/>
            </a:pPr>
            <a:r>
              <a:rPr lang="en"/>
              <a:t>Games are always saved and can’t be lost.</a:t>
            </a:r>
            <a:endParaRPr/>
          </a:p>
          <a:p>
            <a:pPr indent="-317500" lvl="0" marL="457200" rtl="0" algn="l">
              <a:spcBef>
                <a:spcPts val="0"/>
              </a:spcBef>
              <a:spcAft>
                <a:spcPts val="0"/>
              </a:spcAft>
              <a:buSzPts val="1400"/>
              <a:buChar char="●"/>
            </a:pPr>
            <a:r>
              <a:rPr lang="en"/>
              <a:t>Games are easily refunded on some platforms like steam.</a:t>
            </a:r>
            <a:endParaRPr/>
          </a:p>
          <a:p>
            <a:pPr indent="0" lvl="0" marL="0" rtl="0" algn="l">
              <a:spcBef>
                <a:spcPts val="1200"/>
              </a:spcBef>
              <a:spcAft>
                <a:spcPts val="1200"/>
              </a:spcAft>
              <a:buNone/>
            </a:pPr>
            <a:r>
              <a:t/>
            </a:r>
            <a:endParaRPr/>
          </a:p>
        </p:txBody>
      </p:sp>
      <p:sp>
        <p:nvSpPr>
          <p:cNvPr id="71" name="Google Shape;71;p15"/>
          <p:cNvSpPr txBox="1"/>
          <p:nvPr>
            <p:ph idx="2" type="body"/>
          </p:nvPr>
        </p:nvSpPr>
        <p:spPr>
          <a:xfrm>
            <a:off x="4832400" y="127722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a:p>
            <a:pPr indent="-317500" lvl="0" marL="457200" rtl="0" algn="l">
              <a:spcBef>
                <a:spcPts val="1200"/>
              </a:spcBef>
              <a:spcAft>
                <a:spcPts val="0"/>
              </a:spcAft>
              <a:buSzPts val="1400"/>
              <a:buChar char="●"/>
            </a:pPr>
            <a:r>
              <a:rPr lang="en"/>
              <a:t>Requires lots of </a:t>
            </a:r>
            <a:r>
              <a:rPr lang="en"/>
              <a:t>hard drive</a:t>
            </a:r>
            <a:r>
              <a:rPr lang="en"/>
              <a:t> storage</a:t>
            </a:r>
            <a:endParaRPr/>
          </a:p>
          <a:p>
            <a:pPr indent="-317500" lvl="0" marL="457200" rtl="0" algn="l">
              <a:spcBef>
                <a:spcPts val="0"/>
              </a:spcBef>
              <a:spcAft>
                <a:spcPts val="0"/>
              </a:spcAft>
              <a:buSzPts val="1400"/>
              <a:buChar char="●"/>
            </a:pPr>
            <a:r>
              <a:rPr lang="en"/>
              <a:t>It needs </a:t>
            </a:r>
            <a:r>
              <a:rPr lang="en"/>
              <a:t>internet access to download games</a:t>
            </a:r>
            <a:endParaRPr/>
          </a:p>
          <a:p>
            <a:pPr indent="-317500" lvl="0" marL="457200" rtl="0" algn="l">
              <a:spcBef>
                <a:spcPts val="0"/>
              </a:spcBef>
              <a:spcAft>
                <a:spcPts val="0"/>
              </a:spcAft>
              <a:buSzPts val="1400"/>
              <a:buChar char="●"/>
            </a:pPr>
            <a:r>
              <a:rPr lang="en"/>
              <a:t>If a platform goes out of business you can lose access to your games.</a:t>
            </a:r>
            <a:endParaRPr/>
          </a:p>
        </p:txBody>
      </p:sp>
      <p:pic>
        <p:nvPicPr>
          <p:cNvPr id="72" name="Google Shape;72;p15"/>
          <p:cNvPicPr preferRelativeResize="0"/>
          <p:nvPr/>
        </p:nvPicPr>
        <p:blipFill>
          <a:blip r:embed="rId3">
            <a:alphaModFix/>
          </a:blip>
          <a:stretch>
            <a:fillRect/>
          </a:stretch>
        </p:blipFill>
        <p:spPr>
          <a:xfrm>
            <a:off x="6927924" y="3140399"/>
            <a:ext cx="1904375" cy="1904375"/>
          </a:xfrm>
          <a:prstGeom prst="rect">
            <a:avLst/>
          </a:prstGeom>
          <a:noFill/>
          <a:ln>
            <a:noFill/>
          </a:ln>
        </p:spPr>
      </p:pic>
      <p:pic>
        <p:nvPicPr>
          <p:cNvPr id="73" name="Google Shape;73;p15"/>
          <p:cNvPicPr preferRelativeResize="0"/>
          <p:nvPr/>
        </p:nvPicPr>
        <p:blipFill>
          <a:blip r:embed="rId4">
            <a:alphaModFix/>
          </a:blip>
          <a:stretch>
            <a:fillRect/>
          </a:stretch>
        </p:blipFill>
        <p:spPr>
          <a:xfrm>
            <a:off x="2932825" y="3918875"/>
            <a:ext cx="967725" cy="112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p:nvPr/>
        </p:nvSpPr>
        <p:spPr>
          <a:xfrm>
            <a:off x="311700" y="1152500"/>
            <a:ext cx="3999900" cy="2259600"/>
          </a:xfrm>
          <a:prstGeom prst="roundRect">
            <a:avLst>
              <a:gd fmla="val 7282"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6"/>
          <p:cNvSpPr/>
          <p:nvPr/>
        </p:nvSpPr>
        <p:spPr>
          <a:xfrm>
            <a:off x="4790475" y="1152500"/>
            <a:ext cx="3999900" cy="2259600"/>
          </a:xfrm>
          <a:prstGeom prst="roundRect">
            <a:avLst>
              <a:gd fmla="val 7282"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p:nvPr/>
        </p:nvSpPr>
        <p:spPr>
          <a:xfrm>
            <a:off x="311700" y="275475"/>
            <a:ext cx="4083300" cy="742200"/>
          </a:xfrm>
          <a:prstGeom prst="roundRect">
            <a:avLst>
              <a:gd fmla="val 20724"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6"/>
          <p:cNvSpPr/>
          <p:nvPr/>
        </p:nvSpPr>
        <p:spPr>
          <a:xfrm>
            <a:off x="367375" y="1238350"/>
            <a:ext cx="622500" cy="2244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ph type="title"/>
          </p:nvPr>
        </p:nvSpPr>
        <p:spPr>
          <a:xfrm>
            <a:off x="311700" y="36021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Streaming Services - Finn </a:t>
            </a:r>
            <a:endParaRPr b="1"/>
          </a:p>
        </p:txBody>
      </p:sp>
      <p:sp>
        <p:nvSpPr>
          <p:cNvPr id="83" name="Google Shape;8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17500" lvl="0" marL="457200" rtl="0" algn="l">
              <a:spcBef>
                <a:spcPts val="1200"/>
              </a:spcBef>
              <a:spcAft>
                <a:spcPts val="0"/>
              </a:spcAft>
              <a:buSzPts val="1400"/>
              <a:buChar char="●"/>
            </a:pPr>
            <a:r>
              <a:rPr lang="en"/>
              <a:t>Saved to a cloud - can be accessed from anywhere</a:t>
            </a:r>
            <a:endParaRPr/>
          </a:p>
          <a:p>
            <a:pPr indent="-317500" lvl="0" marL="457200" rtl="0" algn="l">
              <a:spcBef>
                <a:spcPts val="0"/>
              </a:spcBef>
              <a:spcAft>
                <a:spcPts val="0"/>
              </a:spcAft>
              <a:buSzPts val="1400"/>
              <a:buChar char="●"/>
            </a:pPr>
            <a:r>
              <a:rPr lang="en"/>
              <a:t>Lots of options: Amazon Luna, PlayStation now, Xbox Cloud Gaming, etc.</a:t>
            </a:r>
            <a:endParaRPr/>
          </a:p>
          <a:p>
            <a:pPr indent="-317500" lvl="0" marL="457200" rtl="0" algn="l">
              <a:spcBef>
                <a:spcPts val="0"/>
              </a:spcBef>
              <a:spcAft>
                <a:spcPts val="0"/>
              </a:spcAft>
              <a:buSzPts val="1400"/>
              <a:buChar char="●"/>
            </a:pPr>
            <a:r>
              <a:rPr lang="en"/>
              <a:t>Saves progress across all platforms</a:t>
            </a:r>
            <a:endParaRPr/>
          </a:p>
          <a:p>
            <a:pPr indent="-317500" lvl="0" marL="457200" rtl="0" algn="l">
              <a:spcBef>
                <a:spcPts val="0"/>
              </a:spcBef>
              <a:spcAft>
                <a:spcPts val="0"/>
              </a:spcAft>
              <a:buSzPts val="1400"/>
              <a:buChar char="●"/>
            </a:pPr>
            <a:r>
              <a:rPr lang="en"/>
              <a:t>Don’t have to buy multiple physical/digital copies of a game</a:t>
            </a:r>
            <a:endParaRPr/>
          </a:p>
        </p:txBody>
      </p:sp>
      <p:sp>
        <p:nvSpPr>
          <p:cNvPr id="84" name="Google Shape;84;p16"/>
          <p:cNvSpPr txBox="1"/>
          <p:nvPr>
            <p:ph idx="2" type="body"/>
          </p:nvPr>
        </p:nvSpPr>
        <p:spPr>
          <a:xfrm>
            <a:off x="4790475" y="1152500"/>
            <a:ext cx="3999900" cy="24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a:t>
            </a:r>
            <a:endParaRPr/>
          </a:p>
          <a:p>
            <a:pPr indent="-317500" lvl="0" marL="457200" rtl="0" algn="l">
              <a:spcBef>
                <a:spcPts val="1200"/>
              </a:spcBef>
              <a:spcAft>
                <a:spcPts val="0"/>
              </a:spcAft>
              <a:buSzPts val="1400"/>
              <a:buChar char="●"/>
            </a:pPr>
            <a:r>
              <a:rPr lang="en"/>
              <a:t>Highly dependent on internet connection</a:t>
            </a:r>
            <a:endParaRPr/>
          </a:p>
          <a:p>
            <a:pPr indent="-317500" lvl="0" marL="457200" rtl="0" algn="l">
              <a:spcBef>
                <a:spcPts val="0"/>
              </a:spcBef>
              <a:spcAft>
                <a:spcPts val="0"/>
              </a:spcAft>
              <a:buSzPts val="1400"/>
              <a:buChar char="●"/>
            </a:pPr>
            <a:r>
              <a:rPr lang="en"/>
              <a:t>Trusting one software with all of your games</a:t>
            </a:r>
            <a:endParaRPr/>
          </a:p>
          <a:p>
            <a:pPr indent="-317500" lvl="0" marL="457200" rtl="0" algn="l">
              <a:spcBef>
                <a:spcPts val="0"/>
              </a:spcBef>
              <a:spcAft>
                <a:spcPts val="0"/>
              </a:spcAft>
              <a:buSzPts val="1400"/>
              <a:buChar char="●"/>
            </a:pPr>
            <a:r>
              <a:rPr lang="en"/>
              <a:t>Highly dependant on latency - games more likely to run slower</a:t>
            </a:r>
            <a:endParaRPr/>
          </a:p>
          <a:p>
            <a:pPr indent="-317500" lvl="0" marL="457200" rtl="0" algn="l">
              <a:spcBef>
                <a:spcPts val="0"/>
              </a:spcBef>
              <a:spcAft>
                <a:spcPts val="0"/>
              </a:spcAft>
              <a:buSzPts val="1400"/>
              <a:buChar char="●"/>
            </a:pPr>
            <a:r>
              <a:rPr lang="en"/>
              <a:t>Most require a subscription on top of game costs</a:t>
            </a:r>
            <a:endParaRPr/>
          </a:p>
        </p:txBody>
      </p:sp>
      <p:pic>
        <p:nvPicPr>
          <p:cNvPr id="85" name="Google Shape;85;p16"/>
          <p:cNvPicPr preferRelativeResize="0"/>
          <p:nvPr/>
        </p:nvPicPr>
        <p:blipFill>
          <a:blip r:embed="rId3">
            <a:alphaModFix/>
          </a:blip>
          <a:stretch>
            <a:fillRect/>
          </a:stretch>
        </p:blipFill>
        <p:spPr>
          <a:xfrm>
            <a:off x="431485" y="3875971"/>
            <a:ext cx="1084903" cy="1084903"/>
          </a:xfrm>
          <a:prstGeom prst="rect">
            <a:avLst/>
          </a:prstGeom>
          <a:noFill/>
          <a:ln cap="flat" cmpd="sng" w="152400">
            <a:solidFill>
              <a:schemeClr val="dk2"/>
            </a:solidFill>
            <a:prstDash val="solid"/>
            <a:round/>
            <a:headEnd len="sm" w="sm" type="none"/>
            <a:tailEnd len="sm" w="sm" type="none"/>
          </a:ln>
        </p:spPr>
      </p:pic>
      <p:pic>
        <p:nvPicPr>
          <p:cNvPr id="86" name="Google Shape;86;p16"/>
          <p:cNvPicPr preferRelativeResize="0"/>
          <p:nvPr/>
        </p:nvPicPr>
        <p:blipFill>
          <a:blip r:embed="rId4">
            <a:alphaModFix/>
          </a:blip>
          <a:stretch>
            <a:fillRect/>
          </a:stretch>
        </p:blipFill>
        <p:spPr>
          <a:xfrm>
            <a:off x="1870700" y="3875974"/>
            <a:ext cx="1084923" cy="1084902"/>
          </a:xfrm>
          <a:prstGeom prst="rect">
            <a:avLst/>
          </a:prstGeom>
          <a:noFill/>
          <a:ln cap="flat" cmpd="sng" w="152400">
            <a:solidFill>
              <a:schemeClr val="dk2"/>
            </a:solidFill>
            <a:prstDash val="solid"/>
            <a:round/>
            <a:headEnd len="sm" w="sm" type="none"/>
            <a:tailEnd len="sm" w="sm" type="none"/>
          </a:ln>
        </p:spPr>
      </p:pic>
      <p:pic>
        <p:nvPicPr>
          <p:cNvPr id="87" name="Google Shape;87;p16"/>
          <p:cNvPicPr preferRelativeResize="0"/>
          <p:nvPr/>
        </p:nvPicPr>
        <p:blipFill>
          <a:blip r:embed="rId5">
            <a:alphaModFix/>
          </a:blip>
          <a:stretch>
            <a:fillRect/>
          </a:stretch>
        </p:blipFill>
        <p:spPr>
          <a:xfrm>
            <a:off x="3309925" y="3875950"/>
            <a:ext cx="1084925" cy="1084925"/>
          </a:xfrm>
          <a:prstGeom prst="rect">
            <a:avLst/>
          </a:prstGeom>
          <a:noFill/>
          <a:ln cap="flat" cmpd="sng" w="152400">
            <a:solidFill>
              <a:schemeClr val="dk2"/>
            </a:solidFill>
            <a:prstDash val="solid"/>
            <a:round/>
            <a:headEnd len="sm" w="sm" type="none"/>
            <a:tailEnd len="sm" w="sm" type="none"/>
          </a:ln>
        </p:spPr>
      </p:pic>
      <p:pic>
        <p:nvPicPr>
          <p:cNvPr id="88" name="Google Shape;88;p16"/>
          <p:cNvPicPr preferRelativeResize="0"/>
          <p:nvPr/>
        </p:nvPicPr>
        <p:blipFill>
          <a:blip r:embed="rId6">
            <a:alphaModFix/>
          </a:blip>
          <a:stretch>
            <a:fillRect/>
          </a:stretch>
        </p:blipFill>
        <p:spPr>
          <a:xfrm>
            <a:off x="4749150" y="3875950"/>
            <a:ext cx="1084925" cy="1084925"/>
          </a:xfrm>
          <a:prstGeom prst="rect">
            <a:avLst/>
          </a:prstGeom>
          <a:noFill/>
          <a:ln cap="flat" cmpd="sng" w="152400">
            <a:solidFill>
              <a:schemeClr val="dk2"/>
            </a:solidFill>
            <a:prstDash val="solid"/>
            <a:round/>
            <a:headEnd len="sm" w="sm" type="none"/>
            <a:tailEnd len="sm" w="sm" type="none"/>
          </a:ln>
        </p:spPr>
      </p:pic>
      <p:pic>
        <p:nvPicPr>
          <p:cNvPr id="89" name="Google Shape;89;p16"/>
          <p:cNvPicPr preferRelativeResize="0"/>
          <p:nvPr/>
        </p:nvPicPr>
        <p:blipFill>
          <a:blip r:embed="rId7">
            <a:alphaModFix/>
          </a:blip>
          <a:stretch>
            <a:fillRect/>
          </a:stretch>
        </p:blipFill>
        <p:spPr>
          <a:xfrm>
            <a:off x="6188375" y="3875963"/>
            <a:ext cx="1084925" cy="1084925"/>
          </a:xfrm>
          <a:prstGeom prst="rect">
            <a:avLst/>
          </a:prstGeom>
          <a:noFill/>
          <a:ln cap="flat" cmpd="sng" w="152400">
            <a:solidFill>
              <a:schemeClr val="dk2"/>
            </a:solidFill>
            <a:prstDash val="solid"/>
            <a:round/>
            <a:headEnd len="sm" w="sm" type="none"/>
            <a:tailEnd len="sm" w="sm" type="none"/>
          </a:ln>
        </p:spPr>
      </p:pic>
      <p:pic>
        <p:nvPicPr>
          <p:cNvPr id="90" name="Google Shape;90;p16"/>
          <p:cNvPicPr preferRelativeResize="0"/>
          <p:nvPr/>
        </p:nvPicPr>
        <p:blipFill>
          <a:blip r:embed="rId8">
            <a:alphaModFix/>
          </a:blip>
          <a:stretch>
            <a:fillRect/>
          </a:stretch>
        </p:blipFill>
        <p:spPr>
          <a:xfrm>
            <a:off x="7627600" y="3875975"/>
            <a:ext cx="1084926" cy="1084926"/>
          </a:xfrm>
          <a:prstGeom prst="rect">
            <a:avLst/>
          </a:prstGeom>
          <a:noFill/>
          <a:ln cap="flat" cmpd="sng" w="152400">
            <a:solidFill>
              <a:schemeClr val="dk2"/>
            </a:solidFill>
            <a:prstDash val="solid"/>
            <a:round/>
            <a:headEnd len="sm" w="sm" type="none"/>
            <a:tailEnd len="sm" w="sm" type="none"/>
          </a:ln>
        </p:spPr>
      </p:pic>
      <p:sp>
        <p:nvSpPr>
          <p:cNvPr id="91" name="Google Shape;91;p16"/>
          <p:cNvSpPr/>
          <p:nvPr/>
        </p:nvSpPr>
        <p:spPr>
          <a:xfrm>
            <a:off x="0" y="0"/>
            <a:ext cx="9144000" cy="2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6"/>
          <p:cNvSpPr/>
          <p:nvPr/>
        </p:nvSpPr>
        <p:spPr>
          <a:xfrm>
            <a:off x="0" y="275463"/>
            <a:ext cx="9144000" cy="11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6"/>
          <p:cNvSpPr/>
          <p:nvPr/>
        </p:nvSpPr>
        <p:spPr>
          <a:xfrm>
            <a:off x="8950100" y="387800"/>
            <a:ext cx="193800" cy="475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6"/>
          <p:cNvSpPr/>
          <p:nvPr/>
        </p:nvSpPr>
        <p:spPr>
          <a:xfrm>
            <a:off x="100" y="387800"/>
            <a:ext cx="193800" cy="475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2D3B45"/>
                </a:solidFill>
                <a:highlight>
                  <a:srgbClr val="FFFFFF"/>
                </a:highlight>
              </a:rPr>
              <a:t>Apple App Store/Microsoft Store</a:t>
            </a:r>
            <a:endParaRPr b="1" sz="1200">
              <a:solidFill>
                <a:srgbClr val="2D3B45"/>
              </a:solidFill>
              <a:highlight>
                <a:srgbClr val="FFFFFF"/>
              </a:highlight>
            </a:endParaRPr>
          </a:p>
          <a:p>
            <a:pPr indent="0" lvl="0" marL="0" rtl="0" algn="l">
              <a:spcBef>
                <a:spcPts val="0"/>
              </a:spcBef>
              <a:spcAft>
                <a:spcPts val="0"/>
              </a:spcAft>
              <a:buNone/>
            </a:pPr>
            <a:r>
              <a:rPr b="1" lang="en" sz="1200">
                <a:solidFill>
                  <a:srgbClr val="2D3B45"/>
                </a:solidFill>
                <a:highlight>
                  <a:srgbClr val="FFFFFF"/>
                </a:highlight>
              </a:rPr>
              <a:t>By Memphis Black</a:t>
            </a:r>
            <a:endParaRPr b="1" sz="1200">
              <a:solidFill>
                <a:srgbClr val="2D3B45"/>
              </a:solidFill>
              <a:highlight>
                <a:srgbClr val="FFFFFF"/>
              </a:highlight>
            </a:endParaRPr>
          </a:p>
        </p:txBody>
      </p:sp>
      <p:sp>
        <p:nvSpPr>
          <p:cNvPr id="100" name="Google Shape;100;p17"/>
          <p:cNvSpPr txBox="1"/>
          <p:nvPr>
            <p:ph idx="1" type="body"/>
          </p:nvPr>
        </p:nvSpPr>
        <p:spPr>
          <a:xfrm>
            <a:off x="311700" y="1104950"/>
            <a:ext cx="4153200" cy="3463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800">
                <a:latin typeface="Times New Roman"/>
                <a:ea typeface="Times New Roman"/>
                <a:cs typeface="Times New Roman"/>
                <a:sym typeface="Times New Roman"/>
              </a:rPr>
              <a:t>pros:</a:t>
            </a:r>
            <a:endParaRPr sz="1800">
              <a:latin typeface="Times New Roman"/>
              <a:ea typeface="Times New Roman"/>
              <a:cs typeface="Times New Roman"/>
              <a:sym typeface="Times New Roman"/>
            </a:endParaRPr>
          </a:p>
          <a:p>
            <a:pPr indent="0" lvl="0" marL="0" rtl="0" algn="l">
              <a:spcBef>
                <a:spcPts val="1200"/>
              </a:spcBef>
              <a:spcAft>
                <a:spcPts val="0"/>
              </a:spcAft>
              <a:buClr>
                <a:schemeClr val="dk1"/>
              </a:buClr>
              <a:buSzPct val="53658"/>
              <a:buFont typeface="Arial"/>
              <a:buNone/>
            </a:pPr>
            <a:r>
              <a:rPr lang="en" sz="2050">
                <a:solidFill>
                  <a:schemeClr val="dk1"/>
                </a:solidFill>
                <a:latin typeface="Times New Roman"/>
                <a:ea typeface="Times New Roman"/>
                <a:cs typeface="Times New Roman"/>
                <a:sym typeface="Times New Roman"/>
              </a:rPr>
              <a:t>Quality Control: Apple reviews all apps, so games are safe and work well.</a:t>
            </a:r>
            <a:endParaRPr sz="20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3658"/>
              <a:buFont typeface="Arial"/>
              <a:buNone/>
            </a:pPr>
            <a:r>
              <a:rPr lang="en" sz="2050">
                <a:solidFill>
                  <a:schemeClr val="dk1"/>
                </a:solidFill>
                <a:latin typeface="Times New Roman"/>
                <a:ea typeface="Times New Roman"/>
                <a:cs typeface="Times New Roman"/>
                <a:sym typeface="Times New Roman"/>
              </a:rPr>
              <a:t>Apple Devices: Games work well across iPhones, iPads, and Macs, with features like Game Center and iCloud.</a:t>
            </a:r>
            <a:endParaRPr sz="20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3658"/>
              <a:buFont typeface="Arial"/>
              <a:buNone/>
            </a:pPr>
            <a:r>
              <a:rPr lang="en" sz="2050">
                <a:solidFill>
                  <a:schemeClr val="dk1"/>
                </a:solidFill>
                <a:latin typeface="Times New Roman"/>
                <a:ea typeface="Times New Roman"/>
                <a:cs typeface="Times New Roman"/>
                <a:sym typeface="Times New Roman"/>
              </a:rPr>
              <a:t>Apple Arcade: Subscription service that gives you access to lots of games for a monthly fee, with no ads or in-app purchases.</a:t>
            </a:r>
            <a:endParaRPr sz="20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3658"/>
              <a:buFont typeface="Arial"/>
              <a:buNone/>
            </a:pPr>
            <a:r>
              <a:rPr lang="en" sz="2050">
                <a:solidFill>
                  <a:schemeClr val="dk1"/>
                </a:solidFill>
                <a:latin typeface="Times New Roman"/>
                <a:ea typeface="Times New Roman"/>
                <a:cs typeface="Times New Roman"/>
                <a:sym typeface="Times New Roman"/>
              </a:rPr>
              <a:t>Security and Privacy: Apple is known for protecting user data and preventing harmful apps.</a:t>
            </a:r>
            <a:endParaRPr sz="205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53658"/>
              <a:buFont typeface="Arial"/>
              <a:buNone/>
            </a:pPr>
            <a:r>
              <a:rPr lang="en" sz="2050">
                <a:solidFill>
                  <a:schemeClr val="dk1"/>
                </a:solidFill>
                <a:latin typeface="Times New Roman"/>
                <a:ea typeface="Times New Roman"/>
                <a:cs typeface="Times New Roman"/>
                <a:sym typeface="Times New Roman"/>
              </a:rPr>
              <a:t>Mobile Game Selection: A large library of mobile games, from casual to more serious titles.</a:t>
            </a:r>
            <a:endParaRPr sz="205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800">
              <a:latin typeface="Times New Roman"/>
              <a:ea typeface="Times New Roman"/>
              <a:cs typeface="Times New Roman"/>
              <a:sym typeface="Times New Roman"/>
            </a:endParaRPr>
          </a:p>
        </p:txBody>
      </p:sp>
      <p:sp>
        <p:nvSpPr>
          <p:cNvPr id="101" name="Google Shape;10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Cons:</a:t>
            </a:r>
            <a:endParaRPr/>
          </a:p>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Microsoft Account Needed: You need a Microsoft account to buy games and use services like Game Pass.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Store Interface: The Microsoft Store app can be difficult to navigate compared to other stores.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Digital-Only Purchases: No option to buy physical copies of games from the Microsoft Store.</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Cloud Gaming Needs Internet: Streaming games requires a fast and stable internet connection, so it can be frustrating if your internet is slow.</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descr="File:App Store (iOS).svg - Wikimedia Commons" id="102" name="Google Shape;102;p17"/>
          <p:cNvPicPr preferRelativeResize="0"/>
          <p:nvPr/>
        </p:nvPicPr>
        <p:blipFill>
          <a:blip r:embed="rId3">
            <a:alphaModFix/>
          </a:blip>
          <a:stretch>
            <a:fillRect/>
          </a:stretch>
        </p:blipFill>
        <p:spPr>
          <a:xfrm>
            <a:off x="3044250" y="44900"/>
            <a:ext cx="1248900" cy="1248900"/>
          </a:xfrm>
          <a:prstGeom prst="rect">
            <a:avLst/>
          </a:prstGeom>
          <a:noFill/>
          <a:ln>
            <a:noFill/>
          </a:ln>
        </p:spPr>
      </p:pic>
      <p:pic>
        <p:nvPicPr>
          <p:cNvPr descr="Акс:Microsoft Store Fluent Design icon (2).png — Википедия" id="103" name="Google Shape;103;p17"/>
          <p:cNvPicPr preferRelativeResize="0"/>
          <p:nvPr/>
        </p:nvPicPr>
        <p:blipFill>
          <a:blip r:embed="rId4">
            <a:alphaModFix/>
          </a:blip>
          <a:stretch>
            <a:fillRect/>
          </a:stretch>
        </p:blipFill>
        <p:spPr>
          <a:xfrm>
            <a:off x="6252950" y="44912"/>
            <a:ext cx="1372925" cy="137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Roan</a:t>
            </a:r>
            <a:endParaRPr/>
          </a:p>
        </p:txBody>
      </p:sp>
      <p:sp>
        <p:nvSpPr>
          <p:cNvPr id="109" name="Google Shape;109;p18"/>
          <p:cNvSpPr txBox="1"/>
          <p:nvPr>
            <p:ph idx="1" type="body"/>
          </p:nvPr>
        </p:nvSpPr>
        <p:spPr>
          <a:xfrm>
            <a:off x="311700" y="1152475"/>
            <a:ext cx="866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group would choose to publish our game on a digital </a:t>
            </a:r>
            <a:r>
              <a:rPr lang="en"/>
              <a:t>download</a:t>
            </a:r>
            <a:r>
              <a:rPr lang="en"/>
              <a:t> platform first. We would probably use steam as our first platform. One of the reasons for this is cost. It costs only a one time fee of $100 to publish a game on steam which is much more affordable to us than using something like physical media. Our game would also be easily distributed and anyone could buy and download it from steam. Another benefit is we can easily update and improve our game after publishing. Steam would be better than streaming services too because you </a:t>
            </a:r>
            <a:r>
              <a:rPr lang="en"/>
              <a:t>only</a:t>
            </a:r>
            <a:r>
              <a:rPr lang="en"/>
              <a:t> need an internet connection to download the game but once it is downloaded you don’t need internet anymore unlike streaming services.</a:t>
            </a:r>
            <a:endParaRPr/>
          </a:p>
        </p:txBody>
      </p:sp>
      <p:pic>
        <p:nvPicPr>
          <p:cNvPr id="110" name="Google Shape;110;p18"/>
          <p:cNvPicPr preferRelativeResize="0"/>
          <p:nvPr/>
        </p:nvPicPr>
        <p:blipFill>
          <a:blip r:embed="rId3">
            <a:alphaModFix/>
          </a:blip>
          <a:stretch>
            <a:fillRect/>
          </a:stretch>
        </p:blipFill>
        <p:spPr>
          <a:xfrm>
            <a:off x="4845138" y="2877400"/>
            <a:ext cx="2828925" cy="161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