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6" r:id="rId1"/>
  </p:sldMasterIdLst>
  <p:sldIdLst>
    <p:sldId id="257" r:id="rId2"/>
    <p:sldId id="258" r:id="rId3"/>
    <p:sldId id="259" r:id="rId4"/>
    <p:sldId id="261" r:id="rId5"/>
    <p:sldId id="260"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khar123rock@gmail.com" initials="s" lastIdx="1" clrIdx="0">
    <p:extLst>
      <p:ext uri="{19B8F6BF-5375-455C-9EA6-DF929625EA0E}">
        <p15:presenceInfo xmlns:p15="http://schemas.microsoft.com/office/powerpoint/2012/main" xmlns="" userId="850326b3038215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0T10:22:48.320" idx="1">
    <p:pos x="10" y="10"/>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187798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104660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75004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853879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20743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896674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637280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3525734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300887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380544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379472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246192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215160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105559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393657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241809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C44E8B-70BD-436B-B302-28E058504330}" type="datetimeFigureOut">
              <a:rPr lang="en-IN" smtClean="0"/>
              <a:pPr/>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344569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C44E8B-70BD-436B-B302-28E058504330}" type="datetimeFigureOut">
              <a:rPr lang="en-IN" smtClean="0"/>
              <a:pPr/>
              <a:t>04-07-2021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97F8B-35F4-455B-9C87-38F5032BF9DC}" type="slidenum">
              <a:rPr lang="en-IN" smtClean="0"/>
              <a:pPr/>
              <a:t>‹#›</a:t>
            </a:fld>
            <a:endParaRPr lang="en-IN"/>
          </a:p>
        </p:txBody>
      </p:sp>
    </p:spTree>
    <p:extLst>
      <p:ext uri="{BB962C8B-B14F-4D97-AF65-F5344CB8AC3E}">
        <p14:creationId xmlns:p14="http://schemas.microsoft.com/office/powerpoint/2010/main" xmlns="" val="3718286026"/>
      </p:ext>
    </p:extLst>
  </p:cSld>
  <p:clrMap bg1="dk1" tx1="lt1" bg2="dk2" tx2="lt2" accent1="accent1" accent2="accent2" accent3="accent3" accent4="accent4" accent5="accent5" accent6="accent6" hlink="hlink" folHlink="folHlink"/>
  <p:sldLayoutIdLst>
    <p:sldLayoutId id="2147484467" r:id="rId1"/>
    <p:sldLayoutId id="2147484468" r:id="rId2"/>
    <p:sldLayoutId id="2147484469" r:id="rId3"/>
    <p:sldLayoutId id="2147484470" r:id="rId4"/>
    <p:sldLayoutId id="2147484471" r:id="rId5"/>
    <p:sldLayoutId id="2147484472" r:id="rId6"/>
    <p:sldLayoutId id="2147484473" r:id="rId7"/>
    <p:sldLayoutId id="2147484474" r:id="rId8"/>
    <p:sldLayoutId id="2147484475" r:id="rId9"/>
    <p:sldLayoutId id="2147484476" r:id="rId10"/>
    <p:sldLayoutId id="2147484477" r:id="rId11"/>
    <p:sldLayoutId id="2147484478" r:id="rId12"/>
    <p:sldLayoutId id="2147484479" r:id="rId13"/>
    <p:sldLayoutId id="2147484480" r:id="rId14"/>
    <p:sldLayoutId id="2147484481" r:id="rId15"/>
    <p:sldLayoutId id="2147484482" r:id="rId16"/>
    <p:sldLayoutId id="21474844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352F58C-E615-46E9-BDCB-22B5B28FF217}"/>
              </a:ext>
            </a:extLst>
          </p:cNvPr>
          <p:cNvSpPr txBox="1"/>
          <p:nvPr/>
        </p:nvSpPr>
        <p:spPr>
          <a:xfrm>
            <a:off x="3179685" y="2104008"/>
            <a:ext cx="5832629" cy="1569660"/>
          </a:xfrm>
          <a:prstGeom prst="rect">
            <a:avLst/>
          </a:prstGeom>
          <a:noFill/>
        </p:spPr>
        <p:txBody>
          <a:bodyPr wrap="square" rtlCol="0">
            <a:spAutoFit/>
          </a:bodyPr>
          <a:lstStyle/>
          <a:p>
            <a:pPr algn="ctr"/>
            <a:r>
              <a:rPr lang="en-IN" sz="3200" dirty="0" smtClean="0">
                <a:solidFill>
                  <a:srgbClr val="FFFF00"/>
                </a:solidFill>
                <a:latin typeface="Arial Black" panose="020B0A04020102020204" pitchFamily="34" charset="0"/>
              </a:rPr>
              <a:t>Automatic Washroom Light </a:t>
            </a:r>
          </a:p>
          <a:p>
            <a:endParaRPr lang="en-IN" sz="3200" b="1" u="sng" dirty="0">
              <a:solidFill>
                <a:srgbClr val="FFFF00"/>
              </a:solidFill>
              <a:latin typeface="Algerian" panose="04020705040A02060702" pitchFamily="82" charset="0"/>
            </a:endParaRPr>
          </a:p>
        </p:txBody>
      </p:sp>
      <p:sp>
        <p:nvSpPr>
          <p:cNvPr id="2" name="TextBox 1">
            <a:extLst>
              <a:ext uri="{FF2B5EF4-FFF2-40B4-BE49-F238E27FC236}">
                <a16:creationId xmlns:a16="http://schemas.microsoft.com/office/drawing/2014/main" xmlns="" id="{1ABA3CFA-2AF5-4A4C-AB9E-8B5328835AC8}"/>
              </a:ext>
            </a:extLst>
          </p:cNvPr>
          <p:cNvSpPr txBox="1"/>
          <p:nvPr/>
        </p:nvSpPr>
        <p:spPr>
          <a:xfrm>
            <a:off x="1639409" y="3123262"/>
            <a:ext cx="8504808" cy="369332"/>
          </a:xfrm>
          <a:prstGeom prst="rect">
            <a:avLst/>
          </a:prstGeom>
          <a:noFill/>
        </p:spPr>
        <p:txBody>
          <a:bodyPr wrap="square" rtlCol="0">
            <a:spAutoFit/>
          </a:bodyPr>
          <a:lstStyle/>
          <a:p>
            <a:pPr algn="ctr"/>
            <a:r>
              <a:rPr lang="en-IN" dirty="0" smtClean="0">
                <a:solidFill>
                  <a:srgbClr val="FFC000"/>
                </a:solidFill>
                <a:latin typeface="Arial Black" panose="020B0A04020102020204" pitchFamily="34" charset="0"/>
              </a:rPr>
              <a:t>     (</a:t>
            </a:r>
            <a:r>
              <a:rPr lang="en-IN" dirty="0">
                <a:solidFill>
                  <a:srgbClr val="FFC000"/>
                </a:solidFill>
                <a:latin typeface="Arial Black" panose="020B0A04020102020204" pitchFamily="34" charset="0"/>
              </a:rPr>
              <a:t>Motion Detector Using Arduino and PIR Sensor)</a:t>
            </a:r>
          </a:p>
        </p:txBody>
      </p:sp>
      <p:sp>
        <p:nvSpPr>
          <p:cNvPr id="4" name="TextBox 3">
            <a:extLst>
              <a:ext uri="{FF2B5EF4-FFF2-40B4-BE49-F238E27FC236}">
                <a16:creationId xmlns:a16="http://schemas.microsoft.com/office/drawing/2014/main" xmlns="" id="{E1051A66-C7B0-4779-9048-F1D9454555EA}"/>
              </a:ext>
            </a:extLst>
          </p:cNvPr>
          <p:cNvSpPr txBox="1"/>
          <p:nvPr/>
        </p:nvSpPr>
        <p:spPr>
          <a:xfrm>
            <a:off x="7442447" y="5471842"/>
            <a:ext cx="5527830" cy="646331"/>
          </a:xfrm>
          <a:prstGeom prst="rect">
            <a:avLst/>
          </a:prstGeom>
          <a:noFill/>
        </p:spPr>
        <p:txBody>
          <a:bodyPr wrap="square" rtlCol="0">
            <a:spAutoFit/>
          </a:bodyPr>
          <a:lstStyle/>
          <a:p>
            <a:r>
              <a:rPr lang="en-IN" dirty="0">
                <a:latin typeface="Arial Black" panose="020B0A04020102020204" pitchFamily="34" charset="0"/>
              </a:rPr>
              <a:t>Name</a:t>
            </a:r>
            <a:r>
              <a:rPr lang="en-IN" dirty="0"/>
              <a:t>    : </a:t>
            </a:r>
            <a:r>
              <a:rPr lang="en-IN" dirty="0">
                <a:solidFill>
                  <a:srgbClr val="FFFF00"/>
                </a:solidFill>
                <a:latin typeface="Algerian" panose="04020705040A02060702" pitchFamily="82" charset="0"/>
              </a:rPr>
              <a:t>Shekhar Raj </a:t>
            </a:r>
            <a:r>
              <a:rPr lang="en-IN" dirty="0" err="1">
                <a:solidFill>
                  <a:srgbClr val="FFFF00"/>
                </a:solidFill>
                <a:latin typeface="Algerian" panose="04020705040A02060702" pitchFamily="82" charset="0"/>
              </a:rPr>
              <a:t>Suryavanshi</a:t>
            </a:r>
            <a:endParaRPr lang="en-IN" dirty="0">
              <a:solidFill>
                <a:srgbClr val="FFFF00"/>
              </a:solidFill>
              <a:latin typeface="Algerian" panose="04020705040A02060702" pitchFamily="82" charset="0"/>
            </a:endParaRPr>
          </a:p>
          <a:p>
            <a:r>
              <a:rPr lang="en-IN" dirty="0">
                <a:latin typeface="Arial Black" panose="020B0A04020102020204" pitchFamily="34" charset="0"/>
              </a:rPr>
              <a:t>Roll no. </a:t>
            </a:r>
            <a:r>
              <a:rPr lang="en-IN" dirty="0"/>
              <a:t>: </a:t>
            </a:r>
            <a:r>
              <a:rPr lang="en-IN" dirty="0">
                <a:solidFill>
                  <a:srgbClr val="FFFF00"/>
                </a:solidFill>
                <a:latin typeface="Algerian" panose="04020705040A02060702" pitchFamily="82" charset="0"/>
              </a:rPr>
              <a:t>1901CS54</a:t>
            </a:r>
          </a:p>
        </p:txBody>
      </p:sp>
    </p:spTree>
    <p:extLst>
      <p:ext uri="{BB962C8B-B14F-4D97-AF65-F5344CB8AC3E}">
        <p14:creationId xmlns:p14="http://schemas.microsoft.com/office/powerpoint/2010/main" xmlns="" val="53866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8748177-9270-4AEB-9D5D-A25CF7CC73DF}"/>
              </a:ext>
            </a:extLst>
          </p:cNvPr>
          <p:cNvSpPr txBox="1"/>
          <p:nvPr/>
        </p:nvSpPr>
        <p:spPr>
          <a:xfrm>
            <a:off x="4199139" y="497149"/>
            <a:ext cx="4172504" cy="400110"/>
          </a:xfrm>
          <a:prstGeom prst="rect">
            <a:avLst/>
          </a:prstGeom>
          <a:noFill/>
        </p:spPr>
        <p:txBody>
          <a:bodyPr wrap="square" rtlCol="0">
            <a:spAutoFit/>
          </a:bodyPr>
          <a:lstStyle/>
          <a:p>
            <a:r>
              <a:rPr lang="en-IN" sz="2000" u="sng" dirty="0">
                <a:solidFill>
                  <a:srgbClr val="FFFF00"/>
                </a:solidFill>
                <a:latin typeface="Algerian" panose="04020705040A02060702" pitchFamily="82" charset="0"/>
              </a:rPr>
              <a:t>Components Required</a:t>
            </a:r>
          </a:p>
        </p:txBody>
      </p:sp>
      <p:pic>
        <p:nvPicPr>
          <p:cNvPr id="4" name="Picture 3">
            <a:extLst>
              <a:ext uri="{FF2B5EF4-FFF2-40B4-BE49-F238E27FC236}">
                <a16:creationId xmlns:a16="http://schemas.microsoft.com/office/drawing/2014/main" xmlns="" id="{03515C86-E20A-4813-BFF3-096AD688F12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83051" y="1454789"/>
            <a:ext cx="1924758" cy="15284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90028374-3622-48E3-AF2A-7A568EF68FD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67131" y="1446222"/>
            <a:ext cx="1704512" cy="1545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xmlns="" id="{44EFFF0E-BC80-4CFB-BD88-B57A80DFA71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831870" y="3672657"/>
            <a:ext cx="1733550" cy="1733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xmlns="" id="{B72AFF28-BF2D-4E73-A1EF-7ABD76266E3D}"/>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732992" y="3609042"/>
            <a:ext cx="2638425" cy="1733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xmlns="" id="{595BFAA8-BCBC-4F9E-8241-DD740BE3D1AD}"/>
              </a:ext>
            </a:extLst>
          </p:cNvPr>
          <p:cNvSpPr txBox="1"/>
          <p:nvPr/>
        </p:nvSpPr>
        <p:spPr>
          <a:xfrm>
            <a:off x="883051" y="3160450"/>
            <a:ext cx="2396971" cy="369332"/>
          </a:xfrm>
          <a:prstGeom prst="rect">
            <a:avLst/>
          </a:prstGeom>
          <a:noFill/>
        </p:spPr>
        <p:txBody>
          <a:bodyPr wrap="square" rtlCol="0">
            <a:spAutoFit/>
          </a:bodyPr>
          <a:lstStyle/>
          <a:p>
            <a:r>
              <a:rPr lang="en-IN" dirty="0">
                <a:latin typeface="Arial Black" panose="020B0A04020102020204" pitchFamily="34" charset="0"/>
              </a:rPr>
              <a:t>1.Arduino UNO</a:t>
            </a:r>
          </a:p>
        </p:txBody>
      </p:sp>
      <p:sp>
        <p:nvSpPr>
          <p:cNvPr id="12" name="TextBox 11">
            <a:extLst>
              <a:ext uri="{FF2B5EF4-FFF2-40B4-BE49-F238E27FC236}">
                <a16:creationId xmlns:a16="http://schemas.microsoft.com/office/drawing/2014/main" xmlns="" id="{15CB9D59-697C-4CA2-B917-80EE4340CCEF}"/>
              </a:ext>
            </a:extLst>
          </p:cNvPr>
          <p:cNvSpPr txBox="1"/>
          <p:nvPr/>
        </p:nvSpPr>
        <p:spPr>
          <a:xfrm>
            <a:off x="6667131" y="3160450"/>
            <a:ext cx="1864311" cy="369332"/>
          </a:xfrm>
          <a:prstGeom prst="rect">
            <a:avLst/>
          </a:prstGeom>
          <a:noFill/>
        </p:spPr>
        <p:txBody>
          <a:bodyPr wrap="square" rtlCol="0">
            <a:spAutoFit/>
          </a:bodyPr>
          <a:lstStyle/>
          <a:p>
            <a:r>
              <a:rPr lang="en-IN" dirty="0">
                <a:latin typeface="Arial Black" panose="020B0A04020102020204" pitchFamily="34" charset="0"/>
              </a:rPr>
              <a:t>2.PIR Sensor</a:t>
            </a:r>
          </a:p>
        </p:txBody>
      </p:sp>
      <p:sp>
        <p:nvSpPr>
          <p:cNvPr id="13" name="TextBox 12">
            <a:extLst>
              <a:ext uri="{FF2B5EF4-FFF2-40B4-BE49-F238E27FC236}">
                <a16:creationId xmlns:a16="http://schemas.microsoft.com/office/drawing/2014/main" xmlns="" id="{25D66A71-C404-4DD0-9D2D-BBC4D53B6A24}"/>
              </a:ext>
            </a:extLst>
          </p:cNvPr>
          <p:cNvSpPr txBox="1"/>
          <p:nvPr/>
        </p:nvSpPr>
        <p:spPr>
          <a:xfrm>
            <a:off x="9499108" y="5527258"/>
            <a:ext cx="2077375" cy="369332"/>
          </a:xfrm>
          <a:prstGeom prst="rect">
            <a:avLst/>
          </a:prstGeom>
          <a:noFill/>
        </p:spPr>
        <p:txBody>
          <a:bodyPr wrap="square" rtlCol="0">
            <a:spAutoFit/>
          </a:bodyPr>
          <a:lstStyle/>
          <a:p>
            <a:r>
              <a:rPr lang="en-IN" dirty="0">
                <a:latin typeface="Arial Black" panose="020B0A04020102020204" pitchFamily="34" charset="0"/>
              </a:rPr>
              <a:t>4.Wires</a:t>
            </a:r>
          </a:p>
        </p:txBody>
      </p:sp>
      <p:sp>
        <p:nvSpPr>
          <p:cNvPr id="14" name="TextBox 13">
            <a:extLst>
              <a:ext uri="{FF2B5EF4-FFF2-40B4-BE49-F238E27FC236}">
                <a16:creationId xmlns:a16="http://schemas.microsoft.com/office/drawing/2014/main" xmlns="" id="{DE709E43-6807-49A2-A857-076A66D11027}"/>
              </a:ext>
            </a:extLst>
          </p:cNvPr>
          <p:cNvSpPr txBox="1"/>
          <p:nvPr/>
        </p:nvSpPr>
        <p:spPr>
          <a:xfrm>
            <a:off x="4234047" y="5561003"/>
            <a:ext cx="1908699" cy="369332"/>
          </a:xfrm>
          <a:prstGeom prst="rect">
            <a:avLst/>
          </a:prstGeom>
          <a:noFill/>
        </p:spPr>
        <p:txBody>
          <a:bodyPr wrap="square" rtlCol="0">
            <a:spAutoFit/>
          </a:bodyPr>
          <a:lstStyle/>
          <a:p>
            <a:r>
              <a:rPr lang="en-IN" dirty="0">
                <a:latin typeface="Arial Black" panose="020B0A04020102020204" pitchFamily="34" charset="0"/>
              </a:rPr>
              <a:t>3.LED</a:t>
            </a:r>
          </a:p>
        </p:txBody>
      </p:sp>
    </p:spTree>
    <p:extLst>
      <p:ext uri="{BB962C8B-B14F-4D97-AF65-F5344CB8AC3E}">
        <p14:creationId xmlns:p14="http://schemas.microsoft.com/office/powerpoint/2010/main" xmlns="" val="402725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5DBA8F8-5555-40D0-A502-E4FCEE1216EE}"/>
              </a:ext>
            </a:extLst>
          </p:cNvPr>
          <p:cNvSpPr txBox="1"/>
          <p:nvPr/>
        </p:nvSpPr>
        <p:spPr>
          <a:xfrm>
            <a:off x="4651898" y="435006"/>
            <a:ext cx="4057096" cy="461665"/>
          </a:xfrm>
          <a:prstGeom prst="rect">
            <a:avLst/>
          </a:prstGeom>
          <a:noFill/>
        </p:spPr>
        <p:txBody>
          <a:bodyPr wrap="square" rtlCol="0">
            <a:spAutoFit/>
          </a:bodyPr>
          <a:lstStyle/>
          <a:p>
            <a:r>
              <a:rPr lang="en-IN" sz="2400" u="sng" dirty="0">
                <a:solidFill>
                  <a:srgbClr val="FFFF00"/>
                </a:solidFill>
                <a:latin typeface="Algerian" panose="04020705040A02060702" pitchFamily="82" charset="0"/>
              </a:rPr>
              <a:t>CIRCUIT DIAGRAM</a:t>
            </a:r>
          </a:p>
        </p:txBody>
      </p:sp>
      <p:pic>
        <p:nvPicPr>
          <p:cNvPr id="4" name="Picture 3">
            <a:extLst>
              <a:ext uri="{FF2B5EF4-FFF2-40B4-BE49-F238E27FC236}">
                <a16:creationId xmlns:a16="http://schemas.microsoft.com/office/drawing/2014/main" xmlns="" id="{BDB45AEC-381B-45B7-B029-1E92EB5ED05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10780" y="1366120"/>
            <a:ext cx="7570440" cy="4125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59096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053D5BD-5E28-48F2-B810-9C3906B4B4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41881" y="891835"/>
            <a:ext cx="1825102" cy="1825102"/>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xmlns="" id="{8FA3548A-FED1-47A0-B493-5DA61527244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52608" y="3910613"/>
            <a:ext cx="1913138" cy="1913138"/>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xmlns="" id="{81806F6A-FF3D-4912-8675-FD9C3B2EB759}"/>
              </a:ext>
            </a:extLst>
          </p:cNvPr>
          <p:cNvSpPr txBox="1"/>
          <p:nvPr/>
        </p:nvSpPr>
        <p:spPr>
          <a:xfrm>
            <a:off x="1828801" y="2944443"/>
            <a:ext cx="1438182" cy="369332"/>
          </a:xfrm>
          <a:prstGeom prst="rect">
            <a:avLst/>
          </a:prstGeom>
          <a:noFill/>
        </p:spPr>
        <p:txBody>
          <a:bodyPr wrap="square" rtlCol="0">
            <a:spAutoFit/>
          </a:bodyPr>
          <a:lstStyle/>
          <a:p>
            <a:r>
              <a:rPr lang="en-IN" dirty="0">
                <a:latin typeface="Arial Black" panose="020B0A04020102020204" pitchFamily="34" charset="0"/>
              </a:rPr>
              <a:t>Arduino</a:t>
            </a:r>
          </a:p>
        </p:txBody>
      </p:sp>
      <p:sp>
        <p:nvSpPr>
          <p:cNvPr id="9" name="TextBox 8">
            <a:extLst>
              <a:ext uri="{FF2B5EF4-FFF2-40B4-BE49-F238E27FC236}">
                <a16:creationId xmlns:a16="http://schemas.microsoft.com/office/drawing/2014/main" xmlns="" id="{83FC1941-00E9-41CC-974E-A90922C01BD0}"/>
              </a:ext>
            </a:extLst>
          </p:cNvPr>
          <p:cNvSpPr txBox="1"/>
          <p:nvPr/>
        </p:nvSpPr>
        <p:spPr>
          <a:xfrm>
            <a:off x="1731146" y="6051257"/>
            <a:ext cx="1704512" cy="369332"/>
          </a:xfrm>
          <a:prstGeom prst="rect">
            <a:avLst/>
          </a:prstGeom>
          <a:noFill/>
        </p:spPr>
        <p:txBody>
          <a:bodyPr wrap="square" rtlCol="0">
            <a:spAutoFit/>
          </a:bodyPr>
          <a:lstStyle/>
          <a:p>
            <a:r>
              <a:rPr lang="en-IN" dirty="0">
                <a:latin typeface="Arial Black" panose="020B0A04020102020204" pitchFamily="34" charset="0"/>
              </a:rPr>
              <a:t>PIR Sensor</a:t>
            </a:r>
          </a:p>
        </p:txBody>
      </p:sp>
      <p:pic>
        <p:nvPicPr>
          <p:cNvPr id="11" name="Picture 10">
            <a:extLst>
              <a:ext uri="{FF2B5EF4-FFF2-40B4-BE49-F238E27FC236}">
                <a16:creationId xmlns:a16="http://schemas.microsoft.com/office/drawing/2014/main" xmlns="" id="{6EB315C4-C532-43C1-9991-A17EE58FE6C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144809" y="919038"/>
            <a:ext cx="4904713" cy="4904713"/>
          </a:xfrm>
          <a:prstGeom prst="rect">
            <a:avLst/>
          </a:prstGeom>
          <a:ln w="2286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xmlns="" id="{B5508EFB-20FA-4756-AD29-984A2AD765CE}"/>
              </a:ext>
            </a:extLst>
          </p:cNvPr>
          <p:cNvSpPr txBox="1"/>
          <p:nvPr/>
        </p:nvSpPr>
        <p:spPr>
          <a:xfrm>
            <a:off x="6670092" y="6051257"/>
            <a:ext cx="2086252" cy="369332"/>
          </a:xfrm>
          <a:prstGeom prst="rect">
            <a:avLst/>
          </a:prstGeom>
          <a:noFill/>
        </p:spPr>
        <p:txBody>
          <a:bodyPr wrap="square" rtlCol="0">
            <a:spAutoFit/>
          </a:bodyPr>
          <a:lstStyle/>
          <a:p>
            <a:r>
              <a:rPr lang="en-IN" dirty="0">
                <a:latin typeface="Arial Black" panose="020B0A04020102020204" pitchFamily="34" charset="0"/>
              </a:rPr>
              <a:t>Connections</a:t>
            </a:r>
          </a:p>
        </p:txBody>
      </p:sp>
    </p:spTree>
    <p:extLst>
      <p:ext uri="{BB962C8B-B14F-4D97-AF65-F5344CB8AC3E}">
        <p14:creationId xmlns:p14="http://schemas.microsoft.com/office/powerpoint/2010/main" xmlns="" val="20336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F12602C-264A-414A-8D26-C6478CE86745}"/>
              </a:ext>
            </a:extLst>
          </p:cNvPr>
          <p:cNvSpPr txBox="1"/>
          <p:nvPr/>
        </p:nvSpPr>
        <p:spPr>
          <a:xfrm>
            <a:off x="4563121" y="1144069"/>
            <a:ext cx="4243526" cy="584775"/>
          </a:xfrm>
          <a:prstGeom prst="rect">
            <a:avLst/>
          </a:prstGeom>
          <a:noFill/>
        </p:spPr>
        <p:txBody>
          <a:bodyPr wrap="square" rtlCol="0">
            <a:spAutoFit/>
          </a:bodyPr>
          <a:lstStyle/>
          <a:p>
            <a:r>
              <a:rPr lang="en-IN" sz="3200" u="sng" dirty="0">
                <a:solidFill>
                  <a:srgbClr val="FFFF00"/>
                </a:solidFill>
                <a:latin typeface="Algerian" panose="04020705040A02060702" pitchFamily="82" charset="0"/>
              </a:rPr>
              <a:t>WORKING </a:t>
            </a:r>
          </a:p>
        </p:txBody>
      </p:sp>
      <p:sp>
        <p:nvSpPr>
          <p:cNvPr id="3" name="TextBox 2">
            <a:extLst>
              <a:ext uri="{FF2B5EF4-FFF2-40B4-BE49-F238E27FC236}">
                <a16:creationId xmlns:a16="http://schemas.microsoft.com/office/drawing/2014/main" xmlns="" id="{5A4D5B44-3F70-45C6-AE5B-4D3693C671DE}"/>
              </a:ext>
            </a:extLst>
          </p:cNvPr>
          <p:cNvSpPr txBox="1"/>
          <p:nvPr/>
        </p:nvSpPr>
        <p:spPr>
          <a:xfrm>
            <a:off x="1355324" y="2492833"/>
            <a:ext cx="9262369" cy="2308324"/>
          </a:xfrm>
          <a:prstGeom prst="rect">
            <a:avLst/>
          </a:prstGeom>
          <a:noFill/>
        </p:spPr>
        <p:txBody>
          <a:bodyPr wrap="square" rtlCol="0">
            <a:spAutoFit/>
          </a:bodyPr>
          <a:lstStyle/>
          <a:p>
            <a:r>
              <a:rPr lang="en-IN" sz="2000" dirty="0">
                <a:solidFill>
                  <a:schemeClr val="accent2">
                    <a:lumMod val="40000"/>
                    <a:lumOff val="60000"/>
                  </a:schemeClr>
                </a:solidFill>
                <a:latin typeface="Aharoni" panose="02010803020104030203" pitchFamily="2" charset="-79"/>
                <a:cs typeface="Aharoni" panose="02010803020104030203" pitchFamily="2" charset="-79"/>
              </a:rPr>
              <a:t>When any object comes in range of PIR motion sensor. It senses the motion and outputs a HIGH signal. The output pin of PIR sensor is connected to Arduino in digital pin no. </a:t>
            </a:r>
            <a:r>
              <a:rPr lang="en-IN" sz="2400" dirty="0">
                <a:solidFill>
                  <a:schemeClr val="accent2">
                    <a:lumMod val="40000"/>
                    <a:lumOff val="60000"/>
                  </a:schemeClr>
                </a:solidFill>
                <a:latin typeface="Aharoni" panose="02010803020104030203" pitchFamily="2" charset="-79"/>
                <a:cs typeface="Aharoni" panose="02010803020104030203" pitchFamily="2" charset="-79"/>
              </a:rPr>
              <a:t>3</a:t>
            </a:r>
            <a:r>
              <a:rPr lang="en-IN" sz="2000" dirty="0">
                <a:solidFill>
                  <a:schemeClr val="accent2">
                    <a:lumMod val="40000"/>
                    <a:lumOff val="60000"/>
                  </a:schemeClr>
                </a:solidFill>
                <a:latin typeface="Aharoni" panose="02010803020104030203" pitchFamily="2" charset="-79"/>
                <a:cs typeface="Aharoni" panose="02010803020104030203" pitchFamily="2" charset="-79"/>
              </a:rPr>
              <a:t>.  Arduino reads input from this pin no. 3. If input is HIGH, it makes the digital pin no. 13 to HIGH which turns ON the LED connected to this pin and after the delay time is over(30 sec set in code) is over or no motion detected. Arduino makes the pin no. 13 to LOW state which turns OFF the LED.</a:t>
            </a:r>
          </a:p>
        </p:txBody>
      </p:sp>
      <p:sp>
        <p:nvSpPr>
          <p:cNvPr id="4" name="TextBox 3">
            <a:extLst>
              <a:ext uri="{FF2B5EF4-FFF2-40B4-BE49-F238E27FC236}">
                <a16:creationId xmlns:a16="http://schemas.microsoft.com/office/drawing/2014/main" xmlns="" id="{28F12501-3BCF-4B6F-96B0-BDE84D9B5641}"/>
              </a:ext>
            </a:extLst>
          </p:cNvPr>
          <p:cNvSpPr txBox="1"/>
          <p:nvPr/>
        </p:nvSpPr>
        <p:spPr>
          <a:xfrm>
            <a:off x="1355324" y="2123501"/>
            <a:ext cx="5897732" cy="369332"/>
          </a:xfrm>
          <a:prstGeom prst="rect">
            <a:avLst/>
          </a:prstGeom>
          <a:noFill/>
        </p:spPr>
        <p:txBody>
          <a:bodyPr wrap="square" rtlCol="0">
            <a:spAutoFit/>
          </a:bodyPr>
          <a:lstStyle/>
          <a:p>
            <a:r>
              <a:rPr lang="en-IN" dirty="0">
                <a:solidFill>
                  <a:schemeClr val="bg2">
                    <a:lumMod val="60000"/>
                    <a:lumOff val="40000"/>
                  </a:schemeClr>
                </a:solidFill>
                <a:latin typeface="Aharoni" panose="02010803020104030203" pitchFamily="2" charset="-79"/>
                <a:cs typeface="Aharoni" panose="02010803020104030203" pitchFamily="2" charset="-79"/>
              </a:rPr>
              <a:t>The circuit is constructed as shown in diagram.</a:t>
            </a:r>
          </a:p>
        </p:txBody>
      </p:sp>
    </p:spTree>
    <p:extLst>
      <p:ext uri="{BB962C8B-B14F-4D97-AF65-F5344CB8AC3E}">
        <p14:creationId xmlns:p14="http://schemas.microsoft.com/office/powerpoint/2010/main" xmlns="" val="322083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A48C55E-988F-4518-8AFA-2DA5BF18E86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8401" y="1172202"/>
            <a:ext cx="4212367" cy="4212367"/>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xmlns="" id="{5D974B15-F23F-4763-A025-4F8DF393B7B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931485" y="1172202"/>
            <a:ext cx="5930873" cy="4212367"/>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xmlns="" id="{709321DA-D02A-4454-8C8B-099328187DA8}"/>
              </a:ext>
            </a:extLst>
          </p:cNvPr>
          <p:cNvSpPr txBox="1"/>
          <p:nvPr/>
        </p:nvSpPr>
        <p:spPr>
          <a:xfrm>
            <a:off x="580746" y="5682229"/>
            <a:ext cx="4550547" cy="646331"/>
          </a:xfrm>
          <a:prstGeom prst="rect">
            <a:avLst/>
          </a:prstGeom>
          <a:noFill/>
        </p:spPr>
        <p:txBody>
          <a:bodyPr wrap="square" rtlCol="0">
            <a:spAutoFit/>
          </a:bodyPr>
          <a:lstStyle/>
          <a:p>
            <a:pPr algn="ctr"/>
            <a:r>
              <a:rPr lang="en-IN" dirty="0">
                <a:latin typeface="Aharoni" panose="02010803020104030203" pitchFamily="2" charset="-79"/>
                <a:cs typeface="Aharoni" panose="02010803020104030203" pitchFamily="2" charset="-79"/>
              </a:rPr>
              <a:t>LED is Turned ON when there is a hand or motion in front of PIR sensor</a:t>
            </a:r>
          </a:p>
        </p:txBody>
      </p:sp>
      <p:sp>
        <p:nvSpPr>
          <p:cNvPr id="7" name="TextBox 6">
            <a:extLst>
              <a:ext uri="{FF2B5EF4-FFF2-40B4-BE49-F238E27FC236}">
                <a16:creationId xmlns:a16="http://schemas.microsoft.com/office/drawing/2014/main" xmlns="" id="{A39034C3-6440-4160-941A-A243A4B5A379}"/>
              </a:ext>
            </a:extLst>
          </p:cNvPr>
          <p:cNvSpPr txBox="1"/>
          <p:nvPr/>
        </p:nvSpPr>
        <p:spPr>
          <a:xfrm>
            <a:off x="6196614" y="5664994"/>
            <a:ext cx="5861053" cy="646331"/>
          </a:xfrm>
          <a:prstGeom prst="rect">
            <a:avLst/>
          </a:prstGeom>
          <a:noFill/>
        </p:spPr>
        <p:txBody>
          <a:bodyPr wrap="square" rtlCol="0">
            <a:spAutoFit/>
          </a:bodyPr>
          <a:lstStyle/>
          <a:p>
            <a:pPr algn="ctr"/>
            <a:r>
              <a:rPr lang="en-IN" dirty="0">
                <a:latin typeface="Aharoni" panose="02010803020104030203" pitchFamily="2" charset="-79"/>
                <a:cs typeface="Aharoni" panose="02010803020104030203" pitchFamily="2" charset="-79"/>
              </a:rPr>
              <a:t>Serial Monitor Output screen</a:t>
            </a:r>
          </a:p>
          <a:p>
            <a:r>
              <a:rPr lang="en-IN" dirty="0">
                <a:latin typeface="Aharoni" panose="02010803020104030203" pitchFamily="2" charset="-79"/>
                <a:cs typeface="Aharoni" panose="02010803020104030203" pitchFamily="2" charset="-79"/>
              </a:rPr>
              <a:t>(Showing the motion detecting and ending time</a:t>
            </a:r>
            <a:r>
              <a:rPr lang="en-IN" dirty="0"/>
              <a:t>) </a:t>
            </a:r>
          </a:p>
        </p:txBody>
      </p:sp>
    </p:spTree>
    <p:extLst>
      <p:ext uri="{BB962C8B-B14F-4D97-AF65-F5344CB8AC3E}">
        <p14:creationId xmlns:p14="http://schemas.microsoft.com/office/powerpoint/2010/main" xmlns="" val="140891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32F1B01-9A89-427E-87B8-D39C23641141}"/>
              </a:ext>
            </a:extLst>
          </p:cNvPr>
          <p:cNvSpPr txBox="1"/>
          <p:nvPr/>
        </p:nvSpPr>
        <p:spPr>
          <a:xfrm>
            <a:off x="3888418" y="2555380"/>
            <a:ext cx="6551720" cy="1015663"/>
          </a:xfrm>
          <a:prstGeom prst="rect">
            <a:avLst/>
          </a:prstGeom>
          <a:noFill/>
        </p:spPr>
        <p:txBody>
          <a:bodyPr wrap="square" rtlCol="0">
            <a:spAutoFit/>
          </a:bodyPr>
          <a:lstStyle/>
          <a:p>
            <a:r>
              <a:rPr lang="en-IN" sz="6000" dirty="0">
                <a:solidFill>
                  <a:srgbClr val="FFFF00"/>
                </a:solidFill>
                <a:latin typeface="Algerian" panose="04020705040A02060702" pitchFamily="82" charset="0"/>
              </a:rPr>
              <a:t>THANK YOU</a:t>
            </a:r>
          </a:p>
        </p:txBody>
      </p:sp>
    </p:spTree>
    <p:extLst>
      <p:ext uri="{BB962C8B-B14F-4D97-AF65-F5344CB8AC3E}">
        <p14:creationId xmlns:p14="http://schemas.microsoft.com/office/powerpoint/2010/main" xmlns="" val="3801294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184</TotalTime>
  <Words>185</Words>
  <Application>Microsoft Office PowerPoint</Application>
  <PresentationFormat>Custom</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shekhar123rock@gmail.com</dc:creator>
  <cp:lastModifiedBy>shekhar123rock@gmail.com</cp:lastModifiedBy>
  <cp:revision>13</cp:revision>
  <dcterms:created xsi:type="dcterms:W3CDTF">2021-03-20T04:35:09Z</dcterms:created>
  <dcterms:modified xsi:type="dcterms:W3CDTF">2021-07-04T09:29:48Z</dcterms:modified>
</cp:coreProperties>
</file>