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299" r:id="rId6"/>
    <p:sldId id="30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369DD76-B643-463A-B0D3-91598113D457}">
          <p14:sldIdLst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CA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56" d="100"/>
          <a:sy n="56" d="100"/>
        </p:scale>
        <p:origin x="13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ikb\local_repo\NYT-Keyword-Analysis\new_issues_march_2020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ikb\local_repo\NYT-Keyword-Analysis\new_issues_march_2020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ysClr val="window" lastClr="FFFFFF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ysClr val="window" lastClr="FFFFFF"/>
                </a:solidFill>
              </a:rPr>
              <a:t>snapshot</a:t>
            </a:r>
            <a:r>
              <a:rPr lang="en-US" baseline="0" dirty="0">
                <a:solidFill>
                  <a:sysClr val="window" lastClr="FFFFFF"/>
                </a:solidFill>
              </a:rPr>
              <a:t> </a:t>
            </a:r>
            <a:r>
              <a:rPr lang="en-US" baseline="0" dirty="0" err="1">
                <a:solidFill>
                  <a:sysClr val="window" lastClr="FFFFFF"/>
                </a:solidFill>
              </a:rPr>
              <a:t>june</a:t>
            </a:r>
            <a:r>
              <a:rPr lang="en-US" baseline="0" dirty="0">
                <a:solidFill>
                  <a:sysClr val="window" lastClr="FFFFFF"/>
                </a:solidFill>
              </a:rPr>
              <a:t> 16-22 (</a:t>
            </a:r>
            <a:r>
              <a:rPr lang="en-US" baseline="0" dirty="0">
                <a:solidFill>
                  <a:schemeClr val="accent4">
                    <a:lumMod val="75000"/>
                  </a:schemeClr>
                </a:solidFill>
              </a:rPr>
              <a:t>POST </a:t>
            </a:r>
            <a:r>
              <a:rPr lang="en-US" baseline="0" dirty="0" err="1">
                <a:solidFill>
                  <a:schemeClr val="accent4">
                    <a:lumMod val="75000"/>
                  </a:schemeClr>
                </a:solidFill>
              </a:rPr>
              <a:t>covid</a:t>
            </a:r>
            <a:r>
              <a:rPr lang="en-US" baseline="0" dirty="0">
                <a:solidFill>
                  <a:schemeClr val="accent4">
                    <a:lumMod val="75000"/>
                  </a:schemeClr>
                </a:solidFill>
              </a:rPr>
              <a:t> era</a:t>
            </a:r>
            <a:r>
              <a:rPr lang="en-US" baseline="0" dirty="0">
                <a:solidFill>
                  <a:sysClr val="window" lastClr="FFFFFF"/>
                </a:solidFill>
              </a:rPr>
              <a:t>)</a:t>
            </a:r>
          </a:p>
          <a:p>
            <a:pPr>
              <a:defRPr>
                <a:solidFill>
                  <a:sysClr val="window" lastClr="FFFFFF"/>
                </a:solidFill>
              </a:defRPr>
            </a:pPr>
            <a:r>
              <a:rPr lang="en-US" sz="1000" baseline="0" dirty="0">
                <a:solidFill>
                  <a:sysClr val="window" lastClr="FFFFFF"/>
                </a:solidFill>
              </a:rPr>
              <a:t>very important + important issues to voters</a:t>
            </a:r>
            <a:endParaRPr lang="en-US" sz="1000" dirty="0">
              <a:solidFill>
                <a:sysClr val="window" lastClr="FFFFFF"/>
              </a:solidFill>
            </a:endParaRPr>
          </a:p>
        </c:rich>
      </c:tx>
      <c:layout>
        <c:manualLayout>
          <c:xMode val="edge"/>
          <c:yMode val="edge"/>
          <c:x val="0.22545984824504742"/>
          <c:y val="3.762414486540036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ysClr val="window" lastClr="FFFFFF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785534773748004E-2"/>
          <c:y val="0.16245370370370371"/>
          <c:w val="0.90256501052107807"/>
          <c:h val="0.55193496646252549"/>
        </c:manualLayout>
      </c:layout>
      <c:barChart>
        <c:barDir val="col"/>
        <c:grouping val="clustered"/>
        <c:varyColors val="0"/>
        <c:ser>
          <c:idx val="0"/>
          <c:order val="0"/>
          <c:spPr>
            <a:pattFill prst="ltUpDiag">
              <a:fgClr>
                <a:schemeClr val="accent2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ltUpDiag">
                <a:fgClr>
                  <a:schemeClr val="accent2"/>
                </a:fgClr>
                <a:bgClr>
                  <a:schemeClr val="lt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A9-40E3-9741-1B07F40579DD}"/>
              </c:ext>
            </c:extLst>
          </c:dPt>
          <c:dLbls>
            <c:dLbl>
              <c:idx val="0"/>
              <c:layout>
                <c:manualLayout>
                  <c:x val="-1.4756774303031905E-17"/>
                  <c:y val="7.906979881301909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0A9-40E3-9741-1B07F40579DD}"/>
                </c:ext>
              </c:extLst>
            </c:dLbl>
            <c:dLbl>
              <c:idx val="1"/>
              <c:layout>
                <c:manualLayout>
                  <c:x val="1.168437887516874E-3"/>
                  <c:y val="0.10642701101452179"/>
                </c:manualLayout>
              </c:layout>
              <c:spPr>
                <a:solidFill>
                  <a:srgbClr val="FF0000">
                    <a:alpha val="70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ln w="31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594822172145243E-2"/>
                      <c:h val="6.083023615940133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0A9-40E3-9741-1B07F40579DD}"/>
                </c:ext>
              </c:extLst>
            </c:dLbl>
            <c:dLbl>
              <c:idx val="2"/>
              <c:layout>
                <c:manualLayout>
                  <c:x val="0"/>
                  <c:y val="6.918607396139173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0A9-40E3-9741-1B07F40579DD}"/>
                </c:ext>
              </c:extLst>
            </c:dLbl>
            <c:dLbl>
              <c:idx val="3"/>
              <c:layout>
                <c:manualLayout>
                  <c:x val="5.4830978399064848E-3"/>
                  <c:y val="0.10764435085595991"/>
                </c:manualLayout>
              </c:layout>
              <c:spPr>
                <a:solidFill>
                  <a:srgbClr val="FF0000">
                    <a:alpha val="7000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ln w="31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138346314946754E-2"/>
                      <c:h val="5.462727640286397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00A9-40E3-9741-1B07F40579DD}"/>
                </c:ext>
              </c:extLst>
            </c:dLbl>
            <c:dLbl>
              <c:idx val="4"/>
              <c:layout>
                <c:manualLayout>
                  <c:x val="-5.9027097212127621E-17"/>
                  <c:y val="6.918607396139173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0A9-40E3-9741-1B07F40579DD}"/>
                </c:ext>
              </c:extLst>
            </c:dLbl>
            <c:dLbl>
              <c:idx val="5"/>
              <c:layout>
                <c:manualLayout>
                  <c:x val="0"/>
                  <c:y val="6.918607396139173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0A9-40E3-9741-1B07F40579DD}"/>
                </c:ext>
              </c:extLst>
            </c:dLbl>
            <c:dLbl>
              <c:idx val="6"/>
              <c:layout>
                <c:manualLayout>
                  <c:x val="-1.1805419442425524E-16"/>
                  <c:y val="8.236437376356152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0A9-40E3-9741-1B07F40579DD}"/>
                </c:ext>
              </c:extLst>
            </c:dLbl>
            <c:dLbl>
              <c:idx val="7"/>
              <c:layout>
                <c:manualLayout>
                  <c:x val="-1.6098485208598887E-3"/>
                  <c:y val="6.589149901084927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0A9-40E3-9741-1B07F40579DD}"/>
                </c:ext>
              </c:extLst>
            </c:dLbl>
            <c:dLbl>
              <c:idx val="8"/>
              <c:layout>
                <c:manualLayout>
                  <c:x val="-1.1805419442425524E-16"/>
                  <c:y val="7.248064891193407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0A9-40E3-9741-1B07F40579DD}"/>
                </c:ext>
              </c:extLst>
            </c:dLbl>
            <c:spPr>
              <a:solidFill>
                <a:srgbClr val="ED7D31">
                  <a:alpha val="7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 w="3175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new_issues_march_2020!$L$11:$T$11</c:f>
              <c:strCache>
                <c:ptCount val="9"/>
                <c:pt idx="0">
                  <c:v>govt ethics</c:v>
                </c:pt>
                <c:pt idx="1">
                  <c:v>coronavirus</c:v>
                </c:pt>
                <c:pt idx="2">
                  <c:v>unemployment</c:v>
                </c:pt>
                <c:pt idx="3">
                  <c:v>racial justice</c:v>
                </c:pt>
                <c:pt idx="4">
                  <c:v>deficit</c:v>
                </c:pt>
                <c:pt idx="5">
                  <c:v>violent crime</c:v>
                </c:pt>
                <c:pt idx="6">
                  <c:v>climate</c:v>
                </c:pt>
                <c:pt idx="7">
                  <c:v>immigration</c:v>
                </c:pt>
                <c:pt idx="8">
                  <c:v>terrorism</c:v>
                </c:pt>
              </c:strCache>
            </c:strRef>
          </c:cat>
          <c:val>
            <c:numRef>
              <c:f>new_issues_march_2020!$L$12:$T$12</c:f>
              <c:numCache>
                <c:formatCode>General</c:formatCode>
                <c:ptCount val="9"/>
                <c:pt idx="0">
                  <c:v>63</c:v>
                </c:pt>
                <c:pt idx="1">
                  <c:v>58</c:v>
                </c:pt>
                <c:pt idx="2">
                  <c:v>57</c:v>
                </c:pt>
                <c:pt idx="3">
                  <c:v>51</c:v>
                </c:pt>
                <c:pt idx="4">
                  <c:v>47</c:v>
                </c:pt>
                <c:pt idx="5">
                  <c:v>41</c:v>
                </c:pt>
                <c:pt idx="6">
                  <c:v>40</c:v>
                </c:pt>
                <c:pt idx="7">
                  <c:v>28</c:v>
                </c:pt>
                <c:pt idx="8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0A9-40E3-9741-1B07F40579D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607332720"/>
        <c:axId val="607333704"/>
      </c:barChart>
      <c:catAx>
        <c:axId val="607332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95000"/>
                <a:lumOff val="5000"/>
                <a:alpha val="9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333704"/>
        <c:crosses val="autoZero"/>
        <c:auto val="0"/>
        <c:lblAlgn val="ctr"/>
        <c:lblOffset val="100"/>
        <c:noMultiLvlLbl val="0"/>
      </c:catAx>
      <c:valAx>
        <c:axId val="607333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332720"/>
        <c:crosses val="autoZero"/>
        <c:crossBetween val="between"/>
      </c:valAx>
      <c:spPr>
        <a:noFill/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</c:spPr>
    </c:plotArea>
    <c:plotVisOnly val="1"/>
    <c:dispBlanksAs val="gap"/>
    <c:showDLblsOverMax val="0"/>
  </c:chart>
  <c:spPr>
    <a:solidFill>
      <a:schemeClr val="tx1">
        <a:lumMod val="85000"/>
        <a:lumOff val="15000"/>
      </a:schemeClr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>
      <a:outerShdw blurRad="50800" dist="50800" dir="5520000" sx="99000" sy="99000" algn="ctr" rotWithShape="0">
        <a:schemeClr val="tx1">
          <a:alpha val="68000"/>
        </a:scheme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snapshot jan.13th</a:t>
            </a:r>
            <a:r>
              <a:rPr lang="en-US" baseline="0" dirty="0"/>
              <a:t> (</a:t>
            </a:r>
            <a:r>
              <a:rPr lang="en-US" baseline="0" dirty="0">
                <a:solidFill>
                  <a:schemeClr val="accent4">
                    <a:lumMod val="75000"/>
                  </a:schemeClr>
                </a:solidFill>
              </a:rPr>
              <a:t>pre </a:t>
            </a:r>
            <a:r>
              <a:rPr lang="en-US" baseline="0" dirty="0" err="1">
                <a:solidFill>
                  <a:schemeClr val="accent4">
                    <a:lumMod val="75000"/>
                  </a:schemeClr>
                </a:solidFill>
              </a:rPr>
              <a:t>covid</a:t>
            </a:r>
            <a:r>
              <a:rPr lang="en-US" baseline="0" dirty="0">
                <a:solidFill>
                  <a:schemeClr val="accent4">
                    <a:lumMod val="75000"/>
                  </a:schemeClr>
                </a:solidFill>
              </a:rPr>
              <a:t> era</a:t>
            </a:r>
            <a:r>
              <a:rPr lang="en-US" baseline="0" dirty="0"/>
              <a:t>)</a:t>
            </a:r>
          </a:p>
          <a:p>
            <a:pPr>
              <a:defRPr/>
            </a:pPr>
            <a:r>
              <a:rPr lang="en-US" sz="1200" dirty="0"/>
              <a:t>"VERY</a:t>
            </a:r>
            <a:r>
              <a:rPr lang="en-US" sz="1200" baseline="0" dirty="0"/>
              <a:t> IMPORTANT ISSUES" TO VOTERS</a:t>
            </a:r>
            <a:endParaRPr lang="en-US" sz="1200" dirty="0"/>
          </a:p>
        </c:rich>
      </c:tx>
      <c:layout>
        <c:manualLayout>
          <c:xMode val="edge"/>
          <c:yMode val="edge"/>
          <c:x val="0.19023421264061371"/>
          <c:y val="1.488193111707740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ltUpDiag">
              <a:fgClr>
                <a:schemeClr val="accent2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spPr>
              <a:solidFill>
                <a:schemeClr val="accent2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 w="3175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new_issues_march_2020!$L$31:$W$31</c:f>
              <c:strCache>
                <c:ptCount val="11"/>
                <c:pt idx="0">
                  <c:v>Healthcare</c:v>
                </c:pt>
                <c:pt idx="1">
                  <c:v>Economy</c:v>
                </c:pt>
                <c:pt idx="2">
                  <c:v>Immigration</c:v>
                </c:pt>
                <c:pt idx="3">
                  <c:v>Sexism</c:v>
                </c:pt>
                <c:pt idx="4">
                  <c:v>Gun Policy</c:v>
                </c:pt>
                <c:pt idx="5">
                  <c:v>Taxes</c:v>
                </c:pt>
                <c:pt idx="6">
                  <c:v>Foregin Affairs</c:v>
                </c:pt>
                <c:pt idx="7">
                  <c:v>Income and Wealth </c:v>
                </c:pt>
                <c:pt idx="8">
                  <c:v>Trade policys</c:v>
                </c:pt>
                <c:pt idx="9">
                  <c:v>Climate</c:v>
                </c:pt>
                <c:pt idx="10">
                  <c:v>Russian Interfence</c:v>
                </c:pt>
              </c:strCache>
            </c:strRef>
          </c:cat>
          <c:val>
            <c:numRef>
              <c:f>new_issues_march_2020!$L$32:$W$32</c:f>
              <c:numCache>
                <c:formatCode>General</c:formatCode>
                <c:ptCount val="12"/>
                <c:pt idx="0">
                  <c:v>80</c:v>
                </c:pt>
                <c:pt idx="1">
                  <c:v>78</c:v>
                </c:pt>
                <c:pt idx="2">
                  <c:v>78</c:v>
                </c:pt>
                <c:pt idx="3">
                  <c:v>74</c:v>
                </c:pt>
                <c:pt idx="4">
                  <c:v>72</c:v>
                </c:pt>
                <c:pt idx="5">
                  <c:v>70</c:v>
                </c:pt>
                <c:pt idx="6">
                  <c:v>68</c:v>
                </c:pt>
                <c:pt idx="7">
                  <c:v>68</c:v>
                </c:pt>
                <c:pt idx="8">
                  <c:v>68</c:v>
                </c:pt>
                <c:pt idx="9">
                  <c:v>53</c:v>
                </c:pt>
                <c:pt idx="1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60-4C8F-AB41-C812DDCC6AD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474468640"/>
        <c:axId val="474468968"/>
      </c:barChart>
      <c:catAx>
        <c:axId val="474468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2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ln>
                  <a:noFill/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468968"/>
        <c:crosses val="autoZero"/>
        <c:auto val="1"/>
        <c:lblAlgn val="ctr"/>
        <c:lblOffset val="100"/>
        <c:noMultiLvlLbl val="0"/>
      </c:catAx>
      <c:valAx>
        <c:axId val="474468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468640"/>
        <c:crosses val="autoZero"/>
        <c:crossBetween val="between"/>
      </c:valAx>
      <c:spPr>
        <a:noFill/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</c:spPr>
    </c:plotArea>
    <c:plotVisOnly val="1"/>
    <c:dispBlanksAs val="gap"/>
    <c:showDLblsOverMax val="0"/>
  </c:chart>
  <c:spPr>
    <a:solidFill>
      <a:schemeClr val="tx1">
        <a:lumMod val="75000"/>
        <a:lumOff val="25000"/>
      </a:schemeClr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>
      <a:outerShdw blurRad="50800" dist="114300" dir="6000000" sx="96000" sy="96000" algn="ctr" rotWithShape="0">
        <a:schemeClr val="tx1">
          <a:alpha val="70000"/>
        </a:scheme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 userDrawn="1"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C071AA-FC36-4C4C-B732-D9B5A82EB65D}"/>
              </a:ext>
            </a:extLst>
          </p:cNvPr>
          <p:cNvSpPr/>
          <p:nvPr/>
        </p:nvSpPr>
        <p:spPr>
          <a:xfrm>
            <a:off x="5787395" y="3099424"/>
            <a:ext cx="3428389" cy="224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189040" y="0"/>
            <a:ext cx="12191980" cy="6870683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5400" dist="25400" dir="5400000" algn="ctr" rotWithShape="0">
              <a:srgbClr val="000000">
                <a:alpha val="43137"/>
              </a:srgbClr>
            </a:outerShdw>
            <a:softEdge rad="12700"/>
          </a:effec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7810" y="35059"/>
            <a:ext cx="3326544" cy="1892281"/>
          </a:xfrm>
          <a:solidFill>
            <a:schemeClr val="bg2">
              <a:lumMod val="75000"/>
            </a:schemeClr>
          </a:solidFill>
        </p:spPr>
        <p:txBody>
          <a:bodyPr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36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MEDIA FOCUS</a:t>
            </a:r>
            <a:br>
              <a:rPr lang="en-US" sz="36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</a:br>
            <a:r>
              <a:rPr lang="en-US" sz="36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LEADING UP TO </a:t>
            </a:r>
            <a:br>
              <a:rPr lang="en-US" sz="36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</a:br>
            <a:r>
              <a:rPr lang="en-US" sz="3600" dirty="0">
                <a:solidFill>
                  <a:schemeClr val="tx1"/>
                </a:solidFill>
                <a:latin typeface="Bahnschrift SemiLight Condensed" panose="020B0502040204020203" pitchFamily="34" charset="0"/>
              </a:rPr>
              <a:t>RECENT ELECTIONS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7810" y="2047838"/>
            <a:ext cx="2617539" cy="2364562"/>
          </a:xfrm>
          <a:solidFill>
            <a:srgbClr val="D1CABC"/>
          </a:solidFill>
          <a:effectLst/>
        </p:spPr>
        <p:txBody>
          <a:bodyPr anchor="t">
            <a:no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Bahnschrift SemiBold" panose="020B0502040204020203" pitchFamily="34" charset="0"/>
              </a:rPr>
              <a:t>With a sub focus on the effect the  emergence of coronavirus &amp; protests ARE HAVING in the 2020 Election cycle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6299E-DA6A-4DD2-A075-27F55658EF67}"/>
              </a:ext>
            </a:extLst>
          </p:cNvPr>
          <p:cNvSpPr/>
          <p:nvPr/>
        </p:nvSpPr>
        <p:spPr>
          <a:xfrm>
            <a:off x="7958506" y="181503"/>
            <a:ext cx="3326544" cy="22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73F1E8B-F86B-4815-BE00-C43CBDC2C3B8}"/>
              </a:ext>
            </a:extLst>
          </p:cNvPr>
          <p:cNvSpPr/>
          <p:nvPr/>
        </p:nvSpPr>
        <p:spPr>
          <a:xfrm>
            <a:off x="397342" y="686458"/>
            <a:ext cx="10474838" cy="4501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1FB37-15A9-4214-BD79-0BA3EEAE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41" y="91440"/>
            <a:ext cx="10751729" cy="1552328"/>
          </a:xfrm>
          <a:noFill/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SNAPSHOTS OF VOTER’S “IMPORTANT &amp; VERY IMPORTANT “  ISSUES PRE vs POST COVID 2020</a:t>
            </a:r>
            <a:br>
              <a:rPr lang="en-US" sz="3200" dirty="0">
                <a:latin typeface="Bahnschrift SemiBold" panose="020B0502040204020203" pitchFamily="34" charset="0"/>
              </a:rPr>
            </a:br>
            <a:r>
              <a:rPr lang="en-US" sz="3200" dirty="0">
                <a:latin typeface="Bahnschrift SemiBold" panose="020B0502040204020203" pitchFamily="34" charset="0"/>
              </a:rPr>
              <a:t> 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8E5954E-90B0-44DE-93CF-7C1B5A1345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21682"/>
              </p:ext>
            </p:extLst>
          </p:nvPr>
        </p:nvGraphicFramePr>
        <p:xfrm>
          <a:off x="6193683" y="1313260"/>
          <a:ext cx="5934419" cy="3754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687DDF1-F5CD-4E87-8B88-323C898E67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0798381"/>
              </p:ext>
            </p:extLst>
          </p:nvPr>
        </p:nvGraphicFramePr>
        <p:xfrm>
          <a:off x="397342" y="1643767"/>
          <a:ext cx="5698658" cy="3754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3445AA5-C178-4A89-B1CA-BB97081408A4}"/>
              </a:ext>
            </a:extLst>
          </p:cNvPr>
          <p:cNvSpPr/>
          <p:nvPr/>
        </p:nvSpPr>
        <p:spPr>
          <a:xfrm>
            <a:off x="9507558" y="2164000"/>
            <a:ext cx="205280" cy="194459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C48046-B663-40E9-9027-F56972640CCC}"/>
              </a:ext>
            </a:extLst>
          </p:cNvPr>
          <p:cNvSpPr txBox="1"/>
          <p:nvPr/>
        </p:nvSpPr>
        <p:spPr>
          <a:xfrm>
            <a:off x="9712838" y="2122729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NEW ISSUES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8F1CC5A-BF70-4FFB-BD01-70CC5B937D4E}"/>
              </a:ext>
            </a:extLst>
          </p:cNvPr>
          <p:cNvSpPr txBox="1">
            <a:spLocks/>
          </p:cNvSpPr>
          <p:nvPr/>
        </p:nvSpPr>
        <p:spPr>
          <a:xfrm>
            <a:off x="1123720" y="5670531"/>
            <a:ext cx="11068280" cy="179426"/>
          </a:xfrm>
          <a:prstGeom prst="rect">
            <a:avLst/>
          </a:prstGeom>
          <a:solidFill>
            <a:srgbClr val="D1CABC"/>
          </a:solidFill>
          <a:effectLst/>
        </p:spPr>
        <p:txBody>
          <a:bodyPr vert="horz" lIns="91440" tIns="45720" rIns="91440" bIns="45720" rtlCol="0" anchor="t">
            <a:no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63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6AD24025-4DA1-44AF-921A-298020867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188" y="2401677"/>
            <a:ext cx="7653050" cy="186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9439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888FA6-D30E-4A7B-B44D-38F479CF5C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0492C7-3D05-4252-9070-907F9CD94CF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EB45E-E4D2-4DCE-B9A6-76D2511C3B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{DC5582EA-BCF3-4102-BEA1-CD2934BBDFC8}tf22712842_wac</Template>
  <TotalTime>0</TotalTime>
  <Words>88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Bahnschrift SemiBold</vt:lpstr>
      <vt:lpstr>Bahnschrift SemiLight Condensed</vt:lpstr>
      <vt:lpstr>Bookman Old Style</vt:lpstr>
      <vt:lpstr>Calibri</vt:lpstr>
      <vt:lpstr>Franklin Gothic Book</vt:lpstr>
      <vt:lpstr>1_RetrospectVTI</vt:lpstr>
      <vt:lpstr>MEDIA FOCUS LEADING UP TO  RECENT ELECTIONS</vt:lpstr>
      <vt:lpstr>SNAPSHOTS OF VOTER’S “IMPORTANT &amp; VERY IMPORTANT “  ISSUES PRE vs POST COVID 2020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2020-07-31T17:51:35Z</dcterms:created>
  <dcterms:modified xsi:type="dcterms:W3CDTF">2020-07-31T20:56:32Z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