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02" r:id="rId4"/>
  </p:sldMasterIdLst>
  <p:sldIdLst>
    <p:sldId id="298" r:id="rId5"/>
    <p:sldId id="299" r:id="rId6"/>
    <p:sldId id="301" r:id="rId7"/>
    <p:sldId id="302" r:id="rId8"/>
    <p:sldId id="300" r:id="rId9"/>
    <p:sldId id="310" r:id="rId10"/>
    <p:sldId id="304" r:id="rId11"/>
    <p:sldId id="307" r:id="rId12"/>
    <p:sldId id="305" r:id="rId13"/>
    <p:sldId id="306" r:id="rId14"/>
    <p:sldId id="308" r:id="rId15"/>
    <p:sldId id="30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369DD76-B643-463A-B0D3-91598113D457}">
          <p14:sldIdLst>
            <p14:sldId id="298"/>
            <p14:sldId id="299"/>
            <p14:sldId id="301"/>
            <p14:sldId id="302"/>
            <p14:sldId id="300"/>
            <p14:sldId id="310"/>
            <p14:sldId id="304"/>
            <p14:sldId id="307"/>
            <p14:sldId id="305"/>
            <p14:sldId id="306"/>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CA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885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80957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02676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484220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499985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49728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896613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570468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850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882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825310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392385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0959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4220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4046890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8/4/2020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4914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8/4/2020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cxnSp>
        <p:nvCxnSpPr>
          <p:cNvPr id="18" name="Straight Connector 17">
            <a:extLst>
              <a:ext uri="{FF2B5EF4-FFF2-40B4-BE49-F238E27FC236}">
                <a16:creationId xmlns:a16="http://schemas.microsoft.com/office/drawing/2014/main" id="{55C2109A-B55D-42F7-9C1A-6BC0867971D4}"/>
              </a:ext>
            </a:extLst>
          </p:cNvPr>
          <p:cNvCxnSpPr/>
          <p:nvPr userDrawn="1"/>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04715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C071AA-FC36-4C4C-B732-D9B5A82EB65D}"/>
              </a:ext>
            </a:extLst>
          </p:cNvPr>
          <p:cNvSpPr/>
          <p:nvPr/>
        </p:nvSpPr>
        <p:spPr>
          <a:xfrm>
            <a:off x="5787395" y="3099424"/>
            <a:ext cx="3428389" cy="2244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189040" y="0"/>
            <a:ext cx="12191980" cy="6870683"/>
          </a:xfrm>
          <a:prstGeom prst="rect">
            <a:avLst/>
          </a:prstGeom>
          <a:ln>
            <a:solidFill>
              <a:srgbClr val="FF0000"/>
            </a:solidFill>
          </a:ln>
          <a:effectLst>
            <a:outerShdw blurRad="25400" dist="25400" dir="5400000" algn="ctr" rotWithShape="0">
              <a:srgbClr val="000000">
                <a:alpha val="43137"/>
              </a:srgbClr>
            </a:outerShdw>
            <a:softEdge rad="12700"/>
          </a:effectLst>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407810" y="35059"/>
            <a:ext cx="3326544" cy="1892281"/>
          </a:xfrm>
          <a:solidFill>
            <a:schemeClr val="bg2">
              <a:lumMod val="75000"/>
            </a:schemeClr>
          </a:solidFill>
        </p:spPr>
        <p:txBody>
          <a:bodyPr anchor="b">
            <a:noAutofit/>
          </a:bodyPr>
          <a:lstStyle/>
          <a:p>
            <a:pPr>
              <a:lnSpc>
                <a:spcPct val="80000"/>
              </a:lnSpc>
            </a:pPr>
            <a:r>
              <a:rPr lang="en-US" sz="3600" dirty="0">
                <a:solidFill>
                  <a:schemeClr val="tx1"/>
                </a:solidFill>
                <a:latin typeface="Bahnschrift SemiLight Condensed" panose="020B0502040204020203" pitchFamily="34" charset="0"/>
              </a:rPr>
              <a:t>MEDIA FOCUS</a:t>
            </a:r>
            <a:br>
              <a:rPr lang="en-US" sz="3600" dirty="0">
                <a:solidFill>
                  <a:schemeClr val="tx1"/>
                </a:solidFill>
                <a:latin typeface="Bahnschrift SemiLight Condensed" panose="020B0502040204020203" pitchFamily="34" charset="0"/>
              </a:rPr>
            </a:br>
            <a:r>
              <a:rPr lang="en-US" sz="3600" dirty="0">
                <a:solidFill>
                  <a:schemeClr val="tx1"/>
                </a:solidFill>
                <a:latin typeface="Bahnschrift SemiLight Condensed" panose="020B0502040204020203" pitchFamily="34" charset="0"/>
              </a:rPr>
              <a:t>LEADING UP TO </a:t>
            </a:r>
            <a:br>
              <a:rPr lang="en-US" sz="3600" dirty="0">
                <a:solidFill>
                  <a:schemeClr val="tx1"/>
                </a:solidFill>
                <a:latin typeface="Bahnschrift SemiLight Condensed" panose="020B0502040204020203" pitchFamily="34" charset="0"/>
              </a:rPr>
            </a:br>
            <a:r>
              <a:rPr lang="en-US" sz="3600" dirty="0">
                <a:solidFill>
                  <a:schemeClr val="tx1"/>
                </a:solidFill>
                <a:latin typeface="Bahnschrift SemiLight Condensed" panose="020B0502040204020203" pitchFamily="34" charset="0"/>
              </a:rPr>
              <a:t>RECENT ELECTIONS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407810" y="2047838"/>
            <a:ext cx="2617539" cy="2364562"/>
          </a:xfrm>
          <a:solidFill>
            <a:srgbClr val="D1CABC"/>
          </a:solidFill>
          <a:effectLst/>
        </p:spPr>
        <p:txBody>
          <a:bodyPr anchor="t">
            <a:noAutofit/>
            <a:scene3d>
              <a:camera prst="orthographicFront"/>
              <a:lightRig rig="threePt" dir="t"/>
            </a:scene3d>
            <a:sp3d extrusionH="57150">
              <a:bevelT w="82550" h="38100" prst="coolSlant"/>
            </a:sp3d>
          </a:bodyPr>
          <a:lstStyle/>
          <a:p>
            <a:pPr>
              <a:lnSpc>
                <a:spcPct val="100000"/>
              </a:lnSpc>
            </a:pPr>
            <a:r>
              <a:rPr lang="en-US" sz="1800" dirty="0">
                <a:solidFill>
                  <a:schemeClr val="accent5">
                    <a:lumMod val="50000"/>
                  </a:schemeClr>
                </a:solidFill>
                <a:latin typeface="Bahnschrift SemiBold" panose="020B0502040204020203" pitchFamily="34" charset="0"/>
              </a:rPr>
              <a:t>With a sub focus on the effect the  emergence of coronavirus &amp; protests ARE HAVING in the 2020 Election cycle</a:t>
            </a:r>
          </a:p>
        </p:txBody>
      </p:sp>
      <p:sp>
        <p:nvSpPr>
          <p:cNvPr id="6" name="Rectangle 5">
            <a:extLst>
              <a:ext uri="{FF2B5EF4-FFF2-40B4-BE49-F238E27FC236}">
                <a16:creationId xmlns:a16="http://schemas.microsoft.com/office/drawing/2014/main" id="{58C6299E-DA6A-4DD2-A075-27F55658EF67}"/>
              </a:ext>
            </a:extLst>
          </p:cNvPr>
          <p:cNvSpPr/>
          <p:nvPr/>
        </p:nvSpPr>
        <p:spPr>
          <a:xfrm>
            <a:off x="7958506" y="181503"/>
            <a:ext cx="3326544" cy="22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14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D4C706-424F-4F50-83B4-9CE33FCA54C1}"/>
              </a:ext>
            </a:extLst>
          </p:cNvPr>
          <p:cNvPicPr>
            <a:picLocks noChangeAspect="1"/>
          </p:cNvPicPr>
          <p:nvPr/>
        </p:nvPicPr>
        <p:blipFill>
          <a:blip r:embed="rId2"/>
          <a:stretch>
            <a:fillRect/>
          </a:stretch>
        </p:blipFill>
        <p:spPr>
          <a:xfrm>
            <a:off x="538515" y="628209"/>
            <a:ext cx="8447442" cy="5080437"/>
          </a:xfrm>
          <a:prstGeom prst="rect">
            <a:avLst/>
          </a:prstGeom>
        </p:spPr>
      </p:pic>
      <p:pic>
        <p:nvPicPr>
          <p:cNvPr id="5" name="Picture 4">
            <a:extLst>
              <a:ext uri="{FF2B5EF4-FFF2-40B4-BE49-F238E27FC236}">
                <a16:creationId xmlns:a16="http://schemas.microsoft.com/office/drawing/2014/main" id="{ED8F9E36-3B95-4E66-A191-2515A09EFEC3}"/>
              </a:ext>
            </a:extLst>
          </p:cNvPr>
          <p:cNvPicPr>
            <a:picLocks noChangeAspect="1"/>
          </p:cNvPicPr>
          <p:nvPr/>
        </p:nvPicPr>
        <p:blipFill>
          <a:blip r:embed="rId3"/>
          <a:stretch>
            <a:fillRect/>
          </a:stretch>
        </p:blipFill>
        <p:spPr>
          <a:xfrm>
            <a:off x="8985957" y="1253067"/>
            <a:ext cx="2899826" cy="3524719"/>
          </a:xfrm>
          <a:prstGeom prst="rect">
            <a:avLst/>
          </a:prstGeom>
        </p:spPr>
      </p:pic>
    </p:spTree>
    <p:extLst>
      <p:ext uri="{BB962C8B-B14F-4D97-AF65-F5344CB8AC3E}">
        <p14:creationId xmlns:p14="http://schemas.microsoft.com/office/powerpoint/2010/main" val="4077527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2081C-46B9-4AFB-885E-3C55FBB1A864}"/>
              </a:ext>
            </a:extLst>
          </p:cNvPr>
          <p:cNvPicPr>
            <a:picLocks noChangeAspect="1"/>
          </p:cNvPicPr>
          <p:nvPr/>
        </p:nvPicPr>
        <p:blipFill>
          <a:blip r:embed="rId2"/>
          <a:stretch>
            <a:fillRect/>
          </a:stretch>
        </p:blipFill>
        <p:spPr>
          <a:xfrm>
            <a:off x="467431" y="453231"/>
            <a:ext cx="9793670" cy="5951538"/>
          </a:xfrm>
          <a:prstGeom prst="rect">
            <a:avLst/>
          </a:prstGeom>
        </p:spPr>
      </p:pic>
    </p:spTree>
    <p:extLst>
      <p:ext uri="{BB962C8B-B14F-4D97-AF65-F5344CB8AC3E}">
        <p14:creationId xmlns:p14="http://schemas.microsoft.com/office/powerpoint/2010/main" val="3840459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DE37B2-7096-49FF-9034-574DC56F4F26}"/>
              </a:ext>
            </a:extLst>
          </p:cNvPr>
          <p:cNvPicPr>
            <a:picLocks noChangeAspect="1"/>
          </p:cNvPicPr>
          <p:nvPr/>
        </p:nvPicPr>
        <p:blipFill>
          <a:blip r:embed="rId2"/>
          <a:stretch>
            <a:fillRect/>
          </a:stretch>
        </p:blipFill>
        <p:spPr>
          <a:xfrm>
            <a:off x="576262" y="390525"/>
            <a:ext cx="11039475" cy="6076950"/>
          </a:xfrm>
          <a:prstGeom prst="rect">
            <a:avLst/>
          </a:prstGeom>
        </p:spPr>
      </p:pic>
    </p:spTree>
    <p:extLst>
      <p:ext uri="{BB962C8B-B14F-4D97-AF65-F5344CB8AC3E}">
        <p14:creationId xmlns:p14="http://schemas.microsoft.com/office/powerpoint/2010/main" val="282335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94FEE0-1459-4DC2-8E19-C612BD6CAC68}"/>
              </a:ext>
            </a:extLst>
          </p:cNvPr>
          <p:cNvSpPr/>
          <p:nvPr/>
        </p:nvSpPr>
        <p:spPr>
          <a:xfrm>
            <a:off x="374931" y="1063586"/>
            <a:ext cx="9466831" cy="3693319"/>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2FC42F7-54ED-4B2D-83AD-1F2B106B71F3}"/>
              </a:ext>
            </a:extLst>
          </p:cNvPr>
          <p:cNvSpPr/>
          <p:nvPr/>
        </p:nvSpPr>
        <p:spPr>
          <a:xfrm>
            <a:off x="374931" y="398762"/>
            <a:ext cx="10474838" cy="45018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21FB37-15A9-4214-BD79-0BA3EEAEE91D}"/>
              </a:ext>
            </a:extLst>
          </p:cNvPr>
          <p:cNvSpPr>
            <a:spLocks noGrp="1"/>
          </p:cNvSpPr>
          <p:nvPr>
            <p:ph type="title"/>
          </p:nvPr>
        </p:nvSpPr>
        <p:spPr>
          <a:xfrm>
            <a:off x="374931" y="0"/>
            <a:ext cx="10025350" cy="1317872"/>
          </a:xfrm>
          <a:noFill/>
        </p:spPr>
        <p:txBody>
          <a:bodyPr>
            <a:normAutofit/>
          </a:bodyPr>
          <a:lstStyle/>
          <a:p>
            <a:r>
              <a:rPr lang="en-US" sz="3200" dirty="0">
                <a:solidFill>
                  <a:schemeClr val="bg1"/>
                </a:solidFill>
                <a:latin typeface="Bahnschrift SemiBold" panose="020B0502040204020203" pitchFamily="34" charset="0"/>
              </a:rPr>
              <a:t>PROJECT OVERVIEW	</a:t>
            </a:r>
            <a:br>
              <a:rPr lang="en-US" sz="3200" dirty="0">
                <a:latin typeface="Bahnschrift SemiBold" panose="020B0502040204020203" pitchFamily="34" charset="0"/>
              </a:rPr>
            </a:br>
            <a:r>
              <a:rPr lang="en-US" sz="3200" dirty="0">
                <a:latin typeface="Bahnschrift SemiBold" panose="020B0502040204020203" pitchFamily="34" charset="0"/>
              </a:rPr>
              <a:t>  </a:t>
            </a:r>
          </a:p>
        </p:txBody>
      </p:sp>
      <p:sp>
        <p:nvSpPr>
          <p:cNvPr id="16" name="Subtitle 2">
            <a:extLst>
              <a:ext uri="{FF2B5EF4-FFF2-40B4-BE49-F238E27FC236}">
                <a16:creationId xmlns:a16="http://schemas.microsoft.com/office/drawing/2014/main" id="{B8F1CC5A-BF70-4FFB-BD01-70CC5B937D4E}"/>
              </a:ext>
            </a:extLst>
          </p:cNvPr>
          <p:cNvSpPr txBox="1">
            <a:spLocks/>
          </p:cNvSpPr>
          <p:nvPr/>
        </p:nvSpPr>
        <p:spPr>
          <a:xfrm>
            <a:off x="1123720" y="5670531"/>
            <a:ext cx="11068280" cy="179426"/>
          </a:xfrm>
          <a:prstGeom prst="rect">
            <a:avLst/>
          </a:prstGeom>
          <a:solidFill>
            <a:srgbClr val="D1CABC"/>
          </a:solidFill>
          <a:effectLst/>
        </p:spPr>
        <p:txBody>
          <a:bodyPr vert="horz" lIns="91440" tIns="45720" rIns="91440" bIns="45720" rtlCol="0" anchor="t">
            <a:noAutofit/>
            <a:scene3d>
              <a:camera prst="orthographicFront"/>
              <a:lightRig rig="threePt" dir="t"/>
            </a:scene3d>
            <a:sp3d extrusionH="57150">
              <a:bevelT w="82550" h="38100" prst="coolSlant"/>
            </a:sp3d>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a:lnSpc>
                <a:spcPct val="100000"/>
              </a:lnSpc>
            </a:pPr>
            <a:endParaRPr lang="en-US" sz="1800" dirty="0">
              <a:solidFill>
                <a:schemeClr val="accent5">
                  <a:lumMod val="5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731D88A-68ED-467D-B0C8-1D1005937741}"/>
              </a:ext>
            </a:extLst>
          </p:cNvPr>
          <p:cNvSpPr txBox="1"/>
          <p:nvPr/>
        </p:nvSpPr>
        <p:spPr>
          <a:xfrm>
            <a:off x="374931" y="1063586"/>
            <a:ext cx="9466831" cy="3693319"/>
          </a:xfrm>
          <a:prstGeom prst="rect">
            <a:avLst/>
          </a:prstGeom>
          <a:noFill/>
        </p:spPr>
        <p:txBody>
          <a:bodyPr wrap="square">
            <a:spAutoFit/>
          </a:bodyPr>
          <a:lstStyle/>
          <a:p>
            <a:pPr algn="l"/>
            <a:r>
              <a:rPr lang="en-US" b="0" i="0" dirty="0">
                <a:solidFill>
                  <a:schemeClr val="bg1"/>
                </a:solidFill>
                <a:effectLst/>
                <a:latin typeface="-apple-system"/>
              </a:rPr>
              <a:t>The pandemic has changed the way Americans are living their lives. Stuck at home while restaurants are closed and office spaces are slow to reopen, Americans are adapting their behaviors by spending more of their time online and as a result, consuming more media. The United States is also approaching an election which may be, to many Americans, as important as any election before it.</a:t>
            </a:r>
          </a:p>
          <a:p>
            <a:pPr algn="l"/>
            <a:endParaRPr lang="en-US" b="0" i="0" dirty="0">
              <a:solidFill>
                <a:schemeClr val="bg1"/>
              </a:solidFill>
              <a:effectLst/>
              <a:latin typeface="-apple-system"/>
            </a:endParaRPr>
          </a:p>
          <a:p>
            <a:pPr algn="l"/>
            <a:r>
              <a:rPr lang="en-US" b="0" i="0" dirty="0">
                <a:solidFill>
                  <a:schemeClr val="bg1"/>
                </a:solidFill>
                <a:effectLst/>
                <a:latin typeface="-apple-system"/>
              </a:rPr>
              <a:t>We want to find out the historically important voter issues that Americans are most focused on today and if that has changed from recent election years. We also want to look other historically non-important topics and see how consumer demand for media relating to these ancillary topics has been effected. For this project we will use the New York Times API to retrieve data that is assumed to be representative of media content the average voter is consuming. We will focus on data from Mar, Apr, May, Jun and Jul in each of the previous four election years (2008,2012,2016,2020) during our analysis.</a:t>
            </a:r>
          </a:p>
        </p:txBody>
      </p:sp>
    </p:spTree>
    <p:extLst>
      <p:ext uri="{BB962C8B-B14F-4D97-AF65-F5344CB8AC3E}">
        <p14:creationId xmlns:p14="http://schemas.microsoft.com/office/powerpoint/2010/main" val="848639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135584-665B-4AEB-91CF-F521A913F8D5}"/>
              </a:ext>
            </a:extLst>
          </p:cNvPr>
          <p:cNvSpPr/>
          <p:nvPr/>
        </p:nvSpPr>
        <p:spPr>
          <a:xfrm>
            <a:off x="397342" y="1105408"/>
            <a:ext cx="11051708" cy="203132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C4EBA70-CDB7-4094-9203-07C53538DC67}"/>
              </a:ext>
            </a:extLst>
          </p:cNvPr>
          <p:cNvSpPr/>
          <p:nvPr/>
        </p:nvSpPr>
        <p:spPr>
          <a:xfrm>
            <a:off x="397342" y="385168"/>
            <a:ext cx="10474838" cy="45018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2D57281B-47C3-410B-B71B-B00EB98E5233}"/>
              </a:ext>
            </a:extLst>
          </p:cNvPr>
          <p:cNvSpPr txBox="1">
            <a:spLocks/>
          </p:cNvSpPr>
          <p:nvPr/>
        </p:nvSpPr>
        <p:spPr>
          <a:xfrm>
            <a:off x="397342" y="461368"/>
            <a:ext cx="10751729" cy="450180"/>
          </a:xfrm>
          <a:prstGeom prst="rect">
            <a:avLst/>
          </a:prstGeom>
          <a:noFill/>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solidFill>
                  <a:schemeClr val="bg1"/>
                </a:solidFill>
                <a:latin typeface="Bahnschrift SemiBold" panose="020B0502040204020203" pitchFamily="34" charset="0"/>
              </a:rPr>
              <a:t>QUESTIONS WE WANT TO ANSWER</a:t>
            </a:r>
            <a:endParaRPr lang="en-US" sz="3200" dirty="0">
              <a:latin typeface="Bahnschrift SemiBold" panose="020B0502040204020203" pitchFamily="34" charset="0"/>
            </a:endParaRPr>
          </a:p>
        </p:txBody>
      </p:sp>
      <p:sp>
        <p:nvSpPr>
          <p:cNvPr id="8" name="TextBox 7">
            <a:extLst>
              <a:ext uri="{FF2B5EF4-FFF2-40B4-BE49-F238E27FC236}">
                <a16:creationId xmlns:a16="http://schemas.microsoft.com/office/drawing/2014/main" id="{6F575F3F-6C76-4142-B017-C8F7412C5143}"/>
              </a:ext>
            </a:extLst>
          </p:cNvPr>
          <p:cNvSpPr txBox="1"/>
          <p:nvPr/>
        </p:nvSpPr>
        <p:spPr>
          <a:xfrm>
            <a:off x="570146" y="1299269"/>
            <a:ext cx="11051708" cy="2031325"/>
          </a:xfrm>
          <a:prstGeom prst="rect">
            <a:avLst/>
          </a:prstGeom>
          <a:solidFill>
            <a:schemeClr val="tx1">
              <a:lumMod val="75000"/>
              <a:lumOff val="25000"/>
            </a:schemeClr>
          </a:solidFill>
        </p:spPr>
        <p:txBody>
          <a:bodyPr wrap="square">
            <a:spAutoFit/>
          </a:bodyPr>
          <a:lstStyle/>
          <a:p>
            <a:pPr algn="l"/>
            <a:r>
              <a:rPr lang="en-US" b="1" i="0" dirty="0">
                <a:solidFill>
                  <a:schemeClr val="bg1"/>
                </a:solidFill>
                <a:effectLst/>
                <a:latin typeface="-apple-system"/>
              </a:rPr>
              <a:t>Questions We Want To Answer</a:t>
            </a:r>
          </a:p>
          <a:p>
            <a:pPr algn="l">
              <a:buFont typeface="+mj-lt"/>
              <a:buAutoNum type="arabicPeriod"/>
            </a:pPr>
            <a:r>
              <a:rPr lang="en-US" b="0" i="0" dirty="0">
                <a:solidFill>
                  <a:schemeClr val="bg1"/>
                </a:solidFill>
                <a:effectLst/>
                <a:latin typeface="-apple-system"/>
              </a:rPr>
              <a:t>Which historically important voter issues are becoming more or less frequent in media publications when compared to recent election years?</a:t>
            </a:r>
          </a:p>
          <a:p>
            <a:pPr algn="l">
              <a:buFont typeface="+mj-lt"/>
              <a:buAutoNum type="arabicPeriod"/>
            </a:pPr>
            <a:r>
              <a:rPr lang="en-US" b="0" i="0" dirty="0">
                <a:solidFill>
                  <a:schemeClr val="bg1"/>
                </a:solidFill>
                <a:effectLst/>
                <a:latin typeface="-apple-system"/>
              </a:rPr>
              <a:t>Which historically non-important topics are becoming more or less frequent in media publications when compared to recent election years?</a:t>
            </a:r>
          </a:p>
          <a:p>
            <a:pPr algn="l">
              <a:buFont typeface="+mj-lt"/>
              <a:buAutoNum type="arabicPeriod"/>
            </a:pPr>
            <a:r>
              <a:rPr lang="en-US" b="0" i="0" dirty="0">
                <a:solidFill>
                  <a:schemeClr val="bg1"/>
                </a:solidFill>
                <a:effectLst/>
                <a:latin typeface="-apple-system"/>
              </a:rPr>
              <a:t>Assuming the New York Times publishes news content based on the average voter's preference, how has the average voter's content preference changed over time?</a:t>
            </a:r>
          </a:p>
        </p:txBody>
      </p:sp>
      <p:sp>
        <p:nvSpPr>
          <p:cNvPr id="11" name="Subtitle 2">
            <a:extLst>
              <a:ext uri="{FF2B5EF4-FFF2-40B4-BE49-F238E27FC236}">
                <a16:creationId xmlns:a16="http://schemas.microsoft.com/office/drawing/2014/main" id="{DDE3DD23-5127-4698-986E-26693AF6D2D8}"/>
              </a:ext>
            </a:extLst>
          </p:cNvPr>
          <p:cNvSpPr txBox="1">
            <a:spLocks/>
          </p:cNvSpPr>
          <p:nvPr/>
        </p:nvSpPr>
        <p:spPr>
          <a:xfrm>
            <a:off x="1123720" y="5670531"/>
            <a:ext cx="11068280" cy="179426"/>
          </a:xfrm>
          <a:prstGeom prst="rect">
            <a:avLst/>
          </a:prstGeom>
          <a:solidFill>
            <a:srgbClr val="D1CABC"/>
          </a:solidFill>
          <a:effectLst/>
        </p:spPr>
        <p:txBody>
          <a:bodyPr vert="horz" lIns="91440" tIns="45720" rIns="91440" bIns="45720" rtlCol="0" anchor="t">
            <a:noAutofit/>
            <a:scene3d>
              <a:camera prst="orthographicFront"/>
              <a:lightRig rig="threePt" dir="t"/>
            </a:scene3d>
            <a:sp3d extrusionH="57150">
              <a:bevelT w="82550" h="38100" prst="coolSlant"/>
            </a:sp3d>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a:lnSpc>
                <a:spcPct val="100000"/>
              </a:lnSpc>
            </a:pPr>
            <a:endParaRPr lang="en-US" sz="1800" dirty="0">
              <a:solidFill>
                <a:schemeClr val="accent5">
                  <a:lumMod val="50000"/>
                </a:schemeClr>
              </a:solidFill>
              <a:latin typeface="Bahnschrift SemiBold" panose="020B0502040204020203" pitchFamily="34" charset="0"/>
            </a:endParaRPr>
          </a:p>
        </p:txBody>
      </p:sp>
    </p:spTree>
    <p:extLst>
      <p:ext uri="{BB962C8B-B14F-4D97-AF65-F5344CB8AC3E}">
        <p14:creationId xmlns:p14="http://schemas.microsoft.com/office/powerpoint/2010/main" val="225190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83FA09-E39D-4E2A-AC64-AB7E0ADFEC9A}"/>
              </a:ext>
            </a:extLst>
          </p:cNvPr>
          <p:cNvSpPr/>
          <p:nvPr/>
        </p:nvSpPr>
        <p:spPr>
          <a:xfrm>
            <a:off x="397342" y="1370765"/>
            <a:ext cx="10474838" cy="310854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6100119-36B6-4D69-93EA-32438950F188}"/>
              </a:ext>
            </a:extLst>
          </p:cNvPr>
          <p:cNvSpPr/>
          <p:nvPr/>
        </p:nvSpPr>
        <p:spPr>
          <a:xfrm>
            <a:off x="397342" y="686458"/>
            <a:ext cx="10474838" cy="45018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44BE88-1CB9-4C33-B642-D86E6552A6F1}"/>
              </a:ext>
            </a:extLst>
          </p:cNvPr>
          <p:cNvSpPr txBox="1">
            <a:spLocks/>
          </p:cNvSpPr>
          <p:nvPr/>
        </p:nvSpPr>
        <p:spPr>
          <a:xfrm>
            <a:off x="397342" y="648358"/>
            <a:ext cx="10751729" cy="1552328"/>
          </a:xfrm>
          <a:prstGeom prst="rect">
            <a:avLst/>
          </a:prstGeom>
          <a:noFill/>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solidFill>
                  <a:schemeClr val="bg1"/>
                </a:solidFill>
                <a:latin typeface="Bahnschrift SemiBold" panose="020B0502040204020203" pitchFamily="34" charset="0"/>
              </a:rPr>
              <a:t>DATA SOURCES</a:t>
            </a:r>
            <a:br>
              <a:rPr lang="en-US" sz="3200" dirty="0">
                <a:latin typeface="Bahnschrift SemiBold" panose="020B0502040204020203" pitchFamily="34" charset="0"/>
              </a:rPr>
            </a:br>
            <a:r>
              <a:rPr lang="en-US" sz="3200" dirty="0">
                <a:latin typeface="Bahnschrift SemiBold" panose="020B0502040204020203" pitchFamily="34" charset="0"/>
              </a:rPr>
              <a:t>  </a:t>
            </a:r>
          </a:p>
        </p:txBody>
      </p:sp>
      <p:sp>
        <p:nvSpPr>
          <p:cNvPr id="6" name="TextBox 5">
            <a:extLst>
              <a:ext uri="{FF2B5EF4-FFF2-40B4-BE49-F238E27FC236}">
                <a16:creationId xmlns:a16="http://schemas.microsoft.com/office/drawing/2014/main" id="{3D05BB5E-9C90-41BC-8CAE-13748ACEE5E0}"/>
              </a:ext>
            </a:extLst>
          </p:cNvPr>
          <p:cNvSpPr txBox="1"/>
          <p:nvPr/>
        </p:nvSpPr>
        <p:spPr>
          <a:xfrm>
            <a:off x="674233" y="1604892"/>
            <a:ext cx="10474838" cy="3108543"/>
          </a:xfrm>
          <a:prstGeom prst="rect">
            <a:avLst/>
          </a:prstGeom>
          <a:solidFill>
            <a:schemeClr val="bg1">
              <a:lumMod val="50000"/>
            </a:schemeClr>
          </a:solidFill>
        </p:spPr>
        <p:txBody>
          <a:bodyPr wrap="square">
            <a:spAutoFit/>
          </a:bodyPr>
          <a:lstStyle/>
          <a:p>
            <a:r>
              <a:rPr lang="en-US" sz="2800" b="0" i="0" dirty="0">
                <a:solidFill>
                  <a:schemeClr val="bg1"/>
                </a:solidFill>
                <a:effectLst/>
                <a:latin typeface="-apple-system"/>
              </a:rPr>
              <a:t>The New York Times API provides us with raw data related to all published articles by month and year. We used API requests to pull information of all articles published in March - July of 2008, 2012, 2016 and 2020. Collecting the individual keywords and calculating their counts overtime allowed us to plot these keywords in a way that will give the reader a visual representation of the average American voter's media consumption habits.</a:t>
            </a:r>
          </a:p>
        </p:txBody>
      </p:sp>
      <p:sp>
        <p:nvSpPr>
          <p:cNvPr id="9" name="Subtitle 2">
            <a:extLst>
              <a:ext uri="{FF2B5EF4-FFF2-40B4-BE49-F238E27FC236}">
                <a16:creationId xmlns:a16="http://schemas.microsoft.com/office/drawing/2014/main" id="{8B5FE1CB-2EA0-444B-825E-B7FFC03C4CEE}"/>
              </a:ext>
            </a:extLst>
          </p:cNvPr>
          <p:cNvSpPr txBox="1">
            <a:spLocks/>
          </p:cNvSpPr>
          <p:nvPr/>
        </p:nvSpPr>
        <p:spPr>
          <a:xfrm>
            <a:off x="1123720" y="5670531"/>
            <a:ext cx="11068280" cy="179426"/>
          </a:xfrm>
          <a:prstGeom prst="rect">
            <a:avLst/>
          </a:prstGeom>
          <a:solidFill>
            <a:srgbClr val="D1CABC"/>
          </a:solidFill>
          <a:effectLst/>
        </p:spPr>
        <p:txBody>
          <a:bodyPr vert="horz" lIns="91440" tIns="45720" rIns="91440" bIns="45720" rtlCol="0" anchor="t">
            <a:noAutofit/>
            <a:scene3d>
              <a:camera prst="orthographicFront"/>
              <a:lightRig rig="threePt" dir="t"/>
            </a:scene3d>
            <a:sp3d extrusionH="57150">
              <a:bevelT w="82550" h="38100" prst="coolSlant"/>
            </a:sp3d>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a:lnSpc>
                <a:spcPct val="100000"/>
              </a:lnSpc>
            </a:pPr>
            <a:endParaRPr lang="en-US" sz="1800" dirty="0">
              <a:solidFill>
                <a:schemeClr val="accent5">
                  <a:lumMod val="50000"/>
                </a:schemeClr>
              </a:solidFill>
              <a:latin typeface="Bahnschrift SemiBold" panose="020B0502040204020203" pitchFamily="34" charset="0"/>
            </a:endParaRPr>
          </a:p>
        </p:txBody>
      </p:sp>
    </p:spTree>
    <p:extLst>
      <p:ext uri="{BB962C8B-B14F-4D97-AF65-F5344CB8AC3E}">
        <p14:creationId xmlns:p14="http://schemas.microsoft.com/office/powerpoint/2010/main" val="1142004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BA622D-0124-45A3-93E2-12DCAA886EBB}"/>
              </a:ext>
            </a:extLst>
          </p:cNvPr>
          <p:cNvSpPr/>
          <p:nvPr/>
        </p:nvSpPr>
        <p:spPr>
          <a:xfrm>
            <a:off x="397342" y="1581808"/>
            <a:ext cx="10474838" cy="1730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E4AF73-404D-4773-BFD5-A7C9882861E1}"/>
              </a:ext>
            </a:extLst>
          </p:cNvPr>
          <p:cNvSpPr/>
          <p:nvPr/>
        </p:nvSpPr>
        <p:spPr>
          <a:xfrm>
            <a:off x="397342" y="686458"/>
            <a:ext cx="10474838" cy="45018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9B0F2190-56F6-4049-9368-E72D16B112C3}"/>
              </a:ext>
            </a:extLst>
          </p:cNvPr>
          <p:cNvSpPr txBox="1">
            <a:spLocks/>
          </p:cNvSpPr>
          <p:nvPr/>
        </p:nvSpPr>
        <p:spPr>
          <a:xfrm>
            <a:off x="397342" y="686458"/>
            <a:ext cx="10751729" cy="590550"/>
          </a:xfrm>
          <a:prstGeom prst="rect">
            <a:avLst/>
          </a:prstGeom>
          <a:noFill/>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solidFill>
                  <a:schemeClr val="bg1"/>
                </a:solidFill>
                <a:latin typeface="Bahnschrift SemiBold" panose="020B0502040204020203" pitchFamily="34" charset="0"/>
              </a:rPr>
              <a:t>POSSIBLE FUTURE USE OF DATASET</a:t>
            </a:r>
            <a:endParaRPr lang="en-US" sz="3200" dirty="0">
              <a:latin typeface="Bahnschrift SemiBold" panose="020B0502040204020203" pitchFamily="34" charset="0"/>
            </a:endParaRPr>
          </a:p>
        </p:txBody>
      </p:sp>
      <p:sp>
        <p:nvSpPr>
          <p:cNvPr id="7" name="TextBox 6">
            <a:extLst>
              <a:ext uri="{FF2B5EF4-FFF2-40B4-BE49-F238E27FC236}">
                <a16:creationId xmlns:a16="http://schemas.microsoft.com/office/drawing/2014/main" id="{810E950F-5361-486C-B4CF-ABE34B6D442D}"/>
              </a:ext>
            </a:extLst>
          </p:cNvPr>
          <p:cNvSpPr txBox="1"/>
          <p:nvPr/>
        </p:nvSpPr>
        <p:spPr>
          <a:xfrm>
            <a:off x="397342" y="1581808"/>
            <a:ext cx="9908708" cy="1631216"/>
          </a:xfrm>
          <a:prstGeom prst="rect">
            <a:avLst/>
          </a:prstGeom>
          <a:noFill/>
        </p:spPr>
        <p:txBody>
          <a:bodyPr wrap="square">
            <a:spAutoFit/>
          </a:bodyPr>
          <a:lstStyle/>
          <a:p>
            <a:r>
              <a:rPr lang="en-US" sz="2000" b="0" i="0" dirty="0">
                <a:solidFill>
                  <a:schemeClr val="bg1"/>
                </a:solidFill>
                <a:effectLst/>
                <a:latin typeface="-apple-system"/>
              </a:rPr>
              <a:t>We would like to use Natural Language Processing to analyze these same questions. Part of the returned data from a NYT API call is the lead paragraph of each article. We would like to use the Natural Language Toolkit to complete our own keyword analysis instead of relying on NYT's keywords. In this manner, using NLP algorithms we will be able to analyze for ourselves what people are talking about most</a:t>
            </a:r>
            <a:r>
              <a:rPr lang="en-US" sz="2000" b="0" i="0" dirty="0">
                <a:solidFill>
                  <a:schemeClr val="accent2"/>
                </a:solidFill>
                <a:effectLst/>
                <a:latin typeface="-apple-system"/>
              </a:rPr>
              <a:t>.</a:t>
            </a:r>
            <a:endParaRPr lang="en-US" sz="2000" dirty="0">
              <a:solidFill>
                <a:schemeClr val="accent2"/>
              </a:solidFill>
            </a:endParaRPr>
          </a:p>
        </p:txBody>
      </p:sp>
      <p:sp>
        <p:nvSpPr>
          <p:cNvPr id="13" name="Subtitle 2">
            <a:extLst>
              <a:ext uri="{FF2B5EF4-FFF2-40B4-BE49-F238E27FC236}">
                <a16:creationId xmlns:a16="http://schemas.microsoft.com/office/drawing/2014/main" id="{7597FB48-A3D6-472F-96EB-B0A3D47499DB}"/>
              </a:ext>
            </a:extLst>
          </p:cNvPr>
          <p:cNvSpPr txBox="1">
            <a:spLocks/>
          </p:cNvSpPr>
          <p:nvPr/>
        </p:nvSpPr>
        <p:spPr>
          <a:xfrm>
            <a:off x="1123720" y="5670531"/>
            <a:ext cx="11068280" cy="179426"/>
          </a:xfrm>
          <a:prstGeom prst="rect">
            <a:avLst/>
          </a:prstGeom>
          <a:solidFill>
            <a:srgbClr val="D1CABC"/>
          </a:solidFill>
          <a:effectLst/>
        </p:spPr>
        <p:txBody>
          <a:bodyPr vert="horz" lIns="91440" tIns="45720" rIns="91440" bIns="45720" rtlCol="0" anchor="t">
            <a:noAutofit/>
            <a:scene3d>
              <a:camera prst="orthographicFront"/>
              <a:lightRig rig="threePt" dir="t"/>
            </a:scene3d>
            <a:sp3d extrusionH="57150">
              <a:bevelT w="82550" h="38100" prst="coolSlant"/>
            </a:sp3d>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a:lnSpc>
                <a:spcPct val="100000"/>
              </a:lnSpc>
            </a:pPr>
            <a:endParaRPr lang="en-US" sz="1800" dirty="0">
              <a:solidFill>
                <a:schemeClr val="accent5">
                  <a:lumMod val="50000"/>
                </a:schemeClr>
              </a:solidFill>
              <a:latin typeface="Bahnschrift SemiBold" panose="020B0502040204020203" pitchFamily="34" charset="0"/>
            </a:endParaRPr>
          </a:p>
        </p:txBody>
      </p:sp>
    </p:spTree>
    <p:extLst>
      <p:ext uri="{BB962C8B-B14F-4D97-AF65-F5344CB8AC3E}">
        <p14:creationId xmlns:p14="http://schemas.microsoft.com/office/powerpoint/2010/main" val="3906594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AB8B79-8CA3-4F98-9D86-70FB477340C4}"/>
              </a:ext>
            </a:extLst>
          </p:cNvPr>
          <p:cNvPicPr>
            <a:picLocks noChangeAspect="1"/>
          </p:cNvPicPr>
          <p:nvPr/>
        </p:nvPicPr>
        <p:blipFill>
          <a:blip r:embed="rId2"/>
          <a:stretch>
            <a:fillRect/>
          </a:stretch>
        </p:blipFill>
        <p:spPr>
          <a:xfrm>
            <a:off x="1220063" y="1194319"/>
            <a:ext cx="3994763" cy="5294834"/>
          </a:xfrm>
          <a:prstGeom prst="rect">
            <a:avLst/>
          </a:prstGeom>
        </p:spPr>
      </p:pic>
      <p:pic>
        <p:nvPicPr>
          <p:cNvPr id="5" name="Picture 4">
            <a:extLst>
              <a:ext uri="{FF2B5EF4-FFF2-40B4-BE49-F238E27FC236}">
                <a16:creationId xmlns:a16="http://schemas.microsoft.com/office/drawing/2014/main" id="{DF8C14C5-E247-4986-9C0F-F889A2BE3BE8}"/>
              </a:ext>
            </a:extLst>
          </p:cNvPr>
          <p:cNvPicPr>
            <a:picLocks noChangeAspect="1"/>
          </p:cNvPicPr>
          <p:nvPr/>
        </p:nvPicPr>
        <p:blipFill>
          <a:blip r:embed="rId3"/>
          <a:stretch>
            <a:fillRect/>
          </a:stretch>
        </p:blipFill>
        <p:spPr>
          <a:xfrm>
            <a:off x="5878882" y="2442127"/>
            <a:ext cx="4476944" cy="3549495"/>
          </a:xfrm>
          <a:prstGeom prst="rect">
            <a:avLst/>
          </a:prstGeom>
        </p:spPr>
      </p:pic>
    </p:spTree>
    <p:extLst>
      <p:ext uri="{BB962C8B-B14F-4D97-AF65-F5344CB8AC3E}">
        <p14:creationId xmlns:p14="http://schemas.microsoft.com/office/powerpoint/2010/main" val="330041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72CEE6-CDC3-4E06-ABC8-3776AF38660B}"/>
              </a:ext>
            </a:extLst>
          </p:cNvPr>
          <p:cNvPicPr>
            <a:picLocks noChangeAspect="1"/>
          </p:cNvPicPr>
          <p:nvPr/>
        </p:nvPicPr>
        <p:blipFill>
          <a:blip r:embed="rId2"/>
          <a:stretch>
            <a:fillRect/>
          </a:stretch>
        </p:blipFill>
        <p:spPr>
          <a:xfrm>
            <a:off x="967214" y="337665"/>
            <a:ext cx="4696178" cy="3091335"/>
          </a:xfrm>
          <a:prstGeom prst="rect">
            <a:avLst/>
          </a:prstGeom>
        </p:spPr>
      </p:pic>
      <p:pic>
        <p:nvPicPr>
          <p:cNvPr id="7" name="Picture 6">
            <a:extLst>
              <a:ext uri="{FF2B5EF4-FFF2-40B4-BE49-F238E27FC236}">
                <a16:creationId xmlns:a16="http://schemas.microsoft.com/office/drawing/2014/main" id="{60281555-FD63-4A31-A4E4-3214AFC8CB4C}"/>
              </a:ext>
            </a:extLst>
          </p:cNvPr>
          <p:cNvPicPr>
            <a:picLocks noChangeAspect="1"/>
          </p:cNvPicPr>
          <p:nvPr/>
        </p:nvPicPr>
        <p:blipFill>
          <a:blip r:embed="rId3"/>
          <a:stretch>
            <a:fillRect/>
          </a:stretch>
        </p:blipFill>
        <p:spPr>
          <a:xfrm>
            <a:off x="6336707" y="607694"/>
            <a:ext cx="4888079" cy="2754489"/>
          </a:xfrm>
          <a:prstGeom prst="rect">
            <a:avLst/>
          </a:prstGeom>
        </p:spPr>
      </p:pic>
      <p:pic>
        <p:nvPicPr>
          <p:cNvPr id="9" name="Picture 8">
            <a:extLst>
              <a:ext uri="{FF2B5EF4-FFF2-40B4-BE49-F238E27FC236}">
                <a16:creationId xmlns:a16="http://schemas.microsoft.com/office/drawing/2014/main" id="{64EE5908-DE39-4BBC-BD68-299F443D4E05}"/>
              </a:ext>
            </a:extLst>
          </p:cNvPr>
          <p:cNvPicPr>
            <a:picLocks noChangeAspect="1"/>
          </p:cNvPicPr>
          <p:nvPr/>
        </p:nvPicPr>
        <p:blipFill>
          <a:blip r:embed="rId4"/>
          <a:stretch>
            <a:fillRect/>
          </a:stretch>
        </p:blipFill>
        <p:spPr>
          <a:xfrm>
            <a:off x="395111" y="3898952"/>
            <a:ext cx="4895747" cy="2840552"/>
          </a:xfrm>
          <a:prstGeom prst="rect">
            <a:avLst/>
          </a:prstGeom>
        </p:spPr>
      </p:pic>
      <p:pic>
        <p:nvPicPr>
          <p:cNvPr id="11" name="Picture 10">
            <a:extLst>
              <a:ext uri="{FF2B5EF4-FFF2-40B4-BE49-F238E27FC236}">
                <a16:creationId xmlns:a16="http://schemas.microsoft.com/office/drawing/2014/main" id="{7E5FD03C-7DD6-4FB9-8885-E35BB2E52EBA}"/>
              </a:ext>
            </a:extLst>
          </p:cNvPr>
          <p:cNvPicPr>
            <a:picLocks noChangeAspect="1"/>
          </p:cNvPicPr>
          <p:nvPr/>
        </p:nvPicPr>
        <p:blipFill>
          <a:blip r:embed="rId5"/>
          <a:stretch>
            <a:fillRect/>
          </a:stretch>
        </p:blipFill>
        <p:spPr>
          <a:xfrm>
            <a:off x="5802499" y="3741350"/>
            <a:ext cx="4284007" cy="2987654"/>
          </a:xfrm>
          <a:prstGeom prst="rect">
            <a:avLst/>
          </a:prstGeom>
        </p:spPr>
      </p:pic>
    </p:spTree>
    <p:extLst>
      <p:ext uri="{BB962C8B-B14F-4D97-AF65-F5344CB8AC3E}">
        <p14:creationId xmlns:p14="http://schemas.microsoft.com/office/powerpoint/2010/main" val="3944890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06701C-BE67-462B-8A61-65FB2BBD4E75}"/>
              </a:ext>
            </a:extLst>
          </p:cNvPr>
          <p:cNvPicPr>
            <a:picLocks noChangeAspect="1"/>
          </p:cNvPicPr>
          <p:nvPr/>
        </p:nvPicPr>
        <p:blipFill>
          <a:blip r:embed="rId2"/>
          <a:stretch>
            <a:fillRect/>
          </a:stretch>
        </p:blipFill>
        <p:spPr>
          <a:xfrm>
            <a:off x="596324" y="3903937"/>
            <a:ext cx="4483675" cy="2954063"/>
          </a:xfrm>
          <a:prstGeom prst="rect">
            <a:avLst/>
          </a:prstGeom>
        </p:spPr>
      </p:pic>
      <p:pic>
        <p:nvPicPr>
          <p:cNvPr id="5" name="Picture 4">
            <a:extLst>
              <a:ext uri="{FF2B5EF4-FFF2-40B4-BE49-F238E27FC236}">
                <a16:creationId xmlns:a16="http://schemas.microsoft.com/office/drawing/2014/main" id="{95ECFF7F-643D-436F-805B-21F9A240A69C}"/>
              </a:ext>
            </a:extLst>
          </p:cNvPr>
          <p:cNvPicPr>
            <a:picLocks noChangeAspect="1"/>
          </p:cNvPicPr>
          <p:nvPr/>
        </p:nvPicPr>
        <p:blipFill>
          <a:blip r:embed="rId3"/>
          <a:stretch>
            <a:fillRect/>
          </a:stretch>
        </p:blipFill>
        <p:spPr>
          <a:xfrm>
            <a:off x="5935737" y="209095"/>
            <a:ext cx="6152945" cy="3828352"/>
          </a:xfrm>
          <a:prstGeom prst="rect">
            <a:avLst/>
          </a:prstGeom>
        </p:spPr>
      </p:pic>
      <p:pic>
        <p:nvPicPr>
          <p:cNvPr id="7" name="Picture 6">
            <a:extLst>
              <a:ext uri="{FF2B5EF4-FFF2-40B4-BE49-F238E27FC236}">
                <a16:creationId xmlns:a16="http://schemas.microsoft.com/office/drawing/2014/main" id="{3CA82E56-4D74-4CFA-8A90-0415D2E636B9}"/>
              </a:ext>
            </a:extLst>
          </p:cNvPr>
          <p:cNvPicPr>
            <a:picLocks noChangeAspect="1"/>
          </p:cNvPicPr>
          <p:nvPr/>
        </p:nvPicPr>
        <p:blipFill>
          <a:blip r:embed="rId4"/>
          <a:stretch>
            <a:fillRect/>
          </a:stretch>
        </p:blipFill>
        <p:spPr>
          <a:xfrm>
            <a:off x="250074" y="209095"/>
            <a:ext cx="5478991" cy="3523050"/>
          </a:xfrm>
          <a:prstGeom prst="rect">
            <a:avLst/>
          </a:prstGeom>
        </p:spPr>
      </p:pic>
    </p:spTree>
    <p:extLst>
      <p:ext uri="{BB962C8B-B14F-4D97-AF65-F5344CB8AC3E}">
        <p14:creationId xmlns:p14="http://schemas.microsoft.com/office/powerpoint/2010/main" val="106804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F5FF8EBF-550A-4FF8-A31C-5C63B8245074}"/>
              </a:ext>
            </a:extLst>
          </p:cNvPr>
          <p:cNvSpPr>
            <a:spLocks noChangeAspect="1" noChangeArrowheads="1"/>
          </p:cNvSpPr>
          <p:nvPr/>
        </p:nvSpPr>
        <p:spPr bwMode="auto">
          <a:xfrm>
            <a:off x="5943600" y="3276600"/>
            <a:ext cx="3695700" cy="3695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B3FC325F-AF8E-4641-8B45-F1F99FCB918A}"/>
              </a:ext>
            </a:extLst>
          </p:cNvPr>
          <p:cNvPicPr>
            <a:picLocks noChangeAspect="1"/>
          </p:cNvPicPr>
          <p:nvPr/>
        </p:nvPicPr>
        <p:blipFill>
          <a:blip r:embed="rId2"/>
          <a:stretch>
            <a:fillRect/>
          </a:stretch>
        </p:blipFill>
        <p:spPr>
          <a:xfrm>
            <a:off x="236538" y="344311"/>
            <a:ext cx="8003112" cy="4264378"/>
          </a:xfrm>
          <a:prstGeom prst="rect">
            <a:avLst/>
          </a:prstGeom>
        </p:spPr>
      </p:pic>
      <p:pic>
        <p:nvPicPr>
          <p:cNvPr id="8" name="Picture 7">
            <a:extLst>
              <a:ext uri="{FF2B5EF4-FFF2-40B4-BE49-F238E27FC236}">
                <a16:creationId xmlns:a16="http://schemas.microsoft.com/office/drawing/2014/main" id="{92141F9A-FB4D-4B9A-998D-00014C29374E}"/>
              </a:ext>
            </a:extLst>
          </p:cNvPr>
          <p:cNvPicPr>
            <a:picLocks noChangeAspect="1"/>
          </p:cNvPicPr>
          <p:nvPr/>
        </p:nvPicPr>
        <p:blipFill>
          <a:blip r:embed="rId3"/>
          <a:stretch>
            <a:fillRect/>
          </a:stretch>
        </p:blipFill>
        <p:spPr>
          <a:xfrm>
            <a:off x="5356401" y="4821595"/>
            <a:ext cx="5255155" cy="1937798"/>
          </a:xfrm>
          <a:prstGeom prst="rect">
            <a:avLst/>
          </a:prstGeom>
        </p:spPr>
      </p:pic>
    </p:spTree>
    <p:extLst>
      <p:ext uri="{BB962C8B-B14F-4D97-AF65-F5344CB8AC3E}">
        <p14:creationId xmlns:p14="http://schemas.microsoft.com/office/powerpoint/2010/main" val="18538703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9EB45E-E4D2-4DCE-B9A6-76D2511C3B19}">
  <ds:schemaRefs>
    <ds:schemaRef ds:uri="http://schemas.microsoft.com/sharepoint/v3/contenttype/forms"/>
  </ds:schemaRefs>
</ds:datastoreItem>
</file>

<file path=customXml/itemProps2.xml><?xml version="1.0" encoding="utf-8"?>
<ds:datastoreItem xmlns:ds="http://schemas.openxmlformats.org/officeDocument/2006/customXml" ds:itemID="{630492C7-3D05-4252-9070-907F9CD94CF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6888FA6-D30E-4A7B-B44D-38F479CF5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458</Words>
  <Application>Microsoft Office PowerPoint</Application>
  <PresentationFormat>Widescreen</PresentationFormat>
  <Paragraphs>15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Bahnschrift SemiBold</vt:lpstr>
      <vt:lpstr>Bahnschrift SemiLight Condensed</vt:lpstr>
      <vt:lpstr>Calibri</vt:lpstr>
      <vt:lpstr>Trebuchet MS</vt:lpstr>
      <vt:lpstr>Wingdings 3</vt:lpstr>
      <vt:lpstr>Facet</vt:lpstr>
      <vt:lpstr>MEDIA FOCUS LEADING UP TO  RECENT ELECTIONS</vt:lpstr>
      <vt:lpstr>PROJECT OVERVIEW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2020-08-05T02:07:17Z</dcterms:created>
  <dcterms:modified xsi:type="dcterms:W3CDTF">2020-08-05T02:35:27Z</dcterms:modified>
</cp:coreProperties>
</file>