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5" r:id="rId3"/>
    <p:sldId id="277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96" r:id="rId22"/>
    <p:sldId id="313" r:id="rId23"/>
    <p:sldId id="273" r:id="rId2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45" autoAdjust="0"/>
  </p:normalViewPr>
  <p:slideViewPr>
    <p:cSldViewPr>
      <p:cViewPr>
        <p:scale>
          <a:sx n="100" d="100"/>
          <a:sy n="100" d="100"/>
        </p:scale>
        <p:origin x="-1944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3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600" dirty="0" smtClean="0"/>
              <a:t>ECTTP:</a:t>
            </a:r>
            <a:br>
              <a:rPr lang="nl-NL" sz="6600" dirty="0" smtClean="0"/>
            </a:br>
            <a:r>
              <a:rPr lang="nl-NL" sz="6600" dirty="0" smtClean="0"/>
              <a:t>Conditions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6400800" cy="1219200"/>
          </a:xfrm>
        </p:spPr>
        <p:txBody>
          <a:bodyPr>
            <a:normAutofit/>
          </a:bodyPr>
          <a:lstStyle/>
          <a:p>
            <a:r>
              <a:rPr lang="nl-NL" dirty="0" smtClean="0"/>
              <a:t>Valentijn Muijrers</a:t>
            </a:r>
          </a:p>
          <a:p>
            <a:r>
              <a:rPr lang="nl-NL" dirty="0"/>
              <a:t>https://</a:t>
            </a:r>
            <a:r>
              <a:rPr lang="nl-NL" dirty="0" smtClean="0"/>
              <a:t>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404664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Indentation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x </a:t>
            </a:r>
            <a:r>
              <a:rPr lang="nl-NL" dirty="0"/>
              <a:t>= 5</a:t>
            </a:r>
          </a:p>
          <a:p>
            <a:pPr marL="0" indent="0">
              <a:buNone/>
            </a:pPr>
            <a:r>
              <a:rPr lang="nl-NL" dirty="0"/>
              <a:t>y = 7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x == 5 </a:t>
            </a:r>
            <a:r>
              <a:rPr lang="en-US" dirty="0"/>
              <a:t>or </a:t>
            </a:r>
            <a:r>
              <a:rPr lang="en-US" dirty="0" smtClean="0"/>
              <a:t>y == 6:</a:t>
            </a:r>
          </a:p>
          <a:p>
            <a:pPr marL="0" indent="0">
              <a:buNone/>
            </a:pPr>
            <a:r>
              <a:rPr lang="nl-NL" dirty="0" smtClean="0"/>
              <a:t>	x </a:t>
            </a:r>
            <a:r>
              <a:rPr lang="nl-NL" dirty="0"/>
              <a:t>= </a:t>
            </a:r>
            <a:r>
              <a:rPr lang="nl-NL" dirty="0" smtClean="0"/>
              <a:t>10</a:t>
            </a:r>
          </a:p>
          <a:p>
            <a:pPr marL="0" indent="0">
              <a:buNone/>
            </a:pPr>
            <a:r>
              <a:rPr lang="nl-NL" dirty="0" smtClean="0"/>
              <a:t>	y </a:t>
            </a:r>
            <a:r>
              <a:rPr lang="nl-NL" dirty="0"/>
              <a:t>= </a:t>
            </a:r>
            <a:r>
              <a:rPr lang="nl-NL" dirty="0" smtClean="0"/>
              <a:t>10</a:t>
            </a:r>
          </a:p>
          <a:p>
            <a:pPr marL="0" indent="0">
              <a:buNone/>
            </a:pPr>
            <a:r>
              <a:rPr lang="nl-NL" dirty="0" smtClean="0"/>
              <a:t>	print (“This is indented!”)</a:t>
            </a:r>
          </a:p>
          <a:p>
            <a:pPr marL="0" indent="0">
              <a:buNone/>
            </a:pPr>
            <a:r>
              <a:rPr lang="nl-NL" dirty="0" smtClean="0"/>
              <a:t>print(“This is not indented”)</a:t>
            </a:r>
            <a:endParaRPr lang="nl-NL" dirty="0"/>
          </a:p>
        </p:txBody>
      </p:sp>
      <p:pic>
        <p:nvPicPr>
          <p:cNvPr id="4" name="Picture 3" descr="C:\Users\Valentijn\Dropbox\Werk\Lessen\Python\2016-2017\Resources\ffwY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39"/>
            <a:ext cx="3384376" cy="13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0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Scope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The Scope determines the life-time of a variable in memory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y = 10</a:t>
            </a:r>
          </a:p>
          <a:p>
            <a:pPr marL="0" indent="0">
              <a:buNone/>
            </a:pPr>
            <a:r>
              <a:rPr lang="nl-NL" dirty="0" smtClean="0"/>
              <a:t>if ( y == 10 ):</a:t>
            </a:r>
          </a:p>
          <a:p>
            <a:pPr marL="0" indent="0">
              <a:buNone/>
            </a:pPr>
            <a:r>
              <a:rPr lang="nl-NL" dirty="0" smtClean="0"/>
              <a:t>	x = “I am alive!” 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#The indent creates a scope, at the end of the 	scope, the variable x will die</a:t>
            </a:r>
          </a:p>
          <a:p>
            <a:pPr marL="0" indent="0">
              <a:buNone/>
            </a:pPr>
            <a:r>
              <a:rPr lang="nl-NL" dirty="0" smtClean="0"/>
              <a:t>print x </a:t>
            </a:r>
          </a:p>
          <a:p>
            <a:pPr marL="0" indent="0">
              <a:buNone/>
            </a:pPr>
            <a:r>
              <a:rPr lang="nl-NL" dirty="0" smtClean="0"/>
              <a:t>#this will give an error in most languages because the variable is no longer in memory (in processing this will still work, but it is bad practise!)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52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Logical Operators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It is possible to chain multiple conditions together using Logical Operators</a:t>
            </a:r>
          </a:p>
          <a:p>
            <a:r>
              <a:rPr lang="nl-NL" dirty="0" smtClean="0"/>
              <a:t>The following are defined:</a:t>
            </a:r>
          </a:p>
          <a:p>
            <a:endParaRPr lang="nl-NL" dirty="0"/>
          </a:p>
          <a:p>
            <a:r>
              <a:rPr lang="nl-NL" dirty="0" smtClean="0"/>
              <a:t>AND #is True if both the condition on the right is True and the condition on the left is True, otherwise False</a:t>
            </a:r>
          </a:p>
          <a:p>
            <a:r>
              <a:rPr lang="nl-NL" dirty="0" smtClean="0"/>
              <a:t>OR # is True if either left or right or both are True, otherwise False</a:t>
            </a:r>
          </a:p>
          <a:p>
            <a:r>
              <a:rPr lang="nl-NL" dirty="0" smtClean="0"/>
              <a:t>NOT #Flips the value to the opposite, so True becomes False, False becomes True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6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 AND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#The And operator</a:t>
            </a:r>
          </a:p>
          <a:p>
            <a:pPr marL="0" indent="0">
              <a:buNone/>
            </a:pPr>
            <a:r>
              <a:rPr lang="nl-NL" dirty="0" smtClean="0"/>
              <a:t>x = 6</a:t>
            </a:r>
          </a:p>
          <a:p>
            <a:pPr marL="0" indent="0">
              <a:buNone/>
            </a:pPr>
            <a:r>
              <a:rPr lang="nl-NL" dirty="0" smtClean="0"/>
              <a:t>y = “Kaasje”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if x == 6 and y == “Kaasje”: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en-US" dirty="0" smtClean="0"/>
              <a:t>print </a:t>
            </a:r>
            <a:r>
              <a:rPr lang="en-US" dirty="0"/>
              <a:t>"both conditions are true"</a:t>
            </a:r>
          </a:p>
          <a:p>
            <a:pPr marL="0" indent="0">
              <a:buNone/>
            </a:pPr>
            <a:r>
              <a:rPr lang="nl-NL" dirty="0" smtClean="0"/>
              <a:t>	#Both sides of the and-operator are True, so this 	statement is executed</a:t>
            </a:r>
          </a:p>
          <a:p>
            <a:pPr marL="0" indent="0">
              <a:buNone/>
            </a:pPr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410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 OR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#The </a:t>
            </a:r>
            <a:r>
              <a:rPr lang="nl-NL" dirty="0" smtClean="0"/>
              <a:t>Or operator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x = 6</a:t>
            </a:r>
          </a:p>
          <a:p>
            <a:pPr marL="0" indent="0">
              <a:buNone/>
            </a:pPr>
            <a:r>
              <a:rPr lang="nl-NL" dirty="0"/>
              <a:t>y = “</a:t>
            </a:r>
            <a:r>
              <a:rPr lang="nl-NL" dirty="0" smtClean="0"/>
              <a:t>Kaasje!!!”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if x == 6 </a:t>
            </a:r>
            <a:r>
              <a:rPr lang="nl-NL" dirty="0" smtClean="0"/>
              <a:t>or y </a:t>
            </a:r>
            <a:r>
              <a:rPr lang="nl-NL" dirty="0"/>
              <a:t>== “Kaasje”: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en-US" dirty="0"/>
              <a:t>print "one condition is </a:t>
            </a:r>
            <a:r>
              <a:rPr lang="en-US" dirty="0" smtClean="0"/>
              <a:t>true“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#One of the sides of the operator is True</a:t>
            </a:r>
            <a:r>
              <a:rPr lang="nl-NL" dirty="0"/>
              <a:t>, so this </a:t>
            </a:r>
            <a:r>
              <a:rPr lang="nl-NL" dirty="0" smtClean="0"/>
              <a:t>	statement will be executed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#Note that only if BOTH left and right side are False, the OR-operator will resolve to False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635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 NOT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x = False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if not x: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y = 5</a:t>
            </a:r>
          </a:p>
          <a:p>
            <a:pPr marL="0" indent="0">
              <a:buNone/>
            </a:pPr>
            <a:r>
              <a:rPr lang="nl-NL" dirty="0" smtClean="0"/>
              <a:t>	#The NOT operator flips the value of x, so that 	the condition becomes True and the if-	statement is executed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#sometimes you will see ‘!’ instead of not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670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Order of Execution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will always evaluate the arithmetic operators first (** is highest, </a:t>
            </a:r>
            <a:r>
              <a:rPr lang="en-US" dirty="0" smtClean="0"/>
              <a:t>then multiplication/division</a:t>
            </a:r>
            <a:r>
              <a:rPr lang="en-US" dirty="0"/>
              <a:t>, then addition/subtraction). Next comes the </a:t>
            </a:r>
            <a:r>
              <a:rPr lang="en-US" dirty="0" smtClean="0"/>
              <a:t>relational operators.</a:t>
            </a:r>
          </a:p>
          <a:p>
            <a:pPr marL="0" indent="0">
              <a:buNone/>
            </a:pPr>
            <a:r>
              <a:rPr lang="en-US" dirty="0" smtClean="0"/>
              <a:t>Finally</a:t>
            </a:r>
            <a:r>
              <a:rPr lang="en-US" dirty="0"/>
              <a:t>, the logical operators are done last.</a:t>
            </a:r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Level </a:t>
            </a:r>
            <a:r>
              <a:rPr lang="nl-NL" dirty="0"/>
              <a:t>Category </a:t>
            </a:r>
            <a:r>
              <a:rPr lang="nl-NL" dirty="0" smtClean="0"/>
              <a:t>Operators:</a:t>
            </a:r>
            <a:endParaRPr lang="nl-NL" dirty="0"/>
          </a:p>
          <a:p>
            <a:r>
              <a:rPr lang="nl-NL" dirty="0"/>
              <a:t>7(high) exponent **</a:t>
            </a:r>
          </a:p>
          <a:p>
            <a:r>
              <a:rPr lang="nl-NL" dirty="0"/>
              <a:t>6 multiplication *,/,//,%</a:t>
            </a:r>
          </a:p>
          <a:p>
            <a:r>
              <a:rPr lang="nl-NL" dirty="0"/>
              <a:t>5 addition +,-</a:t>
            </a:r>
          </a:p>
          <a:p>
            <a:r>
              <a:rPr lang="nl-NL" dirty="0"/>
              <a:t>4 relational ==,!=,&lt;=,&gt;=,&gt;,&lt;</a:t>
            </a:r>
          </a:p>
          <a:p>
            <a:r>
              <a:rPr lang="nl-NL" dirty="0"/>
              <a:t>3 logical not</a:t>
            </a:r>
          </a:p>
          <a:p>
            <a:r>
              <a:rPr lang="nl-NL" dirty="0"/>
              <a:t>2 logical and</a:t>
            </a:r>
          </a:p>
          <a:p>
            <a:r>
              <a:rPr lang="nl-NL" dirty="0"/>
              <a:t>1(low) logical or</a:t>
            </a:r>
          </a:p>
        </p:txBody>
      </p:sp>
    </p:spTree>
    <p:extLst>
      <p:ext uri="{BB962C8B-B14F-4D97-AF65-F5344CB8AC3E}">
        <p14:creationId xmlns:p14="http://schemas.microsoft.com/office/powerpoint/2010/main" val="315377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What if...else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47260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If-statements </a:t>
            </a:r>
            <a:r>
              <a:rPr lang="nl-NL" dirty="0"/>
              <a:t>can </a:t>
            </a:r>
            <a:r>
              <a:rPr lang="nl-NL" dirty="0" smtClean="0"/>
              <a:t>have second parts!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x </a:t>
            </a:r>
            <a:r>
              <a:rPr lang="nl-NL" dirty="0"/>
              <a:t>= 11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if x == 10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smtClean="0"/>
              <a:t>	STATEMENTS_1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else:</a:t>
            </a:r>
          </a:p>
          <a:p>
            <a:pPr marL="0" indent="0">
              <a:buNone/>
            </a:pPr>
            <a:r>
              <a:rPr lang="nl-NL" dirty="0" smtClean="0"/>
              <a:t>	STATEMENTS_2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statement one is true run the</a:t>
            </a:r>
          </a:p>
          <a:p>
            <a:pPr marL="0" indent="0">
              <a:buNone/>
            </a:pPr>
            <a:r>
              <a:rPr lang="en-US" dirty="0"/>
              <a:t>first set of statements, else run</a:t>
            </a:r>
          </a:p>
          <a:p>
            <a:pPr marL="0" indent="0">
              <a:buNone/>
            </a:pPr>
            <a:r>
              <a:rPr lang="en-US" dirty="0"/>
              <a:t>the statements in the second</a:t>
            </a:r>
          </a:p>
          <a:p>
            <a:pPr marL="0" indent="0">
              <a:buNone/>
            </a:pPr>
            <a:r>
              <a:rPr lang="nl-NL" dirty="0"/>
              <a:t>block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4"/>
            <a:ext cx="34194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45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If-ception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smtClean="0"/>
              <a:t>You can </a:t>
            </a:r>
            <a:r>
              <a:rPr lang="nl-NL" b="1" dirty="0" smtClean="0"/>
              <a:t>nest</a:t>
            </a:r>
            <a:r>
              <a:rPr lang="nl-NL" dirty="0" smtClean="0"/>
              <a:t> if-statements inside each other: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if x &lt; y: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("x is less than y")</a:t>
            </a:r>
          </a:p>
          <a:p>
            <a:pPr marL="0" indent="0">
              <a:buNone/>
            </a:pPr>
            <a:r>
              <a:rPr lang="nl-NL" dirty="0"/>
              <a:t>else:</a:t>
            </a:r>
          </a:p>
          <a:p>
            <a:pPr marL="0" indent="0">
              <a:buNone/>
            </a:pPr>
            <a:r>
              <a:rPr lang="nl-NL" dirty="0" smtClean="0"/>
              <a:t>	if </a:t>
            </a:r>
            <a:r>
              <a:rPr lang="nl-NL" dirty="0"/>
              <a:t>x &gt; y:</a:t>
            </a:r>
          </a:p>
          <a:p>
            <a:pPr marL="0" indent="0">
              <a:buNone/>
            </a:pPr>
            <a:r>
              <a:rPr lang="nl-NL" dirty="0" smtClean="0"/>
              <a:t>		print</a:t>
            </a:r>
            <a:r>
              <a:rPr lang="nl-NL" dirty="0"/>
              <a:t>("x is greater</a:t>
            </a:r>
          </a:p>
          <a:p>
            <a:pPr marL="0" indent="0">
              <a:buNone/>
            </a:pPr>
            <a:r>
              <a:rPr lang="nl-NL" dirty="0" smtClean="0"/>
              <a:t>		than </a:t>
            </a:r>
            <a:r>
              <a:rPr lang="nl-NL" dirty="0"/>
              <a:t>y</a:t>
            </a:r>
            <a:r>
              <a:rPr lang="nl-NL" dirty="0" smtClean="0"/>
              <a:t>")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else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en-US" dirty="0" smtClean="0"/>
              <a:t>		print</a:t>
            </a:r>
            <a:r>
              <a:rPr lang="en-US" dirty="0"/>
              <a:t>("x and y must</a:t>
            </a:r>
          </a:p>
          <a:p>
            <a:pPr marL="0" indent="0">
              <a:buNone/>
            </a:pPr>
            <a:r>
              <a:rPr lang="nl-NL" dirty="0" smtClean="0"/>
              <a:t>		be </a:t>
            </a:r>
            <a:r>
              <a:rPr lang="nl-NL" dirty="0"/>
              <a:t>equal")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492896"/>
            <a:ext cx="40481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6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So with if-statements, you can make choices in your program, it determines the </a:t>
            </a:r>
            <a:r>
              <a:rPr lang="nl-NL" b="1" dirty="0" smtClean="0"/>
              <a:t>Flow</a:t>
            </a:r>
            <a:r>
              <a:rPr lang="nl-NL" dirty="0" smtClean="0"/>
              <a:t> of the program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5412"/>
            <a:ext cx="34004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51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dirty="0" smtClean="0"/>
              <a:t>Week </a:t>
            </a:r>
            <a:r>
              <a:rPr lang="en-US" dirty="0"/>
              <a:t>Two: </a:t>
            </a:r>
            <a:r>
              <a:rPr lang="en-US" dirty="0" smtClean="0"/>
              <a:t>    Variables</a:t>
            </a:r>
            <a:endParaRPr lang="en-US" dirty="0"/>
          </a:p>
          <a:p>
            <a:r>
              <a:rPr lang="en-US" b="1" dirty="0" smtClean="0"/>
              <a:t>Week </a:t>
            </a:r>
            <a:r>
              <a:rPr lang="en-US" b="1" dirty="0"/>
              <a:t>Three: </a:t>
            </a:r>
            <a:r>
              <a:rPr lang="en-US" b="1" dirty="0" smtClean="0"/>
              <a:t> Conditions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endParaRPr lang="en-US" b="1" dirty="0"/>
          </a:p>
          <a:p>
            <a:r>
              <a:rPr lang="en-US" dirty="0" smtClean="0"/>
              <a:t>Week </a:t>
            </a:r>
            <a:r>
              <a:rPr lang="en-US" dirty="0"/>
              <a:t>Four: </a:t>
            </a:r>
            <a:r>
              <a:rPr lang="en-US" dirty="0" smtClean="0"/>
              <a:t>	   Loops </a:t>
            </a:r>
            <a:endParaRPr lang="en-US" dirty="0"/>
          </a:p>
          <a:p>
            <a:r>
              <a:rPr lang="en-US" dirty="0" smtClean="0"/>
              <a:t>Week Five</a:t>
            </a:r>
            <a:r>
              <a:rPr lang="en-US" dirty="0"/>
              <a:t>: </a:t>
            </a:r>
            <a:r>
              <a:rPr lang="en-US" dirty="0" smtClean="0"/>
              <a:t>	   Functions</a:t>
            </a:r>
            <a:endParaRPr lang="en-US" dirty="0"/>
          </a:p>
          <a:p>
            <a:r>
              <a:rPr lang="en-US" dirty="0" smtClean="0"/>
              <a:t>Week Six:</a:t>
            </a:r>
          </a:p>
          <a:p>
            <a:r>
              <a:rPr lang="en-US" dirty="0" smtClean="0"/>
              <a:t>Week </a:t>
            </a:r>
            <a:r>
              <a:rPr lang="en-US" dirty="0"/>
              <a:t>Seven:    </a:t>
            </a:r>
          </a:p>
          <a:p>
            <a:r>
              <a:rPr lang="en-US" dirty="0" smtClean="0"/>
              <a:t>Week </a:t>
            </a:r>
            <a:r>
              <a:rPr lang="en-US" dirty="0"/>
              <a:t>Eight: </a:t>
            </a:r>
            <a:r>
              <a:rPr lang="en-US" dirty="0" smtClean="0"/>
              <a:t> (</a:t>
            </a:r>
            <a:r>
              <a:rPr lang="en-US" dirty="0"/>
              <a:t>Files, Exceptions, IO)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Test!</a:t>
            </a:r>
          </a:p>
          <a:p>
            <a:r>
              <a:rPr lang="en-US" dirty="0" smtClean="0"/>
              <a:t>Week </a:t>
            </a:r>
            <a:r>
              <a:rPr lang="en-US" dirty="0"/>
              <a:t>Eleven: </a:t>
            </a:r>
            <a:r>
              <a:rPr lang="en-US" dirty="0" smtClean="0"/>
              <a:t> Lists   </a:t>
            </a:r>
            <a:endParaRPr lang="en-US" dirty="0"/>
          </a:p>
          <a:p>
            <a:r>
              <a:rPr lang="en-US" dirty="0" smtClean="0"/>
              <a:t>Week Twelve: Classes and Objects</a:t>
            </a:r>
          </a:p>
          <a:p>
            <a:r>
              <a:rPr lang="en-US" dirty="0" smtClean="0"/>
              <a:t>Week Thirteen:</a:t>
            </a:r>
          </a:p>
          <a:p>
            <a:r>
              <a:rPr lang="en-US" dirty="0" smtClean="0"/>
              <a:t>Week </a:t>
            </a:r>
            <a:r>
              <a:rPr lang="en-US" dirty="0"/>
              <a:t>Fourteen:</a:t>
            </a:r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Chained Conditional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provides an alternative way to write nested selection such as </a:t>
            </a:r>
            <a:r>
              <a:rPr lang="en-US" dirty="0" smtClean="0"/>
              <a:t>the one </a:t>
            </a:r>
            <a:r>
              <a:rPr lang="en-US" dirty="0"/>
              <a:t>shown in the previous section. This is sometimes referred to </a:t>
            </a:r>
            <a:r>
              <a:rPr lang="en-US" dirty="0" smtClean="0"/>
              <a:t>as </a:t>
            </a:r>
            <a:r>
              <a:rPr lang="nl-NL" dirty="0" smtClean="0"/>
              <a:t>a </a:t>
            </a:r>
            <a:r>
              <a:rPr lang="nl-NL" b="1" dirty="0"/>
              <a:t>chained </a:t>
            </a:r>
            <a:r>
              <a:rPr lang="nl-NL" b="1" dirty="0" smtClean="0"/>
              <a:t>conditional</a:t>
            </a:r>
          </a:p>
          <a:p>
            <a:endParaRPr lang="nl-NL" b="1" dirty="0"/>
          </a:p>
          <a:p>
            <a:pPr marL="0" indent="0">
              <a:buNone/>
            </a:pPr>
            <a:r>
              <a:rPr lang="nl-NL" dirty="0"/>
              <a:t>if x &lt; y: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("x is less than y")</a:t>
            </a:r>
          </a:p>
          <a:p>
            <a:pPr marL="0" indent="0">
              <a:buNone/>
            </a:pPr>
            <a:r>
              <a:rPr lang="nl-NL" b="1" dirty="0" smtClean="0"/>
              <a:t>elif</a:t>
            </a:r>
            <a:r>
              <a:rPr lang="nl-NL" dirty="0" smtClean="0"/>
              <a:t> </a:t>
            </a:r>
            <a:r>
              <a:rPr lang="nl-NL" dirty="0"/>
              <a:t>x &gt; y: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("x greater than </a:t>
            </a:r>
            <a:r>
              <a:rPr lang="en-US" dirty="0" err="1"/>
              <a:t>than</a:t>
            </a:r>
            <a:r>
              <a:rPr lang="en-US" dirty="0"/>
              <a:t> y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nl-NL" b="1" dirty="0"/>
              <a:t>elif</a:t>
            </a:r>
            <a:r>
              <a:rPr lang="nl-NL" dirty="0"/>
              <a:t> x </a:t>
            </a:r>
            <a:r>
              <a:rPr lang="nl-NL" dirty="0" smtClean="0"/>
              <a:t>!= y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en-US" dirty="0"/>
              <a:t>	print("x </a:t>
            </a:r>
            <a:r>
              <a:rPr lang="en-US" dirty="0" smtClean="0"/>
              <a:t>is not equal to y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nl-NL" dirty="0" smtClean="0"/>
              <a:t>else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("x and y are equal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#The </a:t>
            </a:r>
            <a:r>
              <a:rPr lang="en-US" dirty="0" err="1" smtClean="0"/>
              <a:t>elif</a:t>
            </a:r>
            <a:r>
              <a:rPr lang="en-US" dirty="0" smtClean="0"/>
              <a:t> can be used multiple times to create a long chain of conditionals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309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Codecademy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Codecademy is a great way to learn how to program! It has instructions and small exercises to become a pro coder!</a:t>
            </a:r>
          </a:p>
          <a:p>
            <a:endParaRPr lang="nl-NL" dirty="0" smtClean="0"/>
          </a:p>
          <a:p>
            <a:r>
              <a:rPr lang="nl-NL" dirty="0" smtClean="0"/>
              <a:t>Now let’s practise!</a:t>
            </a:r>
          </a:p>
          <a:p>
            <a:r>
              <a:rPr lang="nl-NL" dirty="0"/>
              <a:t>https://www.codecademy.com/learn/python</a:t>
            </a:r>
          </a:p>
        </p:txBody>
      </p:sp>
    </p:spTree>
    <p:extLst>
      <p:ext uri="{BB962C8B-B14F-4D97-AF65-F5344CB8AC3E}">
        <p14:creationId xmlns:p14="http://schemas.microsoft.com/office/powerpoint/2010/main" val="67876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CodingBat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Now let’s practise some more:</a:t>
            </a:r>
            <a:endParaRPr lang="nl-NL" dirty="0"/>
          </a:p>
          <a:p>
            <a:r>
              <a:rPr lang="nl-NL" dirty="0"/>
              <a:t>http://codingbat.com/python</a:t>
            </a:r>
          </a:p>
        </p:txBody>
      </p:sp>
    </p:spTree>
    <p:extLst>
      <p:ext uri="{BB962C8B-B14F-4D97-AF65-F5344CB8AC3E}">
        <p14:creationId xmlns:p14="http://schemas.microsoft.com/office/powerpoint/2010/main" val="1782022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Third 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github.com/vmuijrers/ECTTP/blob/master/Labs/Lab_3.md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practise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Super Powers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Variables! (</a:t>
            </a:r>
            <a:r>
              <a:rPr lang="en-US" dirty="0" err="1" smtClean="0"/>
              <a:t>Int</a:t>
            </a:r>
            <a:r>
              <a:rPr lang="en-US" dirty="0" smtClean="0"/>
              <a:t>, String, Boolean and Float)</a:t>
            </a:r>
          </a:p>
          <a:p>
            <a:r>
              <a:rPr lang="en-US" dirty="0" smtClean="0"/>
              <a:t>They can have any name!</a:t>
            </a:r>
          </a:p>
          <a:p>
            <a:r>
              <a:rPr lang="en-US" dirty="0" smtClean="0"/>
              <a:t>And you can give them values with the ‘=‘ operator</a:t>
            </a:r>
          </a:p>
          <a:p>
            <a:r>
              <a:rPr lang="en-US" dirty="0" err="1" smtClean="0"/>
              <a:t>string_mySuperPowerVariable</a:t>
            </a:r>
            <a:r>
              <a:rPr lang="en-US" dirty="0" smtClean="0"/>
              <a:t>  =  “Awesome!”</a:t>
            </a:r>
            <a:endParaRPr lang="en-US" dirty="0"/>
          </a:p>
        </p:txBody>
      </p:sp>
      <p:pic>
        <p:nvPicPr>
          <p:cNvPr id="1026" name="Picture 2" descr="D:\Dropbox\Werk\Lessen\Python\2016-2017\Resources\fccecb8238e44342ecad27ed130017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7" y="3789040"/>
            <a:ext cx="3024336" cy="29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...More Super Powers!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Operators!</a:t>
            </a:r>
          </a:p>
          <a:p>
            <a:r>
              <a:rPr lang="nl-NL" dirty="0" smtClean="0"/>
              <a:t>Variables can be changed and manipulated with operators! (+, -, *, /)</a:t>
            </a:r>
          </a:p>
          <a:p>
            <a:r>
              <a:rPr lang="nl-NL" dirty="0" smtClean="0"/>
              <a:t>Always be sure the input values are of the same type!</a:t>
            </a:r>
          </a:p>
          <a:p>
            <a:r>
              <a:rPr lang="nl-NL" dirty="0"/>
              <a:t>int_myInteger = 3 </a:t>
            </a:r>
            <a:r>
              <a:rPr lang="nl-NL" b="1" dirty="0"/>
              <a:t>+</a:t>
            </a:r>
            <a:r>
              <a:rPr lang="nl-NL" dirty="0"/>
              <a:t> </a:t>
            </a:r>
            <a:r>
              <a:rPr lang="nl-NL" dirty="0" smtClean="0"/>
              <a:t>5 &lt;&lt;&lt; 8</a:t>
            </a:r>
            <a:endParaRPr lang="nl-NL" dirty="0"/>
          </a:p>
          <a:p>
            <a:r>
              <a:rPr lang="nl-NL" dirty="0"/>
              <a:t>int_myInteger = 3 </a:t>
            </a:r>
            <a:r>
              <a:rPr lang="nl-NL" b="1" dirty="0"/>
              <a:t>+</a:t>
            </a:r>
            <a:r>
              <a:rPr lang="nl-NL" dirty="0"/>
              <a:t> </a:t>
            </a:r>
            <a:r>
              <a:rPr lang="nl-NL" dirty="0" smtClean="0"/>
              <a:t>“Kipje” &lt;&lt;&lt; Error!</a:t>
            </a:r>
          </a:p>
          <a:p>
            <a:endParaRPr lang="nl-NL" dirty="0" smtClean="0"/>
          </a:p>
          <a:p>
            <a:r>
              <a:rPr lang="nl-NL" dirty="0" smtClean="0"/>
              <a:t>There are exceptions:</a:t>
            </a:r>
            <a:endParaRPr lang="nl-NL" dirty="0"/>
          </a:p>
          <a:p>
            <a:r>
              <a:rPr lang="nl-NL" dirty="0" smtClean="0"/>
              <a:t>string_myString = “Kipje” </a:t>
            </a:r>
            <a:r>
              <a:rPr lang="nl-NL" b="1" dirty="0" smtClean="0"/>
              <a:t>*</a:t>
            </a:r>
            <a:r>
              <a:rPr lang="nl-NL" dirty="0" smtClean="0"/>
              <a:t> 3 &lt;&lt;&lt; “KipjeKipjeKipje”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96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Boolean Expressions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endParaRPr lang="nl-NL" dirty="0" smtClean="0"/>
          </a:p>
          <a:p>
            <a:r>
              <a:rPr lang="nl-NL" dirty="0" smtClean="0"/>
              <a:t>Boolean types only have two values: True or False</a:t>
            </a:r>
          </a:p>
          <a:p>
            <a:endParaRPr lang="nl-NL" dirty="0" smtClean="0"/>
          </a:p>
          <a:p>
            <a:r>
              <a:rPr lang="nl-NL" dirty="0" smtClean="0"/>
              <a:t>boolean_myBoolean = True #Set the variable to True</a:t>
            </a:r>
          </a:p>
          <a:p>
            <a:endParaRPr lang="nl-NL" dirty="0"/>
          </a:p>
          <a:p>
            <a:r>
              <a:rPr lang="nl-NL" dirty="0" smtClean="0"/>
              <a:t>If ( boolean_myBoolean </a:t>
            </a:r>
            <a:r>
              <a:rPr lang="nl-NL" b="1" dirty="0" smtClean="0"/>
              <a:t>==</a:t>
            </a:r>
            <a:r>
              <a:rPr lang="nl-NL" dirty="0" smtClean="0"/>
              <a:t> True ):#This is an if-statement</a:t>
            </a:r>
          </a:p>
          <a:p>
            <a:pPr lvl="1"/>
            <a:r>
              <a:rPr lang="nl-NL" dirty="0" smtClean="0"/>
              <a:t>#Do something here</a:t>
            </a:r>
          </a:p>
          <a:p>
            <a:endParaRPr lang="nl-NL" dirty="0"/>
          </a:p>
          <a:p>
            <a:r>
              <a:rPr lang="nl-NL" dirty="0" smtClean="0"/>
              <a:t>Boolean expressions </a:t>
            </a:r>
            <a:r>
              <a:rPr lang="en-US" dirty="0"/>
              <a:t>ask a question and produce a yes or no result we use </a:t>
            </a:r>
            <a:r>
              <a:rPr lang="en-US" dirty="0" smtClean="0"/>
              <a:t>to control </a:t>
            </a:r>
            <a:r>
              <a:rPr lang="en-US" dirty="0"/>
              <a:t>how a program flows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568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Comparison  Operators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Boolean Expressions use comparison operators to evaluate if something is </a:t>
            </a:r>
            <a:r>
              <a:rPr lang="en-US" dirty="0" smtClean="0"/>
              <a:t>true or </a:t>
            </a:r>
            <a:r>
              <a:rPr lang="en-US" dirty="0"/>
              <a:t>false, yes or </a:t>
            </a:r>
            <a:r>
              <a:rPr lang="en-US" dirty="0" smtClean="0"/>
              <a:t>no</a:t>
            </a:r>
          </a:p>
          <a:p>
            <a:endParaRPr lang="en-US" dirty="0"/>
          </a:p>
          <a:p>
            <a:r>
              <a:rPr lang="en-US" dirty="0" smtClean="0"/>
              <a:t>Some examples of comparison operators are:</a:t>
            </a:r>
          </a:p>
          <a:p>
            <a:r>
              <a:rPr lang="en-US" dirty="0" smtClean="0"/>
              <a:t>==  (compares two values, True if the values are </a:t>
            </a:r>
            <a:r>
              <a:rPr lang="en-US" b="1" dirty="0" smtClean="0"/>
              <a:t>equal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   (compares two values, True if the left side is </a:t>
            </a:r>
            <a:r>
              <a:rPr lang="en-US" b="1" dirty="0" smtClean="0"/>
              <a:t>larger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&lt;    (compares </a:t>
            </a:r>
            <a:r>
              <a:rPr lang="en-US" dirty="0"/>
              <a:t>two values, True if the </a:t>
            </a:r>
            <a:r>
              <a:rPr lang="en-US" dirty="0" smtClean="0"/>
              <a:t>left side </a:t>
            </a:r>
            <a:r>
              <a:rPr lang="en-US" dirty="0"/>
              <a:t>is </a:t>
            </a:r>
            <a:r>
              <a:rPr lang="en-US" b="1" dirty="0" smtClean="0"/>
              <a:t>smaller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&gt;=  </a:t>
            </a:r>
            <a:r>
              <a:rPr lang="en-US" dirty="0"/>
              <a:t>(compares two values, True if the </a:t>
            </a:r>
            <a:r>
              <a:rPr lang="en-US" dirty="0" smtClean="0"/>
              <a:t>left side </a:t>
            </a:r>
            <a:r>
              <a:rPr lang="en-US" dirty="0"/>
              <a:t>is </a:t>
            </a:r>
            <a:r>
              <a:rPr lang="en-US" b="1" dirty="0" smtClean="0"/>
              <a:t>equal</a:t>
            </a:r>
            <a:r>
              <a:rPr lang="en-US" dirty="0" smtClean="0"/>
              <a:t> or </a:t>
            </a:r>
            <a:r>
              <a:rPr lang="en-US" b="1" dirty="0" smtClean="0"/>
              <a:t>larger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&lt;=  (</a:t>
            </a:r>
            <a:r>
              <a:rPr lang="en-US" dirty="0"/>
              <a:t>compares two values, True if the </a:t>
            </a:r>
            <a:r>
              <a:rPr lang="en-US" dirty="0" smtClean="0"/>
              <a:t>left</a:t>
            </a:r>
            <a:r>
              <a:rPr lang="en-US" b="1" dirty="0" smtClean="0"/>
              <a:t> </a:t>
            </a:r>
            <a:r>
              <a:rPr lang="en-US" dirty="0" smtClean="0"/>
              <a:t>side </a:t>
            </a:r>
            <a:r>
              <a:rPr lang="en-US" dirty="0"/>
              <a:t>is </a:t>
            </a:r>
            <a:r>
              <a:rPr lang="en-US" b="1" dirty="0"/>
              <a:t>equal</a:t>
            </a:r>
            <a:r>
              <a:rPr lang="en-US" dirty="0"/>
              <a:t> or </a:t>
            </a:r>
            <a:r>
              <a:rPr lang="en-US" b="1" dirty="0" smtClean="0"/>
              <a:t>smaller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!=   (compares two values, True if the values are </a:t>
            </a:r>
            <a:r>
              <a:rPr lang="en-US" b="1" dirty="0" smtClean="0"/>
              <a:t>not equal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Comparison operators look at variables but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not change </a:t>
            </a:r>
            <a:r>
              <a:rPr lang="en-US" dirty="0"/>
              <a:t>variables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302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Conditional Statements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 Comparison operators can be use to check conditional statements</a:t>
            </a:r>
          </a:p>
          <a:p>
            <a:r>
              <a:rPr lang="en-US" dirty="0" smtClean="0"/>
              <a:t>This can be used to </a:t>
            </a:r>
            <a:r>
              <a:rPr lang="en-US" dirty="0"/>
              <a:t>change the behavior of </a:t>
            </a:r>
            <a:r>
              <a:rPr lang="en-US" dirty="0" smtClean="0"/>
              <a:t>the </a:t>
            </a:r>
            <a:r>
              <a:rPr lang="nl-NL" dirty="0" smtClean="0"/>
              <a:t>program accordingly</a:t>
            </a:r>
          </a:p>
          <a:p>
            <a:r>
              <a:rPr lang="nl-NL" dirty="0" smtClean="0"/>
              <a:t>An example is the if-statement:</a:t>
            </a:r>
          </a:p>
          <a:p>
            <a:endParaRPr lang="nl-NL" dirty="0"/>
          </a:p>
          <a:p>
            <a:r>
              <a:rPr lang="nl-NL" dirty="0"/>
              <a:t>i</a:t>
            </a:r>
            <a:r>
              <a:rPr lang="nl-NL" dirty="0" smtClean="0"/>
              <a:t>f ( &lt;Condition&gt; ):</a:t>
            </a:r>
          </a:p>
          <a:p>
            <a:pPr lvl="1"/>
            <a:r>
              <a:rPr lang="nl-NL" dirty="0" smtClean="0"/>
              <a:t>#If the condition is True then this code executes</a:t>
            </a:r>
          </a:p>
          <a:p>
            <a:r>
              <a:rPr lang="nl-NL" dirty="0"/>
              <a:t>e</a:t>
            </a:r>
            <a:r>
              <a:rPr lang="nl-NL" dirty="0" smtClean="0"/>
              <a:t>lse:</a:t>
            </a:r>
          </a:p>
          <a:p>
            <a:pPr lvl="1"/>
            <a:r>
              <a:rPr lang="nl-NL" dirty="0" smtClean="0"/>
              <a:t>#If the condition is False then this code </a:t>
            </a:r>
            <a:r>
              <a:rPr lang="nl-NL" dirty="0"/>
              <a:t>executes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98706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04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smtClean="0"/>
              <a:t>x = 10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if ( x == 10):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x = x + 1</a:t>
            </a:r>
          </a:p>
          <a:p>
            <a:pPr marL="0" indent="0">
              <a:buNone/>
            </a:pPr>
            <a:r>
              <a:rPr lang="nl-NL" dirty="0"/>
              <a:t>#because x is 10 the operator </a:t>
            </a:r>
            <a:r>
              <a:rPr lang="nl-NL" b="1" dirty="0"/>
              <a:t>== </a:t>
            </a:r>
            <a:r>
              <a:rPr lang="nl-NL" dirty="0"/>
              <a:t>resolves to </a:t>
            </a:r>
            <a:r>
              <a:rPr lang="nl-NL" dirty="0" smtClean="0"/>
              <a:t>True and the code will be executed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 smtClean="0"/>
              <a:t>y = “Hello”</a:t>
            </a:r>
          </a:p>
          <a:p>
            <a:pPr marL="0" indent="0">
              <a:buNone/>
            </a:pPr>
            <a:r>
              <a:rPr lang="nl-NL" dirty="0" smtClean="0"/>
              <a:t>If ( y == “hello” 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y = “CAPS” </a:t>
            </a:r>
          </a:p>
          <a:p>
            <a:pPr marL="0" indent="0">
              <a:buNone/>
            </a:pPr>
            <a:r>
              <a:rPr lang="nl-NL" dirty="0" smtClean="0"/>
              <a:t># This code does not get executed because “Hello” is not equal to “hello”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 	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458" y="2492896"/>
            <a:ext cx="19907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69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Indentation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Indentation matters in Python.</a:t>
            </a:r>
          </a:p>
          <a:p>
            <a:r>
              <a:rPr lang="en-US" dirty="0"/>
              <a:t>If you have a statement that</a:t>
            </a:r>
          </a:p>
          <a:p>
            <a:r>
              <a:rPr lang="en-US" dirty="0"/>
              <a:t>ends in a </a:t>
            </a:r>
            <a:r>
              <a:rPr lang="en-US" b="1" dirty="0"/>
              <a:t>:</a:t>
            </a:r>
            <a:r>
              <a:rPr lang="en-US" dirty="0"/>
              <a:t> you can add lines</a:t>
            </a:r>
          </a:p>
          <a:p>
            <a:r>
              <a:rPr lang="en-US" dirty="0"/>
              <a:t>of code underneath it tabbed</a:t>
            </a:r>
          </a:p>
          <a:p>
            <a:r>
              <a:rPr lang="en-US" dirty="0"/>
              <a:t>in with one tab and those lines</a:t>
            </a:r>
          </a:p>
          <a:p>
            <a:r>
              <a:rPr lang="en-US" dirty="0"/>
              <a:t>of code are grouped within the</a:t>
            </a:r>
          </a:p>
          <a:p>
            <a:r>
              <a:rPr lang="nl-NL" b="1" dirty="0" smtClean="0"/>
              <a:t>scope </a:t>
            </a:r>
            <a:r>
              <a:rPr lang="nl-NL" dirty="0"/>
              <a:t>of that </a:t>
            </a:r>
            <a:r>
              <a:rPr lang="nl-NL" dirty="0" smtClean="0"/>
              <a:t>condition</a:t>
            </a:r>
          </a:p>
          <a:p>
            <a:endParaRPr lang="nl-NL" dirty="0"/>
          </a:p>
          <a:p>
            <a:r>
              <a:rPr lang="en-US" dirty="0" smtClean="0"/>
              <a:t>When </a:t>
            </a:r>
            <a:r>
              <a:rPr lang="en-US" dirty="0"/>
              <a:t>you un-indent you leave</a:t>
            </a:r>
          </a:p>
          <a:p>
            <a:r>
              <a:rPr lang="en-US" dirty="0"/>
              <a:t>this </a:t>
            </a:r>
            <a:r>
              <a:rPr lang="en-US" b="1" dirty="0"/>
              <a:t>scope </a:t>
            </a:r>
            <a:r>
              <a:rPr lang="en-US" dirty="0"/>
              <a:t>and are back</a:t>
            </a:r>
          </a:p>
          <a:p>
            <a:r>
              <a:rPr lang="nl-NL" i="1" dirty="0"/>
              <a:t>outside </a:t>
            </a:r>
            <a:r>
              <a:rPr lang="nl-NL" dirty="0"/>
              <a:t>the conditional block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867" y="1258094"/>
            <a:ext cx="27241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837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1036</TotalTime>
  <Words>812</Words>
  <Application>Microsoft Office PowerPoint</Application>
  <PresentationFormat>On-screen Show (4:3)</PresentationFormat>
  <Paragraphs>217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ECTTP: Conditions</vt:lpstr>
      <vt:lpstr>Course Overview</vt:lpstr>
      <vt:lpstr>Our Super Powers so far…</vt:lpstr>
      <vt:lpstr>...More Super Powers!</vt:lpstr>
      <vt:lpstr>Boolean Expressions</vt:lpstr>
      <vt:lpstr>Comparison  Operators</vt:lpstr>
      <vt:lpstr>Conditional Statements</vt:lpstr>
      <vt:lpstr>Example</vt:lpstr>
      <vt:lpstr>Indentation</vt:lpstr>
      <vt:lpstr>Indentation Example</vt:lpstr>
      <vt:lpstr>Scope</vt:lpstr>
      <vt:lpstr>Logical Operators</vt:lpstr>
      <vt:lpstr>Example AND</vt:lpstr>
      <vt:lpstr>Example OR</vt:lpstr>
      <vt:lpstr>Example NOT</vt:lpstr>
      <vt:lpstr>Order of Execution</vt:lpstr>
      <vt:lpstr>What if...else</vt:lpstr>
      <vt:lpstr>If-ception</vt:lpstr>
      <vt:lpstr>Flow</vt:lpstr>
      <vt:lpstr>Chained Conditional</vt:lpstr>
      <vt:lpstr>Codecademy</vt:lpstr>
      <vt:lpstr>CodingBat</vt:lpstr>
      <vt:lpstr>Third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116</cp:revision>
  <dcterms:created xsi:type="dcterms:W3CDTF">2016-09-02T13:08:21Z</dcterms:created>
  <dcterms:modified xsi:type="dcterms:W3CDTF">2016-09-14T11:18:40Z</dcterms:modified>
</cp:coreProperties>
</file>