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6" r:id="rId3"/>
    <p:sldId id="275" r:id="rId4"/>
    <p:sldId id="279" r:id="rId5"/>
    <p:sldId id="257" r:id="rId6"/>
    <p:sldId id="258" r:id="rId7"/>
    <p:sldId id="259" r:id="rId8"/>
    <p:sldId id="260" r:id="rId9"/>
    <p:sldId id="261" r:id="rId10"/>
    <p:sldId id="262" r:id="rId11"/>
    <p:sldId id="263" r:id="rId12"/>
    <p:sldId id="264" r:id="rId13"/>
    <p:sldId id="265" r:id="rId14"/>
    <p:sldId id="277" r:id="rId15"/>
    <p:sldId id="278" r:id="rId16"/>
    <p:sldId id="266" r:id="rId17"/>
    <p:sldId id="267" r:id="rId18"/>
    <p:sldId id="268" r:id="rId19"/>
    <p:sldId id="269" r:id="rId20"/>
    <p:sldId id="270" r:id="rId21"/>
    <p:sldId id="274" r:id="rId22"/>
    <p:sldId id="271" r:id="rId23"/>
    <p:sldId id="272" r:id="rId24"/>
    <p:sldId id="273" r:id="rId2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45" autoAdjust="0"/>
  </p:normalViewPr>
  <p:slideViewPr>
    <p:cSldViewPr>
      <p:cViewPr>
        <p:scale>
          <a:sx n="100" d="100"/>
          <a:sy n="100" d="100"/>
        </p:scale>
        <p:origin x="-194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F5773-A4C2-49AD-B804-F6F9DAD548FC}" type="datetimeFigureOut">
              <a:rPr lang="nl-NL" smtClean="0"/>
              <a:t>6-9-2016</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DDBED-3E3D-43AF-B404-0A1C272252F3}" type="slidenum">
              <a:rPr lang="nl-NL" smtClean="0"/>
              <a:t>‹#›</a:t>
            </a:fld>
            <a:endParaRPr lang="nl-NL"/>
          </a:p>
        </p:txBody>
      </p:sp>
    </p:spTree>
    <p:extLst>
      <p:ext uri="{BB962C8B-B14F-4D97-AF65-F5344CB8AC3E}">
        <p14:creationId xmlns:p14="http://schemas.microsoft.com/office/powerpoint/2010/main" val="220714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Example! Can you make a squircle?</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5</a:t>
            </a:fld>
            <a:endParaRPr lang="nl-NL"/>
          </a:p>
        </p:txBody>
      </p:sp>
    </p:spTree>
    <p:extLst>
      <p:ext uri="{BB962C8B-B14F-4D97-AF65-F5344CB8AC3E}">
        <p14:creationId xmlns:p14="http://schemas.microsoft.com/office/powerpoint/2010/main" val="77128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For all functionality of python:</a:t>
            </a:r>
          </a:p>
          <a:p>
            <a:r>
              <a:rPr lang="nl-NL" dirty="0" smtClean="0"/>
              <a:t>https://docs.python.org/3.5/tutorial/index.html</a:t>
            </a:r>
          </a:p>
          <a:p>
            <a:endParaRPr lang="nl-NL" dirty="0" smtClean="0"/>
          </a:p>
          <a:p>
            <a:r>
              <a:rPr lang="nl-NL" dirty="0" smtClean="0"/>
              <a:t>For all</a:t>
            </a:r>
            <a:r>
              <a:rPr lang="nl-NL" baseline="0" dirty="0" smtClean="0"/>
              <a:t> functionality of processing:</a:t>
            </a:r>
          </a:p>
          <a:p>
            <a:r>
              <a:rPr lang="nl-NL" dirty="0" smtClean="0"/>
              <a:t>http://py.processing.org/</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17</a:t>
            </a:fld>
            <a:endParaRPr lang="nl-NL"/>
          </a:p>
        </p:txBody>
      </p:sp>
    </p:spTree>
    <p:extLst>
      <p:ext uri="{BB962C8B-B14F-4D97-AF65-F5344CB8AC3E}">
        <p14:creationId xmlns:p14="http://schemas.microsoft.com/office/powerpoint/2010/main" val="305442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Variables are types of data stored in containers. Think of them like a box that holds something in it.</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18</a:t>
            </a:fld>
            <a:endParaRPr lang="nl-NL"/>
          </a:p>
        </p:txBody>
      </p:sp>
    </p:spTree>
    <p:extLst>
      <p:ext uri="{BB962C8B-B14F-4D97-AF65-F5344CB8AC3E}">
        <p14:creationId xmlns:p14="http://schemas.microsoft.com/office/powerpoint/2010/main" val="237797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Other reserved words in Python which you cannot use as variable names:</a:t>
            </a:r>
          </a:p>
          <a:p>
            <a:endParaRPr lang="nl-NL" dirty="0" smtClean="0"/>
          </a:p>
          <a:p>
            <a:pPr marL="0" indent="0">
              <a:buNone/>
            </a:pPr>
            <a:r>
              <a:rPr lang="nl-NL" dirty="0" smtClean="0"/>
              <a:t>False True as finally is return None continue for lambda try</a:t>
            </a:r>
          </a:p>
          <a:p>
            <a:pPr marL="0" indent="0">
              <a:buNone/>
            </a:pPr>
            <a:r>
              <a:rPr lang="nl-NL" dirty="0" smtClean="0"/>
              <a:t>Def from nonlocal while and del global not with</a:t>
            </a:r>
          </a:p>
          <a:p>
            <a:pPr marL="0" indent="0">
              <a:buNone/>
            </a:pPr>
            <a:r>
              <a:rPr lang="nl-NL" dirty="0" smtClean="0"/>
              <a:t>As elif if or yield assert else import pass break except in raise</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20</a:t>
            </a:fld>
            <a:endParaRPr lang="nl-NL"/>
          </a:p>
        </p:txBody>
      </p:sp>
    </p:spTree>
    <p:extLst>
      <p:ext uri="{BB962C8B-B14F-4D97-AF65-F5344CB8AC3E}">
        <p14:creationId xmlns:p14="http://schemas.microsoft.com/office/powerpoint/2010/main" val="234399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Adhere to the Code of</a:t>
            </a:r>
            <a:r>
              <a:rPr lang="nl-NL" baseline="0" dirty="0" smtClean="0"/>
              <a:t> conduct. Do not steal code! Do not use code for evil! Also, be nice to your computer, it just executes the code you give it, nothing else (in most cases).</a:t>
            </a:r>
          </a:p>
          <a:p>
            <a:endParaRPr lang="nl-NL" baseline="0"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6</a:t>
            </a:fld>
            <a:endParaRPr lang="nl-NL"/>
          </a:p>
        </p:txBody>
      </p:sp>
    </p:spTree>
    <p:extLst>
      <p:ext uri="{BB962C8B-B14F-4D97-AF65-F5344CB8AC3E}">
        <p14:creationId xmlns:p14="http://schemas.microsoft.com/office/powerpoint/2010/main" val="63718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Problem solving means the ability to formulate problems, think creatively about solutions, and express a solution clearly and accurately</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r>
              <a:rPr lang="nl-NL" dirty="0" smtClean="0"/>
              <a:t>How you solve the problem is called an algorithm</a:t>
            </a:r>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An algorithm is a step</a:t>
            </a:r>
            <a:r>
              <a:rPr lang="nl-NL" baseline="0" dirty="0" smtClean="0"/>
              <a:t> by step list of instructions, or a program , that if followed exactly will solve the problem under consideration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These algorithms form programs which are written in programming languages (such as Python, Java, C++ or C# and many others!)</a:t>
            </a:r>
            <a:endParaRPr lang="nl-NL"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7</a:t>
            </a:fld>
            <a:endParaRPr lang="nl-NL"/>
          </a:p>
        </p:txBody>
      </p:sp>
    </p:spTree>
    <p:extLst>
      <p:ext uri="{BB962C8B-B14F-4D97-AF65-F5344CB8AC3E}">
        <p14:creationId xmlns:p14="http://schemas.microsoft.com/office/powerpoint/2010/main" val="399471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Python is an example of a high-level language</a:t>
            </a:r>
          </a:p>
          <a:p>
            <a:endParaRPr lang="nl-NL" dirty="0" smtClean="0"/>
          </a:p>
          <a:p>
            <a:r>
              <a:rPr lang="nl-NL" dirty="0" smtClean="0"/>
              <a:t>There</a:t>
            </a:r>
            <a:r>
              <a:rPr lang="nl-NL" baseline="0" dirty="0" smtClean="0"/>
              <a:t> are also low level programming languages (assembly, machine language)</a:t>
            </a:r>
          </a:p>
          <a:p>
            <a:endParaRPr lang="nl-NL" baseline="0" dirty="0" smtClean="0"/>
          </a:p>
          <a:p>
            <a:r>
              <a:rPr lang="nl-NL" baseline="0" dirty="0" smtClean="0"/>
              <a:t>High level languages use human friendly sets of instructions to create programs. </a:t>
            </a:r>
          </a:p>
          <a:p>
            <a:r>
              <a:rPr lang="nl-NL" baseline="0" dirty="0" smtClean="0"/>
              <a:t>Low level languages are not as human friendly and are written for the hardware.</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8</a:t>
            </a:fld>
            <a:endParaRPr lang="nl-NL"/>
          </a:p>
        </p:txBody>
      </p:sp>
    </p:spTree>
    <p:extLst>
      <p:ext uri="{BB962C8B-B14F-4D97-AF65-F5344CB8AC3E}">
        <p14:creationId xmlns:p14="http://schemas.microsoft.com/office/powerpoint/2010/main" val="192674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Each bit (starting from the right), represents a power of 2. If the bit is 1 the power of 2 can be added, if</a:t>
            </a:r>
            <a:r>
              <a:rPr lang="nl-NL" baseline="0" dirty="0" smtClean="0"/>
              <a:t> the bit is 0, the power of 2 can be ignored.</a:t>
            </a:r>
          </a:p>
          <a:p>
            <a:endParaRPr lang="nl-NL" baseline="0" dirty="0" smtClean="0"/>
          </a:p>
          <a:p>
            <a:r>
              <a:rPr lang="nl-NL" baseline="0" dirty="0" smtClean="0"/>
              <a:t>The number 133 is 10000101 in binary because 2^0 + 2^2 + 2^7 = 133 (note here that the most right bit is at position 0) </a:t>
            </a:r>
          </a:p>
        </p:txBody>
      </p:sp>
      <p:sp>
        <p:nvSpPr>
          <p:cNvPr id="4" name="Slide Number Placeholder 3"/>
          <p:cNvSpPr>
            <a:spLocks noGrp="1"/>
          </p:cNvSpPr>
          <p:nvPr>
            <p:ph type="sldNum" sz="quarter" idx="10"/>
          </p:nvPr>
        </p:nvSpPr>
        <p:spPr/>
        <p:txBody>
          <a:bodyPr/>
          <a:lstStyle/>
          <a:p>
            <a:fld id="{8C9DDBED-3E3D-43AF-B404-0A1C272252F3}" type="slidenum">
              <a:rPr lang="nl-NL" smtClean="0"/>
              <a:t>11</a:t>
            </a:fld>
            <a:endParaRPr lang="nl-NL"/>
          </a:p>
        </p:txBody>
      </p:sp>
    </p:spTree>
    <p:extLst>
      <p:ext uri="{BB962C8B-B14F-4D97-AF65-F5344CB8AC3E}">
        <p14:creationId xmlns:p14="http://schemas.microsoft.com/office/powerpoint/2010/main" val="83188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13</a:t>
            </a:fld>
            <a:endParaRPr lang="nl-NL"/>
          </a:p>
        </p:txBody>
      </p:sp>
    </p:spTree>
    <p:extLst>
      <p:ext uri="{BB962C8B-B14F-4D97-AF65-F5344CB8AC3E}">
        <p14:creationId xmlns:p14="http://schemas.microsoft.com/office/powerpoint/2010/main" val="27085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Python is uses both an interpreter</a:t>
            </a:r>
            <a:r>
              <a:rPr lang="nl-NL" baseline="0" dirty="0" smtClean="0"/>
              <a:t> and a compiler</a:t>
            </a:r>
            <a:endParaRPr lang="nl-NL"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14</a:t>
            </a:fld>
            <a:endParaRPr lang="nl-NL"/>
          </a:p>
        </p:txBody>
      </p:sp>
    </p:spTree>
    <p:extLst>
      <p:ext uri="{BB962C8B-B14F-4D97-AF65-F5344CB8AC3E}">
        <p14:creationId xmlns:p14="http://schemas.microsoft.com/office/powerpoint/2010/main" val="207603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Python uses both processes, but because of the way programmers interact with it, it is usually considered an interpreted language. </a:t>
            </a:r>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There are two ways to use the Python interpreter: </a:t>
            </a:r>
            <a:r>
              <a:rPr lang="nl-NL" i="1" dirty="0" smtClean="0"/>
              <a:t>shell mode </a:t>
            </a:r>
            <a:r>
              <a:rPr lang="nl-NL" dirty="0" smtClean="0"/>
              <a:t>and </a:t>
            </a:r>
            <a:r>
              <a:rPr lang="nl-NL" i="1" dirty="0" smtClean="0"/>
              <a:t>program mode</a:t>
            </a:r>
            <a:r>
              <a:rPr lang="nl-NL" dirty="0" smtClean="0"/>
              <a:t>. In shell mode, you type Python expressions into the </a:t>
            </a:r>
            <a:r>
              <a:rPr lang="nl-NL" b="1" dirty="0" smtClean="0"/>
              <a:t>Python shell</a:t>
            </a:r>
            <a:r>
              <a:rPr lang="nl-NL" dirty="0" smtClean="0"/>
              <a:t>. In program mode you type them into a file.</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15</a:t>
            </a:fld>
            <a:endParaRPr lang="nl-NL"/>
          </a:p>
        </p:txBody>
      </p:sp>
    </p:spTree>
    <p:extLst>
      <p:ext uri="{BB962C8B-B14F-4D97-AF65-F5344CB8AC3E}">
        <p14:creationId xmlns:p14="http://schemas.microsoft.com/office/powerpoint/2010/main" val="392559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 program lives on your hard disk</a:t>
            </a:r>
          </a:p>
          <a:p>
            <a:endParaRPr lang="nl-NL" dirty="0" smtClean="0"/>
          </a:p>
          <a:p>
            <a:r>
              <a:rPr lang="nl-NL" dirty="0" smtClean="0"/>
              <a:t>The instructions</a:t>
            </a:r>
            <a:r>
              <a:rPr lang="nl-NL" baseline="0" dirty="0" smtClean="0"/>
              <a:t> of a program get loaded into ram. The machine code is fetched into your CPU</a:t>
            </a:r>
          </a:p>
          <a:p>
            <a:endParaRPr lang="nl-NL" baseline="0" dirty="0" smtClean="0"/>
          </a:p>
          <a:p>
            <a:r>
              <a:rPr lang="nl-NL" baseline="0" dirty="0" smtClean="0"/>
              <a:t>These instructions get decoded and then executed on your CPU</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16</a:t>
            </a:fld>
            <a:endParaRPr lang="nl-NL"/>
          </a:p>
        </p:txBody>
      </p:sp>
    </p:spTree>
    <p:extLst>
      <p:ext uri="{BB962C8B-B14F-4D97-AF65-F5344CB8AC3E}">
        <p14:creationId xmlns:p14="http://schemas.microsoft.com/office/powerpoint/2010/main" val="284560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04339C-2201-45A8-9ECB-B18791DD5D3F}" type="datetimeFigureOut">
              <a:rPr lang="nl-NL" smtClean="0"/>
              <a:t>6-9-2016</a:t>
            </a:fld>
            <a:endParaRPr lang="nl-NL"/>
          </a:p>
        </p:txBody>
      </p:sp>
      <p:sp>
        <p:nvSpPr>
          <p:cNvPr id="8" name="Slide Number Placeholder 7"/>
          <p:cNvSpPr>
            <a:spLocks noGrp="1"/>
          </p:cNvSpPr>
          <p:nvPr>
            <p:ph type="sldNum" sz="quarter" idx="11"/>
          </p:nvPr>
        </p:nvSpPr>
        <p:spPr/>
        <p:txBody>
          <a:bodyPr/>
          <a:lstStyle/>
          <a:p>
            <a:fld id="{B06AD082-96F4-461C-8AC5-8F4299F2ED7D}" type="slidenum">
              <a:rPr lang="nl-NL" smtClean="0"/>
              <a:t>‹#›</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6-9-2016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6-9-2016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04339C-2201-45A8-9ECB-B18791DD5D3F}" type="datetimeFigureOut">
              <a:rPr lang="nl-NL" smtClean="0"/>
              <a:t>6-9-2016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4339C-2201-45A8-9ECB-B18791DD5D3F}" type="datetimeFigureOut">
              <a:rPr lang="nl-NL" smtClean="0"/>
              <a:t>6-9-2016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04339C-2201-45A8-9ECB-B18791DD5D3F}" type="datetimeFigureOut">
              <a:rPr lang="nl-NL" smtClean="0"/>
              <a:t>6-9-2016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04339C-2201-45A8-9ECB-B18791DD5D3F}" type="datetimeFigureOut">
              <a:rPr lang="nl-NL" smtClean="0"/>
              <a:t>6-9-2016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06AD082-96F4-461C-8AC5-8F4299F2ED7D}" type="slidenum">
              <a:rPr lang="nl-NL" smtClean="0"/>
              <a:t>‹#›</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4339C-2201-45A8-9ECB-B18791DD5D3F}" type="datetimeFigureOut">
              <a:rPr lang="nl-NL" smtClean="0"/>
              <a:t>6-9-2016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339C-2201-45A8-9ECB-B18791DD5D3F}" type="datetimeFigureOut">
              <a:rPr lang="nl-NL" smtClean="0"/>
              <a:t>6-9-2016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6-9-2016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6-9-2016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04339C-2201-45A8-9ECB-B18791DD5D3F}" type="datetimeFigureOut">
              <a:rPr lang="nl-NL" smtClean="0"/>
              <a:t>6-9-2016</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06AD082-96F4-461C-8AC5-8F4299F2ED7D}" type="slidenum">
              <a:rPr lang="nl-NL" smtClean="0"/>
              <a:t>‹#›</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vmuijrers/ECTTP/blob/mas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sz="6600" dirty="0" smtClean="0"/>
              <a:t>Empowering Creative Thinking Through Programming</a:t>
            </a:r>
            <a:endParaRPr lang="nl-NL" sz="6600" dirty="0"/>
          </a:p>
        </p:txBody>
      </p:sp>
      <p:sp>
        <p:nvSpPr>
          <p:cNvPr id="3" name="Subtitle 2"/>
          <p:cNvSpPr>
            <a:spLocks noGrp="1"/>
          </p:cNvSpPr>
          <p:nvPr>
            <p:ph type="subTitle" idx="1"/>
          </p:nvPr>
        </p:nvSpPr>
        <p:spPr>
          <a:xfrm>
            <a:off x="1331640" y="5157192"/>
            <a:ext cx="6400800" cy="1219200"/>
          </a:xfrm>
        </p:spPr>
        <p:txBody>
          <a:bodyPr>
            <a:normAutofit/>
          </a:bodyPr>
          <a:lstStyle/>
          <a:p>
            <a:r>
              <a:rPr lang="nl-NL" dirty="0" smtClean="0"/>
              <a:t>Valentijn Muijrers</a:t>
            </a:r>
          </a:p>
          <a:p>
            <a:r>
              <a:rPr lang="nl-NL" dirty="0"/>
              <a:t>https://</a:t>
            </a:r>
            <a:r>
              <a:rPr lang="nl-NL" dirty="0" smtClean="0"/>
              <a:t>github.com/vmuijrers/ECTTP</a:t>
            </a:r>
          </a:p>
        </p:txBody>
      </p:sp>
      <p:sp>
        <p:nvSpPr>
          <p:cNvPr id="4" name="Freeform 3"/>
          <p:cNvSpPr>
            <a:spLocks noEditPoints="1"/>
          </p:cNvSpPr>
          <p:nvPr/>
        </p:nvSpPr>
        <p:spPr bwMode="auto">
          <a:xfrm>
            <a:off x="6876256" y="404664"/>
            <a:ext cx="1503463" cy="479971"/>
          </a:xfrm>
          <a:custGeom>
            <a:avLst/>
            <a:gdLst/>
            <a:ahLst/>
            <a:cxnLst>
              <a:cxn ang="0">
                <a:pos x="450" y="187"/>
              </a:cxn>
              <a:cxn ang="0">
                <a:pos x="465" y="203"/>
              </a:cxn>
              <a:cxn ang="0">
                <a:pos x="637" y="203"/>
              </a:cxn>
              <a:cxn ang="0">
                <a:pos x="653" y="187"/>
              </a:cxn>
              <a:cxn ang="0">
                <a:pos x="653" y="15"/>
              </a:cxn>
              <a:cxn ang="0">
                <a:pos x="637" y="0"/>
              </a:cxn>
              <a:cxn ang="0">
                <a:pos x="615" y="0"/>
              </a:cxn>
              <a:cxn ang="0">
                <a:pos x="600" y="15"/>
              </a:cxn>
              <a:cxn ang="0">
                <a:pos x="600" y="150"/>
              </a:cxn>
              <a:cxn ang="0">
                <a:pos x="503" y="150"/>
              </a:cxn>
              <a:cxn ang="0">
                <a:pos x="503" y="15"/>
              </a:cxn>
              <a:cxn ang="0">
                <a:pos x="487" y="0"/>
              </a:cxn>
              <a:cxn ang="0">
                <a:pos x="465" y="0"/>
              </a:cxn>
              <a:cxn ang="0">
                <a:pos x="450" y="15"/>
              </a:cxn>
              <a:cxn ang="0">
                <a:pos x="450" y="187"/>
              </a:cxn>
              <a:cxn ang="0">
                <a:pos x="225" y="187"/>
              </a:cxn>
              <a:cxn ang="0">
                <a:pos x="240" y="203"/>
              </a:cxn>
              <a:cxn ang="0">
                <a:pos x="262" y="203"/>
              </a:cxn>
              <a:cxn ang="0">
                <a:pos x="326" y="139"/>
              </a:cxn>
              <a:cxn ang="0">
                <a:pos x="390" y="203"/>
              </a:cxn>
              <a:cxn ang="0">
                <a:pos x="412" y="203"/>
              </a:cxn>
              <a:cxn ang="0">
                <a:pos x="428" y="187"/>
              </a:cxn>
              <a:cxn ang="0">
                <a:pos x="428" y="165"/>
              </a:cxn>
              <a:cxn ang="0">
                <a:pos x="363" y="102"/>
              </a:cxn>
              <a:cxn ang="0">
                <a:pos x="428" y="37"/>
              </a:cxn>
              <a:cxn ang="0">
                <a:pos x="428" y="15"/>
              </a:cxn>
              <a:cxn ang="0">
                <a:pos x="412" y="0"/>
              </a:cxn>
              <a:cxn ang="0">
                <a:pos x="390" y="0"/>
              </a:cxn>
              <a:cxn ang="0">
                <a:pos x="278" y="112"/>
              </a:cxn>
              <a:cxn ang="0">
                <a:pos x="278" y="15"/>
              </a:cxn>
              <a:cxn ang="0">
                <a:pos x="262" y="0"/>
              </a:cxn>
              <a:cxn ang="0">
                <a:pos x="240" y="0"/>
              </a:cxn>
              <a:cxn ang="0">
                <a:pos x="225" y="15"/>
              </a:cxn>
              <a:cxn ang="0">
                <a:pos x="225" y="187"/>
              </a:cxn>
              <a:cxn ang="0">
                <a:pos x="0" y="187"/>
              </a:cxn>
              <a:cxn ang="0">
                <a:pos x="16" y="203"/>
              </a:cxn>
              <a:cxn ang="0">
                <a:pos x="37" y="203"/>
              </a:cxn>
              <a:cxn ang="0">
                <a:pos x="53" y="187"/>
              </a:cxn>
              <a:cxn ang="0">
                <a:pos x="53" y="128"/>
              </a:cxn>
              <a:cxn ang="0">
                <a:pos x="150" y="128"/>
              </a:cxn>
              <a:cxn ang="0">
                <a:pos x="150" y="187"/>
              </a:cxn>
              <a:cxn ang="0">
                <a:pos x="166" y="203"/>
              </a:cxn>
              <a:cxn ang="0">
                <a:pos x="187" y="203"/>
              </a:cxn>
              <a:cxn ang="0">
                <a:pos x="203" y="187"/>
              </a:cxn>
              <a:cxn ang="0">
                <a:pos x="203" y="15"/>
              </a:cxn>
              <a:cxn ang="0">
                <a:pos x="187" y="0"/>
              </a:cxn>
              <a:cxn ang="0">
                <a:pos x="166" y="0"/>
              </a:cxn>
              <a:cxn ang="0">
                <a:pos x="150" y="15"/>
              </a:cxn>
              <a:cxn ang="0">
                <a:pos x="150" y="75"/>
              </a:cxn>
              <a:cxn ang="0">
                <a:pos x="53" y="75"/>
              </a:cxn>
              <a:cxn ang="0">
                <a:pos x="53" y="15"/>
              </a:cxn>
              <a:cxn ang="0">
                <a:pos x="37" y="0"/>
              </a:cxn>
              <a:cxn ang="0">
                <a:pos x="16" y="0"/>
              </a:cxn>
              <a:cxn ang="0">
                <a:pos x="0" y="15"/>
              </a:cxn>
              <a:cxn ang="0">
                <a:pos x="0" y="187"/>
              </a:cxn>
            </a:cxnLst>
            <a:rect l="0" t="0" r="r" b="b"/>
            <a:pathLst>
              <a:path w="653" h="203">
                <a:moveTo>
                  <a:pt x="450" y="187"/>
                </a:moveTo>
                <a:lnTo>
                  <a:pt x="465" y="203"/>
                </a:lnTo>
                <a:lnTo>
                  <a:pt x="637" y="203"/>
                </a:lnTo>
                <a:lnTo>
                  <a:pt x="653" y="187"/>
                </a:lnTo>
                <a:lnTo>
                  <a:pt x="653" y="15"/>
                </a:lnTo>
                <a:lnTo>
                  <a:pt x="637" y="0"/>
                </a:lnTo>
                <a:lnTo>
                  <a:pt x="615" y="0"/>
                </a:lnTo>
                <a:lnTo>
                  <a:pt x="600" y="15"/>
                </a:lnTo>
                <a:lnTo>
                  <a:pt x="600" y="150"/>
                </a:lnTo>
                <a:lnTo>
                  <a:pt x="503" y="150"/>
                </a:lnTo>
                <a:lnTo>
                  <a:pt x="503" y="15"/>
                </a:lnTo>
                <a:lnTo>
                  <a:pt x="487" y="0"/>
                </a:lnTo>
                <a:lnTo>
                  <a:pt x="465" y="0"/>
                </a:lnTo>
                <a:lnTo>
                  <a:pt x="450" y="15"/>
                </a:lnTo>
                <a:lnTo>
                  <a:pt x="450" y="187"/>
                </a:lnTo>
                <a:close/>
                <a:moveTo>
                  <a:pt x="225" y="187"/>
                </a:moveTo>
                <a:lnTo>
                  <a:pt x="240" y="203"/>
                </a:lnTo>
                <a:lnTo>
                  <a:pt x="262" y="203"/>
                </a:lnTo>
                <a:lnTo>
                  <a:pt x="326" y="139"/>
                </a:lnTo>
                <a:lnTo>
                  <a:pt x="390" y="203"/>
                </a:lnTo>
                <a:lnTo>
                  <a:pt x="412" y="203"/>
                </a:lnTo>
                <a:lnTo>
                  <a:pt x="428" y="187"/>
                </a:lnTo>
                <a:lnTo>
                  <a:pt x="428" y="165"/>
                </a:lnTo>
                <a:lnTo>
                  <a:pt x="363" y="102"/>
                </a:lnTo>
                <a:lnTo>
                  <a:pt x="428" y="37"/>
                </a:lnTo>
                <a:lnTo>
                  <a:pt x="428" y="15"/>
                </a:lnTo>
                <a:lnTo>
                  <a:pt x="412" y="0"/>
                </a:lnTo>
                <a:lnTo>
                  <a:pt x="390" y="0"/>
                </a:lnTo>
                <a:lnTo>
                  <a:pt x="278" y="112"/>
                </a:lnTo>
                <a:lnTo>
                  <a:pt x="278" y="15"/>
                </a:lnTo>
                <a:lnTo>
                  <a:pt x="262" y="0"/>
                </a:lnTo>
                <a:lnTo>
                  <a:pt x="240" y="0"/>
                </a:lnTo>
                <a:lnTo>
                  <a:pt x="225" y="15"/>
                </a:lnTo>
                <a:lnTo>
                  <a:pt x="225" y="187"/>
                </a:lnTo>
                <a:close/>
                <a:moveTo>
                  <a:pt x="0" y="187"/>
                </a:moveTo>
                <a:lnTo>
                  <a:pt x="16" y="203"/>
                </a:lnTo>
                <a:lnTo>
                  <a:pt x="37" y="203"/>
                </a:lnTo>
                <a:lnTo>
                  <a:pt x="53" y="187"/>
                </a:lnTo>
                <a:lnTo>
                  <a:pt x="53" y="128"/>
                </a:lnTo>
                <a:lnTo>
                  <a:pt x="150" y="128"/>
                </a:lnTo>
                <a:lnTo>
                  <a:pt x="150" y="187"/>
                </a:lnTo>
                <a:lnTo>
                  <a:pt x="166" y="203"/>
                </a:lnTo>
                <a:lnTo>
                  <a:pt x="187" y="203"/>
                </a:lnTo>
                <a:lnTo>
                  <a:pt x="203" y="187"/>
                </a:lnTo>
                <a:lnTo>
                  <a:pt x="203" y="15"/>
                </a:lnTo>
                <a:lnTo>
                  <a:pt x="187" y="0"/>
                </a:lnTo>
                <a:lnTo>
                  <a:pt x="166" y="0"/>
                </a:lnTo>
                <a:lnTo>
                  <a:pt x="150" y="15"/>
                </a:lnTo>
                <a:lnTo>
                  <a:pt x="150" y="75"/>
                </a:lnTo>
                <a:lnTo>
                  <a:pt x="53" y="75"/>
                </a:lnTo>
                <a:lnTo>
                  <a:pt x="53" y="15"/>
                </a:lnTo>
                <a:lnTo>
                  <a:pt x="37" y="0"/>
                </a:lnTo>
                <a:lnTo>
                  <a:pt x="16" y="0"/>
                </a:lnTo>
                <a:lnTo>
                  <a:pt x="0" y="15"/>
                </a:lnTo>
                <a:lnTo>
                  <a:pt x="0" y="187"/>
                </a:lnTo>
                <a:close/>
              </a:path>
            </a:pathLst>
          </a:custGeom>
          <a:solidFill>
            <a:srgbClr val="150958"/>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386307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Binary</a:t>
            </a:r>
            <a:endParaRPr lang="nl-NL" dirty="0"/>
          </a:p>
        </p:txBody>
      </p:sp>
      <p:sp>
        <p:nvSpPr>
          <p:cNvPr id="3" name="Content Placeholder 2"/>
          <p:cNvSpPr>
            <a:spLocks noGrp="1"/>
          </p:cNvSpPr>
          <p:nvPr>
            <p:ph idx="1"/>
          </p:nvPr>
        </p:nvSpPr>
        <p:spPr/>
        <p:txBody>
          <a:bodyPr>
            <a:normAutofit/>
          </a:bodyPr>
          <a:lstStyle/>
          <a:p>
            <a:endParaRPr lang="nl-NL" dirty="0" smtClean="0"/>
          </a:p>
          <a:p>
            <a:r>
              <a:rPr lang="nl-NL" dirty="0" smtClean="0"/>
              <a:t>All low level languages are in binary.</a:t>
            </a:r>
          </a:p>
          <a:p>
            <a:endParaRPr lang="nl-NL" dirty="0" smtClean="0"/>
          </a:p>
          <a:p>
            <a:r>
              <a:rPr lang="nl-NL" dirty="0" smtClean="0"/>
              <a:t>Binary consists of1’s and 0’s which are called bits. </a:t>
            </a:r>
          </a:p>
          <a:p>
            <a:endParaRPr lang="nl-NL" dirty="0" smtClean="0"/>
          </a:p>
          <a:p>
            <a:r>
              <a:rPr lang="nl-NL" dirty="0" smtClean="0"/>
              <a:t>Series of bits form 8-bit patterns which represent numeric values. Each bit represents either on or off. You can think of them like little switches</a:t>
            </a:r>
            <a:r>
              <a:rPr lang="nl-NL" dirty="0"/>
              <a:t>.</a:t>
            </a:r>
          </a:p>
        </p:txBody>
      </p:sp>
    </p:spTree>
    <p:extLst>
      <p:ext uri="{BB962C8B-B14F-4D97-AF65-F5344CB8AC3E}">
        <p14:creationId xmlns:p14="http://schemas.microsoft.com/office/powerpoint/2010/main" val="179833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Binary Math</a:t>
            </a:r>
            <a:endParaRPr lang="nl-NL" dirty="0"/>
          </a:p>
        </p:txBody>
      </p:sp>
      <p:sp>
        <p:nvSpPr>
          <p:cNvPr id="3" name="Content Placeholder 2"/>
          <p:cNvSpPr>
            <a:spLocks noGrp="1"/>
          </p:cNvSpPr>
          <p:nvPr>
            <p:ph idx="1"/>
          </p:nvPr>
        </p:nvSpPr>
        <p:spPr>
          <a:xfrm>
            <a:off x="323528" y="1600200"/>
            <a:ext cx="3888432" cy="4709120"/>
          </a:xfrm>
        </p:spPr>
        <p:txBody>
          <a:bodyPr>
            <a:normAutofit/>
          </a:bodyPr>
          <a:lstStyle/>
          <a:p>
            <a:endParaRPr lang="nl-NL" dirty="0" smtClean="0"/>
          </a:p>
          <a:p>
            <a:r>
              <a:rPr lang="nl-NL" dirty="0" smtClean="0"/>
              <a:t>0000 0001 is 1</a:t>
            </a:r>
            <a:endParaRPr lang="nl-NL" dirty="0"/>
          </a:p>
          <a:p>
            <a:r>
              <a:rPr lang="nl-NL" dirty="0" smtClean="0"/>
              <a:t>0000 0010 is 2</a:t>
            </a:r>
            <a:endParaRPr lang="nl-NL" dirty="0"/>
          </a:p>
          <a:p>
            <a:r>
              <a:rPr lang="nl-NL" dirty="0" smtClean="0"/>
              <a:t>0000 0011 is 3</a:t>
            </a:r>
            <a:endParaRPr lang="nl-NL" dirty="0"/>
          </a:p>
          <a:p>
            <a:r>
              <a:rPr lang="nl-NL" dirty="0" smtClean="0"/>
              <a:t>0000 0100 is 4</a:t>
            </a:r>
            <a:endParaRPr lang="nl-NL" dirty="0"/>
          </a:p>
          <a:p>
            <a:r>
              <a:rPr lang="nl-NL" dirty="0" smtClean="0"/>
              <a:t>0000 0101 is 5</a:t>
            </a:r>
          </a:p>
          <a:p>
            <a:endParaRPr lang="nl-NL" dirty="0"/>
          </a:p>
          <a:p>
            <a:r>
              <a:rPr lang="nl-NL" dirty="0" smtClean="0"/>
              <a:t>What is 28 in binary?</a:t>
            </a:r>
          </a:p>
          <a:p>
            <a:r>
              <a:rPr lang="nl-NL" dirty="0" smtClean="0"/>
              <a:t>And 0001 1001 in decimal?</a:t>
            </a:r>
            <a:endParaRPr lang="nl-NL"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613148"/>
            <a:ext cx="4104456" cy="4467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05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Ascii</a:t>
            </a:r>
            <a:endParaRPr lang="nl-NL" dirty="0"/>
          </a:p>
        </p:txBody>
      </p:sp>
      <p:sp>
        <p:nvSpPr>
          <p:cNvPr id="3" name="Content Placeholder 2"/>
          <p:cNvSpPr>
            <a:spLocks noGrp="1"/>
          </p:cNvSpPr>
          <p:nvPr>
            <p:ph idx="1"/>
          </p:nvPr>
        </p:nvSpPr>
        <p:spPr>
          <a:xfrm>
            <a:off x="457200" y="1600200"/>
            <a:ext cx="3610744" cy="4525963"/>
          </a:xfrm>
        </p:spPr>
        <p:txBody>
          <a:bodyPr/>
          <a:lstStyle/>
          <a:p>
            <a:endParaRPr lang="nl-NL" dirty="0" smtClean="0"/>
          </a:p>
          <a:p>
            <a:r>
              <a:rPr lang="nl-NL" dirty="0" smtClean="0"/>
              <a:t>Ascii is a way to translate letters into numbers</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700808"/>
            <a:ext cx="4608512" cy="4884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065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Interpreters</a:t>
            </a:r>
            <a:endParaRPr lang="nl-NL" dirty="0"/>
          </a:p>
        </p:txBody>
      </p:sp>
      <p:sp>
        <p:nvSpPr>
          <p:cNvPr id="3" name="Content Placeholder 2"/>
          <p:cNvSpPr>
            <a:spLocks noGrp="1"/>
          </p:cNvSpPr>
          <p:nvPr>
            <p:ph idx="1"/>
          </p:nvPr>
        </p:nvSpPr>
        <p:spPr>
          <a:xfrm>
            <a:off x="457200" y="1600200"/>
            <a:ext cx="7211144" cy="4525963"/>
          </a:xfrm>
        </p:spPr>
        <p:txBody>
          <a:bodyPr>
            <a:normAutofit/>
          </a:bodyPr>
          <a:lstStyle/>
          <a:p>
            <a:r>
              <a:rPr lang="nl-NL" dirty="0" smtClean="0"/>
              <a:t>An interpreter reads  a high-level program and executes it, meaning that it does what the program says. </a:t>
            </a:r>
          </a:p>
          <a:p>
            <a:r>
              <a:rPr lang="nl-NL" dirty="0" smtClean="0"/>
              <a:t>It processes the program a little at a time, alternately reading lines and performing  computations</a:t>
            </a:r>
            <a:r>
              <a:rPr lang="nl-NL" dirty="0"/>
              <a:t>.</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441651"/>
            <a:ext cx="5450452"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894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Compiler</a:t>
            </a:r>
            <a:endParaRPr lang="nl-NL" dirty="0"/>
          </a:p>
        </p:txBody>
      </p:sp>
      <p:sp>
        <p:nvSpPr>
          <p:cNvPr id="3" name="Content Placeholder 2"/>
          <p:cNvSpPr>
            <a:spLocks noGrp="1"/>
          </p:cNvSpPr>
          <p:nvPr>
            <p:ph idx="1"/>
          </p:nvPr>
        </p:nvSpPr>
        <p:spPr/>
        <p:txBody>
          <a:bodyPr/>
          <a:lstStyle/>
          <a:p>
            <a:r>
              <a:rPr lang="nl-NL" dirty="0"/>
              <a:t>A compiler reads the program and translates it completely before the program starts running. In this case, the high– level program is called the  </a:t>
            </a:r>
            <a:r>
              <a:rPr lang="nl-NL" b="1" dirty="0" smtClean="0"/>
              <a:t>Source </a:t>
            </a:r>
            <a:r>
              <a:rPr lang="nl-NL" b="1" dirty="0"/>
              <a:t>code</a:t>
            </a:r>
            <a:r>
              <a:rPr lang="nl-NL" dirty="0"/>
              <a:t>, and </a:t>
            </a:r>
            <a:r>
              <a:rPr lang="nl-NL" dirty="0" smtClean="0"/>
              <a:t>the translated </a:t>
            </a:r>
            <a:r>
              <a:rPr lang="nl-NL" dirty="0"/>
              <a:t>program is called the </a:t>
            </a:r>
            <a:r>
              <a:rPr lang="nl-NL" b="1" dirty="0"/>
              <a:t>object code </a:t>
            </a:r>
            <a:r>
              <a:rPr lang="nl-NL" dirty="0"/>
              <a:t>or the </a:t>
            </a:r>
            <a:r>
              <a:rPr lang="nl-NL" b="1" dirty="0"/>
              <a:t>executable</a:t>
            </a:r>
            <a:r>
              <a:rPr lang="nl-NL" dirty="0"/>
              <a:t>. Once a program is compiled, you can execute it repeatedly without further translation.</a:t>
            </a:r>
          </a:p>
          <a:p>
            <a:endParaRPr lang="nl-NL"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322" y="4941168"/>
            <a:ext cx="695246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73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Python does both</a:t>
            </a:r>
            <a:endParaRPr lang="nl-NL" dirty="0"/>
          </a:p>
        </p:txBody>
      </p:sp>
      <p:sp>
        <p:nvSpPr>
          <p:cNvPr id="3" name="Content Placeholder 2"/>
          <p:cNvSpPr>
            <a:spLocks noGrp="1"/>
          </p:cNvSpPr>
          <p:nvPr>
            <p:ph idx="1"/>
          </p:nvPr>
        </p:nvSpPr>
        <p:spPr/>
        <p:txBody>
          <a:bodyPr>
            <a:normAutofit/>
          </a:bodyPr>
          <a:lstStyle/>
          <a:p>
            <a:endParaRPr lang="nl-NL" dirty="0" smtClean="0"/>
          </a:p>
          <a:p>
            <a:endParaRPr lang="nl-NL" dirty="0"/>
          </a:p>
          <a:p>
            <a:r>
              <a:rPr lang="nl-NL" dirty="0" smtClean="0"/>
              <a:t>Many modern languages use both processes. They are first compiled into a lower level language, called </a:t>
            </a:r>
            <a:r>
              <a:rPr lang="nl-NL" b="1" dirty="0" smtClean="0"/>
              <a:t>byte code</a:t>
            </a:r>
            <a:r>
              <a:rPr lang="nl-NL" dirty="0" smtClean="0"/>
              <a:t>, and then interpreted by a program called a </a:t>
            </a:r>
            <a:r>
              <a:rPr lang="nl-NL" b="1" dirty="0" smtClean="0"/>
              <a:t>virtual machine</a:t>
            </a:r>
            <a:r>
              <a:rPr lang="nl-NL" dirty="0" smtClean="0"/>
              <a:t>.</a:t>
            </a:r>
          </a:p>
          <a:p>
            <a:endParaRPr lang="nl-NL" dirty="0" smtClean="0"/>
          </a:p>
        </p:txBody>
      </p:sp>
    </p:spTree>
    <p:extLst>
      <p:ext uri="{BB962C8B-B14F-4D97-AF65-F5344CB8AC3E}">
        <p14:creationId xmlns:p14="http://schemas.microsoft.com/office/powerpoint/2010/main" val="186807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How a program works</a:t>
            </a:r>
            <a:endParaRPr lang="nl-NL" dirty="0"/>
          </a:p>
        </p:txBody>
      </p:sp>
      <p:sp>
        <p:nvSpPr>
          <p:cNvPr id="3" name="Content Placeholder 2"/>
          <p:cNvSpPr>
            <a:spLocks noGrp="1"/>
          </p:cNvSpPr>
          <p:nvPr>
            <p:ph idx="1"/>
          </p:nvPr>
        </p:nvSpPr>
        <p:spPr/>
        <p:txBody>
          <a:bodyPr/>
          <a:lstStyle/>
          <a:p>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564986"/>
            <a:ext cx="2880320" cy="1772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859" y="2780928"/>
            <a:ext cx="2961321" cy="1877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954465"/>
            <a:ext cx="2736304" cy="239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49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Where to start?</a:t>
            </a:r>
            <a:endParaRPr lang="nl-NL" dirty="0"/>
          </a:p>
        </p:txBody>
      </p:sp>
      <p:sp>
        <p:nvSpPr>
          <p:cNvPr id="3" name="Content Placeholder 2"/>
          <p:cNvSpPr>
            <a:spLocks noGrp="1"/>
          </p:cNvSpPr>
          <p:nvPr>
            <p:ph idx="1"/>
          </p:nvPr>
        </p:nvSpPr>
        <p:spPr/>
        <p:txBody>
          <a:bodyPr/>
          <a:lstStyle/>
          <a:p>
            <a:endParaRPr lang="nl-NL" dirty="0" smtClean="0"/>
          </a:p>
          <a:p>
            <a:r>
              <a:rPr lang="nl-NL" dirty="0" smtClean="0"/>
              <a:t>Download Python 3.5.2: </a:t>
            </a:r>
          </a:p>
          <a:p>
            <a:r>
              <a:rPr lang="nl-NL" dirty="0">
                <a:hlinkClick r:id="rId3"/>
              </a:rPr>
              <a:t>https://www.python.org/downloads</a:t>
            </a:r>
            <a:r>
              <a:rPr lang="nl-NL" dirty="0" smtClean="0">
                <a:hlinkClick r:id="rId3"/>
              </a:rPr>
              <a:t>/</a:t>
            </a:r>
            <a:endParaRPr lang="nl-NL" dirty="0" smtClean="0"/>
          </a:p>
          <a:p>
            <a:endParaRPr lang="nl-NL" dirty="0"/>
          </a:p>
          <a:p>
            <a:r>
              <a:rPr lang="nl-NL" dirty="0" smtClean="0"/>
              <a:t>Download Processing 3.2.1:</a:t>
            </a:r>
          </a:p>
          <a:p>
            <a:r>
              <a:rPr lang="nl-NL" dirty="0"/>
              <a:t>https://processing.org/download/?processing</a:t>
            </a:r>
            <a:endParaRPr lang="nl-NL" dirty="0" smtClean="0"/>
          </a:p>
          <a:p>
            <a:endParaRPr lang="nl-NL" dirty="0"/>
          </a:p>
        </p:txBody>
      </p:sp>
    </p:spTree>
    <p:extLst>
      <p:ext uri="{BB962C8B-B14F-4D97-AF65-F5344CB8AC3E}">
        <p14:creationId xmlns:p14="http://schemas.microsoft.com/office/powerpoint/2010/main" val="1439826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Input Variables and Output</a:t>
            </a:r>
            <a:endParaRPr lang="nl-NL" dirty="0"/>
          </a:p>
        </p:txBody>
      </p:sp>
      <p:sp>
        <p:nvSpPr>
          <p:cNvPr id="3" name="Content Placeholder 2"/>
          <p:cNvSpPr>
            <a:spLocks noGrp="1"/>
          </p:cNvSpPr>
          <p:nvPr>
            <p:ph idx="1"/>
          </p:nvPr>
        </p:nvSpPr>
        <p:spPr>
          <a:xfrm>
            <a:off x="457200" y="1600200"/>
            <a:ext cx="4618856" cy="4525963"/>
          </a:xfrm>
        </p:spPr>
        <p:txBody>
          <a:bodyPr/>
          <a:lstStyle/>
          <a:p>
            <a:endParaRPr lang="nl-NL" dirty="0"/>
          </a:p>
          <a:p>
            <a:pPr marL="0" indent="0">
              <a:buNone/>
            </a:pPr>
            <a:r>
              <a:rPr lang="nl-NL" dirty="0" smtClean="0">
                <a:solidFill>
                  <a:srgbClr val="00B050"/>
                </a:solidFill>
              </a:rPr>
              <a:t>x</a:t>
            </a:r>
            <a:r>
              <a:rPr lang="nl-NL" dirty="0" smtClean="0"/>
              <a:t> </a:t>
            </a:r>
            <a:r>
              <a:rPr lang="nl-NL" dirty="0" smtClean="0">
                <a:solidFill>
                  <a:srgbClr val="C00000"/>
                </a:solidFill>
              </a:rPr>
              <a:t>=</a:t>
            </a:r>
            <a:r>
              <a:rPr lang="nl-NL" dirty="0" smtClean="0"/>
              <a:t> </a:t>
            </a:r>
            <a:r>
              <a:rPr lang="nl-NL" dirty="0" smtClean="0">
                <a:solidFill>
                  <a:srgbClr val="00B0F0"/>
                </a:solidFill>
              </a:rPr>
              <a:t>10</a:t>
            </a:r>
          </a:p>
          <a:p>
            <a:pPr marL="0" indent="0">
              <a:buNone/>
            </a:pPr>
            <a:r>
              <a:rPr lang="nl-NL" dirty="0" smtClean="0">
                <a:solidFill>
                  <a:srgbClr val="00B050"/>
                </a:solidFill>
              </a:rPr>
              <a:t>‘x’ is the variable</a:t>
            </a:r>
          </a:p>
          <a:p>
            <a:pPr marL="0" indent="0">
              <a:buNone/>
            </a:pPr>
            <a:r>
              <a:rPr lang="nl-NL" dirty="0" smtClean="0">
                <a:solidFill>
                  <a:srgbClr val="C00000"/>
                </a:solidFill>
              </a:rPr>
              <a:t>‘=’ is the assignment operator and sets the value on the left of the equation to be equal to the variable on the right</a:t>
            </a:r>
          </a:p>
          <a:p>
            <a:pPr marL="0" indent="0">
              <a:buNone/>
            </a:pPr>
            <a:r>
              <a:rPr lang="nl-NL" dirty="0" smtClean="0">
                <a:solidFill>
                  <a:srgbClr val="00B0F0"/>
                </a:solidFill>
              </a:rPr>
              <a:t>‘10’ is the value which is an integer number or a whole number</a:t>
            </a:r>
            <a:endParaRPr lang="nl-NL" dirty="0">
              <a:solidFill>
                <a:srgbClr val="00B0F0"/>
              </a:solidFill>
            </a:endParaRPr>
          </a:p>
        </p:txBody>
      </p:sp>
      <p:pic>
        <p:nvPicPr>
          <p:cNvPr id="3074" name="Picture 2" descr="C:\Users\Valentijn\Dropbox\Werk\Lessen\Python\2016-2017\Resources\tupperware-mini-rectangular-white-container---850ml-tupperware-mini-rectangular-white-container---85-oydt4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49" y="1928522"/>
            <a:ext cx="3862247"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83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Data types</a:t>
            </a:r>
            <a:endParaRPr lang="nl-NL" dirty="0"/>
          </a:p>
        </p:txBody>
      </p:sp>
      <p:sp>
        <p:nvSpPr>
          <p:cNvPr id="3" name="Content Placeholder 2"/>
          <p:cNvSpPr>
            <a:spLocks noGrp="1"/>
          </p:cNvSpPr>
          <p:nvPr>
            <p:ph idx="1"/>
          </p:nvPr>
        </p:nvSpPr>
        <p:spPr/>
        <p:txBody>
          <a:bodyPr/>
          <a:lstStyle/>
          <a:p>
            <a:r>
              <a:rPr lang="nl-NL" dirty="0" smtClean="0"/>
              <a:t>Basic types:</a:t>
            </a:r>
          </a:p>
          <a:p>
            <a:endParaRPr lang="nl-NL" dirty="0"/>
          </a:p>
          <a:p>
            <a:r>
              <a:rPr lang="nl-NL" dirty="0" smtClean="0"/>
              <a:t>Int = 10</a:t>
            </a:r>
          </a:p>
          <a:p>
            <a:r>
              <a:rPr lang="nl-NL" dirty="0" smtClean="0"/>
              <a:t>Float = 10.0</a:t>
            </a:r>
          </a:p>
          <a:p>
            <a:r>
              <a:rPr lang="nl-NL" dirty="0" smtClean="0"/>
              <a:t>Boolean = true or false (0 or 1)</a:t>
            </a:r>
          </a:p>
          <a:p>
            <a:r>
              <a:rPr lang="nl-NL" dirty="0" smtClean="0"/>
              <a:t>String  = “a set of words or characters in quotes”</a:t>
            </a:r>
          </a:p>
          <a:p>
            <a:endParaRPr lang="nl-NL" dirty="0"/>
          </a:p>
          <a:p>
            <a:endParaRPr lang="nl-NL" dirty="0" smtClean="0"/>
          </a:p>
          <a:p>
            <a:endParaRPr lang="nl-NL" dirty="0" smtClean="0"/>
          </a:p>
          <a:p>
            <a:endParaRPr lang="nl-NL" dirty="0"/>
          </a:p>
        </p:txBody>
      </p:sp>
    </p:spTree>
    <p:extLst>
      <p:ext uri="{BB962C8B-B14F-4D97-AF65-F5344CB8AC3E}">
        <p14:creationId xmlns:p14="http://schemas.microsoft.com/office/powerpoint/2010/main" val="172247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Wie ben ik</a:t>
            </a:r>
            <a:endParaRPr lang="nl-NL" dirty="0"/>
          </a:p>
        </p:txBody>
      </p:sp>
      <p:sp>
        <p:nvSpPr>
          <p:cNvPr id="3" name="Content Placeholder 2"/>
          <p:cNvSpPr>
            <a:spLocks noGrp="1"/>
          </p:cNvSpPr>
          <p:nvPr>
            <p:ph idx="1"/>
          </p:nvPr>
        </p:nvSpPr>
        <p:spPr>
          <a:xfrm>
            <a:off x="323528" y="1600200"/>
            <a:ext cx="3919566" cy="4525963"/>
          </a:xfrm>
        </p:spPr>
        <p:txBody>
          <a:bodyPr>
            <a:normAutofit/>
          </a:bodyPr>
          <a:lstStyle/>
          <a:p>
            <a:endParaRPr lang="nl-NL" dirty="0" smtClean="0"/>
          </a:p>
          <a:p>
            <a:r>
              <a:rPr lang="nl-NL" dirty="0" smtClean="0"/>
              <a:t>Valentijn Muijrers (27)</a:t>
            </a:r>
          </a:p>
          <a:p>
            <a:endParaRPr lang="nl-NL" dirty="0" smtClean="0"/>
          </a:p>
          <a:p>
            <a:r>
              <a:rPr lang="nl-NL" dirty="0" smtClean="0"/>
              <a:t>3 jaar HKU teacher in programming courses</a:t>
            </a:r>
          </a:p>
          <a:p>
            <a:endParaRPr lang="nl-NL" dirty="0"/>
          </a:p>
          <a:p>
            <a:r>
              <a:rPr lang="nl-NL" dirty="0" smtClean="0"/>
              <a:t>I make games!</a:t>
            </a:r>
          </a:p>
          <a:p>
            <a:endParaRPr lang="nl-NL" dirty="0"/>
          </a:p>
          <a:p>
            <a:r>
              <a:rPr lang="nl-NL" dirty="0" smtClean="0"/>
              <a:t>Programming is like having  a super power</a:t>
            </a:r>
          </a:p>
          <a:p>
            <a:endParaRPr lang="nl-NL" dirty="0"/>
          </a:p>
          <a:p>
            <a:endParaRPr lang="nl-NL" dirty="0" smtClean="0"/>
          </a:p>
        </p:txBody>
      </p:sp>
      <p:pic>
        <p:nvPicPr>
          <p:cNvPr id="4" name="Picture 2" descr="D:\Dropbox\Werk\Lessen\Thinking of Development\Pictures\who-a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094" y="1828800"/>
            <a:ext cx="486585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94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Naming Variables</a:t>
            </a:r>
            <a:endParaRPr lang="nl-NL" dirty="0"/>
          </a:p>
        </p:txBody>
      </p:sp>
      <p:sp>
        <p:nvSpPr>
          <p:cNvPr id="3" name="Content Placeholder 2"/>
          <p:cNvSpPr>
            <a:spLocks noGrp="1"/>
          </p:cNvSpPr>
          <p:nvPr>
            <p:ph idx="1"/>
          </p:nvPr>
        </p:nvSpPr>
        <p:spPr/>
        <p:txBody>
          <a:bodyPr>
            <a:normAutofit/>
          </a:bodyPr>
          <a:lstStyle/>
          <a:p>
            <a:endParaRPr lang="nl-NL" dirty="0" smtClean="0"/>
          </a:p>
          <a:p>
            <a:r>
              <a:rPr lang="nl-NL" dirty="0" smtClean="0"/>
              <a:t>A variable can have </a:t>
            </a:r>
            <a:r>
              <a:rPr lang="nl-NL" b="1" dirty="0" smtClean="0"/>
              <a:t>any</a:t>
            </a:r>
            <a:r>
              <a:rPr lang="nl-NL" dirty="0" smtClean="0"/>
              <a:t> name but...</a:t>
            </a:r>
          </a:p>
          <a:p>
            <a:endParaRPr lang="nl-NL" dirty="0"/>
          </a:p>
          <a:p>
            <a:r>
              <a:rPr lang="nl-NL" dirty="0" smtClean="0"/>
              <a:t>Don’t use spaces in your naming</a:t>
            </a:r>
          </a:p>
          <a:p>
            <a:endParaRPr lang="nl-NL" dirty="0"/>
          </a:p>
          <a:p>
            <a:r>
              <a:rPr lang="nl-NL" dirty="0" smtClean="0"/>
              <a:t>Don’t use special characters: &amp;!$*+-~,/\%^()</a:t>
            </a:r>
          </a:p>
          <a:p>
            <a:endParaRPr lang="nl-NL" dirty="0"/>
          </a:p>
          <a:p>
            <a:r>
              <a:rPr lang="nl-NL" dirty="0" smtClean="0"/>
              <a:t>Don’t use numbers as the first letter of your name (recommended: don’t use numbers in your names at all)</a:t>
            </a:r>
          </a:p>
        </p:txBody>
      </p:sp>
    </p:spTree>
    <p:extLst>
      <p:ext uri="{BB962C8B-B14F-4D97-AF65-F5344CB8AC3E}">
        <p14:creationId xmlns:p14="http://schemas.microsoft.com/office/powerpoint/2010/main" val="3025056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Some Examples</a:t>
            </a:r>
            <a:endParaRPr lang="nl-NL" dirty="0"/>
          </a:p>
        </p:txBody>
      </p:sp>
      <p:sp>
        <p:nvSpPr>
          <p:cNvPr id="3" name="Content Placeholder 2"/>
          <p:cNvSpPr>
            <a:spLocks noGrp="1"/>
          </p:cNvSpPr>
          <p:nvPr>
            <p:ph idx="1"/>
          </p:nvPr>
        </p:nvSpPr>
        <p:spPr/>
        <p:txBody>
          <a:bodyPr/>
          <a:lstStyle/>
          <a:p>
            <a:endParaRPr lang="nl-NL" dirty="0"/>
          </a:p>
          <a:p>
            <a:r>
              <a:rPr lang="nl-NL" dirty="0" smtClean="0"/>
              <a:t>Int_MyIntegerVar = 10</a:t>
            </a:r>
          </a:p>
          <a:p>
            <a:r>
              <a:rPr lang="nl-NL" dirty="0" smtClean="0"/>
              <a:t>String_MyStringVar = “Hello”</a:t>
            </a:r>
          </a:p>
          <a:p>
            <a:r>
              <a:rPr lang="nl-NL" dirty="0" smtClean="0"/>
              <a:t>Float_MyFloatVar = 1.0</a:t>
            </a:r>
          </a:p>
          <a:p>
            <a:endParaRPr lang="nl-NL" dirty="0" smtClean="0"/>
          </a:p>
          <a:p>
            <a:r>
              <a:rPr lang="nl-NL" dirty="0" smtClean="0"/>
              <a:t>We use the type of the variable as the first word in the variable name so that it is immediately clear what kind of type we are working with (note that this is not necessary, it is just a code convention which helps us writing good code)</a:t>
            </a:r>
            <a:endParaRPr lang="nl-NL" dirty="0"/>
          </a:p>
          <a:p>
            <a:endParaRPr lang="nl-NL" dirty="0" smtClean="0"/>
          </a:p>
          <a:p>
            <a:endParaRPr lang="nl-NL" dirty="0"/>
          </a:p>
          <a:p>
            <a:pPr marL="0" indent="0">
              <a:buNone/>
            </a:pPr>
            <a:endParaRPr lang="nl-NL" dirty="0"/>
          </a:p>
        </p:txBody>
      </p:sp>
    </p:spTree>
    <p:extLst>
      <p:ext uri="{BB962C8B-B14F-4D97-AF65-F5344CB8AC3E}">
        <p14:creationId xmlns:p14="http://schemas.microsoft.com/office/powerpoint/2010/main" val="71398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Print Something</a:t>
            </a:r>
            <a:endParaRPr lang="nl-NL" dirty="0"/>
          </a:p>
        </p:txBody>
      </p:sp>
      <p:sp>
        <p:nvSpPr>
          <p:cNvPr id="3" name="Content Placeholder 2"/>
          <p:cNvSpPr>
            <a:spLocks noGrp="1"/>
          </p:cNvSpPr>
          <p:nvPr>
            <p:ph idx="1"/>
          </p:nvPr>
        </p:nvSpPr>
        <p:spPr>
          <a:xfrm>
            <a:off x="457200" y="1600200"/>
            <a:ext cx="4762872" cy="4525963"/>
          </a:xfrm>
        </p:spPr>
        <p:txBody>
          <a:bodyPr>
            <a:normAutofit fontScale="92500" lnSpcReduction="20000"/>
          </a:bodyPr>
          <a:lstStyle/>
          <a:p>
            <a:endParaRPr lang="nl-NL" dirty="0" smtClean="0"/>
          </a:p>
          <a:p>
            <a:r>
              <a:rPr lang="nl-NL" dirty="0" smtClean="0"/>
              <a:t>Print is a function in python. A function is a set of instructions that does something. You sometimes put things into it. Sometimes it returns a value.</a:t>
            </a:r>
          </a:p>
          <a:p>
            <a:endParaRPr lang="nl-NL" dirty="0"/>
          </a:p>
          <a:p>
            <a:r>
              <a:rPr lang="nl-NL" dirty="0" smtClean="0"/>
              <a:t>Functions are like little machines</a:t>
            </a:r>
          </a:p>
          <a:p>
            <a:endParaRPr lang="nl-NL" dirty="0"/>
          </a:p>
          <a:p>
            <a:r>
              <a:rPr lang="nl-NL" dirty="0" smtClean="0"/>
              <a:t>I don’t really care how a coffee pot works. All I know is if I put water and coffee grinds into it, it makes coffee and I can take coffee out of it</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16832"/>
            <a:ext cx="375017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580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Hello World!</a:t>
            </a:r>
            <a:endParaRPr lang="nl-NL" dirty="0"/>
          </a:p>
        </p:txBody>
      </p:sp>
      <p:sp>
        <p:nvSpPr>
          <p:cNvPr id="3" name="Content Placeholder 2"/>
          <p:cNvSpPr>
            <a:spLocks noGrp="1"/>
          </p:cNvSpPr>
          <p:nvPr>
            <p:ph idx="1"/>
          </p:nvPr>
        </p:nvSpPr>
        <p:spPr/>
        <p:txBody>
          <a:bodyPr>
            <a:normAutofit lnSpcReduction="10000"/>
          </a:bodyPr>
          <a:lstStyle/>
          <a:p>
            <a:endParaRPr lang="nl-NL" dirty="0" smtClean="0"/>
          </a:p>
          <a:p>
            <a:r>
              <a:rPr lang="nl-NL" dirty="0" smtClean="0"/>
              <a:t>Try typing the following in Processing:</a:t>
            </a:r>
          </a:p>
          <a:p>
            <a:endParaRPr lang="nl-NL" dirty="0"/>
          </a:p>
          <a:p>
            <a:r>
              <a:rPr lang="nl-NL" dirty="0" smtClean="0"/>
              <a:t>print(“Hello World!”)</a:t>
            </a:r>
          </a:p>
          <a:p>
            <a:endParaRPr lang="nl-NL" dirty="0"/>
          </a:p>
          <a:p>
            <a:r>
              <a:rPr lang="nl-NL" dirty="0" smtClean="0"/>
              <a:t>And press Play, below in the Console, you will see your output stating the words “Hello World!”</a:t>
            </a:r>
          </a:p>
          <a:p>
            <a:endParaRPr lang="nl-NL" dirty="0"/>
          </a:p>
          <a:p>
            <a:r>
              <a:rPr lang="nl-NL" dirty="0" smtClean="0"/>
              <a:t>The Console only shows feedback from your program when it runs. It shows errors (mistakes in your program and all of your print- calls.</a:t>
            </a:r>
            <a:endParaRPr lang="nl-NL" dirty="0"/>
          </a:p>
          <a:p>
            <a:endParaRPr lang="nl-NL" dirty="0"/>
          </a:p>
        </p:txBody>
      </p:sp>
    </p:spTree>
    <p:extLst>
      <p:ext uri="{BB962C8B-B14F-4D97-AF65-F5344CB8AC3E}">
        <p14:creationId xmlns:p14="http://schemas.microsoft.com/office/powerpoint/2010/main" val="471509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First lab is online</a:t>
            </a:r>
            <a:endParaRPr lang="nl-NL" dirty="0"/>
          </a:p>
        </p:txBody>
      </p:sp>
      <p:sp>
        <p:nvSpPr>
          <p:cNvPr id="3" name="Content Placeholder 2"/>
          <p:cNvSpPr>
            <a:spLocks noGrp="1"/>
          </p:cNvSpPr>
          <p:nvPr>
            <p:ph idx="1"/>
          </p:nvPr>
        </p:nvSpPr>
        <p:spPr/>
        <p:txBody>
          <a:bodyPr/>
          <a:lstStyle/>
          <a:p>
            <a:endParaRPr lang="nl-NL" dirty="0" smtClean="0"/>
          </a:p>
          <a:p>
            <a:endParaRPr lang="nl-NL" dirty="0"/>
          </a:p>
          <a:p>
            <a:r>
              <a:rPr lang="nl-NL" sz="1800" dirty="0">
                <a:hlinkClick r:id="rId2"/>
              </a:rPr>
              <a:t>https://</a:t>
            </a:r>
            <a:r>
              <a:rPr lang="nl-NL" sz="1800" dirty="0" smtClean="0">
                <a:hlinkClick r:id="rId2"/>
              </a:rPr>
              <a:t>github.com/vmuijrers/ECTTP/blob/master/</a:t>
            </a:r>
            <a:r>
              <a:rPr lang="nl-NL" sz="1800" dirty="0" smtClean="0"/>
              <a:t>Labs/Lab_1.md</a:t>
            </a:r>
            <a:endParaRPr lang="nl-NL" sz="1800" dirty="0"/>
          </a:p>
        </p:txBody>
      </p:sp>
    </p:spTree>
    <p:extLst>
      <p:ext uri="{BB962C8B-B14F-4D97-AF65-F5344CB8AC3E}">
        <p14:creationId xmlns:p14="http://schemas.microsoft.com/office/powerpoint/2010/main" val="136024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Overview</a:t>
            </a:r>
            <a:endParaRPr lang="nl-NL"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One: </a:t>
            </a:r>
            <a:r>
              <a:rPr lang="en-US" dirty="0" smtClean="0"/>
              <a:t>   Course </a:t>
            </a:r>
            <a:r>
              <a:rPr lang="en-US" dirty="0"/>
              <a:t>overview</a:t>
            </a:r>
          </a:p>
          <a:p>
            <a:r>
              <a:rPr lang="en-US" dirty="0" smtClean="0"/>
              <a:t>Week </a:t>
            </a:r>
            <a:r>
              <a:rPr lang="en-US" dirty="0"/>
              <a:t>Two: </a:t>
            </a:r>
            <a:r>
              <a:rPr lang="en-US" dirty="0" smtClean="0"/>
              <a:t>    Variables </a:t>
            </a:r>
            <a:endParaRPr lang="en-US" dirty="0"/>
          </a:p>
          <a:p>
            <a:r>
              <a:rPr lang="en-US" dirty="0" smtClean="0"/>
              <a:t>Week </a:t>
            </a:r>
            <a:r>
              <a:rPr lang="en-US" dirty="0"/>
              <a:t>Three: </a:t>
            </a:r>
            <a:r>
              <a:rPr lang="en-US" dirty="0" smtClean="0"/>
              <a:t> Operators</a:t>
            </a:r>
            <a:endParaRPr lang="en-US" dirty="0"/>
          </a:p>
          <a:p>
            <a:r>
              <a:rPr lang="en-US" dirty="0" smtClean="0"/>
              <a:t>Week </a:t>
            </a:r>
            <a:r>
              <a:rPr lang="en-US" dirty="0"/>
              <a:t>Four: </a:t>
            </a:r>
            <a:r>
              <a:rPr lang="en-US" dirty="0" smtClean="0"/>
              <a:t>   Conditions </a:t>
            </a:r>
            <a:endParaRPr lang="en-US" dirty="0"/>
          </a:p>
          <a:p>
            <a:r>
              <a:rPr lang="en-US" dirty="0" smtClean="0"/>
              <a:t>Week </a:t>
            </a:r>
            <a:r>
              <a:rPr lang="en-US" dirty="0"/>
              <a:t>Five: </a:t>
            </a:r>
            <a:r>
              <a:rPr lang="en-US" dirty="0" smtClean="0"/>
              <a:t>    Loops </a:t>
            </a:r>
            <a:endParaRPr lang="en-US" dirty="0"/>
          </a:p>
          <a:p>
            <a:r>
              <a:rPr lang="en-US" dirty="0" smtClean="0"/>
              <a:t>Week </a:t>
            </a:r>
            <a:r>
              <a:rPr lang="en-US" dirty="0"/>
              <a:t>Six: </a:t>
            </a:r>
            <a:r>
              <a:rPr lang="en-US" dirty="0" smtClean="0"/>
              <a:t>       Functions</a:t>
            </a:r>
            <a:endParaRPr lang="en-US" dirty="0"/>
          </a:p>
          <a:p>
            <a:r>
              <a:rPr lang="en-US" dirty="0" smtClean="0"/>
              <a:t>Week </a:t>
            </a:r>
            <a:r>
              <a:rPr lang="en-US" dirty="0"/>
              <a:t>Seven:    </a:t>
            </a:r>
          </a:p>
          <a:p>
            <a:r>
              <a:rPr lang="en-US" dirty="0" smtClean="0"/>
              <a:t>Week </a:t>
            </a:r>
            <a:r>
              <a:rPr lang="en-US" dirty="0"/>
              <a:t>Eight: </a:t>
            </a:r>
            <a:r>
              <a:rPr lang="en-US" dirty="0" smtClean="0"/>
              <a:t> (</a:t>
            </a:r>
            <a:r>
              <a:rPr lang="en-US" dirty="0"/>
              <a:t>Files, Exceptions, IO)</a:t>
            </a:r>
          </a:p>
          <a:p>
            <a:r>
              <a:rPr lang="en-US" b="1" dirty="0" smtClean="0"/>
              <a:t>First </a:t>
            </a:r>
            <a:r>
              <a:rPr lang="en-US" b="1" dirty="0"/>
              <a:t>Test!</a:t>
            </a:r>
          </a:p>
          <a:p>
            <a:r>
              <a:rPr lang="en-US" dirty="0" smtClean="0"/>
              <a:t>Week </a:t>
            </a:r>
            <a:r>
              <a:rPr lang="en-US" dirty="0"/>
              <a:t>Eleven: </a:t>
            </a:r>
            <a:r>
              <a:rPr lang="en-US" dirty="0" smtClean="0"/>
              <a:t> Lists   </a:t>
            </a:r>
            <a:endParaRPr lang="en-US" dirty="0"/>
          </a:p>
          <a:p>
            <a:r>
              <a:rPr lang="en-US" dirty="0" smtClean="0"/>
              <a:t>Week Twelve: Classes and Objects</a:t>
            </a:r>
          </a:p>
          <a:p>
            <a:r>
              <a:rPr lang="en-US" dirty="0" smtClean="0"/>
              <a:t>Week Thirteen:</a:t>
            </a:r>
          </a:p>
          <a:p>
            <a:r>
              <a:rPr lang="en-US" dirty="0" smtClean="0"/>
              <a:t>Week </a:t>
            </a:r>
            <a:r>
              <a:rPr lang="en-US" dirty="0"/>
              <a:t>Fourteen:</a:t>
            </a:r>
          </a:p>
          <a:p>
            <a:r>
              <a:rPr lang="en-US" b="1" dirty="0" smtClean="0"/>
              <a:t>Second </a:t>
            </a:r>
            <a:r>
              <a:rPr lang="en-US" b="1" dirty="0"/>
              <a:t>Test!</a:t>
            </a:r>
            <a:endParaRPr lang="nl-NL" b="1" dirty="0"/>
          </a:p>
        </p:txBody>
      </p:sp>
    </p:spTree>
    <p:extLst>
      <p:ext uri="{BB962C8B-B14F-4D97-AF65-F5344CB8AC3E}">
        <p14:creationId xmlns:p14="http://schemas.microsoft.com/office/powerpoint/2010/main" val="199330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endParaRPr lang="en-US" dirty="0" smtClean="0"/>
          </a:p>
          <a:p>
            <a:r>
              <a:rPr lang="en-US" dirty="0" smtClean="0"/>
              <a:t>Every week there is a lab (there will be 10-12 in total)!</a:t>
            </a:r>
          </a:p>
          <a:p>
            <a:r>
              <a:rPr lang="en-US" dirty="0" smtClean="0"/>
              <a:t>100% presence</a:t>
            </a:r>
          </a:p>
          <a:p>
            <a:r>
              <a:rPr lang="en-US" dirty="0" smtClean="0"/>
              <a:t>2 tests (individually!)</a:t>
            </a:r>
          </a:p>
          <a:p>
            <a:endParaRPr lang="en-US" dirty="0" smtClean="0"/>
          </a:p>
          <a:p>
            <a:r>
              <a:rPr lang="en-US" smtClean="0"/>
              <a:t>Grade</a:t>
            </a:r>
            <a:r>
              <a:rPr lang="en-US" dirty="0" smtClean="0"/>
              <a:t>:</a:t>
            </a:r>
          </a:p>
          <a:p>
            <a:r>
              <a:rPr lang="en-US" dirty="0" smtClean="0"/>
              <a:t>40% labs</a:t>
            </a:r>
          </a:p>
          <a:p>
            <a:r>
              <a:rPr lang="en-US" dirty="0" smtClean="0"/>
              <a:t>20% test 1</a:t>
            </a:r>
          </a:p>
          <a:p>
            <a:r>
              <a:rPr lang="en-US" dirty="0" smtClean="0"/>
              <a:t>40% test 2</a:t>
            </a:r>
          </a:p>
          <a:p>
            <a:endParaRPr lang="en-US" dirty="0"/>
          </a:p>
        </p:txBody>
      </p:sp>
    </p:spTree>
    <p:extLst>
      <p:ext uri="{BB962C8B-B14F-4D97-AF65-F5344CB8AC3E}">
        <p14:creationId xmlns:p14="http://schemas.microsoft.com/office/powerpoint/2010/main" val="230469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Programming is awesome</a:t>
            </a:r>
            <a:endParaRPr lang="nl-NL" dirty="0"/>
          </a:p>
        </p:txBody>
      </p:sp>
      <p:sp>
        <p:nvSpPr>
          <p:cNvPr id="3" name="Content Placeholder 2"/>
          <p:cNvSpPr>
            <a:spLocks noGrp="1"/>
          </p:cNvSpPr>
          <p:nvPr>
            <p:ph idx="1"/>
          </p:nvPr>
        </p:nvSpPr>
        <p:spPr/>
        <p:txBody>
          <a:bodyPr/>
          <a:lstStyle/>
          <a:p>
            <a:endParaRPr lang="nl-NL"/>
          </a:p>
        </p:txBody>
      </p:sp>
      <p:pic>
        <p:nvPicPr>
          <p:cNvPr id="6146" name="Picture 2" descr="C:\Users\Valentijn\Desktop\Squ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6364288"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Super Power</a:t>
            </a:r>
            <a:endParaRPr lang="nl-NL"/>
          </a:p>
        </p:txBody>
      </p:sp>
      <p:sp>
        <p:nvSpPr>
          <p:cNvPr id="3" name="Content Placeholder 2"/>
          <p:cNvSpPr>
            <a:spLocks noGrp="1"/>
          </p:cNvSpPr>
          <p:nvPr>
            <p:ph idx="1"/>
          </p:nvPr>
        </p:nvSpPr>
        <p:spPr/>
        <p:txBody>
          <a:bodyPr/>
          <a:lstStyle/>
          <a:p>
            <a:endParaRPr lang="nl-NL" dirty="0" smtClean="0"/>
          </a:p>
          <a:p>
            <a:r>
              <a:rPr lang="nl-NL" dirty="0" smtClean="0"/>
              <a:t>With great power comes great responsibility</a:t>
            </a:r>
            <a:endParaRPr lang="nl-NL" dirty="0"/>
          </a:p>
        </p:txBody>
      </p:sp>
      <p:pic>
        <p:nvPicPr>
          <p:cNvPr id="1026" name="Picture 2" descr="C:\Users\Valentijn\Dropbox\Werk\Lessen\Python\2016-2017\Resources\SHODAN_hi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773599"/>
            <a:ext cx="3384376" cy="363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64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What is Programming?</a:t>
            </a:r>
            <a:endParaRPr lang="nl-NL" dirty="0"/>
          </a:p>
        </p:txBody>
      </p:sp>
      <p:sp>
        <p:nvSpPr>
          <p:cNvPr id="3" name="Content Placeholder 2"/>
          <p:cNvSpPr>
            <a:spLocks noGrp="1"/>
          </p:cNvSpPr>
          <p:nvPr>
            <p:ph idx="1"/>
          </p:nvPr>
        </p:nvSpPr>
        <p:spPr/>
        <p:txBody>
          <a:bodyPr/>
          <a:lstStyle/>
          <a:p>
            <a:endParaRPr lang="nl-NL" dirty="0"/>
          </a:p>
        </p:txBody>
      </p:sp>
      <p:pic>
        <p:nvPicPr>
          <p:cNvPr id="2050" name="Picture 2" descr="C:\Users\Valentijn\Dropbox\Werk\Lessen\Python\2016-2017\Resources\Programm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89365"/>
            <a:ext cx="86106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9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Python</a:t>
            </a:r>
            <a:endParaRPr lang="nl-NL" dirty="0"/>
          </a:p>
        </p:txBody>
      </p:sp>
      <p:sp>
        <p:nvSpPr>
          <p:cNvPr id="3" name="Content Placeholder 2"/>
          <p:cNvSpPr>
            <a:spLocks noGrp="1"/>
          </p:cNvSpPr>
          <p:nvPr>
            <p:ph idx="1"/>
          </p:nvPr>
        </p:nvSpPr>
        <p:spPr/>
        <p:txBody>
          <a:bodyPr/>
          <a:lstStyle/>
          <a:p>
            <a:endParaRPr lang="nl-NL" dirty="0" smtClean="0"/>
          </a:p>
        </p:txBody>
      </p:sp>
      <p:pic>
        <p:nvPicPr>
          <p:cNvPr id="1026" name="Picture 2" descr="C:\Users\Valentijn\Desktop\high-level-langua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30013"/>
            <a:ext cx="5348876"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2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High vs Low</a:t>
            </a:r>
            <a:endParaRPr lang="nl-NL" dirty="0"/>
          </a:p>
        </p:txBody>
      </p:sp>
      <p:sp>
        <p:nvSpPr>
          <p:cNvPr id="3" name="Content Placeholder 2"/>
          <p:cNvSpPr>
            <a:spLocks noGrp="1"/>
          </p:cNvSpPr>
          <p:nvPr>
            <p:ph idx="1"/>
          </p:nvPr>
        </p:nvSpPr>
        <p:spPr/>
        <p:txBody>
          <a:bodyPr/>
          <a:lstStyle/>
          <a:p>
            <a:r>
              <a:rPr lang="nl-NL" dirty="0" smtClean="0"/>
              <a:t>print(“Hello”)</a:t>
            </a:r>
          </a:p>
          <a:p>
            <a:r>
              <a:rPr lang="nl-NL" dirty="0" smtClean="0"/>
              <a:t>The computer translates this high level language into a low level language for you:</a:t>
            </a:r>
          </a:p>
          <a:p>
            <a:r>
              <a:rPr lang="nl-NL" dirty="0" smtClean="0"/>
              <a:t>01010101 00011101 00111100</a:t>
            </a:r>
          </a:p>
          <a:p>
            <a:endParaRPr lang="nl-NL" dirty="0"/>
          </a:p>
          <a:p>
            <a:r>
              <a:rPr lang="nl-NL" dirty="0" smtClean="0"/>
              <a:t>Image coding in machine language</a:t>
            </a:r>
          </a:p>
          <a:p>
            <a:endParaRPr lang="nl-NL" dirty="0"/>
          </a:p>
          <a:p>
            <a:r>
              <a:rPr lang="nl-NL" dirty="0" smtClean="0"/>
              <a:t>Clearly high level  languages are faster  and less prone to error than machine languages</a:t>
            </a:r>
            <a:endParaRPr lang="nl-NL" dirty="0"/>
          </a:p>
        </p:txBody>
      </p:sp>
    </p:spTree>
    <p:extLst>
      <p:ext uri="{BB962C8B-B14F-4D97-AF65-F5344CB8AC3E}">
        <p14:creationId xmlns:p14="http://schemas.microsoft.com/office/powerpoint/2010/main" val="2114504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522</TotalTime>
  <Words>1230</Words>
  <Application>Microsoft Office PowerPoint</Application>
  <PresentationFormat>On-screen Show (4:3)</PresentationFormat>
  <Paragraphs>190</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Executive</vt:lpstr>
      <vt:lpstr>Empowering Creative Thinking Through Programming</vt:lpstr>
      <vt:lpstr>Wie ben ik</vt:lpstr>
      <vt:lpstr>Course Overview</vt:lpstr>
      <vt:lpstr>Deliverables</vt:lpstr>
      <vt:lpstr>Programming is awesome</vt:lpstr>
      <vt:lpstr>Super Power</vt:lpstr>
      <vt:lpstr>What is Programming?</vt:lpstr>
      <vt:lpstr>Python</vt:lpstr>
      <vt:lpstr>High vs Low</vt:lpstr>
      <vt:lpstr>Binary</vt:lpstr>
      <vt:lpstr>Binary Math</vt:lpstr>
      <vt:lpstr>Ascii</vt:lpstr>
      <vt:lpstr>Interpreters</vt:lpstr>
      <vt:lpstr>Compiler</vt:lpstr>
      <vt:lpstr>Python does both</vt:lpstr>
      <vt:lpstr>How a program works</vt:lpstr>
      <vt:lpstr>Where to start?</vt:lpstr>
      <vt:lpstr>Input Variables and Output</vt:lpstr>
      <vt:lpstr>Data types</vt:lpstr>
      <vt:lpstr>Naming Variables</vt:lpstr>
      <vt:lpstr>Some Examples</vt:lpstr>
      <vt:lpstr>Print Something</vt:lpstr>
      <vt:lpstr>Hello World!</vt:lpstr>
      <vt:lpstr>First lab is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dc:creator>Valentijn</dc:creator>
  <cp:lastModifiedBy>Valentijn</cp:lastModifiedBy>
  <cp:revision>37</cp:revision>
  <dcterms:created xsi:type="dcterms:W3CDTF">2016-09-02T13:08:21Z</dcterms:created>
  <dcterms:modified xsi:type="dcterms:W3CDTF">2016-09-06T06:13:10Z</dcterms:modified>
</cp:coreProperties>
</file>