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5" r:id="rId3"/>
    <p:sldId id="277" r:id="rId4"/>
    <p:sldId id="308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3" r:id="rId13"/>
    <p:sldId id="322" r:id="rId14"/>
    <p:sldId id="321" r:id="rId15"/>
    <p:sldId id="324" r:id="rId16"/>
    <p:sldId id="313" r:id="rId17"/>
    <p:sldId id="273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6" autoAdjust="0"/>
  </p:normalViewPr>
  <p:slideViewPr>
    <p:cSldViewPr>
      <p:cViewPr>
        <p:scale>
          <a:sx n="100" d="100"/>
          <a:sy n="100" d="100"/>
        </p:scale>
        <p:origin x="-19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773-A4C2-49AD-B804-F6F9DAD548FC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DBED-3E3D-43AF-B404-0A1C27225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04339C-2201-45A8-9ECB-B18791DD5D3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muijrers/ECTTP/blob/master/Labs/Lab_3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611487"/>
          </a:xfrm>
        </p:spPr>
        <p:txBody>
          <a:bodyPr/>
          <a:lstStyle/>
          <a:p>
            <a:r>
              <a:rPr lang="nl-NL" sz="6600" dirty="0" smtClean="0"/>
              <a:t>ECTTP:</a:t>
            </a:r>
            <a:br>
              <a:rPr lang="nl-NL" sz="6600" dirty="0" smtClean="0"/>
            </a:br>
            <a:r>
              <a:rPr lang="nl-NL" sz="6600" dirty="0" smtClean="0"/>
              <a:t>Loops</a:t>
            </a:r>
            <a:endParaRPr lang="nl-N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157192"/>
            <a:ext cx="6400800" cy="1219200"/>
          </a:xfrm>
        </p:spPr>
        <p:txBody>
          <a:bodyPr>
            <a:normAutofit/>
          </a:bodyPr>
          <a:lstStyle/>
          <a:p>
            <a:r>
              <a:rPr lang="nl-NL" dirty="0" smtClean="0"/>
              <a:t>Valentijn Muijrers</a:t>
            </a:r>
          </a:p>
          <a:p>
            <a:r>
              <a:rPr lang="nl-NL" dirty="0"/>
              <a:t>https://</a:t>
            </a:r>
            <a:r>
              <a:rPr lang="nl-NL" dirty="0" smtClean="0"/>
              <a:t>github.com/vmuijrers/ECTTP</a:t>
            </a:r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6876256" y="404664"/>
            <a:ext cx="1503463" cy="479971"/>
          </a:xfrm>
          <a:custGeom>
            <a:avLst/>
            <a:gdLst/>
            <a:ahLst/>
            <a:cxnLst>
              <a:cxn ang="0">
                <a:pos x="450" y="187"/>
              </a:cxn>
              <a:cxn ang="0">
                <a:pos x="465" y="203"/>
              </a:cxn>
              <a:cxn ang="0">
                <a:pos x="637" y="203"/>
              </a:cxn>
              <a:cxn ang="0">
                <a:pos x="653" y="187"/>
              </a:cxn>
              <a:cxn ang="0">
                <a:pos x="653" y="15"/>
              </a:cxn>
              <a:cxn ang="0">
                <a:pos x="637" y="0"/>
              </a:cxn>
              <a:cxn ang="0">
                <a:pos x="615" y="0"/>
              </a:cxn>
              <a:cxn ang="0">
                <a:pos x="600" y="15"/>
              </a:cxn>
              <a:cxn ang="0">
                <a:pos x="600" y="150"/>
              </a:cxn>
              <a:cxn ang="0">
                <a:pos x="503" y="150"/>
              </a:cxn>
              <a:cxn ang="0">
                <a:pos x="503" y="15"/>
              </a:cxn>
              <a:cxn ang="0">
                <a:pos x="487" y="0"/>
              </a:cxn>
              <a:cxn ang="0">
                <a:pos x="465" y="0"/>
              </a:cxn>
              <a:cxn ang="0">
                <a:pos x="450" y="15"/>
              </a:cxn>
              <a:cxn ang="0">
                <a:pos x="450" y="187"/>
              </a:cxn>
              <a:cxn ang="0">
                <a:pos x="225" y="187"/>
              </a:cxn>
              <a:cxn ang="0">
                <a:pos x="240" y="203"/>
              </a:cxn>
              <a:cxn ang="0">
                <a:pos x="262" y="203"/>
              </a:cxn>
              <a:cxn ang="0">
                <a:pos x="326" y="139"/>
              </a:cxn>
              <a:cxn ang="0">
                <a:pos x="390" y="203"/>
              </a:cxn>
              <a:cxn ang="0">
                <a:pos x="412" y="203"/>
              </a:cxn>
              <a:cxn ang="0">
                <a:pos x="428" y="187"/>
              </a:cxn>
              <a:cxn ang="0">
                <a:pos x="428" y="165"/>
              </a:cxn>
              <a:cxn ang="0">
                <a:pos x="363" y="102"/>
              </a:cxn>
              <a:cxn ang="0">
                <a:pos x="428" y="37"/>
              </a:cxn>
              <a:cxn ang="0">
                <a:pos x="428" y="15"/>
              </a:cxn>
              <a:cxn ang="0">
                <a:pos x="412" y="0"/>
              </a:cxn>
              <a:cxn ang="0">
                <a:pos x="390" y="0"/>
              </a:cxn>
              <a:cxn ang="0">
                <a:pos x="278" y="112"/>
              </a:cxn>
              <a:cxn ang="0">
                <a:pos x="278" y="15"/>
              </a:cxn>
              <a:cxn ang="0">
                <a:pos x="262" y="0"/>
              </a:cxn>
              <a:cxn ang="0">
                <a:pos x="240" y="0"/>
              </a:cxn>
              <a:cxn ang="0">
                <a:pos x="225" y="15"/>
              </a:cxn>
              <a:cxn ang="0">
                <a:pos x="225" y="187"/>
              </a:cxn>
              <a:cxn ang="0">
                <a:pos x="0" y="187"/>
              </a:cxn>
              <a:cxn ang="0">
                <a:pos x="16" y="203"/>
              </a:cxn>
              <a:cxn ang="0">
                <a:pos x="37" y="203"/>
              </a:cxn>
              <a:cxn ang="0">
                <a:pos x="53" y="187"/>
              </a:cxn>
              <a:cxn ang="0">
                <a:pos x="53" y="128"/>
              </a:cxn>
              <a:cxn ang="0">
                <a:pos x="150" y="128"/>
              </a:cxn>
              <a:cxn ang="0">
                <a:pos x="150" y="187"/>
              </a:cxn>
              <a:cxn ang="0">
                <a:pos x="166" y="203"/>
              </a:cxn>
              <a:cxn ang="0">
                <a:pos x="187" y="203"/>
              </a:cxn>
              <a:cxn ang="0">
                <a:pos x="203" y="187"/>
              </a:cxn>
              <a:cxn ang="0">
                <a:pos x="203" y="15"/>
              </a:cxn>
              <a:cxn ang="0">
                <a:pos x="187" y="0"/>
              </a:cxn>
              <a:cxn ang="0">
                <a:pos x="166" y="0"/>
              </a:cxn>
              <a:cxn ang="0">
                <a:pos x="150" y="15"/>
              </a:cxn>
              <a:cxn ang="0">
                <a:pos x="150" y="75"/>
              </a:cxn>
              <a:cxn ang="0">
                <a:pos x="53" y="75"/>
              </a:cxn>
              <a:cxn ang="0">
                <a:pos x="53" y="15"/>
              </a:cxn>
              <a:cxn ang="0">
                <a:pos x="37" y="0"/>
              </a:cxn>
              <a:cxn ang="0">
                <a:pos x="16" y="0"/>
              </a:cxn>
              <a:cxn ang="0">
                <a:pos x="0" y="15"/>
              </a:cxn>
              <a:cxn ang="0">
                <a:pos x="0" y="187"/>
              </a:cxn>
            </a:cxnLst>
            <a:rect l="0" t="0" r="r" b="b"/>
            <a:pathLst>
              <a:path w="653" h="203">
                <a:moveTo>
                  <a:pt x="450" y="187"/>
                </a:moveTo>
                <a:lnTo>
                  <a:pt x="465" y="203"/>
                </a:lnTo>
                <a:lnTo>
                  <a:pt x="637" y="203"/>
                </a:lnTo>
                <a:lnTo>
                  <a:pt x="653" y="187"/>
                </a:lnTo>
                <a:lnTo>
                  <a:pt x="653" y="15"/>
                </a:lnTo>
                <a:lnTo>
                  <a:pt x="637" y="0"/>
                </a:lnTo>
                <a:lnTo>
                  <a:pt x="615" y="0"/>
                </a:lnTo>
                <a:lnTo>
                  <a:pt x="600" y="15"/>
                </a:lnTo>
                <a:lnTo>
                  <a:pt x="600" y="150"/>
                </a:lnTo>
                <a:lnTo>
                  <a:pt x="503" y="150"/>
                </a:lnTo>
                <a:lnTo>
                  <a:pt x="503" y="15"/>
                </a:lnTo>
                <a:lnTo>
                  <a:pt x="487" y="0"/>
                </a:lnTo>
                <a:lnTo>
                  <a:pt x="465" y="0"/>
                </a:lnTo>
                <a:lnTo>
                  <a:pt x="450" y="15"/>
                </a:lnTo>
                <a:lnTo>
                  <a:pt x="450" y="187"/>
                </a:lnTo>
                <a:close/>
                <a:moveTo>
                  <a:pt x="225" y="187"/>
                </a:moveTo>
                <a:lnTo>
                  <a:pt x="240" y="203"/>
                </a:lnTo>
                <a:lnTo>
                  <a:pt x="262" y="203"/>
                </a:lnTo>
                <a:lnTo>
                  <a:pt x="326" y="139"/>
                </a:lnTo>
                <a:lnTo>
                  <a:pt x="390" y="203"/>
                </a:lnTo>
                <a:lnTo>
                  <a:pt x="412" y="203"/>
                </a:lnTo>
                <a:lnTo>
                  <a:pt x="428" y="187"/>
                </a:lnTo>
                <a:lnTo>
                  <a:pt x="428" y="165"/>
                </a:lnTo>
                <a:lnTo>
                  <a:pt x="363" y="102"/>
                </a:lnTo>
                <a:lnTo>
                  <a:pt x="428" y="37"/>
                </a:lnTo>
                <a:lnTo>
                  <a:pt x="428" y="15"/>
                </a:lnTo>
                <a:lnTo>
                  <a:pt x="412" y="0"/>
                </a:lnTo>
                <a:lnTo>
                  <a:pt x="390" y="0"/>
                </a:lnTo>
                <a:lnTo>
                  <a:pt x="278" y="112"/>
                </a:lnTo>
                <a:lnTo>
                  <a:pt x="278" y="15"/>
                </a:lnTo>
                <a:lnTo>
                  <a:pt x="262" y="0"/>
                </a:lnTo>
                <a:lnTo>
                  <a:pt x="240" y="0"/>
                </a:lnTo>
                <a:lnTo>
                  <a:pt x="225" y="15"/>
                </a:lnTo>
                <a:lnTo>
                  <a:pt x="225" y="187"/>
                </a:lnTo>
                <a:close/>
                <a:moveTo>
                  <a:pt x="0" y="187"/>
                </a:moveTo>
                <a:lnTo>
                  <a:pt x="16" y="203"/>
                </a:lnTo>
                <a:lnTo>
                  <a:pt x="37" y="203"/>
                </a:lnTo>
                <a:lnTo>
                  <a:pt x="53" y="187"/>
                </a:lnTo>
                <a:lnTo>
                  <a:pt x="53" y="128"/>
                </a:lnTo>
                <a:lnTo>
                  <a:pt x="150" y="128"/>
                </a:lnTo>
                <a:lnTo>
                  <a:pt x="150" y="187"/>
                </a:lnTo>
                <a:lnTo>
                  <a:pt x="166" y="203"/>
                </a:lnTo>
                <a:lnTo>
                  <a:pt x="187" y="203"/>
                </a:lnTo>
                <a:lnTo>
                  <a:pt x="203" y="187"/>
                </a:lnTo>
                <a:lnTo>
                  <a:pt x="203" y="15"/>
                </a:lnTo>
                <a:lnTo>
                  <a:pt x="187" y="0"/>
                </a:lnTo>
                <a:lnTo>
                  <a:pt x="166" y="0"/>
                </a:lnTo>
                <a:lnTo>
                  <a:pt x="150" y="15"/>
                </a:lnTo>
                <a:lnTo>
                  <a:pt x="150" y="75"/>
                </a:lnTo>
                <a:lnTo>
                  <a:pt x="53" y="75"/>
                </a:lnTo>
                <a:lnTo>
                  <a:pt x="53" y="15"/>
                </a:lnTo>
                <a:lnTo>
                  <a:pt x="37" y="0"/>
                </a:lnTo>
                <a:lnTo>
                  <a:pt x="16" y="0"/>
                </a:lnTo>
                <a:lnTo>
                  <a:pt x="0" y="15"/>
                </a:lnTo>
                <a:lnTo>
                  <a:pt x="0" y="187"/>
                </a:lnTo>
                <a:close/>
              </a:path>
            </a:pathLst>
          </a:custGeom>
          <a:solidFill>
            <a:srgbClr val="1509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And now some randomness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5194920" cy="4525963"/>
          </a:xfrm>
        </p:spPr>
        <p:txBody>
          <a:bodyPr/>
          <a:lstStyle/>
          <a:p>
            <a:r>
              <a:rPr lang="nl-NL" dirty="0" smtClean="0"/>
              <a:t>The random function gives an integer or float between two input values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smtClean="0"/>
              <a:t>random(3, 6) </a:t>
            </a:r>
            <a:r>
              <a:rPr lang="nl-NL" dirty="0" smtClean="0">
                <a:sym typeface="Wingdings" panose="05000000000000000000" pitchFamily="2" charset="2"/>
              </a:rPr>
              <a:t> Gives a number between 3 and 6, but excluding 6</a:t>
            </a:r>
          </a:p>
          <a:p>
            <a:pPr marL="0" indent="0">
              <a:buNone/>
            </a:pPr>
            <a:endParaRPr lang="nl-NL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random(5)  Gives a number</a:t>
            </a:r>
            <a:br>
              <a:rPr lang="nl-NL" dirty="0" smtClean="0">
                <a:sym typeface="Wingdings" panose="05000000000000000000" pitchFamily="2" charset="2"/>
              </a:rPr>
            </a:br>
            <a:r>
              <a:rPr lang="nl-NL" dirty="0" smtClean="0">
                <a:sym typeface="Wingdings" panose="05000000000000000000" pitchFamily="2" charset="2"/>
              </a:rPr>
              <a:t>between 0 and 5 (excluding 5)</a:t>
            </a:r>
            <a:endParaRPr lang="nl-NL" dirty="0"/>
          </a:p>
        </p:txBody>
      </p:sp>
      <p:pic>
        <p:nvPicPr>
          <p:cNvPr id="1026" name="Picture 2" descr="C:\Users\Valentijn\Dropbox\Werk\Lessen\Python\2016-2017\Resources\random-image-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56992"/>
            <a:ext cx="2615952" cy="318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0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Modulo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The ‘%’ operator can be used to calculate a remainder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smtClean="0"/>
              <a:t>x = 10 % 3 </a:t>
            </a:r>
            <a:r>
              <a:rPr lang="nl-NL" dirty="0" smtClean="0">
                <a:sym typeface="Wingdings" panose="05000000000000000000" pitchFamily="2" charset="2"/>
              </a:rPr>
              <a:t># This becomes 1, because we subtract 3 from 10 until there is a number left which is smaller than 3</a:t>
            </a:r>
          </a:p>
          <a:p>
            <a:pPr marL="0" indent="0">
              <a:buNone/>
            </a:pPr>
            <a:endParaRPr lang="nl-NL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x % 2 == 0  can be used to check if a number is even</a:t>
            </a: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x % 2 == 1 can be used to check if a number is odd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68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Some Functions in 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max( a, b )  #returns the largest of a and b</a:t>
            </a:r>
          </a:p>
          <a:p>
            <a:pPr marL="0" indent="0">
              <a:buNone/>
            </a:pPr>
            <a:r>
              <a:rPr lang="nl-NL" dirty="0" smtClean="0"/>
              <a:t>min ( a, b ) # returns the smallest of a and b</a:t>
            </a:r>
          </a:p>
          <a:p>
            <a:pPr marL="0" indent="0">
              <a:buNone/>
            </a:pPr>
            <a:r>
              <a:rPr lang="nl-NL" dirty="0" smtClean="0"/>
              <a:t>lerp ( a, b, t ) # returns a value between a and b based on t (t is always a value between 0 and 1)</a:t>
            </a:r>
          </a:p>
          <a:p>
            <a:pPr marL="0" indent="0">
              <a:buNone/>
            </a:pPr>
            <a:r>
              <a:rPr lang="nl-NL" dirty="0" smtClean="0"/>
              <a:t>( a + ( b – a )  * t 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9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 string is a </a:t>
            </a:r>
            <a:r>
              <a:rPr lang="nl-NL" b="1" dirty="0" smtClean="0"/>
              <a:t>list </a:t>
            </a:r>
            <a:r>
              <a:rPr lang="nl-NL" dirty="0" smtClean="0"/>
              <a:t>of characters. This means that a string is a collection of multiple constants.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 smtClean="0"/>
              <a:t>string_myString = “Some String”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The len() function can be used to get the length of a string</a:t>
            </a:r>
          </a:p>
          <a:p>
            <a:pPr marL="0" indent="0">
              <a:buNone/>
            </a:pPr>
            <a:r>
              <a:rPr lang="nl-NL" dirty="0" smtClean="0"/>
              <a:t>To access a single character of a string, access it by using the index of that character</a:t>
            </a:r>
          </a:p>
          <a:p>
            <a:pPr marL="0" indent="0">
              <a:buNone/>
            </a:pPr>
            <a:r>
              <a:rPr lang="nl-NL" dirty="0" smtClean="0"/>
              <a:t>string_myString[0] = “S”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2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User Input in 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b="1" dirty="0" smtClean="0"/>
              <a:t>def</a:t>
            </a:r>
            <a:r>
              <a:rPr lang="nl-NL" dirty="0" smtClean="0"/>
              <a:t> keyPressed():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if key == ‘b’: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print(“Do something here, if the b-key is 		pressed!”)</a:t>
            </a:r>
          </a:p>
          <a:p>
            <a:pPr marL="0" indent="0">
              <a:buNone/>
            </a:pPr>
            <a:r>
              <a:rPr lang="nl-NL" dirty="0" smtClean="0"/>
              <a:t>	</a:t>
            </a:r>
          </a:p>
          <a:p>
            <a:pPr marL="0" indent="0">
              <a:buNone/>
            </a:pPr>
            <a:r>
              <a:rPr lang="nl-NL" b="1" dirty="0" smtClean="0"/>
              <a:t>def</a:t>
            </a:r>
            <a:r>
              <a:rPr lang="nl-NL" dirty="0" smtClean="0"/>
              <a:t> keyReleased():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if key == ‘b’: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print(“Do something when the b-key is 		released!”)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94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Getting the mouse position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mouseX # denotes the X position of the mouse</a:t>
            </a:r>
          </a:p>
          <a:p>
            <a:pPr marL="0" indent="0">
              <a:buNone/>
            </a:pPr>
            <a:r>
              <a:rPr lang="nl-NL" dirty="0" smtClean="0"/>
              <a:t>mouseY # denotes the Y position of the mouse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rect (mouseX, mouseY, 100, 50)</a:t>
            </a:r>
          </a:p>
          <a:p>
            <a:pPr marL="0" indent="0">
              <a:buNone/>
            </a:pPr>
            <a:r>
              <a:rPr lang="nl-NL" dirty="0" smtClean="0"/>
              <a:t>#draw a rectangle at the mouse position</a:t>
            </a:r>
          </a:p>
        </p:txBody>
      </p:sp>
    </p:spTree>
    <p:extLst>
      <p:ext uri="{BB962C8B-B14F-4D97-AF65-F5344CB8AC3E}">
        <p14:creationId xmlns:p14="http://schemas.microsoft.com/office/powerpoint/2010/main" val="1423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CodingBat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Now let’s practise some more:</a:t>
            </a:r>
            <a:endParaRPr lang="nl-NL" dirty="0"/>
          </a:p>
          <a:p>
            <a:r>
              <a:rPr lang="nl-NL" dirty="0"/>
              <a:t>http://codingbat.com/python</a:t>
            </a:r>
          </a:p>
        </p:txBody>
      </p:sp>
    </p:spTree>
    <p:extLst>
      <p:ext uri="{BB962C8B-B14F-4D97-AF65-F5344CB8AC3E}">
        <p14:creationId xmlns:p14="http://schemas.microsoft.com/office/powerpoint/2010/main" val="17820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Fourth lab is online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</a:t>
            </a:r>
            <a:r>
              <a:rPr lang="nl-NL" sz="1800" dirty="0" smtClean="0">
                <a:hlinkClick r:id="rId2"/>
              </a:rPr>
              <a:t>github.com/vmuijrers/ECTTP/blob/master/Labs/Lab_4.md</a:t>
            </a:r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#For </a:t>
            </a:r>
            <a:r>
              <a:rPr lang="nl-NL" sz="1800" dirty="0" err="1" smtClean="0"/>
              <a:t>examples</a:t>
            </a:r>
            <a:r>
              <a:rPr lang="nl-NL" sz="1800" dirty="0" smtClean="0"/>
              <a:t>/</a:t>
            </a:r>
            <a:r>
              <a:rPr lang="nl-NL" sz="1800" dirty="0" err="1" smtClean="0"/>
              <a:t>tutorials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references</a:t>
            </a:r>
            <a:r>
              <a:rPr lang="nl-NL" sz="1800" dirty="0" smtClean="0"/>
              <a:t>!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py.processing.org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#For more practise with python!</a:t>
            </a:r>
          </a:p>
          <a:p>
            <a:pPr marL="0" indent="0">
              <a:buNone/>
            </a:pPr>
            <a:r>
              <a:rPr lang="nl-NL" sz="1800" dirty="0" smtClean="0"/>
              <a:t>codecademy.com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0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One: </a:t>
            </a:r>
            <a:r>
              <a:rPr lang="en-US" dirty="0" smtClean="0"/>
              <a:t>   Course </a:t>
            </a:r>
            <a:r>
              <a:rPr lang="en-US" dirty="0"/>
              <a:t>overview</a:t>
            </a:r>
          </a:p>
          <a:p>
            <a:r>
              <a:rPr lang="en-US" dirty="0" smtClean="0"/>
              <a:t>Week </a:t>
            </a:r>
            <a:r>
              <a:rPr lang="en-US" dirty="0"/>
              <a:t>Two: </a:t>
            </a:r>
            <a:r>
              <a:rPr lang="en-US" dirty="0" smtClean="0"/>
              <a:t>    Variables</a:t>
            </a:r>
            <a:endParaRPr lang="en-US" dirty="0"/>
          </a:p>
          <a:p>
            <a:r>
              <a:rPr lang="en-US" dirty="0" smtClean="0"/>
              <a:t>Week </a:t>
            </a:r>
            <a:r>
              <a:rPr lang="en-US" dirty="0"/>
              <a:t>Three: </a:t>
            </a:r>
            <a:r>
              <a:rPr lang="en-US" dirty="0" smtClean="0"/>
              <a:t> Conditions</a:t>
            </a:r>
            <a:endParaRPr lang="en-US" b="1" dirty="0"/>
          </a:p>
          <a:p>
            <a:r>
              <a:rPr lang="en-US" b="1" dirty="0" smtClean="0"/>
              <a:t>Week </a:t>
            </a:r>
            <a:r>
              <a:rPr lang="en-US" b="1" dirty="0"/>
              <a:t>Four: </a:t>
            </a:r>
            <a:r>
              <a:rPr lang="en-US" b="1" dirty="0" smtClean="0"/>
              <a:t>	   Loops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 smtClean="0"/>
              <a:t>Week Five</a:t>
            </a:r>
            <a:r>
              <a:rPr lang="en-US" dirty="0"/>
              <a:t>: </a:t>
            </a:r>
            <a:r>
              <a:rPr lang="en-US" dirty="0" smtClean="0"/>
              <a:t>	   Functions</a:t>
            </a:r>
            <a:endParaRPr lang="en-US" dirty="0"/>
          </a:p>
          <a:p>
            <a:r>
              <a:rPr lang="en-US" dirty="0" smtClean="0"/>
              <a:t>Week Six:</a:t>
            </a:r>
          </a:p>
          <a:p>
            <a:r>
              <a:rPr lang="en-US" dirty="0" smtClean="0"/>
              <a:t>Week </a:t>
            </a:r>
            <a:r>
              <a:rPr lang="en-US" dirty="0"/>
              <a:t>Seven:    </a:t>
            </a:r>
          </a:p>
          <a:p>
            <a:r>
              <a:rPr lang="en-US" dirty="0" smtClean="0"/>
              <a:t>Week </a:t>
            </a:r>
            <a:r>
              <a:rPr lang="en-US" dirty="0"/>
              <a:t>Eight: </a:t>
            </a:r>
            <a:r>
              <a:rPr lang="en-US" dirty="0" smtClean="0"/>
              <a:t> (</a:t>
            </a:r>
            <a:r>
              <a:rPr lang="en-US" dirty="0"/>
              <a:t>Files, Exceptions, IO)</a:t>
            </a:r>
          </a:p>
          <a:p>
            <a:r>
              <a:rPr lang="en-US" b="1" dirty="0" smtClean="0"/>
              <a:t>First </a:t>
            </a:r>
            <a:r>
              <a:rPr lang="en-US" b="1" dirty="0"/>
              <a:t>Test!</a:t>
            </a:r>
          </a:p>
          <a:p>
            <a:r>
              <a:rPr lang="en-US" dirty="0" smtClean="0"/>
              <a:t>Week </a:t>
            </a:r>
            <a:r>
              <a:rPr lang="en-US" dirty="0"/>
              <a:t>Eleven: </a:t>
            </a:r>
            <a:r>
              <a:rPr lang="en-US" dirty="0" smtClean="0"/>
              <a:t> Lists   </a:t>
            </a:r>
            <a:endParaRPr lang="en-US" dirty="0"/>
          </a:p>
          <a:p>
            <a:r>
              <a:rPr lang="en-US" dirty="0" smtClean="0"/>
              <a:t>Week Twelve: Classes and Objects</a:t>
            </a:r>
          </a:p>
          <a:p>
            <a:r>
              <a:rPr lang="en-US" dirty="0" smtClean="0"/>
              <a:t>Week Thirteen:</a:t>
            </a:r>
          </a:p>
          <a:p>
            <a:r>
              <a:rPr lang="en-US" dirty="0" smtClean="0"/>
              <a:t>Week </a:t>
            </a:r>
            <a:r>
              <a:rPr lang="en-US" dirty="0"/>
              <a:t>Fourteen:</a:t>
            </a:r>
          </a:p>
          <a:p>
            <a:r>
              <a:rPr lang="en-US" b="1" dirty="0" smtClean="0"/>
              <a:t>Second </a:t>
            </a:r>
            <a:r>
              <a:rPr lang="en-US" b="1" dirty="0"/>
              <a:t>Test!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9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Super Powers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Variables! (</a:t>
            </a:r>
            <a:r>
              <a:rPr lang="en-US" dirty="0" err="1" smtClean="0"/>
              <a:t>Int</a:t>
            </a:r>
            <a:r>
              <a:rPr lang="en-US" dirty="0" smtClean="0"/>
              <a:t>, String, Boolean and Float)</a:t>
            </a:r>
          </a:p>
          <a:p>
            <a:r>
              <a:rPr lang="en-US" smtClean="0"/>
              <a:t>Mathematical </a:t>
            </a:r>
            <a:r>
              <a:rPr lang="en-US" dirty="0" smtClean="0"/>
              <a:t>Operators (+,*,-,/)</a:t>
            </a:r>
          </a:p>
          <a:p>
            <a:r>
              <a:rPr lang="en-US" dirty="0" smtClean="0"/>
              <a:t>Boolean Operators (</a:t>
            </a:r>
            <a:r>
              <a:rPr lang="en-US" dirty="0"/>
              <a:t>and or not, &gt;, &lt;, ==, &gt;=, </a:t>
            </a:r>
            <a:r>
              <a:rPr lang="en-US" dirty="0" smtClean="0"/>
              <a:t>&lt;=)</a:t>
            </a:r>
          </a:p>
          <a:p>
            <a:r>
              <a:rPr lang="en-US" dirty="0" smtClean="0"/>
              <a:t>If- statements!</a:t>
            </a:r>
          </a:p>
        </p:txBody>
      </p:sp>
      <p:pic>
        <p:nvPicPr>
          <p:cNvPr id="1026" name="Picture 2" descr="D:\Dropbox\Werk\Lessen\Python\2016-2017\Resources\fccecb8238e44342ecad27ed130017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1" y="3726160"/>
            <a:ext cx="3024336" cy="29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1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Order of Execution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/>
              <a:t>will always evaluate the arithmetic operators first (** is highest, </a:t>
            </a:r>
            <a:r>
              <a:rPr lang="en-US" dirty="0" smtClean="0"/>
              <a:t>then multiplication/division</a:t>
            </a:r>
            <a:r>
              <a:rPr lang="en-US" dirty="0"/>
              <a:t>, then addition/subtraction). Next comes the </a:t>
            </a:r>
            <a:r>
              <a:rPr lang="en-US" dirty="0" smtClean="0"/>
              <a:t>relational operators.</a:t>
            </a:r>
          </a:p>
          <a:p>
            <a:pPr marL="0" indent="0">
              <a:buNone/>
            </a:pPr>
            <a:r>
              <a:rPr lang="en-US" dirty="0" smtClean="0"/>
              <a:t>Finally</a:t>
            </a:r>
            <a:r>
              <a:rPr lang="en-US" dirty="0"/>
              <a:t>, the logical operators are done last.</a:t>
            </a:r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Level </a:t>
            </a:r>
            <a:r>
              <a:rPr lang="nl-NL" dirty="0"/>
              <a:t>Category </a:t>
            </a:r>
            <a:r>
              <a:rPr lang="nl-NL" dirty="0" smtClean="0"/>
              <a:t>Operators:</a:t>
            </a:r>
          </a:p>
          <a:p>
            <a:r>
              <a:rPr lang="nl-NL" dirty="0" smtClean="0"/>
              <a:t>8 parentheses (,)</a:t>
            </a:r>
            <a:endParaRPr lang="nl-NL" dirty="0"/>
          </a:p>
          <a:p>
            <a:r>
              <a:rPr lang="nl-NL" dirty="0"/>
              <a:t>7(high) exponent **</a:t>
            </a:r>
          </a:p>
          <a:p>
            <a:r>
              <a:rPr lang="nl-NL" dirty="0"/>
              <a:t>6 multiplication *,/,//,%</a:t>
            </a:r>
          </a:p>
          <a:p>
            <a:r>
              <a:rPr lang="nl-NL" dirty="0"/>
              <a:t>5 addition +,-</a:t>
            </a:r>
          </a:p>
          <a:p>
            <a:r>
              <a:rPr lang="nl-NL" dirty="0"/>
              <a:t>4 relational ==,!=,&lt;=,&gt;=,&gt;,&lt;</a:t>
            </a:r>
          </a:p>
          <a:p>
            <a:r>
              <a:rPr lang="nl-NL" dirty="0"/>
              <a:t>3 logical not</a:t>
            </a:r>
          </a:p>
          <a:p>
            <a:r>
              <a:rPr lang="nl-NL" dirty="0"/>
              <a:t>2 logical and</a:t>
            </a:r>
          </a:p>
          <a:p>
            <a:r>
              <a:rPr lang="nl-NL" dirty="0"/>
              <a:t>1(low) logical or</a:t>
            </a:r>
          </a:p>
        </p:txBody>
      </p:sp>
    </p:spTree>
    <p:extLst>
      <p:ext uri="{BB962C8B-B14F-4D97-AF65-F5344CB8AC3E}">
        <p14:creationId xmlns:p14="http://schemas.microsoft.com/office/powerpoint/2010/main" val="31537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If-Statement Recap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x</a:t>
            </a:r>
            <a:r>
              <a:rPr lang="nl-NL" dirty="0" smtClean="0"/>
              <a:t> = 5</a:t>
            </a:r>
          </a:p>
          <a:p>
            <a:pPr marL="0" indent="0">
              <a:buNone/>
            </a:pPr>
            <a:r>
              <a:rPr lang="nl-NL" dirty="0"/>
              <a:t>y</a:t>
            </a:r>
            <a:r>
              <a:rPr lang="nl-NL" dirty="0" smtClean="0"/>
              <a:t> = 2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i</a:t>
            </a:r>
            <a:r>
              <a:rPr lang="nl-NL" b="1" dirty="0" smtClean="0"/>
              <a:t>f</a:t>
            </a:r>
            <a:r>
              <a:rPr lang="nl-NL" dirty="0" smtClean="0"/>
              <a:t> x**3 &gt; 125 </a:t>
            </a:r>
            <a:r>
              <a:rPr lang="nl-NL" b="1" dirty="0" smtClean="0"/>
              <a:t>and</a:t>
            </a:r>
            <a:r>
              <a:rPr lang="nl-NL" dirty="0" smtClean="0"/>
              <a:t> y &lt; 5/2 </a:t>
            </a:r>
            <a:r>
              <a:rPr lang="nl-NL" b="1" dirty="0" smtClean="0"/>
              <a:t>or</a:t>
            </a:r>
            <a:r>
              <a:rPr lang="nl-NL" dirty="0" smtClean="0"/>
              <a:t> </a:t>
            </a:r>
            <a:r>
              <a:rPr lang="nl-NL" b="1" dirty="0" smtClean="0"/>
              <a:t>not</a:t>
            </a:r>
            <a:r>
              <a:rPr lang="nl-NL" dirty="0" smtClean="0"/>
              <a:t> 10 % 3 == 0: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print (“The If is True!”)</a:t>
            </a:r>
          </a:p>
          <a:p>
            <a:pPr marL="0" indent="0">
              <a:buNone/>
            </a:pPr>
            <a:r>
              <a:rPr lang="nl-NL" b="1" dirty="0"/>
              <a:t>e</a:t>
            </a:r>
            <a:r>
              <a:rPr lang="nl-NL" b="1" dirty="0" smtClean="0"/>
              <a:t>lse</a:t>
            </a:r>
            <a:r>
              <a:rPr lang="nl-NL" dirty="0" smtClean="0"/>
              <a:t>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print ( “The If is False!”)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17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While-loop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nl-NL" dirty="0" smtClean="0"/>
              <a:t>While some condition is true, execute the code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x = 0</a:t>
            </a:r>
            <a:endParaRPr lang="nl-NL" dirty="0"/>
          </a:p>
          <a:p>
            <a:pPr marL="0" indent="0">
              <a:buNone/>
            </a:pPr>
            <a:r>
              <a:rPr lang="nl-NL" b="1" dirty="0" smtClean="0"/>
              <a:t>while</a:t>
            </a:r>
            <a:r>
              <a:rPr lang="nl-NL" dirty="0" smtClean="0"/>
              <a:t> x &lt; 5 </a:t>
            </a:r>
            <a:r>
              <a:rPr lang="nl-NL" b="1" dirty="0" smtClean="0"/>
              <a:t>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x = x + 1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print(“I am looping!”)</a:t>
            </a:r>
          </a:p>
          <a:p>
            <a:pPr marL="0" indent="0">
              <a:buNone/>
            </a:pPr>
            <a:r>
              <a:rPr lang="nl-NL" dirty="0" smtClean="0"/>
              <a:t>print(“Aaaaand we’r e done”)</a:t>
            </a:r>
            <a:endParaRPr lang="nl-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72816"/>
            <a:ext cx="25050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1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It’s endless!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while &lt;boolean&gt;: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&lt;code&gt;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Make sure your while-loop gets out of it, otherwise your program will freeze your pc!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while True: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print(“I will print forever!”)</a:t>
            </a:r>
            <a:endParaRPr lang="nl-NL" dirty="0"/>
          </a:p>
        </p:txBody>
      </p:sp>
      <p:pic>
        <p:nvPicPr>
          <p:cNvPr id="2050" name="Picture 2" descr="C:\Users\Valentijn\Dropbox\Werk\Lessen\Python\2016-2017\Resources\wh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613" y="2636912"/>
            <a:ext cx="28575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4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For-loop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smtClean="0"/>
              <a:t>The for-loop let’s the code run within a range, in this way the code is executed a limited amount of times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 smtClean="0"/>
              <a:t>for</a:t>
            </a:r>
            <a:r>
              <a:rPr lang="nl-NL" dirty="0" smtClean="0"/>
              <a:t> i </a:t>
            </a:r>
            <a:r>
              <a:rPr lang="nl-NL" b="1" dirty="0" smtClean="0"/>
              <a:t>in</a:t>
            </a:r>
            <a:r>
              <a:rPr lang="nl-NL" dirty="0" smtClean="0"/>
              <a:t> </a:t>
            </a:r>
            <a:r>
              <a:rPr lang="nl-NL" b="1" dirty="0" smtClean="0"/>
              <a:t>range </a:t>
            </a:r>
            <a:r>
              <a:rPr lang="nl-NL" dirty="0" smtClean="0"/>
              <a:t>( 3, 6 )</a:t>
            </a:r>
            <a:r>
              <a:rPr lang="nl-NL" b="1" dirty="0" smtClean="0"/>
              <a:t>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print (“I am printed 3 times”)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sz="2900" dirty="0" smtClean="0"/>
              <a:t>i gets the value 3</a:t>
            </a:r>
          </a:p>
          <a:p>
            <a:pPr marL="0" indent="0">
              <a:buNone/>
            </a:pPr>
            <a:r>
              <a:rPr lang="nl-NL" sz="2900" dirty="0" smtClean="0"/>
              <a:t>then prints</a:t>
            </a:r>
          </a:p>
          <a:p>
            <a:pPr marL="0" indent="0">
              <a:buNone/>
            </a:pPr>
            <a:r>
              <a:rPr lang="nl-NL" sz="2900" dirty="0" smtClean="0"/>
              <a:t>i gets the value 4</a:t>
            </a:r>
          </a:p>
          <a:p>
            <a:pPr marL="0" indent="0">
              <a:buNone/>
            </a:pPr>
            <a:r>
              <a:rPr lang="nl-NL" sz="2900" dirty="0" smtClean="0"/>
              <a:t>then prints</a:t>
            </a:r>
          </a:p>
          <a:p>
            <a:pPr marL="0" indent="0">
              <a:buNone/>
            </a:pPr>
            <a:r>
              <a:rPr lang="nl-NL" sz="2900" dirty="0" smtClean="0"/>
              <a:t>i gets the value 5</a:t>
            </a:r>
          </a:p>
          <a:p>
            <a:pPr marL="0" indent="0">
              <a:buNone/>
            </a:pPr>
            <a:r>
              <a:rPr lang="nl-NL" sz="2900" dirty="0" smtClean="0"/>
              <a:t>then prints</a:t>
            </a:r>
          </a:p>
          <a:p>
            <a:pPr marL="0" indent="0">
              <a:buNone/>
            </a:pPr>
            <a:r>
              <a:rPr lang="nl-NL" sz="2900" dirty="0" smtClean="0"/>
              <a:t>then the for-loop exits</a:t>
            </a:r>
          </a:p>
        </p:txBody>
      </p:sp>
    </p:spTree>
    <p:extLst>
      <p:ext uri="{BB962C8B-B14F-4D97-AF65-F5344CB8AC3E}">
        <p14:creationId xmlns:p14="http://schemas.microsoft.com/office/powerpoint/2010/main" val="16443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Similarity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while(x &lt; 5)</a:t>
            </a:r>
          </a:p>
          <a:p>
            <a:pPr marL="0" indent="0">
              <a:buNone/>
            </a:pPr>
            <a:r>
              <a:rPr lang="nl-NL" dirty="0" smtClean="0"/>
              <a:t>	print </a:t>
            </a:r>
            <a:r>
              <a:rPr lang="nl-NL" dirty="0"/>
              <a:t>“ x is “ + str(x)</a:t>
            </a:r>
          </a:p>
          <a:p>
            <a:pPr marL="0" indent="0">
              <a:buNone/>
            </a:pPr>
            <a:r>
              <a:rPr lang="nl-NL" dirty="0" smtClean="0"/>
              <a:t>	x += 1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print </a:t>
            </a:r>
            <a:r>
              <a:rPr lang="nl-NL" dirty="0"/>
              <a:t>“this is it</a:t>
            </a:r>
            <a:r>
              <a:rPr lang="nl-NL" dirty="0" smtClean="0"/>
              <a:t>!”</a:t>
            </a:r>
          </a:p>
          <a:p>
            <a:endParaRPr lang="nl-NL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</a:t>
            </a:r>
            <a:r>
              <a:rPr lang="en-US" dirty="0" smtClean="0"/>
              <a:t>(0,6):</a:t>
            </a:r>
          </a:p>
          <a:p>
            <a:pPr marL="0" indent="0">
              <a:buNone/>
            </a:pPr>
            <a:r>
              <a:rPr lang="nl-NL" dirty="0" smtClean="0"/>
              <a:t>	print </a:t>
            </a:r>
            <a:r>
              <a:rPr lang="nl-NL" dirty="0"/>
              <a:t>“ x is “ + str(x</a:t>
            </a:r>
            <a:r>
              <a:rPr lang="nl-NL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nl-NL" dirty="0" smtClean="0"/>
              <a:t>	</a:t>
            </a:r>
            <a:r>
              <a:rPr lang="nl-NL" dirty="0" smtClean="0"/>
              <a:t>x+=1</a:t>
            </a:r>
          </a:p>
          <a:p>
            <a:pPr marL="0" indent="0">
              <a:buNone/>
            </a:pPr>
            <a:r>
              <a:rPr lang="nl-NL" dirty="0"/>
              <a:t>print “this is it!”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The while and for-loop have the same functionality but a for-loop is a little bit safer, because it will always stop at some point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38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1589</TotalTime>
  <Words>537</Words>
  <Application>Microsoft Office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ECTTP: Loops</vt:lpstr>
      <vt:lpstr>Course Overview</vt:lpstr>
      <vt:lpstr>Our Super Powers so far…</vt:lpstr>
      <vt:lpstr>Order of Execution</vt:lpstr>
      <vt:lpstr>If-Statement Recap</vt:lpstr>
      <vt:lpstr>While-loop</vt:lpstr>
      <vt:lpstr>It’s endless!</vt:lpstr>
      <vt:lpstr>For-loop</vt:lpstr>
      <vt:lpstr>Similarity</vt:lpstr>
      <vt:lpstr>And now some randomness</vt:lpstr>
      <vt:lpstr>Modulo</vt:lpstr>
      <vt:lpstr>Some Functions in Processing</vt:lpstr>
      <vt:lpstr>String</vt:lpstr>
      <vt:lpstr>User Input in Processing</vt:lpstr>
      <vt:lpstr>Getting the mouse position</vt:lpstr>
      <vt:lpstr>CodingBat</vt:lpstr>
      <vt:lpstr>Fourth lab is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Creative Thinking Through Programming</dc:title>
  <dc:creator>Valentijn</dc:creator>
  <cp:lastModifiedBy>Valentijn</cp:lastModifiedBy>
  <cp:revision>163</cp:revision>
  <dcterms:created xsi:type="dcterms:W3CDTF">2016-09-02T13:08:21Z</dcterms:created>
  <dcterms:modified xsi:type="dcterms:W3CDTF">2016-09-21T14:48:43Z</dcterms:modified>
</cp:coreProperties>
</file>