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354" r:id="rId2"/>
    <p:sldId id="275" r:id="rId3"/>
    <p:sldId id="375" r:id="rId4"/>
    <p:sldId id="374" r:id="rId5"/>
    <p:sldId id="376" r:id="rId6"/>
    <p:sldId id="377" r:id="rId7"/>
    <p:sldId id="378" r:id="rId8"/>
    <p:sldId id="380" r:id="rId9"/>
    <p:sldId id="379" r:id="rId10"/>
    <p:sldId id="381" r:id="rId11"/>
    <p:sldId id="382" r:id="rId12"/>
    <p:sldId id="383" r:id="rId13"/>
    <p:sldId id="384" r:id="rId14"/>
    <p:sldId id="385" r:id="rId15"/>
    <p:sldId id="386" r:id="rId16"/>
    <p:sldId id="373" r:id="rId17"/>
    <p:sldId id="273" r:id="rId18"/>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976" autoAdjust="0"/>
  </p:normalViewPr>
  <p:slideViewPr>
    <p:cSldViewPr>
      <p:cViewPr>
        <p:scale>
          <a:sx n="100" d="100"/>
          <a:sy n="100" d="100"/>
        </p:scale>
        <p:origin x="-1944" y="-1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2F5773-A4C2-49AD-B804-F6F9DAD548FC}" type="datetimeFigureOut">
              <a:rPr lang="nl-NL" smtClean="0"/>
              <a:t>18-10-2016</a:t>
            </a:fld>
            <a:endParaRPr lang="nl-N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9DDBED-3E3D-43AF-B404-0A1C272252F3}" type="slidenum">
              <a:rPr lang="nl-NL" smtClean="0"/>
              <a:t>‹#›</a:t>
            </a:fld>
            <a:endParaRPr lang="nl-NL"/>
          </a:p>
        </p:txBody>
      </p:sp>
    </p:spTree>
    <p:extLst>
      <p:ext uri="{BB962C8B-B14F-4D97-AF65-F5344CB8AC3E}">
        <p14:creationId xmlns:p14="http://schemas.microsoft.com/office/powerpoint/2010/main" val="2207146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DE04339C-2201-45A8-9ECB-B18791DD5D3F}" type="datetimeFigureOut">
              <a:rPr lang="nl-NL" smtClean="0"/>
              <a:t>18-10-2016</a:t>
            </a:fld>
            <a:endParaRPr lang="nl-NL"/>
          </a:p>
        </p:txBody>
      </p:sp>
      <p:sp>
        <p:nvSpPr>
          <p:cNvPr id="8" name="Slide Number Placeholder 7"/>
          <p:cNvSpPr>
            <a:spLocks noGrp="1"/>
          </p:cNvSpPr>
          <p:nvPr>
            <p:ph type="sldNum" sz="quarter" idx="11"/>
          </p:nvPr>
        </p:nvSpPr>
        <p:spPr/>
        <p:txBody>
          <a:bodyPr/>
          <a:lstStyle/>
          <a:p>
            <a:fld id="{B06AD082-96F4-461C-8AC5-8F4299F2ED7D}" type="slidenum">
              <a:rPr lang="nl-NL" smtClean="0"/>
              <a:t>‹#›</a:t>
            </a:fld>
            <a:endParaRPr lang="nl-NL"/>
          </a:p>
        </p:txBody>
      </p:sp>
      <p:sp>
        <p:nvSpPr>
          <p:cNvPr id="9" name="Footer Placeholder 8"/>
          <p:cNvSpPr>
            <a:spLocks noGrp="1"/>
          </p:cNvSpPr>
          <p:nvPr>
            <p:ph type="ftr" sz="quarter" idx="12"/>
          </p:nvPr>
        </p:nvSpPr>
        <p:spPr/>
        <p:txBody>
          <a:bodyPr/>
          <a:lstStyle/>
          <a:p>
            <a:endParaRPr lang="nl-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04339C-2201-45A8-9ECB-B18791DD5D3F}" type="datetimeFigureOut">
              <a:rPr lang="nl-NL" smtClean="0"/>
              <a:t>18-10-2016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06AD082-96F4-461C-8AC5-8F4299F2ED7D}" type="slidenum">
              <a:rPr lang="nl-NL" smtClean="0"/>
              <a:t>‹#›</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04339C-2201-45A8-9ECB-B18791DD5D3F}" type="datetimeFigureOut">
              <a:rPr lang="nl-NL" smtClean="0"/>
              <a:t>18-10-2016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06AD082-96F4-461C-8AC5-8F4299F2ED7D}" type="slidenum">
              <a:rPr lang="nl-NL" smtClean="0"/>
              <a:t>‹#›</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DE04339C-2201-45A8-9ECB-B18791DD5D3F}" type="datetimeFigureOut">
              <a:rPr lang="nl-NL" smtClean="0"/>
              <a:t>18-10-2016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06AD082-96F4-461C-8AC5-8F4299F2ED7D}" type="slidenum">
              <a:rPr lang="nl-NL" smtClean="0"/>
              <a:t>‹#›</a:t>
            </a:fld>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04339C-2201-45A8-9ECB-B18791DD5D3F}" type="datetimeFigureOut">
              <a:rPr lang="nl-NL" smtClean="0"/>
              <a:t>18-10-2016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06AD082-96F4-461C-8AC5-8F4299F2ED7D}" type="slidenum">
              <a:rPr lang="nl-NL" smtClean="0"/>
              <a:t>‹#›</a:t>
            </a:fld>
            <a:endParaRPr lang="nl-NL"/>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DE04339C-2201-45A8-9ECB-B18791DD5D3F}" type="datetimeFigureOut">
              <a:rPr lang="nl-NL" smtClean="0"/>
              <a:t>18-10-2016</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B06AD082-96F4-461C-8AC5-8F4299F2ED7D}" type="slidenum">
              <a:rPr lang="nl-NL" smtClean="0"/>
              <a:t>‹#›</a:t>
            </a:fld>
            <a:endParaRPr lang="nl-NL"/>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DE04339C-2201-45A8-9ECB-B18791DD5D3F}" type="datetimeFigureOut">
              <a:rPr lang="nl-NL" smtClean="0"/>
              <a:t>18-10-2016</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B06AD082-96F4-461C-8AC5-8F4299F2ED7D}" type="slidenum">
              <a:rPr lang="nl-NL" smtClean="0"/>
              <a:t>‹#›</a:t>
            </a:fld>
            <a:endParaRPr lang="nl-NL"/>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E04339C-2201-45A8-9ECB-B18791DD5D3F}" type="datetimeFigureOut">
              <a:rPr lang="nl-NL" smtClean="0"/>
              <a:t>18-10-2016</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B06AD082-96F4-461C-8AC5-8F4299F2ED7D}" type="slidenum">
              <a:rPr lang="nl-NL" smtClean="0"/>
              <a:t>‹#›</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04339C-2201-45A8-9ECB-B18791DD5D3F}" type="datetimeFigureOut">
              <a:rPr lang="nl-NL" smtClean="0"/>
              <a:t>18-10-2016</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B06AD082-96F4-461C-8AC5-8F4299F2ED7D}" type="slidenum">
              <a:rPr lang="nl-NL" smtClean="0"/>
              <a:t>‹#›</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04339C-2201-45A8-9ECB-B18791DD5D3F}" type="datetimeFigureOut">
              <a:rPr lang="nl-NL" smtClean="0"/>
              <a:t>18-10-2016</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B06AD082-96F4-461C-8AC5-8F4299F2ED7D}" type="slidenum">
              <a:rPr lang="nl-NL" smtClean="0"/>
              <a:t>‹#›</a:t>
            </a:fld>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04339C-2201-45A8-9ECB-B18791DD5D3F}" type="datetimeFigureOut">
              <a:rPr lang="nl-NL" smtClean="0"/>
              <a:t>18-10-2016</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B06AD082-96F4-461C-8AC5-8F4299F2ED7D}" type="slidenum">
              <a:rPr lang="nl-NL" smtClean="0"/>
              <a:t>‹#›</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DE04339C-2201-45A8-9ECB-B18791DD5D3F}" type="datetimeFigureOut">
              <a:rPr lang="nl-NL" smtClean="0"/>
              <a:t>18-10-2016</a:t>
            </a:fld>
            <a:endParaRPr lang="nl-NL"/>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nl-NL"/>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06AD082-96F4-461C-8AC5-8F4299F2ED7D}" type="slidenum">
              <a:rPr lang="nl-NL" smtClean="0"/>
              <a:t>‹#›</a:t>
            </a:fld>
            <a:endParaRPr lang="nl-NL"/>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vmuijrers/ECTTP/blob/master/Labs/Lab_7.m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3323455"/>
          </a:xfrm>
        </p:spPr>
        <p:txBody>
          <a:bodyPr/>
          <a:lstStyle/>
          <a:p>
            <a:r>
              <a:rPr lang="nl-NL" dirty="0" smtClean="0"/>
              <a:t>ECTTP: </a:t>
            </a:r>
            <a:r>
              <a:rPr lang="nl-NL" dirty="0" err="1" smtClean="0"/>
              <a:t>Overview</a:t>
            </a:r>
            <a:endParaRPr lang="nl-NL" dirty="0"/>
          </a:p>
        </p:txBody>
      </p:sp>
      <p:sp>
        <p:nvSpPr>
          <p:cNvPr id="3" name="Subtitle 2"/>
          <p:cNvSpPr>
            <a:spLocks noGrp="1"/>
          </p:cNvSpPr>
          <p:nvPr>
            <p:ph type="subTitle" idx="1"/>
          </p:nvPr>
        </p:nvSpPr>
        <p:spPr>
          <a:xfrm>
            <a:off x="1371600" y="5181600"/>
            <a:ext cx="6400800" cy="1219200"/>
          </a:xfrm>
        </p:spPr>
        <p:txBody>
          <a:bodyPr/>
          <a:lstStyle/>
          <a:p>
            <a:r>
              <a:rPr lang="nl-NL" dirty="0"/>
              <a:t>Valentijn Muijrers</a:t>
            </a:r>
          </a:p>
          <a:p>
            <a:r>
              <a:rPr lang="nl-NL" dirty="0"/>
              <a:t>https://github.com/vmuijrers/ECTTP</a:t>
            </a:r>
          </a:p>
        </p:txBody>
      </p:sp>
      <p:sp>
        <p:nvSpPr>
          <p:cNvPr id="4" name="Freeform 3"/>
          <p:cNvSpPr>
            <a:spLocks noEditPoints="1"/>
          </p:cNvSpPr>
          <p:nvPr/>
        </p:nvSpPr>
        <p:spPr bwMode="auto">
          <a:xfrm>
            <a:off x="6876256" y="567505"/>
            <a:ext cx="1503463" cy="479971"/>
          </a:xfrm>
          <a:custGeom>
            <a:avLst/>
            <a:gdLst/>
            <a:ahLst/>
            <a:cxnLst>
              <a:cxn ang="0">
                <a:pos x="450" y="187"/>
              </a:cxn>
              <a:cxn ang="0">
                <a:pos x="465" y="203"/>
              </a:cxn>
              <a:cxn ang="0">
                <a:pos x="637" y="203"/>
              </a:cxn>
              <a:cxn ang="0">
                <a:pos x="653" y="187"/>
              </a:cxn>
              <a:cxn ang="0">
                <a:pos x="653" y="15"/>
              </a:cxn>
              <a:cxn ang="0">
                <a:pos x="637" y="0"/>
              </a:cxn>
              <a:cxn ang="0">
                <a:pos x="615" y="0"/>
              </a:cxn>
              <a:cxn ang="0">
                <a:pos x="600" y="15"/>
              </a:cxn>
              <a:cxn ang="0">
                <a:pos x="600" y="150"/>
              </a:cxn>
              <a:cxn ang="0">
                <a:pos x="503" y="150"/>
              </a:cxn>
              <a:cxn ang="0">
                <a:pos x="503" y="15"/>
              </a:cxn>
              <a:cxn ang="0">
                <a:pos x="487" y="0"/>
              </a:cxn>
              <a:cxn ang="0">
                <a:pos x="465" y="0"/>
              </a:cxn>
              <a:cxn ang="0">
                <a:pos x="450" y="15"/>
              </a:cxn>
              <a:cxn ang="0">
                <a:pos x="450" y="187"/>
              </a:cxn>
              <a:cxn ang="0">
                <a:pos x="225" y="187"/>
              </a:cxn>
              <a:cxn ang="0">
                <a:pos x="240" y="203"/>
              </a:cxn>
              <a:cxn ang="0">
                <a:pos x="262" y="203"/>
              </a:cxn>
              <a:cxn ang="0">
                <a:pos x="326" y="139"/>
              </a:cxn>
              <a:cxn ang="0">
                <a:pos x="390" y="203"/>
              </a:cxn>
              <a:cxn ang="0">
                <a:pos x="412" y="203"/>
              </a:cxn>
              <a:cxn ang="0">
                <a:pos x="428" y="187"/>
              </a:cxn>
              <a:cxn ang="0">
                <a:pos x="428" y="165"/>
              </a:cxn>
              <a:cxn ang="0">
                <a:pos x="363" y="102"/>
              </a:cxn>
              <a:cxn ang="0">
                <a:pos x="428" y="37"/>
              </a:cxn>
              <a:cxn ang="0">
                <a:pos x="428" y="15"/>
              </a:cxn>
              <a:cxn ang="0">
                <a:pos x="412" y="0"/>
              </a:cxn>
              <a:cxn ang="0">
                <a:pos x="390" y="0"/>
              </a:cxn>
              <a:cxn ang="0">
                <a:pos x="278" y="112"/>
              </a:cxn>
              <a:cxn ang="0">
                <a:pos x="278" y="15"/>
              </a:cxn>
              <a:cxn ang="0">
                <a:pos x="262" y="0"/>
              </a:cxn>
              <a:cxn ang="0">
                <a:pos x="240" y="0"/>
              </a:cxn>
              <a:cxn ang="0">
                <a:pos x="225" y="15"/>
              </a:cxn>
              <a:cxn ang="0">
                <a:pos x="225" y="187"/>
              </a:cxn>
              <a:cxn ang="0">
                <a:pos x="0" y="187"/>
              </a:cxn>
              <a:cxn ang="0">
                <a:pos x="16" y="203"/>
              </a:cxn>
              <a:cxn ang="0">
                <a:pos x="37" y="203"/>
              </a:cxn>
              <a:cxn ang="0">
                <a:pos x="53" y="187"/>
              </a:cxn>
              <a:cxn ang="0">
                <a:pos x="53" y="128"/>
              </a:cxn>
              <a:cxn ang="0">
                <a:pos x="150" y="128"/>
              </a:cxn>
              <a:cxn ang="0">
                <a:pos x="150" y="187"/>
              </a:cxn>
              <a:cxn ang="0">
                <a:pos x="166" y="203"/>
              </a:cxn>
              <a:cxn ang="0">
                <a:pos x="187" y="203"/>
              </a:cxn>
              <a:cxn ang="0">
                <a:pos x="203" y="187"/>
              </a:cxn>
              <a:cxn ang="0">
                <a:pos x="203" y="15"/>
              </a:cxn>
              <a:cxn ang="0">
                <a:pos x="187" y="0"/>
              </a:cxn>
              <a:cxn ang="0">
                <a:pos x="166" y="0"/>
              </a:cxn>
              <a:cxn ang="0">
                <a:pos x="150" y="15"/>
              </a:cxn>
              <a:cxn ang="0">
                <a:pos x="150" y="75"/>
              </a:cxn>
              <a:cxn ang="0">
                <a:pos x="53" y="75"/>
              </a:cxn>
              <a:cxn ang="0">
                <a:pos x="53" y="15"/>
              </a:cxn>
              <a:cxn ang="0">
                <a:pos x="37" y="0"/>
              </a:cxn>
              <a:cxn ang="0">
                <a:pos x="16" y="0"/>
              </a:cxn>
              <a:cxn ang="0">
                <a:pos x="0" y="15"/>
              </a:cxn>
              <a:cxn ang="0">
                <a:pos x="0" y="187"/>
              </a:cxn>
            </a:cxnLst>
            <a:rect l="0" t="0" r="r" b="b"/>
            <a:pathLst>
              <a:path w="653" h="203">
                <a:moveTo>
                  <a:pt x="450" y="187"/>
                </a:moveTo>
                <a:lnTo>
                  <a:pt x="465" y="203"/>
                </a:lnTo>
                <a:lnTo>
                  <a:pt x="637" y="203"/>
                </a:lnTo>
                <a:lnTo>
                  <a:pt x="653" y="187"/>
                </a:lnTo>
                <a:lnTo>
                  <a:pt x="653" y="15"/>
                </a:lnTo>
                <a:lnTo>
                  <a:pt x="637" y="0"/>
                </a:lnTo>
                <a:lnTo>
                  <a:pt x="615" y="0"/>
                </a:lnTo>
                <a:lnTo>
                  <a:pt x="600" y="15"/>
                </a:lnTo>
                <a:lnTo>
                  <a:pt x="600" y="150"/>
                </a:lnTo>
                <a:lnTo>
                  <a:pt x="503" y="150"/>
                </a:lnTo>
                <a:lnTo>
                  <a:pt x="503" y="15"/>
                </a:lnTo>
                <a:lnTo>
                  <a:pt x="487" y="0"/>
                </a:lnTo>
                <a:lnTo>
                  <a:pt x="465" y="0"/>
                </a:lnTo>
                <a:lnTo>
                  <a:pt x="450" y="15"/>
                </a:lnTo>
                <a:lnTo>
                  <a:pt x="450" y="187"/>
                </a:lnTo>
                <a:close/>
                <a:moveTo>
                  <a:pt x="225" y="187"/>
                </a:moveTo>
                <a:lnTo>
                  <a:pt x="240" y="203"/>
                </a:lnTo>
                <a:lnTo>
                  <a:pt x="262" y="203"/>
                </a:lnTo>
                <a:lnTo>
                  <a:pt x="326" y="139"/>
                </a:lnTo>
                <a:lnTo>
                  <a:pt x="390" y="203"/>
                </a:lnTo>
                <a:lnTo>
                  <a:pt x="412" y="203"/>
                </a:lnTo>
                <a:lnTo>
                  <a:pt x="428" y="187"/>
                </a:lnTo>
                <a:lnTo>
                  <a:pt x="428" y="165"/>
                </a:lnTo>
                <a:lnTo>
                  <a:pt x="363" y="102"/>
                </a:lnTo>
                <a:lnTo>
                  <a:pt x="428" y="37"/>
                </a:lnTo>
                <a:lnTo>
                  <a:pt x="428" y="15"/>
                </a:lnTo>
                <a:lnTo>
                  <a:pt x="412" y="0"/>
                </a:lnTo>
                <a:lnTo>
                  <a:pt x="390" y="0"/>
                </a:lnTo>
                <a:lnTo>
                  <a:pt x="278" y="112"/>
                </a:lnTo>
                <a:lnTo>
                  <a:pt x="278" y="15"/>
                </a:lnTo>
                <a:lnTo>
                  <a:pt x="262" y="0"/>
                </a:lnTo>
                <a:lnTo>
                  <a:pt x="240" y="0"/>
                </a:lnTo>
                <a:lnTo>
                  <a:pt x="225" y="15"/>
                </a:lnTo>
                <a:lnTo>
                  <a:pt x="225" y="187"/>
                </a:lnTo>
                <a:close/>
                <a:moveTo>
                  <a:pt x="0" y="187"/>
                </a:moveTo>
                <a:lnTo>
                  <a:pt x="16" y="203"/>
                </a:lnTo>
                <a:lnTo>
                  <a:pt x="37" y="203"/>
                </a:lnTo>
                <a:lnTo>
                  <a:pt x="53" y="187"/>
                </a:lnTo>
                <a:lnTo>
                  <a:pt x="53" y="128"/>
                </a:lnTo>
                <a:lnTo>
                  <a:pt x="150" y="128"/>
                </a:lnTo>
                <a:lnTo>
                  <a:pt x="150" y="187"/>
                </a:lnTo>
                <a:lnTo>
                  <a:pt x="166" y="203"/>
                </a:lnTo>
                <a:lnTo>
                  <a:pt x="187" y="203"/>
                </a:lnTo>
                <a:lnTo>
                  <a:pt x="203" y="187"/>
                </a:lnTo>
                <a:lnTo>
                  <a:pt x="203" y="15"/>
                </a:lnTo>
                <a:lnTo>
                  <a:pt x="187" y="0"/>
                </a:lnTo>
                <a:lnTo>
                  <a:pt x="166" y="0"/>
                </a:lnTo>
                <a:lnTo>
                  <a:pt x="150" y="15"/>
                </a:lnTo>
                <a:lnTo>
                  <a:pt x="150" y="75"/>
                </a:lnTo>
                <a:lnTo>
                  <a:pt x="53" y="75"/>
                </a:lnTo>
                <a:lnTo>
                  <a:pt x="53" y="15"/>
                </a:lnTo>
                <a:lnTo>
                  <a:pt x="37" y="0"/>
                </a:lnTo>
                <a:lnTo>
                  <a:pt x="16" y="0"/>
                </a:lnTo>
                <a:lnTo>
                  <a:pt x="0" y="15"/>
                </a:lnTo>
                <a:lnTo>
                  <a:pt x="0" y="187"/>
                </a:lnTo>
                <a:close/>
              </a:path>
            </a:pathLst>
          </a:custGeom>
          <a:solidFill>
            <a:srgbClr val="150958"/>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Tree>
    <p:extLst>
      <p:ext uri="{BB962C8B-B14F-4D97-AF65-F5344CB8AC3E}">
        <p14:creationId xmlns:p14="http://schemas.microsoft.com/office/powerpoint/2010/main" val="27816457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5" name="Content Placeholder 4"/>
          <p:cNvSpPr>
            <a:spLocks noGrp="1"/>
          </p:cNvSpPr>
          <p:nvPr>
            <p:ph idx="1"/>
          </p:nvPr>
        </p:nvSpPr>
        <p:spPr/>
        <p:txBody>
          <a:bodyPr>
            <a:normAutofit fontScale="92500" lnSpcReduction="20000"/>
          </a:bodyPr>
          <a:lstStyle/>
          <a:p>
            <a:pPr marL="0" indent="0">
              <a:buNone/>
            </a:pPr>
            <a:r>
              <a:rPr lang="en-US" dirty="0" smtClean="0"/>
              <a:t>Write a function called </a:t>
            </a:r>
            <a:r>
              <a:rPr lang="en-US" dirty="0" err="1" smtClean="0"/>
              <a:t>count_hi</a:t>
            </a:r>
            <a:r>
              <a:rPr lang="en-US" dirty="0" smtClean="0"/>
              <a:t>(</a:t>
            </a:r>
            <a:r>
              <a:rPr lang="en-US" dirty="0" err="1" smtClean="0"/>
              <a:t>inputString</a:t>
            </a:r>
            <a:r>
              <a:rPr lang="en-US" dirty="0" smtClean="0"/>
              <a:t>), which returns </a:t>
            </a:r>
            <a:r>
              <a:rPr lang="en-US" dirty="0"/>
              <a:t>the number of times that the string "hi" appears anywhere in the </a:t>
            </a:r>
            <a:r>
              <a:rPr lang="en-US" dirty="0" err="1" smtClean="0"/>
              <a:t>inputString</a:t>
            </a:r>
            <a:r>
              <a:rPr lang="en-US" dirty="0" smtClean="0"/>
              <a:t>.</a:t>
            </a:r>
          </a:p>
          <a:p>
            <a:pPr marL="0" indent="0">
              <a:buNone/>
            </a:pPr>
            <a:r>
              <a:rPr lang="en-US" dirty="0" smtClean="0"/>
              <a:t>Examples:</a:t>
            </a:r>
          </a:p>
          <a:p>
            <a:pPr marL="0" indent="0">
              <a:buNone/>
            </a:pPr>
            <a:r>
              <a:rPr lang="en-US" dirty="0" err="1"/>
              <a:t>count_hi</a:t>
            </a:r>
            <a:r>
              <a:rPr lang="en-US" dirty="0"/>
              <a:t>('</a:t>
            </a:r>
            <a:r>
              <a:rPr lang="en-US" dirty="0" err="1"/>
              <a:t>abc</a:t>
            </a:r>
            <a:r>
              <a:rPr lang="en-US" dirty="0"/>
              <a:t> hi ho') → 1</a:t>
            </a:r>
            <a:r>
              <a:rPr lang="en-US" dirty="0"/>
              <a:t/>
            </a:r>
            <a:br>
              <a:rPr lang="en-US" dirty="0"/>
            </a:br>
            <a:r>
              <a:rPr lang="en-US" dirty="0" err="1"/>
              <a:t>count_hi</a:t>
            </a:r>
            <a:r>
              <a:rPr lang="en-US" dirty="0"/>
              <a:t>('</a:t>
            </a:r>
            <a:r>
              <a:rPr lang="en-US" dirty="0" err="1"/>
              <a:t>ABChi</a:t>
            </a:r>
            <a:r>
              <a:rPr lang="en-US" dirty="0"/>
              <a:t> hi') → 2</a:t>
            </a:r>
            <a:r>
              <a:rPr lang="en-US" dirty="0"/>
              <a:t/>
            </a:r>
            <a:br>
              <a:rPr lang="en-US" dirty="0"/>
            </a:br>
            <a:r>
              <a:rPr lang="en-US" dirty="0" err="1"/>
              <a:t>count_hi</a:t>
            </a:r>
            <a:r>
              <a:rPr lang="en-US" dirty="0"/>
              <a:t>('</a:t>
            </a:r>
            <a:r>
              <a:rPr lang="en-US" dirty="0" err="1"/>
              <a:t>hihi</a:t>
            </a:r>
            <a:r>
              <a:rPr lang="en-US" dirty="0"/>
              <a:t>') → </a:t>
            </a:r>
            <a:r>
              <a:rPr lang="en-US" dirty="0" smtClean="0"/>
              <a:t>2</a:t>
            </a:r>
          </a:p>
          <a:p>
            <a:pPr marL="0" indent="0">
              <a:buNone/>
            </a:pPr>
            <a:endParaRPr lang="en-US" b="1" dirty="0" smtClean="0"/>
          </a:p>
          <a:p>
            <a:pPr marL="0" indent="0">
              <a:buNone/>
            </a:pPr>
            <a:r>
              <a:rPr lang="en-US" b="1" dirty="0" smtClean="0"/>
              <a:t>Now let’s think as a programmer!</a:t>
            </a:r>
          </a:p>
          <a:p>
            <a:pPr marL="0" indent="0">
              <a:buNone/>
            </a:pPr>
            <a:r>
              <a:rPr lang="en-US" dirty="0" smtClean="0"/>
              <a:t>2. </a:t>
            </a:r>
            <a:r>
              <a:rPr lang="en-US" dirty="0"/>
              <a:t>Is there an if-statement needed or multiple ifs(is there a branch needed in my code)? What would be the condition</a:t>
            </a:r>
            <a:r>
              <a:rPr lang="en-US" dirty="0" smtClean="0"/>
              <a:t>?</a:t>
            </a:r>
          </a:p>
          <a:p>
            <a:pPr marL="0" indent="0">
              <a:buNone/>
            </a:pPr>
            <a:r>
              <a:rPr lang="en-US" dirty="0" smtClean="0"/>
              <a:t>Answer: We probably need to check if the substring ‘hi’ appears within the string, IF this is the case then we add one to our counter. So yes we will need an if-statement!</a:t>
            </a:r>
            <a:endParaRPr lang="en-US" dirty="0"/>
          </a:p>
          <a:p>
            <a:pPr marL="0" indent="0">
              <a:buNone/>
            </a:pPr>
            <a:endParaRPr lang="en-US" dirty="0" smtClean="0"/>
          </a:p>
          <a:p>
            <a:pPr marL="457200" indent="-457200">
              <a:buAutoNum type="arabicPeriod"/>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80710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5" name="Content Placeholder 4"/>
          <p:cNvSpPr>
            <a:spLocks noGrp="1"/>
          </p:cNvSpPr>
          <p:nvPr>
            <p:ph idx="1"/>
          </p:nvPr>
        </p:nvSpPr>
        <p:spPr/>
        <p:txBody>
          <a:bodyPr>
            <a:normAutofit fontScale="92500" lnSpcReduction="20000"/>
          </a:bodyPr>
          <a:lstStyle/>
          <a:p>
            <a:pPr marL="0" indent="0">
              <a:buNone/>
            </a:pPr>
            <a:r>
              <a:rPr lang="en-US" dirty="0" smtClean="0"/>
              <a:t>Write a function called </a:t>
            </a:r>
            <a:r>
              <a:rPr lang="en-US" dirty="0" err="1" smtClean="0"/>
              <a:t>count_hi</a:t>
            </a:r>
            <a:r>
              <a:rPr lang="en-US" dirty="0" smtClean="0"/>
              <a:t>(</a:t>
            </a:r>
            <a:r>
              <a:rPr lang="en-US" dirty="0" err="1" smtClean="0"/>
              <a:t>inputString</a:t>
            </a:r>
            <a:r>
              <a:rPr lang="en-US" dirty="0" smtClean="0"/>
              <a:t>), which returns </a:t>
            </a:r>
            <a:r>
              <a:rPr lang="en-US" dirty="0"/>
              <a:t>the number of times that the string "hi" appears anywhere in the </a:t>
            </a:r>
            <a:r>
              <a:rPr lang="en-US" dirty="0" err="1" smtClean="0"/>
              <a:t>inputString</a:t>
            </a:r>
            <a:r>
              <a:rPr lang="en-US" dirty="0" smtClean="0"/>
              <a:t>.</a:t>
            </a:r>
          </a:p>
          <a:p>
            <a:pPr marL="0" indent="0">
              <a:buNone/>
            </a:pPr>
            <a:r>
              <a:rPr lang="en-US" dirty="0" smtClean="0"/>
              <a:t>Examples:</a:t>
            </a:r>
          </a:p>
          <a:p>
            <a:pPr marL="0" indent="0">
              <a:buNone/>
            </a:pPr>
            <a:r>
              <a:rPr lang="en-US" dirty="0" err="1"/>
              <a:t>count_hi</a:t>
            </a:r>
            <a:r>
              <a:rPr lang="en-US" dirty="0"/>
              <a:t>('</a:t>
            </a:r>
            <a:r>
              <a:rPr lang="en-US" dirty="0" err="1"/>
              <a:t>abc</a:t>
            </a:r>
            <a:r>
              <a:rPr lang="en-US" dirty="0"/>
              <a:t> hi ho') → 1</a:t>
            </a:r>
            <a:r>
              <a:rPr lang="en-US" dirty="0"/>
              <a:t/>
            </a:r>
            <a:br>
              <a:rPr lang="en-US" dirty="0"/>
            </a:br>
            <a:r>
              <a:rPr lang="en-US" dirty="0" err="1"/>
              <a:t>count_hi</a:t>
            </a:r>
            <a:r>
              <a:rPr lang="en-US" dirty="0"/>
              <a:t>('</a:t>
            </a:r>
            <a:r>
              <a:rPr lang="en-US" dirty="0" err="1"/>
              <a:t>ABChi</a:t>
            </a:r>
            <a:r>
              <a:rPr lang="en-US" dirty="0"/>
              <a:t> hi') → 2</a:t>
            </a:r>
            <a:r>
              <a:rPr lang="en-US" dirty="0"/>
              <a:t/>
            </a:r>
            <a:br>
              <a:rPr lang="en-US" dirty="0"/>
            </a:br>
            <a:r>
              <a:rPr lang="en-US" dirty="0" err="1"/>
              <a:t>count_hi</a:t>
            </a:r>
            <a:r>
              <a:rPr lang="en-US" dirty="0"/>
              <a:t>('</a:t>
            </a:r>
            <a:r>
              <a:rPr lang="en-US" dirty="0" err="1"/>
              <a:t>hihi</a:t>
            </a:r>
            <a:r>
              <a:rPr lang="en-US" dirty="0"/>
              <a:t>') → </a:t>
            </a:r>
            <a:r>
              <a:rPr lang="en-US" dirty="0" smtClean="0"/>
              <a:t>2</a:t>
            </a:r>
          </a:p>
          <a:p>
            <a:pPr marL="0" indent="0">
              <a:buNone/>
            </a:pPr>
            <a:endParaRPr lang="en-US" b="1" dirty="0" smtClean="0"/>
          </a:p>
          <a:p>
            <a:pPr marL="0" indent="0">
              <a:buNone/>
            </a:pPr>
            <a:r>
              <a:rPr lang="en-US" b="1" dirty="0" smtClean="0"/>
              <a:t>Now let’s think as a programmer!</a:t>
            </a:r>
          </a:p>
          <a:p>
            <a:pPr marL="0" indent="0">
              <a:buNone/>
            </a:pPr>
            <a:r>
              <a:rPr lang="en-US" dirty="0" smtClean="0"/>
              <a:t>2. </a:t>
            </a:r>
            <a:r>
              <a:rPr lang="en-US" dirty="0"/>
              <a:t>Is there an if-statement needed or multiple ifs(is there a branch needed in my code)? What would be the condition</a:t>
            </a:r>
            <a:r>
              <a:rPr lang="en-US" dirty="0" smtClean="0"/>
              <a:t>?</a:t>
            </a:r>
          </a:p>
          <a:p>
            <a:pPr marL="0" indent="0">
              <a:buNone/>
            </a:pPr>
            <a:r>
              <a:rPr lang="en-US" dirty="0" smtClean="0"/>
              <a:t>Answer: The if statement will check if a letter is equal to ‘h’ and if the next letter is equal to ‘i’</a:t>
            </a:r>
            <a:endParaRPr lang="en-US" dirty="0"/>
          </a:p>
          <a:p>
            <a:pPr marL="0" indent="0">
              <a:buNone/>
            </a:pPr>
            <a:endParaRPr lang="en-US" dirty="0" smtClean="0"/>
          </a:p>
          <a:p>
            <a:pPr marL="457200" indent="-457200">
              <a:buAutoNum type="arabicPeriod"/>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29422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Solution so far</a:t>
            </a:r>
            <a:endParaRPr lang="en-US" dirty="0"/>
          </a:p>
        </p:txBody>
      </p:sp>
      <p:sp>
        <p:nvSpPr>
          <p:cNvPr id="3" name="Content Placeholder 2"/>
          <p:cNvSpPr>
            <a:spLocks noGrp="1"/>
          </p:cNvSpPr>
          <p:nvPr>
            <p:ph idx="1"/>
          </p:nvPr>
        </p:nvSpPr>
        <p:spPr>
          <a:xfrm>
            <a:off x="457200" y="1600200"/>
            <a:ext cx="8795320" cy="4525963"/>
          </a:xfrm>
        </p:spPr>
        <p:txBody>
          <a:bodyPr>
            <a:normAutofit lnSpcReduction="10000"/>
          </a:bodyPr>
          <a:lstStyle/>
          <a:p>
            <a:pPr marL="0" indent="0">
              <a:buNone/>
            </a:pPr>
            <a:r>
              <a:rPr lang="en-US" dirty="0" err="1" smtClean="0"/>
              <a:t>def</a:t>
            </a:r>
            <a:r>
              <a:rPr lang="en-US" dirty="0" smtClean="0"/>
              <a:t> </a:t>
            </a:r>
            <a:r>
              <a:rPr lang="en-US" dirty="0" err="1" smtClean="0"/>
              <a:t>count_hi</a:t>
            </a:r>
            <a:r>
              <a:rPr lang="en-US" dirty="0" smtClean="0"/>
              <a:t>(</a:t>
            </a:r>
            <a:r>
              <a:rPr lang="en-US" dirty="0" err="1" smtClean="0"/>
              <a:t>inputString</a:t>
            </a:r>
            <a:r>
              <a:rPr lang="en-US" dirty="0" smtClean="0"/>
              <a:t>):</a:t>
            </a:r>
          </a:p>
          <a:p>
            <a:pPr marL="0" indent="0">
              <a:buNone/>
            </a:pPr>
            <a:r>
              <a:rPr lang="en-US" dirty="0" smtClean="0"/>
              <a:t>	counter = 0</a:t>
            </a:r>
          </a:p>
          <a:p>
            <a:pPr marL="0" indent="0">
              <a:buNone/>
            </a:pPr>
            <a:r>
              <a:rPr lang="en-US" dirty="0" smtClean="0"/>
              <a:t>	</a:t>
            </a:r>
          </a:p>
          <a:p>
            <a:pPr marL="0" indent="0">
              <a:buNone/>
            </a:pPr>
            <a:r>
              <a:rPr lang="en-US" dirty="0"/>
              <a:t>	</a:t>
            </a:r>
            <a:r>
              <a:rPr lang="en-US" dirty="0" smtClean="0"/>
              <a:t>if </a:t>
            </a:r>
            <a:r>
              <a:rPr lang="en-US" dirty="0" err="1" smtClean="0"/>
              <a:t>inputString</a:t>
            </a:r>
            <a:r>
              <a:rPr lang="en-US" dirty="0" smtClean="0"/>
              <a:t> [ ? ] == ‘h’ and </a:t>
            </a:r>
            <a:r>
              <a:rPr lang="en-US" dirty="0" err="1" smtClean="0"/>
              <a:t>inputString</a:t>
            </a:r>
            <a:r>
              <a:rPr lang="en-US" dirty="0" smtClean="0"/>
              <a:t> [? +1] == ‘i’:</a:t>
            </a:r>
          </a:p>
          <a:p>
            <a:pPr marL="0" indent="0">
              <a:buNone/>
            </a:pPr>
            <a:r>
              <a:rPr lang="en-US" dirty="0"/>
              <a:t>	</a:t>
            </a:r>
            <a:r>
              <a:rPr lang="en-US" dirty="0" smtClean="0"/>
              <a:t>	counter += 1</a:t>
            </a:r>
          </a:p>
          <a:p>
            <a:pPr marL="0" indent="0">
              <a:buNone/>
            </a:pPr>
            <a:r>
              <a:rPr lang="en-US" dirty="0"/>
              <a:t>	</a:t>
            </a:r>
            <a:r>
              <a:rPr lang="en-US" dirty="0" smtClean="0"/>
              <a:t>	</a:t>
            </a:r>
          </a:p>
          <a:p>
            <a:pPr marL="0" indent="0">
              <a:buNone/>
            </a:pPr>
            <a:r>
              <a:rPr lang="en-US" dirty="0" smtClean="0"/>
              <a:t>	return counter</a:t>
            </a:r>
            <a:endParaRPr lang="en-US" dirty="0"/>
          </a:p>
          <a:p>
            <a:pPr marL="0" indent="0">
              <a:buNone/>
            </a:pPr>
            <a:endParaRPr lang="en-US" dirty="0" smtClean="0"/>
          </a:p>
          <a:p>
            <a:pPr marL="0" indent="0">
              <a:buNone/>
            </a:pPr>
            <a:r>
              <a:rPr lang="en-US" dirty="0" smtClean="0"/>
              <a:t>Note: another way to write the if-statement’s condition is with the slice operator to get a substring:</a:t>
            </a:r>
          </a:p>
          <a:p>
            <a:pPr marL="0" indent="0">
              <a:buNone/>
            </a:pPr>
            <a:r>
              <a:rPr lang="en-US" dirty="0"/>
              <a:t>i</a:t>
            </a:r>
            <a:r>
              <a:rPr lang="en-US" dirty="0" smtClean="0"/>
              <a:t>f </a:t>
            </a:r>
            <a:r>
              <a:rPr lang="en-US" dirty="0" err="1" smtClean="0"/>
              <a:t>inputString</a:t>
            </a:r>
            <a:r>
              <a:rPr lang="en-US" dirty="0" smtClean="0"/>
              <a:t>[ i : i + 2] </a:t>
            </a:r>
            <a:r>
              <a:rPr lang="en-US" dirty="0"/>
              <a:t>== 'hi':</a:t>
            </a:r>
            <a:endParaRPr lang="en-US" dirty="0" smtClean="0"/>
          </a:p>
        </p:txBody>
      </p:sp>
    </p:spTree>
    <p:extLst>
      <p:ext uri="{BB962C8B-B14F-4D97-AF65-F5344CB8AC3E}">
        <p14:creationId xmlns:p14="http://schemas.microsoft.com/office/powerpoint/2010/main" val="3994430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5" name="Content Placeholder 4"/>
          <p:cNvSpPr>
            <a:spLocks noGrp="1"/>
          </p:cNvSpPr>
          <p:nvPr>
            <p:ph idx="1"/>
          </p:nvPr>
        </p:nvSpPr>
        <p:spPr/>
        <p:txBody>
          <a:bodyPr>
            <a:normAutofit/>
          </a:bodyPr>
          <a:lstStyle/>
          <a:p>
            <a:pPr marL="0" indent="0">
              <a:buNone/>
            </a:pPr>
            <a:r>
              <a:rPr lang="en-US" dirty="0" smtClean="0"/>
              <a:t>Write a function called </a:t>
            </a:r>
            <a:r>
              <a:rPr lang="en-US" dirty="0" err="1" smtClean="0"/>
              <a:t>count_hi</a:t>
            </a:r>
            <a:r>
              <a:rPr lang="en-US" dirty="0" smtClean="0"/>
              <a:t>(</a:t>
            </a:r>
            <a:r>
              <a:rPr lang="en-US" dirty="0" err="1" smtClean="0"/>
              <a:t>inputString</a:t>
            </a:r>
            <a:r>
              <a:rPr lang="en-US" dirty="0" smtClean="0"/>
              <a:t>), which returns </a:t>
            </a:r>
            <a:r>
              <a:rPr lang="en-US" dirty="0"/>
              <a:t>the number of times that the string "hi" appears anywhere in the </a:t>
            </a:r>
            <a:r>
              <a:rPr lang="en-US" dirty="0" err="1" smtClean="0"/>
              <a:t>inputString</a:t>
            </a:r>
            <a:r>
              <a:rPr lang="en-US" dirty="0" smtClean="0"/>
              <a:t>.</a:t>
            </a:r>
          </a:p>
          <a:p>
            <a:pPr marL="0" indent="0">
              <a:buNone/>
            </a:pPr>
            <a:r>
              <a:rPr lang="en-US" dirty="0" smtClean="0"/>
              <a:t>Examples:</a:t>
            </a:r>
          </a:p>
          <a:p>
            <a:pPr marL="0" indent="0">
              <a:buNone/>
            </a:pPr>
            <a:r>
              <a:rPr lang="en-US" dirty="0" err="1"/>
              <a:t>count_hi</a:t>
            </a:r>
            <a:r>
              <a:rPr lang="en-US" dirty="0"/>
              <a:t>('</a:t>
            </a:r>
            <a:r>
              <a:rPr lang="en-US" dirty="0" err="1"/>
              <a:t>abc</a:t>
            </a:r>
            <a:r>
              <a:rPr lang="en-US" dirty="0"/>
              <a:t> hi ho') → 1</a:t>
            </a:r>
            <a:r>
              <a:rPr lang="en-US" dirty="0"/>
              <a:t/>
            </a:r>
            <a:br>
              <a:rPr lang="en-US" dirty="0"/>
            </a:br>
            <a:r>
              <a:rPr lang="en-US" dirty="0" err="1"/>
              <a:t>count_hi</a:t>
            </a:r>
            <a:r>
              <a:rPr lang="en-US" dirty="0"/>
              <a:t>('</a:t>
            </a:r>
            <a:r>
              <a:rPr lang="en-US" dirty="0" err="1"/>
              <a:t>ABChi</a:t>
            </a:r>
            <a:r>
              <a:rPr lang="en-US" dirty="0"/>
              <a:t> hi') → 2</a:t>
            </a:r>
            <a:r>
              <a:rPr lang="en-US" dirty="0"/>
              <a:t/>
            </a:r>
            <a:br>
              <a:rPr lang="en-US" dirty="0"/>
            </a:br>
            <a:r>
              <a:rPr lang="en-US" dirty="0" err="1"/>
              <a:t>count_hi</a:t>
            </a:r>
            <a:r>
              <a:rPr lang="en-US" dirty="0"/>
              <a:t>('</a:t>
            </a:r>
            <a:r>
              <a:rPr lang="en-US" dirty="0" err="1"/>
              <a:t>hihi</a:t>
            </a:r>
            <a:r>
              <a:rPr lang="en-US" dirty="0"/>
              <a:t>') → </a:t>
            </a:r>
            <a:r>
              <a:rPr lang="en-US" dirty="0" smtClean="0"/>
              <a:t>2</a:t>
            </a:r>
          </a:p>
          <a:p>
            <a:pPr marL="0" indent="0">
              <a:buNone/>
            </a:pPr>
            <a:endParaRPr lang="en-US" b="1" dirty="0" smtClean="0"/>
          </a:p>
          <a:p>
            <a:pPr marL="0" indent="0">
              <a:buNone/>
            </a:pPr>
            <a:r>
              <a:rPr lang="en-US" b="1" dirty="0" smtClean="0"/>
              <a:t>Now let’s think as a programmer!</a:t>
            </a:r>
          </a:p>
          <a:p>
            <a:pPr marL="0" indent="0">
              <a:buNone/>
            </a:pPr>
            <a:r>
              <a:rPr lang="en-US" dirty="0" smtClean="0"/>
              <a:t>3. </a:t>
            </a:r>
            <a:r>
              <a:rPr lang="en-US" dirty="0"/>
              <a:t>Do I need a for-loop to traverse a word or list? If so, what would be the range?</a:t>
            </a:r>
          </a:p>
          <a:p>
            <a:pPr marL="0" indent="0">
              <a:buNone/>
            </a:pPr>
            <a:endParaRPr lang="en-US" dirty="0" smtClean="0"/>
          </a:p>
          <a:p>
            <a:pPr marL="457200" indent="-457200">
              <a:buAutoNum type="arabicPeriod"/>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73530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5" name="Content Placeholder 4"/>
          <p:cNvSpPr>
            <a:spLocks noGrp="1"/>
          </p:cNvSpPr>
          <p:nvPr>
            <p:ph idx="1"/>
          </p:nvPr>
        </p:nvSpPr>
        <p:spPr/>
        <p:txBody>
          <a:bodyPr>
            <a:normAutofit fontScale="77500" lnSpcReduction="20000"/>
          </a:bodyPr>
          <a:lstStyle/>
          <a:p>
            <a:pPr marL="0" indent="0">
              <a:buNone/>
            </a:pPr>
            <a:r>
              <a:rPr lang="en-US" dirty="0" smtClean="0"/>
              <a:t>Write a function called </a:t>
            </a:r>
            <a:r>
              <a:rPr lang="en-US" dirty="0" err="1" smtClean="0"/>
              <a:t>count_hi</a:t>
            </a:r>
            <a:r>
              <a:rPr lang="en-US" dirty="0" smtClean="0"/>
              <a:t>(</a:t>
            </a:r>
            <a:r>
              <a:rPr lang="en-US" dirty="0" err="1" smtClean="0"/>
              <a:t>inputString</a:t>
            </a:r>
            <a:r>
              <a:rPr lang="en-US" dirty="0" smtClean="0"/>
              <a:t>), which returns </a:t>
            </a:r>
            <a:r>
              <a:rPr lang="en-US" dirty="0"/>
              <a:t>the number of times that the string "hi" appears anywhere in the </a:t>
            </a:r>
            <a:r>
              <a:rPr lang="en-US" dirty="0" err="1" smtClean="0"/>
              <a:t>inputString</a:t>
            </a:r>
            <a:r>
              <a:rPr lang="en-US" dirty="0" smtClean="0"/>
              <a:t>.</a:t>
            </a:r>
          </a:p>
          <a:p>
            <a:pPr marL="0" indent="0">
              <a:buNone/>
            </a:pPr>
            <a:r>
              <a:rPr lang="en-US" dirty="0" smtClean="0"/>
              <a:t>Examples:</a:t>
            </a:r>
          </a:p>
          <a:p>
            <a:pPr marL="0" indent="0">
              <a:buNone/>
            </a:pPr>
            <a:r>
              <a:rPr lang="en-US" dirty="0" err="1"/>
              <a:t>count_hi</a:t>
            </a:r>
            <a:r>
              <a:rPr lang="en-US" dirty="0"/>
              <a:t>('</a:t>
            </a:r>
            <a:r>
              <a:rPr lang="en-US" dirty="0" err="1"/>
              <a:t>abc</a:t>
            </a:r>
            <a:r>
              <a:rPr lang="en-US" dirty="0"/>
              <a:t> hi ho') → 1</a:t>
            </a:r>
            <a:r>
              <a:rPr lang="en-US" dirty="0"/>
              <a:t/>
            </a:r>
            <a:br>
              <a:rPr lang="en-US" dirty="0"/>
            </a:br>
            <a:r>
              <a:rPr lang="en-US" dirty="0" err="1"/>
              <a:t>count_hi</a:t>
            </a:r>
            <a:r>
              <a:rPr lang="en-US" dirty="0"/>
              <a:t>('</a:t>
            </a:r>
            <a:r>
              <a:rPr lang="en-US" dirty="0" err="1"/>
              <a:t>ABChi</a:t>
            </a:r>
            <a:r>
              <a:rPr lang="en-US" dirty="0"/>
              <a:t> hi') → 2</a:t>
            </a:r>
            <a:r>
              <a:rPr lang="en-US" dirty="0"/>
              <a:t/>
            </a:r>
            <a:br>
              <a:rPr lang="en-US" dirty="0"/>
            </a:br>
            <a:r>
              <a:rPr lang="en-US" dirty="0" err="1"/>
              <a:t>count_hi</a:t>
            </a:r>
            <a:r>
              <a:rPr lang="en-US" dirty="0"/>
              <a:t>('</a:t>
            </a:r>
            <a:r>
              <a:rPr lang="en-US" dirty="0" err="1"/>
              <a:t>hihi</a:t>
            </a:r>
            <a:r>
              <a:rPr lang="en-US" dirty="0"/>
              <a:t>') → </a:t>
            </a:r>
            <a:r>
              <a:rPr lang="en-US" dirty="0" smtClean="0"/>
              <a:t>2</a:t>
            </a:r>
          </a:p>
          <a:p>
            <a:pPr marL="0" indent="0">
              <a:buNone/>
            </a:pPr>
            <a:endParaRPr lang="en-US" b="1" dirty="0" smtClean="0"/>
          </a:p>
          <a:p>
            <a:pPr marL="0" indent="0">
              <a:buNone/>
            </a:pPr>
            <a:r>
              <a:rPr lang="en-US" b="1" dirty="0" smtClean="0"/>
              <a:t>Now let’s think as a programmer!</a:t>
            </a:r>
          </a:p>
          <a:p>
            <a:pPr marL="0" indent="0">
              <a:buNone/>
            </a:pPr>
            <a:r>
              <a:rPr lang="en-US" dirty="0" smtClean="0"/>
              <a:t>3. </a:t>
            </a:r>
            <a:r>
              <a:rPr lang="en-US" dirty="0"/>
              <a:t>Do I need a for-loop to traverse a word or list? If so, what would be the range</a:t>
            </a:r>
            <a:r>
              <a:rPr lang="en-US" dirty="0" smtClean="0"/>
              <a:t>?</a:t>
            </a:r>
          </a:p>
          <a:p>
            <a:pPr marL="0" indent="0">
              <a:buNone/>
            </a:pPr>
            <a:r>
              <a:rPr lang="en-US" dirty="0" smtClean="0"/>
              <a:t>Answer: We want to access all the letters of the </a:t>
            </a:r>
            <a:r>
              <a:rPr lang="en-US" dirty="0" err="1" smtClean="0"/>
              <a:t>inputString</a:t>
            </a:r>
            <a:r>
              <a:rPr lang="en-US" dirty="0" smtClean="0"/>
              <a:t>, so yes we need a for loop. The range can be equal to the length of the word – 1. We look one letter ahead of our current evaluated letter, so we do not need to go all the way to the end. </a:t>
            </a:r>
          </a:p>
          <a:p>
            <a:pPr marL="0" indent="0">
              <a:buNone/>
            </a:pPr>
            <a:r>
              <a:rPr lang="en-US" dirty="0" smtClean="0"/>
              <a:t>We don’t have to check if the last letter is equal to ‘h’ because it can never spell the word ‘hi’, since it is already the last letter.</a:t>
            </a:r>
          </a:p>
          <a:p>
            <a:pPr marL="0" indent="0">
              <a:buNone/>
            </a:pPr>
            <a:endParaRPr lang="en-US" dirty="0"/>
          </a:p>
          <a:p>
            <a:pPr marL="0" indent="0">
              <a:buNone/>
            </a:pPr>
            <a:endParaRPr lang="en-US" dirty="0" smtClean="0"/>
          </a:p>
          <a:p>
            <a:pPr marL="457200" indent="-457200">
              <a:buAutoNum type="arabicPeriod"/>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69184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Our Solution</a:t>
            </a:r>
            <a:endParaRPr lang="en-US" dirty="0"/>
          </a:p>
        </p:txBody>
      </p:sp>
      <p:sp>
        <p:nvSpPr>
          <p:cNvPr id="3" name="Content Placeholder 2"/>
          <p:cNvSpPr>
            <a:spLocks noGrp="1"/>
          </p:cNvSpPr>
          <p:nvPr>
            <p:ph idx="1"/>
          </p:nvPr>
        </p:nvSpPr>
        <p:spPr>
          <a:xfrm>
            <a:off x="457200" y="1600200"/>
            <a:ext cx="8795320" cy="4525963"/>
          </a:xfrm>
        </p:spPr>
        <p:txBody>
          <a:bodyPr/>
          <a:lstStyle/>
          <a:p>
            <a:pPr marL="0" indent="0">
              <a:buNone/>
            </a:pPr>
            <a:r>
              <a:rPr lang="en-US" dirty="0" err="1" smtClean="0"/>
              <a:t>def</a:t>
            </a:r>
            <a:r>
              <a:rPr lang="en-US" dirty="0" smtClean="0"/>
              <a:t> </a:t>
            </a:r>
            <a:r>
              <a:rPr lang="en-US" dirty="0" err="1" smtClean="0"/>
              <a:t>count_hi</a:t>
            </a:r>
            <a:r>
              <a:rPr lang="en-US" dirty="0" smtClean="0"/>
              <a:t>(</a:t>
            </a:r>
            <a:r>
              <a:rPr lang="en-US" dirty="0" err="1" smtClean="0"/>
              <a:t>inputString</a:t>
            </a:r>
            <a:r>
              <a:rPr lang="en-US" dirty="0" smtClean="0"/>
              <a:t>):</a:t>
            </a:r>
          </a:p>
          <a:p>
            <a:pPr marL="0" indent="0">
              <a:buNone/>
            </a:pPr>
            <a:r>
              <a:rPr lang="en-US" dirty="0" smtClean="0"/>
              <a:t>	counter = 0</a:t>
            </a:r>
          </a:p>
          <a:p>
            <a:pPr marL="0" indent="0">
              <a:buNone/>
            </a:pPr>
            <a:r>
              <a:rPr lang="en-US" dirty="0" smtClean="0"/>
              <a:t>	for i in range(0, </a:t>
            </a:r>
            <a:r>
              <a:rPr lang="en-US" dirty="0" err="1" smtClean="0"/>
              <a:t>len</a:t>
            </a:r>
            <a:r>
              <a:rPr lang="en-US" dirty="0" smtClean="0"/>
              <a:t>(</a:t>
            </a:r>
            <a:r>
              <a:rPr lang="en-US" dirty="0" err="1" smtClean="0"/>
              <a:t>inputString</a:t>
            </a:r>
            <a:r>
              <a:rPr lang="en-US" dirty="0" smtClean="0"/>
              <a:t>) – 1):</a:t>
            </a:r>
          </a:p>
          <a:p>
            <a:pPr marL="0" indent="0">
              <a:buNone/>
            </a:pPr>
            <a:r>
              <a:rPr lang="en-US" dirty="0" smtClean="0"/>
              <a:t>	</a:t>
            </a:r>
            <a:r>
              <a:rPr lang="en-US" dirty="0"/>
              <a:t>	</a:t>
            </a:r>
            <a:r>
              <a:rPr lang="en-US" dirty="0" smtClean="0"/>
              <a:t>if </a:t>
            </a:r>
            <a:r>
              <a:rPr lang="en-US" dirty="0" err="1" smtClean="0"/>
              <a:t>inputString</a:t>
            </a:r>
            <a:r>
              <a:rPr lang="en-US" dirty="0" smtClean="0"/>
              <a:t> [ i ] == ‘h’ and </a:t>
            </a:r>
          </a:p>
          <a:p>
            <a:pPr marL="0" indent="0">
              <a:buNone/>
            </a:pPr>
            <a:r>
              <a:rPr lang="en-US" dirty="0"/>
              <a:t>	</a:t>
            </a:r>
            <a:r>
              <a:rPr lang="en-US" dirty="0" smtClean="0"/>
              <a:t>		</a:t>
            </a:r>
            <a:r>
              <a:rPr lang="en-US" dirty="0" err="1" smtClean="0"/>
              <a:t>inputString</a:t>
            </a:r>
            <a:r>
              <a:rPr lang="en-US" dirty="0" smtClean="0"/>
              <a:t> [i +1] == ‘i’:</a:t>
            </a:r>
          </a:p>
          <a:p>
            <a:pPr marL="0" indent="0">
              <a:buNone/>
            </a:pPr>
            <a:r>
              <a:rPr lang="en-US" dirty="0" smtClean="0"/>
              <a:t>	</a:t>
            </a:r>
            <a:r>
              <a:rPr lang="en-US" dirty="0"/>
              <a:t>	</a:t>
            </a:r>
            <a:r>
              <a:rPr lang="en-US" dirty="0" smtClean="0"/>
              <a:t>		counter += 1</a:t>
            </a:r>
          </a:p>
          <a:p>
            <a:pPr marL="0" indent="0">
              <a:buNone/>
            </a:pPr>
            <a:r>
              <a:rPr lang="en-US" dirty="0" smtClean="0"/>
              <a:t>	return counter</a:t>
            </a:r>
          </a:p>
          <a:p>
            <a:pPr marL="457200" lvl="1" indent="0">
              <a:buNone/>
            </a:pPr>
            <a:endParaRPr lang="en-US" dirty="0"/>
          </a:p>
        </p:txBody>
      </p:sp>
    </p:spTree>
    <p:extLst>
      <p:ext uri="{BB962C8B-B14F-4D97-AF65-F5344CB8AC3E}">
        <p14:creationId xmlns:p14="http://schemas.microsoft.com/office/powerpoint/2010/main" val="1993120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Wat komt er op de toets?</a:t>
            </a:r>
            <a:endParaRPr lang="nl-NL" dirty="0"/>
          </a:p>
        </p:txBody>
      </p:sp>
      <p:sp>
        <p:nvSpPr>
          <p:cNvPr id="3" name="Content Placeholder 2"/>
          <p:cNvSpPr>
            <a:spLocks noGrp="1"/>
          </p:cNvSpPr>
          <p:nvPr>
            <p:ph idx="1"/>
          </p:nvPr>
        </p:nvSpPr>
        <p:spPr/>
        <p:txBody>
          <a:bodyPr>
            <a:normAutofit fontScale="92500" lnSpcReduction="10000"/>
          </a:bodyPr>
          <a:lstStyle/>
          <a:p>
            <a:endParaRPr lang="nl-NL" dirty="0" smtClean="0"/>
          </a:p>
          <a:p>
            <a:r>
              <a:rPr lang="nl-NL" dirty="0"/>
              <a:t>Onderwerpen zijn: </a:t>
            </a:r>
            <a:endParaRPr lang="nl-NL" dirty="0" smtClean="0"/>
          </a:p>
          <a:p>
            <a:r>
              <a:rPr lang="nl-NL" dirty="0" smtClean="0"/>
              <a:t>Datatypes (</a:t>
            </a:r>
            <a:r>
              <a:rPr lang="nl-NL" dirty="0" err="1" smtClean="0"/>
              <a:t>Booleans</a:t>
            </a:r>
            <a:r>
              <a:rPr lang="nl-NL" dirty="0" smtClean="0"/>
              <a:t>, </a:t>
            </a:r>
            <a:r>
              <a:rPr lang="nl-NL" dirty="0" err="1" smtClean="0"/>
              <a:t>strings,int</a:t>
            </a:r>
            <a:r>
              <a:rPr lang="nl-NL" dirty="0" smtClean="0"/>
              <a:t>, </a:t>
            </a:r>
            <a:r>
              <a:rPr lang="nl-NL" dirty="0" err="1" smtClean="0"/>
              <a:t>float</a:t>
            </a:r>
            <a:r>
              <a:rPr lang="nl-NL" dirty="0" smtClean="0"/>
              <a:t>) </a:t>
            </a:r>
          </a:p>
          <a:p>
            <a:r>
              <a:rPr lang="nl-NL" dirty="0" smtClean="0"/>
              <a:t>Loops (</a:t>
            </a:r>
            <a:r>
              <a:rPr lang="nl-NL" dirty="0" err="1" smtClean="0"/>
              <a:t>for</a:t>
            </a:r>
            <a:r>
              <a:rPr lang="nl-NL" dirty="0" smtClean="0"/>
              <a:t>-loop, </a:t>
            </a:r>
            <a:r>
              <a:rPr lang="nl-NL" dirty="0" err="1" smtClean="0"/>
              <a:t>while</a:t>
            </a:r>
            <a:r>
              <a:rPr lang="nl-NL" dirty="0" smtClean="0"/>
              <a:t>-loop)</a:t>
            </a:r>
          </a:p>
          <a:p>
            <a:r>
              <a:rPr lang="nl-NL" dirty="0" smtClean="0"/>
              <a:t>Modulo (%-operator)</a:t>
            </a:r>
          </a:p>
          <a:p>
            <a:r>
              <a:rPr lang="nl-NL" dirty="0" smtClean="0"/>
              <a:t>Functies (</a:t>
            </a:r>
            <a:r>
              <a:rPr lang="nl-NL" dirty="0" err="1" smtClean="0"/>
              <a:t>def</a:t>
            </a:r>
            <a:r>
              <a:rPr lang="nl-NL" dirty="0" smtClean="0"/>
              <a:t> </a:t>
            </a:r>
            <a:r>
              <a:rPr lang="nl-NL" dirty="0" err="1" smtClean="0"/>
              <a:t>Sum</a:t>
            </a:r>
            <a:r>
              <a:rPr lang="nl-NL" dirty="0" smtClean="0"/>
              <a:t>(</a:t>
            </a:r>
            <a:r>
              <a:rPr lang="nl-NL" dirty="0" err="1" smtClean="0"/>
              <a:t>a,b</a:t>
            </a:r>
            <a:r>
              <a:rPr lang="nl-NL" dirty="0" smtClean="0"/>
              <a:t>): return </a:t>
            </a:r>
            <a:r>
              <a:rPr lang="nl-NL" dirty="0" err="1" smtClean="0"/>
              <a:t>a+b</a:t>
            </a:r>
            <a:r>
              <a:rPr lang="nl-NL" dirty="0" smtClean="0"/>
              <a:t>)</a:t>
            </a:r>
          </a:p>
          <a:p>
            <a:r>
              <a:rPr lang="nl-NL" dirty="0" err="1" smtClean="0"/>
              <a:t>If</a:t>
            </a:r>
            <a:r>
              <a:rPr lang="nl-NL" dirty="0" smtClean="0"/>
              <a:t>-Statements (</a:t>
            </a:r>
            <a:r>
              <a:rPr lang="nl-NL" dirty="0" err="1" smtClean="0"/>
              <a:t>if</a:t>
            </a:r>
            <a:r>
              <a:rPr lang="nl-NL" dirty="0" smtClean="0"/>
              <a:t> True: x+=1 </a:t>
            </a:r>
            <a:r>
              <a:rPr lang="nl-NL" dirty="0" err="1" smtClean="0"/>
              <a:t>else</a:t>
            </a:r>
            <a:r>
              <a:rPr lang="nl-NL" dirty="0" smtClean="0"/>
              <a:t>: x+=2)</a:t>
            </a:r>
          </a:p>
          <a:p>
            <a:endParaRPr lang="nl-NL" dirty="0"/>
          </a:p>
          <a:p>
            <a:r>
              <a:rPr lang="nl-NL" dirty="0" smtClean="0"/>
              <a:t>Let op: Wanneer er op een toets gevraagd wordt naar een functie, schrijf je alleen de functie op, je hoeft dus niks te printen in de functie, tenzij hier expliciet naar wordt gevraagd!</a:t>
            </a:r>
          </a:p>
          <a:p>
            <a:pPr marL="0" indent="0">
              <a:buNone/>
            </a:pPr>
            <a:endParaRPr lang="nl-NL" dirty="0"/>
          </a:p>
        </p:txBody>
      </p:sp>
    </p:spTree>
    <p:extLst>
      <p:ext uri="{BB962C8B-B14F-4D97-AF65-F5344CB8AC3E}">
        <p14:creationId xmlns:p14="http://schemas.microsoft.com/office/powerpoint/2010/main" val="42640898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Seventh</a:t>
            </a:r>
            <a:r>
              <a:rPr lang="nl-NL" dirty="0" smtClean="0"/>
              <a:t> lab </a:t>
            </a:r>
            <a:r>
              <a:rPr lang="nl-NL" dirty="0" smtClean="0"/>
              <a:t>is online</a:t>
            </a:r>
            <a:endParaRPr lang="nl-NL" dirty="0"/>
          </a:p>
        </p:txBody>
      </p:sp>
      <p:sp>
        <p:nvSpPr>
          <p:cNvPr id="3" name="Content Placeholder 2"/>
          <p:cNvSpPr>
            <a:spLocks noGrp="1"/>
          </p:cNvSpPr>
          <p:nvPr>
            <p:ph idx="1"/>
          </p:nvPr>
        </p:nvSpPr>
        <p:spPr/>
        <p:txBody>
          <a:bodyPr/>
          <a:lstStyle/>
          <a:p>
            <a:endParaRPr lang="nl-NL" dirty="0" smtClean="0"/>
          </a:p>
          <a:p>
            <a:endParaRPr lang="nl-NL" dirty="0"/>
          </a:p>
          <a:p>
            <a:pPr marL="0" indent="0">
              <a:buNone/>
            </a:pPr>
            <a:r>
              <a:rPr lang="nl-NL" sz="1800" dirty="0">
                <a:hlinkClick r:id="rId2"/>
              </a:rPr>
              <a:t>https://</a:t>
            </a:r>
            <a:r>
              <a:rPr lang="nl-NL" sz="1800" dirty="0" smtClean="0">
                <a:hlinkClick r:id="rId2"/>
              </a:rPr>
              <a:t>github.com/vmuijrers/ECTTP/blob/master/Labs/Lab_7.md</a:t>
            </a:r>
            <a:endParaRPr lang="nl-NL" sz="1800" dirty="0" smtClean="0"/>
          </a:p>
          <a:p>
            <a:endParaRPr lang="nl-NL" sz="1800" dirty="0" smtClean="0"/>
          </a:p>
          <a:p>
            <a:pPr marL="0" indent="0">
              <a:buNone/>
            </a:pPr>
            <a:r>
              <a:rPr lang="nl-NL" sz="1800" dirty="0" smtClean="0"/>
              <a:t>#For </a:t>
            </a:r>
            <a:r>
              <a:rPr lang="nl-NL" sz="1800" dirty="0" err="1" smtClean="0"/>
              <a:t>examples</a:t>
            </a:r>
            <a:r>
              <a:rPr lang="nl-NL" sz="1800" dirty="0" smtClean="0"/>
              <a:t>/</a:t>
            </a:r>
            <a:r>
              <a:rPr lang="nl-NL" sz="1800" dirty="0" err="1" smtClean="0"/>
              <a:t>tutorials</a:t>
            </a:r>
            <a:r>
              <a:rPr lang="nl-NL" sz="1800" dirty="0" smtClean="0"/>
              <a:t> </a:t>
            </a:r>
            <a:r>
              <a:rPr lang="nl-NL" sz="1800" dirty="0" err="1" smtClean="0"/>
              <a:t>and</a:t>
            </a:r>
            <a:r>
              <a:rPr lang="nl-NL" sz="1800" dirty="0" smtClean="0"/>
              <a:t> </a:t>
            </a:r>
            <a:r>
              <a:rPr lang="nl-NL" sz="1800" dirty="0" err="1" smtClean="0"/>
              <a:t>references</a:t>
            </a:r>
            <a:r>
              <a:rPr lang="nl-NL" sz="1800" dirty="0" smtClean="0"/>
              <a:t>!</a:t>
            </a:r>
            <a:endParaRPr lang="nl-NL" sz="1800" dirty="0"/>
          </a:p>
          <a:p>
            <a:pPr marL="0" indent="0">
              <a:buNone/>
            </a:pPr>
            <a:r>
              <a:rPr lang="nl-NL" sz="1800" dirty="0" smtClean="0"/>
              <a:t>py.processing.org</a:t>
            </a:r>
          </a:p>
          <a:p>
            <a:endParaRPr lang="nl-NL" sz="1800" dirty="0"/>
          </a:p>
          <a:p>
            <a:pPr marL="0" indent="0">
              <a:buNone/>
            </a:pPr>
            <a:r>
              <a:rPr lang="nl-NL" sz="1800" dirty="0" smtClean="0"/>
              <a:t>#For more practise with python!</a:t>
            </a:r>
          </a:p>
          <a:p>
            <a:pPr marL="0" indent="0">
              <a:buNone/>
            </a:pPr>
            <a:r>
              <a:rPr lang="nl-NL" sz="1800" dirty="0" smtClean="0"/>
              <a:t>codecademy.com</a:t>
            </a:r>
          </a:p>
          <a:p>
            <a:pPr marL="0" indent="0">
              <a:buNone/>
            </a:pPr>
            <a:endParaRPr lang="nl-NL" sz="1800" dirty="0"/>
          </a:p>
          <a:p>
            <a:pPr marL="0" indent="0">
              <a:buNone/>
            </a:pPr>
            <a:r>
              <a:rPr lang="nl-NL" sz="1800" dirty="0" smtClean="0"/>
              <a:t>#Now </a:t>
            </a:r>
            <a:r>
              <a:rPr lang="nl-NL" sz="1800" dirty="0"/>
              <a:t>let’s practise some </a:t>
            </a:r>
            <a:r>
              <a:rPr lang="nl-NL" sz="1800" dirty="0" smtClean="0"/>
              <a:t>more with codingbat:</a:t>
            </a:r>
            <a:endParaRPr lang="nl-NL" sz="1800" dirty="0"/>
          </a:p>
          <a:p>
            <a:pPr marL="0" indent="0">
              <a:buNone/>
            </a:pPr>
            <a:r>
              <a:rPr lang="nl-NL" sz="1800" dirty="0"/>
              <a:t>http://codingbat.com/python</a:t>
            </a:r>
          </a:p>
          <a:p>
            <a:pPr marL="0" indent="0">
              <a:buNone/>
            </a:pPr>
            <a:endParaRPr lang="nl-NL" sz="1800" dirty="0"/>
          </a:p>
        </p:txBody>
      </p:sp>
    </p:spTree>
    <p:extLst>
      <p:ext uri="{BB962C8B-B14F-4D97-AF65-F5344CB8AC3E}">
        <p14:creationId xmlns:p14="http://schemas.microsoft.com/office/powerpoint/2010/main" val="13602403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Course Overview</a:t>
            </a:r>
            <a:endParaRPr lang="nl-NL" dirty="0"/>
          </a:p>
        </p:txBody>
      </p:sp>
      <p:sp>
        <p:nvSpPr>
          <p:cNvPr id="3" name="Content Placeholder 2"/>
          <p:cNvSpPr>
            <a:spLocks noGrp="1"/>
          </p:cNvSpPr>
          <p:nvPr>
            <p:ph idx="1"/>
          </p:nvPr>
        </p:nvSpPr>
        <p:spPr/>
        <p:txBody>
          <a:bodyPr>
            <a:normAutofit fontScale="85000" lnSpcReduction="20000"/>
          </a:bodyPr>
          <a:lstStyle/>
          <a:p>
            <a:r>
              <a:rPr lang="en-US" dirty="0" smtClean="0"/>
              <a:t>Week </a:t>
            </a:r>
            <a:r>
              <a:rPr lang="en-US" dirty="0"/>
              <a:t>One: </a:t>
            </a:r>
            <a:r>
              <a:rPr lang="en-US" dirty="0" smtClean="0"/>
              <a:t>   Course </a:t>
            </a:r>
            <a:r>
              <a:rPr lang="en-US" dirty="0"/>
              <a:t>overview</a:t>
            </a:r>
          </a:p>
          <a:p>
            <a:r>
              <a:rPr lang="en-US" dirty="0" smtClean="0"/>
              <a:t>Week One:    Variables</a:t>
            </a:r>
            <a:endParaRPr lang="en-US" dirty="0"/>
          </a:p>
          <a:p>
            <a:r>
              <a:rPr lang="en-US" dirty="0" smtClean="0"/>
              <a:t>Week Two:     Conditions</a:t>
            </a:r>
            <a:endParaRPr lang="en-US" b="1" dirty="0"/>
          </a:p>
          <a:p>
            <a:r>
              <a:rPr lang="en-US" dirty="0" smtClean="0"/>
              <a:t>Week Three:   Loops </a:t>
            </a:r>
            <a:endParaRPr lang="en-US" dirty="0"/>
          </a:p>
          <a:p>
            <a:r>
              <a:rPr lang="en-US" dirty="0" smtClean="0"/>
              <a:t>Week Four: 	   Functions</a:t>
            </a:r>
          </a:p>
          <a:p>
            <a:r>
              <a:rPr lang="en-US" dirty="0" smtClean="0"/>
              <a:t>Week Five:	   Tuples </a:t>
            </a:r>
          </a:p>
          <a:p>
            <a:r>
              <a:rPr lang="en-US" dirty="0" smtClean="0"/>
              <a:t>Week Six:        Lists </a:t>
            </a:r>
          </a:p>
          <a:p>
            <a:r>
              <a:rPr lang="en-US" b="1" dirty="0" smtClean="0"/>
              <a:t>Week Seven:  </a:t>
            </a:r>
            <a:r>
              <a:rPr lang="en-US" b="1" dirty="0" smtClean="0"/>
              <a:t>How to think as a programmer </a:t>
            </a:r>
            <a:r>
              <a:rPr lang="en-US" b="1" dirty="0" smtClean="0">
                <a:sym typeface="Wingdings" pitchFamily="2" charset="2"/>
              </a:rPr>
              <a:t></a:t>
            </a:r>
            <a:endParaRPr lang="en-US" b="1" dirty="0"/>
          </a:p>
          <a:p>
            <a:r>
              <a:rPr lang="en-US" b="1" dirty="0" smtClean="0"/>
              <a:t>First </a:t>
            </a:r>
            <a:r>
              <a:rPr lang="en-US" b="1" dirty="0"/>
              <a:t>Test</a:t>
            </a:r>
            <a:r>
              <a:rPr lang="en-US" b="1" dirty="0" smtClean="0"/>
              <a:t>! (</a:t>
            </a:r>
            <a:r>
              <a:rPr lang="en-US" b="1" dirty="0" err="1" smtClean="0"/>
              <a:t>vrijdag</a:t>
            </a:r>
            <a:r>
              <a:rPr lang="en-US" b="1" dirty="0" smtClean="0"/>
              <a:t> 21 </a:t>
            </a:r>
            <a:r>
              <a:rPr lang="en-US" b="1" dirty="0" err="1" smtClean="0"/>
              <a:t>oktober</a:t>
            </a:r>
            <a:r>
              <a:rPr lang="en-US" b="1" dirty="0" smtClean="0"/>
              <a:t>)</a:t>
            </a:r>
            <a:endParaRPr lang="en-US" b="1" dirty="0"/>
          </a:p>
          <a:p>
            <a:r>
              <a:rPr lang="en-US" dirty="0" smtClean="0"/>
              <a:t>Week Eight</a:t>
            </a:r>
            <a:r>
              <a:rPr lang="en-US" dirty="0"/>
              <a:t>: </a:t>
            </a:r>
            <a:r>
              <a:rPr lang="en-US" dirty="0" smtClean="0"/>
              <a:t> Classes </a:t>
            </a:r>
            <a:r>
              <a:rPr lang="en-US" dirty="0"/>
              <a:t>and Objects</a:t>
            </a:r>
          </a:p>
          <a:p>
            <a:r>
              <a:rPr lang="en-US" dirty="0" smtClean="0"/>
              <a:t>Week Nine:</a:t>
            </a:r>
          </a:p>
          <a:p>
            <a:r>
              <a:rPr lang="en-US" dirty="0" smtClean="0"/>
              <a:t>Week Ten:</a:t>
            </a:r>
          </a:p>
          <a:p>
            <a:r>
              <a:rPr lang="en-US" dirty="0" smtClean="0"/>
              <a:t>Week Eleven:</a:t>
            </a:r>
            <a:endParaRPr lang="en-US" dirty="0"/>
          </a:p>
          <a:p>
            <a:r>
              <a:rPr lang="en-US" b="1" dirty="0" smtClean="0"/>
              <a:t>Second </a:t>
            </a:r>
            <a:r>
              <a:rPr lang="en-US" b="1" dirty="0"/>
              <a:t>Test!</a:t>
            </a:r>
            <a:endParaRPr lang="nl-NL" b="1" dirty="0"/>
          </a:p>
        </p:txBody>
      </p:sp>
    </p:spTree>
    <p:extLst>
      <p:ext uri="{BB962C8B-B14F-4D97-AF65-F5344CB8AC3E}">
        <p14:creationId xmlns:p14="http://schemas.microsoft.com/office/powerpoint/2010/main" val="1993303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1600200"/>
          </a:xfrm>
        </p:spPr>
        <p:txBody>
          <a:bodyPr/>
          <a:lstStyle/>
          <a:p>
            <a:r>
              <a:rPr lang="en-US" dirty="0" err="1" smtClean="0"/>
              <a:t>Onderwerpen</a:t>
            </a:r>
            <a:endParaRPr lang="en-US" dirty="0"/>
          </a:p>
        </p:txBody>
      </p:sp>
      <p:sp>
        <p:nvSpPr>
          <p:cNvPr id="3" name="Tijdelijke aanduiding voor inhoud 2"/>
          <p:cNvSpPr>
            <a:spLocks noGrp="1"/>
          </p:cNvSpPr>
          <p:nvPr>
            <p:ph idx="1"/>
          </p:nvPr>
        </p:nvSpPr>
        <p:spPr>
          <a:xfrm>
            <a:off x="457200" y="1574800"/>
            <a:ext cx="4114800" cy="4953000"/>
          </a:xfrm>
        </p:spPr>
        <p:txBody>
          <a:bodyPr>
            <a:normAutofit/>
          </a:bodyPr>
          <a:lstStyle/>
          <a:p>
            <a:r>
              <a:rPr lang="en-US" dirty="0" err="1" smtClean="0"/>
              <a:t>Variabele</a:t>
            </a:r>
            <a:endParaRPr lang="en-US" dirty="0" smtClean="0"/>
          </a:p>
          <a:p>
            <a:r>
              <a:rPr lang="en-US" dirty="0" smtClean="0"/>
              <a:t>Datatype</a:t>
            </a:r>
          </a:p>
          <a:p>
            <a:r>
              <a:rPr lang="en-US" dirty="0" err="1" smtClean="0"/>
              <a:t>Conditie</a:t>
            </a:r>
            <a:endParaRPr lang="en-US" dirty="0" smtClean="0"/>
          </a:p>
          <a:p>
            <a:r>
              <a:rPr lang="en-US" dirty="0" smtClean="0"/>
              <a:t>For-loop</a:t>
            </a:r>
          </a:p>
          <a:p>
            <a:r>
              <a:rPr lang="en-US" dirty="0" smtClean="0"/>
              <a:t>If-statement</a:t>
            </a:r>
          </a:p>
          <a:p>
            <a:r>
              <a:rPr lang="en-US" dirty="0" smtClean="0"/>
              <a:t>While-loop</a:t>
            </a:r>
          </a:p>
          <a:p>
            <a:r>
              <a:rPr lang="en-US" dirty="0" err="1" smtClean="0"/>
              <a:t>Functie</a:t>
            </a:r>
            <a:endParaRPr lang="en-US" dirty="0" smtClean="0"/>
          </a:p>
          <a:p>
            <a:endParaRPr lang="en-US" dirty="0" smtClean="0"/>
          </a:p>
          <a:p>
            <a:endParaRPr lang="en-US" dirty="0" smtClean="0"/>
          </a:p>
          <a:p>
            <a:endParaRPr lang="en-US" dirty="0"/>
          </a:p>
        </p:txBody>
      </p:sp>
      <p:sp>
        <p:nvSpPr>
          <p:cNvPr id="7" name="Tijdelijke aanduiding voor inhoud 2"/>
          <p:cNvSpPr txBox="1">
            <a:spLocks/>
          </p:cNvSpPr>
          <p:nvPr/>
        </p:nvSpPr>
        <p:spPr>
          <a:xfrm>
            <a:off x="3352800" y="1574800"/>
            <a:ext cx="3581400" cy="49479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dirty="0" smtClean="0"/>
              <a:t>Integer</a:t>
            </a:r>
            <a:endParaRPr lang="en-US" dirty="0" smtClean="0"/>
          </a:p>
          <a:p>
            <a:r>
              <a:rPr lang="en-US" dirty="0" smtClean="0"/>
              <a:t>String</a:t>
            </a:r>
          </a:p>
          <a:p>
            <a:r>
              <a:rPr lang="en-US" dirty="0" smtClean="0"/>
              <a:t>List</a:t>
            </a:r>
          </a:p>
          <a:p>
            <a:r>
              <a:rPr lang="en-US" dirty="0" smtClean="0"/>
              <a:t>Boolean</a:t>
            </a:r>
          </a:p>
          <a:p>
            <a:r>
              <a:rPr lang="en-US" dirty="0" err="1" smtClean="0"/>
              <a:t>Operatoren</a:t>
            </a:r>
            <a:endParaRPr lang="en-US" dirty="0" smtClean="0"/>
          </a:p>
          <a:p>
            <a:r>
              <a:rPr lang="en-US" dirty="0" smtClean="0"/>
              <a:t>Scope</a:t>
            </a:r>
          </a:p>
          <a:p>
            <a:r>
              <a:rPr lang="en-US" dirty="0" smtClean="0"/>
              <a:t>Range</a:t>
            </a:r>
            <a:endParaRPr lang="en-US" dirty="0"/>
          </a:p>
          <a:p>
            <a:endParaRPr lang="en-US" dirty="0"/>
          </a:p>
          <a:p>
            <a:endParaRPr lang="en-US" dirty="0" smtClean="0"/>
          </a:p>
          <a:p>
            <a:endParaRPr lang="en-US" dirty="0" smtClean="0"/>
          </a:p>
          <a:p>
            <a:endParaRPr lang="en-US" dirty="0"/>
          </a:p>
        </p:txBody>
      </p:sp>
      <p:sp>
        <p:nvSpPr>
          <p:cNvPr id="8" name="Tijdelijke aanduiding voor inhoud 2"/>
          <p:cNvSpPr txBox="1">
            <a:spLocks/>
          </p:cNvSpPr>
          <p:nvPr/>
        </p:nvSpPr>
        <p:spPr>
          <a:xfrm>
            <a:off x="6096000" y="1574800"/>
            <a:ext cx="3581400" cy="49479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dirty="0" smtClean="0"/>
              <a:t>Return</a:t>
            </a:r>
            <a:endParaRPr lang="en-US" dirty="0"/>
          </a:p>
          <a:p>
            <a:r>
              <a:rPr lang="en-US" dirty="0" smtClean="0"/>
              <a:t>Tuple</a:t>
            </a:r>
            <a:endParaRPr lang="en-US" dirty="0"/>
          </a:p>
          <a:p>
            <a:r>
              <a:rPr lang="en-US" dirty="0" err="1" smtClean="0"/>
              <a:t>Indenten</a:t>
            </a:r>
            <a:endParaRPr lang="en-US" dirty="0" smtClean="0"/>
          </a:p>
          <a:p>
            <a:r>
              <a:rPr lang="en-US" dirty="0"/>
              <a:t>Def</a:t>
            </a:r>
          </a:p>
          <a:p>
            <a:r>
              <a:rPr lang="en-US" dirty="0" err="1" smtClean="0"/>
              <a:t>Elif</a:t>
            </a:r>
            <a:endParaRPr lang="en-US" dirty="0" smtClean="0"/>
          </a:p>
          <a:p>
            <a:r>
              <a:rPr lang="en-US" dirty="0" smtClean="0"/>
              <a:t>Else</a:t>
            </a: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2030120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think as a programmer</a:t>
            </a:r>
            <a:endParaRPr lang="en-US" dirty="0"/>
          </a:p>
        </p:txBody>
      </p:sp>
      <p:sp>
        <p:nvSpPr>
          <p:cNvPr id="3" name="Content Placeholder 2"/>
          <p:cNvSpPr>
            <a:spLocks noGrp="1"/>
          </p:cNvSpPr>
          <p:nvPr>
            <p:ph idx="1"/>
          </p:nvPr>
        </p:nvSpPr>
        <p:spPr>
          <a:xfrm>
            <a:off x="457200" y="1600200"/>
            <a:ext cx="8507288" cy="4525963"/>
          </a:xfrm>
        </p:spPr>
        <p:txBody>
          <a:bodyPr/>
          <a:lstStyle/>
          <a:p>
            <a:pPr marL="0" indent="0">
              <a:buNone/>
            </a:pPr>
            <a:endParaRPr lang="en-US" dirty="0"/>
          </a:p>
          <a:p>
            <a:pPr marL="457200" indent="-457200">
              <a:buAutoNum type="arabicPeriod"/>
            </a:pPr>
            <a:r>
              <a:rPr lang="en-US" dirty="0"/>
              <a:t>What exactly does my function return </a:t>
            </a:r>
            <a:r>
              <a:rPr lang="en-US" dirty="0" smtClean="0"/>
              <a:t>? And so which variables do I need (and what type are they and what are their starting values)?</a:t>
            </a:r>
          </a:p>
          <a:p>
            <a:pPr marL="457200" indent="-457200">
              <a:buAutoNum type="arabicPeriod"/>
            </a:pPr>
            <a:r>
              <a:rPr lang="en-US" dirty="0" smtClean="0"/>
              <a:t>Is there an if-statement needed or multiple ifs(is there a branch needed in my code)? What would be the condition?</a:t>
            </a:r>
          </a:p>
          <a:p>
            <a:pPr marL="457200" indent="-457200">
              <a:buAutoNum type="arabicPeriod"/>
            </a:pPr>
            <a:r>
              <a:rPr lang="en-US" dirty="0" smtClean="0"/>
              <a:t>Do I need a for-loop to traverse a word or list? If so, what would be the range?</a:t>
            </a:r>
          </a:p>
          <a:p>
            <a:pPr marL="0" indent="0">
              <a:buNone/>
            </a:pPr>
            <a:endParaRPr lang="en-US" dirty="0" smtClean="0"/>
          </a:p>
          <a:p>
            <a:pPr marL="457200" indent="-457200">
              <a:buAutoNum type="arabicPeriod"/>
            </a:pPr>
            <a:endParaRPr lang="en-US" dirty="0"/>
          </a:p>
        </p:txBody>
      </p:sp>
    </p:spTree>
    <p:extLst>
      <p:ext uri="{BB962C8B-B14F-4D97-AF65-F5344CB8AC3E}">
        <p14:creationId xmlns:p14="http://schemas.microsoft.com/office/powerpoint/2010/main" val="527959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5" name="Content Placeholder 4"/>
          <p:cNvSpPr>
            <a:spLocks noGrp="1"/>
          </p:cNvSpPr>
          <p:nvPr>
            <p:ph idx="1"/>
          </p:nvPr>
        </p:nvSpPr>
        <p:spPr/>
        <p:txBody>
          <a:bodyPr/>
          <a:lstStyle/>
          <a:p>
            <a:pPr marL="0" indent="0">
              <a:buNone/>
            </a:pPr>
            <a:r>
              <a:rPr lang="en-US" dirty="0" smtClean="0"/>
              <a:t>Write a function called </a:t>
            </a:r>
            <a:r>
              <a:rPr lang="en-US" dirty="0" err="1" smtClean="0"/>
              <a:t>count_hi</a:t>
            </a:r>
            <a:r>
              <a:rPr lang="en-US" dirty="0" smtClean="0"/>
              <a:t>(</a:t>
            </a:r>
            <a:r>
              <a:rPr lang="en-US" dirty="0" err="1" smtClean="0"/>
              <a:t>inputString</a:t>
            </a:r>
            <a:r>
              <a:rPr lang="en-US" dirty="0" smtClean="0"/>
              <a:t>), which returns </a:t>
            </a:r>
            <a:r>
              <a:rPr lang="en-US" dirty="0"/>
              <a:t>the number of times that the string "hi" appears anywhere in the </a:t>
            </a:r>
            <a:r>
              <a:rPr lang="en-US" dirty="0" err="1" smtClean="0"/>
              <a:t>inputString</a:t>
            </a:r>
            <a:r>
              <a:rPr lang="en-US" dirty="0" smtClean="0"/>
              <a:t>.</a:t>
            </a:r>
          </a:p>
          <a:p>
            <a:pPr marL="0" indent="0">
              <a:buNone/>
            </a:pPr>
            <a:r>
              <a:rPr lang="en-US" dirty="0" smtClean="0"/>
              <a:t>Examples:</a:t>
            </a:r>
          </a:p>
          <a:p>
            <a:pPr marL="0" indent="0">
              <a:buNone/>
            </a:pPr>
            <a:r>
              <a:rPr lang="en-US" dirty="0" err="1"/>
              <a:t>count_hi</a:t>
            </a:r>
            <a:r>
              <a:rPr lang="en-US" dirty="0"/>
              <a:t>('</a:t>
            </a:r>
            <a:r>
              <a:rPr lang="en-US" dirty="0" err="1"/>
              <a:t>abc</a:t>
            </a:r>
            <a:r>
              <a:rPr lang="en-US" dirty="0"/>
              <a:t> hi ho') → 1</a:t>
            </a:r>
            <a:r>
              <a:rPr lang="en-US" dirty="0"/>
              <a:t/>
            </a:r>
            <a:br>
              <a:rPr lang="en-US" dirty="0"/>
            </a:br>
            <a:r>
              <a:rPr lang="en-US" dirty="0" err="1"/>
              <a:t>count_hi</a:t>
            </a:r>
            <a:r>
              <a:rPr lang="en-US" dirty="0"/>
              <a:t>('</a:t>
            </a:r>
            <a:r>
              <a:rPr lang="en-US" dirty="0" err="1"/>
              <a:t>ABChi</a:t>
            </a:r>
            <a:r>
              <a:rPr lang="en-US" dirty="0"/>
              <a:t> hi') → 2</a:t>
            </a:r>
            <a:r>
              <a:rPr lang="en-US" dirty="0"/>
              <a:t/>
            </a:r>
            <a:br>
              <a:rPr lang="en-US" dirty="0"/>
            </a:br>
            <a:r>
              <a:rPr lang="en-US" dirty="0" err="1"/>
              <a:t>count_hi</a:t>
            </a:r>
            <a:r>
              <a:rPr lang="en-US" dirty="0"/>
              <a:t>('</a:t>
            </a:r>
            <a:r>
              <a:rPr lang="en-US" dirty="0" err="1"/>
              <a:t>hihi</a:t>
            </a:r>
            <a:r>
              <a:rPr lang="en-US" dirty="0"/>
              <a:t>') → </a:t>
            </a:r>
            <a:r>
              <a:rPr lang="en-US" dirty="0" smtClean="0"/>
              <a:t>2</a:t>
            </a:r>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805948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5" name="Content Placeholder 4"/>
          <p:cNvSpPr>
            <a:spLocks noGrp="1"/>
          </p:cNvSpPr>
          <p:nvPr>
            <p:ph idx="1"/>
          </p:nvPr>
        </p:nvSpPr>
        <p:spPr/>
        <p:txBody>
          <a:bodyPr>
            <a:normAutofit lnSpcReduction="10000"/>
          </a:bodyPr>
          <a:lstStyle/>
          <a:p>
            <a:pPr marL="0" indent="0">
              <a:buNone/>
            </a:pPr>
            <a:r>
              <a:rPr lang="en-US" dirty="0" smtClean="0"/>
              <a:t>Write a function called </a:t>
            </a:r>
            <a:r>
              <a:rPr lang="en-US" dirty="0" err="1" smtClean="0"/>
              <a:t>count_hi</a:t>
            </a:r>
            <a:r>
              <a:rPr lang="en-US" dirty="0" smtClean="0"/>
              <a:t>(</a:t>
            </a:r>
            <a:r>
              <a:rPr lang="en-US" dirty="0" err="1" smtClean="0"/>
              <a:t>inputString</a:t>
            </a:r>
            <a:r>
              <a:rPr lang="en-US" dirty="0" smtClean="0"/>
              <a:t>), which returns </a:t>
            </a:r>
            <a:r>
              <a:rPr lang="en-US" dirty="0"/>
              <a:t>the number of times that the string "hi" appears anywhere in the </a:t>
            </a:r>
            <a:r>
              <a:rPr lang="en-US" dirty="0" err="1" smtClean="0"/>
              <a:t>inputString</a:t>
            </a:r>
            <a:r>
              <a:rPr lang="en-US" dirty="0" smtClean="0"/>
              <a:t>.</a:t>
            </a:r>
          </a:p>
          <a:p>
            <a:pPr marL="0" indent="0">
              <a:buNone/>
            </a:pPr>
            <a:r>
              <a:rPr lang="en-US" dirty="0" smtClean="0"/>
              <a:t>Examples:</a:t>
            </a:r>
          </a:p>
          <a:p>
            <a:pPr marL="0" indent="0">
              <a:buNone/>
            </a:pPr>
            <a:r>
              <a:rPr lang="en-US" dirty="0" err="1"/>
              <a:t>count_hi</a:t>
            </a:r>
            <a:r>
              <a:rPr lang="en-US" dirty="0"/>
              <a:t>('</a:t>
            </a:r>
            <a:r>
              <a:rPr lang="en-US" dirty="0" err="1"/>
              <a:t>abc</a:t>
            </a:r>
            <a:r>
              <a:rPr lang="en-US" dirty="0"/>
              <a:t> hi ho') → 1</a:t>
            </a:r>
            <a:r>
              <a:rPr lang="en-US" dirty="0"/>
              <a:t/>
            </a:r>
            <a:br>
              <a:rPr lang="en-US" dirty="0"/>
            </a:br>
            <a:r>
              <a:rPr lang="en-US" dirty="0" err="1"/>
              <a:t>count_hi</a:t>
            </a:r>
            <a:r>
              <a:rPr lang="en-US" dirty="0"/>
              <a:t>('</a:t>
            </a:r>
            <a:r>
              <a:rPr lang="en-US" dirty="0" err="1"/>
              <a:t>ABChi</a:t>
            </a:r>
            <a:r>
              <a:rPr lang="en-US" dirty="0"/>
              <a:t> hi') → 2</a:t>
            </a:r>
            <a:r>
              <a:rPr lang="en-US" dirty="0"/>
              <a:t/>
            </a:r>
            <a:br>
              <a:rPr lang="en-US" dirty="0"/>
            </a:br>
            <a:r>
              <a:rPr lang="en-US" dirty="0" err="1"/>
              <a:t>count_hi</a:t>
            </a:r>
            <a:r>
              <a:rPr lang="en-US" dirty="0"/>
              <a:t>('</a:t>
            </a:r>
            <a:r>
              <a:rPr lang="en-US" dirty="0" err="1"/>
              <a:t>hihi</a:t>
            </a:r>
            <a:r>
              <a:rPr lang="en-US" dirty="0"/>
              <a:t>') → </a:t>
            </a:r>
            <a:r>
              <a:rPr lang="en-US" dirty="0" smtClean="0"/>
              <a:t>2</a:t>
            </a:r>
          </a:p>
          <a:p>
            <a:pPr marL="0" indent="0">
              <a:buNone/>
            </a:pPr>
            <a:endParaRPr lang="en-US" b="1" dirty="0" smtClean="0"/>
          </a:p>
          <a:p>
            <a:pPr marL="0" indent="0">
              <a:buNone/>
            </a:pPr>
            <a:r>
              <a:rPr lang="en-US" b="1" dirty="0" smtClean="0"/>
              <a:t>Now let’s think as a programmer!</a:t>
            </a:r>
          </a:p>
          <a:p>
            <a:pPr marL="457200" indent="-457200">
              <a:buFont typeface="Arial" pitchFamily="34" charset="0"/>
              <a:buAutoNum type="arabicPeriod"/>
            </a:pPr>
            <a:r>
              <a:rPr lang="en-US" dirty="0"/>
              <a:t>What exactly does my function return ? And so which variables do I need (and what type are they and what are their starting values)?</a:t>
            </a:r>
          </a:p>
          <a:p>
            <a:pPr marL="0" indent="0">
              <a:buNone/>
            </a:pPr>
            <a:endParaRPr lang="en-US" dirty="0"/>
          </a:p>
          <a:p>
            <a:pPr marL="0" indent="0">
              <a:buNone/>
            </a:pPr>
            <a:endParaRPr lang="en-US" dirty="0" smtClean="0"/>
          </a:p>
          <a:p>
            <a:pPr marL="457200" indent="-457200">
              <a:buAutoNum type="arabicPeriod"/>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96050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5" name="Content Placeholder 4"/>
          <p:cNvSpPr>
            <a:spLocks noGrp="1"/>
          </p:cNvSpPr>
          <p:nvPr>
            <p:ph idx="1"/>
          </p:nvPr>
        </p:nvSpPr>
        <p:spPr/>
        <p:txBody>
          <a:bodyPr>
            <a:normAutofit fontScale="92500" lnSpcReduction="10000"/>
          </a:bodyPr>
          <a:lstStyle/>
          <a:p>
            <a:pPr marL="0" indent="0">
              <a:buNone/>
            </a:pPr>
            <a:r>
              <a:rPr lang="en-US" dirty="0" smtClean="0"/>
              <a:t>Write a function called </a:t>
            </a:r>
            <a:r>
              <a:rPr lang="en-US" dirty="0" err="1" smtClean="0"/>
              <a:t>count_hi</a:t>
            </a:r>
            <a:r>
              <a:rPr lang="en-US" dirty="0" smtClean="0"/>
              <a:t>(</a:t>
            </a:r>
            <a:r>
              <a:rPr lang="en-US" dirty="0" err="1" smtClean="0"/>
              <a:t>inputString</a:t>
            </a:r>
            <a:r>
              <a:rPr lang="en-US" dirty="0" smtClean="0"/>
              <a:t>), which returns </a:t>
            </a:r>
            <a:r>
              <a:rPr lang="en-US" dirty="0"/>
              <a:t>the number of times that the string "hi" appears anywhere in the </a:t>
            </a:r>
            <a:r>
              <a:rPr lang="en-US" dirty="0" err="1" smtClean="0"/>
              <a:t>inputString</a:t>
            </a:r>
            <a:r>
              <a:rPr lang="en-US" dirty="0" smtClean="0"/>
              <a:t>.</a:t>
            </a:r>
          </a:p>
          <a:p>
            <a:pPr marL="0" indent="0">
              <a:buNone/>
            </a:pPr>
            <a:r>
              <a:rPr lang="en-US" dirty="0" smtClean="0"/>
              <a:t>Examples:</a:t>
            </a:r>
          </a:p>
          <a:p>
            <a:pPr marL="0" indent="0">
              <a:buNone/>
            </a:pPr>
            <a:r>
              <a:rPr lang="en-US" dirty="0" err="1"/>
              <a:t>count_hi</a:t>
            </a:r>
            <a:r>
              <a:rPr lang="en-US" dirty="0"/>
              <a:t>('</a:t>
            </a:r>
            <a:r>
              <a:rPr lang="en-US" dirty="0" err="1"/>
              <a:t>abc</a:t>
            </a:r>
            <a:r>
              <a:rPr lang="en-US" dirty="0"/>
              <a:t> hi ho') → 1</a:t>
            </a:r>
            <a:r>
              <a:rPr lang="en-US" dirty="0"/>
              <a:t/>
            </a:r>
            <a:br>
              <a:rPr lang="en-US" dirty="0"/>
            </a:br>
            <a:r>
              <a:rPr lang="en-US" dirty="0" err="1"/>
              <a:t>count_hi</a:t>
            </a:r>
            <a:r>
              <a:rPr lang="en-US" dirty="0"/>
              <a:t>('</a:t>
            </a:r>
            <a:r>
              <a:rPr lang="en-US" dirty="0" err="1"/>
              <a:t>ABChi</a:t>
            </a:r>
            <a:r>
              <a:rPr lang="en-US" dirty="0"/>
              <a:t> hi') → 2</a:t>
            </a:r>
            <a:r>
              <a:rPr lang="en-US" dirty="0"/>
              <a:t/>
            </a:r>
            <a:br>
              <a:rPr lang="en-US" dirty="0"/>
            </a:br>
            <a:r>
              <a:rPr lang="en-US" dirty="0" err="1"/>
              <a:t>count_hi</a:t>
            </a:r>
            <a:r>
              <a:rPr lang="en-US" dirty="0"/>
              <a:t>('</a:t>
            </a:r>
            <a:r>
              <a:rPr lang="en-US" dirty="0" err="1"/>
              <a:t>hihi</a:t>
            </a:r>
            <a:r>
              <a:rPr lang="en-US" dirty="0"/>
              <a:t>') → </a:t>
            </a:r>
            <a:r>
              <a:rPr lang="en-US" dirty="0" smtClean="0"/>
              <a:t>2</a:t>
            </a:r>
          </a:p>
          <a:p>
            <a:pPr marL="0" indent="0">
              <a:buNone/>
            </a:pPr>
            <a:endParaRPr lang="en-US" b="1" dirty="0" smtClean="0"/>
          </a:p>
          <a:p>
            <a:pPr marL="0" indent="0">
              <a:buNone/>
            </a:pPr>
            <a:r>
              <a:rPr lang="en-US" b="1" dirty="0" smtClean="0"/>
              <a:t>Now let’s think as a programmer!</a:t>
            </a:r>
          </a:p>
          <a:p>
            <a:pPr marL="457200" indent="-457200">
              <a:buAutoNum type="arabicPeriod"/>
            </a:pPr>
            <a:r>
              <a:rPr lang="en-US" dirty="0"/>
              <a:t>What exactly does my function return ? And so which variables do I need (and what type are they</a:t>
            </a:r>
            <a:r>
              <a:rPr lang="en-US" dirty="0" smtClean="0"/>
              <a:t>)?</a:t>
            </a:r>
          </a:p>
          <a:p>
            <a:pPr marL="0" indent="0">
              <a:buNone/>
            </a:pPr>
            <a:r>
              <a:rPr lang="en-US" dirty="0" smtClean="0"/>
              <a:t>Answer: You will need a “counter” variable which is an integer, it will start at zero</a:t>
            </a:r>
            <a:endParaRPr lang="en-US" dirty="0"/>
          </a:p>
          <a:p>
            <a:pPr marL="0" indent="0">
              <a:buNone/>
            </a:pPr>
            <a:endParaRPr lang="en-US" dirty="0" smtClean="0"/>
          </a:p>
          <a:p>
            <a:pPr marL="457200" indent="-457200">
              <a:buAutoNum type="arabicPeriod"/>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645410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Solution so far</a:t>
            </a:r>
            <a:endParaRPr lang="en-US" dirty="0"/>
          </a:p>
        </p:txBody>
      </p:sp>
      <p:sp>
        <p:nvSpPr>
          <p:cNvPr id="3" name="Content Placeholder 2"/>
          <p:cNvSpPr>
            <a:spLocks noGrp="1"/>
          </p:cNvSpPr>
          <p:nvPr>
            <p:ph idx="1"/>
          </p:nvPr>
        </p:nvSpPr>
        <p:spPr/>
        <p:txBody>
          <a:bodyPr/>
          <a:lstStyle/>
          <a:p>
            <a:pPr marL="0" indent="0">
              <a:buNone/>
            </a:pPr>
            <a:r>
              <a:rPr lang="en-US" dirty="0" err="1" smtClean="0"/>
              <a:t>def</a:t>
            </a:r>
            <a:r>
              <a:rPr lang="en-US" dirty="0" smtClean="0"/>
              <a:t> </a:t>
            </a:r>
            <a:r>
              <a:rPr lang="en-US" dirty="0" err="1" smtClean="0"/>
              <a:t>count_hi</a:t>
            </a:r>
            <a:r>
              <a:rPr lang="en-US" dirty="0" smtClean="0"/>
              <a:t>(</a:t>
            </a:r>
            <a:r>
              <a:rPr lang="en-US" dirty="0" err="1" smtClean="0"/>
              <a:t>inputString</a:t>
            </a:r>
            <a:r>
              <a:rPr lang="en-US" dirty="0" smtClean="0"/>
              <a:t>):</a:t>
            </a:r>
          </a:p>
          <a:p>
            <a:pPr marL="0" indent="0">
              <a:buNone/>
            </a:pPr>
            <a:r>
              <a:rPr lang="en-US" dirty="0" smtClean="0"/>
              <a:t>	counter = 0</a:t>
            </a:r>
          </a:p>
          <a:p>
            <a:pPr marL="0" indent="0">
              <a:buNone/>
            </a:pPr>
            <a:r>
              <a:rPr lang="en-US" dirty="0" smtClean="0"/>
              <a:t>	...</a:t>
            </a:r>
          </a:p>
          <a:p>
            <a:pPr marL="0" indent="0">
              <a:buNone/>
            </a:pPr>
            <a:r>
              <a:rPr lang="en-US" dirty="0" smtClean="0"/>
              <a:t>	…</a:t>
            </a:r>
          </a:p>
          <a:p>
            <a:pPr marL="0" indent="0">
              <a:buNone/>
            </a:pPr>
            <a:r>
              <a:rPr lang="en-US" dirty="0" smtClean="0"/>
              <a:t>	…	</a:t>
            </a:r>
          </a:p>
          <a:p>
            <a:pPr marL="0" indent="0">
              <a:buNone/>
            </a:pPr>
            <a:r>
              <a:rPr lang="en-US" dirty="0" smtClean="0"/>
              <a:t>	return counter</a:t>
            </a:r>
          </a:p>
          <a:p>
            <a:pPr marL="457200" lvl="1" indent="0">
              <a:buNone/>
            </a:pPr>
            <a:endParaRPr lang="en-US" dirty="0"/>
          </a:p>
        </p:txBody>
      </p:sp>
    </p:spTree>
    <p:extLst>
      <p:ext uri="{BB962C8B-B14F-4D97-AF65-F5344CB8AC3E}">
        <p14:creationId xmlns:p14="http://schemas.microsoft.com/office/powerpoint/2010/main" val="1289381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5" name="Content Placeholder 4"/>
          <p:cNvSpPr>
            <a:spLocks noGrp="1"/>
          </p:cNvSpPr>
          <p:nvPr>
            <p:ph idx="1"/>
          </p:nvPr>
        </p:nvSpPr>
        <p:spPr/>
        <p:txBody>
          <a:bodyPr>
            <a:normAutofit lnSpcReduction="10000"/>
          </a:bodyPr>
          <a:lstStyle/>
          <a:p>
            <a:pPr marL="0" indent="0">
              <a:buNone/>
            </a:pPr>
            <a:r>
              <a:rPr lang="en-US" dirty="0" smtClean="0"/>
              <a:t>Write a function called </a:t>
            </a:r>
            <a:r>
              <a:rPr lang="en-US" dirty="0" err="1" smtClean="0"/>
              <a:t>count_hi</a:t>
            </a:r>
            <a:r>
              <a:rPr lang="en-US" dirty="0" smtClean="0"/>
              <a:t>(</a:t>
            </a:r>
            <a:r>
              <a:rPr lang="en-US" dirty="0" err="1" smtClean="0"/>
              <a:t>inputString</a:t>
            </a:r>
            <a:r>
              <a:rPr lang="en-US" dirty="0" smtClean="0"/>
              <a:t>), which returns </a:t>
            </a:r>
            <a:r>
              <a:rPr lang="en-US" dirty="0"/>
              <a:t>the number of times that the string "hi" appears anywhere in the </a:t>
            </a:r>
            <a:r>
              <a:rPr lang="en-US" dirty="0" err="1" smtClean="0"/>
              <a:t>inputString</a:t>
            </a:r>
            <a:r>
              <a:rPr lang="en-US" dirty="0" smtClean="0"/>
              <a:t>.</a:t>
            </a:r>
          </a:p>
          <a:p>
            <a:pPr marL="0" indent="0">
              <a:buNone/>
            </a:pPr>
            <a:r>
              <a:rPr lang="en-US" dirty="0" smtClean="0"/>
              <a:t>Examples:</a:t>
            </a:r>
          </a:p>
          <a:p>
            <a:pPr marL="0" indent="0">
              <a:buNone/>
            </a:pPr>
            <a:r>
              <a:rPr lang="en-US" dirty="0" err="1"/>
              <a:t>count_hi</a:t>
            </a:r>
            <a:r>
              <a:rPr lang="en-US" dirty="0"/>
              <a:t>('</a:t>
            </a:r>
            <a:r>
              <a:rPr lang="en-US" dirty="0" err="1"/>
              <a:t>abc</a:t>
            </a:r>
            <a:r>
              <a:rPr lang="en-US" dirty="0"/>
              <a:t> hi ho') → 1</a:t>
            </a:r>
            <a:r>
              <a:rPr lang="en-US" dirty="0"/>
              <a:t/>
            </a:r>
            <a:br>
              <a:rPr lang="en-US" dirty="0"/>
            </a:br>
            <a:r>
              <a:rPr lang="en-US" dirty="0" err="1"/>
              <a:t>count_hi</a:t>
            </a:r>
            <a:r>
              <a:rPr lang="en-US" dirty="0"/>
              <a:t>('</a:t>
            </a:r>
            <a:r>
              <a:rPr lang="en-US" dirty="0" err="1"/>
              <a:t>ABChi</a:t>
            </a:r>
            <a:r>
              <a:rPr lang="en-US" dirty="0"/>
              <a:t> hi') → 2</a:t>
            </a:r>
            <a:r>
              <a:rPr lang="en-US" dirty="0"/>
              <a:t/>
            </a:r>
            <a:br>
              <a:rPr lang="en-US" dirty="0"/>
            </a:br>
            <a:r>
              <a:rPr lang="en-US" dirty="0" err="1"/>
              <a:t>count_hi</a:t>
            </a:r>
            <a:r>
              <a:rPr lang="en-US" dirty="0"/>
              <a:t>('</a:t>
            </a:r>
            <a:r>
              <a:rPr lang="en-US" dirty="0" err="1"/>
              <a:t>hihi</a:t>
            </a:r>
            <a:r>
              <a:rPr lang="en-US" dirty="0"/>
              <a:t>') → </a:t>
            </a:r>
            <a:r>
              <a:rPr lang="en-US" dirty="0" smtClean="0"/>
              <a:t>2</a:t>
            </a:r>
          </a:p>
          <a:p>
            <a:pPr marL="0" indent="0">
              <a:buNone/>
            </a:pPr>
            <a:endParaRPr lang="en-US" b="1" dirty="0" smtClean="0"/>
          </a:p>
          <a:p>
            <a:pPr marL="0" indent="0">
              <a:buNone/>
            </a:pPr>
            <a:r>
              <a:rPr lang="en-US" b="1" dirty="0" smtClean="0"/>
              <a:t>Now let’s think as a programmer!</a:t>
            </a:r>
          </a:p>
          <a:p>
            <a:pPr marL="0" indent="0">
              <a:buNone/>
            </a:pPr>
            <a:r>
              <a:rPr lang="en-US" dirty="0" smtClean="0"/>
              <a:t>2. </a:t>
            </a:r>
            <a:r>
              <a:rPr lang="en-US" dirty="0"/>
              <a:t>Is there an if-statement needed or multiple ifs(is there a branch needed in my code)? What would be the condition?</a:t>
            </a:r>
          </a:p>
          <a:p>
            <a:pPr marL="0" indent="0">
              <a:buNone/>
            </a:pPr>
            <a:endParaRPr lang="en-US" dirty="0" smtClean="0"/>
          </a:p>
          <a:p>
            <a:pPr marL="457200" indent="-457200">
              <a:buAutoNum type="arabicPeriod"/>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6454104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2489</TotalTime>
  <Words>548</Words>
  <Application>Microsoft Office PowerPoint</Application>
  <PresentationFormat>On-screen Show (4:3)</PresentationFormat>
  <Paragraphs>173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Executive</vt:lpstr>
      <vt:lpstr>ECTTP: Overview</vt:lpstr>
      <vt:lpstr>Course Overview</vt:lpstr>
      <vt:lpstr>Onderwerpen</vt:lpstr>
      <vt:lpstr>How to think as a programmer</vt:lpstr>
      <vt:lpstr>Example</vt:lpstr>
      <vt:lpstr>Example</vt:lpstr>
      <vt:lpstr>Example</vt:lpstr>
      <vt:lpstr>Our Solution so far</vt:lpstr>
      <vt:lpstr>Example</vt:lpstr>
      <vt:lpstr>Example</vt:lpstr>
      <vt:lpstr>Example</vt:lpstr>
      <vt:lpstr>Our Solution so far</vt:lpstr>
      <vt:lpstr>Example</vt:lpstr>
      <vt:lpstr>Example</vt:lpstr>
      <vt:lpstr>Our Solution</vt:lpstr>
      <vt:lpstr>Wat komt er op de toets?</vt:lpstr>
      <vt:lpstr>Seventh lab is online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Empowering Creative Thinking Through Programming</dc:title>
  <dc:creator>Valentijn</dc:creator>
  <cp:lastModifiedBy>Valentijn</cp:lastModifiedBy>
  <cp:revision>253</cp:revision>
  <dcterms:created xsi:type="dcterms:W3CDTF">2016-09-02T13:08:21Z</dcterms:created>
  <dcterms:modified xsi:type="dcterms:W3CDTF">2016-10-18T21:24:38Z</dcterms:modified>
</cp:coreProperties>
</file>