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5" r:id="rId3"/>
    <p:sldId id="277" r:id="rId4"/>
    <p:sldId id="315" r:id="rId5"/>
    <p:sldId id="317" r:id="rId6"/>
    <p:sldId id="314" r:id="rId7"/>
    <p:sldId id="325" r:id="rId8"/>
    <p:sldId id="326" r:id="rId9"/>
    <p:sldId id="328" r:id="rId10"/>
    <p:sldId id="329" r:id="rId11"/>
    <p:sldId id="330" r:id="rId12"/>
    <p:sldId id="327" r:id="rId13"/>
    <p:sldId id="331" r:id="rId14"/>
    <p:sldId id="334" r:id="rId15"/>
    <p:sldId id="332" r:id="rId16"/>
    <p:sldId id="333" r:id="rId17"/>
    <p:sldId id="335" r:id="rId18"/>
    <p:sldId id="336" r:id="rId19"/>
    <p:sldId id="337" r:id="rId20"/>
    <p:sldId id="338" r:id="rId21"/>
    <p:sldId id="273" r:id="rId2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76" autoAdjust="0"/>
  </p:normalViewPr>
  <p:slideViewPr>
    <p:cSldViewPr>
      <p:cViewPr>
        <p:scale>
          <a:sx n="100" d="100"/>
          <a:sy n="100" d="100"/>
        </p:scale>
        <p:origin x="-194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F5773-A4C2-49AD-B804-F6F9DAD548FC}" type="datetimeFigureOut">
              <a:rPr lang="nl-NL" smtClean="0"/>
              <a:t>27-9-2016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DDBED-3E3D-43AF-B404-0A1C272252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714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27-9-2016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27-9-2016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27-9-2016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27-9-2016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27-9-2016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27-9-2016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27-9-2016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27-9-2016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27-9-2016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27-9-2016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27-9-2016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E04339C-2201-45A8-9ECB-B18791DD5D3F}" type="datetimeFigureOut">
              <a:rPr lang="nl-NL" smtClean="0"/>
              <a:t>27-9-2016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muijrers/ECTTP/blob/master/Labs/Lab_3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611487"/>
          </a:xfrm>
        </p:spPr>
        <p:txBody>
          <a:bodyPr/>
          <a:lstStyle/>
          <a:p>
            <a:r>
              <a:rPr lang="nl-NL" sz="6600" dirty="0" smtClean="0"/>
              <a:t>ECTTP:</a:t>
            </a:r>
            <a:br>
              <a:rPr lang="nl-NL" sz="6600" dirty="0" smtClean="0"/>
            </a:br>
            <a:r>
              <a:rPr lang="nl-NL" sz="6600" dirty="0" smtClean="0"/>
              <a:t>Functions</a:t>
            </a:r>
            <a:endParaRPr lang="nl-NL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5157192"/>
            <a:ext cx="6400800" cy="1219200"/>
          </a:xfrm>
        </p:spPr>
        <p:txBody>
          <a:bodyPr>
            <a:normAutofit/>
          </a:bodyPr>
          <a:lstStyle/>
          <a:p>
            <a:r>
              <a:rPr lang="nl-NL" dirty="0" smtClean="0"/>
              <a:t>Valentijn Muijrers</a:t>
            </a:r>
          </a:p>
          <a:p>
            <a:r>
              <a:rPr lang="nl-NL" dirty="0"/>
              <a:t>https://</a:t>
            </a:r>
            <a:r>
              <a:rPr lang="nl-NL" dirty="0" smtClean="0"/>
              <a:t>github.com/vmuijrers/ECTTP</a:t>
            </a:r>
          </a:p>
        </p:txBody>
      </p:sp>
      <p:sp>
        <p:nvSpPr>
          <p:cNvPr id="4" name="Freeform 3"/>
          <p:cNvSpPr>
            <a:spLocks noEditPoints="1"/>
          </p:cNvSpPr>
          <p:nvPr/>
        </p:nvSpPr>
        <p:spPr bwMode="auto">
          <a:xfrm>
            <a:off x="6876256" y="404664"/>
            <a:ext cx="1503463" cy="479971"/>
          </a:xfrm>
          <a:custGeom>
            <a:avLst/>
            <a:gdLst/>
            <a:ahLst/>
            <a:cxnLst>
              <a:cxn ang="0">
                <a:pos x="450" y="187"/>
              </a:cxn>
              <a:cxn ang="0">
                <a:pos x="465" y="203"/>
              </a:cxn>
              <a:cxn ang="0">
                <a:pos x="637" y="203"/>
              </a:cxn>
              <a:cxn ang="0">
                <a:pos x="653" y="187"/>
              </a:cxn>
              <a:cxn ang="0">
                <a:pos x="653" y="15"/>
              </a:cxn>
              <a:cxn ang="0">
                <a:pos x="637" y="0"/>
              </a:cxn>
              <a:cxn ang="0">
                <a:pos x="615" y="0"/>
              </a:cxn>
              <a:cxn ang="0">
                <a:pos x="600" y="15"/>
              </a:cxn>
              <a:cxn ang="0">
                <a:pos x="600" y="150"/>
              </a:cxn>
              <a:cxn ang="0">
                <a:pos x="503" y="150"/>
              </a:cxn>
              <a:cxn ang="0">
                <a:pos x="503" y="15"/>
              </a:cxn>
              <a:cxn ang="0">
                <a:pos x="487" y="0"/>
              </a:cxn>
              <a:cxn ang="0">
                <a:pos x="465" y="0"/>
              </a:cxn>
              <a:cxn ang="0">
                <a:pos x="450" y="15"/>
              </a:cxn>
              <a:cxn ang="0">
                <a:pos x="450" y="187"/>
              </a:cxn>
              <a:cxn ang="0">
                <a:pos x="225" y="187"/>
              </a:cxn>
              <a:cxn ang="0">
                <a:pos x="240" y="203"/>
              </a:cxn>
              <a:cxn ang="0">
                <a:pos x="262" y="203"/>
              </a:cxn>
              <a:cxn ang="0">
                <a:pos x="326" y="139"/>
              </a:cxn>
              <a:cxn ang="0">
                <a:pos x="390" y="203"/>
              </a:cxn>
              <a:cxn ang="0">
                <a:pos x="412" y="203"/>
              </a:cxn>
              <a:cxn ang="0">
                <a:pos x="428" y="187"/>
              </a:cxn>
              <a:cxn ang="0">
                <a:pos x="428" y="165"/>
              </a:cxn>
              <a:cxn ang="0">
                <a:pos x="363" y="102"/>
              </a:cxn>
              <a:cxn ang="0">
                <a:pos x="428" y="37"/>
              </a:cxn>
              <a:cxn ang="0">
                <a:pos x="428" y="15"/>
              </a:cxn>
              <a:cxn ang="0">
                <a:pos x="412" y="0"/>
              </a:cxn>
              <a:cxn ang="0">
                <a:pos x="390" y="0"/>
              </a:cxn>
              <a:cxn ang="0">
                <a:pos x="278" y="112"/>
              </a:cxn>
              <a:cxn ang="0">
                <a:pos x="278" y="15"/>
              </a:cxn>
              <a:cxn ang="0">
                <a:pos x="262" y="0"/>
              </a:cxn>
              <a:cxn ang="0">
                <a:pos x="240" y="0"/>
              </a:cxn>
              <a:cxn ang="0">
                <a:pos x="225" y="15"/>
              </a:cxn>
              <a:cxn ang="0">
                <a:pos x="225" y="187"/>
              </a:cxn>
              <a:cxn ang="0">
                <a:pos x="0" y="187"/>
              </a:cxn>
              <a:cxn ang="0">
                <a:pos x="16" y="203"/>
              </a:cxn>
              <a:cxn ang="0">
                <a:pos x="37" y="203"/>
              </a:cxn>
              <a:cxn ang="0">
                <a:pos x="53" y="187"/>
              </a:cxn>
              <a:cxn ang="0">
                <a:pos x="53" y="128"/>
              </a:cxn>
              <a:cxn ang="0">
                <a:pos x="150" y="128"/>
              </a:cxn>
              <a:cxn ang="0">
                <a:pos x="150" y="187"/>
              </a:cxn>
              <a:cxn ang="0">
                <a:pos x="166" y="203"/>
              </a:cxn>
              <a:cxn ang="0">
                <a:pos x="187" y="203"/>
              </a:cxn>
              <a:cxn ang="0">
                <a:pos x="203" y="187"/>
              </a:cxn>
              <a:cxn ang="0">
                <a:pos x="203" y="15"/>
              </a:cxn>
              <a:cxn ang="0">
                <a:pos x="187" y="0"/>
              </a:cxn>
              <a:cxn ang="0">
                <a:pos x="166" y="0"/>
              </a:cxn>
              <a:cxn ang="0">
                <a:pos x="150" y="15"/>
              </a:cxn>
              <a:cxn ang="0">
                <a:pos x="150" y="75"/>
              </a:cxn>
              <a:cxn ang="0">
                <a:pos x="53" y="75"/>
              </a:cxn>
              <a:cxn ang="0">
                <a:pos x="53" y="15"/>
              </a:cxn>
              <a:cxn ang="0">
                <a:pos x="37" y="0"/>
              </a:cxn>
              <a:cxn ang="0">
                <a:pos x="16" y="0"/>
              </a:cxn>
              <a:cxn ang="0">
                <a:pos x="0" y="15"/>
              </a:cxn>
              <a:cxn ang="0">
                <a:pos x="0" y="187"/>
              </a:cxn>
            </a:cxnLst>
            <a:rect l="0" t="0" r="r" b="b"/>
            <a:pathLst>
              <a:path w="653" h="203">
                <a:moveTo>
                  <a:pt x="450" y="187"/>
                </a:moveTo>
                <a:lnTo>
                  <a:pt x="465" y="203"/>
                </a:lnTo>
                <a:lnTo>
                  <a:pt x="637" y="203"/>
                </a:lnTo>
                <a:lnTo>
                  <a:pt x="653" y="187"/>
                </a:lnTo>
                <a:lnTo>
                  <a:pt x="653" y="15"/>
                </a:lnTo>
                <a:lnTo>
                  <a:pt x="637" y="0"/>
                </a:lnTo>
                <a:lnTo>
                  <a:pt x="615" y="0"/>
                </a:lnTo>
                <a:lnTo>
                  <a:pt x="600" y="15"/>
                </a:lnTo>
                <a:lnTo>
                  <a:pt x="600" y="150"/>
                </a:lnTo>
                <a:lnTo>
                  <a:pt x="503" y="150"/>
                </a:lnTo>
                <a:lnTo>
                  <a:pt x="503" y="15"/>
                </a:lnTo>
                <a:lnTo>
                  <a:pt x="487" y="0"/>
                </a:lnTo>
                <a:lnTo>
                  <a:pt x="465" y="0"/>
                </a:lnTo>
                <a:lnTo>
                  <a:pt x="450" y="15"/>
                </a:lnTo>
                <a:lnTo>
                  <a:pt x="450" y="187"/>
                </a:lnTo>
                <a:close/>
                <a:moveTo>
                  <a:pt x="225" y="187"/>
                </a:moveTo>
                <a:lnTo>
                  <a:pt x="240" y="203"/>
                </a:lnTo>
                <a:lnTo>
                  <a:pt x="262" y="203"/>
                </a:lnTo>
                <a:lnTo>
                  <a:pt x="326" y="139"/>
                </a:lnTo>
                <a:lnTo>
                  <a:pt x="390" y="203"/>
                </a:lnTo>
                <a:lnTo>
                  <a:pt x="412" y="203"/>
                </a:lnTo>
                <a:lnTo>
                  <a:pt x="428" y="187"/>
                </a:lnTo>
                <a:lnTo>
                  <a:pt x="428" y="165"/>
                </a:lnTo>
                <a:lnTo>
                  <a:pt x="363" y="102"/>
                </a:lnTo>
                <a:lnTo>
                  <a:pt x="428" y="37"/>
                </a:lnTo>
                <a:lnTo>
                  <a:pt x="428" y="15"/>
                </a:lnTo>
                <a:lnTo>
                  <a:pt x="412" y="0"/>
                </a:lnTo>
                <a:lnTo>
                  <a:pt x="390" y="0"/>
                </a:lnTo>
                <a:lnTo>
                  <a:pt x="278" y="112"/>
                </a:lnTo>
                <a:lnTo>
                  <a:pt x="278" y="15"/>
                </a:lnTo>
                <a:lnTo>
                  <a:pt x="262" y="0"/>
                </a:lnTo>
                <a:lnTo>
                  <a:pt x="240" y="0"/>
                </a:lnTo>
                <a:lnTo>
                  <a:pt x="225" y="15"/>
                </a:lnTo>
                <a:lnTo>
                  <a:pt x="225" y="187"/>
                </a:lnTo>
                <a:close/>
                <a:moveTo>
                  <a:pt x="0" y="187"/>
                </a:moveTo>
                <a:lnTo>
                  <a:pt x="16" y="203"/>
                </a:lnTo>
                <a:lnTo>
                  <a:pt x="37" y="203"/>
                </a:lnTo>
                <a:lnTo>
                  <a:pt x="53" y="187"/>
                </a:lnTo>
                <a:lnTo>
                  <a:pt x="53" y="128"/>
                </a:lnTo>
                <a:lnTo>
                  <a:pt x="150" y="128"/>
                </a:lnTo>
                <a:lnTo>
                  <a:pt x="150" y="187"/>
                </a:lnTo>
                <a:lnTo>
                  <a:pt x="166" y="203"/>
                </a:lnTo>
                <a:lnTo>
                  <a:pt x="187" y="203"/>
                </a:lnTo>
                <a:lnTo>
                  <a:pt x="203" y="187"/>
                </a:lnTo>
                <a:lnTo>
                  <a:pt x="203" y="15"/>
                </a:lnTo>
                <a:lnTo>
                  <a:pt x="187" y="0"/>
                </a:lnTo>
                <a:lnTo>
                  <a:pt x="166" y="0"/>
                </a:lnTo>
                <a:lnTo>
                  <a:pt x="150" y="15"/>
                </a:lnTo>
                <a:lnTo>
                  <a:pt x="150" y="75"/>
                </a:lnTo>
                <a:lnTo>
                  <a:pt x="53" y="75"/>
                </a:lnTo>
                <a:lnTo>
                  <a:pt x="53" y="15"/>
                </a:lnTo>
                <a:lnTo>
                  <a:pt x="37" y="0"/>
                </a:lnTo>
                <a:lnTo>
                  <a:pt x="16" y="0"/>
                </a:lnTo>
                <a:lnTo>
                  <a:pt x="0" y="15"/>
                </a:lnTo>
                <a:lnTo>
                  <a:pt x="0" y="187"/>
                </a:lnTo>
                <a:close/>
              </a:path>
            </a:pathLst>
          </a:custGeom>
          <a:solidFill>
            <a:srgbClr val="15095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30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Defining a function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>
                <a:solidFill>
                  <a:srgbClr val="FF0000"/>
                </a:solidFill>
              </a:rPr>
              <a:t>def</a:t>
            </a:r>
            <a:r>
              <a:rPr lang="nl-NL" dirty="0"/>
              <a:t> </a:t>
            </a:r>
            <a:r>
              <a:rPr lang="nl-NL" dirty="0">
                <a:solidFill>
                  <a:srgbClr val="00B050"/>
                </a:solidFill>
              </a:rPr>
              <a:t>addTwoValues</a:t>
            </a:r>
            <a:r>
              <a:rPr lang="nl-NL" dirty="0"/>
              <a:t>( x , y ):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>
                <a:solidFill>
                  <a:srgbClr val="0070C0"/>
                </a:solidFill>
              </a:rPr>
              <a:t>return</a:t>
            </a:r>
            <a:r>
              <a:rPr lang="nl-NL" dirty="0"/>
              <a:t> x + y</a:t>
            </a:r>
          </a:p>
          <a:p>
            <a:endParaRPr lang="nl-NL" dirty="0" smtClean="0"/>
          </a:p>
          <a:p>
            <a:r>
              <a:rPr lang="nl-NL" dirty="0" smtClean="0"/>
              <a:t>The body of the function is </a:t>
            </a:r>
            <a:r>
              <a:rPr lang="nl-NL" b="1" dirty="0" smtClean="0"/>
              <a:t>indented</a:t>
            </a:r>
            <a:r>
              <a:rPr lang="nl-NL" dirty="0" smtClean="0"/>
              <a:t> in Python</a:t>
            </a:r>
          </a:p>
          <a:p>
            <a:r>
              <a:rPr lang="nl-NL" dirty="0" smtClean="0"/>
              <a:t>The definition of the function does </a:t>
            </a:r>
            <a:r>
              <a:rPr lang="nl-NL" b="1" dirty="0" smtClean="0"/>
              <a:t>not execute </a:t>
            </a:r>
            <a:r>
              <a:rPr lang="nl-NL" dirty="0" smtClean="0"/>
              <a:t>the body of the function</a:t>
            </a:r>
          </a:p>
          <a:p>
            <a:r>
              <a:rPr lang="nl-NL" dirty="0" smtClean="0"/>
              <a:t>A </a:t>
            </a:r>
            <a:r>
              <a:rPr lang="nl-NL" b="1" dirty="0" smtClean="0"/>
              <a:t>function call </a:t>
            </a:r>
            <a:r>
              <a:rPr lang="nl-NL" dirty="0" smtClean="0"/>
              <a:t>(or invoke)</a:t>
            </a:r>
            <a:r>
              <a:rPr lang="nl-NL" b="1" dirty="0" smtClean="0"/>
              <a:t> </a:t>
            </a:r>
            <a:r>
              <a:rPr lang="nl-NL" dirty="0" smtClean="0"/>
              <a:t>executes the body of the function</a:t>
            </a:r>
          </a:p>
          <a:p>
            <a:r>
              <a:rPr lang="nl-NL" dirty="0" smtClean="0"/>
              <a:t>Do not forget the colon at the end ‘:’</a:t>
            </a:r>
          </a:p>
          <a:p>
            <a:pPr marL="0" indent="0">
              <a:buNone/>
            </a:pPr>
            <a:r>
              <a:rPr lang="nl-NL" dirty="0" smtClean="0"/>
              <a:t>Example of a function call:</a:t>
            </a:r>
          </a:p>
          <a:p>
            <a:pPr marL="0" indent="0">
              <a:buNone/>
            </a:pPr>
            <a:r>
              <a:rPr lang="nl-NL" dirty="0" smtClean="0"/>
              <a:t>addTwoValues ( 3, 6 ) &gt;&gt;&gt; this will return the value 9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5194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Arguments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An </a:t>
            </a:r>
            <a:r>
              <a:rPr lang="nl-NL" b="1" dirty="0" smtClean="0"/>
              <a:t>argument</a:t>
            </a:r>
            <a:r>
              <a:rPr lang="nl-NL" dirty="0" smtClean="0"/>
              <a:t> is a value we pass into the function as its </a:t>
            </a:r>
            <a:r>
              <a:rPr lang="nl-NL" b="1" dirty="0" smtClean="0"/>
              <a:t>input</a:t>
            </a:r>
            <a:r>
              <a:rPr lang="nl-NL" dirty="0" smtClean="0"/>
              <a:t> when we call the function</a:t>
            </a:r>
          </a:p>
          <a:p>
            <a:endParaRPr lang="nl-NL" dirty="0"/>
          </a:p>
          <a:p>
            <a:r>
              <a:rPr lang="nl-NL" dirty="0" smtClean="0"/>
              <a:t>We use </a:t>
            </a:r>
            <a:r>
              <a:rPr lang="nl-NL" b="1" dirty="0" smtClean="0"/>
              <a:t>arguments</a:t>
            </a:r>
            <a:r>
              <a:rPr lang="nl-NL" dirty="0" smtClean="0"/>
              <a:t> so we can direct the function to do </a:t>
            </a:r>
            <a:r>
              <a:rPr lang="nl-NL" b="1" dirty="0" smtClean="0"/>
              <a:t>different</a:t>
            </a:r>
            <a:r>
              <a:rPr lang="nl-NL" dirty="0" smtClean="0"/>
              <a:t> </a:t>
            </a:r>
            <a:r>
              <a:rPr lang="nl-NL" b="1" dirty="0" smtClean="0"/>
              <a:t>kinds</a:t>
            </a:r>
            <a:r>
              <a:rPr lang="nl-NL" dirty="0" smtClean="0"/>
              <a:t> </a:t>
            </a:r>
            <a:r>
              <a:rPr lang="nl-NL" b="1" dirty="0" smtClean="0"/>
              <a:t>of</a:t>
            </a:r>
            <a:r>
              <a:rPr lang="nl-NL" dirty="0" smtClean="0"/>
              <a:t> </a:t>
            </a:r>
            <a:r>
              <a:rPr lang="nl-NL" b="1" dirty="0" smtClean="0"/>
              <a:t>work</a:t>
            </a:r>
            <a:r>
              <a:rPr lang="nl-NL" dirty="0" smtClean="0"/>
              <a:t> when we call it at different times</a:t>
            </a:r>
          </a:p>
          <a:p>
            <a:endParaRPr lang="nl-NL" dirty="0"/>
          </a:p>
          <a:p>
            <a:r>
              <a:rPr lang="nl-NL" dirty="0" smtClean="0"/>
              <a:t>We put the arguments in </a:t>
            </a:r>
            <a:r>
              <a:rPr lang="nl-NL" b="1" dirty="0" smtClean="0"/>
              <a:t>parenthesis</a:t>
            </a:r>
            <a:r>
              <a:rPr lang="nl-NL" dirty="0" smtClean="0"/>
              <a:t> after the name of the function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9034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Using a Function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546848" cy="2188840"/>
          </a:xfrm>
        </p:spPr>
        <p:txBody>
          <a:bodyPr/>
          <a:lstStyle/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big = max ( “Hello World” )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2267744" y="2060848"/>
            <a:ext cx="2016224" cy="43204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07904" y="2636912"/>
            <a:ext cx="108012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83968" y="3209181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latin typeface="+mj-lt"/>
              </a:rPr>
              <a:t>argument</a:t>
            </a:r>
            <a:endParaRPr lang="nl-NL" sz="24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1640" y="2060848"/>
            <a:ext cx="720080" cy="432048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91680" y="2636912"/>
            <a:ext cx="0" cy="7200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3568" y="3517007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latin typeface="+mj-lt"/>
              </a:rPr>
              <a:t>Function call</a:t>
            </a:r>
            <a:endParaRPr lang="nl-NL" sz="24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4156" y="4303633"/>
            <a:ext cx="694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latin typeface="+mj-lt"/>
              </a:rPr>
              <a:t>big  = “W” </a:t>
            </a:r>
            <a:r>
              <a:rPr lang="nl-NL" sz="2400" dirty="0" smtClean="0">
                <a:latin typeface="+mj-lt"/>
                <a:sym typeface="Wingdings" panose="05000000000000000000" pitchFamily="2" charset="2"/>
              </a:rPr>
              <a:t> the result of the function call is 		  assigned to the variable </a:t>
            </a:r>
            <a:endParaRPr lang="nl-NL" sz="2400" dirty="0">
              <a:latin typeface="+mj-lt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2150712" y="2581275"/>
            <a:ext cx="1302137" cy="1855837"/>
          </a:xfrm>
          <a:custGeom>
            <a:avLst/>
            <a:gdLst>
              <a:gd name="connsiteX0" fmla="*/ 944913 w 1302137"/>
              <a:gd name="connsiteY0" fmla="*/ 0 h 1943100"/>
              <a:gd name="connsiteX1" fmla="*/ 1259238 w 1302137"/>
              <a:gd name="connsiteY1" fmla="*/ 1038225 h 1943100"/>
              <a:gd name="connsiteX2" fmla="*/ 106713 w 1302137"/>
              <a:gd name="connsiteY2" fmla="*/ 1838325 h 1943100"/>
              <a:gd name="connsiteX3" fmla="*/ 40038 w 1302137"/>
              <a:gd name="connsiteY3" fmla="*/ 194310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137" h="1943100">
                <a:moveTo>
                  <a:pt x="944913" y="0"/>
                </a:moveTo>
                <a:cubicBezTo>
                  <a:pt x="1171925" y="365919"/>
                  <a:pt x="1398938" y="731838"/>
                  <a:pt x="1259238" y="1038225"/>
                </a:cubicBezTo>
                <a:cubicBezTo>
                  <a:pt x="1119538" y="1344613"/>
                  <a:pt x="309913" y="1687513"/>
                  <a:pt x="106713" y="1838325"/>
                </a:cubicBezTo>
                <a:cubicBezTo>
                  <a:pt x="-96487" y="1989137"/>
                  <a:pt x="55913" y="1895475"/>
                  <a:pt x="40038" y="194310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/>
          <p:cNvSpPr/>
          <p:nvPr/>
        </p:nvSpPr>
        <p:spPr>
          <a:xfrm>
            <a:off x="1310730" y="1988840"/>
            <a:ext cx="3297882" cy="5924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6133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Parameters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endParaRPr lang="nl-NL" dirty="0" smtClean="0"/>
          </a:p>
          <a:p>
            <a:r>
              <a:rPr lang="nl-NL" dirty="0" smtClean="0"/>
              <a:t>A </a:t>
            </a:r>
            <a:r>
              <a:rPr lang="nl-NL" b="1" dirty="0" smtClean="0">
                <a:solidFill>
                  <a:srgbClr val="FF0000"/>
                </a:solidFill>
              </a:rPr>
              <a:t>parameter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smtClean="0"/>
              <a:t>is a variable which we use in the function </a:t>
            </a:r>
            <a:r>
              <a:rPr lang="nl-NL" b="1" dirty="0" smtClean="0"/>
              <a:t>definition</a:t>
            </a:r>
            <a:r>
              <a:rPr lang="nl-NL" dirty="0" smtClean="0"/>
              <a:t> that is a “handle”that allows the code in the function to access the arguments for a particular function invocation.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88024" y="1628800"/>
            <a:ext cx="42484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latin typeface="+mj-lt"/>
              </a:rPr>
              <a:t>def </a:t>
            </a:r>
            <a:r>
              <a:rPr lang="nl-NL" sz="2400" dirty="0">
                <a:latin typeface="+mj-lt"/>
              </a:rPr>
              <a:t>greet</a:t>
            </a:r>
            <a:r>
              <a:rPr lang="nl-NL" sz="2400" dirty="0" smtClean="0">
                <a:latin typeface="+mj-lt"/>
              </a:rPr>
              <a:t>( </a:t>
            </a:r>
            <a:r>
              <a:rPr lang="nl-NL" sz="2400" dirty="0" smtClean="0">
                <a:solidFill>
                  <a:srgbClr val="FF0000"/>
                </a:solidFill>
                <a:latin typeface="+mj-lt"/>
              </a:rPr>
              <a:t>lang</a:t>
            </a:r>
            <a:r>
              <a:rPr lang="nl-NL" sz="2400" dirty="0" smtClean="0">
                <a:latin typeface="+mj-lt"/>
              </a:rPr>
              <a:t> ): </a:t>
            </a:r>
            <a:endParaRPr lang="nl-NL" sz="2400" dirty="0">
              <a:latin typeface="+mj-lt"/>
            </a:endParaRPr>
          </a:p>
          <a:p>
            <a:r>
              <a:rPr lang="nl-NL" sz="2400" dirty="0">
                <a:latin typeface="+mj-lt"/>
              </a:rPr>
              <a:t>	</a:t>
            </a:r>
            <a:r>
              <a:rPr lang="nl-NL" sz="2400" dirty="0" smtClean="0">
                <a:latin typeface="+mj-lt"/>
              </a:rPr>
              <a:t>if </a:t>
            </a:r>
            <a:r>
              <a:rPr lang="nl-NL" sz="2400" dirty="0">
                <a:solidFill>
                  <a:srgbClr val="FF0000"/>
                </a:solidFill>
                <a:latin typeface="+mj-lt"/>
              </a:rPr>
              <a:t>lang</a:t>
            </a:r>
            <a:r>
              <a:rPr lang="nl-NL" sz="2400" dirty="0">
                <a:latin typeface="+mj-lt"/>
              </a:rPr>
              <a:t> == 'es': </a:t>
            </a:r>
          </a:p>
          <a:p>
            <a:r>
              <a:rPr lang="nl-NL" sz="2400" dirty="0" smtClean="0">
                <a:latin typeface="+mj-lt"/>
              </a:rPr>
              <a:t>		print </a:t>
            </a:r>
            <a:r>
              <a:rPr lang="nl-NL" sz="2400" dirty="0">
                <a:latin typeface="+mj-lt"/>
              </a:rPr>
              <a:t>'Hola’ </a:t>
            </a:r>
          </a:p>
          <a:p>
            <a:r>
              <a:rPr lang="nl-NL" sz="2400" dirty="0" smtClean="0">
                <a:latin typeface="+mj-lt"/>
              </a:rPr>
              <a:t>	elif </a:t>
            </a:r>
            <a:r>
              <a:rPr lang="nl-NL" sz="2400" dirty="0">
                <a:solidFill>
                  <a:srgbClr val="FF0000"/>
                </a:solidFill>
                <a:latin typeface="+mj-lt"/>
              </a:rPr>
              <a:t>lang</a:t>
            </a:r>
            <a:r>
              <a:rPr lang="nl-NL" sz="2400" dirty="0">
                <a:latin typeface="+mj-lt"/>
              </a:rPr>
              <a:t> == 'fr': </a:t>
            </a:r>
          </a:p>
          <a:p>
            <a:r>
              <a:rPr lang="nl-NL" sz="2400" dirty="0" smtClean="0">
                <a:latin typeface="+mj-lt"/>
              </a:rPr>
              <a:t>		print </a:t>
            </a:r>
            <a:r>
              <a:rPr lang="nl-NL" sz="2400" dirty="0">
                <a:latin typeface="+mj-lt"/>
              </a:rPr>
              <a:t>'Bonjour’ </a:t>
            </a:r>
          </a:p>
          <a:p>
            <a:r>
              <a:rPr lang="nl-NL" sz="2400" dirty="0" smtClean="0">
                <a:latin typeface="+mj-lt"/>
              </a:rPr>
              <a:t>	else</a:t>
            </a:r>
            <a:r>
              <a:rPr lang="nl-NL" sz="2400" dirty="0">
                <a:latin typeface="+mj-lt"/>
              </a:rPr>
              <a:t>: </a:t>
            </a:r>
          </a:p>
          <a:p>
            <a:r>
              <a:rPr lang="nl-NL" sz="2400" dirty="0" smtClean="0">
                <a:latin typeface="+mj-lt"/>
              </a:rPr>
              <a:t>		print </a:t>
            </a:r>
            <a:r>
              <a:rPr lang="nl-NL" sz="2400" dirty="0">
                <a:latin typeface="+mj-lt"/>
              </a:rPr>
              <a:t>'Hello’ </a:t>
            </a:r>
            <a:endParaRPr lang="nl-NL" sz="2400" dirty="0" smtClean="0">
              <a:latin typeface="+mj-lt"/>
            </a:endParaRPr>
          </a:p>
          <a:p>
            <a:endParaRPr lang="nl-NL" sz="2400" dirty="0">
              <a:latin typeface="+mj-lt"/>
            </a:endParaRPr>
          </a:p>
          <a:p>
            <a:r>
              <a:rPr lang="nl-NL" sz="2400" dirty="0" smtClean="0">
                <a:latin typeface="+mj-lt"/>
              </a:rPr>
              <a:t>greet</a:t>
            </a:r>
            <a:r>
              <a:rPr lang="nl-NL" sz="2400" dirty="0">
                <a:latin typeface="+mj-lt"/>
              </a:rPr>
              <a:t>('en</a:t>
            </a:r>
            <a:r>
              <a:rPr lang="nl-NL" sz="2400" dirty="0" smtClean="0">
                <a:latin typeface="+mj-lt"/>
              </a:rPr>
              <a:t>') </a:t>
            </a:r>
            <a:r>
              <a:rPr lang="nl-NL" sz="2400" dirty="0" smtClean="0">
                <a:latin typeface="+mj-lt"/>
                <a:sym typeface="Wingdings" panose="05000000000000000000" pitchFamily="2" charset="2"/>
              </a:rPr>
              <a:t>  </a:t>
            </a:r>
            <a:r>
              <a:rPr lang="nl-NL" sz="2400" dirty="0" smtClean="0">
                <a:latin typeface="+mj-lt"/>
              </a:rPr>
              <a:t>Hello </a:t>
            </a:r>
            <a:endParaRPr lang="nl-NL" sz="2400" dirty="0">
              <a:latin typeface="+mj-lt"/>
            </a:endParaRPr>
          </a:p>
          <a:p>
            <a:r>
              <a:rPr lang="nl-NL" sz="2400" dirty="0" smtClean="0">
                <a:latin typeface="+mj-lt"/>
              </a:rPr>
              <a:t>greet</a:t>
            </a:r>
            <a:r>
              <a:rPr lang="nl-NL" sz="2400" dirty="0">
                <a:latin typeface="+mj-lt"/>
              </a:rPr>
              <a:t>('es</a:t>
            </a:r>
            <a:r>
              <a:rPr lang="nl-NL" sz="2400" dirty="0" smtClean="0">
                <a:latin typeface="+mj-lt"/>
              </a:rPr>
              <a:t>')  </a:t>
            </a:r>
            <a:r>
              <a:rPr lang="nl-NL" sz="2400" dirty="0" smtClean="0">
                <a:latin typeface="+mj-lt"/>
                <a:sym typeface="Wingdings" panose="05000000000000000000" pitchFamily="2" charset="2"/>
              </a:rPr>
              <a:t>  </a:t>
            </a:r>
            <a:r>
              <a:rPr lang="nl-NL" sz="2400" dirty="0" smtClean="0">
                <a:latin typeface="+mj-lt"/>
              </a:rPr>
              <a:t>Hola </a:t>
            </a:r>
            <a:endParaRPr lang="nl-NL" sz="2400" dirty="0">
              <a:latin typeface="+mj-lt"/>
            </a:endParaRPr>
          </a:p>
          <a:p>
            <a:r>
              <a:rPr lang="nl-NL" sz="2400" dirty="0" smtClean="0">
                <a:latin typeface="+mj-lt"/>
              </a:rPr>
              <a:t>greet</a:t>
            </a:r>
            <a:r>
              <a:rPr lang="nl-NL" sz="2400" dirty="0">
                <a:latin typeface="+mj-lt"/>
              </a:rPr>
              <a:t>('fr</a:t>
            </a:r>
            <a:r>
              <a:rPr lang="nl-NL" sz="2400" dirty="0" smtClean="0">
                <a:latin typeface="+mj-lt"/>
              </a:rPr>
              <a:t>')   </a:t>
            </a:r>
            <a:r>
              <a:rPr lang="nl-NL" sz="2400" dirty="0" smtClean="0">
                <a:latin typeface="+mj-lt"/>
                <a:sym typeface="Wingdings" panose="05000000000000000000" pitchFamily="2" charset="2"/>
              </a:rPr>
              <a:t>   </a:t>
            </a:r>
            <a:r>
              <a:rPr lang="nl-NL" sz="2400" dirty="0" smtClean="0">
                <a:latin typeface="+mj-lt"/>
              </a:rPr>
              <a:t>Bonjour </a:t>
            </a:r>
            <a:endParaRPr lang="nl-NL" sz="2400" dirty="0">
              <a:latin typeface="+mj-lt"/>
            </a:endParaRPr>
          </a:p>
          <a:p>
            <a:r>
              <a:rPr lang="nl-NL" sz="2400" dirty="0" smtClean="0">
                <a:latin typeface="+mj-lt"/>
              </a:rPr>
              <a:t> </a:t>
            </a:r>
            <a:endParaRPr lang="nl-NL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9235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Multiple Parameters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def addTwo( </a:t>
            </a:r>
            <a:r>
              <a:rPr lang="nl-NL" dirty="0" smtClean="0">
                <a:solidFill>
                  <a:srgbClr val="FF0000"/>
                </a:solidFill>
              </a:rPr>
              <a:t>a</a:t>
            </a:r>
            <a:r>
              <a:rPr lang="nl-NL" dirty="0" smtClean="0"/>
              <a:t>, </a:t>
            </a:r>
            <a:r>
              <a:rPr lang="nl-NL" dirty="0" smtClean="0">
                <a:solidFill>
                  <a:srgbClr val="00B050"/>
                </a:solidFill>
              </a:rPr>
              <a:t>b</a:t>
            </a:r>
            <a:r>
              <a:rPr lang="nl-NL" dirty="0" smtClean="0"/>
              <a:t>):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added = </a:t>
            </a:r>
            <a:r>
              <a:rPr lang="nl-NL" dirty="0" smtClean="0">
                <a:solidFill>
                  <a:srgbClr val="FF0000"/>
                </a:solidFill>
              </a:rPr>
              <a:t>a</a:t>
            </a:r>
            <a:r>
              <a:rPr lang="nl-NL" dirty="0" smtClean="0"/>
              <a:t> + </a:t>
            </a:r>
            <a:r>
              <a:rPr lang="nl-NL" dirty="0" smtClean="0">
                <a:solidFill>
                  <a:srgbClr val="00B050"/>
                </a:solidFill>
              </a:rPr>
              <a:t>b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return added</a:t>
            </a:r>
          </a:p>
          <a:p>
            <a:pPr marL="0" indent="0">
              <a:buNone/>
            </a:pPr>
            <a:r>
              <a:rPr lang="nl-NL" dirty="0" smtClean="0"/>
              <a:t>x = addTwo ( </a:t>
            </a:r>
            <a:r>
              <a:rPr lang="nl-NL" dirty="0" smtClean="0">
                <a:solidFill>
                  <a:srgbClr val="FF0000"/>
                </a:solidFill>
              </a:rPr>
              <a:t>3</a:t>
            </a:r>
            <a:r>
              <a:rPr lang="nl-NL" dirty="0" smtClean="0"/>
              <a:t>, </a:t>
            </a:r>
            <a:r>
              <a:rPr lang="nl-NL" dirty="0" smtClean="0">
                <a:solidFill>
                  <a:srgbClr val="00B050"/>
                </a:solidFill>
              </a:rPr>
              <a:t>5</a:t>
            </a:r>
            <a:r>
              <a:rPr lang="nl-NL" dirty="0" smtClean="0"/>
              <a:t>)</a:t>
            </a:r>
          </a:p>
          <a:p>
            <a:pPr marL="0" indent="0">
              <a:buNone/>
            </a:pPr>
            <a:r>
              <a:rPr lang="nl-NL" dirty="0" smtClean="0"/>
              <a:t>print x </a:t>
            </a:r>
            <a:r>
              <a:rPr lang="nl-NL" dirty="0" smtClean="0">
                <a:sym typeface="Wingdings" panose="05000000000000000000" pitchFamily="2" charset="2"/>
              </a:rPr>
              <a:t> 8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r>
              <a:rPr lang="nl-NL" dirty="0" smtClean="0"/>
              <a:t>We can define more than one parameter in the function definition</a:t>
            </a:r>
          </a:p>
          <a:p>
            <a:r>
              <a:rPr lang="nl-NL" dirty="0" smtClean="0"/>
              <a:t>We simply add more arguments when we call the function</a:t>
            </a:r>
          </a:p>
          <a:p>
            <a:r>
              <a:rPr lang="nl-NL" dirty="0" smtClean="0"/>
              <a:t>We </a:t>
            </a:r>
            <a:r>
              <a:rPr lang="nl-NL" b="1" dirty="0" smtClean="0"/>
              <a:t>match</a:t>
            </a:r>
            <a:r>
              <a:rPr lang="nl-NL" dirty="0" smtClean="0"/>
              <a:t> the </a:t>
            </a:r>
            <a:r>
              <a:rPr lang="nl-NL" b="1" dirty="0" smtClean="0"/>
              <a:t>number</a:t>
            </a:r>
            <a:r>
              <a:rPr lang="nl-NL" dirty="0" smtClean="0"/>
              <a:t> and </a:t>
            </a:r>
            <a:r>
              <a:rPr lang="nl-NL" b="1" dirty="0" smtClean="0"/>
              <a:t>order</a:t>
            </a:r>
            <a:r>
              <a:rPr lang="nl-NL" dirty="0" smtClean="0"/>
              <a:t> of arguments and parameters</a:t>
            </a:r>
          </a:p>
          <a:p>
            <a:pPr marL="0" indent="0">
              <a:buNone/>
            </a:pPr>
            <a:r>
              <a:rPr lang="nl-NL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36430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Return Values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nl-NL" dirty="0"/>
          </a:p>
          <a:p>
            <a:r>
              <a:rPr lang="en-US" dirty="0"/>
              <a:t>Often a function will take its arguments, do some computation and return a value to be used as the value of the function call in the calling expression. The </a:t>
            </a:r>
            <a:r>
              <a:rPr lang="en-US" b="1" dirty="0"/>
              <a:t>return</a:t>
            </a:r>
            <a:r>
              <a:rPr lang="en-US" dirty="0"/>
              <a:t> keyword is used for this. </a:t>
            </a:r>
          </a:p>
          <a:p>
            <a:pPr marL="0" indent="0">
              <a:buNone/>
            </a:pPr>
            <a:endParaRPr lang="nl-NL" b="1" dirty="0" smtClean="0"/>
          </a:p>
          <a:p>
            <a:pPr marL="0" indent="0">
              <a:buNone/>
            </a:pPr>
            <a:r>
              <a:rPr lang="nl-NL" dirty="0" smtClean="0"/>
              <a:t>def </a:t>
            </a:r>
            <a:r>
              <a:rPr lang="nl-NL" dirty="0"/>
              <a:t>greet(): 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>
                <a:solidFill>
                  <a:srgbClr val="FF0000"/>
                </a:solidFill>
              </a:rPr>
              <a:t>return</a:t>
            </a:r>
            <a:r>
              <a:rPr lang="nl-NL" dirty="0" smtClean="0"/>
              <a:t> </a:t>
            </a:r>
            <a:r>
              <a:rPr lang="nl-NL" dirty="0"/>
              <a:t>"Hello” 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print ( greet()+ </a:t>
            </a:r>
            <a:r>
              <a:rPr lang="nl-NL" dirty="0"/>
              <a:t>"Glenn</a:t>
            </a:r>
            <a:r>
              <a:rPr lang="nl-NL" dirty="0" smtClean="0"/>
              <a:t>”) </a:t>
            </a:r>
            <a:r>
              <a:rPr lang="nl-NL" dirty="0" smtClean="0">
                <a:sym typeface="Wingdings" panose="05000000000000000000" pitchFamily="2" charset="2"/>
              </a:rPr>
              <a:t> </a:t>
            </a:r>
            <a:r>
              <a:rPr lang="nl-NL" dirty="0" smtClean="0"/>
              <a:t>Hello </a:t>
            </a:r>
            <a:r>
              <a:rPr lang="nl-NL" dirty="0"/>
              <a:t>Glenn </a:t>
            </a:r>
          </a:p>
          <a:p>
            <a:pPr marL="0" indent="0">
              <a:buNone/>
            </a:pPr>
            <a:r>
              <a:rPr lang="nl-NL" dirty="0" smtClean="0"/>
              <a:t>print ( greet()+ </a:t>
            </a:r>
            <a:r>
              <a:rPr lang="nl-NL" dirty="0"/>
              <a:t>"Sally" </a:t>
            </a:r>
            <a:r>
              <a:rPr lang="nl-NL" dirty="0" smtClean="0"/>
              <a:t>)   </a:t>
            </a:r>
            <a:r>
              <a:rPr lang="nl-NL" dirty="0" smtClean="0">
                <a:sym typeface="Wingdings" panose="05000000000000000000" pitchFamily="2" charset="2"/>
              </a:rPr>
              <a:t>  </a:t>
            </a:r>
            <a:r>
              <a:rPr lang="nl-NL" dirty="0" smtClean="0"/>
              <a:t>Hello </a:t>
            </a:r>
            <a:r>
              <a:rPr lang="nl-NL" dirty="0"/>
              <a:t>Sally 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127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Return Value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  <a:p>
            <a:r>
              <a:rPr lang="en-US" dirty="0"/>
              <a:t>A “fruitful” function is one that </a:t>
            </a:r>
            <a:r>
              <a:rPr lang="en-US" b="1" dirty="0"/>
              <a:t>produces</a:t>
            </a:r>
            <a:r>
              <a:rPr lang="en-US" dirty="0"/>
              <a:t> a result (or </a:t>
            </a:r>
            <a:r>
              <a:rPr lang="en-US" b="1" dirty="0" smtClean="0"/>
              <a:t>returns</a:t>
            </a:r>
            <a:r>
              <a:rPr lang="en-US" dirty="0" smtClean="0"/>
              <a:t> a value</a:t>
            </a:r>
            <a:r>
              <a:rPr lang="en-US" dirty="0"/>
              <a:t>) </a:t>
            </a:r>
          </a:p>
          <a:p>
            <a:r>
              <a:rPr lang="en-US" dirty="0" smtClean="0"/>
              <a:t>The </a:t>
            </a:r>
            <a:r>
              <a:rPr lang="en-US" b="1" dirty="0"/>
              <a:t>return</a:t>
            </a:r>
            <a:r>
              <a:rPr lang="en-US" dirty="0"/>
              <a:t> statement ends the function execution and </a:t>
            </a:r>
            <a:r>
              <a:rPr lang="en-US" b="1" dirty="0"/>
              <a:t>“sends back” </a:t>
            </a:r>
            <a:r>
              <a:rPr lang="en-US" dirty="0"/>
              <a:t>the result of the function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9524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Void Functions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When a function does not return a value, we call it “void”</a:t>
            </a:r>
          </a:p>
          <a:p>
            <a:endParaRPr lang="nl-NL" dirty="0"/>
          </a:p>
          <a:p>
            <a:r>
              <a:rPr lang="nl-NL" dirty="0" smtClean="0"/>
              <a:t>Functions that return values are “fruitful”functions</a:t>
            </a:r>
          </a:p>
          <a:p>
            <a:r>
              <a:rPr lang="nl-NL" dirty="0" smtClean="0"/>
              <a:t>Void functions are “not fruitful”</a:t>
            </a:r>
            <a:endParaRPr lang="nl-NL" dirty="0"/>
          </a:p>
        </p:txBody>
      </p:sp>
      <p:pic>
        <p:nvPicPr>
          <p:cNvPr id="1026" name="Picture 2" descr="C:\Users\Valentijn\Dropbox\Werk\Lessen\Python\2016-2017\Resources\voidcourier1280jpg-7820fc_1280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362" y="4543505"/>
            <a:ext cx="3983088" cy="224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748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When to use functions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nl-NL" dirty="0"/>
          </a:p>
          <a:p>
            <a:r>
              <a:rPr lang="en-US" b="1" dirty="0" smtClean="0"/>
              <a:t>Organize</a:t>
            </a:r>
            <a:r>
              <a:rPr lang="en-US" dirty="0" smtClean="0"/>
              <a:t> </a:t>
            </a:r>
            <a:r>
              <a:rPr lang="en-US" dirty="0"/>
              <a:t>your code into “paragraphs” - capture a complete thought and “name it” </a:t>
            </a:r>
          </a:p>
          <a:p>
            <a:endParaRPr lang="en-US" b="1" dirty="0" smtClean="0"/>
          </a:p>
          <a:p>
            <a:r>
              <a:rPr lang="en-US" b="1" dirty="0" smtClean="0"/>
              <a:t>Don’t </a:t>
            </a:r>
            <a:r>
              <a:rPr lang="en-US" b="1" dirty="0"/>
              <a:t>repeat yourself </a:t>
            </a:r>
            <a:r>
              <a:rPr lang="en-US" dirty="0"/>
              <a:t>- make it work once and then reuse it </a:t>
            </a:r>
            <a:r>
              <a:rPr lang="en-US" dirty="0" smtClean="0"/>
              <a:t>as a function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something gets too long or </a:t>
            </a:r>
            <a:r>
              <a:rPr lang="en-US" b="1" dirty="0"/>
              <a:t>complex</a:t>
            </a:r>
            <a:r>
              <a:rPr lang="en-US" dirty="0"/>
              <a:t>, break up logical chunks and put those chunks in functions </a:t>
            </a:r>
          </a:p>
          <a:p>
            <a:endParaRPr lang="en-US" dirty="0" smtClean="0"/>
          </a:p>
          <a:p>
            <a:r>
              <a:rPr lang="en-US" dirty="0" smtClean="0"/>
              <a:t>Make </a:t>
            </a:r>
            <a:r>
              <a:rPr lang="en-US" dirty="0"/>
              <a:t>a library of </a:t>
            </a:r>
            <a:r>
              <a:rPr lang="en-US" b="1" dirty="0"/>
              <a:t>common</a:t>
            </a:r>
            <a:r>
              <a:rPr lang="en-US" dirty="0"/>
              <a:t> </a:t>
            </a:r>
            <a:r>
              <a:rPr lang="en-US" b="1" dirty="0" smtClean="0"/>
              <a:t>code</a:t>
            </a:r>
            <a:r>
              <a:rPr lang="en-US" dirty="0" smtClean="0"/>
              <a:t> </a:t>
            </a:r>
            <a:r>
              <a:rPr lang="en-US" dirty="0"/>
              <a:t>that you do over and over - perhaps share this with your friends... </a:t>
            </a:r>
          </a:p>
        </p:txBody>
      </p:sp>
    </p:spTree>
    <p:extLst>
      <p:ext uri="{BB962C8B-B14F-4D97-AF65-F5344CB8AC3E}">
        <p14:creationId xmlns:p14="http://schemas.microsoft.com/office/powerpoint/2010/main" val="1332345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Exercise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en-US" dirty="0"/>
              <a:t>Rewrite your pay computation with time-and-a-half for overtime </a:t>
            </a:r>
            <a:r>
              <a:rPr lang="en-US" dirty="0" smtClean="0"/>
              <a:t>( you work 40 hours a week, the rest is overtime) and </a:t>
            </a:r>
            <a:r>
              <a:rPr lang="en-US" dirty="0"/>
              <a:t>create a function called </a:t>
            </a:r>
            <a:r>
              <a:rPr lang="en-US" b="1" dirty="0" err="1"/>
              <a:t>computepay</a:t>
            </a:r>
            <a:r>
              <a:rPr lang="en-US" dirty="0"/>
              <a:t> which takes two parameters ( hours and rate). </a:t>
            </a:r>
          </a:p>
          <a:p>
            <a:r>
              <a:rPr lang="nl-NL" dirty="0"/>
              <a:t>Enter Hours: 45 </a:t>
            </a:r>
          </a:p>
          <a:p>
            <a:r>
              <a:rPr lang="nl-NL" dirty="0"/>
              <a:t>Enter Rate: 10 </a:t>
            </a:r>
          </a:p>
          <a:p>
            <a:r>
              <a:rPr lang="nl-NL" dirty="0"/>
              <a:t>Pay: 475.0 </a:t>
            </a:r>
            <a:endParaRPr lang="nl-NL" dirty="0" smtClean="0"/>
          </a:p>
          <a:p>
            <a:r>
              <a:rPr lang="nl-NL" dirty="0" smtClean="0"/>
              <a:t>Result: 40 * 10 + 5 * 15 = 475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552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Course Overview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Week </a:t>
            </a:r>
            <a:r>
              <a:rPr lang="en-US" dirty="0"/>
              <a:t>One: </a:t>
            </a:r>
            <a:r>
              <a:rPr lang="en-US" dirty="0" smtClean="0"/>
              <a:t>   Course </a:t>
            </a:r>
            <a:r>
              <a:rPr lang="en-US" dirty="0"/>
              <a:t>overview</a:t>
            </a:r>
          </a:p>
          <a:p>
            <a:r>
              <a:rPr lang="en-US" dirty="0" smtClean="0"/>
              <a:t>Week </a:t>
            </a:r>
            <a:r>
              <a:rPr lang="en-US" dirty="0" smtClean="0"/>
              <a:t>One:    Variables</a:t>
            </a:r>
            <a:endParaRPr lang="en-US" dirty="0"/>
          </a:p>
          <a:p>
            <a:r>
              <a:rPr lang="en-US" dirty="0" smtClean="0"/>
              <a:t>Week </a:t>
            </a:r>
            <a:r>
              <a:rPr lang="en-US" dirty="0" smtClean="0"/>
              <a:t>Two:     Conditions</a:t>
            </a:r>
            <a:endParaRPr lang="en-US" b="1" dirty="0"/>
          </a:p>
          <a:p>
            <a:r>
              <a:rPr lang="en-US" dirty="0" smtClean="0"/>
              <a:t>Week </a:t>
            </a:r>
            <a:r>
              <a:rPr lang="en-US" dirty="0" smtClean="0"/>
              <a:t>Three:   Loops </a:t>
            </a:r>
            <a:endParaRPr lang="en-US" dirty="0"/>
          </a:p>
          <a:p>
            <a:r>
              <a:rPr lang="en-US" b="1" dirty="0" smtClean="0"/>
              <a:t>Week </a:t>
            </a:r>
            <a:r>
              <a:rPr lang="en-US" b="1" dirty="0" smtClean="0"/>
              <a:t>Four: </a:t>
            </a:r>
            <a:r>
              <a:rPr lang="en-US" b="1" dirty="0" smtClean="0"/>
              <a:t>	   </a:t>
            </a:r>
            <a:r>
              <a:rPr lang="en-US" b="1" dirty="0" smtClean="0"/>
              <a:t>Functions </a:t>
            </a:r>
            <a:r>
              <a:rPr lang="en-US" b="1" dirty="0" smtClean="0">
                <a:sym typeface="Wingdings" panose="05000000000000000000" pitchFamily="2" charset="2"/>
              </a:rPr>
              <a:t></a:t>
            </a:r>
            <a:endParaRPr lang="en-US" b="1" dirty="0"/>
          </a:p>
          <a:p>
            <a:r>
              <a:rPr lang="en-US" dirty="0" smtClean="0"/>
              <a:t>Week </a:t>
            </a:r>
            <a:r>
              <a:rPr lang="en-US" dirty="0" smtClean="0"/>
              <a:t>Five:</a:t>
            </a:r>
            <a:endParaRPr lang="en-US" dirty="0" smtClean="0"/>
          </a:p>
          <a:p>
            <a:r>
              <a:rPr lang="en-US" dirty="0" smtClean="0"/>
              <a:t>Week </a:t>
            </a:r>
            <a:r>
              <a:rPr lang="en-US" dirty="0" smtClean="0"/>
              <a:t>Six:    </a:t>
            </a:r>
            <a:endParaRPr lang="en-US" dirty="0"/>
          </a:p>
          <a:p>
            <a:r>
              <a:rPr lang="en-US" dirty="0" smtClean="0"/>
              <a:t>Week </a:t>
            </a:r>
            <a:r>
              <a:rPr lang="en-US" dirty="0" smtClean="0"/>
              <a:t>Seven:  </a:t>
            </a:r>
            <a:r>
              <a:rPr lang="en-US" dirty="0" smtClean="0"/>
              <a:t>(</a:t>
            </a:r>
            <a:r>
              <a:rPr lang="en-US" dirty="0"/>
              <a:t>Files, Exceptions, IO)</a:t>
            </a:r>
          </a:p>
          <a:p>
            <a:r>
              <a:rPr lang="en-US" b="1" dirty="0" smtClean="0"/>
              <a:t>First </a:t>
            </a:r>
            <a:r>
              <a:rPr lang="en-US" b="1" dirty="0"/>
              <a:t>Test!</a:t>
            </a:r>
          </a:p>
          <a:p>
            <a:r>
              <a:rPr lang="en-US" dirty="0" smtClean="0"/>
              <a:t>Week </a:t>
            </a:r>
            <a:r>
              <a:rPr lang="en-US" dirty="0" smtClean="0"/>
              <a:t>Eight:  </a:t>
            </a:r>
            <a:r>
              <a:rPr lang="en-US" dirty="0" smtClean="0"/>
              <a:t>Lists   </a:t>
            </a:r>
            <a:endParaRPr lang="en-US" dirty="0"/>
          </a:p>
          <a:p>
            <a:r>
              <a:rPr lang="en-US" dirty="0" smtClean="0"/>
              <a:t>Week </a:t>
            </a:r>
            <a:r>
              <a:rPr lang="en-US" dirty="0" smtClean="0"/>
              <a:t>Nine: </a:t>
            </a:r>
            <a:r>
              <a:rPr lang="en-US" dirty="0" smtClean="0"/>
              <a:t>Classes and Objects</a:t>
            </a:r>
          </a:p>
          <a:p>
            <a:r>
              <a:rPr lang="en-US" dirty="0" smtClean="0"/>
              <a:t>Week </a:t>
            </a:r>
            <a:r>
              <a:rPr lang="en-US" dirty="0" smtClean="0"/>
              <a:t>Ten:</a:t>
            </a:r>
            <a:endParaRPr lang="en-US" dirty="0" smtClean="0"/>
          </a:p>
          <a:p>
            <a:r>
              <a:rPr lang="en-US" dirty="0" smtClean="0"/>
              <a:t>Week </a:t>
            </a:r>
            <a:r>
              <a:rPr lang="en-US" dirty="0" smtClean="0"/>
              <a:t>Eleven:</a:t>
            </a:r>
            <a:endParaRPr lang="en-US" dirty="0"/>
          </a:p>
          <a:p>
            <a:r>
              <a:rPr lang="en-US" b="1" dirty="0" smtClean="0"/>
              <a:t>Second </a:t>
            </a:r>
            <a:r>
              <a:rPr lang="en-US" b="1" dirty="0"/>
              <a:t>Test!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9933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Solution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79532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def computepay ( hours, rate )</a:t>
            </a:r>
          </a:p>
          <a:p>
            <a:pPr marL="0" indent="0">
              <a:buNone/>
            </a:pPr>
            <a:r>
              <a:rPr lang="nl-NL" dirty="0" smtClean="0"/>
              <a:t>	overtime = 0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if hours &gt; 40: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	overtime = hours – 40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return (hours – overtime) * rate + 1.5 *rate *overtime</a:t>
            </a:r>
          </a:p>
          <a:p>
            <a:pPr marL="0" indent="0">
              <a:buNone/>
            </a:pPr>
            <a:r>
              <a:rPr lang="nl-NL" dirty="0" smtClean="0"/>
              <a:t>Test your function:</a:t>
            </a:r>
          </a:p>
          <a:p>
            <a:pPr marL="0" indent="0">
              <a:buNone/>
            </a:pPr>
            <a:r>
              <a:rPr lang="nl-NL" dirty="0" smtClean="0"/>
              <a:t>computepay ( 0, 15) </a:t>
            </a:r>
            <a:r>
              <a:rPr lang="nl-NL" dirty="0" smtClean="0">
                <a:sym typeface="Wingdings" panose="05000000000000000000" pitchFamily="2" charset="2"/>
              </a:rPr>
              <a:t> 0</a:t>
            </a:r>
          </a:p>
          <a:p>
            <a:pPr marL="0" indent="0">
              <a:buNone/>
            </a:pPr>
            <a:r>
              <a:rPr lang="nl-NL" dirty="0" smtClean="0">
                <a:sym typeface="Wingdings" panose="05000000000000000000" pitchFamily="2" charset="2"/>
              </a:rPr>
              <a:t>computepay ( 45 , 10 )  475</a:t>
            </a:r>
          </a:p>
          <a:p>
            <a:pPr marL="0" indent="0">
              <a:buNone/>
            </a:pPr>
            <a:r>
              <a:rPr lang="nl-NL" dirty="0">
                <a:sym typeface="Wingdings" panose="05000000000000000000" pitchFamily="2" charset="2"/>
              </a:rPr>
              <a:t>computepay ( </a:t>
            </a:r>
            <a:r>
              <a:rPr lang="nl-NL" dirty="0" smtClean="0">
                <a:sym typeface="Wingdings" panose="05000000000000000000" pitchFamily="2" charset="2"/>
              </a:rPr>
              <a:t>30 </a:t>
            </a:r>
            <a:r>
              <a:rPr lang="nl-NL" dirty="0">
                <a:sym typeface="Wingdings" panose="05000000000000000000" pitchFamily="2" charset="2"/>
              </a:rPr>
              <a:t>, </a:t>
            </a:r>
            <a:r>
              <a:rPr lang="nl-NL" dirty="0" smtClean="0">
                <a:sym typeface="Wingdings" panose="05000000000000000000" pitchFamily="2" charset="2"/>
              </a:rPr>
              <a:t>20 </a:t>
            </a:r>
            <a:r>
              <a:rPr lang="nl-NL" dirty="0">
                <a:sym typeface="Wingdings" panose="05000000000000000000" pitchFamily="2" charset="2"/>
              </a:rPr>
              <a:t>)  </a:t>
            </a:r>
            <a:r>
              <a:rPr lang="nl-NL" dirty="0" smtClean="0">
                <a:sym typeface="Wingdings" panose="05000000000000000000" pitchFamily="2" charset="2"/>
              </a:rPr>
              <a:t>600</a:t>
            </a:r>
            <a:r>
              <a:rPr lang="nl-NL" dirty="0"/>
              <a:t>		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	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09865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Fifth lab </a:t>
            </a:r>
            <a:r>
              <a:rPr lang="nl-NL" dirty="0" smtClean="0"/>
              <a:t>is online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pPr marL="0" indent="0">
              <a:buNone/>
            </a:pPr>
            <a:r>
              <a:rPr lang="nl-NL" sz="1800" dirty="0">
                <a:hlinkClick r:id="rId2"/>
              </a:rPr>
              <a:t>https://</a:t>
            </a:r>
            <a:r>
              <a:rPr lang="nl-NL" sz="1800" dirty="0" smtClean="0">
                <a:hlinkClick r:id="rId2"/>
              </a:rPr>
              <a:t>github.com/vmuijrers/ECTTP/blob/master/Labs/Lab_5.md</a:t>
            </a:r>
            <a:endParaRPr lang="nl-NL" sz="1800" dirty="0" smtClean="0"/>
          </a:p>
          <a:p>
            <a:endParaRPr lang="nl-NL" sz="1800" dirty="0" smtClean="0"/>
          </a:p>
          <a:p>
            <a:pPr marL="0" indent="0">
              <a:buNone/>
            </a:pPr>
            <a:r>
              <a:rPr lang="nl-NL" sz="1800" dirty="0" smtClean="0"/>
              <a:t>#For </a:t>
            </a:r>
            <a:r>
              <a:rPr lang="nl-NL" sz="1800" dirty="0" err="1" smtClean="0"/>
              <a:t>examples</a:t>
            </a:r>
            <a:r>
              <a:rPr lang="nl-NL" sz="1800" dirty="0" smtClean="0"/>
              <a:t>/</a:t>
            </a:r>
            <a:r>
              <a:rPr lang="nl-NL" sz="1800" dirty="0" err="1" smtClean="0"/>
              <a:t>tutorials</a:t>
            </a:r>
            <a:r>
              <a:rPr lang="nl-NL" sz="1800" dirty="0" smtClean="0"/>
              <a:t> </a:t>
            </a: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 err="1" smtClean="0"/>
              <a:t>references</a:t>
            </a:r>
            <a:r>
              <a:rPr lang="nl-NL" sz="1800" dirty="0" smtClean="0"/>
              <a:t>!</a:t>
            </a:r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py.processing.org</a:t>
            </a:r>
          </a:p>
          <a:p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#For more practise with python!</a:t>
            </a:r>
          </a:p>
          <a:p>
            <a:pPr marL="0" indent="0">
              <a:buNone/>
            </a:pPr>
            <a:r>
              <a:rPr lang="nl-NL" sz="1800" dirty="0" smtClean="0"/>
              <a:t>codecademy.com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#Now </a:t>
            </a:r>
            <a:r>
              <a:rPr lang="nl-NL" sz="1800" dirty="0"/>
              <a:t>let’s practise some </a:t>
            </a:r>
            <a:r>
              <a:rPr lang="nl-NL" sz="1800" dirty="0" smtClean="0"/>
              <a:t>more with codingbat:</a:t>
            </a:r>
            <a:endParaRPr lang="nl-NL" sz="1800" dirty="0"/>
          </a:p>
          <a:p>
            <a:pPr marL="0" indent="0">
              <a:buNone/>
            </a:pPr>
            <a:r>
              <a:rPr lang="nl-NL" sz="1800" dirty="0"/>
              <a:t>http://codingbat.com/python</a:t>
            </a:r>
          </a:p>
          <a:p>
            <a:pPr marL="0" indent="0">
              <a:buNone/>
            </a:pP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36024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Super Powers 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Variables! (</a:t>
            </a:r>
            <a:r>
              <a:rPr lang="en-US" dirty="0" err="1" smtClean="0"/>
              <a:t>Int</a:t>
            </a:r>
            <a:r>
              <a:rPr lang="en-US" dirty="0" smtClean="0"/>
              <a:t>, String, Boolean and Float)</a:t>
            </a:r>
          </a:p>
          <a:p>
            <a:r>
              <a:rPr lang="en-US" dirty="0" smtClean="0"/>
              <a:t>Mathematical Operators (+,*,-,/)</a:t>
            </a:r>
          </a:p>
          <a:p>
            <a:r>
              <a:rPr lang="en-US" dirty="0" smtClean="0"/>
              <a:t>Boolean Operators (</a:t>
            </a:r>
            <a:r>
              <a:rPr lang="en-US" dirty="0"/>
              <a:t>and or not, &gt;, &lt;, ==, &gt;=, </a:t>
            </a:r>
            <a:r>
              <a:rPr lang="en-US" dirty="0" smtClean="0"/>
              <a:t>&lt;=, !=)</a:t>
            </a:r>
            <a:endParaRPr lang="en-US" dirty="0" smtClean="0"/>
          </a:p>
          <a:p>
            <a:r>
              <a:rPr lang="en-US" dirty="0" smtClean="0"/>
              <a:t>If- statements</a:t>
            </a:r>
            <a:r>
              <a:rPr lang="en-US" dirty="0" smtClean="0"/>
              <a:t>!</a:t>
            </a:r>
          </a:p>
          <a:p>
            <a:r>
              <a:rPr lang="en-US" dirty="0" smtClean="0"/>
              <a:t>Modulo %</a:t>
            </a:r>
          </a:p>
          <a:p>
            <a:r>
              <a:rPr lang="en-US" dirty="0" smtClean="0"/>
              <a:t>Random( x, y )</a:t>
            </a:r>
          </a:p>
          <a:p>
            <a:r>
              <a:rPr lang="en-US" dirty="0" smtClean="0"/>
              <a:t>For-loops</a:t>
            </a:r>
          </a:p>
          <a:p>
            <a:r>
              <a:rPr lang="en-US" dirty="0" smtClean="0"/>
              <a:t>While-loops</a:t>
            </a:r>
            <a:endParaRPr lang="en-US" dirty="0" smtClean="0"/>
          </a:p>
        </p:txBody>
      </p:sp>
      <p:pic>
        <p:nvPicPr>
          <p:cNvPr id="1026" name="Picture 2" descr="D:\Dropbox\Werk\Lessen\Python\2016-2017\Resources\fccecb8238e44342ecad27ed130017e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061" y="3726160"/>
            <a:ext cx="3024336" cy="29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14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While-loop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944" cy="4525963"/>
          </a:xfrm>
        </p:spPr>
        <p:txBody>
          <a:bodyPr/>
          <a:lstStyle/>
          <a:p>
            <a:r>
              <a:rPr lang="nl-NL" dirty="0" smtClean="0"/>
              <a:t>While some condition is true, execute the code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x = 0</a:t>
            </a:r>
            <a:endParaRPr lang="nl-NL" dirty="0"/>
          </a:p>
          <a:p>
            <a:pPr marL="0" indent="0">
              <a:buNone/>
            </a:pPr>
            <a:r>
              <a:rPr lang="nl-NL" b="1" dirty="0" smtClean="0"/>
              <a:t>while</a:t>
            </a:r>
            <a:r>
              <a:rPr lang="nl-NL" dirty="0" smtClean="0"/>
              <a:t> x &lt; 5 </a:t>
            </a:r>
            <a:r>
              <a:rPr lang="nl-NL" b="1" dirty="0" smtClean="0"/>
              <a:t>: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x = x + 1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print(“I am looping!”)</a:t>
            </a:r>
          </a:p>
          <a:p>
            <a:pPr marL="0" indent="0">
              <a:buNone/>
            </a:pPr>
            <a:r>
              <a:rPr lang="nl-NL" dirty="0" smtClean="0"/>
              <a:t>print(“Aaaaand we’r e done”)</a:t>
            </a:r>
            <a:endParaRPr lang="nl-NL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772816"/>
            <a:ext cx="250507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15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For-loop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dirty="0" smtClean="0"/>
              <a:t>The for-loop let’s the code run within a range, in this way the code is executed a limited amount of times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dirty="0" smtClean="0"/>
              <a:t>for</a:t>
            </a:r>
            <a:r>
              <a:rPr lang="nl-NL" dirty="0" smtClean="0"/>
              <a:t> i </a:t>
            </a:r>
            <a:r>
              <a:rPr lang="nl-NL" b="1" dirty="0" smtClean="0"/>
              <a:t>in</a:t>
            </a:r>
            <a:r>
              <a:rPr lang="nl-NL" dirty="0" smtClean="0"/>
              <a:t> </a:t>
            </a:r>
            <a:r>
              <a:rPr lang="nl-NL" b="1" dirty="0" smtClean="0"/>
              <a:t>range </a:t>
            </a:r>
            <a:r>
              <a:rPr lang="nl-NL" dirty="0" smtClean="0"/>
              <a:t>( 3, 6 )</a:t>
            </a:r>
            <a:r>
              <a:rPr lang="nl-NL" b="1" dirty="0" smtClean="0"/>
              <a:t>: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print (“I am printed 3 times”)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sz="2900" dirty="0" smtClean="0"/>
              <a:t>i gets the value 3</a:t>
            </a:r>
          </a:p>
          <a:p>
            <a:pPr marL="0" indent="0">
              <a:buNone/>
            </a:pPr>
            <a:r>
              <a:rPr lang="nl-NL" sz="2900" dirty="0" smtClean="0"/>
              <a:t>then prints</a:t>
            </a:r>
          </a:p>
          <a:p>
            <a:pPr marL="0" indent="0">
              <a:buNone/>
            </a:pPr>
            <a:r>
              <a:rPr lang="nl-NL" sz="2900" dirty="0" smtClean="0"/>
              <a:t>i gets the value 4</a:t>
            </a:r>
          </a:p>
          <a:p>
            <a:pPr marL="0" indent="0">
              <a:buNone/>
            </a:pPr>
            <a:r>
              <a:rPr lang="nl-NL" sz="2900" dirty="0" smtClean="0"/>
              <a:t>then prints</a:t>
            </a:r>
          </a:p>
          <a:p>
            <a:pPr marL="0" indent="0">
              <a:buNone/>
            </a:pPr>
            <a:r>
              <a:rPr lang="nl-NL" sz="2900" dirty="0" smtClean="0"/>
              <a:t>i gets the value 5</a:t>
            </a:r>
          </a:p>
          <a:p>
            <a:pPr marL="0" indent="0">
              <a:buNone/>
            </a:pPr>
            <a:r>
              <a:rPr lang="nl-NL" sz="2900" dirty="0" smtClean="0"/>
              <a:t>then prints</a:t>
            </a:r>
          </a:p>
          <a:p>
            <a:pPr marL="0" indent="0">
              <a:buNone/>
            </a:pPr>
            <a:r>
              <a:rPr lang="nl-NL" sz="2900" dirty="0" smtClean="0"/>
              <a:t>then the for-loop exits</a:t>
            </a:r>
          </a:p>
        </p:txBody>
      </p:sp>
    </p:spTree>
    <p:extLst>
      <p:ext uri="{BB962C8B-B14F-4D97-AF65-F5344CB8AC3E}">
        <p14:creationId xmlns:p14="http://schemas.microsoft.com/office/powerpoint/2010/main" val="164433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Function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525963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A function stores code which can be reused.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def thing():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print “Hello”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print “Fun”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thing()</a:t>
            </a:r>
          </a:p>
          <a:p>
            <a:pPr marL="0" indent="0">
              <a:buNone/>
            </a:pPr>
            <a:r>
              <a:rPr lang="nl-NL" dirty="0" smtClean="0"/>
              <a:t>print “Zip”</a:t>
            </a:r>
          </a:p>
          <a:p>
            <a:pPr marL="0" indent="0">
              <a:buNone/>
            </a:pPr>
            <a:r>
              <a:rPr lang="nl-NL" dirty="0"/>
              <a:t>thing()</a:t>
            </a:r>
          </a:p>
          <a:p>
            <a:pPr marL="0" indent="0">
              <a:buNone/>
            </a:pPr>
            <a:endParaRPr lang="nl-NL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727684" y="4221088"/>
            <a:ext cx="4284476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735324" y="5043968"/>
            <a:ext cx="4276836" cy="720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84168" y="1700808"/>
            <a:ext cx="295232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r>
              <a:rPr lang="nl-NL" sz="2400" dirty="0" smtClean="0">
                <a:latin typeface="+mj-lt"/>
              </a:rPr>
              <a:t>Output</a:t>
            </a:r>
            <a:r>
              <a:rPr lang="nl-NL" dirty="0" smtClean="0"/>
              <a:t>:</a:t>
            </a:r>
          </a:p>
          <a:p>
            <a:endParaRPr lang="nl-NL" dirty="0"/>
          </a:p>
          <a:p>
            <a:r>
              <a:rPr lang="nl-NL" dirty="0" smtClean="0">
                <a:solidFill>
                  <a:srgbClr val="FF0000"/>
                </a:solidFill>
              </a:rPr>
              <a:t>Hello</a:t>
            </a:r>
          </a:p>
          <a:p>
            <a:r>
              <a:rPr lang="nl-NL" dirty="0" smtClean="0">
                <a:solidFill>
                  <a:srgbClr val="FF0000"/>
                </a:solidFill>
              </a:rPr>
              <a:t>Fun</a:t>
            </a:r>
          </a:p>
          <a:p>
            <a:r>
              <a:rPr lang="nl-NL" dirty="0" smtClean="0">
                <a:solidFill>
                  <a:srgbClr val="00B050"/>
                </a:solidFill>
              </a:rPr>
              <a:t>Zip</a:t>
            </a:r>
          </a:p>
          <a:p>
            <a:r>
              <a:rPr lang="nl-NL" dirty="0" smtClean="0">
                <a:solidFill>
                  <a:srgbClr val="0070C0"/>
                </a:solidFill>
              </a:rPr>
              <a:t>Hello</a:t>
            </a:r>
          </a:p>
          <a:p>
            <a:r>
              <a:rPr lang="nl-NL" dirty="0" smtClean="0">
                <a:solidFill>
                  <a:srgbClr val="0070C0"/>
                </a:solidFill>
              </a:rPr>
              <a:t>Fun</a:t>
            </a:r>
          </a:p>
          <a:p>
            <a:endParaRPr lang="nl-NL" dirty="0" smtClean="0"/>
          </a:p>
          <a:p>
            <a:endParaRPr lang="nl-NL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051720" y="4725144"/>
            <a:ext cx="3960440" cy="56246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73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Python Functions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There are two kinds of functions in Python</a:t>
            </a:r>
          </a:p>
          <a:p>
            <a:pPr lvl="1"/>
            <a:r>
              <a:rPr lang="nl-NL" b="1" dirty="0" smtClean="0"/>
              <a:t>Built-in</a:t>
            </a:r>
            <a:r>
              <a:rPr lang="nl-NL" dirty="0" smtClean="0"/>
              <a:t> functions that are provided as part of Python:</a:t>
            </a:r>
          </a:p>
          <a:p>
            <a:pPr lvl="2"/>
            <a:r>
              <a:rPr lang="nl-NL" dirty="0" smtClean="0"/>
              <a:t>raw_input(), type(), float(), int(), print()...</a:t>
            </a:r>
          </a:p>
          <a:p>
            <a:pPr lvl="1"/>
            <a:r>
              <a:rPr lang="nl-NL" dirty="0" smtClean="0"/>
              <a:t>Functions that we </a:t>
            </a:r>
            <a:r>
              <a:rPr lang="nl-NL" b="1" dirty="0" smtClean="0"/>
              <a:t>define ourselves </a:t>
            </a:r>
            <a:r>
              <a:rPr lang="nl-NL" dirty="0" smtClean="0"/>
              <a:t>and then use</a:t>
            </a:r>
          </a:p>
          <a:p>
            <a:endParaRPr lang="nl-NL" dirty="0" smtClean="0"/>
          </a:p>
          <a:p>
            <a:r>
              <a:rPr lang="nl-NL" dirty="0" smtClean="0"/>
              <a:t>We treat the built-in functions and our own function names as </a:t>
            </a:r>
            <a:r>
              <a:rPr lang="nl-NL" b="1" dirty="0" smtClean="0"/>
              <a:t>reserved words</a:t>
            </a:r>
            <a:r>
              <a:rPr lang="nl-NL" dirty="0" smtClean="0"/>
              <a:t> (don’t use them as variable names)</a:t>
            </a:r>
          </a:p>
          <a:p>
            <a:pPr lvl="2"/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590503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Function Definition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In Python a functions is a piece of reusable code that can take </a:t>
            </a:r>
            <a:r>
              <a:rPr lang="nl-NL" b="1" dirty="0" smtClean="0"/>
              <a:t>argument(s)</a:t>
            </a:r>
            <a:r>
              <a:rPr lang="nl-NL" dirty="0" smtClean="0"/>
              <a:t> as </a:t>
            </a:r>
            <a:r>
              <a:rPr lang="nl-NL" b="1" dirty="0" smtClean="0"/>
              <a:t>input</a:t>
            </a:r>
            <a:r>
              <a:rPr lang="nl-NL" dirty="0" smtClean="0"/>
              <a:t>, does some computation and then </a:t>
            </a:r>
            <a:r>
              <a:rPr lang="nl-NL" b="1" dirty="0" smtClean="0"/>
              <a:t>returns</a:t>
            </a:r>
            <a:r>
              <a:rPr lang="nl-NL" dirty="0" smtClean="0"/>
              <a:t> a result or results</a:t>
            </a:r>
          </a:p>
          <a:p>
            <a:endParaRPr lang="nl-NL" dirty="0"/>
          </a:p>
          <a:p>
            <a:r>
              <a:rPr lang="nl-NL" dirty="0" smtClean="0"/>
              <a:t>We define a </a:t>
            </a:r>
            <a:r>
              <a:rPr lang="nl-NL" b="1" dirty="0" smtClean="0"/>
              <a:t>function</a:t>
            </a:r>
            <a:r>
              <a:rPr lang="nl-NL" dirty="0" smtClean="0"/>
              <a:t> using the </a:t>
            </a:r>
            <a:r>
              <a:rPr lang="nl-NL" b="1" dirty="0" smtClean="0"/>
              <a:t>def</a:t>
            </a:r>
            <a:r>
              <a:rPr lang="nl-NL" dirty="0" smtClean="0"/>
              <a:t> reserverd word</a:t>
            </a:r>
          </a:p>
          <a:p>
            <a:endParaRPr lang="nl-NL" dirty="0"/>
          </a:p>
          <a:p>
            <a:r>
              <a:rPr lang="nl-NL" dirty="0" smtClean="0"/>
              <a:t>We call/invoke the function by using the function name, parenthesis and arguments in an expression</a:t>
            </a:r>
          </a:p>
        </p:txBody>
      </p:sp>
    </p:spTree>
    <p:extLst>
      <p:ext uri="{BB962C8B-B14F-4D97-AF65-F5344CB8AC3E}">
        <p14:creationId xmlns:p14="http://schemas.microsoft.com/office/powerpoint/2010/main" val="70745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Defining a function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>
                <a:solidFill>
                  <a:srgbClr val="FF0000"/>
                </a:solidFill>
              </a:rPr>
              <a:t>def</a:t>
            </a:r>
            <a:r>
              <a:rPr lang="nl-NL" dirty="0" smtClean="0"/>
              <a:t> </a:t>
            </a:r>
            <a:r>
              <a:rPr lang="nl-NL" dirty="0" smtClean="0">
                <a:solidFill>
                  <a:srgbClr val="00B050"/>
                </a:solidFill>
              </a:rPr>
              <a:t>addTwoValues</a:t>
            </a:r>
            <a:r>
              <a:rPr lang="nl-NL" dirty="0" smtClean="0"/>
              <a:t>( x , y )</a:t>
            </a:r>
            <a:r>
              <a:rPr lang="nl-NL" b="1" dirty="0" smtClean="0"/>
              <a:t>:</a:t>
            </a:r>
            <a:endParaRPr lang="nl-NL" b="1" dirty="0"/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>
                <a:solidFill>
                  <a:srgbClr val="0070C0"/>
                </a:solidFill>
              </a:rPr>
              <a:t>return</a:t>
            </a:r>
            <a:r>
              <a:rPr lang="nl-NL" dirty="0" smtClean="0"/>
              <a:t> x + y</a:t>
            </a: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smtClean="0"/>
              <a:t>‘def’ shows that we are defining a new function</a:t>
            </a:r>
          </a:p>
          <a:p>
            <a:r>
              <a:rPr lang="nl-NL" dirty="0" smtClean="0"/>
              <a:t>“addTwoValues” is the name of our function</a:t>
            </a:r>
          </a:p>
          <a:p>
            <a:r>
              <a:rPr lang="nl-NL" dirty="0" smtClean="0"/>
              <a:t>x and y are the parameters for this function</a:t>
            </a:r>
          </a:p>
          <a:p>
            <a:r>
              <a:rPr lang="nl-NL" dirty="0" smtClean="0"/>
              <a:t>The “return” keyword returns the value to the original place from where the function was called, if the function does not return a value, the return keyword can be omitted</a:t>
            </a: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3770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1766</TotalTime>
  <Words>693</Words>
  <Application>Microsoft Office PowerPoint</Application>
  <PresentationFormat>On-screen Show (4:3)</PresentationFormat>
  <Paragraphs>208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Executive</vt:lpstr>
      <vt:lpstr>ECTTP: Functions</vt:lpstr>
      <vt:lpstr>Course Overview</vt:lpstr>
      <vt:lpstr>Our Super Powers so far…</vt:lpstr>
      <vt:lpstr>While-loop</vt:lpstr>
      <vt:lpstr>For-loop</vt:lpstr>
      <vt:lpstr>Function</vt:lpstr>
      <vt:lpstr>Python Functions</vt:lpstr>
      <vt:lpstr>Function Definition</vt:lpstr>
      <vt:lpstr>Defining a function</vt:lpstr>
      <vt:lpstr>Defining a function</vt:lpstr>
      <vt:lpstr>Arguments</vt:lpstr>
      <vt:lpstr>Using a Function</vt:lpstr>
      <vt:lpstr>Parameters</vt:lpstr>
      <vt:lpstr>Multiple Parameters</vt:lpstr>
      <vt:lpstr>Return Values</vt:lpstr>
      <vt:lpstr>Return Value</vt:lpstr>
      <vt:lpstr>Void Functions</vt:lpstr>
      <vt:lpstr>When to use functions</vt:lpstr>
      <vt:lpstr>Exercise</vt:lpstr>
      <vt:lpstr>Solution</vt:lpstr>
      <vt:lpstr>Fifth lab is online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Empowering Creative Thinking Through Programming</dc:title>
  <dc:creator>Valentijn</dc:creator>
  <cp:lastModifiedBy>Valentijn</cp:lastModifiedBy>
  <cp:revision>219</cp:revision>
  <dcterms:created xsi:type="dcterms:W3CDTF">2016-09-02T13:08:21Z</dcterms:created>
  <dcterms:modified xsi:type="dcterms:W3CDTF">2016-09-27T11:52:16Z</dcterms:modified>
</cp:coreProperties>
</file>