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notesMasterIdLst>
    <p:notesMasterId r:id="rId10"/>
  </p:notesMasterIdLst>
  <p:sldIdLst>
    <p:sldId id="306" r:id="rId2"/>
    <p:sldId id="325" r:id="rId3"/>
    <p:sldId id="326" r:id="rId4"/>
    <p:sldId id="327" r:id="rId5"/>
    <p:sldId id="328" r:id="rId6"/>
    <p:sldId id="329" r:id="rId7"/>
    <p:sldId id="330" r:id="rId8"/>
    <p:sldId id="303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A447E56-39DD-814E-A491-CF320EB2EE85}" type="datetimeFigureOut">
              <a:rPr lang="en-US"/>
              <a:pPr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945ED5C-DEF7-9148-9E79-8E8FE3A323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 userDrawn="1"/>
        </p:nvSpPr>
        <p:spPr>
          <a:xfrm>
            <a:off x="1824038" y="3308350"/>
            <a:ext cx="1728787" cy="14014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0" y="1236663"/>
            <a:ext cx="1730375" cy="81486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 rot="10800000">
            <a:off x="1014413" y="4248150"/>
            <a:ext cx="1728787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584950" y="-2055813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8105775" y="2784475"/>
            <a:ext cx="1728788" cy="8147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3035300" y="174625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grpSp>
        <p:nvGrpSpPr>
          <p:cNvPr id="11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12" name="Rectangle 11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2"/>
                </a:solidFill>
              </a:rPr>
              <a:t>Cisco Confidential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AA0AA657-6107-A64B-AAD1-AACBEDE41EEA}" type="slidenum">
              <a:rPr lang="en-US" sz="600">
                <a:solidFill>
                  <a:schemeClr val="bg2"/>
                </a:solidFill>
              </a:rPr>
              <a:pPr algn="r" defTabSz="814388"/>
              <a:t>‹#›</a:t>
            </a:fld>
            <a:endParaRPr lang="en-US" sz="600">
              <a:solidFill>
                <a:schemeClr val="bg2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FFFFFF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6981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8888"/>
            <a:ext cx="9144000" cy="2714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rtlCol="0" anchor="ctr" anchorCtr="1">
            <a:normAutofit/>
          </a:bodyPr>
          <a:lstStyle>
            <a:lvl1pPr>
              <a:buNone/>
              <a:defRPr>
                <a:latin typeface="+mj-lt"/>
              </a:defRPr>
            </a:lvl1pPr>
          </a:lstStyle>
          <a:p>
            <a:pPr lvl="0"/>
            <a:r>
              <a:rPr lang="nl-NL" noProof="0" smtClean="0"/>
              <a:t>Click icon to add chart</a:t>
            </a:r>
            <a:endParaRPr lang="en-US" noProof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9466" y="6062114"/>
            <a:ext cx="7461250" cy="276999"/>
          </a:xfrm>
        </p:spPr>
        <p:txBody>
          <a:bodyPr anchor="b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85914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30244"/>
            <a:ext cx="8558698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6888" y="1600200"/>
            <a:ext cx="4005072" cy="374904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3752" y="1947672"/>
            <a:ext cx="3429000" cy="2990088"/>
          </a:xfrm>
        </p:spPr>
        <p:txBody>
          <a:bodyPr rtlCol="0" anchor="ctr" anchorCtr="1">
            <a:normAutofit/>
          </a:bodyPr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4481446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30244"/>
            <a:ext cx="8558698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7216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2867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217488" y="6356350"/>
            <a:ext cx="8694737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pic>
        <p:nvPicPr>
          <p:cNvPr id="6" name="Picture 5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9702" y="1918741"/>
            <a:ext cx="4117446" cy="3020518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19" y="310896"/>
            <a:ext cx="3895344" cy="6208776"/>
          </a:xfrm>
        </p:spPr>
        <p:txBody>
          <a:bodyPr anchor="ctr">
            <a:normAutofit/>
          </a:bodyPr>
          <a:lstStyle>
            <a:lvl1pPr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7527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279392"/>
            <a:ext cx="4684867" cy="384175"/>
          </a:xfr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693" y="3282696"/>
            <a:ext cx="4712557" cy="102235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75" y="1917700"/>
            <a:ext cx="2676525" cy="2889250"/>
          </a:xfrm>
        </p:spPr>
        <p:txBody>
          <a:bodyPr rtlCol="0" anchor="ctr" anchorCtr="1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93831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6142038"/>
            <a:ext cx="9156700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824038" y="-3578225"/>
            <a:ext cx="1728787" cy="14014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0" y="-644525"/>
            <a:ext cx="1730375" cy="8147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 rot="10800000">
            <a:off x="1014413" y="-644525"/>
            <a:ext cx="1728787" cy="8147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75400" y="1711325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05775" y="835025"/>
            <a:ext cx="1728788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035300" y="-3378200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1"/>
                </a:solidFill>
              </a:rPr>
              <a:t>Cisco Confidential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8648700" y="6580188"/>
            <a:ext cx="2619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fld id="{463B929E-E5EE-164B-A4BB-91CB41601A87}" type="slidenum">
              <a:rPr lang="en-US" sz="600">
                <a:solidFill>
                  <a:schemeClr val="bg1"/>
                </a:solidFill>
              </a:rPr>
              <a:pPr algn="r" defTabSz="814388"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1"/>
                </a:solidFill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48700" y="6580188"/>
            <a:ext cx="2619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fld id="{A833A579-EBD1-AA40-8206-F71C58393CDE}" type="slidenum">
              <a:rPr lang="en-US" sz="600">
                <a:solidFill>
                  <a:schemeClr val="bg1"/>
                </a:solidFill>
              </a:rPr>
              <a:pPr algn="r" defTabSz="814388"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FFFFFF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/>
          <a:lstStyle>
            <a:lvl1pPr marL="174625" indent="-174625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9768" y="5358903"/>
            <a:ext cx="8574685" cy="614362"/>
          </a:xfrm>
        </p:spPr>
        <p:txBody>
          <a:bodyPr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64011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92300" y="795338"/>
            <a:ext cx="5348288" cy="40052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892300" y="4794250"/>
            <a:ext cx="5346700" cy="99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rtlCol="0" anchor="ctr">
            <a:normAutofit/>
          </a:bodyPr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078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8138" y="311150"/>
            <a:ext cx="3273425" cy="245903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37788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92688" y="858838"/>
            <a:ext cx="3630612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978729"/>
          </a:xfrm>
        </p:spPr>
        <p:txBody>
          <a:bodyPr anchor="t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4352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5188" y="5562600"/>
            <a:ext cx="598487" cy="1146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0500" y="5638800"/>
            <a:ext cx="473075" cy="1146175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2025" y="5562600"/>
            <a:ext cx="473075" cy="1146175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 rot="10800000" flipH="1">
            <a:off x="2855913" y="831850"/>
            <a:ext cx="657225" cy="4241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 rot="10800000" flipH="1">
            <a:off x="822325" y="4716463"/>
            <a:ext cx="655638" cy="150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13319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0800000" flipH="1">
            <a:off x="4921250" y="1025525"/>
            <a:ext cx="655638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 flipH="1">
            <a:off x="5391150" y="1731963"/>
            <a:ext cx="657225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 rot="10800000" flipH="1">
            <a:off x="8162925" y="1731963"/>
            <a:ext cx="655638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 rot="10800000" flipH="1">
            <a:off x="37703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88" y="0"/>
            <a:ext cx="9129712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F3745CDA-FDCA-2442-936E-239E2D8A1FFC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63C0AF0-873A-FA4B-A9E0-A94FCBC5BCA2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4901CD08-06D1-8449-A85C-EC66E7ECB855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grpSp>
        <p:nvGrpSpPr>
          <p:cNvPr id="30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31" name="Rectangle 30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6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47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FE1142B6-24C0-364B-8010-4C09E786EF75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49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1118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68713" y="311150"/>
            <a:ext cx="3268662" cy="26606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963" y="311150"/>
            <a:ext cx="3259137" cy="26606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1988" y="311150"/>
            <a:ext cx="1806575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963" y="3028950"/>
            <a:ext cx="2501900" cy="34591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475" y="3028950"/>
            <a:ext cx="4025900" cy="34591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1988" y="1684338"/>
            <a:ext cx="1806575" cy="34417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1988" y="5183188"/>
            <a:ext cx="1806575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09030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138" y="311150"/>
            <a:ext cx="8477250" cy="607536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1" descr="bottom 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13CE5CC7-5011-3746-B8AF-9FD23049F853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92212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1440" y="-91440"/>
            <a:ext cx="9326880" cy="7040880"/>
          </a:xfrm>
        </p:spPr>
        <p:txBody>
          <a:bodyPr rtlCol="0"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14669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5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845150" y="778669"/>
            <a:ext cx="597103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329587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2680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368F548C-3A6D-B04F-8C97-A77973A6E2B2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179910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black">
          <a:xfrm>
            <a:off x="4373563" y="5845175"/>
            <a:ext cx="412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4614863" y="5840413"/>
            <a:ext cx="120650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200525" y="5840413"/>
            <a:ext cx="119063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black">
          <a:xfrm>
            <a:off x="4778375" y="5840413"/>
            <a:ext cx="165100" cy="165100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4468813" y="5840413"/>
            <a:ext cx="107950" cy="165100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117975" y="5654675"/>
            <a:ext cx="38100" cy="8096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227513" y="5600700"/>
            <a:ext cx="38100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335463" y="5526088"/>
            <a:ext cx="38100" cy="24765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443413" y="5600700"/>
            <a:ext cx="39687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551363" y="5654675"/>
            <a:ext cx="41275" cy="8096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46609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770438" y="5526088"/>
            <a:ext cx="39687" cy="24765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8768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986338" y="5654675"/>
            <a:ext cx="39687" cy="8096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328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black">
          <a:xfrm>
            <a:off x="6313488" y="3708400"/>
            <a:ext cx="115887" cy="44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6992938" y="3697288"/>
            <a:ext cx="336550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5824538" y="3697288"/>
            <a:ext cx="338137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black">
          <a:xfrm>
            <a:off x="7451725" y="3697288"/>
            <a:ext cx="463550" cy="466725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6580188" y="3697288"/>
            <a:ext cx="301625" cy="466725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5592763" y="3082925"/>
            <a:ext cx="109537" cy="22701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5900738" y="2930525"/>
            <a:ext cx="109537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620236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65103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6811963" y="3082925"/>
            <a:ext cx="115887" cy="22701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71199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742791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77295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8037513" y="3082925"/>
            <a:ext cx="111125" cy="22701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644525" y="3060700"/>
            <a:ext cx="2436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FFFFF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4388524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lex_Gradient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black">
          <a:xfrm>
            <a:off x="4373563" y="5845175"/>
            <a:ext cx="412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4614863" y="5840413"/>
            <a:ext cx="120650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200525" y="5840413"/>
            <a:ext cx="119063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black">
          <a:xfrm>
            <a:off x="4778375" y="5840413"/>
            <a:ext cx="165100" cy="165100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4468813" y="5840413"/>
            <a:ext cx="107950" cy="165100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117975" y="5654675"/>
            <a:ext cx="38100" cy="8096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227513" y="5600700"/>
            <a:ext cx="38100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335463" y="5526088"/>
            <a:ext cx="38100" cy="24765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443413" y="5600700"/>
            <a:ext cx="39687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551363" y="5654675"/>
            <a:ext cx="41275" cy="8096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46609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770438" y="5526088"/>
            <a:ext cx="39687" cy="24765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8768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986338" y="5654675"/>
            <a:ext cx="39687" cy="8096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808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lex_Gradient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44525" y="3060700"/>
            <a:ext cx="2436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6313488" y="3708400"/>
            <a:ext cx="115887" cy="44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6992938" y="3697288"/>
            <a:ext cx="336550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black">
          <a:xfrm>
            <a:off x="5824538" y="3697288"/>
            <a:ext cx="338137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7451725" y="3697288"/>
            <a:ext cx="463550" cy="466725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6580188" y="3697288"/>
            <a:ext cx="301625" cy="466725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5592763" y="3082925"/>
            <a:ext cx="109537" cy="22701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5900738" y="2930525"/>
            <a:ext cx="109537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620236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65103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6811963" y="3082925"/>
            <a:ext cx="115887" cy="22701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71199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742791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7295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8037513" y="3082925"/>
            <a:ext cx="111125" cy="22701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172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106738"/>
            <a:ext cx="8477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17488" y="3021013"/>
            <a:ext cx="8694737" cy="335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91A255BD-B5F4-5A48-A7BC-B2F6B62F5198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595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824038" y="-3570288"/>
            <a:ext cx="1728787" cy="140144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-638175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 rot="10800000">
            <a:off x="1014413" y="4248150"/>
            <a:ext cx="1728787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584950" y="-2913063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8105775" y="5699125"/>
            <a:ext cx="1728788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 rot="10800000">
            <a:off x="3035300" y="1516063"/>
            <a:ext cx="1730375" cy="81486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grpSp>
        <p:nvGrpSpPr>
          <p:cNvPr id="11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12" name="Rectangle 11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2"/>
                </a:solidFill>
              </a:rPr>
              <a:t>Cisco Confidential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E416B428-C6DD-4842-8CFA-44D410506CF2}" type="slidenum">
              <a:rPr lang="en-US" sz="600">
                <a:solidFill>
                  <a:schemeClr val="bg2"/>
                </a:solidFill>
              </a:rPr>
              <a:pPr algn="r" defTabSz="814388"/>
              <a:t>‹#›</a:t>
            </a:fld>
            <a:endParaRPr lang="en-US" sz="600">
              <a:solidFill>
                <a:schemeClr val="bg2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FFFFFF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04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5188" y="5948363"/>
            <a:ext cx="598487" cy="1146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0500" y="5948363"/>
            <a:ext cx="473075" cy="1146175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2025" y="5948363"/>
            <a:ext cx="473075" cy="1146175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 rot="10800000" flipH="1">
            <a:off x="2855913" y="831850"/>
            <a:ext cx="657225" cy="4241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 rot="10800000" flipH="1">
            <a:off x="822325" y="4716463"/>
            <a:ext cx="655638" cy="150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13319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rot="10800000" flipH="1">
            <a:off x="5870575" y="6613525"/>
            <a:ext cx="779463" cy="3319463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 flipH="1">
            <a:off x="6932613" y="6613525"/>
            <a:ext cx="657225" cy="150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0800000" flipH="1">
            <a:off x="2190750" y="6719888"/>
            <a:ext cx="663575" cy="6330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 rot="10800000" flipH="1">
            <a:off x="2794000" y="6669088"/>
            <a:ext cx="779463" cy="55451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 rot="10800000" flipH="1">
            <a:off x="4921250" y="1025525"/>
            <a:ext cx="655638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 rot="10800000" flipH="1">
            <a:off x="5391150" y="1731963"/>
            <a:ext cx="657225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 rot="10800000" flipH="1">
            <a:off x="8037513" y="8318500"/>
            <a:ext cx="781050" cy="3319463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 rot="10800000" flipH="1">
            <a:off x="8162925" y="1731963"/>
            <a:ext cx="655638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 rot="10800000" flipH="1">
            <a:off x="37703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29713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BE4433E-EDD3-C14A-88C5-B1510C06AC29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1C06DBD-8728-F647-86AE-ABD89450F76F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EF990D5E-DFE4-234B-8422-F5E13F36D204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grpSp>
        <p:nvGrpSpPr>
          <p:cNvPr id="36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37" name="Rectangle 36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53" name="Rectangle 52"/>
          <p:cNvSpPr/>
          <p:nvPr userDrawn="1"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E9CAD392-B1C9-0E45-AEF9-8F7436458C22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4541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441345"/>
            <a:ext cx="8578850" cy="4527655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8442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70256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 userDrawn="1"/>
        </p:nvSpPr>
        <p:spPr bwMode="auto">
          <a:xfrm>
            <a:off x="4984750" y="1411288"/>
            <a:ext cx="3759200" cy="47942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</a:gradFill>
          <a:ln>
            <a:noFill/>
          </a:ln>
          <a:effectLst>
            <a:outerShdw blurRad="1143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2568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B5988CDC-E2D5-254B-8818-84711DDE93E1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pic>
        <p:nvPicPr>
          <p:cNvPr id="11" name="Picture 15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335088"/>
            <a:ext cx="84137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10432" y="4735551"/>
            <a:ext cx="3236976" cy="338554"/>
          </a:xfrm>
          <a:noFill/>
        </p:spPr>
        <p:txBody>
          <a:bodyPr rtlCol="0">
            <a:spAutoFit/>
          </a:bodyPr>
          <a:lstStyle>
            <a:lvl1pPr marL="114300" marR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65829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762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242F2208-D4A1-E14B-9D94-3F1098323FFF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pic>
        <p:nvPicPr>
          <p:cNvPr id="10" name="Picture 13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2568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01752"/>
            <a:ext cx="4123944" cy="838200"/>
          </a:xfr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8888" y="310896"/>
            <a:ext cx="3895344" cy="841248"/>
          </a:xfrm>
        </p:spPr>
        <p:txBody>
          <a:bodyPr lIns="82296" rIns="82296" rtlCol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8760843"/>
      </p:ext>
    </p:extLst>
  </p:cSld>
  <p:clrMapOvr>
    <a:masterClrMapping/>
  </p:clrMapOvr>
  <p:transition xmlns:p14="http://schemas.microsoft.com/office/powerpoint/2010/main">
    <p:wipe dir="r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217488" y="6356350"/>
            <a:ext cx="8694737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5076" y="98375"/>
            <a:ext cx="2633472" cy="1152144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15900" y="98375"/>
            <a:ext cx="2670175" cy="1150939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295651" y="98375"/>
            <a:ext cx="2596896" cy="1152144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0586"/>
      </p:ext>
    </p:extLst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88" y="431800"/>
            <a:ext cx="8588375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0188" y="1339850"/>
            <a:ext cx="855027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ABC98F15-5325-9F44-B2AB-99E6BB753AF1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pic>
        <p:nvPicPr>
          <p:cNvPr id="1031" name="Picture 12" descr="bottom bar.jp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8575"/>
            <a:ext cx="8477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56" r:id="rId4"/>
    <p:sldLayoutId id="2147483957" r:id="rId5"/>
    <p:sldLayoutId id="2147483964" r:id="rId6"/>
    <p:sldLayoutId id="2147483958" r:id="rId7"/>
    <p:sldLayoutId id="2147483965" r:id="rId8"/>
    <p:sldLayoutId id="2147483966" r:id="rId9"/>
    <p:sldLayoutId id="2147483967" r:id="rId10"/>
    <p:sldLayoutId id="2147483959" r:id="rId11"/>
    <p:sldLayoutId id="2147483960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3978" r:id="rId23"/>
    <p:sldLayoutId id="2147483979" r:id="rId24"/>
    <p:sldLayoutId id="2147483980" r:id="rId25"/>
    <p:sldLayoutId id="2147483981" r:id="rId26"/>
    <p:sldLayoutId id="2147483982" r:id="rId27"/>
    <p:sldLayoutId id="2147483983" r:id="rId28"/>
    <p:sldLayoutId id="2147483984" r:id="rId29"/>
    <p:sldLayoutId id="2147483985" r:id="rId30"/>
    <p:sldLayoutId id="2147483986" r:id="rId31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lang="en-US" sz="3600" kern="1200" spc="-10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ＭＳ Ｐゴシック" charset="0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fontAlgn="base">
        <a:lnSpc>
          <a:spcPct val="95000"/>
        </a:lnSpc>
        <a:spcBef>
          <a:spcPts val="1438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1pPr>
      <a:lvl2pPr marL="406400" algn="l" rtl="0" fontAlgn="base">
        <a:lnSpc>
          <a:spcPct val="95000"/>
        </a:lnSpc>
        <a:spcBef>
          <a:spcPts val="838"/>
        </a:spcBef>
        <a:spcAft>
          <a:spcPct val="0"/>
        </a:spcAft>
        <a:buClr>
          <a:schemeClr val="tx2"/>
        </a:buClr>
        <a:defRPr lang="en-US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2pPr>
      <a:lvl3pPr marL="571500" indent="-1588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6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3pPr>
      <a:lvl4pPr marL="688975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4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4pPr>
      <a:lvl5pPr marL="801688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4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63" y="1236663"/>
            <a:ext cx="8112125" cy="29194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Elastic Arbitrage Scheduler</a:t>
            </a:r>
            <a:br>
              <a:rPr lang="en-US" dirty="0"/>
            </a:br>
            <a:r>
              <a:rPr lang="en-US" dirty="0"/>
              <a:t>(Project Aurora)</a:t>
            </a:r>
            <a:endParaRPr dirty="0">
              <a:ea typeface="+mj-ea"/>
            </a:endParaRP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93675" y="4464050"/>
            <a:ext cx="8112125" cy="3841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June 2015</a:t>
            </a:r>
            <a:endParaRPr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8112126" cy="140333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Elastic – dynamic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Arbitrage – business value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Scheduler – placing workload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840439"/>
          </a:xfrm>
        </p:spPr>
        <p:txBody>
          <a:bodyPr/>
          <a:lstStyle/>
          <a:p>
            <a:r>
              <a:rPr lang="en-US" dirty="0"/>
              <a:t>What is Elastic Arbitrage Scheduler?</a:t>
            </a:r>
          </a:p>
        </p:txBody>
      </p:sp>
    </p:spTree>
    <p:extLst>
      <p:ext uri="{BB962C8B-B14F-4D97-AF65-F5344CB8AC3E}">
        <p14:creationId xmlns:p14="http://schemas.microsoft.com/office/powerpoint/2010/main" val="105310440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8112126" cy="1403334"/>
          </a:xfrm>
        </p:spPr>
        <p:txBody>
          <a:bodyPr>
            <a:normAutofit/>
          </a:bodyPr>
          <a:lstStyle/>
          <a:p>
            <a:r>
              <a:rPr lang="en-US" dirty="0"/>
              <a:t>Optimizing a company’s ability to transcode their media and </a:t>
            </a:r>
            <a:r>
              <a:rPr lang="en-US" dirty="0" smtClean="0"/>
              <a:t>deliver </a:t>
            </a:r>
            <a:r>
              <a:rPr lang="en-US" dirty="0"/>
              <a:t>it across any number of clouds to its destination.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154639"/>
          </a:xfrm>
        </p:spPr>
        <p:txBody>
          <a:bodyPr/>
          <a:lstStyle/>
          <a:p>
            <a:r>
              <a:rPr lang="en-US" dirty="0"/>
              <a:t>Project Mission</a:t>
            </a:r>
          </a:p>
        </p:txBody>
      </p:sp>
    </p:spTree>
    <p:extLst>
      <p:ext uri="{BB962C8B-B14F-4D97-AF65-F5344CB8AC3E}">
        <p14:creationId xmlns:p14="http://schemas.microsoft.com/office/powerpoint/2010/main" val="382374550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438400"/>
            <a:ext cx="8112126" cy="2286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Calculates bandwidth </a:t>
            </a:r>
            <a:r>
              <a:rPr lang="en-US" dirty="0"/>
              <a:t>of video conversion and cloud bursting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Offers proper </a:t>
            </a:r>
            <a:r>
              <a:rPr lang="en-US" dirty="0"/>
              <a:t>video settings for </a:t>
            </a:r>
            <a:r>
              <a:rPr lang="en-US" dirty="0" smtClean="0"/>
              <a:t>products </a:t>
            </a:r>
            <a:r>
              <a:rPr lang="en-US" dirty="0"/>
              <a:t>customer </a:t>
            </a:r>
            <a:r>
              <a:rPr lang="en-US" dirty="0" smtClean="0"/>
              <a:t>offers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Cost of moving workloads between different </a:t>
            </a:r>
            <a:r>
              <a:rPr lang="en-US" dirty="0" smtClean="0"/>
              <a:t>clouds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Deliver the data to its destination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031268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0089841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8112126" cy="2286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Which cloud/clouds data should be moved </a:t>
            </a:r>
            <a:r>
              <a:rPr lang="en-US" dirty="0" smtClean="0"/>
              <a:t>to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/>
              <a:t>the data should be </a:t>
            </a:r>
            <a:r>
              <a:rPr lang="en-US" dirty="0" smtClean="0"/>
              <a:t>moved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Cost </a:t>
            </a:r>
            <a:r>
              <a:rPr lang="en-US" dirty="0"/>
              <a:t>of moving the data in each </a:t>
            </a:r>
            <a:r>
              <a:rPr lang="en-US" dirty="0" smtClean="0"/>
              <a:t>instance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Moves the data through the optimum path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Delivery of customer’s product </a:t>
            </a:r>
            <a:r>
              <a:rPr lang="en-US" dirty="0"/>
              <a:t>by hard deadline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Functional </a:t>
            </a:r>
            <a:r>
              <a:rPr lang="en-US" dirty="0" smtClean="0"/>
              <a:t>for all products customer offers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840439"/>
          </a:xfrm>
        </p:spPr>
        <p:txBody>
          <a:bodyPr/>
          <a:lstStyle/>
          <a:p>
            <a:r>
              <a:rPr lang="en-US" dirty="0"/>
              <a:t>What the System Provides</a:t>
            </a:r>
          </a:p>
        </p:txBody>
      </p:sp>
    </p:spTree>
    <p:extLst>
      <p:ext uri="{BB962C8B-B14F-4D97-AF65-F5344CB8AC3E}">
        <p14:creationId xmlns:p14="http://schemas.microsoft.com/office/powerpoint/2010/main" val="1528057346"/>
      </p:ext>
    </p:extLst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8112126" cy="21336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Predicts and manages operating costs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Optimizes resource allocation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needs change, customer can update workflows with new components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793268"/>
          </a:xfrm>
        </p:spPr>
        <p:txBody>
          <a:bodyPr/>
          <a:lstStyle/>
          <a:p>
            <a:r>
              <a:rPr lang="en-US" dirty="0"/>
              <a:t>Business Value for Customer</a:t>
            </a:r>
          </a:p>
        </p:txBody>
      </p:sp>
    </p:spTree>
    <p:extLst>
      <p:ext uri="{BB962C8B-B14F-4D97-AF65-F5344CB8AC3E}">
        <p14:creationId xmlns:p14="http://schemas.microsoft.com/office/powerpoint/2010/main" val="2465940820"/>
      </p:ext>
    </p:extLst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362200"/>
            <a:ext cx="8112126" cy="14478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More exposure for the Cisco cloud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Increased revenue from media </a:t>
            </a:r>
            <a:r>
              <a:rPr lang="en-US" dirty="0" smtClean="0"/>
              <a:t>companies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955068"/>
          </a:xfrm>
        </p:spPr>
        <p:txBody>
          <a:bodyPr/>
          <a:lstStyle/>
          <a:p>
            <a:r>
              <a:rPr lang="en-US" dirty="0"/>
              <a:t>Business Value for Cisco</a:t>
            </a:r>
          </a:p>
        </p:txBody>
      </p:sp>
    </p:spTree>
    <p:extLst>
      <p:ext uri="{BB962C8B-B14F-4D97-AF65-F5344CB8AC3E}">
        <p14:creationId xmlns:p14="http://schemas.microsoft.com/office/powerpoint/2010/main" val="2227110302"/>
      </p:ext>
    </p:extLst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Model 2011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Model 2011.potx</Template>
  <TotalTime>2029</TotalTime>
  <Words>160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Ciscolight</vt:lpstr>
      <vt:lpstr>Business Model 2011</vt:lpstr>
      <vt:lpstr>Elastic Arbitrage Scheduler (Project Aurora)</vt:lpstr>
      <vt:lpstr>What is Elastic Arbitrage Scheduler?</vt:lpstr>
      <vt:lpstr>Project Mission</vt:lpstr>
      <vt:lpstr>Business Requirements</vt:lpstr>
      <vt:lpstr>What the System Provides</vt:lpstr>
      <vt:lpstr>Business Value for Customer</vt:lpstr>
      <vt:lpstr>Business Value for Cisco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2012 PowerPoint template</dc:title>
  <dc:creator>Cisco</dc:creator>
  <cp:lastModifiedBy>vincdoyl</cp:lastModifiedBy>
  <cp:revision>147</cp:revision>
  <cp:lastPrinted>2011-06-01T08:44:08Z</cp:lastPrinted>
  <dcterms:created xsi:type="dcterms:W3CDTF">2010-10-15T20:53:30Z</dcterms:created>
  <dcterms:modified xsi:type="dcterms:W3CDTF">2015-06-09T18:35:04Z</dcterms:modified>
</cp:coreProperties>
</file>