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108486f0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108486f0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108486f0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108486f0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108486f0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108486f0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195f3f2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195f3f2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195f3f26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195f3f26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108486f0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1108486f0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108486f0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108486f0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108486f0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108486f0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108486f0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108486f0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195f3f26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195f3f2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195f3f2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195f3f2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108486f0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108486f0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108486f0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108486f0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108486f0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108486f0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8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Lacuna Malaria Detection via YOLO CNN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34175" y="3924925"/>
            <a:ext cx="41025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412"/>
              <a:t>Tea en Wors:</a:t>
            </a:r>
            <a:endParaRPr sz="1412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412"/>
              <a:t>Lukas Anthonissen: u21434345</a:t>
            </a:r>
            <a:endParaRPr sz="1412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412"/>
              <a:t>Robert Officer: u20431122</a:t>
            </a:r>
            <a:endParaRPr sz="1412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412"/>
              <a:t>Daniël van Zyl: u21446459</a:t>
            </a:r>
            <a:endParaRPr sz="141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Live 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383075" y="1530175"/>
            <a:ext cx="7038900" cy="1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>
                <a:solidFill>
                  <a:srgbClr val="82C7A5"/>
                </a:solidFill>
              </a:rPr>
              <a:t>Training time</a:t>
            </a:r>
            <a:r>
              <a:rPr lang="en-GB" sz="1207"/>
              <a:t>: 4.123 hours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>
                <a:solidFill>
                  <a:srgbClr val="82C7A5"/>
                </a:solidFill>
              </a:rPr>
              <a:t>Final YOLO model structure</a:t>
            </a:r>
            <a:r>
              <a:rPr lang="en-GB" sz="1207"/>
              <a:t>: 303 layers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>
                <a:solidFill>
                  <a:srgbClr val="82C7A5"/>
                </a:solidFill>
              </a:rPr>
              <a:t>Final model storage size</a:t>
            </a:r>
            <a:r>
              <a:rPr lang="en-GB" sz="1207"/>
              <a:t>: 38.6MB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-GB" sz="1207">
                <a:solidFill>
                  <a:srgbClr val="82C7A5"/>
                </a:solidFill>
              </a:rPr>
              <a:t>Best Zindi score</a:t>
            </a:r>
            <a:r>
              <a:rPr lang="en-GB" sz="1207"/>
              <a:t>: </a:t>
            </a:r>
            <a:r>
              <a:rPr lang="en-GB" sz="1207"/>
              <a:t>0.8178</a:t>
            </a:r>
            <a:endParaRPr sz="1207"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075" y="919224"/>
            <a:ext cx="3267851" cy="8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>
            <p:ph type="title"/>
          </p:nvPr>
        </p:nvSpPr>
        <p:spPr>
          <a:xfrm>
            <a:off x="1339800" y="3025700"/>
            <a:ext cx="2567700" cy="13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Training sets r</a:t>
            </a:r>
            <a:r>
              <a:rPr lang="en-GB" sz="1700"/>
              <a:t>esults: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02683" lvl="0" marL="457200" rtl="0" algn="l">
              <a:spcBef>
                <a:spcPts val="0"/>
              </a:spcBef>
              <a:spcAft>
                <a:spcPts val="0"/>
              </a:spcAft>
              <a:buSzPts val="1167"/>
              <a:buChar char="-"/>
            </a:pPr>
            <a:r>
              <a:rPr lang="en-GB" sz="1166">
                <a:solidFill>
                  <a:srgbClr val="82C7A5"/>
                </a:solidFill>
              </a:rPr>
              <a:t>Precision</a:t>
            </a:r>
            <a:r>
              <a:rPr lang="en-GB" sz="1166"/>
              <a:t>: 0.8</a:t>
            </a:r>
            <a:endParaRPr sz="1166"/>
          </a:p>
          <a:p>
            <a:pPr indent="-302683" lvl="0" marL="457200" rtl="0" algn="l">
              <a:spcBef>
                <a:spcPts val="0"/>
              </a:spcBef>
              <a:spcAft>
                <a:spcPts val="0"/>
              </a:spcAft>
              <a:buSzPts val="1167"/>
              <a:buChar char="-"/>
            </a:pPr>
            <a:r>
              <a:rPr lang="en-GB" sz="1166">
                <a:solidFill>
                  <a:srgbClr val="82C7A5"/>
                </a:solidFill>
              </a:rPr>
              <a:t>Recall</a:t>
            </a:r>
            <a:r>
              <a:rPr lang="en-GB" sz="1166"/>
              <a:t>: 0.8382</a:t>
            </a:r>
            <a:endParaRPr sz="1166"/>
          </a:p>
          <a:p>
            <a:pPr indent="-302683" lvl="0" marL="457200" rtl="0" algn="l">
              <a:spcBef>
                <a:spcPts val="0"/>
              </a:spcBef>
              <a:spcAft>
                <a:spcPts val="0"/>
              </a:spcAft>
              <a:buSzPts val="1167"/>
              <a:buChar char="-"/>
            </a:pPr>
            <a:r>
              <a:rPr lang="en-GB" sz="1166">
                <a:solidFill>
                  <a:srgbClr val="82C7A5"/>
                </a:solidFill>
              </a:rPr>
              <a:t>mAP50</a:t>
            </a:r>
            <a:r>
              <a:rPr lang="en-GB" sz="1166"/>
              <a:t>: 0.8607</a:t>
            </a:r>
            <a:endParaRPr sz="1166"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312" y="2356575"/>
            <a:ext cx="2675364" cy="203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85125" y="239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27" y="1426500"/>
            <a:ext cx="4441651" cy="33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028" y="2111650"/>
            <a:ext cx="4239022" cy="28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3975" y="46175"/>
            <a:ext cx="3991127" cy="19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metrics</a:t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707799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074" y="1245738"/>
            <a:ext cx="3979003" cy="2652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Experiments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 for classifying blood cells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>
                <a:solidFill>
                  <a:srgbClr val="82C7A5"/>
                </a:solidFill>
              </a:rPr>
              <a:t>Extract </a:t>
            </a:r>
            <a:r>
              <a:rPr lang="en-GB"/>
              <a:t>the bounding boxes of a cell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>
                <a:solidFill>
                  <a:srgbClr val="82C7A5"/>
                </a:solidFill>
              </a:rPr>
              <a:t>Feed </a:t>
            </a:r>
            <a:r>
              <a:rPr lang="en-GB"/>
              <a:t>into the CNN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>
                <a:solidFill>
                  <a:srgbClr val="82C7A5"/>
                </a:solidFill>
              </a:rPr>
              <a:t>Return </a:t>
            </a:r>
            <a:r>
              <a:rPr lang="en-GB"/>
              <a:t>a binary class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>
                <a:solidFill>
                  <a:srgbClr val="82C7A5"/>
                </a:solidFill>
              </a:rPr>
              <a:t>Replace </a:t>
            </a:r>
            <a:r>
              <a:rPr lang="en-GB"/>
              <a:t>incorrect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Val Accuracy = 0.98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Val Loss = 0.0873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Adding this step to the pipeline did result in a </a:t>
            </a:r>
            <a:r>
              <a:rPr lang="en-GB">
                <a:solidFill>
                  <a:srgbClr val="82C7A5"/>
                </a:solidFill>
              </a:rPr>
              <a:t>lower score</a:t>
            </a:r>
            <a:r>
              <a:rPr lang="en-GB"/>
              <a:t> than before. We are unsure what exactly causes this change, but assume it has to do with the inaccurate prediction of the bounding box, leading to </a:t>
            </a:r>
            <a:r>
              <a:rPr lang="en-GB">
                <a:solidFill>
                  <a:srgbClr val="82C7A5"/>
                </a:solidFill>
              </a:rPr>
              <a:t>split cells</a:t>
            </a:r>
            <a:r>
              <a:rPr lang="en-GB"/>
              <a:t> etc which can lower the accuracy of the model.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was difficult?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Hardware limitations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Runtime of the models (made it difficult to debug and </a:t>
            </a:r>
            <a:r>
              <a:rPr lang="en-GB"/>
              <a:t>improve</a:t>
            </a:r>
            <a:r>
              <a:rPr lang="en-GB"/>
              <a:t> the model within the timeframe)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Limited GPU time given by Kaggle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What did we learn?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inner workings of CNNs for object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power of CNNs to solve image processing problems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Intecresies of building a pipeline to solve a complex task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Description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700"/>
              <a:t>Brief overview: multiclass object detection and classification model to identify and classify malaria parasites and blood cells.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1700"/>
              <a:t>The training and testing datasets were collected from the ZINDI website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1700"/>
              <a:t>Importance: Aid in quick, accurate malaria diagnosis, especially in resource-limited settings.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70175" y="1755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Performed EDA on training data to determine obvious patterns or skewness of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Found massive skewness to Trophozoite class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Increase of NEG classes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875" y="2372523"/>
            <a:ext cx="2970175" cy="22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6286375" y="2372525"/>
            <a:ext cx="1067100" cy="15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Class counts in Train.csv</a:t>
            </a:r>
            <a:endParaRPr b="1" sz="6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pre-processing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84725" y="1549000"/>
            <a:ext cx="5644200" cy="31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920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816"/>
              <a:t>Cleaning: address any inconsistencies, potentially remove corrupted images. </a:t>
            </a:r>
            <a:endParaRPr sz="1816"/>
          </a:p>
          <a:p>
            <a:pPr indent="-29203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816"/>
              <a:t>Patch removal if </a:t>
            </a:r>
            <a:r>
              <a:rPr lang="en-GB" sz="1816"/>
              <a:t>height</a:t>
            </a:r>
            <a:r>
              <a:rPr lang="en-GB" sz="1816"/>
              <a:t> or </a:t>
            </a:r>
            <a:r>
              <a:rPr lang="en-GB" sz="1816"/>
              <a:t>width is found to be 0</a:t>
            </a:r>
            <a:endParaRPr sz="1816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16"/>
          </a:p>
          <a:p>
            <a:pPr indent="-29203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1816"/>
              <a:t>Augmentation of dataset: increase data diversity to avoid overfitting given the small dataset size.</a:t>
            </a:r>
            <a:endParaRPr sz="1816"/>
          </a:p>
          <a:p>
            <a:pPr indent="-29203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816"/>
              <a:t>Change to image size - reduced to </a:t>
            </a:r>
            <a:r>
              <a:rPr lang="en-GB" sz="1816">
                <a:solidFill>
                  <a:srgbClr val="82C7A5"/>
                </a:solidFill>
              </a:rPr>
              <a:t>1024</a:t>
            </a:r>
            <a:endParaRPr sz="1816">
              <a:solidFill>
                <a:srgbClr val="82C7A5"/>
              </a:solidFill>
            </a:endParaRPr>
          </a:p>
          <a:p>
            <a:pPr indent="-29203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816"/>
              <a:t>Increased number of NEG classes by duplicating pre-existing NEG images</a:t>
            </a:r>
            <a:endParaRPr sz="1816"/>
          </a:p>
          <a:p>
            <a:pPr indent="-2920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816"/>
              <a:t>Normalised</a:t>
            </a:r>
            <a:r>
              <a:rPr lang="en-GB" sz="1816"/>
              <a:t> image </a:t>
            </a:r>
            <a:r>
              <a:rPr lang="en-GB" sz="1816"/>
              <a:t>coordinates</a:t>
            </a:r>
            <a:endParaRPr sz="1816"/>
          </a:p>
          <a:p>
            <a:pPr indent="-2920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816">
                <a:solidFill>
                  <a:srgbClr val="82C7A5"/>
                </a:solidFill>
              </a:rPr>
              <a:t>8:2</a:t>
            </a:r>
            <a:r>
              <a:rPr lang="en-GB" sz="1816"/>
              <a:t> split in training and validation data</a:t>
            </a:r>
            <a:endParaRPr sz="181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16"/>
              <a:t>Technologies:</a:t>
            </a:r>
            <a:endParaRPr sz="1816"/>
          </a:p>
          <a:p>
            <a:pPr indent="-29203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-GB" sz="1816">
                <a:solidFill>
                  <a:srgbClr val="82C7A5"/>
                </a:solidFill>
              </a:rPr>
              <a:t>Scikit </a:t>
            </a:r>
            <a:r>
              <a:rPr lang="en-GB" sz="1816">
                <a:solidFill>
                  <a:srgbClr val="82C7A5"/>
                </a:solidFill>
              </a:rPr>
              <a:t>Learn </a:t>
            </a:r>
            <a:r>
              <a:rPr lang="en-GB" sz="1816"/>
              <a:t>(train-test split)</a:t>
            </a:r>
            <a:endParaRPr sz="1816"/>
          </a:p>
          <a:p>
            <a:pPr indent="-2920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1816">
                <a:solidFill>
                  <a:srgbClr val="82C7A5"/>
                </a:solidFill>
              </a:rPr>
              <a:t>Pillow </a:t>
            </a:r>
            <a:r>
              <a:rPr lang="en-GB" sz="1816"/>
              <a:t>(image augmentation)</a:t>
            </a:r>
            <a:endParaRPr sz="1816"/>
          </a:p>
          <a:p>
            <a:pPr indent="-2920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1816">
                <a:solidFill>
                  <a:srgbClr val="82C7A5"/>
                </a:solidFill>
              </a:rPr>
              <a:t>YOLO </a:t>
            </a:r>
            <a:r>
              <a:rPr lang="en-GB" sz="1816"/>
              <a:t>(fixing image sizes)</a:t>
            </a:r>
            <a:endParaRPr sz="1816"/>
          </a:p>
          <a:p>
            <a:pPr indent="-2920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816">
                <a:solidFill>
                  <a:schemeClr val="lt2"/>
                </a:solidFill>
              </a:rPr>
              <a:t>Kaggle</a:t>
            </a:r>
            <a:endParaRPr sz="1816">
              <a:solidFill>
                <a:schemeClr val="lt2"/>
              </a:solidFill>
            </a:endParaRPr>
          </a:p>
          <a:p>
            <a:pPr indent="-29203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816"/>
              <a:t>GPU accelerator: GPU T4 x2</a:t>
            </a:r>
            <a:endParaRPr sz="1816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050" y="1949100"/>
            <a:ext cx="2922550" cy="215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7269300" y="1949100"/>
            <a:ext cx="1067100" cy="1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Class counts in Train.csv</a:t>
            </a:r>
            <a:endParaRPr b="1" sz="6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2C7A5"/>
                </a:solidFill>
              </a:rPr>
              <a:t>YOLO </a:t>
            </a:r>
            <a:r>
              <a:rPr lang="en-GB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(You Only Look Once)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82C7A5"/>
              </a:solidFill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0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Pretrained object detection and image segmentation model (a CNN).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Trained to detect a wide range of objects from cats to bicycles, but of course not </a:t>
            </a:r>
            <a:r>
              <a:rPr lang="en-GB">
                <a:solidFill>
                  <a:srgbClr val="82C7A5"/>
                </a:solidFill>
              </a:rPr>
              <a:t>blood cells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2C7A5"/>
                </a:solidFill>
              </a:rPr>
              <a:t>Transfer learning </a:t>
            </a:r>
            <a:r>
              <a:rPr lang="en-GB"/>
              <a:t>was  </a:t>
            </a:r>
            <a:r>
              <a:rPr lang="en-GB"/>
              <a:t>utilised</a:t>
            </a:r>
            <a:r>
              <a:rPr lang="en-GB"/>
              <a:t> to specialize this model to detect and classify blood cells in a microscopic image of a blood smear to be either infected (</a:t>
            </a:r>
            <a:r>
              <a:rPr lang="en-GB">
                <a:solidFill>
                  <a:srgbClr val="82C7A5"/>
                </a:solidFill>
              </a:rPr>
              <a:t>Trophozoite</a:t>
            </a:r>
            <a:r>
              <a:rPr lang="en-GB"/>
              <a:t>) or not infected (</a:t>
            </a:r>
            <a:r>
              <a:rPr lang="en-GB">
                <a:solidFill>
                  <a:srgbClr val="82C7A5"/>
                </a:solidFill>
              </a:rPr>
              <a:t>White Blood Cell</a:t>
            </a:r>
            <a:r>
              <a:rPr lang="en-GB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We used </a:t>
            </a:r>
            <a:r>
              <a:rPr lang="en-GB">
                <a:solidFill>
                  <a:srgbClr val="82C7A5"/>
                </a:solidFill>
              </a:rPr>
              <a:t>Ultralytics’s YOLO11m</a:t>
            </a:r>
            <a:r>
              <a:rPr lang="en-GB"/>
              <a:t> model in </a:t>
            </a:r>
            <a:r>
              <a:rPr lang="en-GB">
                <a:solidFill>
                  <a:srgbClr val="82C7A5"/>
                </a:solidFill>
              </a:rPr>
              <a:t>Python</a:t>
            </a:r>
            <a:r>
              <a:rPr lang="en-GB"/>
              <a:t>, running in a </a:t>
            </a:r>
            <a:r>
              <a:rPr lang="en-GB">
                <a:solidFill>
                  <a:srgbClr val="82C7A5"/>
                </a:solidFill>
              </a:rPr>
              <a:t>Kaggle </a:t>
            </a:r>
            <a:r>
              <a:rPr lang="en-GB"/>
              <a:t>notebook.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 optimisation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240775" y="1632250"/>
            <a:ext cx="2086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82C7A5"/>
                </a:solidFill>
              </a:rPr>
              <a:t>Tested </a:t>
            </a:r>
            <a:r>
              <a:rPr lang="en-GB" sz="1600">
                <a:solidFill>
                  <a:srgbClr val="82C7A5"/>
                </a:solidFill>
              </a:rPr>
              <a:t>Optimisers:</a:t>
            </a:r>
            <a:endParaRPr sz="1600">
              <a:solidFill>
                <a:srgbClr val="82C7A5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RMSProp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Adam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SGD</a:t>
            </a:r>
            <a:endParaRPr sz="1600"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3327050" y="1632250"/>
            <a:ext cx="2086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82C7A5"/>
                </a:solidFill>
              </a:rPr>
              <a:t>Tested models:</a:t>
            </a:r>
            <a:endParaRPr sz="1600">
              <a:solidFill>
                <a:srgbClr val="82C7A5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Y</a:t>
            </a:r>
            <a:r>
              <a:rPr lang="en-GB" sz="1600"/>
              <a:t>OLOv8n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YOLOv8m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YOLO11m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YOLO11n</a:t>
            </a:r>
            <a:endParaRPr sz="1600"/>
          </a:p>
        </p:txBody>
      </p:sp>
      <p:sp>
        <p:nvSpPr>
          <p:cNvPr id="171" name="Google Shape;171;p18"/>
          <p:cNvSpPr txBox="1"/>
          <p:nvPr/>
        </p:nvSpPr>
        <p:spPr>
          <a:xfrm>
            <a:off x="6108250" y="1587400"/>
            <a:ext cx="2184900" cy="26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Tested initial learning rates:</a:t>
            </a:r>
            <a:endParaRPr sz="13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[0.2, 0.1, 0.01]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" name="Google Shape;172;p18"/>
          <p:cNvCxnSpPr/>
          <p:nvPr/>
        </p:nvCxnSpPr>
        <p:spPr>
          <a:xfrm flipH="1">
            <a:off x="2672000" y="1445050"/>
            <a:ext cx="25800" cy="289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8"/>
          <p:cNvCxnSpPr/>
          <p:nvPr/>
        </p:nvCxnSpPr>
        <p:spPr>
          <a:xfrm flipH="1">
            <a:off x="5653025" y="1445050"/>
            <a:ext cx="25800" cy="289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</a:t>
            </a:r>
            <a:r>
              <a:rPr lang="en-GB"/>
              <a:t>model parameters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177350" y="1461600"/>
            <a:ext cx="5014800" cy="27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YOLO model 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utilised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YOLO11m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Architecture: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Activation function (Layers 1 -&gt; n - 1): ReLu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Activation function (Layer n): Linear activation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Hyper-parameters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Batch size: 8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Patience: 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Epochs: 30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Optimiser: SGD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Regularisation &amp; </a:t>
            </a:r>
            <a:r>
              <a:rPr lang="en-GB"/>
              <a:t>Compression</a:t>
            </a:r>
            <a:r>
              <a:rPr lang="en-GB"/>
              <a:t> 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604250" y="1321750"/>
            <a:ext cx="7038900" cy="3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indicated that </a:t>
            </a:r>
            <a:r>
              <a:rPr lang="en-GB"/>
              <a:t>Trophozoite is the majority class by far. To combat overfitting we performed: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Image augmentation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Coordinate Normalisation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Image duplication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added more NEG images.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Used a medium size model: </a:t>
            </a:r>
            <a:r>
              <a:rPr lang="en-GB">
                <a:solidFill>
                  <a:srgbClr val="82C7A5"/>
                </a:solidFill>
              </a:rPr>
              <a:t>YOLO11m</a:t>
            </a:r>
            <a:endParaRPr>
              <a:solidFill>
                <a:srgbClr val="82C7A5"/>
              </a:solidFill>
            </a:endParaRPr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Perfect</a:t>
            </a:r>
            <a:r>
              <a:rPr lang="en-GB"/>
              <a:t> balance of accuracy and speed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Utilised Cosine learning rate </a:t>
            </a:r>
            <a:r>
              <a:rPr lang="en-GB"/>
              <a:t>scheduler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Adjusts learning rate using curve of cosine </a:t>
            </a:r>
            <a:br>
              <a:rPr lang="en-GB"/>
            </a:br>
            <a:r>
              <a:rPr lang="en-GB"/>
              <a:t>function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Improves convergence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725" y="2962200"/>
            <a:ext cx="4813576" cy="20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383100" y="1620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Cell detection m</a:t>
            </a:r>
            <a:r>
              <a:rPr lang="en-GB" sz="1900"/>
              <a:t>etrics:</a:t>
            </a:r>
            <a:endParaRPr sz="19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Mean Average Precision @ Intersection over Union(IoU) threshold: 0.5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Optimizer: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Standard Gradient Descent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Cell classification metrics: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Precision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Recall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F1-Score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650" y="2996175"/>
            <a:ext cx="2580925" cy="19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