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64" r:id="rId17"/>
    <p:sldId id="265" r:id="rId18"/>
    <p:sldId id="266" r:id="rId19"/>
    <p:sldId id="274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5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6B35F-5AB6-FB46-844F-7B9A10283D79}" type="datetimeFigureOut">
              <a:rPr lang="pt-PT" smtClean="0"/>
              <a:t>03/11/17</a:t>
            </a:fld>
            <a:endParaRPr lang="pt-PT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1CC72A-A3A3-2D41-AA15-35F162C32F33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330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estilo do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1454-DA71-BE44-B252-A2D4E11BB13A}" type="datetimeFigureOut">
              <a:rPr lang="pt-PT" smtClean="0"/>
              <a:t>03/11/17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1948-20A1-EC42-8C31-66212BA39D24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9637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1454-DA71-BE44-B252-A2D4E11BB13A}" type="datetimeFigureOut">
              <a:rPr lang="pt-PT" smtClean="0"/>
              <a:t>03/11/17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1948-20A1-EC42-8C31-66212BA39D24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8527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estilo do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1454-DA71-BE44-B252-A2D4E11BB13A}" type="datetimeFigureOut">
              <a:rPr lang="pt-PT" smtClean="0"/>
              <a:t>03/11/17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1948-20A1-EC42-8C31-66212BA39D24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507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1454-DA71-BE44-B252-A2D4E11BB13A}" type="datetimeFigureOut">
              <a:rPr lang="pt-PT" smtClean="0"/>
              <a:t>03/11/17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1948-20A1-EC42-8C31-66212BA39D24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004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estilo do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1454-DA71-BE44-B252-A2D4E11BB13A}" type="datetimeFigureOut">
              <a:rPr lang="pt-PT" smtClean="0"/>
              <a:t>03/11/17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1948-20A1-EC42-8C31-66212BA39D24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6268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1454-DA71-BE44-B252-A2D4E11BB13A}" type="datetimeFigureOut">
              <a:rPr lang="pt-PT" smtClean="0"/>
              <a:t>03/11/17</a:t>
            </a:fld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1948-20A1-EC42-8C31-66212BA39D24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32517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estilo do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1454-DA71-BE44-B252-A2D4E11BB13A}" type="datetimeFigureOut">
              <a:rPr lang="pt-PT" smtClean="0"/>
              <a:t>03/11/17</a:t>
            </a:fld>
            <a:endParaRPr lang="pt-PT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1948-20A1-EC42-8C31-66212BA39D24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2106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1454-DA71-BE44-B252-A2D4E11BB13A}" type="datetimeFigureOut">
              <a:rPr lang="pt-PT" smtClean="0"/>
              <a:t>03/11/17</a:t>
            </a:fld>
            <a:endParaRPr lang="pt-PT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1948-20A1-EC42-8C31-66212BA39D24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7715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1454-DA71-BE44-B252-A2D4E11BB13A}" type="datetimeFigureOut">
              <a:rPr lang="pt-PT" smtClean="0"/>
              <a:t>03/11/17</a:t>
            </a:fld>
            <a:endParaRPr lang="pt-PT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1948-20A1-EC42-8C31-66212BA39D24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2094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estilo do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1454-DA71-BE44-B252-A2D4E11BB13A}" type="datetimeFigureOut">
              <a:rPr lang="pt-PT" smtClean="0"/>
              <a:t>03/11/17</a:t>
            </a:fld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1948-20A1-EC42-8C31-66212BA39D24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57165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estilo do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1454-DA71-BE44-B252-A2D4E11BB13A}" type="datetimeFigureOut">
              <a:rPr lang="pt-PT" smtClean="0"/>
              <a:t>03/11/17</a:t>
            </a:fld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1948-20A1-EC42-8C31-66212BA39D24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64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estilo do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91454-DA71-BE44-B252-A2D4E11BB13A}" type="datetimeFigureOut">
              <a:rPr lang="pt-PT" smtClean="0"/>
              <a:t>03/11/17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A1948-20A1-EC42-8C31-66212BA39D24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4379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hadoop1.virtual.com:7180/cmf/login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5" Type="http://schemas.openxmlformats.org/officeDocument/2006/relationships/image" Target="../media/image4.tiff"/><Relationship Id="rId6" Type="http://schemas.openxmlformats.org/officeDocument/2006/relationships/image" Target="../media/image5.tiff"/><Relationship Id="rId7" Type="http://schemas.openxmlformats.org/officeDocument/2006/relationships/image" Target="../media/image6.tiff"/><Relationship Id="rId8" Type="http://schemas.openxmlformats.org/officeDocument/2006/relationships/image" Target="../media/image7.tiff"/><Relationship Id="rId9" Type="http://schemas.openxmlformats.org/officeDocument/2006/relationships/image" Target="../media/image8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tiff"/><Relationship Id="rId12" Type="http://schemas.openxmlformats.org/officeDocument/2006/relationships/image" Target="../media/image15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tiff"/><Relationship Id="rId3" Type="http://schemas.openxmlformats.org/officeDocument/2006/relationships/image" Target="../media/image4.tiff"/><Relationship Id="rId4" Type="http://schemas.openxmlformats.org/officeDocument/2006/relationships/image" Target="../media/image5.tiff"/><Relationship Id="rId5" Type="http://schemas.openxmlformats.org/officeDocument/2006/relationships/image" Target="../media/image6.tiff"/><Relationship Id="rId6" Type="http://schemas.openxmlformats.org/officeDocument/2006/relationships/image" Target="../media/image7.tiff"/><Relationship Id="rId7" Type="http://schemas.openxmlformats.org/officeDocument/2006/relationships/image" Target="../media/image8.tiff"/><Relationship Id="rId8" Type="http://schemas.openxmlformats.org/officeDocument/2006/relationships/image" Target="../media/image12.tiff"/><Relationship Id="rId9" Type="http://schemas.openxmlformats.org/officeDocument/2006/relationships/image" Target="../media/image13.tiff"/><Relationship Id="rId10" Type="http://schemas.openxmlformats.org/officeDocument/2006/relationships/image" Target="../media/image2.tiff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tiff"/><Relationship Id="rId12" Type="http://schemas.openxmlformats.org/officeDocument/2006/relationships/image" Target="../media/image15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f"/><Relationship Id="rId3" Type="http://schemas.openxmlformats.org/officeDocument/2006/relationships/image" Target="../media/image3.tiff"/><Relationship Id="rId4" Type="http://schemas.openxmlformats.org/officeDocument/2006/relationships/image" Target="../media/image4.tiff"/><Relationship Id="rId5" Type="http://schemas.openxmlformats.org/officeDocument/2006/relationships/image" Target="../media/image5.tiff"/><Relationship Id="rId6" Type="http://schemas.openxmlformats.org/officeDocument/2006/relationships/image" Target="../media/image6.tiff"/><Relationship Id="rId7" Type="http://schemas.openxmlformats.org/officeDocument/2006/relationships/image" Target="../media/image7.tiff"/><Relationship Id="rId8" Type="http://schemas.openxmlformats.org/officeDocument/2006/relationships/image" Target="../media/image8.tiff"/><Relationship Id="rId9" Type="http://schemas.openxmlformats.org/officeDocument/2006/relationships/image" Target="../media/image16.tiff"/><Relationship Id="rId10" Type="http://schemas.openxmlformats.org/officeDocument/2006/relationships/image" Target="../media/image17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5" Type="http://schemas.openxmlformats.org/officeDocument/2006/relationships/image" Target="../media/image4.tiff"/><Relationship Id="rId6" Type="http://schemas.openxmlformats.org/officeDocument/2006/relationships/image" Target="../media/image5.tiff"/><Relationship Id="rId7" Type="http://schemas.openxmlformats.org/officeDocument/2006/relationships/image" Target="../media/image6.tiff"/><Relationship Id="rId8" Type="http://schemas.openxmlformats.org/officeDocument/2006/relationships/image" Target="../media/image7.tiff"/><Relationship Id="rId9" Type="http://schemas.openxmlformats.org/officeDocument/2006/relationships/image" Target="../media/image8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470517"/>
            <a:ext cx="9144000" cy="460252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STAT </a:t>
            </a:r>
            <a:r>
              <a:rPr lang="pt-PT" dirty="0" err="1" smtClean="0"/>
              <a:t>Search</a:t>
            </a:r>
            <a:r>
              <a:rPr lang="pt-PT" dirty="0" smtClean="0"/>
              <a:t> </a:t>
            </a:r>
            <a:r>
              <a:rPr lang="pt-PT" dirty="0" err="1" smtClean="0"/>
              <a:t>Analytics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11347"/>
          </a:xfrm>
        </p:spPr>
        <p:txBody>
          <a:bodyPr/>
          <a:lstStyle/>
          <a:p>
            <a:r>
              <a:rPr lang="pt-BR" b="1" dirty="0"/>
              <a:t>Data Pipeline Software </a:t>
            </a:r>
            <a:r>
              <a:rPr lang="pt-BR" b="1" dirty="0" err="1"/>
              <a:t>Developer</a:t>
            </a:r>
            <a:endParaRPr lang="pt-BR" b="1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9564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261" y="747225"/>
            <a:ext cx="11031415" cy="460252"/>
          </a:xfrm>
        </p:spPr>
        <p:txBody>
          <a:bodyPr>
            <a:noAutofit/>
          </a:bodyPr>
          <a:lstStyle/>
          <a:p>
            <a:pPr algn="l"/>
            <a:r>
              <a:rPr lang="pt-PT" sz="3200" dirty="0" smtClean="0"/>
              <a:t>STAT </a:t>
            </a:r>
            <a:r>
              <a:rPr lang="pt-PT" sz="3200" dirty="0" err="1" smtClean="0"/>
              <a:t>Search</a:t>
            </a:r>
            <a:r>
              <a:rPr lang="pt-PT" sz="3200" dirty="0" smtClean="0"/>
              <a:t> </a:t>
            </a:r>
            <a:r>
              <a:rPr lang="pt-PT" sz="3200" dirty="0" err="1" smtClean="0"/>
              <a:t>Analytics</a:t>
            </a:r>
            <a:endParaRPr lang="pt-PT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9261" y="1468439"/>
            <a:ext cx="11031414" cy="418976"/>
          </a:xfrm>
        </p:spPr>
        <p:txBody>
          <a:bodyPr>
            <a:normAutofit lnSpcReduction="10000"/>
          </a:bodyPr>
          <a:lstStyle/>
          <a:p>
            <a:pPr algn="l"/>
            <a:r>
              <a:rPr lang="pt-BR" b="1" dirty="0" err="1"/>
              <a:t>Solution</a:t>
            </a:r>
            <a:r>
              <a:rPr lang="pt-BR" b="1" dirty="0"/>
              <a:t> Design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539261" y="2148376"/>
            <a:ext cx="11172091" cy="3947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PT" dirty="0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539261" y="1989870"/>
            <a:ext cx="11031414" cy="4468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900" b="1" dirty="0" err="1" smtClean="0"/>
              <a:t>Awnsers</a:t>
            </a:r>
            <a:r>
              <a:rPr lang="pt-BR" sz="2900" b="1" dirty="0" smtClean="0"/>
              <a:t>:</a:t>
            </a:r>
            <a:r>
              <a:rPr lang="pt-BR" sz="2900" b="1" dirty="0"/>
              <a:t/>
            </a:r>
            <a:br>
              <a:rPr lang="pt-BR" sz="2900" b="1" dirty="0"/>
            </a:br>
            <a:endParaRPr lang="pt-BR" sz="2000" b="1" dirty="0" smtClean="0"/>
          </a:p>
          <a:p>
            <a:pPr algn="l"/>
            <a:r>
              <a:rPr lang="pt-BR" sz="2000" b="1" dirty="0"/>
              <a:t>3</a:t>
            </a:r>
            <a:r>
              <a:rPr lang="pt-BR" sz="2000" b="1" dirty="0" smtClean="0"/>
              <a:t> </a:t>
            </a:r>
            <a:r>
              <a:rPr lang="mr-IN" sz="2000" b="1" dirty="0" smtClean="0"/>
              <a:t>–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Question</a:t>
            </a:r>
            <a:endParaRPr lang="pt-BR" sz="2000" b="1" dirty="0" smtClean="0"/>
          </a:p>
          <a:p>
            <a:pPr algn="l"/>
            <a:endParaRPr lang="pt-BR" sz="2000" b="1" dirty="0"/>
          </a:p>
          <a:p>
            <a:pPr algn="l"/>
            <a:endParaRPr lang="pt-BR" sz="2000" b="1" dirty="0" smtClean="0"/>
          </a:p>
          <a:p>
            <a:pPr algn="l"/>
            <a:endParaRPr lang="pt-BR" sz="2000" b="1" dirty="0"/>
          </a:p>
          <a:p>
            <a:pPr algn="l"/>
            <a:endParaRPr lang="pt-BR" sz="2000" b="1" dirty="0" smtClean="0"/>
          </a:p>
          <a:p>
            <a:pPr algn="l"/>
            <a:endParaRPr lang="pt-BR" sz="2000" b="1" dirty="0"/>
          </a:p>
          <a:p>
            <a:pPr algn="l"/>
            <a:endParaRPr lang="pt-BR" sz="2000" b="1" dirty="0" smtClean="0"/>
          </a:p>
          <a:p>
            <a:pPr algn="l"/>
            <a:r>
              <a:rPr lang="pt-BR" sz="2000" b="1" dirty="0" smtClean="0"/>
              <a:t>3.1 </a:t>
            </a:r>
            <a:r>
              <a:rPr lang="mr-IN" sz="2000" b="1" dirty="0" smtClean="0"/>
              <a:t>–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To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get</a:t>
            </a:r>
            <a:r>
              <a:rPr lang="pt-BR" sz="2000" b="1" dirty="0" smtClean="0"/>
              <a:t> a RANKING </a:t>
            </a:r>
            <a:r>
              <a:rPr lang="pt-BR" sz="2000" b="1" dirty="0" err="1" smtClean="0"/>
              <a:t>statist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based</a:t>
            </a:r>
            <a:r>
              <a:rPr lang="pt-BR" sz="2000" b="1" dirty="0" smtClean="0"/>
              <a:t> in </a:t>
            </a:r>
            <a:r>
              <a:rPr lang="pt-BR" sz="2000" b="1" dirty="0" err="1" smtClean="0"/>
              <a:t>Keyword</a:t>
            </a:r>
            <a:r>
              <a:rPr lang="pt-BR" sz="2000" b="1" dirty="0" smtClean="0"/>
              <a:t>, Market, </a:t>
            </a:r>
            <a:r>
              <a:rPr lang="pt-BR" sz="2000" b="1" dirty="0" err="1" smtClean="0"/>
              <a:t>device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and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location</a:t>
            </a:r>
            <a:r>
              <a:rPr lang="pt-BR" sz="2000" b="1" dirty="0" smtClean="0"/>
              <a:t>:</a:t>
            </a:r>
          </a:p>
          <a:p>
            <a:pPr algn="l"/>
            <a:r>
              <a:rPr lang="pt-BR" sz="2000" dirty="0" err="1" smtClean="0"/>
              <a:t>Select</a:t>
            </a:r>
            <a:r>
              <a:rPr lang="pt-BR" sz="2000" dirty="0" smtClean="0"/>
              <a:t> </a:t>
            </a:r>
            <a:r>
              <a:rPr lang="pt-BR" sz="2000" dirty="0"/>
              <a:t>t.*, </a:t>
            </a:r>
            <a:r>
              <a:rPr lang="pt-BR" sz="2000" dirty="0" err="1"/>
              <a:t>rank</a:t>
            </a:r>
            <a:r>
              <a:rPr lang="pt-BR" sz="2000" dirty="0"/>
              <a:t>() over (ORDER BY </a:t>
            </a:r>
            <a:r>
              <a:rPr lang="pt-BR" sz="2000" dirty="0" err="1"/>
              <a:t>t.tot</a:t>
            </a:r>
            <a:r>
              <a:rPr lang="pt-BR" sz="2000" dirty="0"/>
              <a:t> DESC) as RANKING </a:t>
            </a:r>
            <a:r>
              <a:rPr lang="pt-BR" sz="2000" dirty="0" err="1"/>
              <a:t>from</a:t>
            </a:r>
            <a:r>
              <a:rPr lang="pt-BR" sz="2000" dirty="0"/>
              <a:t> (    </a:t>
            </a:r>
            <a:endParaRPr lang="pt-BR" sz="2000" dirty="0" smtClean="0"/>
          </a:p>
          <a:p>
            <a:pPr algn="l"/>
            <a:r>
              <a:rPr lang="pt-BR" sz="2000" dirty="0" smtClean="0"/>
              <a:t>	</a:t>
            </a:r>
            <a:r>
              <a:rPr lang="pt-BR" sz="2000" dirty="0" err="1" smtClean="0"/>
              <a:t>Select</a:t>
            </a:r>
            <a:r>
              <a:rPr lang="pt-BR" sz="2000" dirty="0" smtClean="0"/>
              <a:t> </a:t>
            </a:r>
            <a:r>
              <a:rPr lang="pt-BR" sz="2000" dirty="0" err="1"/>
              <a:t>tt.keyword</a:t>
            </a:r>
            <a:r>
              <a:rPr lang="pt-BR" sz="2000" dirty="0"/>
              <a:t>, </a:t>
            </a:r>
            <a:r>
              <a:rPr lang="pt-BR" sz="2000" dirty="0" err="1"/>
              <a:t>tt.market</a:t>
            </a:r>
            <a:r>
              <a:rPr lang="pt-BR" sz="2000" dirty="0"/>
              <a:t>, </a:t>
            </a:r>
            <a:r>
              <a:rPr lang="pt-BR" sz="2000" dirty="0" err="1"/>
              <a:t>tt.device</a:t>
            </a:r>
            <a:r>
              <a:rPr lang="pt-BR" sz="2000" dirty="0"/>
              <a:t>, </a:t>
            </a:r>
            <a:r>
              <a:rPr lang="pt-BR" sz="2000" dirty="0" err="1"/>
              <a:t>tt.location</a:t>
            </a:r>
            <a:r>
              <a:rPr lang="pt-BR" sz="2000" dirty="0"/>
              <a:t>, </a:t>
            </a:r>
            <a:r>
              <a:rPr lang="pt-BR" sz="2000" dirty="0" err="1"/>
              <a:t>count</a:t>
            </a:r>
            <a:r>
              <a:rPr lang="pt-BR" sz="2000" dirty="0"/>
              <a:t>(0) as </a:t>
            </a:r>
            <a:r>
              <a:rPr lang="pt-BR" sz="2000" dirty="0" err="1"/>
              <a:t>tot</a:t>
            </a:r>
            <a:r>
              <a:rPr lang="pt-BR" sz="2000" dirty="0"/>
              <a:t>    </a:t>
            </a:r>
            <a:endParaRPr lang="pt-BR" sz="2000" dirty="0" smtClean="0"/>
          </a:p>
          <a:p>
            <a:pPr algn="l"/>
            <a:r>
              <a:rPr lang="pt-BR" sz="2000" dirty="0" smtClean="0"/>
              <a:t>	FROM </a:t>
            </a:r>
            <a:r>
              <a:rPr lang="pt-BR" sz="2000" dirty="0" err="1"/>
              <a:t>stat.stat_question_three</a:t>
            </a:r>
            <a:r>
              <a:rPr lang="pt-BR" sz="2000" dirty="0"/>
              <a:t> </a:t>
            </a:r>
            <a:r>
              <a:rPr lang="pt-BR" sz="2000" dirty="0" err="1"/>
              <a:t>tt</a:t>
            </a:r>
            <a:r>
              <a:rPr lang="pt-BR" sz="2000" dirty="0"/>
              <a:t>    </a:t>
            </a:r>
            <a:endParaRPr lang="pt-BR" sz="2000" dirty="0" smtClean="0"/>
          </a:p>
          <a:p>
            <a:pPr algn="l"/>
            <a:r>
              <a:rPr lang="pt-BR" sz="2000" smtClean="0"/>
              <a:t>	group</a:t>
            </a:r>
            <a:r>
              <a:rPr lang="pt-BR" sz="2000" dirty="0" smtClean="0"/>
              <a:t> </a:t>
            </a:r>
            <a:r>
              <a:rPr lang="pt-BR" sz="2000" dirty="0" err="1"/>
              <a:t>by</a:t>
            </a:r>
            <a:r>
              <a:rPr lang="pt-BR" sz="2000" dirty="0"/>
              <a:t> </a:t>
            </a:r>
            <a:r>
              <a:rPr lang="pt-BR" sz="2000" dirty="0" err="1"/>
              <a:t>tt.keyword</a:t>
            </a:r>
            <a:r>
              <a:rPr lang="pt-BR" sz="2000" dirty="0"/>
              <a:t>, </a:t>
            </a:r>
            <a:r>
              <a:rPr lang="pt-BR" sz="2000" dirty="0" err="1"/>
              <a:t>tt.market</a:t>
            </a:r>
            <a:r>
              <a:rPr lang="pt-BR" sz="2000" dirty="0"/>
              <a:t>, </a:t>
            </a:r>
            <a:r>
              <a:rPr lang="pt-BR" sz="2000" dirty="0" err="1"/>
              <a:t>tt.device</a:t>
            </a:r>
            <a:r>
              <a:rPr lang="pt-BR" sz="2000" dirty="0"/>
              <a:t>, </a:t>
            </a:r>
            <a:r>
              <a:rPr lang="pt-BR" sz="2000" dirty="0" err="1" smtClean="0"/>
              <a:t>tt.location</a:t>
            </a:r>
            <a:endParaRPr lang="pt-BR" sz="2000" dirty="0" smtClean="0"/>
          </a:p>
          <a:p>
            <a:pPr algn="l"/>
            <a:r>
              <a:rPr lang="pt-BR" sz="2000" dirty="0" smtClean="0"/>
              <a:t>) </a:t>
            </a:r>
            <a:r>
              <a:rPr lang="pt-BR" sz="2000" dirty="0" err="1"/>
              <a:t>t</a:t>
            </a:r>
            <a:r>
              <a:rPr lang="pt-BR" sz="2000" dirty="0"/>
              <a:t>;</a:t>
            </a:r>
            <a:endParaRPr lang="pt-BR" sz="2000" dirty="0" smtClean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84" y="3066133"/>
            <a:ext cx="8892933" cy="145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6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261" y="747225"/>
            <a:ext cx="11031415" cy="460252"/>
          </a:xfrm>
        </p:spPr>
        <p:txBody>
          <a:bodyPr>
            <a:noAutofit/>
          </a:bodyPr>
          <a:lstStyle/>
          <a:p>
            <a:pPr algn="l"/>
            <a:r>
              <a:rPr lang="pt-PT" sz="3200" dirty="0" smtClean="0"/>
              <a:t>STAT </a:t>
            </a:r>
            <a:r>
              <a:rPr lang="pt-PT" sz="3200" dirty="0" err="1" smtClean="0"/>
              <a:t>Search</a:t>
            </a:r>
            <a:r>
              <a:rPr lang="pt-PT" sz="3200" dirty="0" smtClean="0"/>
              <a:t> </a:t>
            </a:r>
            <a:r>
              <a:rPr lang="pt-PT" sz="3200" dirty="0" err="1" smtClean="0"/>
              <a:t>Analytics</a:t>
            </a:r>
            <a:endParaRPr lang="pt-PT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9261" y="1468439"/>
            <a:ext cx="11031414" cy="418976"/>
          </a:xfrm>
        </p:spPr>
        <p:txBody>
          <a:bodyPr>
            <a:normAutofit lnSpcReduction="10000"/>
          </a:bodyPr>
          <a:lstStyle/>
          <a:p>
            <a:pPr algn="l"/>
            <a:r>
              <a:rPr lang="pt-BR" b="1" dirty="0" err="1"/>
              <a:t>Solution</a:t>
            </a:r>
            <a:r>
              <a:rPr lang="pt-BR" b="1" dirty="0"/>
              <a:t> Design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539261" y="2148376"/>
            <a:ext cx="11172091" cy="3947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PT" dirty="0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539261" y="1989870"/>
            <a:ext cx="11031414" cy="4468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900" b="1" dirty="0" smtClean="0"/>
              <a:t>Build - </a:t>
            </a:r>
            <a:r>
              <a:rPr lang="pt-BR" sz="2900" b="1" dirty="0" err="1" smtClean="0"/>
              <a:t>Maven</a:t>
            </a:r>
            <a:r>
              <a:rPr lang="pt-BR" sz="2900" b="1" dirty="0" smtClean="0"/>
              <a:t>:</a:t>
            </a:r>
            <a:br>
              <a:rPr lang="pt-BR" sz="2900" b="1" dirty="0" smtClean="0"/>
            </a:br>
            <a:endParaRPr lang="pt-BR" sz="2000" b="1" dirty="0" smtClean="0"/>
          </a:p>
          <a:p>
            <a:pPr algn="l"/>
            <a:r>
              <a:rPr lang="pt-BR" sz="2000" dirty="0"/>
              <a:t>Execute a </a:t>
            </a:r>
            <a:r>
              <a:rPr lang="pt-BR" sz="2000" dirty="0" err="1"/>
              <a:t>command</a:t>
            </a:r>
            <a:r>
              <a:rPr lang="pt-BR" sz="2000" dirty="0"/>
              <a:t>: </a:t>
            </a:r>
            <a:endParaRPr lang="pt-BR" sz="2000" dirty="0" smtClean="0"/>
          </a:p>
          <a:p>
            <a:pPr algn="l"/>
            <a:r>
              <a:rPr lang="pt-BR" sz="2000" b="1" dirty="0" err="1" smtClean="0"/>
              <a:t>mvn</a:t>
            </a:r>
            <a:r>
              <a:rPr lang="pt-BR" sz="2000" b="1" dirty="0" smtClean="0"/>
              <a:t> </a:t>
            </a:r>
            <a:r>
              <a:rPr lang="pt-BR" sz="2000" b="1" dirty="0"/>
              <a:t>clean </a:t>
            </a:r>
            <a:r>
              <a:rPr lang="pt-BR" sz="2000" b="1" dirty="0" err="1" smtClean="0"/>
              <a:t>package</a:t>
            </a:r>
            <a:endParaRPr lang="pt-BR" sz="2000" b="1" dirty="0" smtClean="0"/>
          </a:p>
          <a:p>
            <a:pPr algn="l"/>
            <a:endParaRPr lang="pt-BR" sz="2000" b="1" dirty="0" smtClean="0"/>
          </a:p>
          <a:p>
            <a:pPr algn="l"/>
            <a:r>
              <a:rPr lang="pt-BR" sz="2000" dirty="0" err="1" smtClean="0"/>
              <a:t>Maven</a:t>
            </a:r>
            <a:r>
              <a:rPr lang="pt-BR" sz="2000" dirty="0" smtClean="0"/>
              <a:t> </a:t>
            </a:r>
            <a:r>
              <a:rPr lang="pt-BR" sz="2000" dirty="0" err="1"/>
              <a:t>will</a:t>
            </a:r>
            <a:r>
              <a:rPr lang="pt-BR" sz="2000" dirty="0"/>
              <a:t> </a:t>
            </a:r>
            <a:r>
              <a:rPr lang="pt-BR" sz="2000" dirty="0" err="1"/>
              <a:t>generate</a:t>
            </a:r>
            <a:r>
              <a:rPr lang="pt-BR" sz="2000" dirty="0"/>
              <a:t> a JAR </a:t>
            </a:r>
            <a:r>
              <a:rPr lang="pt-BR" sz="2000" dirty="0" err="1"/>
              <a:t>called</a:t>
            </a:r>
            <a:r>
              <a:rPr lang="pt-BR" sz="2000" b="1" dirty="0"/>
              <a:t> stat-test-0.0.1-SNAPSHOT-jar-with-dependencies.jar</a:t>
            </a:r>
            <a:endParaRPr lang="pt-B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09767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261" y="747225"/>
            <a:ext cx="11031415" cy="460252"/>
          </a:xfrm>
        </p:spPr>
        <p:txBody>
          <a:bodyPr>
            <a:noAutofit/>
          </a:bodyPr>
          <a:lstStyle/>
          <a:p>
            <a:pPr algn="l"/>
            <a:r>
              <a:rPr lang="pt-PT" sz="3200" dirty="0" smtClean="0"/>
              <a:t>STAT </a:t>
            </a:r>
            <a:r>
              <a:rPr lang="pt-PT" sz="3200" dirty="0" err="1" smtClean="0"/>
              <a:t>Search</a:t>
            </a:r>
            <a:r>
              <a:rPr lang="pt-PT" sz="3200" dirty="0" smtClean="0"/>
              <a:t> </a:t>
            </a:r>
            <a:r>
              <a:rPr lang="pt-PT" sz="3200" dirty="0" err="1" smtClean="0"/>
              <a:t>Analytics</a:t>
            </a:r>
            <a:endParaRPr lang="pt-PT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9261" y="1468439"/>
            <a:ext cx="11031414" cy="418976"/>
          </a:xfrm>
        </p:spPr>
        <p:txBody>
          <a:bodyPr>
            <a:normAutofit lnSpcReduction="10000"/>
          </a:bodyPr>
          <a:lstStyle/>
          <a:p>
            <a:pPr algn="l"/>
            <a:r>
              <a:rPr lang="pt-BR" b="1" dirty="0" err="1"/>
              <a:t>Solution</a:t>
            </a:r>
            <a:r>
              <a:rPr lang="pt-BR" b="1" dirty="0"/>
              <a:t> Design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539261" y="2148376"/>
            <a:ext cx="11172091" cy="3947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PT" dirty="0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539261" y="1989870"/>
            <a:ext cx="11031414" cy="4468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900" b="1" dirty="0" err="1" smtClean="0"/>
              <a:t>Put</a:t>
            </a:r>
            <a:r>
              <a:rPr lang="pt-BR" sz="2900" b="1" dirty="0" smtClean="0"/>
              <a:t> a file </a:t>
            </a:r>
            <a:r>
              <a:rPr lang="pt-BR" sz="2900" b="1" dirty="0" err="1" smtClean="0"/>
              <a:t>into</a:t>
            </a:r>
            <a:r>
              <a:rPr lang="pt-BR" sz="2900" b="1" dirty="0" smtClean="0"/>
              <a:t> HDFS:</a:t>
            </a:r>
            <a:br>
              <a:rPr lang="pt-BR" sz="2900" b="1" dirty="0" smtClean="0"/>
            </a:br>
            <a:endParaRPr lang="pt-BR" sz="2000" b="1" dirty="0" smtClean="0"/>
          </a:p>
          <a:p>
            <a:pPr algn="l"/>
            <a:r>
              <a:rPr lang="pt-BR" sz="2000" dirty="0"/>
              <a:t>Execute a </a:t>
            </a:r>
            <a:r>
              <a:rPr lang="pt-BR" sz="2000" dirty="0" err="1"/>
              <a:t>command</a:t>
            </a:r>
            <a:r>
              <a:rPr lang="pt-BR" sz="2000" dirty="0"/>
              <a:t>: </a:t>
            </a:r>
            <a:endParaRPr lang="pt-BR" sz="2000" dirty="0" smtClean="0"/>
          </a:p>
          <a:p>
            <a:pPr algn="l"/>
            <a:endParaRPr lang="pt-BR" sz="2000" dirty="0"/>
          </a:p>
          <a:p>
            <a:pPr algn="l"/>
            <a:r>
              <a:rPr lang="pt-BR" sz="2000" dirty="0" err="1"/>
              <a:t>sudo</a:t>
            </a:r>
            <a:r>
              <a:rPr lang="pt-BR" sz="2000" dirty="0"/>
              <a:t> -</a:t>
            </a:r>
            <a:r>
              <a:rPr lang="pt-BR" sz="2000" dirty="0" err="1"/>
              <a:t>u</a:t>
            </a:r>
            <a:r>
              <a:rPr lang="pt-BR" sz="2000" dirty="0"/>
              <a:t> </a:t>
            </a:r>
            <a:r>
              <a:rPr lang="pt-BR" sz="2000" dirty="0" err="1"/>
              <a:t>hdfs</a:t>
            </a:r>
            <a:r>
              <a:rPr lang="pt-BR" sz="2000" dirty="0"/>
              <a:t> </a:t>
            </a:r>
            <a:r>
              <a:rPr lang="pt-BR" sz="2000" dirty="0" err="1"/>
              <a:t>hadoop</a:t>
            </a:r>
            <a:r>
              <a:rPr lang="pt-BR" sz="2000" dirty="0"/>
              <a:t> </a:t>
            </a:r>
            <a:r>
              <a:rPr lang="pt-BR" sz="2000" dirty="0" err="1"/>
              <a:t>fs</a:t>
            </a:r>
            <a:r>
              <a:rPr lang="pt-BR" sz="2000" dirty="0"/>
              <a:t> </a:t>
            </a:r>
            <a:r>
              <a:rPr lang="pt-BR" sz="2000" dirty="0" err="1"/>
              <a:t>mkdir</a:t>
            </a:r>
            <a:r>
              <a:rPr lang="pt-BR" sz="2000" dirty="0"/>
              <a:t> /</a:t>
            </a:r>
            <a:r>
              <a:rPr lang="pt-BR" sz="2000" dirty="0" err="1" smtClean="0"/>
              <a:t>user</a:t>
            </a:r>
            <a:r>
              <a:rPr lang="pt-BR" sz="2000" dirty="0" smtClean="0"/>
              <a:t>/outros</a:t>
            </a:r>
          </a:p>
          <a:p>
            <a:pPr algn="l"/>
            <a:r>
              <a:rPr lang="pt-BR" sz="2000" dirty="0" err="1" smtClean="0"/>
              <a:t>hadoop</a:t>
            </a:r>
            <a:r>
              <a:rPr lang="pt-BR" sz="2000" dirty="0" smtClean="0"/>
              <a:t> </a:t>
            </a:r>
            <a:r>
              <a:rPr lang="pt-BR" sz="2000" dirty="0" err="1"/>
              <a:t>dfs</a:t>
            </a:r>
            <a:r>
              <a:rPr lang="pt-BR" sz="2000" dirty="0"/>
              <a:t> -</a:t>
            </a:r>
            <a:r>
              <a:rPr lang="pt-BR" sz="2000" dirty="0" err="1"/>
              <a:t>copyFromLocal</a:t>
            </a:r>
            <a:r>
              <a:rPr lang="pt-BR" sz="2000" dirty="0"/>
              <a:t> /root/getstat_com_serp_report_201707.csv </a:t>
            </a:r>
            <a:r>
              <a:rPr lang="pt-BR" sz="2000" dirty="0" smtClean="0"/>
              <a:t>/</a:t>
            </a:r>
            <a:r>
              <a:rPr lang="pt-BR" sz="2000" dirty="0" err="1" smtClean="0"/>
              <a:t>user</a:t>
            </a:r>
            <a:r>
              <a:rPr lang="pt-BR" sz="2000" dirty="0" smtClean="0"/>
              <a:t>/outros</a:t>
            </a:r>
          </a:p>
          <a:p>
            <a:pPr algn="l"/>
            <a:r>
              <a:rPr lang="pt-BR" sz="2000" dirty="0" err="1" smtClean="0"/>
              <a:t>sudo</a:t>
            </a:r>
            <a:r>
              <a:rPr lang="pt-BR" sz="2000" dirty="0" smtClean="0"/>
              <a:t> </a:t>
            </a:r>
            <a:r>
              <a:rPr lang="pt-BR" sz="2000" dirty="0"/>
              <a:t>-</a:t>
            </a:r>
            <a:r>
              <a:rPr lang="pt-BR" sz="2000" dirty="0" err="1"/>
              <a:t>u</a:t>
            </a:r>
            <a:r>
              <a:rPr lang="pt-BR" sz="2000" dirty="0"/>
              <a:t> </a:t>
            </a:r>
            <a:r>
              <a:rPr lang="pt-BR" sz="2000" dirty="0" err="1"/>
              <a:t>hdfs</a:t>
            </a:r>
            <a:r>
              <a:rPr lang="pt-BR" sz="2000" dirty="0"/>
              <a:t> </a:t>
            </a:r>
            <a:r>
              <a:rPr lang="pt-BR" sz="2000" dirty="0" err="1"/>
              <a:t>hadoop</a:t>
            </a:r>
            <a:r>
              <a:rPr lang="pt-BR" sz="2000" dirty="0"/>
              <a:t> </a:t>
            </a:r>
            <a:r>
              <a:rPr lang="pt-BR" sz="2000" dirty="0" err="1"/>
              <a:t>fs</a:t>
            </a:r>
            <a:r>
              <a:rPr lang="pt-BR" sz="2000" dirty="0"/>
              <a:t> -</a:t>
            </a:r>
            <a:r>
              <a:rPr lang="pt-BR" sz="2000" dirty="0" err="1"/>
              <a:t>chown</a:t>
            </a:r>
            <a:r>
              <a:rPr lang="pt-BR" sz="2000" dirty="0"/>
              <a:t> </a:t>
            </a:r>
            <a:r>
              <a:rPr lang="pt-BR" sz="2000" dirty="0" err="1"/>
              <a:t>admin</a:t>
            </a:r>
            <a:r>
              <a:rPr lang="pt-BR" sz="2000" dirty="0"/>
              <a:t> /</a:t>
            </a:r>
            <a:r>
              <a:rPr lang="pt-BR" sz="2000" dirty="0" err="1" smtClean="0"/>
              <a:t>user</a:t>
            </a:r>
            <a:r>
              <a:rPr lang="pt-BR" sz="2000" dirty="0" smtClean="0"/>
              <a:t>/outros</a:t>
            </a:r>
          </a:p>
          <a:p>
            <a:pPr algn="l"/>
            <a:r>
              <a:rPr lang="pt-BR" sz="2000" dirty="0" err="1" smtClean="0"/>
              <a:t>sudo</a:t>
            </a:r>
            <a:r>
              <a:rPr lang="pt-BR" sz="2000" dirty="0" smtClean="0"/>
              <a:t> </a:t>
            </a:r>
            <a:r>
              <a:rPr lang="pt-BR" sz="2000" dirty="0"/>
              <a:t>-</a:t>
            </a:r>
            <a:r>
              <a:rPr lang="pt-BR" sz="2000" dirty="0" err="1"/>
              <a:t>u</a:t>
            </a:r>
            <a:r>
              <a:rPr lang="pt-BR" sz="2000" dirty="0"/>
              <a:t> </a:t>
            </a:r>
            <a:r>
              <a:rPr lang="pt-BR" sz="2000" dirty="0" err="1"/>
              <a:t>hdfs</a:t>
            </a:r>
            <a:r>
              <a:rPr lang="pt-BR" sz="2000" dirty="0"/>
              <a:t> </a:t>
            </a:r>
            <a:r>
              <a:rPr lang="pt-BR" sz="2000" dirty="0" err="1"/>
              <a:t>hadoop</a:t>
            </a:r>
            <a:r>
              <a:rPr lang="pt-BR" sz="2000" dirty="0"/>
              <a:t> </a:t>
            </a:r>
            <a:r>
              <a:rPr lang="pt-BR" sz="2000" dirty="0" err="1"/>
              <a:t>fs</a:t>
            </a:r>
            <a:r>
              <a:rPr lang="pt-BR" sz="2000" dirty="0"/>
              <a:t> -</a:t>
            </a:r>
            <a:r>
              <a:rPr lang="pt-BR" sz="2000" dirty="0" err="1"/>
              <a:t>chown</a:t>
            </a:r>
            <a:r>
              <a:rPr lang="pt-BR" sz="2000" dirty="0"/>
              <a:t> </a:t>
            </a:r>
            <a:r>
              <a:rPr lang="pt-BR" sz="2000" dirty="0" err="1"/>
              <a:t>admin</a:t>
            </a:r>
            <a:r>
              <a:rPr lang="pt-BR" sz="2000" dirty="0"/>
              <a:t> /</a:t>
            </a:r>
            <a:r>
              <a:rPr lang="pt-BR" sz="2000" dirty="0" err="1"/>
              <a:t>user</a:t>
            </a:r>
            <a:r>
              <a:rPr lang="pt-BR" sz="2000" dirty="0"/>
              <a:t>/outros/getstat_com_serp_report_201707.csv</a:t>
            </a:r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116750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261" y="747225"/>
            <a:ext cx="11031415" cy="460252"/>
          </a:xfrm>
        </p:spPr>
        <p:txBody>
          <a:bodyPr>
            <a:noAutofit/>
          </a:bodyPr>
          <a:lstStyle/>
          <a:p>
            <a:pPr algn="l"/>
            <a:r>
              <a:rPr lang="pt-PT" sz="3200" dirty="0" smtClean="0"/>
              <a:t>STAT </a:t>
            </a:r>
            <a:r>
              <a:rPr lang="pt-PT" sz="3200" dirty="0" err="1" smtClean="0"/>
              <a:t>Search</a:t>
            </a:r>
            <a:r>
              <a:rPr lang="pt-PT" sz="3200" dirty="0" smtClean="0"/>
              <a:t> </a:t>
            </a:r>
            <a:r>
              <a:rPr lang="pt-PT" sz="3200" dirty="0" err="1" smtClean="0"/>
              <a:t>Analytics</a:t>
            </a:r>
            <a:endParaRPr lang="pt-PT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9261" y="1468439"/>
            <a:ext cx="11031414" cy="418976"/>
          </a:xfrm>
        </p:spPr>
        <p:txBody>
          <a:bodyPr>
            <a:normAutofit lnSpcReduction="10000"/>
          </a:bodyPr>
          <a:lstStyle/>
          <a:p>
            <a:pPr algn="l"/>
            <a:r>
              <a:rPr lang="pt-BR" b="1" dirty="0" err="1"/>
              <a:t>Solution</a:t>
            </a:r>
            <a:r>
              <a:rPr lang="pt-BR" b="1" dirty="0"/>
              <a:t> Design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539261" y="2148376"/>
            <a:ext cx="11172091" cy="3947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PT" dirty="0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539261" y="1989870"/>
            <a:ext cx="11031414" cy="4468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900" b="1" dirty="0" err="1" smtClean="0"/>
              <a:t>Publish</a:t>
            </a:r>
            <a:r>
              <a:rPr lang="pt-BR" sz="2900" b="1" dirty="0" smtClean="0"/>
              <a:t> </a:t>
            </a:r>
            <a:r>
              <a:rPr lang="pt-BR" sz="2900" b="1" dirty="0" err="1" smtClean="0"/>
              <a:t>the</a:t>
            </a:r>
            <a:r>
              <a:rPr lang="pt-BR" sz="2900" b="1" dirty="0" smtClean="0"/>
              <a:t> Apache </a:t>
            </a:r>
            <a:r>
              <a:rPr lang="pt-BR" sz="2900" b="1" dirty="0" err="1" smtClean="0"/>
              <a:t>Spark</a:t>
            </a:r>
            <a:r>
              <a:rPr lang="pt-BR" sz="2900" b="1" dirty="0" smtClean="0"/>
              <a:t> </a:t>
            </a:r>
            <a:r>
              <a:rPr lang="pt-BR" sz="2900" b="1" dirty="0" err="1" smtClean="0"/>
              <a:t>Rotine</a:t>
            </a:r>
            <a:r>
              <a:rPr lang="pt-BR" sz="2900" b="1" dirty="0" smtClean="0"/>
              <a:t> </a:t>
            </a:r>
            <a:r>
              <a:rPr lang="pt-BR" sz="2900" b="1" dirty="0" err="1" smtClean="0"/>
              <a:t>on</a:t>
            </a:r>
            <a:r>
              <a:rPr lang="pt-BR" sz="2900" b="1" dirty="0" smtClean="0"/>
              <a:t> YARN:</a:t>
            </a:r>
            <a:br>
              <a:rPr lang="pt-BR" sz="2900" b="1" dirty="0" smtClean="0"/>
            </a:br>
            <a:endParaRPr lang="pt-BR" sz="2000" b="1" dirty="0" smtClean="0"/>
          </a:p>
          <a:p>
            <a:pPr algn="l"/>
            <a:r>
              <a:rPr lang="pt-BR" sz="2000" dirty="0"/>
              <a:t>Execute a </a:t>
            </a:r>
            <a:r>
              <a:rPr lang="pt-BR" sz="2000" dirty="0" err="1"/>
              <a:t>command</a:t>
            </a:r>
            <a:r>
              <a:rPr lang="pt-BR" sz="2000" dirty="0"/>
              <a:t>: </a:t>
            </a:r>
            <a:endParaRPr lang="pt-BR" sz="2000" dirty="0" smtClean="0"/>
          </a:p>
          <a:p>
            <a:pPr algn="l"/>
            <a:endParaRPr lang="pt-BR" sz="2000" dirty="0"/>
          </a:p>
          <a:p>
            <a:pPr algn="l"/>
            <a:r>
              <a:rPr lang="pt-BR" sz="2000" dirty="0" err="1"/>
              <a:t>spark-submit</a:t>
            </a:r>
            <a:r>
              <a:rPr lang="pt-BR" sz="2000" dirty="0"/>
              <a:t> --</a:t>
            </a:r>
            <a:r>
              <a:rPr lang="pt-BR" sz="2000" dirty="0" err="1"/>
              <a:t>class</a:t>
            </a:r>
            <a:r>
              <a:rPr lang="pt-BR" sz="2000" dirty="0"/>
              <a:t> </a:t>
            </a:r>
            <a:r>
              <a:rPr lang="pt-BR" sz="2000" dirty="0" err="1"/>
              <a:t>com.getstat.analysis.Main</a:t>
            </a:r>
            <a:r>
              <a:rPr lang="pt-BR" sz="2000" dirty="0"/>
              <a:t> --</a:t>
            </a:r>
            <a:r>
              <a:rPr lang="pt-BR" sz="2000" dirty="0" err="1"/>
              <a:t>master</a:t>
            </a:r>
            <a:r>
              <a:rPr lang="pt-BR" sz="2000" dirty="0"/>
              <a:t> </a:t>
            </a:r>
            <a:r>
              <a:rPr lang="pt-BR" sz="2000" dirty="0" err="1"/>
              <a:t>yarn</a:t>
            </a:r>
            <a:r>
              <a:rPr lang="pt-BR" sz="2000" dirty="0"/>
              <a:t> \--</a:t>
            </a:r>
            <a:r>
              <a:rPr lang="pt-BR" sz="2000" dirty="0" err="1"/>
              <a:t>deploy-mode</a:t>
            </a:r>
            <a:r>
              <a:rPr lang="pt-BR" sz="2000" dirty="0"/>
              <a:t> cluster --</a:t>
            </a:r>
            <a:r>
              <a:rPr lang="pt-BR" sz="2000" dirty="0" err="1"/>
              <a:t>conf</a:t>
            </a:r>
            <a:r>
              <a:rPr lang="pt-BR" sz="2000" dirty="0"/>
              <a:t> "</a:t>
            </a:r>
            <a:r>
              <a:rPr lang="pt-BR" sz="2000" dirty="0" err="1"/>
              <a:t>spark.yarn.am.waitTime</a:t>
            </a:r>
            <a:r>
              <a:rPr lang="pt-BR" sz="2000" dirty="0"/>
              <a:t>=500s" </a:t>
            </a:r>
            <a:r>
              <a:rPr lang="pt-BR" sz="2000" dirty="0" err="1"/>
              <a:t>target</a:t>
            </a:r>
            <a:r>
              <a:rPr lang="pt-BR" sz="2000" dirty="0"/>
              <a:t>/stat-test-0.0.1-SNAPSHOT-jar-with-dependencies.jar /</a:t>
            </a:r>
            <a:r>
              <a:rPr lang="pt-BR" sz="2000" dirty="0" err="1"/>
              <a:t>user</a:t>
            </a:r>
            <a:r>
              <a:rPr lang="pt-BR" sz="2000" dirty="0"/>
              <a:t>/outros/getstat_com_serp_report_201707.csv</a:t>
            </a:r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33671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261" y="747225"/>
            <a:ext cx="11031415" cy="460252"/>
          </a:xfrm>
        </p:spPr>
        <p:txBody>
          <a:bodyPr>
            <a:noAutofit/>
          </a:bodyPr>
          <a:lstStyle/>
          <a:p>
            <a:pPr algn="l"/>
            <a:r>
              <a:rPr lang="pt-PT" sz="3200" dirty="0" smtClean="0"/>
              <a:t>STAT </a:t>
            </a:r>
            <a:r>
              <a:rPr lang="pt-PT" sz="3200" dirty="0" err="1" smtClean="0"/>
              <a:t>Search</a:t>
            </a:r>
            <a:r>
              <a:rPr lang="pt-PT" sz="3200" dirty="0" smtClean="0"/>
              <a:t> </a:t>
            </a:r>
            <a:r>
              <a:rPr lang="pt-PT" sz="3200" dirty="0" err="1" smtClean="0"/>
              <a:t>Analytics</a:t>
            </a:r>
            <a:endParaRPr lang="pt-PT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9261" y="1468439"/>
            <a:ext cx="11031414" cy="418976"/>
          </a:xfrm>
        </p:spPr>
        <p:txBody>
          <a:bodyPr>
            <a:normAutofit lnSpcReduction="10000"/>
          </a:bodyPr>
          <a:lstStyle/>
          <a:p>
            <a:pPr algn="l"/>
            <a:r>
              <a:rPr lang="pt-BR" b="1" dirty="0" err="1"/>
              <a:t>Solution</a:t>
            </a:r>
            <a:r>
              <a:rPr lang="pt-BR" b="1" dirty="0"/>
              <a:t> Design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539261" y="2148376"/>
            <a:ext cx="11172091" cy="3947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PT" dirty="0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539261" y="1989870"/>
            <a:ext cx="11031414" cy="4468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900" b="1" dirty="0" err="1"/>
              <a:t>Cloudera</a:t>
            </a:r>
            <a:r>
              <a:rPr lang="pt-BR" sz="2900" b="1" dirty="0"/>
              <a:t> </a:t>
            </a:r>
            <a:r>
              <a:rPr lang="pt-BR" sz="2900" b="1" dirty="0" err="1"/>
              <a:t>Environment</a:t>
            </a:r>
            <a:r>
              <a:rPr lang="pt-BR" sz="2900" b="1" dirty="0"/>
              <a:t> </a:t>
            </a:r>
            <a:r>
              <a:rPr lang="pt-BR" sz="2900" b="1" dirty="0" err="1"/>
              <a:t>working</a:t>
            </a:r>
            <a:r>
              <a:rPr lang="pt-BR" sz="2900" b="1" dirty="0"/>
              <a:t>:</a:t>
            </a:r>
            <a:r>
              <a:rPr lang="pt-BR" sz="2900" b="1" dirty="0" smtClean="0"/>
              <a:t/>
            </a:r>
            <a:br>
              <a:rPr lang="pt-BR" sz="2900" b="1" dirty="0" smtClean="0"/>
            </a:br>
            <a:endParaRPr lang="pt-BR" sz="2000" b="1" dirty="0" smtClean="0"/>
          </a:p>
          <a:p>
            <a:pPr algn="l"/>
            <a:r>
              <a:rPr lang="pt-BR" sz="2000" dirty="0" err="1"/>
              <a:t>I</a:t>
            </a:r>
            <a:r>
              <a:rPr lang="pt-BR" sz="2000" dirty="0"/>
              <a:t> </a:t>
            </a:r>
            <a:r>
              <a:rPr lang="pt-BR" sz="2000" dirty="0" err="1"/>
              <a:t>create</a:t>
            </a:r>
            <a:r>
              <a:rPr lang="pt-BR" sz="2000" dirty="0"/>
              <a:t> a </a:t>
            </a:r>
            <a:r>
              <a:rPr lang="pt-BR" sz="2000" dirty="0" err="1"/>
              <a:t>Cloudera</a:t>
            </a:r>
            <a:r>
              <a:rPr lang="pt-BR" sz="2000" dirty="0"/>
              <a:t> </a:t>
            </a:r>
            <a:r>
              <a:rPr lang="pt-BR" sz="2000" dirty="0" err="1"/>
              <a:t>hadoop</a:t>
            </a:r>
            <a:r>
              <a:rPr lang="pt-BR" sz="2000" dirty="0"/>
              <a:t> </a:t>
            </a:r>
            <a:r>
              <a:rPr lang="pt-BR" sz="2000" dirty="0" err="1"/>
              <a:t>environment</a:t>
            </a:r>
            <a:r>
              <a:rPr lang="pt-BR" sz="2000" dirty="0"/>
              <a:t> </a:t>
            </a:r>
            <a:r>
              <a:rPr lang="pt-BR" sz="2000" dirty="0" err="1"/>
              <a:t>working</a:t>
            </a:r>
            <a:r>
              <a:rPr lang="pt-BR" sz="2000" dirty="0"/>
              <a:t> </a:t>
            </a:r>
            <a:r>
              <a:rPr lang="pt-BR" sz="2000" dirty="0" err="1"/>
              <a:t>using</a:t>
            </a:r>
            <a:r>
              <a:rPr lang="pt-BR" sz="2000" dirty="0"/>
              <a:t> cluster </a:t>
            </a:r>
            <a:r>
              <a:rPr lang="pt-BR" sz="2000" dirty="0" err="1"/>
              <a:t>with</a:t>
            </a:r>
            <a:r>
              <a:rPr lang="pt-BR" sz="2000" dirty="0"/>
              <a:t> 1 Server </a:t>
            </a:r>
            <a:r>
              <a:rPr lang="pt-BR" sz="2000" dirty="0" err="1"/>
              <a:t>NameNode</a:t>
            </a:r>
            <a:r>
              <a:rPr lang="pt-BR" sz="2000" dirty="0"/>
              <a:t> </a:t>
            </a:r>
            <a:r>
              <a:rPr lang="pt-BR" sz="2000" dirty="0" err="1"/>
              <a:t>and</a:t>
            </a:r>
            <a:r>
              <a:rPr lang="pt-BR" sz="2000" dirty="0"/>
              <a:t> 3 server </a:t>
            </a:r>
            <a:r>
              <a:rPr lang="pt-BR" sz="2000" dirty="0" err="1"/>
              <a:t>Datanode</a:t>
            </a:r>
            <a:r>
              <a:rPr lang="pt-BR" sz="2000" dirty="0" smtClean="0"/>
              <a:t>.</a:t>
            </a:r>
          </a:p>
          <a:p>
            <a:pPr algn="l"/>
            <a:r>
              <a:rPr lang="pt-BR" sz="2000" dirty="0" err="1" smtClean="0"/>
              <a:t>To</a:t>
            </a:r>
            <a:r>
              <a:rPr lang="pt-BR" sz="2000" dirty="0" smtClean="0"/>
              <a:t> </a:t>
            </a:r>
            <a:r>
              <a:rPr lang="pt-BR" sz="2000" dirty="0" err="1"/>
              <a:t>see</a:t>
            </a:r>
            <a:r>
              <a:rPr lang="pt-BR" sz="2000" dirty="0"/>
              <a:t> </a:t>
            </a:r>
            <a:r>
              <a:rPr lang="pt-BR" sz="2000" dirty="0" err="1"/>
              <a:t>the</a:t>
            </a:r>
            <a:r>
              <a:rPr lang="pt-BR" sz="2000" dirty="0"/>
              <a:t> </a:t>
            </a:r>
            <a:r>
              <a:rPr lang="pt-BR" sz="2000" dirty="0" err="1"/>
              <a:t>environment</a:t>
            </a:r>
            <a:r>
              <a:rPr lang="pt-BR" sz="2000" dirty="0"/>
              <a:t> </a:t>
            </a:r>
            <a:r>
              <a:rPr lang="pt-BR" sz="2000" dirty="0" err="1"/>
              <a:t>update</a:t>
            </a:r>
            <a:r>
              <a:rPr lang="pt-BR" sz="2000" dirty="0"/>
              <a:t> </a:t>
            </a:r>
            <a:r>
              <a:rPr lang="pt-BR" sz="2000" dirty="0" err="1"/>
              <a:t>your</a:t>
            </a:r>
            <a:r>
              <a:rPr lang="pt-BR" sz="2000" dirty="0"/>
              <a:t> /</a:t>
            </a:r>
            <a:r>
              <a:rPr lang="pt-BR" sz="2000" dirty="0" err="1"/>
              <a:t>etc</a:t>
            </a:r>
            <a:r>
              <a:rPr lang="pt-BR" sz="2000" dirty="0"/>
              <a:t>/hosts </a:t>
            </a:r>
            <a:r>
              <a:rPr lang="pt-BR" sz="2000" dirty="0" err="1"/>
              <a:t>and</a:t>
            </a:r>
            <a:r>
              <a:rPr lang="pt-BR" sz="2000" dirty="0"/>
              <a:t> </a:t>
            </a:r>
            <a:r>
              <a:rPr lang="pt-BR" sz="2000" dirty="0" err="1"/>
              <a:t>add</a:t>
            </a:r>
            <a:r>
              <a:rPr lang="pt-BR" sz="2000" dirty="0"/>
              <a:t> </a:t>
            </a:r>
            <a:r>
              <a:rPr lang="pt-BR" sz="2000" dirty="0" err="1"/>
              <a:t>the</a:t>
            </a:r>
            <a:r>
              <a:rPr lang="pt-BR" sz="2000" dirty="0"/>
              <a:t> </a:t>
            </a:r>
            <a:r>
              <a:rPr lang="pt-BR" sz="2000" dirty="0" err="1"/>
              <a:t>lines</a:t>
            </a:r>
            <a:r>
              <a:rPr lang="pt-BR" sz="2000" dirty="0"/>
              <a:t> </a:t>
            </a:r>
            <a:r>
              <a:rPr lang="pt-BR" sz="2000" dirty="0" err="1"/>
              <a:t>below</a:t>
            </a:r>
            <a:r>
              <a:rPr lang="pt-BR" sz="2000" dirty="0" smtClean="0"/>
              <a:t>:</a:t>
            </a:r>
          </a:p>
          <a:p>
            <a:pPr algn="l"/>
            <a:endParaRPr lang="pt-BR" sz="2000" dirty="0" smtClean="0"/>
          </a:p>
          <a:p>
            <a:pPr algn="l"/>
            <a:r>
              <a:rPr lang="pt-BR" sz="2000" dirty="0" smtClean="0"/>
              <a:t>165.227.110.4   </a:t>
            </a:r>
            <a:r>
              <a:rPr lang="pt-BR" sz="2000" dirty="0"/>
              <a:t>hadoop1.virtual.com     </a:t>
            </a:r>
            <a:r>
              <a:rPr lang="pt-BR" sz="2000" dirty="0" smtClean="0"/>
              <a:t>hadoop1</a:t>
            </a:r>
          </a:p>
          <a:p>
            <a:pPr algn="l"/>
            <a:r>
              <a:rPr lang="pt-BR" sz="2000" dirty="0" smtClean="0"/>
              <a:t>165.227.109.170 </a:t>
            </a:r>
            <a:r>
              <a:rPr lang="pt-BR" sz="2000" dirty="0"/>
              <a:t>hadoop2.virtual.com     </a:t>
            </a:r>
            <a:r>
              <a:rPr lang="pt-BR" sz="2000" dirty="0" smtClean="0"/>
              <a:t>hadoop2</a:t>
            </a:r>
          </a:p>
          <a:p>
            <a:pPr algn="l"/>
            <a:r>
              <a:rPr lang="pt-BR" sz="2000" dirty="0" smtClean="0"/>
              <a:t>165.227.109.246 </a:t>
            </a:r>
            <a:r>
              <a:rPr lang="pt-BR" sz="2000" dirty="0"/>
              <a:t>hadoop3.virtual.com     </a:t>
            </a:r>
            <a:r>
              <a:rPr lang="pt-BR" sz="2000" dirty="0" smtClean="0"/>
              <a:t>hadoop3</a:t>
            </a:r>
          </a:p>
          <a:p>
            <a:pPr algn="l"/>
            <a:endParaRPr lang="pt-BR" sz="2000" dirty="0" smtClean="0"/>
          </a:p>
          <a:p>
            <a:pPr algn="l"/>
            <a:r>
              <a:rPr lang="pt-BR" sz="2000" dirty="0" err="1" smtClean="0"/>
              <a:t>After</a:t>
            </a:r>
            <a:r>
              <a:rPr lang="pt-BR" sz="2000" dirty="0" smtClean="0"/>
              <a:t> </a:t>
            </a:r>
            <a:r>
              <a:rPr lang="pt-BR" sz="2000" dirty="0" err="1"/>
              <a:t>save</a:t>
            </a:r>
            <a:r>
              <a:rPr lang="pt-BR" sz="2000" dirty="0"/>
              <a:t> /</a:t>
            </a:r>
            <a:r>
              <a:rPr lang="pt-BR" sz="2000" dirty="0" err="1"/>
              <a:t>etc</a:t>
            </a:r>
            <a:r>
              <a:rPr lang="pt-BR" sz="2000" dirty="0"/>
              <a:t>/hosts </a:t>
            </a:r>
            <a:r>
              <a:rPr lang="pt-BR" sz="2000" dirty="0" err="1"/>
              <a:t>this</a:t>
            </a:r>
            <a:r>
              <a:rPr lang="pt-BR" sz="2000" dirty="0"/>
              <a:t> </a:t>
            </a:r>
            <a:r>
              <a:rPr lang="pt-BR" sz="2000" dirty="0" err="1"/>
              <a:t>access</a:t>
            </a:r>
            <a:r>
              <a:rPr lang="pt-BR" sz="2000" dirty="0"/>
              <a:t> in </a:t>
            </a:r>
            <a:r>
              <a:rPr lang="pt-BR" sz="2000" dirty="0" err="1"/>
              <a:t>your</a:t>
            </a:r>
            <a:r>
              <a:rPr lang="pt-BR" sz="2000" dirty="0"/>
              <a:t> browser </a:t>
            </a:r>
            <a:r>
              <a:rPr lang="pt-BR" sz="2000" dirty="0" err="1"/>
              <a:t>the</a:t>
            </a:r>
            <a:r>
              <a:rPr lang="pt-BR" sz="2000" dirty="0"/>
              <a:t> URL: </a:t>
            </a:r>
            <a:endParaRPr lang="pt-BR" sz="2000" dirty="0" smtClean="0"/>
          </a:p>
          <a:p>
            <a:pPr algn="l"/>
            <a:r>
              <a:rPr lang="pt-BR" sz="2000" dirty="0" smtClean="0">
                <a:hlinkClick r:id="rId2"/>
              </a:rPr>
              <a:t>http</a:t>
            </a:r>
            <a:r>
              <a:rPr lang="pt-BR" sz="2000" dirty="0">
                <a:hlinkClick r:id="rId2"/>
              </a:rPr>
              <a:t>://</a:t>
            </a:r>
            <a:r>
              <a:rPr lang="pt-BR" sz="2000" dirty="0" smtClean="0">
                <a:hlinkClick r:id="rId2"/>
              </a:rPr>
              <a:t>hadoop1.virtual.com:7180/cmf/login</a:t>
            </a:r>
            <a:endParaRPr lang="pt-BR" sz="2000" dirty="0" smtClean="0"/>
          </a:p>
          <a:p>
            <a:pPr algn="l"/>
            <a:r>
              <a:rPr lang="pt-BR" sz="2000" dirty="0" err="1" smtClean="0"/>
              <a:t>User</a:t>
            </a:r>
            <a:r>
              <a:rPr lang="pt-BR" sz="2000" dirty="0"/>
              <a:t>: </a:t>
            </a:r>
            <a:r>
              <a:rPr lang="pt-BR" sz="2000" dirty="0" err="1" smtClean="0"/>
              <a:t>admin</a:t>
            </a:r>
            <a:endParaRPr lang="pt-BR" sz="2000" dirty="0" smtClean="0"/>
          </a:p>
          <a:p>
            <a:pPr algn="l"/>
            <a:r>
              <a:rPr lang="pt-BR" sz="2000" dirty="0" err="1" smtClean="0"/>
              <a:t>password</a:t>
            </a:r>
            <a:r>
              <a:rPr lang="pt-BR" sz="2000" dirty="0"/>
              <a:t>: </a:t>
            </a:r>
            <a:r>
              <a:rPr lang="pt-BR" sz="2000" dirty="0" err="1"/>
              <a:t>admin</a:t>
            </a:r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108030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261" y="747225"/>
            <a:ext cx="11031415" cy="460252"/>
          </a:xfrm>
        </p:spPr>
        <p:txBody>
          <a:bodyPr>
            <a:noAutofit/>
          </a:bodyPr>
          <a:lstStyle/>
          <a:p>
            <a:pPr algn="l"/>
            <a:r>
              <a:rPr lang="pt-PT" sz="3200" dirty="0" smtClean="0"/>
              <a:t>STAT </a:t>
            </a:r>
            <a:r>
              <a:rPr lang="pt-PT" sz="3200" dirty="0" err="1" smtClean="0"/>
              <a:t>Search</a:t>
            </a:r>
            <a:r>
              <a:rPr lang="pt-PT" sz="3200" dirty="0" smtClean="0"/>
              <a:t> </a:t>
            </a:r>
            <a:r>
              <a:rPr lang="pt-PT" sz="3200" dirty="0" err="1" smtClean="0"/>
              <a:t>Analytics</a:t>
            </a:r>
            <a:endParaRPr lang="pt-PT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9261" y="1468439"/>
            <a:ext cx="11031414" cy="4746624"/>
          </a:xfrm>
        </p:spPr>
        <p:txBody>
          <a:bodyPr>
            <a:normAutofit/>
          </a:bodyPr>
          <a:lstStyle/>
          <a:p>
            <a:endParaRPr lang="pt-BR" sz="3200" b="1" dirty="0" smtClean="0"/>
          </a:p>
          <a:p>
            <a:endParaRPr lang="pt-BR" sz="3200" b="1" dirty="0"/>
          </a:p>
          <a:p>
            <a:endParaRPr lang="pt-BR" sz="3200" b="1" dirty="0" smtClean="0"/>
          </a:p>
          <a:p>
            <a:r>
              <a:rPr lang="pt-BR" sz="3200" b="1" dirty="0" err="1" smtClean="0"/>
              <a:t>Other</a:t>
            </a:r>
            <a:r>
              <a:rPr lang="pt-BR" sz="3200" b="1" dirty="0" smtClean="0"/>
              <a:t> </a:t>
            </a:r>
            <a:r>
              <a:rPr lang="pt-BR" sz="3200" b="1" dirty="0" err="1" smtClean="0"/>
              <a:t>Solutions</a:t>
            </a:r>
            <a:r>
              <a:rPr lang="pt-BR" sz="3200" b="1" dirty="0" smtClean="0"/>
              <a:t> Design</a:t>
            </a:r>
            <a:endParaRPr lang="pt-BR" sz="3200" b="1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539261" y="2148376"/>
            <a:ext cx="11172091" cy="3947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0766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261" y="747225"/>
            <a:ext cx="11031415" cy="460252"/>
          </a:xfrm>
        </p:spPr>
        <p:txBody>
          <a:bodyPr>
            <a:noAutofit/>
          </a:bodyPr>
          <a:lstStyle/>
          <a:p>
            <a:pPr algn="l"/>
            <a:r>
              <a:rPr lang="pt-PT" sz="3200" dirty="0" smtClean="0"/>
              <a:t>STAT </a:t>
            </a:r>
            <a:r>
              <a:rPr lang="pt-PT" sz="3200" dirty="0" err="1" smtClean="0"/>
              <a:t>Search</a:t>
            </a:r>
            <a:r>
              <a:rPr lang="pt-PT" sz="3200" dirty="0" smtClean="0"/>
              <a:t> </a:t>
            </a:r>
            <a:r>
              <a:rPr lang="pt-PT" sz="3200" dirty="0" err="1" smtClean="0"/>
              <a:t>Analytics</a:t>
            </a:r>
            <a:endParaRPr lang="pt-PT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9261" y="1468439"/>
            <a:ext cx="11031414" cy="418976"/>
          </a:xfrm>
        </p:spPr>
        <p:txBody>
          <a:bodyPr>
            <a:noAutofit/>
          </a:bodyPr>
          <a:lstStyle/>
          <a:p>
            <a:pPr algn="l"/>
            <a:r>
              <a:rPr lang="pt-BR" b="1" dirty="0" err="1" smtClean="0"/>
              <a:t>Solution</a:t>
            </a:r>
            <a:r>
              <a:rPr lang="pt-BR" b="1" dirty="0" smtClean="0"/>
              <a:t> Design </a:t>
            </a:r>
            <a:r>
              <a:rPr lang="mr-IN" b="1" dirty="0" smtClean="0"/>
              <a:t>–</a:t>
            </a:r>
            <a:r>
              <a:rPr lang="pt-BR" b="1" dirty="0" smtClean="0"/>
              <a:t> </a:t>
            </a:r>
            <a:r>
              <a:rPr lang="pt-BR" b="1" dirty="0" err="1" smtClean="0"/>
              <a:t>Solution</a:t>
            </a:r>
            <a:r>
              <a:rPr lang="pt-BR" b="1" dirty="0" smtClean="0"/>
              <a:t> 2</a:t>
            </a:r>
          </a:p>
          <a:p>
            <a:pPr algn="l"/>
            <a:r>
              <a:rPr lang="pt-BR" b="1" dirty="0" smtClean="0"/>
              <a:t>(</a:t>
            </a:r>
            <a:r>
              <a:rPr lang="pt-BR" b="1" dirty="0" err="1" smtClean="0"/>
              <a:t>External</a:t>
            </a:r>
            <a:r>
              <a:rPr lang="pt-BR" b="1" dirty="0" smtClean="0"/>
              <a:t> </a:t>
            </a:r>
            <a:r>
              <a:rPr lang="pt-BR" b="1" dirty="0" err="1" smtClean="0"/>
              <a:t>table</a:t>
            </a:r>
            <a:r>
              <a:rPr lang="pt-BR" b="1" dirty="0" smtClean="0"/>
              <a:t>)</a:t>
            </a:r>
            <a:endParaRPr lang="pt-BR" b="1" dirty="0"/>
          </a:p>
          <a:p>
            <a:pPr algn="l"/>
            <a:endParaRPr lang="pt-PT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539261" y="2148376"/>
            <a:ext cx="11172091" cy="3947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PT" dirty="0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539261" y="1989869"/>
            <a:ext cx="11031414" cy="4375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dirty="0"/>
          </a:p>
          <a:p>
            <a:pPr algn="l"/>
            <a:endParaRPr lang="pt-BR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70" y="2561734"/>
            <a:ext cx="976923" cy="97692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516" y="2573457"/>
            <a:ext cx="988646" cy="988646"/>
          </a:xfrm>
          <a:prstGeom prst="rect">
            <a:avLst/>
          </a:prstGeom>
        </p:spPr>
      </p:pic>
      <p:sp>
        <p:nvSpPr>
          <p:cNvPr id="8" name="Seta para a Direita 7"/>
          <p:cNvSpPr/>
          <p:nvPr/>
        </p:nvSpPr>
        <p:spPr>
          <a:xfrm>
            <a:off x="1837593" y="2862625"/>
            <a:ext cx="1078523" cy="375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tângulo 8"/>
          <p:cNvSpPr/>
          <p:nvPr/>
        </p:nvSpPr>
        <p:spPr>
          <a:xfrm>
            <a:off x="4736123" y="1677927"/>
            <a:ext cx="7139354" cy="48752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tângulo 9"/>
          <p:cNvSpPr/>
          <p:nvPr/>
        </p:nvSpPr>
        <p:spPr>
          <a:xfrm>
            <a:off x="5064370" y="2254309"/>
            <a:ext cx="2309446" cy="21066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tângulo 11"/>
          <p:cNvSpPr/>
          <p:nvPr/>
        </p:nvSpPr>
        <p:spPr>
          <a:xfrm>
            <a:off x="1750080" y="3708213"/>
            <a:ext cx="1253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File System</a:t>
            </a:r>
            <a:endParaRPr lang="pt-BR" b="1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2561734"/>
            <a:ext cx="988646" cy="988646"/>
          </a:xfrm>
          <a:prstGeom prst="rect">
            <a:avLst/>
          </a:prstGeom>
        </p:spPr>
      </p:pic>
      <p:sp>
        <p:nvSpPr>
          <p:cNvPr id="15" name="Seta para a Direita 14"/>
          <p:cNvSpPr/>
          <p:nvPr/>
        </p:nvSpPr>
        <p:spPr>
          <a:xfrm>
            <a:off x="4231543" y="2888266"/>
            <a:ext cx="1078523" cy="375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15"/>
          <p:cNvSpPr/>
          <p:nvPr/>
        </p:nvSpPr>
        <p:spPr>
          <a:xfrm>
            <a:off x="6498980" y="2388791"/>
            <a:ext cx="688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HDFS</a:t>
            </a:r>
            <a:endParaRPr lang="pt-BR" b="1" dirty="0"/>
          </a:p>
        </p:txBody>
      </p:sp>
      <p:sp>
        <p:nvSpPr>
          <p:cNvPr id="17" name="Retângulo 16"/>
          <p:cNvSpPr/>
          <p:nvPr/>
        </p:nvSpPr>
        <p:spPr>
          <a:xfrm>
            <a:off x="9727539" y="1805203"/>
            <a:ext cx="1983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 smtClean="0"/>
              <a:t>Hadoop</a:t>
            </a:r>
            <a:r>
              <a:rPr lang="pt-BR" b="1" dirty="0" smtClean="0"/>
              <a:t> </a:t>
            </a:r>
            <a:r>
              <a:rPr lang="pt-BR" b="1" dirty="0" err="1" smtClean="0"/>
              <a:t>Ecosystem</a:t>
            </a:r>
            <a:endParaRPr lang="pt-BR" b="1" dirty="0"/>
          </a:p>
        </p:txBody>
      </p:sp>
      <p:sp>
        <p:nvSpPr>
          <p:cNvPr id="18" name="Retângulo 17"/>
          <p:cNvSpPr/>
          <p:nvPr/>
        </p:nvSpPr>
        <p:spPr>
          <a:xfrm>
            <a:off x="7473949" y="2254309"/>
            <a:ext cx="4096725" cy="21066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20"/>
          <p:cNvSpPr/>
          <p:nvPr/>
        </p:nvSpPr>
        <p:spPr>
          <a:xfrm>
            <a:off x="10756044" y="2329860"/>
            <a:ext cx="706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YARN</a:t>
            </a:r>
            <a:endParaRPr lang="pt-BR" b="1" dirty="0"/>
          </a:p>
        </p:txBody>
      </p:sp>
      <p:sp>
        <p:nvSpPr>
          <p:cNvPr id="22" name="Retângulo 21"/>
          <p:cNvSpPr/>
          <p:nvPr/>
        </p:nvSpPr>
        <p:spPr>
          <a:xfrm>
            <a:off x="5064371" y="4417461"/>
            <a:ext cx="6506304" cy="19481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Retângulo 22"/>
          <p:cNvSpPr/>
          <p:nvPr/>
        </p:nvSpPr>
        <p:spPr>
          <a:xfrm>
            <a:off x="10815188" y="4463439"/>
            <a:ext cx="609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 smtClean="0"/>
              <a:t>Hive</a:t>
            </a:r>
            <a:endParaRPr lang="pt-BR" b="1" dirty="0"/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864" y="2575130"/>
            <a:ext cx="1917700" cy="1016000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8799" y="4745196"/>
            <a:ext cx="1440924" cy="1295213"/>
          </a:xfrm>
          <a:prstGeom prst="rect">
            <a:avLst/>
          </a:prstGeom>
        </p:spPr>
      </p:pic>
      <p:sp>
        <p:nvSpPr>
          <p:cNvPr id="26" name="Seta para a Direita 25"/>
          <p:cNvSpPr/>
          <p:nvPr/>
        </p:nvSpPr>
        <p:spPr>
          <a:xfrm rot="5400000">
            <a:off x="5283896" y="4052806"/>
            <a:ext cx="1194360" cy="375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9723" y="4917831"/>
            <a:ext cx="609600" cy="609600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97370" y="5316416"/>
            <a:ext cx="609600" cy="609600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5816" y="5693081"/>
            <a:ext cx="609600" cy="609600"/>
          </a:xfrm>
          <a:prstGeom prst="rect">
            <a:avLst/>
          </a:prstGeom>
        </p:spPr>
      </p:pic>
      <p:sp>
        <p:nvSpPr>
          <p:cNvPr id="30" name="Seta para a Direita 29"/>
          <p:cNvSpPr/>
          <p:nvPr/>
        </p:nvSpPr>
        <p:spPr>
          <a:xfrm rot="5400000">
            <a:off x="9053308" y="4060519"/>
            <a:ext cx="1078523" cy="375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31" name="Imagem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68208" y="3097777"/>
            <a:ext cx="768187" cy="768187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64371" y="3471008"/>
            <a:ext cx="903132" cy="903132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64370" y="1780076"/>
            <a:ext cx="1905000" cy="368300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0066" y="4859215"/>
            <a:ext cx="914400" cy="914400"/>
          </a:xfrm>
          <a:prstGeom prst="rect">
            <a:avLst/>
          </a:prstGeom>
        </p:spPr>
      </p:pic>
      <p:sp>
        <p:nvSpPr>
          <p:cNvPr id="35" name="Retângulo 34"/>
          <p:cNvSpPr/>
          <p:nvPr/>
        </p:nvSpPr>
        <p:spPr>
          <a:xfrm>
            <a:off x="10967588" y="4615839"/>
            <a:ext cx="609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 smtClean="0"/>
              <a:t>Hive</a:t>
            </a:r>
            <a:endParaRPr lang="pt-BR" b="1" dirty="0"/>
          </a:p>
        </p:txBody>
      </p:sp>
      <p:sp>
        <p:nvSpPr>
          <p:cNvPr id="36" name="Retângulo 35"/>
          <p:cNvSpPr/>
          <p:nvPr/>
        </p:nvSpPr>
        <p:spPr>
          <a:xfrm>
            <a:off x="5125901" y="5830091"/>
            <a:ext cx="1510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 smtClean="0"/>
              <a:t>External</a:t>
            </a:r>
            <a:r>
              <a:rPr lang="pt-BR" b="1" dirty="0" smtClean="0"/>
              <a:t> </a:t>
            </a:r>
            <a:r>
              <a:rPr lang="pt-BR" b="1" dirty="0" err="1" smtClean="0"/>
              <a:t>table</a:t>
            </a:r>
            <a:endParaRPr lang="pt-BR" b="1" dirty="0"/>
          </a:p>
        </p:txBody>
      </p:sp>
      <p:sp>
        <p:nvSpPr>
          <p:cNvPr id="37" name="Seta para a Direita 36"/>
          <p:cNvSpPr/>
          <p:nvPr/>
        </p:nvSpPr>
        <p:spPr>
          <a:xfrm rot="19074216">
            <a:off x="5959537" y="4055333"/>
            <a:ext cx="2752315" cy="375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0796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261" y="747225"/>
            <a:ext cx="11031415" cy="460252"/>
          </a:xfrm>
        </p:spPr>
        <p:txBody>
          <a:bodyPr>
            <a:noAutofit/>
          </a:bodyPr>
          <a:lstStyle/>
          <a:p>
            <a:pPr algn="l"/>
            <a:r>
              <a:rPr lang="pt-PT" sz="3200" dirty="0" smtClean="0"/>
              <a:t>STAT </a:t>
            </a:r>
            <a:r>
              <a:rPr lang="pt-PT" sz="3200" dirty="0" err="1" smtClean="0"/>
              <a:t>Search</a:t>
            </a:r>
            <a:r>
              <a:rPr lang="pt-PT" sz="3200" dirty="0" smtClean="0"/>
              <a:t> </a:t>
            </a:r>
            <a:r>
              <a:rPr lang="pt-PT" sz="3200" dirty="0" err="1" smtClean="0"/>
              <a:t>Analytics</a:t>
            </a:r>
            <a:endParaRPr lang="pt-PT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9261" y="1468439"/>
            <a:ext cx="11031414" cy="418976"/>
          </a:xfrm>
        </p:spPr>
        <p:txBody>
          <a:bodyPr>
            <a:noAutofit/>
          </a:bodyPr>
          <a:lstStyle/>
          <a:p>
            <a:pPr algn="l"/>
            <a:r>
              <a:rPr lang="pt-BR" b="1" dirty="0" err="1" smtClean="0"/>
              <a:t>Solution</a:t>
            </a:r>
            <a:r>
              <a:rPr lang="pt-BR" b="1" dirty="0" smtClean="0"/>
              <a:t> Design </a:t>
            </a:r>
            <a:r>
              <a:rPr lang="mr-IN" b="1" dirty="0" smtClean="0"/>
              <a:t>–</a:t>
            </a:r>
            <a:r>
              <a:rPr lang="pt-BR" b="1" dirty="0" smtClean="0"/>
              <a:t> </a:t>
            </a:r>
            <a:r>
              <a:rPr lang="pt-BR" b="1" dirty="0" err="1" smtClean="0"/>
              <a:t>Solution</a:t>
            </a:r>
            <a:r>
              <a:rPr lang="pt-BR" b="1" dirty="0" smtClean="0"/>
              <a:t> 3</a:t>
            </a:r>
            <a:br>
              <a:rPr lang="pt-BR" b="1" dirty="0" smtClean="0"/>
            </a:br>
            <a:r>
              <a:rPr lang="pt-BR" b="1" dirty="0" smtClean="0"/>
              <a:t>(Streaming)</a:t>
            </a:r>
            <a:endParaRPr lang="pt-BR" b="1" dirty="0"/>
          </a:p>
          <a:p>
            <a:pPr algn="l"/>
            <a:endParaRPr lang="pt-PT" sz="16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539261" y="2148376"/>
            <a:ext cx="11172091" cy="3947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PT" dirty="0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539261" y="1989869"/>
            <a:ext cx="11031414" cy="4375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dirty="0"/>
          </a:p>
          <a:p>
            <a:pPr algn="l"/>
            <a:endParaRPr lang="pt-BR" dirty="0" smtClean="0"/>
          </a:p>
        </p:txBody>
      </p:sp>
      <p:sp>
        <p:nvSpPr>
          <p:cNvPr id="9" name="Retângulo 8"/>
          <p:cNvSpPr/>
          <p:nvPr/>
        </p:nvSpPr>
        <p:spPr>
          <a:xfrm>
            <a:off x="4736123" y="1677927"/>
            <a:ext cx="7139354" cy="48752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tângulo 9"/>
          <p:cNvSpPr/>
          <p:nvPr/>
        </p:nvSpPr>
        <p:spPr>
          <a:xfrm>
            <a:off x="5064370" y="2254309"/>
            <a:ext cx="2309446" cy="21066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tângulo 11"/>
          <p:cNvSpPr/>
          <p:nvPr/>
        </p:nvSpPr>
        <p:spPr>
          <a:xfrm>
            <a:off x="1513987" y="3838430"/>
            <a:ext cx="1078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 smtClean="0"/>
              <a:t>Database</a:t>
            </a:r>
            <a:endParaRPr lang="pt-BR" b="1" dirty="0"/>
          </a:p>
        </p:txBody>
      </p:sp>
      <p:sp>
        <p:nvSpPr>
          <p:cNvPr id="16" name="Retângulo 15"/>
          <p:cNvSpPr/>
          <p:nvPr/>
        </p:nvSpPr>
        <p:spPr>
          <a:xfrm>
            <a:off x="6498980" y="2388791"/>
            <a:ext cx="688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HDFS</a:t>
            </a:r>
            <a:endParaRPr lang="pt-BR" b="1" dirty="0"/>
          </a:p>
        </p:txBody>
      </p:sp>
      <p:sp>
        <p:nvSpPr>
          <p:cNvPr id="17" name="Retângulo 16"/>
          <p:cNvSpPr/>
          <p:nvPr/>
        </p:nvSpPr>
        <p:spPr>
          <a:xfrm>
            <a:off x="9727539" y="1805203"/>
            <a:ext cx="1983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 smtClean="0"/>
              <a:t>Hadoop</a:t>
            </a:r>
            <a:r>
              <a:rPr lang="pt-BR" b="1" dirty="0" smtClean="0"/>
              <a:t> </a:t>
            </a:r>
            <a:r>
              <a:rPr lang="pt-BR" b="1" dirty="0" err="1" smtClean="0"/>
              <a:t>Ecosystem</a:t>
            </a:r>
            <a:endParaRPr lang="pt-BR" b="1" dirty="0"/>
          </a:p>
        </p:txBody>
      </p:sp>
      <p:sp>
        <p:nvSpPr>
          <p:cNvPr id="18" name="Retângulo 17"/>
          <p:cNvSpPr/>
          <p:nvPr/>
        </p:nvSpPr>
        <p:spPr>
          <a:xfrm>
            <a:off x="7473949" y="2254308"/>
            <a:ext cx="4096725" cy="41026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20"/>
          <p:cNvSpPr/>
          <p:nvPr/>
        </p:nvSpPr>
        <p:spPr>
          <a:xfrm>
            <a:off x="10756044" y="2329860"/>
            <a:ext cx="706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YARN</a:t>
            </a:r>
            <a:endParaRPr lang="pt-BR" b="1" dirty="0"/>
          </a:p>
        </p:txBody>
      </p:sp>
      <p:sp>
        <p:nvSpPr>
          <p:cNvPr id="22" name="Retângulo 21"/>
          <p:cNvSpPr/>
          <p:nvPr/>
        </p:nvSpPr>
        <p:spPr>
          <a:xfrm>
            <a:off x="5064371" y="4417461"/>
            <a:ext cx="2309446" cy="19481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Retângulo 22"/>
          <p:cNvSpPr/>
          <p:nvPr/>
        </p:nvSpPr>
        <p:spPr>
          <a:xfrm>
            <a:off x="5045041" y="4362842"/>
            <a:ext cx="609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 smtClean="0"/>
              <a:t>Hive</a:t>
            </a:r>
            <a:endParaRPr lang="pt-BR" b="1" dirty="0"/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096" y="4518354"/>
            <a:ext cx="1917700" cy="1016000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506" y="4717445"/>
            <a:ext cx="1440924" cy="1295213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884" y="4546570"/>
            <a:ext cx="609600" cy="609600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1879" y="5758212"/>
            <a:ext cx="609600" cy="609600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8579" y="5194543"/>
            <a:ext cx="609600" cy="609600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07440" y="5041001"/>
            <a:ext cx="768187" cy="768187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3603" y="5414232"/>
            <a:ext cx="903132" cy="903132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4370" y="1780076"/>
            <a:ext cx="1905000" cy="368300"/>
          </a:xfrm>
          <a:prstGeom prst="rect">
            <a:avLst/>
          </a:prstGeom>
        </p:spPr>
      </p:pic>
      <p:cxnSp>
        <p:nvCxnSpPr>
          <p:cNvPr id="19" name="Conector de Seta Reta 18"/>
          <p:cNvCxnSpPr/>
          <p:nvPr/>
        </p:nvCxnSpPr>
        <p:spPr>
          <a:xfrm>
            <a:off x="3003628" y="2758123"/>
            <a:ext cx="62031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m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82461" y="2918847"/>
            <a:ext cx="1917700" cy="596900"/>
          </a:xfrm>
          <a:prstGeom prst="rect">
            <a:avLst/>
          </a:prstGeom>
        </p:spPr>
      </p:pic>
      <p:sp>
        <p:nvSpPr>
          <p:cNvPr id="43" name="Seta para a Direita 42"/>
          <p:cNvSpPr/>
          <p:nvPr/>
        </p:nvSpPr>
        <p:spPr>
          <a:xfrm rot="10800000">
            <a:off x="7578669" y="3177575"/>
            <a:ext cx="1615041" cy="360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4" name="Seta para a Direita 43"/>
          <p:cNvSpPr/>
          <p:nvPr/>
        </p:nvSpPr>
        <p:spPr>
          <a:xfrm rot="10800000">
            <a:off x="7077912" y="5046210"/>
            <a:ext cx="1166684" cy="360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5" name="Seta para a Direita 44"/>
          <p:cNvSpPr/>
          <p:nvPr/>
        </p:nvSpPr>
        <p:spPr>
          <a:xfrm rot="2270538">
            <a:off x="7212880" y="4013777"/>
            <a:ext cx="1253991" cy="360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46" name="Imagem 4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0309" y="2168896"/>
            <a:ext cx="1625600" cy="1625600"/>
          </a:xfrm>
          <a:prstGeom prst="rect">
            <a:avLst/>
          </a:prstGeom>
        </p:spPr>
      </p:pic>
      <p:pic>
        <p:nvPicPr>
          <p:cNvPr id="47" name="Imagem 4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31294" y="3056037"/>
            <a:ext cx="824521" cy="824521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94847" y="3227251"/>
            <a:ext cx="667443" cy="667443"/>
          </a:xfrm>
          <a:prstGeom prst="rect">
            <a:avLst/>
          </a:prstGeom>
        </p:spPr>
      </p:pic>
      <p:pic>
        <p:nvPicPr>
          <p:cNvPr id="49" name="Imagem 4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50120" y="3060323"/>
            <a:ext cx="875933" cy="87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86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261" y="747225"/>
            <a:ext cx="11031415" cy="460252"/>
          </a:xfrm>
        </p:spPr>
        <p:txBody>
          <a:bodyPr>
            <a:noAutofit/>
          </a:bodyPr>
          <a:lstStyle/>
          <a:p>
            <a:pPr algn="l"/>
            <a:r>
              <a:rPr lang="pt-PT" sz="3200" dirty="0" smtClean="0"/>
              <a:t>STAT </a:t>
            </a:r>
            <a:r>
              <a:rPr lang="pt-PT" sz="3200" dirty="0" err="1" smtClean="0"/>
              <a:t>Search</a:t>
            </a:r>
            <a:r>
              <a:rPr lang="pt-PT" sz="3200" dirty="0" smtClean="0"/>
              <a:t> </a:t>
            </a:r>
            <a:r>
              <a:rPr lang="pt-PT" sz="3200" dirty="0" err="1" smtClean="0"/>
              <a:t>Analytics</a:t>
            </a:r>
            <a:endParaRPr lang="pt-PT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9261" y="1468439"/>
            <a:ext cx="11031414" cy="418976"/>
          </a:xfrm>
        </p:spPr>
        <p:txBody>
          <a:bodyPr>
            <a:noAutofit/>
          </a:bodyPr>
          <a:lstStyle/>
          <a:p>
            <a:pPr algn="l"/>
            <a:r>
              <a:rPr lang="pt-BR" b="1" dirty="0" err="1" smtClean="0"/>
              <a:t>Solution</a:t>
            </a:r>
            <a:r>
              <a:rPr lang="pt-BR" b="1" dirty="0" smtClean="0"/>
              <a:t> Design </a:t>
            </a:r>
            <a:r>
              <a:rPr lang="mr-IN" b="1" dirty="0" smtClean="0"/>
              <a:t>–</a:t>
            </a:r>
            <a:r>
              <a:rPr lang="pt-BR" b="1" dirty="0" smtClean="0"/>
              <a:t> </a:t>
            </a:r>
            <a:r>
              <a:rPr lang="pt-BR" b="1" dirty="0" err="1" smtClean="0"/>
              <a:t>Solution</a:t>
            </a:r>
            <a:r>
              <a:rPr lang="pt-BR" b="1" dirty="0" smtClean="0"/>
              <a:t> 4 </a:t>
            </a:r>
            <a:br>
              <a:rPr lang="pt-BR" b="1" dirty="0" smtClean="0"/>
            </a:br>
            <a:r>
              <a:rPr lang="pt-BR" b="1" dirty="0" smtClean="0"/>
              <a:t>(Real Time </a:t>
            </a:r>
            <a:r>
              <a:rPr lang="pt-BR" b="1" dirty="0" err="1" smtClean="0"/>
              <a:t>Processing</a:t>
            </a:r>
            <a:r>
              <a:rPr lang="pt-BR" b="1" dirty="0" smtClean="0"/>
              <a:t> - RTP)</a:t>
            </a:r>
            <a:endParaRPr lang="pt-BR" b="1" dirty="0"/>
          </a:p>
          <a:p>
            <a:pPr algn="l"/>
            <a:endParaRPr lang="pt-PT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539261" y="2148376"/>
            <a:ext cx="11172091" cy="3947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PT" dirty="0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539261" y="1989869"/>
            <a:ext cx="11031414" cy="4375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dirty="0"/>
          </a:p>
          <a:p>
            <a:pPr algn="l"/>
            <a:endParaRPr lang="pt-BR" dirty="0" smtClean="0"/>
          </a:p>
        </p:txBody>
      </p:sp>
      <p:sp>
        <p:nvSpPr>
          <p:cNvPr id="9" name="Retângulo 8"/>
          <p:cNvSpPr/>
          <p:nvPr/>
        </p:nvSpPr>
        <p:spPr>
          <a:xfrm>
            <a:off x="4914899" y="1677927"/>
            <a:ext cx="6960577" cy="48752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tângulo 9"/>
          <p:cNvSpPr/>
          <p:nvPr/>
        </p:nvSpPr>
        <p:spPr>
          <a:xfrm>
            <a:off x="5064370" y="2254309"/>
            <a:ext cx="2309446" cy="21066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tângulo 11"/>
          <p:cNvSpPr/>
          <p:nvPr/>
        </p:nvSpPr>
        <p:spPr>
          <a:xfrm>
            <a:off x="904814" y="3830024"/>
            <a:ext cx="19466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err="1" smtClean="0"/>
              <a:t>Microservices</a:t>
            </a:r>
            <a:endParaRPr lang="pt-BR" sz="2400" b="1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294" y="3056037"/>
            <a:ext cx="824521" cy="824521"/>
          </a:xfrm>
          <a:prstGeom prst="rect">
            <a:avLst/>
          </a:prstGeom>
        </p:spPr>
      </p:pic>
      <p:sp>
        <p:nvSpPr>
          <p:cNvPr id="16" name="Retângulo 15"/>
          <p:cNvSpPr/>
          <p:nvPr/>
        </p:nvSpPr>
        <p:spPr>
          <a:xfrm>
            <a:off x="6498980" y="2388791"/>
            <a:ext cx="688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HDFS</a:t>
            </a:r>
            <a:endParaRPr lang="pt-BR" b="1" dirty="0"/>
          </a:p>
        </p:txBody>
      </p:sp>
      <p:sp>
        <p:nvSpPr>
          <p:cNvPr id="17" name="Retângulo 16"/>
          <p:cNvSpPr/>
          <p:nvPr/>
        </p:nvSpPr>
        <p:spPr>
          <a:xfrm>
            <a:off x="9727539" y="1805203"/>
            <a:ext cx="1983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 smtClean="0"/>
              <a:t>Hadoop</a:t>
            </a:r>
            <a:r>
              <a:rPr lang="pt-BR" b="1" dirty="0" smtClean="0"/>
              <a:t> </a:t>
            </a:r>
            <a:r>
              <a:rPr lang="pt-BR" b="1" dirty="0" err="1" smtClean="0"/>
              <a:t>Ecosystem</a:t>
            </a:r>
            <a:endParaRPr lang="pt-BR" b="1" dirty="0"/>
          </a:p>
        </p:txBody>
      </p:sp>
      <p:sp>
        <p:nvSpPr>
          <p:cNvPr id="18" name="Retângulo 17"/>
          <p:cNvSpPr/>
          <p:nvPr/>
        </p:nvSpPr>
        <p:spPr>
          <a:xfrm>
            <a:off x="7473949" y="2254308"/>
            <a:ext cx="4096725" cy="41026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20"/>
          <p:cNvSpPr/>
          <p:nvPr/>
        </p:nvSpPr>
        <p:spPr>
          <a:xfrm>
            <a:off x="10756044" y="2329860"/>
            <a:ext cx="706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YARN</a:t>
            </a:r>
            <a:endParaRPr lang="pt-BR" b="1" dirty="0"/>
          </a:p>
        </p:txBody>
      </p:sp>
      <p:sp>
        <p:nvSpPr>
          <p:cNvPr id="22" name="Retângulo 21"/>
          <p:cNvSpPr/>
          <p:nvPr/>
        </p:nvSpPr>
        <p:spPr>
          <a:xfrm>
            <a:off x="5064371" y="4417461"/>
            <a:ext cx="2309446" cy="19481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Retângulo 22"/>
          <p:cNvSpPr/>
          <p:nvPr/>
        </p:nvSpPr>
        <p:spPr>
          <a:xfrm>
            <a:off x="5045041" y="4362842"/>
            <a:ext cx="609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 smtClean="0"/>
              <a:t>Hive</a:t>
            </a:r>
            <a:endParaRPr lang="pt-BR" b="1" dirty="0"/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096" y="4518354"/>
            <a:ext cx="1917700" cy="1016000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0506" y="4717445"/>
            <a:ext cx="1440924" cy="1295213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2884" y="4546570"/>
            <a:ext cx="609600" cy="609600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1879" y="5758212"/>
            <a:ext cx="609600" cy="609600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8579" y="5194543"/>
            <a:ext cx="609600" cy="609600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07440" y="5041001"/>
            <a:ext cx="768187" cy="768187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3603" y="5414232"/>
            <a:ext cx="903132" cy="903132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64370" y="1780076"/>
            <a:ext cx="1905000" cy="368300"/>
          </a:xfrm>
          <a:prstGeom prst="rect">
            <a:avLst/>
          </a:prstGeom>
        </p:spPr>
      </p:pic>
      <p:cxnSp>
        <p:nvCxnSpPr>
          <p:cNvPr id="19" name="Conector de Seta Reta 18"/>
          <p:cNvCxnSpPr/>
          <p:nvPr/>
        </p:nvCxnSpPr>
        <p:spPr>
          <a:xfrm>
            <a:off x="3003628" y="2758123"/>
            <a:ext cx="62031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eta para a Direita 42"/>
          <p:cNvSpPr/>
          <p:nvPr/>
        </p:nvSpPr>
        <p:spPr>
          <a:xfrm rot="10800000">
            <a:off x="7578669" y="3177575"/>
            <a:ext cx="1615041" cy="360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4" name="Seta para a Direita 43"/>
          <p:cNvSpPr/>
          <p:nvPr/>
        </p:nvSpPr>
        <p:spPr>
          <a:xfrm rot="10800000">
            <a:off x="7077912" y="5046210"/>
            <a:ext cx="1166684" cy="360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5" name="Seta para a Direita 44"/>
          <p:cNvSpPr/>
          <p:nvPr/>
        </p:nvSpPr>
        <p:spPr>
          <a:xfrm rot="2270538">
            <a:off x="7212880" y="4013777"/>
            <a:ext cx="1253991" cy="360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02037" y="2563577"/>
            <a:ext cx="1031629" cy="112286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9312" y="2597588"/>
            <a:ext cx="1965336" cy="861989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56357" y="2866983"/>
            <a:ext cx="837582" cy="91165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94847" y="3227251"/>
            <a:ext cx="667443" cy="667443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50120" y="3060323"/>
            <a:ext cx="875933" cy="87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1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261" y="747225"/>
            <a:ext cx="11031415" cy="460252"/>
          </a:xfrm>
        </p:spPr>
        <p:txBody>
          <a:bodyPr>
            <a:noAutofit/>
          </a:bodyPr>
          <a:lstStyle/>
          <a:p>
            <a:pPr algn="l"/>
            <a:r>
              <a:rPr lang="pt-PT" sz="3200" dirty="0" smtClean="0"/>
              <a:t>STAT </a:t>
            </a:r>
            <a:r>
              <a:rPr lang="pt-PT" sz="3200" dirty="0" err="1" smtClean="0"/>
              <a:t>Search</a:t>
            </a:r>
            <a:r>
              <a:rPr lang="pt-PT" sz="3200" dirty="0" smtClean="0"/>
              <a:t> </a:t>
            </a:r>
            <a:r>
              <a:rPr lang="pt-PT" sz="3200" dirty="0" err="1" smtClean="0"/>
              <a:t>Analytics</a:t>
            </a:r>
            <a:endParaRPr lang="pt-PT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9261" y="1468439"/>
            <a:ext cx="11031414" cy="4746624"/>
          </a:xfrm>
        </p:spPr>
        <p:txBody>
          <a:bodyPr>
            <a:normAutofit/>
          </a:bodyPr>
          <a:lstStyle/>
          <a:p>
            <a:endParaRPr lang="pt-BR" sz="3200" b="1" dirty="0" smtClean="0"/>
          </a:p>
          <a:p>
            <a:endParaRPr lang="pt-BR" sz="3200" b="1" dirty="0"/>
          </a:p>
          <a:p>
            <a:endParaRPr lang="pt-BR" sz="3200" b="1" dirty="0" smtClean="0"/>
          </a:p>
          <a:p>
            <a:endParaRPr lang="pt-BR" sz="3200" b="1" dirty="0"/>
          </a:p>
          <a:p>
            <a:r>
              <a:rPr lang="pt-BR" sz="3200" b="1" dirty="0" err="1" smtClean="0"/>
              <a:t>Thank</a:t>
            </a:r>
            <a:r>
              <a:rPr lang="pt-BR" sz="3200" b="1" dirty="0" smtClean="0"/>
              <a:t> </a:t>
            </a:r>
            <a:r>
              <a:rPr lang="pt-BR" sz="3200" b="1" dirty="0" err="1" smtClean="0"/>
              <a:t>you</a:t>
            </a:r>
            <a:r>
              <a:rPr lang="pt-BR" sz="3200" b="1" dirty="0" smtClean="0"/>
              <a:t>!</a:t>
            </a:r>
            <a:endParaRPr lang="pt-BR" sz="3200" b="1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539261" y="2148376"/>
            <a:ext cx="11172091" cy="3947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768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261" y="747225"/>
            <a:ext cx="11031415" cy="460252"/>
          </a:xfrm>
        </p:spPr>
        <p:txBody>
          <a:bodyPr>
            <a:noAutofit/>
          </a:bodyPr>
          <a:lstStyle/>
          <a:p>
            <a:pPr algn="l"/>
            <a:r>
              <a:rPr lang="pt-PT" sz="3200" dirty="0" smtClean="0"/>
              <a:t>STAT </a:t>
            </a:r>
            <a:r>
              <a:rPr lang="pt-PT" sz="3200" dirty="0" err="1" smtClean="0"/>
              <a:t>Search</a:t>
            </a:r>
            <a:r>
              <a:rPr lang="pt-PT" sz="3200" dirty="0" smtClean="0"/>
              <a:t> </a:t>
            </a:r>
            <a:r>
              <a:rPr lang="pt-PT" sz="3200" dirty="0" err="1" smtClean="0"/>
              <a:t>Analytics</a:t>
            </a:r>
            <a:endParaRPr lang="pt-PT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9261" y="1468439"/>
            <a:ext cx="11031414" cy="418976"/>
          </a:xfrm>
        </p:spPr>
        <p:txBody>
          <a:bodyPr>
            <a:normAutofit lnSpcReduction="10000"/>
          </a:bodyPr>
          <a:lstStyle/>
          <a:p>
            <a:pPr algn="l"/>
            <a:r>
              <a:rPr lang="pt-BR" b="1" dirty="0"/>
              <a:t>Data Pipeline Software </a:t>
            </a:r>
            <a:r>
              <a:rPr lang="pt-BR" b="1" dirty="0" err="1"/>
              <a:t>Developer</a:t>
            </a:r>
            <a:endParaRPr lang="pt-BR" b="1" dirty="0"/>
          </a:p>
          <a:p>
            <a:pPr algn="l"/>
            <a:endParaRPr lang="pt-PT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539261" y="2148376"/>
            <a:ext cx="11172091" cy="3947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PT" dirty="0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539261" y="1989869"/>
            <a:ext cx="11031414" cy="43757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 err="1"/>
              <a:t>Our</a:t>
            </a:r>
            <a:r>
              <a:rPr lang="pt-BR" dirty="0"/>
              <a:t> </a:t>
            </a:r>
            <a:r>
              <a:rPr lang="pt-BR" dirty="0" err="1"/>
              <a:t>goal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project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two</a:t>
            </a:r>
            <a:r>
              <a:rPr lang="pt-BR" dirty="0"/>
              <a:t> </a:t>
            </a:r>
            <a:r>
              <a:rPr lang="pt-BR" dirty="0" err="1"/>
              <a:t>fold</a:t>
            </a:r>
            <a:r>
              <a:rPr lang="pt-BR" dirty="0"/>
              <a:t>: </a:t>
            </a:r>
          </a:p>
          <a:p>
            <a:pPr algn="l"/>
            <a:endParaRPr lang="pt-BR" dirty="0" smtClean="0"/>
          </a:p>
          <a:p>
            <a:pPr marL="457200" indent="-457200" algn="l">
              <a:buFont typeface="+mj-lt"/>
              <a:buAutoNum type="arabicPeriod"/>
            </a:pPr>
            <a:r>
              <a:rPr lang="pt-BR" dirty="0" smtClean="0"/>
              <a:t>Design </a:t>
            </a:r>
            <a:r>
              <a:rPr lang="pt-BR" dirty="0" err="1"/>
              <a:t>and</a:t>
            </a:r>
            <a:r>
              <a:rPr lang="pt-BR" dirty="0"/>
              <a:t> build </a:t>
            </a:r>
            <a:r>
              <a:rPr lang="pt-BR" dirty="0" err="1"/>
              <a:t>an</a:t>
            </a:r>
            <a:r>
              <a:rPr lang="pt-BR" dirty="0"/>
              <a:t> ETL </a:t>
            </a:r>
            <a:r>
              <a:rPr lang="pt-BR" dirty="0" err="1"/>
              <a:t>process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ingest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store</a:t>
            </a:r>
            <a:r>
              <a:rPr lang="pt-BR" dirty="0"/>
              <a:t> </a:t>
            </a:r>
            <a:r>
              <a:rPr lang="pt-BR" dirty="0" err="1"/>
              <a:t>this</a:t>
            </a:r>
            <a:r>
              <a:rPr lang="pt-BR" dirty="0"/>
              <a:t> data in </a:t>
            </a:r>
            <a:r>
              <a:rPr lang="pt-BR" dirty="0" err="1"/>
              <a:t>an</a:t>
            </a:r>
            <a:r>
              <a:rPr lang="pt-BR" dirty="0"/>
              <a:t> </a:t>
            </a:r>
            <a:r>
              <a:rPr lang="pt-BR" dirty="0" err="1"/>
              <a:t>efficient</a:t>
            </a:r>
            <a:r>
              <a:rPr lang="pt-BR" dirty="0"/>
              <a:t> </a:t>
            </a:r>
            <a:r>
              <a:rPr lang="pt-BR" dirty="0" err="1"/>
              <a:t>format</a:t>
            </a:r>
            <a:r>
              <a:rPr lang="pt-BR" dirty="0"/>
              <a:t> for </a:t>
            </a:r>
            <a:r>
              <a:rPr lang="pt-BR" dirty="0" err="1"/>
              <a:t>analysis</a:t>
            </a:r>
            <a:r>
              <a:rPr lang="pt-BR" dirty="0"/>
              <a:t> </a:t>
            </a:r>
          </a:p>
          <a:p>
            <a:pPr marL="457200" indent="-457200" algn="l">
              <a:buFont typeface="+mj-lt"/>
              <a:buAutoNum type="arabicPeriod"/>
            </a:pPr>
            <a:r>
              <a:rPr lang="pt-BR" dirty="0" err="1"/>
              <a:t>Analyze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data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answer</a:t>
            </a:r>
            <a:r>
              <a:rPr lang="pt-BR" dirty="0"/>
              <a:t> </a:t>
            </a:r>
            <a:r>
              <a:rPr lang="pt-BR" dirty="0" err="1"/>
              <a:t>three</a:t>
            </a:r>
            <a:r>
              <a:rPr lang="pt-BR" dirty="0"/>
              <a:t> </a:t>
            </a:r>
            <a:r>
              <a:rPr lang="pt-BR" dirty="0" err="1"/>
              <a:t>important</a:t>
            </a:r>
            <a:r>
              <a:rPr lang="pt-BR" dirty="0"/>
              <a:t> SEO </a:t>
            </a:r>
            <a:r>
              <a:rPr lang="pt-BR" dirty="0" err="1"/>
              <a:t>questions</a:t>
            </a:r>
            <a:r>
              <a:rPr lang="pt-BR" dirty="0"/>
              <a:t> </a:t>
            </a:r>
          </a:p>
          <a:p>
            <a:pPr algn="l"/>
            <a:endParaRPr lang="pt-BR" dirty="0"/>
          </a:p>
          <a:p>
            <a:pPr algn="l"/>
            <a:r>
              <a:rPr lang="pt-BR" dirty="0" smtClean="0"/>
              <a:t>In </a:t>
            </a:r>
            <a:r>
              <a:rPr lang="pt-BR" dirty="0" err="1"/>
              <a:t>doing</a:t>
            </a:r>
            <a:r>
              <a:rPr lang="pt-BR" dirty="0"/>
              <a:t> </a:t>
            </a:r>
            <a:r>
              <a:rPr lang="pt-BR" dirty="0" err="1"/>
              <a:t>so</a:t>
            </a:r>
            <a:r>
              <a:rPr lang="pt-BR" dirty="0"/>
              <a:t>, </a:t>
            </a:r>
            <a:r>
              <a:rPr lang="pt-BR" dirty="0" err="1"/>
              <a:t>we</a:t>
            </a:r>
            <a:r>
              <a:rPr lang="pt-BR" dirty="0"/>
              <a:t> </a:t>
            </a:r>
            <a:r>
              <a:rPr lang="pt-BR" dirty="0" err="1"/>
              <a:t>want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give</a:t>
            </a:r>
            <a:r>
              <a:rPr lang="pt-BR" dirty="0"/>
              <a:t> </a:t>
            </a:r>
            <a:r>
              <a:rPr lang="pt-BR" dirty="0" err="1"/>
              <a:t>you</a:t>
            </a:r>
            <a:r>
              <a:rPr lang="pt-BR" dirty="0"/>
              <a:t> a </a:t>
            </a:r>
            <a:r>
              <a:rPr lang="pt-BR" dirty="0" err="1"/>
              <a:t>feel</a:t>
            </a:r>
            <a:r>
              <a:rPr lang="pt-BR" dirty="0"/>
              <a:t> for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kind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work</a:t>
            </a:r>
            <a:r>
              <a:rPr lang="pt-BR" dirty="0"/>
              <a:t> </a:t>
            </a:r>
            <a:r>
              <a:rPr lang="pt-BR" dirty="0" err="1"/>
              <a:t>you</a:t>
            </a:r>
            <a:r>
              <a:rPr lang="pt-BR" dirty="0"/>
              <a:t> </a:t>
            </a:r>
            <a:r>
              <a:rPr lang="pt-BR" dirty="0" err="1"/>
              <a:t>will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doing</a:t>
            </a:r>
            <a:r>
              <a:rPr lang="pt-BR" dirty="0"/>
              <a:t> in </a:t>
            </a:r>
            <a:r>
              <a:rPr lang="pt-BR" dirty="0" err="1"/>
              <a:t>the</a:t>
            </a:r>
            <a:r>
              <a:rPr lang="pt-BR" dirty="0"/>
              <a:t> Data Services </a:t>
            </a:r>
            <a:r>
              <a:rPr lang="pt-BR" dirty="0" err="1"/>
              <a:t>team</a:t>
            </a:r>
            <a:r>
              <a:rPr lang="pt-BR" dirty="0"/>
              <a:t> </a:t>
            </a:r>
            <a:r>
              <a:rPr lang="pt-BR" dirty="0" err="1"/>
              <a:t>at</a:t>
            </a:r>
            <a:r>
              <a:rPr lang="pt-BR" dirty="0"/>
              <a:t> STAT,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we</a:t>
            </a:r>
            <a:r>
              <a:rPr lang="pt-BR" dirty="0"/>
              <a:t> </a:t>
            </a:r>
            <a:r>
              <a:rPr lang="pt-BR" dirty="0" err="1"/>
              <a:t>want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get</a:t>
            </a:r>
            <a:r>
              <a:rPr lang="pt-BR" dirty="0"/>
              <a:t> </a:t>
            </a:r>
            <a:r>
              <a:rPr lang="pt-BR" dirty="0" err="1"/>
              <a:t>an</a:t>
            </a:r>
            <a:r>
              <a:rPr lang="pt-BR" dirty="0"/>
              <a:t> </a:t>
            </a:r>
            <a:r>
              <a:rPr lang="pt-BR" dirty="0" err="1"/>
              <a:t>idea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how</a:t>
            </a:r>
            <a:r>
              <a:rPr lang="pt-BR" dirty="0"/>
              <a:t> </a:t>
            </a:r>
            <a:r>
              <a:rPr lang="pt-BR" dirty="0" err="1"/>
              <a:t>you</a:t>
            </a:r>
            <a:r>
              <a:rPr lang="pt-BR" dirty="0"/>
              <a:t> </a:t>
            </a:r>
            <a:r>
              <a:rPr lang="pt-BR" dirty="0" err="1"/>
              <a:t>would</a:t>
            </a:r>
            <a:r>
              <a:rPr lang="pt-BR" dirty="0"/>
              <a:t> solve </a:t>
            </a:r>
            <a:r>
              <a:rPr lang="pt-BR" dirty="0" err="1"/>
              <a:t>these</a:t>
            </a:r>
            <a:r>
              <a:rPr lang="pt-BR" dirty="0"/>
              <a:t> </a:t>
            </a:r>
            <a:r>
              <a:rPr lang="pt-BR" dirty="0" err="1"/>
              <a:t>problems</a:t>
            </a:r>
            <a:r>
              <a:rPr lang="pt-BR" dirty="0"/>
              <a:t>. </a:t>
            </a:r>
          </a:p>
          <a:p>
            <a:pPr algn="l"/>
            <a:r>
              <a:rPr lang="pt-BR" dirty="0" err="1"/>
              <a:t>Although</a:t>
            </a:r>
            <a:r>
              <a:rPr lang="pt-BR" dirty="0"/>
              <a:t> </a:t>
            </a:r>
            <a:r>
              <a:rPr lang="pt-BR" dirty="0" err="1"/>
              <a:t>we</a:t>
            </a:r>
            <a:r>
              <a:rPr lang="pt-BR" dirty="0"/>
              <a:t> </a:t>
            </a:r>
            <a:r>
              <a:rPr lang="pt-BR" dirty="0" err="1"/>
              <a:t>have</a:t>
            </a:r>
            <a:r>
              <a:rPr lang="pt-BR" dirty="0"/>
              <a:t> </a:t>
            </a:r>
            <a:r>
              <a:rPr lang="pt-BR" dirty="0" err="1"/>
              <a:t>provided</a:t>
            </a:r>
            <a:r>
              <a:rPr lang="pt-BR" dirty="0"/>
              <a:t> a </a:t>
            </a:r>
            <a:r>
              <a:rPr lang="pt-BR" dirty="0" err="1"/>
              <a:t>very</a:t>
            </a:r>
            <a:r>
              <a:rPr lang="pt-BR" dirty="0"/>
              <a:t> </a:t>
            </a:r>
            <a:r>
              <a:rPr lang="pt-BR" dirty="0" err="1"/>
              <a:t>tiny</a:t>
            </a:r>
            <a:r>
              <a:rPr lang="pt-BR" dirty="0"/>
              <a:t> </a:t>
            </a:r>
            <a:r>
              <a:rPr lang="pt-BR" dirty="0" err="1"/>
              <a:t>subset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data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you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limit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size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scope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project</a:t>
            </a:r>
            <a:r>
              <a:rPr lang="pt-BR" dirty="0"/>
              <a:t>, </a:t>
            </a:r>
            <a:r>
              <a:rPr lang="pt-BR" dirty="0" err="1"/>
              <a:t>we</a:t>
            </a:r>
            <a:r>
              <a:rPr lang="pt-BR" dirty="0"/>
              <a:t> </a:t>
            </a:r>
            <a:r>
              <a:rPr lang="pt-BR" dirty="0" err="1"/>
              <a:t>would</a:t>
            </a:r>
            <a:r>
              <a:rPr lang="pt-BR" dirty="0"/>
              <a:t> </a:t>
            </a:r>
            <a:r>
              <a:rPr lang="pt-BR" dirty="0" err="1"/>
              <a:t>like</a:t>
            </a:r>
            <a:r>
              <a:rPr lang="pt-BR" dirty="0"/>
              <a:t> </a:t>
            </a:r>
            <a:r>
              <a:rPr lang="pt-BR" dirty="0" err="1"/>
              <a:t>you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design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solution</a:t>
            </a:r>
            <a:r>
              <a:rPr lang="pt-BR" dirty="0"/>
              <a:t> </a:t>
            </a:r>
            <a:r>
              <a:rPr lang="pt-BR" dirty="0" err="1"/>
              <a:t>considering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scale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data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we</a:t>
            </a:r>
            <a:r>
              <a:rPr lang="pt-BR" dirty="0"/>
              <a:t> </a:t>
            </a:r>
            <a:r>
              <a:rPr lang="pt-BR" dirty="0" err="1"/>
              <a:t>store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analyze</a:t>
            </a:r>
            <a:r>
              <a:rPr lang="pt-BR" dirty="0"/>
              <a:t> in </a:t>
            </a:r>
            <a:r>
              <a:rPr lang="pt-BR" dirty="0" err="1"/>
              <a:t>production</a:t>
            </a:r>
            <a:r>
              <a:rPr lang="pt-BR" dirty="0"/>
              <a:t> </a:t>
            </a:r>
            <a:r>
              <a:rPr lang="pt-BR" dirty="0" err="1"/>
              <a:t>today</a:t>
            </a:r>
            <a:r>
              <a:rPr lang="pt-BR" dirty="0"/>
              <a:t>. </a:t>
            </a:r>
          </a:p>
          <a:p>
            <a:pPr algn="l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89178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261" y="747225"/>
            <a:ext cx="11031415" cy="460252"/>
          </a:xfrm>
        </p:spPr>
        <p:txBody>
          <a:bodyPr>
            <a:noAutofit/>
          </a:bodyPr>
          <a:lstStyle/>
          <a:p>
            <a:pPr algn="l"/>
            <a:r>
              <a:rPr lang="pt-PT" sz="3200" dirty="0" smtClean="0"/>
              <a:t>STAT </a:t>
            </a:r>
            <a:r>
              <a:rPr lang="pt-PT" sz="3200" dirty="0" err="1" smtClean="0"/>
              <a:t>Search</a:t>
            </a:r>
            <a:r>
              <a:rPr lang="pt-PT" sz="3200" dirty="0" smtClean="0"/>
              <a:t> </a:t>
            </a:r>
            <a:r>
              <a:rPr lang="pt-PT" sz="3200" dirty="0" err="1" smtClean="0"/>
              <a:t>Analytics</a:t>
            </a:r>
            <a:endParaRPr lang="pt-PT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9261" y="1468439"/>
            <a:ext cx="11031414" cy="418976"/>
          </a:xfrm>
        </p:spPr>
        <p:txBody>
          <a:bodyPr>
            <a:normAutofit lnSpcReduction="10000"/>
          </a:bodyPr>
          <a:lstStyle/>
          <a:p>
            <a:pPr algn="l"/>
            <a:r>
              <a:rPr lang="pt-BR" b="1" dirty="0"/>
              <a:t>Data Pipeline Software </a:t>
            </a:r>
            <a:r>
              <a:rPr lang="pt-BR" b="1" dirty="0" err="1"/>
              <a:t>Developer</a:t>
            </a:r>
            <a:endParaRPr lang="pt-BR" b="1" dirty="0"/>
          </a:p>
          <a:p>
            <a:pPr algn="l"/>
            <a:endParaRPr lang="pt-PT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539261" y="2148376"/>
            <a:ext cx="11172091" cy="3947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PT" dirty="0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539261" y="1989869"/>
            <a:ext cx="11031414" cy="43757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The SEO </a:t>
            </a:r>
            <a:r>
              <a:rPr lang="pt-BR" dirty="0" err="1"/>
              <a:t>questions</a:t>
            </a:r>
            <a:r>
              <a:rPr lang="pt-BR" dirty="0"/>
              <a:t>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we</a:t>
            </a:r>
            <a:r>
              <a:rPr lang="pt-BR" dirty="0"/>
              <a:t> </a:t>
            </a:r>
            <a:r>
              <a:rPr lang="pt-BR" dirty="0" err="1"/>
              <a:t>would</a:t>
            </a:r>
            <a:r>
              <a:rPr lang="pt-BR" dirty="0"/>
              <a:t> </a:t>
            </a:r>
            <a:r>
              <a:rPr lang="pt-BR" dirty="0" err="1"/>
              <a:t>like</a:t>
            </a:r>
            <a:r>
              <a:rPr lang="pt-BR" dirty="0"/>
              <a:t> </a:t>
            </a:r>
            <a:r>
              <a:rPr lang="pt-BR" dirty="0" err="1"/>
              <a:t>you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answer</a:t>
            </a:r>
            <a:r>
              <a:rPr lang="pt-BR" dirty="0"/>
              <a:t> are: </a:t>
            </a:r>
            <a:endParaRPr lang="pt-BR" dirty="0" smtClean="0"/>
          </a:p>
          <a:p>
            <a:pPr algn="l"/>
            <a:endParaRPr lang="pt-BR" dirty="0"/>
          </a:p>
          <a:p>
            <a:pPr marL="457200" indent="-457200" algn="l">
              <a:buFont typeface="+mj-lt"/>
              <a:buAutoNum type="arabicPeriod"/>
            </a:pPr>
            <a:r>
              <a:rPr lang="pt-BR" dirty="0" err="1"/>
              <a:t>Which</a:t>
            </a:r>
            <a:r>
              <a:rPr lang="pt-BR" dirty="0"/>
              <a:t> URL </a:t>
            </a:r>
            <a:r>
              <a:rPr lang="pt-BR" dirty="0" err="1"/>
              <a:t>has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most</a:t>
            </a:r>
            <a:r>
              <a:rPr lang="pt-BR" dirty="0"/>
              <a:t> </a:t>
            </a:r>
            <a:r>
              <a:rPr lang="pt-BR" dirty="0" err="1"/>
              <a:t>ranks</a:t>
            </a:r>
            <a:r>
              <a:rPr lang="pt-BR" dirty="0"/>
              <a:t> in </a:t>
            </a:r>
            <a:r>
              <a:rPr lang="pt-BR" dirty="0" err="1"/>
              <a:t>the</a:t>
            </a:r>
            <a:r>
              <a:rPr lang="pt-BR" dirty="0"/>
              <a:t> top 10 </a:t>
            </a:r>
            <a:r>
              <a:rPr lang="pt-BR" dirty="0" err="1"/>
              <a:t>across</a:t>
            </a:r>
            <a:r>
              <a:rPr lang="pt-BR" dirty="0"/>
              <a:t>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keywords</a:t>
            </a:r>
            <a:r>
              <a:rPr lang="pt-BR" dirty="0"/>
              <a:t> over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period</a:t>
            </a:r>
            <a:r>
              <a:rPr lang="pt-BR" dirty="0"/>
              <a:t>? </a:t>
            </a:r>
          </a:p>
          <a:p>
            <a:pPr marL="457200" indent="-457200" algn="l">
              <a:buFont typeface="+mj-lt"/>
              <a:buAutoNum type="arabicPeriod"/>
            </a:pPr>
            <a:r>
              <a:rPr lang="pt-BR" dirty="0" err="1"/>
              <a:t>Provide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set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keywords</a:t>
            </a:r>
            <a:r>
              <a:rPr lang="pt-BR" dirty="0"/>
              <a:t> (</a:t>
            </a:r>
            <a:r>
              <a:rPr lang="pt-BR" dirty="0" err="1"/>
              <a:t>keyword</a:t>
            </a:r>
            <a:r>
              <a:rPr lang="pt-BR" dirty="0"/>
              <a:t> </a:t>
            </a:r>
            <a:r>
              <a:rPr lang="pt-BR" dirty="0" err="1"/>
              <a:t>information</a:t>
            </a:r>
            <a:r>
              <a:rPr lang="pt-BR" dirty="0"/>
              <a:t>) </a:t>
            </a:r>
            <a:r>
              <a:rPr lang="pt-BR" dirty="0" err="1"/>
              <a:t>where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rank</a:t>
            </a:r>
            <a:r>
              <a:rPr lang="pt-BR" dirty="0"/>
              <a:t> 1 URL </a:t>
            </a:r>
            <a:r>
              <a:rPr lang="pt-BR" dirty="0" err="1"/>
              <a:t>changes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most</a:t>
            </a:r>
            <a:r>
              <a:rPr lang="pt-BR" dirty="0"/>
              <a:t> over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/>
              <a:t>period</a:t>
            </a:r>
            <a:r>
              <a:rPr lang="pt-BR" dirty="0"/>
              <a:t>. A </a:t>
            </a:r>
            <a:r>
              <a:rPr lang="pt-BR" dirty="0" err="1"/>
              <a:t>change</a:t>
            </a:r>
            <a:r>
              <a:rPr lang="pt-BR" dirty="0"/>
              <a:t>, for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purpose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this</a:t>
            </a:r>
            <a:r>
              <a:rPr lang="pt-BR" dirty="0"/>
              <a:t> </a:t>
            </a:r>
            <a:r>
              <a:rPr lang="pt-BR" dirty="0" err="1"/>
              <a:t>question</a:t>
            </a:r>
            <a:r>
              <a:rPr lang="pt-BR" dirty="0"/>
              <a:t>,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when</a:t>
            </a:r>
            <a:r>
              <a:rPr lang="pt-BR" dirty="0"/>
              <a:t> a </a:t>
            </a:r>
            <a:r>
              <a:rPr lang="pt-BR" dirty="0" err="1"/>
              <a:t>given</a:t>
            </a:r>
            <a:r>
              <a:rPr lang="pt-BR" dirty="0"/>
              <a:t> </a:t>
            </a:r>
            <a:r>
              <a:rPr lang="pt-BR" dirty="0" err="1"/>
              <a:t>keyword's</a:t>
            </a:r>
            <a:r>
              <a:rPr lang="pt-BR" dirty="0"/>
              <a:t> </a:t>
            </a:r>
            <a:r>
              <a:rPr lang="pt-BR" dirty="0" err="1"/>
              <a:t>rank</a:t>
            </a:r>
            <a:r>
              <a:rPr lang="pt-BR" dirty="0"/>
              <a:t> 1 URL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 smtClean="0"/>
              <a:t>different</a:t>
            </a:r>
            <a:r>
              <a:rPr lang="pt-BR" dirty="0" smtClean="0"/>
              <a:t>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previous</a:t>
            </a:r>
            <a:r>
              <a:rPr lang="pt-BR" dirty="0"/>
              <a:t> </a:t>
            </a:r>
            <a:r>
              <a:rPr lang="pt-BR" dirty="0" err="1"/>
              <a:t>day's</a:t>
            </a:r>
            <a:r>
              <a:rPr lang="pt-BR" dirty="0"/>
              <a:t> URL. </a:t>
            </a:r>
          </a:p>
          <a:p>
            <a:pPr marL="457200" indent="-457200" algn="l">
              <a:buFont typeface="+mj-lt"/>
              <a:buAutoNum type="arabicPeriod"/>
            </a:pPr>
            <a:r>
              <a:rPr lang="pt-BR" dirty="0" err="1"/>
              <a:t>We</a:t>
            </a:r>
            <a:r>
              <a:rPr lang="pt-BR" dirty="0"/>
              <a:t> </a:t>
            </a:r>
            <a:r>
              <a:rPr lang="pt-BR" dirty="0" err="1"/>
              <a:t>would</a:t>
            </a:r>
            <a:r>
              <a:rPr lang="pt-BR" dirty="0"/>
              <a:t> </a:t>
            </a:r>
            <a:r>
              <a:rPr lang="pt-BR" dirty="0" err="1"/>
              <a:t>like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understand</a:t>
            </a:r>
            <a:r>
              <a:rPr lang="pt-BR" dirty="0"/>
              <a:t> </a:t>
            </a:r>
            <a:r>
              <a:rPr lang="pt-BR" dirty="0" err="1"/>
              <a:t>how</a:t>
            </a:r>
            <a:r>
              <a:rPr lang="pt-BR" dirty="0"/>
              <a:t> similar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results</a:t>
            </a:r>
            <a:r>
              <a:rPr lang="pt-BR" dirty="0"/>
              <a:t> </a:t>
            </a:r>
            <a:r>
              <a:rPr lang="pt-BR" dirty="0" err="1"/>
              <a:t>returned</a:t>
            </a:r>
            <a:r>
              <a:rPr lang="pt-BR" dirty="0"/>
              <a:t> for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same</a:t>
            </a:r>
            <a:r>
              <a:rPr lang="pt-BR" dirty="0"/>
              <a:t> </a:t>
            </a:r>
            <a:r>
              <a:rPr lang="pt-BR" dirty="0" err="1"/>
              <a:t>keyword</a:t>
            </a:r>
            <a:r>
              <a:rPr lang="pt-BR" dirty="0"/>
              <a:t>, </a:t>
            </a:r>
            <a:r>
              <a:rPr lang="pt-BR" dirty="0" err="1"/>
              <a:t>market</a:t>
            </a:r>
            <a:r>
              <a:rPr lang="pt-BR" dirty="0"/>
              <a:t>,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 smtClean="0"/>
              <a:t>location</a:t>
            </a:r>
            <a:r>
              <a:rPr lang="pt-BR" dirty="0" smtClean="0"/>
              <a:t> </a:t>
            </a:r>
            <a:r>
              <a:rPr lang="pt-BR" dirty="0"/>
              <a:t>are </a:t>
            </a:r>
            <a:r>
              <a:rPr lang="pt-BR" dirty="0" err="1"/>
              <a:t>across</a:t>
            </a:r>
            <a:r>
              <a:rPr lang="pt-BR" dirty="0"/>
              <a:t> </a:t>
            </a:r>
            <a:r>
              <a:rPr lang="pt-BR" dirty="0" err="1"/>
              <a:t>devices</a:t>
            </a:r>
            <a:r>
              <a:rPr lang="pt-BR" dirty="0"/>
              <a:t>. For </a:t>
            </a:r>
            <a:r>
              <a:rPr lang="pt-BR" dirty="0" err="1"/>
              <a:t>the</a:t>
            </a:r>
            <a:r>
              <a:rPr lang="pt-BR" dirty="0"/>
              <a:t> set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keywords</a:t>
            </a:r>
            <a:r>
              <a:rPr lang="pt-BR" dirty="0"/>
              <a:t>, </a:t>
            </a:r>
            <a:r>
              <a:rPr lang="pt-BR" dirty="0" err="1"/>
              <a:t>markets</a:t>
            </a:r>
            <a:r>
              <a:rPr lang="pt-BR" dirty="0"/>
              <a:t>,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locations</a:t>
            </a:r>
            <a:r>
              <a:rPr lang="pt-BR" dirty="0"/>
              <a:t>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have</a:t>
            </a:r>
            <a:r>
              <a:rPr lang="pt-BR" dirty="0"/>
              <a:t> data for </a:t>
            </a:r>
            <a:r>
              <a:rPr lang="pt-BR" dirty="0" err="1"/>
              <a:t>both</a:t>
            </a:r>
            <a:r>
              <a:rPr lang="pt-BR" dirty="0"/>
              <a:t> desktop </a:t>
            </a:r>
            <a:r>
              <a:rPr lang="pt-BR" dirty="0" err="1"/>
              <a:t>and</a:t>
            </a:r>
            <a:r>
              <a:rPr lang="pt-BR" dirty="0"/>
              <a:t> smartphone </a:t>
            </a:r>
            <a:r>
              <a:rPr lang="pt-BR" dirty="0" err="1"/>
              <a:t>devices</a:t>
            </a:r>
            <a:r>
              <a:rPr lang="pt-BR" dirty="0"/>
              <a:t>, </a:t>
            </a:r>
            <a:r>
              <a:rPr lang="pt-BR" dirty="0" err="1"/>
              <a:t>please</a:t>
            </a:r>
            <a:r>
              <a:rPr lang="pt-BR" dirty="0"/>
              <a:t> </a:t>
            </a:r>
            <a:r>
              <a:rPr lang="pt-BR" dirty="0" err="1"/>
              <a:t>devise</a:t>
            </a:r>
            <a:r>
              <a:rPr lang="pt-BR" dirty="0"/>
              <a:t> a </a:t>
            </a:r>
            <a:r>
              <a:rPr lang="pt-BR" dirty="0" err="1"/>
              <a:t>measure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difference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indicate</a:t>
            </a:r>
            <a:r>
              <a:rPr lang="pt-BR" dirty="0"/>
              <a:t> </a:t>
            </a:r>
            <a:r>
              <a:rPr lang="pt-BR" dirty="0" err="1"/>
              <a:t>how</a:t>
            </a:r>
            <a:r>
              <a:rPr lang="pt-BR" dirty="0"/>
              <a:t> similar </a:t>
            </a:r>
            <a:r>
              <a:rPr lang="pt-BR" dirty="0" err="1"/>
              <a:t>these</a:t>
            </a:r>
            <a:r>
              <a:rPr lang="pt-BR" dirty="0"/>
              <a:t> </a:t>
            </a:r>
            <a:r>
              <a:rPr lang="pt-BR" dirty="0" err="1"/>
              <a:t>datasets</a:t>
            </a:r>
            <a:r>
              <a:rPr lang="pt-BR" dirty="0"/>
              <a:t> are,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please</a:t>
            </a:r>
            <a:r>
              <a:rPr lang="pt-BR" dirty="0"/>
              <a:t> use </a:t>
            </a:r>
            <a:r>
              <a:rPr lang="pt-BR" dirty="0" err="1"/>
              <a:t>this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show </a:t>
            </a:r>
            <a:r>
              <a:rPr lang="pt-BR" dirty="0" err="1"/>
              <a:t>how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mobile </a:t>
            </a:r>
            <a:r>
              <a:rPr lang="pt-BR" dirty="0" err="1"/>
              <a:t>and</a:t>
            </a:r>
            <a:r>
              <a:rPr lang="pt-BR" dirty="0"/>
              <a:t> desktop </a:t>
            </a:r>
            <a:r>
              <a:rPr lang="pt-BR" dirty="0" err="1"/>
              <a:t>results</a:t>
            </a:r>
            <a:r>
              <a:rPr lang="pt-BR" dirty="0"/>
              <a:t> in </a:t>
            </a:r>
            <a:r>
              <a:rPr lang="pt-BR" dirty="0" err="1"/>
              <a:t>our</a:t>
            </a:r>
            <a:r>
              <a:rPr lang="pt-BR" dirty="0"/>
              <a:t> </a:t>
            </a:r>
            <a:r>
              <a:rPr lang="pt-BR" dirty="0" err="1"/>
              <a:t>provided</a:t>
            </a:r>
            <a:r>
              <a:rPr lang="pt-BR" dirty="0"/>
              <a:t> data set converge </a:t>
            </a:r>
            <a:r>
              <a:rPr lang="pt-BR" dirty="0" err="1"/>
              <a:t>or</a:t>
            </a:r>
            <a:r>
              <a:rPr lang="pt-BR" dirty="0"/>
              <a:t> diverge over time. </a:t>
            </a:r>
          </a:p>
          <a:p>
            <a:pPr algn="l"/>
            <a:endParaRPr lang="pt-BR" dirty="0"/>
          </a:p>
          <a:p>
            <a:pPr algn="l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77964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261" y="747225"/>
            <a:ext cx="11031415" cy="460252"/>
          </a:xfrm>
        </p:spPr>
        <p:txBody>
          <a:bodyPr>
            <a:noAutofit/>
          </a:bodyPr>
          <a:lstStyle/>
          <a:p>
            <a:pPr algn="l"/>
            <a:r>
              <a:rPr lang="pt-PT" sz="3200" dirty="0" smtClean="0"/>
              <a:t>STAT </a:t>
            </a:r>
            <a:r>
              <a:rPr lang="pt-PT" sz="3200" dirty="0" err="1" smtClean="0"/>
              <a:t>Search</a:t>
            </a:r>
            <a:r>
              <a:rPr lang="pt-PT" sz="3200" dirty="0" smtClean="0"/>
              <a:t> </a:t>
            </a:r>
            <a:r>
              <a:rPr lang="pt-PT" sz="3200" dirty="0" err="1" smtClean="0"/>
              <a:t>Analytics</a:t>
            </a:r>
            <a:endParaRPr lang="pt-PT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9261" y="1468439"/>
            <a:ext cx="11031414" cy="418976"/>
          </a:xfrm>
        </p:spPr>
        <p:txBody>
          <a:bodyPr>
            <a:normAutofit lnSpcReduction="10000"/>
          </a:bodyPr>
          <a:lstStyle/>
          <a:p>
            <a:pPr algn="l"/>
            <a:r>
              <a:rPr lang="pt-BR" b="1" dirty="0" err="1" smtClean="0"/>
              <a:t>Solution</a:t>
            </a:r>
            <a:r>
              <a:rPr lang="pt-BR" b="1" dirty="0" smtClean="0"/>
              <a:t> Design</a:t>
            </a:r>
            <a:endParaRPr lang="pt-BR" b="1" dirty="0"/>
          </a:p>
          <a:p>
            <a:pPr algn="l"/>
            <a:endParaRPr lang="pt-PT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539261" y="2148376"/>
            <a:ext cx="11172091" cy="3947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PT" dirty="0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539261" y="1989869"/>
            <a:ext cx="11031414" cy="4375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dirty="0"/>
          </a:p>
          <a:p>
            <a:pPr algn="l"/>
            <a:endParaRPr lang="pt-BR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70" y="2561734"/>
            <a:ext cx="976923" cy="97692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516" y="2573457"/>
            <a:ext cx="988646" cy="988646"/>
          </a:xfrm>
          <a:prstGeom prst="rect">
            <a:avLst/>
          </a:prstGeom>
        </p:spPr>
      </p:pic>
      <p:sp>
        <p:nvSpPr>
          <p:cNvPr id="8" name="Seta para a Direita 7"/>
          <p:cNvSpPr/>
          <p:nvPr/>
        </p:nvSpPr>
        <p:spPr>
          <a:xfrm>
            <a:off x="1837593" y="2862625"/>
            <a:ext cx="1078523" cy="375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tângulo 8"/>
          <p:cNvSpPr/>
          <p:nvPr/>
        </p:nvSpPr>
        <p:spPr>
          <a:xfrm>
            <a:off x="4736123" y="1677927"/>
            <a:ext cx="7139354" cy="48752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tângulo 9"/>
          <p:cNvSpPr/>
          <p:nvPr/>
        </p:nvSpPr>
        <p:spPr>
          <a:xfrm>
            <a:off x="5064370" y="2254309"/>
            <a:ext cx="2309446" cy="21066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tângulo 11"/>
          <p:cNvSpPr/>
          <p:nvPr/>
        </p:nvSpPr>
        <p:spPr>
          <a:xfrm>
            <a:off x="1750080" y="3708213"/>
            <a:ext cx="1253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File System</a:t>
            </a:r>
            <a:endParaRPr lang="pt-BR" b="1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2561734"/>
            <a:ext cx="988646" cy="988646"/>
          </a:xfrm>
          <a:prstGeom prst="rect">
            <a:avLst/>
          </a:prstGeom>
        </p:spPr>
      </p:pic>
      <p:sp>
        <p:nvSpPr>
          <p:cNvPr id="15" name="Seta para a Direita 14"/>
          <p:cNvSpPr/>
          <p:nvPr/>
        </p:nvSpPr>
        <p:spPr>
          <a:xfrm>
            <a:off x="4231543" y="2888266"/>
            <a:ext cx="1078523" cy="375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15"/>
          <p:cNvSpPr/>
          <p:nvPr/>
        </p:nvSpPr>
        <p:spPr>
          <a:xfrm>
            <a:off x="6498980" y="2388791"/>
            <a:ext cx="688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HDFS</a:t>
            </a:r>
            <a:endParaRPr lang="pt-BR" b="1" dirty="0"/>
          </a:p>
        </p:txBody>
      </p:sp>
      <p:sp>
        <p:nvSpPr>
          <p:cNvPr id="17" name="Retângulo 16"/>
          <p:cNvSpPr/>
          <p:nvPr/>
        </p:nvSpPr>
        <p:spPr>
          <a:xfrm>
            <a:off x="9727539" y="1805203"/>
            <a:ext cx="1983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 smtClean="0"/>
              <a:t>Hadoop</a:t>
            </a:r>
            <a:r>
              <a:rPr lang="pt-BR" b="1" dirty="0" smtClean="0"/>
              <a:t> </a:t>
            </a:r>
            <a:r>
              <a:rPr lang="pt-BR" b="1" dirty="0" err="1" smtClean="0"/>
              <a:t>Ecosystem</a:t>
            </a:r>
            <a:endParaRPr lang="pt-BR" b="1" dirty="0"/>
          </a:p>
        </p:txBody>
      </p:sp>
      <p:sp>
        <p:nvSpPr>
          <p:cNvPr id="18" name="Retângulo 17"/>
          <p:cNvSpPr/>
          <p:nvPr/>
        </p:nvSpPr>
        <p:spPr>
          <a:xfrm>
            <a:off x="7473949" y="2254309"/>
            <a:ext cx="4096725" cy="21066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20"/>
          <p:cNvSpPr/>
          <p:nvPr/>
        </p:nvSpPr>
        <p:spPr>
          <a:xfrm>
            <a:off x="10756044" y="2329860"/>
            <a:ext cx="706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YARN</a:t>
            </a:r>
            <a:endParaRPr lang="pt-BR" b="1" dirty="0"/>
          </a:p>
        </p:txBody>
      </p:sp>
      <p:sp>
        <p:nvSpPr>
          <p:cNvPr id="22" name="Retângulo 21"/>
          <p:cNvSpPr/>
          <p:nvPr/>
        </p:nvSpPr>
        <p:spPr>
          <a:xfrm>
            <a:off x="7473949" y="4417461"/>
            <a:ext cx="4096725" cy="19481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Retângulo 22"/>
          <p:cNvSpPr/>
          <p:nvPr/>
        </p:nvSpPr>
        <p:spPr>
          <a:xfrm>
            <a:off x="10815188" y="4463439"/>
            <a:ext cx="609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 smtClean="0"/>
              <a:t>Hive</a:t>
            </a:r>
            <a:endParaRPr lang="pt-BR" b="1" dirty="0"/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864" y="2575130"/>
            <a:ext cx="1917700" cy="1016000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8799" y="4745196"/>
            <a:ext cx="1440924" cy="1295213"/>
          </a:xfrm>
          <a:prstGeom prst="rect">
            <a:avLst/>
          </a:prstGeom>
        </p:spPr>
      </p:pic>
      <p:sp>
        <p:nvSpPr>
          <p:cNvPr id="26" name="Seta para a Direita 25"/>
          <p:cNvSpPr/>
          <p:nvPr/>
        </p:nvSpPr>
        <p:spPr>
          <a:xfrm>
            <a:off x="6498979" y="2888265"/>
            <a:ext cx="1835759" cy="375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9723" y="4917831"/>
            <a:ext cx="609600" cy="609600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97370" y="5316416"/>
            <a:ext cx="609600" cy="609600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5816" y="5693081"/>
            <a:ext cx="609600" cy="609600"/>
          </a:xfrm>
          <a:prstGeom prst="rect">
            <a:avLst/>
          </a:prstGeom>
        </p:spPr>
      </p:pic>
      <p:sp>
        <p:nvSpPr>
          <p:cNvPr id="30" name="Seta para a Direita 29"/>
          <p:cNvSpPr/>
          <p:nvPr/>
        </p:nvSpPr>
        <p:spPr>
          <a:xfrm rot="5400000">
            <a:off x="9053308" y="4060519"/>
            <a:ext cx="1078523" cy="375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31" name="Imagem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68208" y="3097777"/>
            <a:ext cx="768187" cy="768187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64371" y="3471008"/>
            <a:ext cx="903132" cy="903132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64370" y="1780076"/>
            <a:ext cx="19050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42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261" y="747225"/>
            <a:ext cx="11031415" cy="460252"/>
          </a:xfrm>
        </p:spPr>
        <p:txBody>
          <a:bodyPr>
            <a:noAutofit/>
          </a:bodyPr>
          <a:lstStyle/>
          <a:p>
            <a:pPr algn="l"/>
            <a:r>
              <a:rPr lang="pt-PT" sz="3200" dirty="0" smtClean="0"/>
              <a:t>STAT </a:t>
            </a:r>
            <a:r>
              <a:rPr lang="pt-PT" sz="3200" dirty="0" err="1" smtClean="0"/>
              <a:t>Search</a:t>
            </a:r>
            <a:r>
              <a:rPr lang="pt-PT" sz="3200" dirty="0" smtClean="0"/>
              <a:t> </a:t>
            </a:r>
            <a:r>
              <a:rPr lang="pt-PT" sz="3200" dirty="0" err="1" smtClean="0"/>
              <a:t>Analytics</a:t>
            </a:r>
            <a:endParaRPr lang="pt-PT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9261" y="1468439"/>
            <a:ext cx="11031414" cy="418976"/>
          </a:xfrm>
        </p:spPr>
        <p:txBody>
          <a:bodyPr>
            <a:normAutofit lnSpcReduction="10000"/>
          </a:bodyPr>
          <a:lstStyle/>
          <a:p>
            <a:pPr algn="l"/>
            <a:r>
              <a:rPr lang="pt-BR" b="1" dirty="0" err="1"/>
              <a:t>Solution</a:t>
            </a:r>
            <a:r>
              <a:rPr lang="pt-BR" b="1" dirty="0"/>
              <a:t> Design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539261" y="2148376"/>
            <a:ext cx="11172091" cy="3947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PT" dirty="0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539261" y="1989869"/>
            <a:ext cx="11031414" cy="43757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The ideia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create</a:t>
            </a:r>
            <a:r>
              <a:rPr lang="pt-BR" dirty="0"/>
              <a:t> a </a:t>
            </a:r>
            <a:r>
              <a:rPr lang="pt-BR" dirty="0" err="1"/>
              <a:t>project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execute </a:t>
            </a:r>
            <a:r>
              <a:rPr lang="pt-BR" dirty="0" err="1"/>
              <a:t>the</a:t>
            </a:r>
            <a:r>
              <a:rPr lang="pt-BR" dirty="0"/>
              <a:t> ETL </a:t>
            </a:r>
            <a:r>
              <a:rPr lang="pt-BR" dirty="0" err="1"/>
              <a:t>process</a:t>
            </a:r>
            <a:r>
              <a:rPr lang="pt-BR" dirty="0"/>
              <a:t> </a:t>
            </a:r>
            <a:r>
              <a:rPr lang="pt-BR" dirty="0" err="1"/>
              <a:t>below</a:t>
            </a:r>
            <a:r>
              <a:rPr lang="pt-BR" dirty="0" smtClean="0"/>
              <a:t>:</a:t>
            </a:r>
          </a:p>
          <a:p>
            <a:pPr marL="342900" indent="-342900" algn="l">
              <a:buFont typeface="Arial" charset="0"/>
              <a:buChar char="•"/>
            </a:pPr>
            <a:r>
              <a:rPr lang="pt-BR" dirty="0" smtClean="0"/>
              <a:t>1 - The </a:t>
            </a:r>
            <a:r>
              <a:rPr lang="pt-BR" dirty="0"/>
              <a:t>file CSV </a:t>
            </a:r>
            <a:r>
              <a:rPr lang="pt-BR" dirty="0" err="1"/>
              <a:t>have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exist</a:t>
            </a:r>
            <a:r>
              <a:rPr lang="pt-BR" dirty="0"/>
              <a:t> in HDFS (</a:t>
            </a:r>
            <a:r>
              <a:rPr lang="pt-BR" dirty="0" err="1"/>
              <a:t>Hadoop</a:t>
            </a:r>
            <a:r>
              <a:rPr lang="pt-BR" dirty="0"/>
              <a:t> </a:t>
            </a:r>
            <a:r>
              <a:rPr lang="pt-BR" dirty="0" err="1"/>
              <a:t>Distributed</a:t>
            </a:r>
            <a:r>
              <a:rPr lang="pt-BR" dirty="0"/>
              <a:t> File System) </a:t>
            </a:r>
            <a:endParaRPr lang="pt-BR" dirty="0" smtClean="0"/>
          </a:p>
          <a:p>
            <a:pPr marL="800100" lvl="1" indent="-342900" algn="l">
              <a:buFont typeface="Arial" charset="0"/>
              <a:buChar char="•"/>
            </a:pPr>
            <a:r>
              <a:rPr lang="pt-BR" dirty="0" smtClean="0"/>
              <a:t>1.1 - </a:t>
            </a:r>
            <a:r>
              <a:rPr lang="pt-BR" dirty="0" err="1" smtClean="0"/>
              <a:t>Why</a:t>
            </a:r>
            <a:r>
              <a:rPr lang="pt-BR" dirty="0"/>
              <a:t>? </a:t>
            </a:r>
            <a:r>
              <a:rPr lang="pt-BR" dirty="0" err="1"/>
              <a:t>Because</a:t>
            </a:r>
            <a:r>
              <a:rPr lang="pt-BR" dirty="0"/>
              <a:t> </a:t>
            </a:r>
            <a:r>
              <a:rPr lang="pt-BR" dirty="0" err="1"/>
              <a:t>read</a:t>
            </a:r>
            <a:r>
              <a:rPr lang="pt-BR" dirty="0"/>
              <a:t> file in HDFS </a:t>
            </a:r>
            <a:r>
              <a:rPr lang="pt-BR" dirty="0" err="1"/>
              <a:t>have</a:t>
            </a:r>
            <a:r>
              <a:rPr lang="pt-BR" dirty="0"/>
              <a:t> more performance </a:t>
            </a:r>
            <a:r>
              <a:rPr lang="pt-BR" dirty="0" err="1"/>
              <a:t>than</a:t>
            </a:r>
            <a:r>
              <a:rPr lang="pt-BR" dirty="0"/>
              <a:t> </a:t>
            </a:r>
            <a:r>
              <a:rPr lang="pt-BR" dirty="0" err="1"/>
              <a:t>read</a:t>
            </a:r>
            <a:r>
              <a:rPr lang="pt-BR" dirty="0"/>
              <a:t> a File in Common File System </a:t>
            </a:r>
            <a:r>
              <a:rPr lang="pt-BR" dirty="0" err="1" smtClean="0"/>
              <a:t>and</a:t>
            </a:r>
            <a:r>
              <a:rPr lang="pt-BR" dirty="0" smtClean="0"/>
              <a:t> HDFS </a:t>
            </a:r>
            <a:r>
              <a:rPr lang="pt-BR" dirty="0" err="1" smtClean="0"/>
              <a:t>have</a:t>
            </a:r>
            <a:r>
              <a:rPr lang="pt-BR" dirty="0" smtClean="0"/>
              <a:t> </a:t>
            </a:r>
            <a:r>
              <a:rPr lang="pt-BR" dirty="0" err="1" smtClean="0"/>
              <a:t>Fail</a:t>
            </a:r>
            <a:r>
              <a:rPr lang="pt-BR" dirty="0" smtClean="0"/>
              <a:t> </a:t>
            </a:r>
            <a:r>
              <a:rPr lang="pt-BR" dirty="0" err="1" smtClean="0"/>
              <a:t>tolerance</a:t>
            </a:r>
            <a:r>
              <a:rPr lang="pt-BR" dirty="0" smtClean="0"/>
              <a:t>.</a:t>
            </a:r>
          </a:p>
          <a:p>
            <a:pPr marL="342900" indent="-342900" algn="l">
              <a:buFont typeface="Arial" charset="0"/>
              <a:buChar char="•"/>
            </a:pPr>
            <a:r>
              <a:rPr lang="pt-BR" dirty="0" smtClean="0"/>
              <a:t>2 </a:t>
            </a:r>
            <a:r>
              <a:rPr lang="pt-BR" dirty="0"/>
              <a:t>- </a:t>
            </a:r>
            <a:r>
              <a:rPr lang="pt-BR" dirty="0" err="1"/>
              <a:t>Create</a:t>
            </a:r>
            <a:r>
              <a:rPr lang="pt-BR" dirty="0"/>
              <a:t> a Apache </a:t>
            </a:r>
            <a:r>
              <a:rPr lang="pt-BR" dirty="0" err="1"/>
              <a:t>Spark</a:t>
            </a:r>
            <a:r>
              <a:rPr lang="pt-BR" dirty="0"/>
              <a:t> </a:t>
            </a:r>
            <a:r>
              <a:rPr lang="pt-BR" dirty="0" err="1"/>
              <a:t>Rotine</a:t>
            </a:r>
            <a:r>
              <a:rPr lang="pt-BR" dirty="0"/>
              <a:t> in Java (</a:t>
            </a:r>
            <a:r>
              <a:rPr lang="pt-BR" dirty="0" err="1"/>
              <a:t>Job</a:t>
            </a:r>
            <a:r>
              <a:rPr lang="pt-BR" dirty="0"/>
              <a:t>) </a:t>
            </a:r>
            <a:r>
              <a:rPr lang="pt-BR" dirty="0" err="1"/>
              <a:t>managed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YARN (</a:t>
            </a:r>
            <a:r>
              <a:rPr lang="pt-BR" dirty="0" err="1"/>
              <a:t>Yet</a:t>
            </a:r>
            <a:r>
              <a:rPr lang="pt-BR" dirty="0"/>
              <a:t> </a:t>
            </a:r>
            <a:r>
              <a:rPr lang="pt-BR" dirty="0" err="1"/>
              <a:t>Another</a:t>
            </a:r>
            <a:r>
              <a:rPr lang="pt-BR" dirty="0"/>
              <a:t> </a:t>
            </a:r>
            <a:r>
              <a:rPr lang="pt-BR" dirty="0" err="1"/>
              <a:t>Resource</a:t>
            </a:r>
            <a:r>
              <a:rPr lang="pt-BR" dirty="0"/>
              <a:t> </a:t>
            </a:r>
            <a:r>
              <a:rPr lang="pt-BR" dirty="0" err="1"/>
              <a:t>Negotiator</a:t>
            </a:r>
            <a:r>
              <a:rPr lang="pt-BR" dirty="0"/>
              <a:t>)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read</a:t>
            </a:r>
            <a:r>
              <a:rPr lang="pt-BR" dirty="0"/>
              <a:t> CSV file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save</a:t>
            </a:r>
            <a:r>
              <a:rPr lang="pt-BR" dirty="0"/>
              <a:t>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result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process</a:t>
            </a:r>
            <a:r>
              <a:rPr lang="pt-BR" dirty="0"/>
              <a:t> in </a:t>
            </a:r>
            <a:r>
              <a:rPr lang="pt-BR" dirty="0" err="1"/>
              <a:t>Hive</a:t>
            </a:r>
            <a:r>
              <a:rPr lang="pt-BR" dirty="0"/>
              <a:t> </a:t>
            </a:r>
            <a:r>
              <a:rPr lang="pt-BR" dirty="0" err="1"/>
              <a:t>Tables</a:t>
            </a:r>
            <a:r>
              <a:rPr lang="pt-BR" dirty="0"/>
              <a:t> (</a:t>
            </a:r>
            <a:r>
              <a:rPr lang="pt-BR" dirty="0" err="1"/>
              <a:t>Hive</a:t>
            </a:r>
            <a:r>
              <a:rPr lang="pt-BR" dirty="0"/>
              <a:t> </a:t>
            </a:r>
            <a:r>
              <a:rPr lang="pt-BR" dirty="0" err="1"/>
              <a:t>Database</a:t>
            </a:r>
            <a:r>
              <a:rPr lang="pt-BR" dirty="0" smtClean="0"/>
              <a:t>)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pt-BR" dirty="0" smtClean="0"/>
              <a:t>2.1 </a:t>
            </a:r>
            <a:r>
              <a:rPr lang="pt-BR" dirty="0"/>
              <a:t>- </a:t>
            </a:r>
            <a:r>
              <a:rPr lang="pt-BR" dirty="0" err="1"/>
              <a:t>Read</a:t>
            </a:r>
            <a:r>
              <a:rPr lang="pt-BR" dirty="0"/>
              <a:t> a CSV file </a:t>
            </a:r>
            <a:r>
              <a:rPr lang="pt-BR" dirty="0" err="1"/>
              <a:t>using</a:t>
            </a:r>
            <a:r>
              <a:rPr lang="pt-BR" dirty="0"/>
              <a:t> </a:t>
            </a:r>
            <a:r>
              <a:rPr lang="pt-BR" dirty="0" err="1"/>
              <a:t>StructType</a:t>
            </a:r>
            <a:r>
              <a:rPr lang="pt-BR" dirty="0"/>
              <a:t>,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create</a:t>
            </a:r>
            <a:r>
              <a:rPr lang="pt-BR" dirty="0"/>
              <a:t> a </a:t>
            </a:r>
            <a:r>
              <a:rPr lang="pt-BR" dirty="0" err="1"/>
              <a:t>temp</a:t>
            </a:r>
            <a:r>
              <a:rPr lang="pt-BR" dirty="0"/>
              <a:t> </a:t>
            </a:r>
            <a:r>
              <a:rPr lang="pt-BR" dirty="0" err="1"/>
              <a:t>table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use Apache </a:t>
            </a:r>
            <a:r>
              <a:rPr lang="pt-BR" dirty="0" err="1"/>
              <a:t>Spark</a:t>
            </a:r>
            <a:r>
              <a:rPr lang="pt-BR" dirty="0"/>
              <a:t> SQL </a:t>
            </a:r>
            <a:r>
              <a:rPr lang="pt-BR" dirty="0" err="1"/>
              <a:t>to</a:t>
            </a:r>
            <a:r>
              <a:rPr lang="pt-BR" dirty="0"/>
              <a:t> execute </a:t>
            </a:r>
            <a:r>
              <a:rPr lang="pt-BR" dirty="0" err="1"/>
              <a:t>analysis</a:t>
            </a:r>
            <a:r>
              <a:rPr lang="pt-BR" dirty="0"/>
              <a:t> in </a:t>
            </a:r>
            <a:r>
              <a:rPr lang="pt-BR" dirty="0" err="1"/>
              <a:t>this</a:t>
            </a:r>
            <a:r>
              <a:rPr lang="pt-BR" dirty="0"/>
              <a:t> </a:t>
            </a:r>
            <a:r>
              <a:rPr lang="pt-BR" dirty="0" err="1"/>
              <a:t>Dataset</a:t>
            </a:r>
            <a:r>
              <a:rPr lang="pt-BR" dirty="0"/>
              <a:t> </a:t>
            </a:r>
            <a:r>
              <a:rPr lang="pt-BR" dirty="0" err="1"/>
              <a:t>all</a:t>
            </a:r>
            <a:r>
              <a:rPr lang="pt-BR" dirty="0"/>
              <a:t> in </a:t>
            </a:r>
            <a:r>
              <a:rPr lang="pt-BR" dirty="0" err="1" smtClean="0"/>
              <a:t>memory</a:t>
            </a:r>
            <a:endParaRPr lang="pt-BR" dirty="0" smtClean="0"/>
          </a:p>
          <a:p>
            <a:pPr marL="800100" lvl="1" indent="-342900" algn="l">
              <a:buFont typeface="Arial" charset="0"/>
              <a:buChar char="•"/>
            </a:pPr>
            <a:r>
              <a:rPr lang="pt-BR" dirty="0" smtClean="0"/>
              <a:t>2.2 </a:t>
            </a:r>
            <a:r>
              <a:rPr lang="pt-BR" dirty="0"/>
              <a:t>- Execute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 </a:t>
            </a:r>
            <a:r>
              <a:rPr lang="pt-BR" dirty="0" err="1"/>
              <a:t>using</a:t>
            </a:r>
            <a:r>
              <a:rPr lang="pt-BR" dirty="0"/>
              <a:t> Apache </a:t>
            </a:r>
            <a:r>
              <a:rPr lang="pt-BR" dirty="0" err="1"/>
              <a:t>Spark</a:t>
            </a:r>
            <a:r>
              <a:rPr lang="pt-BR" dirty="0"/>
              <a:t> </a:t>
            </a:r>
            <a:r>
              <a:rPr lang="pt-BR" dirty="0" smtClean="0"/>
              <a:t>SQL</a:t>
            </a:r>
          </a:p>
          <a:p>
            <a:pPr marL="1257300" lvl="2" indent="-342900" algn="l">
              <a:buFont typeface="Arial" charset="0"/>
              <a:buChar char="•"/>
            </a:pPr>
            <a:r>
              <a:rPr lang="pt-BR" dirty="0" smtClean="0"/>
              <a:t>2.2.1 </a:t>
            </a:r>
            <a:r>
              <a:rPr lang="pt-BR" dirty="0"/>
              <a:t>- Execute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process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get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informations</a:t>
            </a:r>
            <a:r>
              <a:rPr lang="pt-BR" dirty="0"/>
              <a:t> </a:t>
            </a:r>
            <a:r>
              <a:rPr lang="pt-BR" dirty="0" err="1"/>
              <a:t>about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1 </a:t>
            </a:r>
            <a:r>
              <a:rPr lang="pt-BR" dirty="0" err="1"/>
              <a:t>question</a:t>
            </a:r>
            <a:r>
              <a:rPr lang="pt-BR" dirty="0"/>
              <a:t> (</a:t>
            </a:r>
            <a:r>
              <a:rPr lang="pt-BR" dirty="0" err="1"/>
              <a:t>strutured</a:t>
            </a:r>
            <a:r>
              <a:rPr lang="pt-BR" dirty="0"/>
              <a:t> data</a:t>
            </a:r>
            <a:r>
              <a:rPr lang="pt-BR" dirty="0" smtClean="0"/>
              <a:t>)</a:t>
            </a:r>
          </a:p>
          <a:p>
            <a:pPr marL="1257300" lvl="2" indent="-342900" algn="l">
              <a:buFont typeface="Arial" charset="0"/>
              <a:buChar char="•"/>
            </a:pPr>
            <a:r>
              <a:rPr lang="pt-BR" dirty="0" smtClean="0"/>
              <a:t>2.2.2 </a:t>
            </a:r>
            <a:r>
              <a:rPr lang="pt-BR" dirty="0"/>
              <a:t>- Execute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process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get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informations</a:t>
            </a:r>
            <a:r>
              <a:rPr lang="pt-BR" dirty="0"/>
              <a:t> </a:t>
            </a:r>
            <a:r>
              <a:rPr lang="pt-BR" dirty="0" err="1"/>
              <a:t>about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2 </a:t>
            </a:r>
            <a:r>
              <a:rPr lang="pt-BR" dirty="0" err="1"/>
              <a:t>question</a:t>
            </a:r>
            <a:r>
              <a:rPr lang="pt-BR" dirty="0"/>
              <a:t> (</a:t>
            </a:r>
            <a:r>
              <a:rPr lang="pt-BR" dirty="0" err="1"/>
              <a:t>semi</a:t>
            </a:r>
            <a:r>
              <a:rPr lang="pt-BR" dirty="0"/>
              <a:t> </a:t>
            </a:r>
            <a:r>
              <a:rPr lang="pt-BR" dirty="0" err="1"/>
              <a:t>strutured</a:t>
            </a:r>
            <a:r>
              <a:rPr lang="pt-BR" dirty="0"/>
              <a:t> data - JSON</a:t>
            </a:r>
            <a:r>
              <a:rPr lang="pt-BR" dirty="0" smtClean="0"/>
              <a:t>)</a:t>
            </a:r>
          </a:p>
          <a:p>
            <a:pPr marL="1257300" lvl="2" indent="-342900" algn="l">
              <a:buFont typeface="Arial" charset="0"/>
              <a:buChar char="•"/>
            </a:pPr>
            <a:r>
              <a:rPr lang="pt-BR" dirty="0" smtClean="0"/>
              <a:t>2.2.3 </a:t>
            </a:r>
            <a:r>
              <a:rPr lang="pt-BR" dirty="0"/>
              <a:t>- Execute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process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get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informations</a:t>
            </a:r>
            <a:r>
              <a:rPr lang="pt-BR" dirty="0"/>
              <a:t> </a:t>
            </a:r>
            <a:r>
              <a:rPr lang="pt-BR" dirty="0" err="1"/>
              <a:t>about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3 </a:t>
            </a:r>
            <a:r>
              <a:rPr lang="pt-BR" dirty="0" err="1"/>
              <a:t>question</a:t>
            </a:r>
            <a:r>
              <a:rPr lang="pt-BR" dirty="0"/>
              <a:t> (</a:t>
            </a:r>
            <a:r>
              <a:rPr lang="pt-BR" dirty="0" err="1"/>
              <a:t>strutured</a:t>
            </a:r>
            <a:r>
              <a:rPr lang="pt-BR" dirty="0"/>
              <a:t> data) </a:t>
            </a:r>
            <a:endParaRPr lang="pt-BR" dirty="0" smtClean="0"/>
          </a:p>
          <a:p>
            <a:pPr marL="342900" indent="-342900" algn="l">
              <a:buFont typeface="Arial" charset="0"/>
              <a:buChar char="•"/>
            </a:pPr>
            <a:r>
              <a:rPr lang="pt-BR" dirty="0" smtClean="0"/>
              <a:t>2.3 </a:t>
            </a:r>
            <a:r>
              <a:rPr lang="pt-BR" dirty="0"/>
              <a:t>- </a:t>
            </a:r>
            <a:r>
              <a:rPr lang="pt-BR" dirty="0" err="1"/>
              <a:t>Save</a:t>
            </a:r>
            <a:r>
              <a:rPr lang="pt-BR" dirty="0"/>
              <a:t>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CSV data in a </a:t>
            </a:r>
            <a:r>
              <a:rPr lang="pt-BR" dirty="0" err="1"/>
              <a:t>strutured</a:t>
            </a:r>
            <a:r>
              <a:rPr lang="pt-BR" dirty="0"/>
              <a:t> data (</a:t>
            </a:r>
            <a:r>
              <a:rPr lang="pt-BR" dirty="0" err="1"/>
              <a:t>table</a:t>
            </a:r>
            <a:r>
              <a:rPr lang="pt-BR" dirty="0"/>
              <a:t>)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save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other</a:t>
            </a:r>
            <a:r>
              <a:rPr lang="pt-BR" dirty="0"/>
              <a:t> </a:t>
            </a:r>
            <a:r>
              <a:rPr lang="pt-BR" dirty="0" err="1"/>
              <a:t>informations</a:t>
            </a:r>
            <a:r>
              <a:rPr lang="pt-BR" dirty="0"/>
              <a:t> </a:t>
            </a:r>
            <a:r>
              <a:rPr lang="pt-BR" dirty="0" err="1"/>
              <a:t>extracted</a:t>
            </a:r>
            <a:r>
              <a:rPr lang="pt-BR" dirty="0"/>
              <a:t> in </a:t>
            </a:r>
            <a:r>
              <a:rPr lang="pt-BR" dirty="0" err="1"/>
              <a:t>other</a:t>
            </a:r>
            <a:r>
              <a:rPr lang="pt-BR" dirty="0"/>
              <a:t> </a:t>
            </a:r>
            <a:r>
              <a:rPr lang="pt-BR" dirty="0" err="1"/>
              <a:t>tables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provide</a:t>
            </a:r>
            <a:r>
              <a:rPr lang="pt-BR" dirty="0"/>
              <a:t> a </a:t>
            </a:r>
            <a:r>
              <a:rPr lang="pt-BR" dirty="0" err="1"/>
              <a:t>easy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all</a:t>
            </a:r>
            <a:r>
              <a:rPr lang="pt-BR" dirty="0"/>
              <a:t> in </a:t>
            </a:r>
            <a:r>
              <a:rPr lang="pt-BR" dirty="0" err="1"/>
              <a:t>Hive</a:t>
            </a:r>
            <a:r>
              <a:rPr lang="pt-BR" dirty="0"/>
              <a:t> </a:t>
            </a:r>
            <a:r>
              <a:rPr lang="pt-BR" dirty="0" err="1"/>
              <a:t>Database</a:t>
            </a:r>
            <a:r>
              <a:rPr lang="pt-BR" dirty="0"/>
              <a:t>.</a:t>
            </a:r>
          </a:p>
          <a:p>
            <a:pPr algn="l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51035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261" y="747225"/>
            <a:ext cx="11031415" cy="460252"/>
          </a:xfrm>
        </p:spPr>
        <p:txBody>
          <a:bodyPr>
            <a:noAutofit/>
          </a:bodyPr>
          <a:lstStyle/>
          <a:p>
            <a:pPr algn="l"/>
            <a:r>
              <a:rPr lang="pt-PT" sz="3200" dirty="0" smtClean="0"/>
              <a:t>STAT </a:t>
            </a:r>
            <a:r>
              <a:rPr lang="pt-PT" sz="3200" dirty="0" err="1" smtClean="0"/>
              <a:t>Search</a:t>
            </a:r>
            <a:r>
              <a:rPr lang="pt-PT" sz="3200" dirty="0" smtClean="0"/>
              <a:t> </a:t>
            </a:r>
            <a:r>
              <a:rPr lang="pt-PT" sz="3200" dirty="0" err="1" smtClean="0"/>
              <a:t>Analytics</a:t>
            </a:r>
            <a:endParaRPr lang="pt-PT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9261" y="1468439"/>
            <a:ext cx="11031414" cy="418976"/>
          </a:xfrm>
        </p:spPr>
        <p:txBody>
          <a:bodyPr>
            <a:normAutofit lnSpcReduction="10000"/>
          </a:bodyPr>
          <a:lstStyle/>
          <a:p>
            <a:pPr algn="l"/>
            <a:r>
              <a:rPr lang="pt-BR" b="1" dirty="0" err="1"/>
              <a:t>Solution</a:t>
            </a:r>
            <a:r>
              <a:rPr lang="pt-BR" b="1" dirty="0"/>
              <a:t> Design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539261" y="2148376"/>
            <a:ext cx="11172091" cy="3947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PT" dirty="0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539261" y="1989869"/>
            <a:ext cx="11031414" cy="4375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 smtClean="0"/>
              <a:t>Technologies </a:t>
            </a:r>
            <a:r>
              <a:rPr lang="pt-BR" dirty="0" err="1" smtClean="0"/>
              <a:t>used</a:t>
            </a:r>
            <a:r>
              <a:rPr lang="pt-BR" dirty="0" smtClean="0"/>
              <a:t>:</a:t>
            </a:r>
          </a:p>
          <a:p>
            <a:pPr algn="l"/>
            <a:r>
              <a:rPr lang="pt-BR" dirty="0" smtClean="0"/>
              <a:t>1 </a:t>
            </a:r>
            <a:r>
              <a:rPr lang="pt-BR" dirty="0"/>
              <a:t>- </a:t>
            </a:r>
            <a:r>
              <a:rPr lang="pt-BR" dirty="0" err="1"/>
              <a:t>CentOS</a:t>
            </a:r>
            <a:r>
              <a:rPr lang="pt-BR" dirty="0"/>
              <a:t> 6.5 + </a:t>
            </a:r>
            <a:r>
              <a:rPr lang="pt-BR" dirty="0" err="1"/>
              <a:t>Cloudera</a:t>
            </a:r>
            <a:r>
              <a:rPr lang="pt-BR" dirty="0"/>
              <a:t> </a:t>
            </a:r>
            <a:r>
              <a:rPr lang="pt-BR" dirty="0" err="1"/>
              <a:t>Hadoop</a:t>
            </a:r>
            <a:r>
              <a:rPr lang="pt-BR" dirty="0"/>
              <a:t> 5.12 (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Hadoop</a:t>
            </a:r>
            <a:r>
              <a:rPr lang="pt-BR" dirty="0"/>
              <a:t>, YARN, </a:t>
            </a:r>
            <a:r>
              <a:rPr lang="pt-BR" dirty="0" err="1"/>
              <a:t>MapReduce</a:t>
            </a:r>
            <a:r>
              <a:rPr lang="pt-BR" dirty="0"/>
              <a:t>, Apache </a:t>
            </a:r>
            <a:r>
              <a:rPr lang="pt-BR" dirty="0" err="1"/>
              <a:t>Spark</a:t>
            </a:r>
            <a:r>
              <a:rPr lang="pt-BR" dirty="0"/>
              <a:t>, Apache </a:t>
            </a:r>
            <a:r>
              <a:rPr lang="pt-BR" dirty="0" err="1"/>
              <a:t>Hive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Apache </a:t>
            </a:r>
            <a:r>
              <a:rPr lang="pt-BR" dirty="0" err="1"/>
              <a:t>Hue</a:t>
            </a:r>
            <a:r>
              <a:rPr lang="pt-BR" dirty="0" smtClean="0"/>
              <a:t>)</a:t>
            </a:r>
          </a:p>
          <a:p>
            <a:pPr algn="l"/>
            <a:r>
              <a:rPr lang="pt-BR" dirty="0" smtClean="0"/>
              <a:t>1.1 </a:t>
            </a:r>
            <a:r>
              <a:rPr lang="pt-BR" dirty="0"/>
              <a:t>- </a:t>
            </a:r>
            <a:r>
              <a:rPr lang="pt-BR" dirty="0" err="1"/>
              <a:t>Recomendations</a:t>
            </a:r>
            <a:r>
              <a:rPr lang="pt-BR" dirty="0"/>
              <a:t> (for </a:t>
            </a:r>
            <a:r>
              <a:rPr lang="pt-BR" dirty="0" err="1"/>
              <a:t>production</a:t>
            </a:r>
            <a:r>
              <a:rPr lang="pt-BR" dirty="0"/>
              <a:t>): 1 Server for </a:t>
            </a:r>
            <a:r>
              <a:rPr lang="pt-BR" dirty="0" err="1"/>
              <a:t>NameNode</a:t>
            </a:r>
            <a:r>
              <a:rPr lang="pt-BR" dirty="0"/>
              <a:t>/Master (16Gb RAM) </a:t>
            </a:r>
            <a:r>
              <a:rPr lang="pt-BR" dirty="0" err="1"/>
              <a:t>and</a:t>
            </a:r>
            <a:r>
              <a:rPr lang="pt-BR" dirty="0"/>
              <a:t> 4 Servers for </a:t>
            </a:r>
            <a:r>
              <a:rPr lang="pt-BR" dirty="0" err="1"/>
              <a:t>DataNode</a:t>
            </a:r>
            <a:r>
              <a:rPr lang="pt-BR" dirty="0"/>
              <a:t>/</a:t>
            </a:r>
            <a:r>
              <a:rPr lang="pt-BR" dirty="0" err="1"/>
              <a:t>Slave</a:t>
            </a:r>
            <a:r>
              <a:rPr lang="pt-BR" dirty="0"/>
              <a:t> (4Gb RAM</a:t>
            </a:r>
            <a:r>
              <a:rPr lang="pt-BR" dirty="0" smtClean="0"/>
              <a:t>)</a:t>
            </a:r>
          </a:p>
          <a:p>
            <a:pPr algn="l"/>
            <a:r>
              <a:rPr lang="pt-BR" dirty="0" smtClean="0"/>
              <a:t>2 </a:t>
            </a:r>
            <a:r>
              <a:rPr lang="mr-IN" dirty="0" smtClean="0"/>
              <a:t>–</a:t>
            </a:r>
            <a:r>
              <a:rPr lang="pt-BR" dirty="0" smtClean="0"/>
              <a:t> HDFS</a:t>
            </a:r>
          </a:p>
          <a:p>
            <a:pPr algn="l"/>
            <a:r>
              <a:rPr lang="pt-BR" dirty="0" smtClean="0"/>
              <a:t>3 </a:t>
            </a:r>
            <a:r>
              <a:rPr lang="pt-BR" dirty="0"/>
              <a:t>- Apache </a:t>
            </a:r>
            <a:r>
              <a:rPr lang="pt-BR" dirty="0" err="1"/>
              <a:t>Spark</a:t>
            </a:r>
            <a:r>
              <a:rPr lang="pt-BR" dirty="0"/>
              <a:t> 1.6.0 + </a:t>
            </a:r>
            <a:r>
              <a:rPr lang="pt-BR" dirty="0" smtClean="0"/>
              <a:t>Java</a:t>
            </a:r>
          </a:p>
          <a:p>
            <a:pPr algn="l"/>
            <a:r>
              <a:rPr lang="pt-BR" dirty="0" smtClean="0"/>
              <a:t>4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Maven</a:t>
            </a:r>
            <a:endParaRPr lang="pt-BR" dirty="0" smtClean="0"/>
          </a:p>
          <a:p>
            <a:pPr algn="l"/>
            <a:r>
              <a:rPr lang="pt-BR" dirty="0" smtClean="0"/>
              <a:t>5 </a:t>
            </a:r>
            <a:r>
              <a:rPr lang="pt-BR" dirty="0"/>
              <a:t>- Apache </a:t>
            </a:r>
            <a:r>
              <a:rPr lang="pt-BR" dirty="0" err="1"/>
              <a:t>Hive</a:t>
            </a:r>
            <a:r>
              <a:rPr lang="pt-BR" dirty="0"/>
              <a:t> 1.1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73552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261" y="747225"/>
            <a:ext cx="11031415" cy="460252"/>
          </a:xfrm>
        </p:spPr>
        <p:txBody>
          <a:bodyPr>
            <a:noAutofit/>
          </a:bodyPr>
          <a:lstStyle/>
          <a:p>
            <a:pPr algn="l"/>
            <a:r>
              <a:rPr lang="pt-PT" sz="3200" dirty="0" smtClean="0"/>
              <a:t>STAT </a:t>
            </a:r>
            <a:r>
              <a:rPr lang="pt-PT" sz="3200" dirty="0" err="1" smtClean="0"/>
              <a:t>Search</a:t>
            </a:r>
            <a:r>
              <a:rPr lang="pt-PT" sz="3200" dirty="0" smtClean="0"/>
              <a:t> </a:t>
            </a:r>
            <a:r>
              <a:rPr lang="pt-PT" sz="3200" dirty="0" err="1" smtClean="0"/>
              <a:t>Analytics</a:t>
            </a:r>
            <a:endParaRPr lang="pt-PT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9261" y="1468439"/>
            <a:ext cx="11031414" cy="418976"/>
          </a:xfrm>
        </p:spPr>
        <p:txBody>
          <a:bodyPr>
            <a:normAutofit lnSpcReduction="10000"/>
          </a:bodyPr>
          <a:lstStyle/>
          <a:p>
            <a:pPr algn="l"/>
            <a:r>
              <a:rPr lang="pt-BR" b="1" dirty="0" err="1"/>
              <a:t>Solution</a:t>
            </a:r>
            <a:r>
              <a:rPr lang="pt-BR" b="1" dirty="0"/>
              <a:t> Design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539261" y="2148376"/>
            <a:ext cx="11172091" cy="3947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PT" dirty="0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539261" y="1989869"/>
            <a:ext cx="11031414" cy="4375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 err="1" smtClean="0"/>
              <a:t>Install</a:t>
            </a:r>
            <a:r>
              <a:rPr lang="pt-BR" dirty="0" smtClean="0"/>
              <a:t> </a:t>
            </a:r>
            <a:r>
              <a:rPr lang="pt-BR" dirty="0" err="1" smtClean="0"/>
              <a:t>Cloudera</a:t>
            </a:r>
            <a:r>
              <a:rPr lang="pt-BR" dirty="0" smtClean="0"/>
              <a:t>:</a:t>
            </a:r>
          </a:p>
          <a:p>
            <a:pPr algn="l"/>
            <a:endParaRPr lang="pt-BR" dirty="0"/>
          </a:p>
          <a:p>
            <a:pPr algn="l"/>
            <a:r>
              <a:rPr lang="pt-BR" dirty="0" err="1"/>
              <a:t>wget</a:t>
            </a:r>
            <a:r>
              <a:rPr lang="pt-BR" dirty="0"/>
              <a:t> </a:t>
            </a:r>
            <a:r>
              <a:rPr lang="pt-BR" dirty="0" err="1"/>
              <a:t>http</a:t>
            </a:r>
            <a:r>
              <a:rPr lang="pt-BR" dirty="0"/>
              <a:t>://</a:t>
            </a:r>
            <a:r>
              <a:rPr lang="pt-BR" dirty="0" err="1" smtClean="0"/>
              <a:t>archive.cloudera.com</a:t>
            </a:r>
            <a:r>
              <a:rPr lang="pt-BR" dirty="0" smtClean="0"/>
              <a:t>/cm5/</a:t>
            </a:r>
            <a:r>
              <a:rPr lang="pt-BR" dirty="0" err="1" smtClean="0"/>
              <a:t>installer</a:t>
            </a:r>
            <a:r>
              <a:rPr lang="pt-BR" dirty="0" smtClean="0"/>
              <a:t>/</a:t>
            </a:r>
            <a:r>
              <a:rPr lang="pt-BR" dirty="0" err="1" smtClean="0"/>
              <a:t>latest</a:t>
            </a:r>
            <a:r>
              <a:rPr lang="pt-BR" dirty="0" smtClean="0"/>
              <a:t>/</a:t>
            </a:r>
            <a:r>
              <a:rPr lang="pt-BR" dirty="0" err="1" smtClean="0"/>
              <a:t>cloudera</a:t>
            </a:r>
            <a:r>
              <a:rPr lang="pt-BR" dirty="0" smtClean="0"/>
              <a:t>-manager-</a:t>
            </a:r>
            <a:r>
              <a:rPr lang="pt-BR" dirty="0" err="1" smtClean="0"/>
              <a:t>installer.bin</a:t>
            </a:r>
            <a:endParaRPr lang="pt-BR" dirty="0" smtClean="0"/>
          </a:p>
          <a:p>
            <a:pPr algn="l"/>
            <a:r>
              <a:rPr lang="pt-BR" dirty="0" err="1" smtClean="0"/>
              <a:t>chmod</a:t>
            </a:r>
            <a:r>
              <a:rPr lang="pt-BR" dirty="0" smtClean="0"/>
              <a:t> </a:t>
            </a:r>
            <a:r>
              <a:rPr lang="pt-BR" dirty="0" err="1"/>
              <a:t>u+x</a:t>
            </a:r>
            <a:r>
              <a:rPr lang="pt-BR" dirty="0"/>
              <a:t> </a:t>
            </a:r>
            <a:r>
              <a:rPr lang="pt-BR" dirty="0" err="1" smtClean="0"/>
              <a:t>cloudera</a:t>
            </a:r>
            <a:r>
              <a:rPr lang="pt-BR" dirty="0" smtClean="0"/>
              <a:t>-manager-</a:t>
            </a:r>
            <a:r>
              <a:rPr lang="pt-BR" dirty="0" err="1" smtClean="0"/>
              <a:t>installer.bin</a:t>
            </a:r>
            <a:endParaRPr lang="pt-BR" dirty="0" smtClean="0"/>
          </a:p>
          <a:p>
            <a:pPr algn="l"/>
            <a:r>
              <a:rPr lang="pt-BR" dirty="0" smtClean="0"/>
              <a:t>./</a:t>
            </a:r>
            <a:r>
              <a:rPr lang="pt-BR" dirty="0" err="1"/>
              <a:t>cloudera</a:t>
            </a:r>
            <a:r>
              <a:rPr lang="pt-BR" dirty="0"/>
              <a:t>-manager-</a:t>
            </a:r>
            <a:r>
              <a:rPr lang="pt-BR" dirty="0" err="1"/>
              <a:t>installer.bin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74783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261" y="747225"/>
            <a:ext cx="11031415" cy="460252"/>
          </a:xfrm>
        </p:spPr>
        <p:txBody>
          <a:bodyPr>
            <a:noAutofit/>
          </a:bodyPr>
          <a:lstStyle/>
          <a:p>
            <a:pPr algn="l"/>
            <a:r>
              <a:rPr lang="pt-PT" sz="3200" dirty="0" smtClean="0"/>
              <a:t>STAT </a:t>
            </a:r>
            <a:r>
              <a:rPr lang="pt-PT" sz="3200" dirty="0" err="1" smtClean="0"/>
              <a:t>Search</a:t>
            </a:r>
            <a:r>
              <a:rPr lang="pt-PT" sz="3200" dirty="0" smtClean="0"/>
              <a:t> </a:t>
            </a:r>
            <a:r>
              <a:rPr lang="pt-PT" sz="3200" dirty="0" err="1" smtClean="0"/>
              <a:t>Analytics</a:t>
            </a:r>
            <a:endParaRPr lang="pt-PT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9261" y="1468439"/>
            <a:ext cx="11031414" cy="418976"/>
          </a:xfrm>
        </p:spPr>
        <p:txBody>
          <a:bodyPr>
            <a:normAutofit lnSpcReduction="10000"/>
          </a:bodyPr>
          <a:lstStyle/>
          <a:p>
            <a:pPr algn="l"/>
            <a:r>
              <a:rPr lang="pt-BR" b="1" dirty="0" err="1"/>
              <a:t>Solution</a:t>
            </a:r>
            <a:r>
              <a:rPr lang="pt-BR" b="1" dirty="0"/>
              <a:t> Design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539261" y="2148376"/>
            <a:ext cx="11172091" cy="3947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PT" dirty="0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539261" y="1989869"/>
            <a:ext cx="11031414" cy="437576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900" b="1" dirty="0" err="1"/>
              <a:t>Create</a:t>
            </a:r>
            <a:r>
              <a:rPr lang="pt-BR" sz="2900" b="1" dirty="0"/>
              <a:t> a </a:t>
            </a:r>
            <a:r>
              <a:rPr lang="pt-BR" sz="2900" b="1" dirty="0" err="1"/>
              <a:t>database</a:t>
            </a:r>
            <a:r>
              <a:rPr lang="pt-BR" sz="2900" b="1" dirty="0"/>
              <a:t> in </a:t>
            </a:r>
            <a:r>
              <a:rPr lang="pt-BR" sz="2900" b="1" dirty="0" err="1"/>
              <a:t>Hive</a:t>
            </a:r>
            <a:r>
              <a:rPr lang="pt-BR" sz="2900" b="1" dirty="0" smtClean="0"/>
              <a:t>:</a:t>
            </a:r>
            <a:r>
              <a:rPr lang="pt-BR" sz="2900" b="1" dirty="0"/>
              <a:t/>
            </a:r>
            <a:br>
              <a:rPr lang="pt-BR" sz="2900" b="1" dirty="0"/>
            </a:br>
            <a:endParaRPr lang="pt-BR" sz="2900" b="1" dirty="0"/>
          </a:p>
          <a:p>
            <a:pPr algn="l"/>
            <a:r>
              <a:rPr lang="pt-BR" dirty="0" err="1"/>
              <a:t>Using</a:t>
            </a:r>
            <a:r>
              <a:rPr lang="pt-BR" dirty="0"/>
              <a:t> Apache </a:t>
            </a:r>
            <a:r>
              <a:rPr lang="pt-BR" dirty="0" err="1"/>
              <a:t>Hue</a:t>
            </a:r>
            <a:r>
              <a:rPr lang="pt-BR" dirty="0"/>
              <a:t> in </a:t>
            </a:r>
            <a:r>
              <a:rPr lang="pt-BR" dirty="0" err="1"/>
              <a:t>Cloudera</a:t>
            </a:r>
            <a:r>
              <a:rPr lang="pt-BR" dirty="0"/>
              <a:t> </a:t>
            </a:r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database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commands</a:t>
            </a:r>
            <a:r>
              <a:rPr lang="pt-BR" dirty="0"/>
              <a:t> </a:t>
            </a:r>
            <a:r>
              <a:rPr lang="pt-BR" dirty="0" err="1"/>
              <a:t>below</a:t>
            </a:r>
            <a:r>
              <a:rPr lang="pt-BR" dirty="0" smtClean="0"/>
              <a:t>:</a:t>
            </a:r>
          </a:p>
          <a:p>
            <a:pPr algn="l"/>
            <a:r>
              <a:rPr lang="pt-BR" dirty="0" err="1" smtClean="0"/>
              <a:t>create</a:t>
            </a:r>
            <a:r>
              <a:rPr lang="pt-BR" dirty="0" smtClean="0"/>
              <a:t> </a:t>
            </a:r>
            <a:r>
              <a:rPr lang="pt-BR" dirty="0" err="1"/>
              <a:t>database</a:t>
            </a:r>
            <a:r>
              <a:rPr lang="pt-BR" dirty="0"/>
              <a:t> </a:t>
            </a:r>
            <a:r>
              <a:rPr lang="pt-BR" dirty="0" err="1" smtClean="0"/>
              <a:t>stat</a:t>
            </a:r>
            <a:r>
              <a:rPr lang="pt-BR" dirty="0" smtClean="0"/>
              <a:t>;</a:t>
            </a:r>
          </a:p>
          <a:p>
            <a:pPr algn="l"/>
            <a:r>
              <a:rPr lang="pt-BR" dirty="0" err="1" smtClean="0"/>
              <a:t>create</a:t>
            </a:r>
            <a:r>
              <a:rPr lang="pt-BR" dirty="0" smtClean="0"/>
              <a:t> </a:t>
            </a:r>
            <a:r>
              <a:rPr lang="pt-BR" dirty="0" err="1"/>
              <a:t>table</a:t>
            </a:r>
            <a:r>
              <a:rPr lang="pt-BR" dirty="0"/>
              <a:t> </a:t>
            </a:r>
            <a:r>
              <a:rPr lang="pt-BR" dirty="0" err="1"/>
              <a:t>stat.stat_csv</a:t>
            </a:r>
            <a:r>
              <a:rPr lang="pt-BR" dirty="0"/>
              <a:t> (   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	</a:t>
            </a:r>
            <a:r>
              <a:rPr lang="pt-BR" dirty="0" err="1" smtClean="0"/>
              <a:t>Keyword</a:t>
            </a:r>
            <a:r>
              <a:rPr lang="pt-BR" dirty="0" smtClean="0"/>
              <a:t> </a:t>
            </a:r>
            <a:r>
              <a:rPr lang="pt-BR" dirty="0" err="1" smtClean="0"/>
              <a:t>string</a:t>
            </a:r>
            <a:r>
              <a:rPr lang="pt-BR" dirty="0" smtClean="0"/>
              <a:t>,    </a:t>
            </a:r>
            <a:br>
              <a:rPr lang="pt-BR" dirty="0" smtClean="0"/>
            </a:br>
            <a:r>
              <a:rPr lang="pt-BR" dirty="0" smtClean="0"/>
              <a:t>	Market </a:t>
            </a:r>
            <a:r>
              <a:rPr lang="pt-BR" dirty="0" err="1" smtClean="0"/>
              <a:t>string</a:t>
            </a:r>
            <a:r>
              <a:rPr lang="pt-BR" dirty="0" smtClean="0"/>
              <a:t>,    </a:t>
            </a:r>
            <a:br>
              <a:rPr lang="pt-BR" dirty="0" smtClean="0"/>
            </a:br>
            <a:r>
              <a:rPr lang="pt-BR" dirty="0" smtClean="0"/>
              <a:t>	</a:t>
            </a:r>
            <a:r>
              <a:rPr lang="pt-BR" dirty="0" err="1" smtClean="0"/>
              <a:t>Location</a:t>
            </a:r>
            <a:r>
              <a:rPr lang="pt-BR" dirty="0" smtClean="0"/>
              <a:t> </a:t>
            </a:r>
            <a:r>
              <a:rPr lang="pt-BR" dirty="0" err="1" smtClean="0"/>
              <a:t>string</a:t>
            </a:r>
            <a:r>
              <a:rPr lang="pt-BR" dirty="0" smtClean="0"/>
              <a:t>,    </a:t>
            </a:r>
            <a:br>
              <a:rPr lang="pt-BR" dirty="0" smtClean="0"/>
            </a:br>
            <a:r>
              <a:rPr lang="pt-BR" dirty="0" smtClean="0"/>
              <a:t>	</a:t>
            </a:r>
            <a:r>
              <a:rPr lang="pt-BR" dirty="0" err="1" smtClean="0"/>
              <a:t>Device</a:t>
            </a:r>
            <a:r>
              <a:rPr lang="pt-BR" dirty="0" smtClean="0"/>
              <a:t> </a:t>
            </a:r>
            <a:r>
              <a:rPr lang="pt-BR" dirty="0" err="1" smtClean="0"/>
              <a:t>string</a:t>
            </a:r>
            <a:r>
              <a:rPr lang="pt-BR" dirty="0" smtClean="0"/>
              <a:t>,    </a:t>
            </a:r>
            <a:br>
              <a:rPr lang="pt-BR" dirty="0" smtClean="0"/>
            </a:br>
            <a:r>
              <a:rPr lang="pt-BR" dirty="0" smtClean="0"/>
              <a:t>	</a:t>
            </a:r>
            <a:r>
              <a:rPr lang="pt-BR" dirty="0" err="1" smtClean="0"/>
              <a:t>CrawlDate</a:t>
            </a:r>
            <a:r>
              <a:rPr lang="pt-BR" dirty="0" smtClean="0"/>
              <a:t> date,   </a:t>
            </a:r>
            <a:br>
              <a:rPr lang="pt-BR" dirty="0" smtClean="0"/>
            </a:br>
            <a:r>
              <a:rPr lang="pt-BR" dirty="0" smtClean="0"/>
              <a:t>	</a:t>
            </a:r>
            <a:r>
              <a:rPr lang="pt-BR" dirty="0" err="1" smtClean="0"/>
              <a:t>Rank</a:t>
            </a:r>
            <a:r>
              <a:rPr lang="pt-BR" dirty="0" smtClean="0"/>
              <a:t> </a:t>
            </a:r>
            <a:r>
              <a:rPr lang="pt-BR" dirty="0" err="1" smtClean="0"/>
              <a:t>string</a:t>
            </a:r>
            <a:r>
              <a:rPr lang="pt-BR" dirty="0" smtClean="0"/>
              <a:t>,    </a:t>
            </a:r>
            <a:br>
              <a:rPr lang="pt-BR" dirty="0" smtClean="0"/>
            </a:br>
            <a:r>
              <a:rPr lang="pt-BR" dirty="0" smtClean="0"/>
              <a:t>	URL </a:t>
            </a:r>
            <a:r>
              <a:rPr lang="pt-BR" dirty="0" err="1" smtClean="0"/>
              <a:t>string</a:t>
            </a:r>
            <a:endParaRPr lang="pt-BR" dirty="0" smtClean="0"/>
          </a:p>
          <a:p>
            <a:pPr algn="l"/>
            <a:r>
              <a:rPr lang="pt-BR" dirty="0" smtClean="0"/>
              <a:t>);</a:t>
            </a:r>
          </a:p>
          <a:p>
            <a:pPr algn="l"/>
            <a:r>
              <a:rPr lang="pt-BR" dirty="0" err="1" smtClean="0"/>
              <a:t>create</a:t>
            </a:r>
            <a:r>
              <a:rPr lang="pt-BR" dirty="0" smtClean="0"/>
              <a:t> </a:t>
            </a:r>
            <a:r>
              <a:rPr lang="pt-BR" dirty="0" err="1"/>
              <a:t>table</a:t>
            </a:r>
            <a:r>
              <a:rPr lang="pt-BR" dirty="0"/>
              <a:t> </a:t>
            </a:r>
            <a:r>
              <a:rPr lang="pt-BR" dirty="0" err="1"/>
              <a:t>stat.question_one</a:t>
            </a:r>
            <a:r>
              <a:rPr lang="pt-BR" dirty="0"/>
              <a:t> (    URL </a:t>
            </a:r>
            <a:r>
              <a:rPr lang="pt-BR" dirty="0" err="1"/>
              <a:t>string</a:t>
            </a:r>
            <a:r>
              <a:rPr lang="pt-BR" dirty="0"/>
              <a:t>,    Total </a:t>
            </a:r>
            <a:r>
              <a:rPr lang="pt-BR" dirty="0" err="1"/>
              <a:t>int</a:t>
            </a:r>
            <a:r>
              <a:rPr lang="pt-BR" dirty="0" smtClean="0"/>
              <a:t>);</a:t>
            </a:r>
          </a:p>
          <a:p>
            <a:pPr algn="l"/>
            <a:r>
              <a:rPr lang="pt-BR" dirty="0" err="1" smtClean="0"/>
              <a:t>create</a:t>
            </a:r>
            <a:r>
              <a:rPr lang="pt-BR" dirty="0" smtClean="0"/>
              <a:t> </a:t>
            </a:r>
            <a:r>
              <a:rPr lang="pt-BR" dirty="0" err="1"/>
              <a:t>table</a:t>
            </a:r>
            <a:r>
              <a:rPr lang="pt-BR" dirty="0"/>
              <a:t> </a:t>
            </a:r>
            <a:r>
              <a:rPr lang="pt-BR" dirty="0" err="1"/>
              <a:t>stat.question_two</a:t>
            </a:r>
            <a:r>
              <a:rPr lang="pt-BR" dirty="0"/>
              <a:t> (    URL </a:t>
            </a:r>
            <a:r>
              <a:rPr lang="pt-BR" dirty="0" err="1"/>
              <a:t>string</a:t>
            </a:r>
            <a:r>
              <a:rPr lang="pt-BR" dirty="0"/>
              <a:t>,    </a:t>
            </a:r>
            <a:r>
              <a:rPr lang="pt-BR" dirty="0" err="1"/>
              <a:t>items</a:t>
            </a:r>
            <a:r>
              <a:rPr lang="pt-BR" dirty="0"/>
              <a:t> </a:t>
            </a:r>
            <a:r>
              <a:rPr lang="pt-BR" dirty="0" err="1"/>
              <a:t>array</a:t>
            </a:r>
            <a:r>
              <a:rPr lang="pt-BR" dirty="0"/>
              <a:t>&lt;</a:t>
            </a:r>
            <a:r>
              <a:rPr lang="pt-BR" dirty="0" err="1"/>
              <a:t>struct</a:t>
            </a:r>
            <a:r>
              <a:rPr lang="pt-BR" dirty="0"/>
              <a:t>&lt;</a:t>
            </a:r>
            <a:r>
              <a:rPr lang="pt-BR" dirty="0" err="1"/>
              <a:t>CrawlDate:string</a:t>
            </a:r>
            <a:r>
              <a:rPr lang="pt-BR" dirty="0"/>
              <a:t>, </a:t>
            </a:r>
            <a:r>
              <a:rPr lang="pt-BR" dirty="0" err="1"/>
              <a:t>Keyword:string</a:t>
            </a:r>
            <a:r>
              <a:rPr lang="pt-BR" dirty="0" smtClean="0"/>
              <a:t>&gt;&gt;);</a:t>
            </a:r>
          </a:p>
          <a:p>
            <a:pPr algn="l"/>
            <a:r>
              <a:rPr lang="pt-BR" dirty="0" err="1" smtClean="0"/>
              <a:t>create</a:t>
            </a:r>
            <a:r>
              <a:rPr lang="pt-BR" dirty="0" smtClean="0"/>
              <a:t> </a:t>
            </a:r>
            <a:r>
              <a:rPr lang="pt-BR" dirty="0" err="1"/>
              <a:t>table</a:t>
            </a:r>
            <a:r>
              <a:rPr lang="pt-BR" dirty="0"/>
              <a:t> </a:t>
            </a:r>
            <a:r>
              <a:rPr lang="pt-BR" dirty="0" err="1"/>
              <a:t>stat.question_three</a:t>
            </a:r>
            <a:r>
              <a:rPr lang="pt-BR" dirty="0"/>
              <a:t> (    </a:t>
            </a:r>
            <a:r>
              <a:rPr lang="pt-BR" dirty="0" err="1"/>
              <a:t>Keyword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,    Market </a:t>
            </a:r>
            <a:r>
              <a:rPr lang="pt-BR" dirty="0" err="1"/>
              <a:t>string</a:t>
            </a:r>
            <a:r>
              <a:rPr lang="pt-BR" dirty="0"/>
              <a:t>,    </a:t>
            </a:r>
            <a:r>
              <a:rPr lang="pt-BR" dirty="0" err="1"/>
              <a:t>Location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,    </a:t>
            </a:r>
            <a:r>
              <a:rPr lang="pt-BR" dirty="0" err="1"/>
              <a:t>Device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,    </a:t>
            </a:r>
            <a:br>
              <a:rPr lang="pt-BR" dirty="0"/>
            </a:br>
            <a:r>
              <a:rPr lang="pt-BR" dirty="0" smtClean="0"/>
              <a:t>			        </a:t>
            </a:r>
            <a:r>
              <a:rPr lang="pt-BR" dirty="0" err="1" smtClean="0"/>
              <a:t>CrawlDate</a:t>
            </a:r>
            <a:r>
              <a:rPr lang="pt-BR" dirty="0" smtClean="0"/>
              <a:t> </a:t>
            </a:r>
            <a:r>
              <a:rPr lang="pt-BR" dirty="0"/>
              <a:t>date,    Total </a:t>
            </a:r>
            <a:r>
              <a:rPr lang="pt-BR" dirty="0" err="1"/>
              <a:t>int</a:t>
            </a:r>
            <a:r>
              <a:rPr lang="pt-BR" dirty="0"/>
              <a:t>);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7791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261" y="747225"/>
            <a:ext cx="11031415" cy="460252"/>
          </a:xfrm>
        </p:spPr>
        <p:txBody>
          <a:bodyPr>
            <a:noAutofit/>
          </a:bodyPr>
          <a:lstStyle/>
          <a:p>
            <a:pPr algn="l"/>
            <a:r>
              <a:rPr lang="pt-PT" sz="3200" dirty="0" smtClean="0"/>
              <a:t>STAT </a:t>
            </a:r>
            <a:r>
              <a:rPr lang="pt-PT" sz="3200" dirty="0" err="1" smtClean="0"/>
              <a:t>Search</a:t>
            </a:r>
            <a:r>
              <a:rPr lang="pt-PT" sz="3200" dirty="0" smtClean="0"/>
              <a:t> </a:t>
            </a:r>
            <a:r>
              <a:rPr lang="pt-PT" sz="3200" dirty="0" err="1" smtClean="0"/>
              <a:t>Analytics</a:t>
            </a:r>
            <a:endParaRPr lang="pt-PT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9261" y="1468439"/>
            <a:ext cx="11031414" cy="418976"/>
          </a:xfrm>
        </p:spPr>
        <p:txBody>
          <a:bodyPr>
            <a:normAutofit lnSpcReduction="10000"/>
          </a:bodyPr>
          <a:lstStyle/>
          <a:p>
            <a:pPr algn="l"/>
            <a:r>
              <a:rPr lang="pt-BR" b="1" dirty="0" err="1"/>
              <a:t>Solution</a:t>
            </a:r>
            <a:r>
              <a:rPr lang="pt-BR" b="1" dirty="0"/>
              <a:t> Design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539261" y="2148376"/>
            <a:ext cx="11172091" cy="3947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PT" dirty="0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539261" y="1989870"/>
            <a:ext cx="11031414" cy="4468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900" b="1" dirty="0" err="1" smtClean="0"/>
              <a:t>Awnsers</a:t>
            </a:r>
            <a:r>
              <a:rPr lang="pt-BR" sz="2900" b="1" dirty="0" smtClean="0"/>
              <a:t>:</a:t>
            </a:r>
            <a:r>
              <a:rPr lang="pt-BR" sz="2900" b="1" dirty="0"/>
              <a:t/>
            </a:r>
            <a:br>
              <a:rPr lang="pt-BR" sz="2900" b="1" dirty="0"/>
            </a:br>
            <a:endParaRPr lang="pt-BR" sz="2000" b="1" dirty="0" smtClean="0"/>
          </a:p>
          <a:p>
            <a:pPr algn="l"/>
            <a:r>
              <a:rPr lang="pt-BR" sz="2000" b="1" dirty="0" smtClean="0"/>
              <a:t>1 </a:t>
            </a:r>
            <a:r>
              <a:rPr lang="mr-IN" sz="2000" b="1" dirty="0" smtClean="0"/>
              <a:t>–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Question</a:t>
            </a:r>
            <a:endParaRPr lang="pt-BR" sz="2000" b="1" dirty="0" smtClean="0"/>
          </a:p>
          <a:p>
            <a:pPr algn="l"/>
            <a:endParaRPr lang="pt-BR" sz="2000" b="1" dirty="0"/>
          </a:p>
          <a:p>
            <a:pPr algn="l"/>
            <a:endParaRPr lang="pt-BR" sz="2000" b="1" dirty="0" smtClean="0"/>
          </a:p>
          <a:p>
            <a:pPr algn="l"/>
            <a:endParaRPr lang="pt-BR" sz="2000" b="1" dirty="0"/>
          </a:p>
          <a:p>
            <a:pPr algn="l"/>
            <a:r>
              <a:rPr lang="pt-BR" sz="2000" b="1" dirty="0" smtClean="0"/>
              <a:t>2 - </a:t>
            </a:r>
            <a:r>
              <a:rPr lang="pt-BR" sz="2000" b="1" dirty="0" err="1" smtClean="0"/>
              <a:t>Question</a:t>
            </a:r>
            <a:endParaRPr lang="pt-BR" sz="2000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61" y="3234671"/>
            <a:ext cx="10387013" cy="98923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43" y="4890028"/>
            <a:ext cx="11144250" cy="172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26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757</Words>
  <Application>Microsoft Macintosh PowerPoint</Application>
  <PresentationFormat>Widescreen</PresentationFormat>
  <Paragraphs>158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Calibri</vt:lpstr>
      <vt:lpstr>Calibri Light</vt:lpstr>
      <vt:lpstr>Mangal</vt:lpstr>
      <vt:lpstr>Arial</vt:lpstr>
      <vt:lpstr>Tema do Office</vt:lpstr>
      <vt:lpstr>STAT Search Analytics</vt:lpstr>
      <vt:lpstr>STAT Search Analytics</vt:lpstr>
      <vt:lpstr>STAT Search Analytics</vt:lpstr>
      <vt:lpstr>STAT Search Analytics</vt:lpstr>
      <vt:lpstr>STAT Search Analytics</vt:lpstr>
      <vt:lpstr>STAT Search Analytics</vt:lpstr>
      <vt:lpstr>STAT Search Analytics</vt:lpstr>
      <vt:lpstr>STAT Search Analytics</vt:lpstr>
      <vt:lpstr>STAT Search Analytics</vt:lpstr>
      <vt:lpstr>STAT Search Analytics</vt:lpstr>
      <vt:lpstr>STAT Search Analytics</vt:lpstr>
      <vt:lpstr>STAT Search Analytics</vt:lpstr>
      <vt:lpstr>STAT Search Analytics</vt:lpstr>
      <vt:lpstr>STAT Search Analytics</vt:lpstr>
      <vt:lpstr>STAT Search Analytics</vt:lpstr>
      <vt:lpstr>STAT Search Analytics</vt:lpstr>
      <vt:lpstr>STAT Search Analytics</vt:lpstr>
      <vt:lpstr>STAT Search Analytics</vt:lpstr>
      <vt:lpstr>STAT Search Analytics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 Search Analytics</dc:title>
  <dc:creator>Alvaro Gomes</dc:creator>
  <cp:lastModifiedBy>Alvaro Gomes</cp:lastModifiedBy>
  <cp:revision>44</cp:revision>
  <dcterms:created xsi:type="dcterms:W3CDTF">2017-11-02T17:18:54Z</dcterms:created>
  <dcterms:modified xsi:type="dcterms:W3CDTF">2017-11-03T17:59:58Z</dcterms:modified>
</cp:coreProperties>
</file>