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8"/>
  </p:normalViewPr>
  <p:slideViewPr>
    <p:cSldViewPr snapToGrid="0" snapToObjects="1">
      <p:cViewPr varScale="1">
        <p:scale>
          <a:sx n="76" d="100"/>
          <a:sy n="76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bert/Documents/housing-price-data-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bert/Documents/housing-price-data-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bert/Documents/housing-price-data-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bert/Documents/housing-price-data-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bert/Documents/housing-price-data-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bert/Documents/housing-price-data-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obert/Documents/housing-price-data-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>
                <a:solidFill>
                  <a:schemeClr val="bg1"/>
                </a:solidFill>
                <a:effectLst/>
              </a:rPr>
              <a:t>Sold Price OQ=9 vs. OQ=8 </a:t>
            </a:r>
            <a:endParaRPr lang="en-US" sz="2800" dirty="0">
              <a:solidFill>
                <a:schemeClr val="bg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'ALL neighborhoods OQ vs. Price'!$K$22</c:f>
                <c:numCache>
                  <c:formatCode>General</c:formatCode>
                  <c:ptCount val="1"/>
                  <c:pt idx="0">
                    <c:v>26721.698594882429</c:v>
                  </c:pt>
                </c:numCache>
              </c:numRef>
            </c:plus>
            <c:minus>
              <c:numRef>
                <c:f>'ALL neighborhoods OQ vs. Price'!$K$22</c:f>
                <c:numCache>
                  <c:formatCode>General</c:formatCode>
                  <c:ptCount val="1"/>
                  <c:pt idx="0">
                    <c:v>26721.698594882429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'ALL neighborhoods OQ vs. Price'!$K$6:$L$6</c:f>
              <c:numCache>
                <c:formatCode>0.00</c:formatCode>
                <c:ptCount val="2"/>
                <c:pt idx="0">
                  <c:v>367513.02325581393</c:v>
                </c:pt>
                <c:pt idx="1">
                  <c:v>274735.53571428574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EB-9D4D-BD05-57662CA7F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1779823"/>
        <c:axId val="1350352527"/>
      </c:barChart>
      <c:catAx>
        <c:axId val="891779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1350352527"/>
        <c:crosses val="autoZero"/>
        <c:auto val="1"/>
        <c:lblAlgn val="ctr"/>
        <c:lblOffset val="100"/>
        <c:noMultiLvlLbl val="0"/>
      </c:catAx>
      <c:valAx>
        <c:axId val="135035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77982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>
                <a:solidFill>
                  <a:schemeClr val="bg1"/>
                </a:solidFill>
                <a:effectLst/>
              </a:rPr>
              <a:t>Sold Price OQ=8 vs. OQ=7 </a:t>
            </a:r>
            <a:endParaRPr lang="en-US" sz="2800" dirty="0">
              <a:solidFill>
                <a:schemeClr val="bg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'ALL neighborhoods OQ vs. Price'!$O$22</c:f>
                <c:numCache>
                  <c:formatCode>General</c:formatCode>
                  <c:ptCount val="1"/>
                  <c:pt idx="0">
                    <c:v>10876.479622837336</c:v>
                  </c:pt>
                </c:numCache>
              </c:numRef>
            </c:plus>
            <c:minus>
              <c:numRef>
                <c:f>'ALL neighborhoods OQ vs. Price'!$O$22</c:f>
                <c:numCache>
                  <c:formatCode>General</c:formatCode>
                  <c:ptCount val="1"/>
                  <c:pt idx="0">
                    <c:v>10876.479622837336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'ALL neighborhoods OQ vs. Price'!$O$6:$P$6</c:f>
              <c:numCache>
                <c:formatCode>0.00</c:formatCode>
                <c:ptCount val="2"/>
                <c:pt idx="0">
                  <c:v>274735.53571428574</c:v>
                </c:pt>
                <c:pt idx="1">
                  <c:v>207716.42319749217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AB-6945-9FCD-6A8B04850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4903263"/>
        <c:axId val="896285951"/>
      </c:barChart>
      <c:catAx>
        <c:axId val="1244903263"/>
        <c:scaling>
          <c:orientation val="minMax"/>
        </c:scaling>
        <c:delete val="1"/>
        <c:axPos val="b"/>
        <c:majorTickMark val="none"/>
        <c:minorTickMark val="none"/>
        <c:tickLblPos val="nextTo"/>
        <c:crossAx val="896285951"/>
        <c:crosses val="autoZero"/>
        <c:auto val="1"/>
        <c:lblAlgn val="ctr"/>
        <c:lblOffset val="100"/>
        <c:noMultiLvlLbl val="0"/>
      </c:catAx>
      <c:valAx>
        <c:axId val="896285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90326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>
                <a:solidFill>
                  <a:schemeClr val="bg1"/>
                </a:solidFill>
                <a:effectLst/>
              </a:rPr>
              <a:t>Sold Price OQ=7 vs. OQ=6 </a:t>
            </a:r>
            <a:endParaRPr lang="en-US" sz="2800" dirty="0">
              <a:solidFill>
                <a:schemeClr val="bg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'ALL neighborhoods OQ vs. Price'!$S$22</c:f>
                <c:numCache>
                  <c:formatCode>General</c:formatCode>
                  <c:ptCount val="1"/>
                  <c:pt idx="0">
                    <c:v>6110.3623919500105</c:v>
                  </c:pt>
                </c:numCache>
              </c:numRef>
            </c:plus>
            <c:minus>
              <c:numRef>
                <c:f>'ALL neighborhoods OQ vs. Price'!$S$22</c:f>
                <c:numCache>
                  <c:formatCode>General</c:formatCode>
                  <c:ptCount val="1"/>
                  <c:pt idx="0">
                    <c:v>6110.3623919500105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'ALL neighborhoods OQ vs. Price'!$S$6:$T$6</c:f>
              <c:numCache>
                <c:formatCode>0.00</c:formatCode>
                <c:ptCount val="2"/>
                <c:pt idx="0">
                  <c:v>207716.42319749217</c:v>
                </c:pt>
                <c:pt idx="1">
                  <c:v>161603.0347593583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BB-2743-9ACE-8F76291A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4727663"/>
        <c:axId val="869587823"/>
      </c:barChart>
      <c:catAx>
        <c:axId val="894727663"/>
        <c:scaling>
          <c:orientation val="minMax"/>
        </c:scaling>
        <c:delete val="1"/>
        <c:axPos val="b"/>
        <c:majorTickMark val="none"/>
        <c:minorTickMark val="none"/>
        <c:tickLblPos val="nextTo"/>
        <c:crossAx val="869587823"/>
        <c:crosses val="autoZero"/>
        <c:auto val="1"/>
        <c:lblAlgn val="ctr"/>
        <c:lblOffset val="100"/>
        <c:noMultiLvlLbl val="0"/>
      </c:catAx>
      <c:valAx>
        <c:axId val="86958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72766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>
                <a:solidFill>
                  <a:schemeClr val="bg1"/>
                </a:solidFill>
                <a:effectLst/>
              </a:rPr>
              <a:t>Sold Price OQ=6 vs. OQ=5 </a:t>
            </a:r>
            <a:endParaRPr lang="en-US" sz="2800" dirty="0">
              <a:solidFill>
                <a:schemeClr val="bg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'ALL neighborhoods OQ vs. Price'!$W$22</c:f>
                <c:numCache>
                  <c:formatCode>General</c:formatCode>
                  <c:ptCount val="1"/>
                  <c:pt idx="0">
                    <c:v>4534.3660718220417</c:v>
                  </c:pt>
                </c:numCache>
              </c:numRef>
            </c:plus>
            <c:minus>
              <c:numRef>
                <c:f>'ALL neighborhoods OQ vs. Price'!$W$22</c:f>
                <c:numCache>
                  <c:formatCode>General</c:formatCode>
                  <c:ptCount val="1"/>
                  <c:pt idx="0">
                    <c:v>4534.3660718220417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'ALL neighborhoods OQ vs. Price'!$W$6:$X$6</c:f>
              <c:numCache>
                <c:formatCode>0.00</c:formatCode>
                <c:ptCount val="2"/>
                <c:pt idx="0">
                  <c:v>161603.0347593583</c:v>
                </c:pt>
                <c:pt idx="1">
                  <c:v>133523.34760705288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7-0A47-BEA6-3A9AED2E4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2134863"/>
        <c:axId val="892187167"/>
      </c:barChart>
      <c:catAx>
        <c:axId val="892134863"/>
        <c:scaling>
          <c:orientation val="minMax"/>
        </c:scaling>
        <c:delete val="1"/>
        <c:axPos val="b"/>
        <c:majorTickMark val="none"/>
        <c:minorTickMark val="none"/>
        <c:tickLblPos val="nextTo"/>
        <c:crossAx val="892187167"/>
        <c:crosses val="autoZero"/>
        <c:auto val="0"/>
        <c:lblAlgn val="ctr"/>
        <c:lblOffset val="100"/>
        <c:noMultiLvlLbl val="0"/>
      </c:catAx>
      <c:valAx>
        <c:axId val="892187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13486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bg1"/>
                </a:solidFill>
              </a:rPr>
              <a:t>Excellent</a:t>
            </a:r>
            <a:r>
              <a:rPr lang="en-US" sz="2800" baseline="0" dirty="0">
                <a:solidFill>
                  <a:schemeClr val="bg1"/>
                </a:solidFill>
              </a:rPr>
              <a:t> vs Good</a:t>
            </a:r>
            <a:endParaRPr lang="en-US" sz="28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'Kitchen condition vs Price'!$K$22</c:f>
                <c:numCache>
                  <c:formatCode>General</c:formatCode>
                  <c:ptCount val="1"/>
                  <c:pt idx="0">
                    <c:v>24441.170244322402</c:v>
                  </c:pt>
                </c:numCache>
              </c:numRef>
            </c:plus>
            <c:minus>
              <c:numRef>
                <c:f>'Kitchen condition vs Price'!$K$22</c:f>
                <c:numCache>
                  <c:formatCode>General</c:formatCode>
                  <c:ptCount val="1"/>
                  <c:pt idx="0">
                    <c:v>24441.170244322402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'Kitchen condition vs Price'!$K$6:$L$6</c:f>
              <c:numCache>
                <c:formatCode>General</c:formatCode>
                <c:ptCount val="2"/>
                <c:pt idx="0">
                  <c:v>328554.67</c:v>
                </c:pt>
                <c:pt idx="1">
                  <c:v>197780.15918367347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6-3243-ACC1-1E1D598A8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8341375"/>
        <c:axId val="912356239"/>
      </c:barChart>
      <c:catAx>
        <c:axId val="1238341375"/>
        <c:scaling>
          <c:orientation val="minMax"/>
        </c:scaling>
        <c:delete val="1"/>
        <c:axPos val="b"/>
        <c:majorTickMark val="none"/>
        <c:minorTickMark val="none"/>
        <c:tickLblPos val="nextTo"/>
        <c:crossAx val="912356239"/>
        <c:crosses val="autoZero"/>
        <c:auto val="0"/>
        <c:lblAlgn val="ctr"/>
        <c:lblOffset val="100"/>
        <c:noMultiLvlLbl val="0"/>
      </c:catAx>
      <c:valAx>
        <c:axId val="91235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341375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bg1"/>
                </a:solidFill>
              </a:rPr>
              <a:t>Good</a:t>
            </a:r>
            <a:r>
              <a:rPr lang="en-US" sz="2800" baseline="0" dirty="0">
                <a:solidFill>
                  <a:schemeClr val="bg1"/>
                </a:solidFill>
              </a:rPr>
              <a:t> vs Average</a:t>
            </a:r>
            <a:endParaRPr lang="en-US" sz="28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'Kitchen condition vs Price'!$O$22</c:f>
                <c:numCache>
                  <c:formatCode>General</c:formatCode>
                  <c:ptCount val="1"/>
                  <c:pt idx="0">
                    <c:v>5545.3352988375773</c:v>
                  </c:pt>
                </c:numCache>
              </c:numRef>
            </c:plus>
            <c:minus>
              <c:numRef>
                <c:f>'Kitchen condition vs Price'!$O$22</c:f>
                <c:numCache>
                  <c:formatCode>General</c:formatCode>
                  <c:ptCount val="1"/>
                  <c:pt idx="0">
                    <c:v>5545.3352988375773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'Kitchen condition vs Price'!$O$6:$P$6</c:f>
              <c:numCache>
                <c:formatCode>General</c:formatCode>
                <c:ptCount val="2"/>
                <c:pt idx="0">
                  <c:v>197780.15918367347</c:v>
                </c:pt>
                <c:pt idx="1">
                  <c:v>139962.51156462586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F-544C-8856-6803BF2D4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1509583"/>
        <c:axId val="912351519"/>
      </c:barChart>
      <c:catAx>
        <c:axId val="124150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912351519"/>
        <c:crosses val="autoZero"/>
        <c:auto val="1"/>
        <c:lblAlgn val="ctr"/>
        <c:lblOffset val="100"/>
        <c:noMultiLvlLbl val="0"/>
      </c:catAx>
      <c:valAx>
        <c:axId val="91235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50958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bg1"/>
                </a:solidFill>
              </a:rPr>
              <a:t>Average vs Fair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'Kitchen condition vs Price'!$S$22</c:f>
                <c:numCache>
                  <c:formatCode>General</c:formatCode>
                  <c:ptCount val="1"/>
                  <c:pt idx="0">
                    <c:v>11981.429342815478</c:v>
                  </c:pt>
                </c:numCache>
              </c:numRef>
            </c:plus>
            <c:minus>
              <c:numRef>
                <c:f>'Kitchen condition vs Price'!$S$22</c:f>
                <c:numCache>
                  <c:formatCode>General</c:formatCode>
                  <c:ptCount val="1"/>
                  <c:pt idx="0">
                    <c:v>11981.429342815478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'Kitchen condition vs Price'!$S$6:$T$6</c:f>
              <c:numCache>
                <c:formatCode>General</c:formatCode>
                <c:ptCount val="2"/>
                <c:pt idx="0">
                  <c:v>139962.51156462586</c:v>
                </c:pt>
                <c:pt idx="1">
                  <c:v>105565.20512820513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6-6843-9E37-B3A9E1527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1248991"/>
        <c:axId val="912611807"/>
      </c:barChart>
      <c:catAx>
        <c:axId val="911248991"/>
        <c:scaling>
          <c:orientation val="minMax"/>
        </c:scaling>
        <c:delete val="1"/>
        <c:axPos val="b"/>
        <c:majorTickMark val="none"/>
        <c:minorTickMark val="none"/>
        <c:tickLblPos val="nextTo"/>
        <c:crossAx val="912611807"/>
        <c:crosses val="autoZero"/>
        <c:auto val="1"/>
        <c:lblAlgn val="ctr"/>
        <c:lblOffset val="100"/>
        <c:noMultiLvlLbl val="0"/>
      </c:catAx>
      <c:valAx>
        <c:axId val="91261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24899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E23C-6C82-7942-9BB4-9A1FA9186873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C7997-3FB0-394F-AD7E-5894B116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4.10336E-09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/>
              <a:t> $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367513,   $274735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43,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C7997-3FB0-394F-AD7E-5894B1167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4.9385E-27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274735,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207716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168,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319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C7997-3FB0-394F-AD7E-5894B1167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1.11791E-42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207716, 161603</a:t>
            </a: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319,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374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C7997-3FB0-394F-AD7E-5894B1167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5.83392E-31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161603,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133523</a:t>
            </a: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374,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397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C7997-3FB0-394F-AD7E-5894B11678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21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328554,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197780</a:t>
            </a: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735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P(T&lt;=t) two-tail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2.1491E-18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C7997-3FB0-394F-AD7E-5894B11678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197780,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139962</a:t>
            </a: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735,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735</a:t>
            </a:r>
            <a:r>
              <a:rPr lang="en-US" dirty="0"/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P(T&lt;=t) two-tail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6.33839E-80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C7997-3FB0-394F-AD7E-5894B11678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139962, 105565</a:t>
            </a:r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735, 39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P(T&lt;=t) two-tail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7.38969E-07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C7997-3FB0-394F-AD7E-5894B11678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F203-ACC6-8D4C-837E-9445EA52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B574-A55B-AA40-9719-77A6912E7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EF54-49DE-1344-AD08-73971F7C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A546-9200-3A4A-AE81-2F71F953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B73D-715D-9042-9B3F-C0C1DADF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6B83-2E89-9247-84E1-A223B308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85021-0C46-9E4F-A441-A9F90161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62B1-2A76-2C4F-B40B-458A4563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35E0-215B-7E45-877B-3AD9BD6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60B9-F819-C344-A118-3C70B8A8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DD37-8621-2944-813C-1C60F02BA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9D1D-9458-2D48-9090-CD4C91AD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3C796-797C-2A4B-ACC2-409767B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67C0-BD4A-8B46-8EB1-BC937372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E337-281F-6D46-8A0D-5FF9610D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C676-CF1F-2545-B32D-17B8ADE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1E22-24D0-B840-A38D-1786AD7A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A354-51E8-6940-AB5A-D9616C19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9D92-7379-4841-9944-C0332989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9C11-6B63-A948-8ABC-97755E0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66E8-2510-0840-9983-B3A9D444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51301-D005-3142-BB38-E9DB6C8D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AA0B-505F-AC44-9613-C21EE9F0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AEC4-BF69-3444-ACF9-FAFAFA64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8ABA-7D29-9947-AE0C-39B99DFE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1004-2F5F-5C40-808C-82407957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4C74-830C-ED40-9AB2-13E0C2048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CC38-3A63-E543-8704-C0E9D8BE1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E24F-077C-684C-A830-6519A76D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67B6-C260-474D-96CE-C8646F09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5EEDA-B619-D749-8B08-01149F44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1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61BE-270C-4946-9D6D-85A91AA2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6879-1BE6-2042-B88D-FA37E795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E00AF-2D9C-0246-8753-35B58059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E17D8-42C5-964A-A335-83A8E382F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BBCF1-0F7A-6242-9CF6-2D81F78DC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D7280-8798-6946-89EE-9C7D4DFD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61EBF-3D13-BD47-8523-C85FDE8B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8BE2B-AB7F-CA4C-9708-C1F5CB95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FB9-28E6-BA49-B66B-3AA48297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933C1-C708-A54F-8D50-D68E97FD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E37BB-841C-D740-A130-5D970EB3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A3E5F-DBA9-B343-8369-9AFB5248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F8C3C-8DC3-5540-A8F9-D1188C17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F434D-661C-BB45-B4EA-31450F3E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0D0B-6C98-6E49-A4A8-0400751C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41AF-6A58-B243-AA30-05BEB3EE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768A-231F-764E-B284-C3560B63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492AD-769B-8D49-960A-D45A62161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A3F57-9CF3-574D-8AD5-F0A0708F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838A-F516-2745-905B-875C2F91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88D2-24F6-EC44-975D-C64AE84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3264-D615-C34E-8676-64ACD9C5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AED40-CB3F-6144-8558-E7739C0B8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80A5-26D6-0F44-B374-D23F88DD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47AF-71C7-C144-BD32-A23BCB24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64061-A89D-D941-9584-5B898FF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AD0B-18D8-0340-BDF8-42F88246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984C0-FACB-1042-A218-4A4BC0B4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25837-8750-4444-875F-8B1EE3A3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FB84-5487-0C4C-AF2E-D0A4FBF24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7AEB-B5A1-3A46-B855-4BF05373124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06BD-7217-1545-A0C0-2215EBE0E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66A7-C1B1-974D-8DE4-B1DB697E2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5673-C616-2341-BB96-B10ED2F3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0365-2E3A-B443-8827-4E51CEB24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133" y="631296"/>
            <a:ext cx="10143067" cy="621770"/>
          </a:xfrm>
        </p:spPr>
        <p:txBody>
          <a:bodyPr>
            <a:noAutofit/>
          </a:bodyPr>
          <a:lstStyle/>
          <a:p>
            <a:pPr algn="l"/>
            <a:r>
              <a:rPr lang="en-US" sz="4400" i="1" dirty="0">
                <a:solidFill>
                  <a:schemeClr val="bg1"/>
                </a:solidFill>
              </a:rPr>
              <a:t>Housing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502CE-ED69-B445-841E-1D0D59515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3" y="5735637"/>
            <a:ext cx="9144000" cy="62177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Robert Dolan, </a:t>
            </a:r>
            <a:r>
              <a:rPr lang="en-US" dirty="0" err="1">
                <a:solidFill>
                  <a:schemeClr val="bg1"/>
                </a:solidFill>
              </a:rPr>
              <a:t>Thinkful</a:t>
            </a:r>
            <a:r>
              <a:rPr lang="en-US" dirty="0">
                <a:solidFill>
                  <a:schemeClr val="bg1"/>
                </a:solidFill>
              </a:rPr>
              <a:t> Data Analytics</a:t>
            </a:r>
          </a:p>
        </p:txBody>
      </p:sp>
      <p:pic>
        <p:nvPicPr>
          <p:cNvPr id="4" name="Picture 2" descr="Sold Home For Sale Sign and House">
            <a:extLst>
              <a:ext uri="{FF2B5EF4-FFF2-40B4-BE49-F238E27FC236}">
                <a16:creationId xmlns:a16="http://schemas.microsoft.com/office/drawing/2014/main" id="{96A16477-C287-434A-8196-A0926906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649749"/>
            <a:ext cx="6213096" cy="35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16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7A0E8-B8DC-824D-A21C-B3029940C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30264"/>
              </p:ext>
            </p:extLst>
          </p:nvPr>
        </p:nvGraphicFramePr>
        <p:xfrm>
          <a:off x="524933" y="711200"/>
          <a:ext cx="10651067" cy="543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832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118D2-DD08-E44E-B6B0-E9C01511A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002758"/>
              </p:ext>
            </p:extLst>
          </p:nvPr>
        </p:nvGraphicFramePr>
        <p:xfrm>
          <a:off x="838200" y="846667"/>
          <a:ext cx="10515600" cy="533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381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3FB2A4-6AAF-DF45-9B2E-BD3FEA868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79325"/>
              </p:ext>
            </p:extLst>
          </p:nvPr>
        </p:nvGraphicFramePr>
        <p:xfrm>
          <a:off x="838200" y="778933"/>
          <a:ext cx="10515600" cy="5398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430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615C-A090-4146-8CCA-2E9F50B8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E67EC-6547-C94A-8608-17150FAB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OQ and KC are each significantly correlated with Sale Price, in all neighborhoods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They are each reliable proxies for sale price</a:t>
            </a:r>
          </a:p>
          <a:p>
            <a:r>
              <a:rPr lang="en-US" sz="3600" dirty="0">
                <a:solidFill>
                  <a:schemeClr val="bg1"/>
                </a:solidFill>
              </a:rPr>
              <a:t>KC can be improved; remodeling Kitchen may be key to achieving higher sale price</a:t>
            </a:r>
          </a:p>
          <a:p>
            <a:r>
              <a:rPr lang="en-US" sz="3600" dirty="0">
                <a:solidFill>
                  <a:schemeClr val="bg1"/>
                </a:solidFill>
              </a:rPr>
              <a:t>However, further analysis is needed to check if KC and OQ are independent or track together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6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n and woman celebrating near house and board with sold letters">
            <a:extLst>
              <a:ext uri="{FF2B5EF4-FFF2-40B4-BE49-F238E27FC236}">
                <a16:creationId xmlns:a16="http://schemas.microsoft.com/office/drawing/2014/main" id="{E4A3F4EB-F4FC-4147-A10D-174746819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735853"/>
            <a:ext cx="7442200" cy="538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2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681-8413-FB49-A70F-74B79C6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The Data and the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7C11D-B0E8-A34C-A1B0-2CB397E6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Sold prices with 80 associated fields for 1460 houses in 25 geographically proximate neighborhoods </a:t>
            </a:r>
          </a:p>
          <a:p>
            <a:r>
              <a:rPr lang="en-US" sz="3600" dirty="0">
                <a:solidFill>
                  <a:schemeClr val="bg1"/>
                </a:solidFill>
              </a:rPr>
              <a:t>Data obtained through Kaggle, not verified nor cleaned </a:t>
            </a:r>
          </a:p>
          <a:p>
            <a:r>
              <a:rPr lang="en-US" sz="3600" dirty="0">
                <a:solidFill>
                  <a:schemeClr val="bg1"/>
                </a:solidFill>
              </a:rPr>
              <a:t>Data appears complete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Investment bank asks for parameters which are predictive of sold price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6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8681-8413-FB49-A70F-74B79C6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Preliminary Analysis and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7C420-1896-2342-BB40-A52AF7D5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Overall Quality (OQ) appeared to be a promising variable to analyze</a:t>
            </a:r>
          </a:p>
          <a:p>
            <a:r>
              <a:rPr lang="en-US" sz="3600" dirty="0">
                <a:solidFill>
                  <a:schemeClr val="bg1"/>
                </a:solidFill>
              </a:rPr>
              <a:t>All neighborhoods included to minimize confounders</a:t>
            </a:r>
          </a:p>
          <a:p>
            <a:r>
              <a:rPr lang="en-US" sz="3600" dirty="0">
                <a:solidFill>
                  <a:schemeClr val="bg1"/>
                </a:solidFill>
              </a:rPr>
              <a:t>t-test analyses done on Sale Price using sequential comparisons of OQ</a:t>
            </a:r>
          </a:p>
          <a:p>
            <a:r>
              <a:rPr lang="en-US" sz="3600" dirty="0">
                <a:solidFill>
                  <a:schemeClr val="bg1"/>
                </a:solidFill>
              </a:rPr>
              <a:t>Small sample sizes excluded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Results: OQ  directly related to Sale Price for all comparisons at p&lt;.005</a:t>
            </a:r>
          </a:p>
        </p:txBody>
      </p:sp>
    </p:spTree>
    <p:extLst>
      <p:ext uri="{BB962C8B-B14F-4D97-AF65-F5344CB8AC3E}">
        <p14:creationId xmlns:p14="http://schemas.microsoft.com/office/powerpoint/2010/main" val="32925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E812-B2D1-E54E-B7B0-78027442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3" y="1327355"/>
            <a:ext cx="10734368" cy="4849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2D54AF-9968-A74C-A9F7-BBC4E30B7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904796"/>
              </p:ext>
            </p:extLst>
          </p:nvPr>
        </p:nvGraphicFramePr>
        <p:xfrm>
          <a:off x="619433" y="914399"/>
          <a:ext cx="10953134" cy="5262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487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8883E-0207-AA4E-9A0A-B98CDFB62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33212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565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F60B35-3C73-6B47-B5E7-C49D96EE0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09429"/>
              </p:ext>
            </p:extLst>
          </p:nvPr>
        </p:nvGraphicFramePr>
        <p:xfrm>
          <a:off x="838200" y="863600"/>
          <a:ext cx="10515600" cy="531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679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A25E1-B78D-3A46-A3CD-A70407EC8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553384"/>
              </p:ext>
            </p:extLst>
          </p:nvPr>
        </p:nvGraphicFramePr>
        <p:xfrm>
          <a:off x="838200" y="1049867"/>
          <a:ext cx="10515600" cy="512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74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45DB-C581-C343-AB89-FB5270D9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Confirmatory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F42E-A2A4-EC4D-9093-71208BBF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92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t-test with unequal variances, OQ=6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As expected, sold prices distributions were not significantly different from each other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96A27-12B1-E344-8649-A94A25403A5A}"/>
              </a:ext>
            </a:extLst>
          </p:cNvPr>
          <p:cNvSpPr/>
          <p:nvPr/>
        </p:nvSpPr>
        <p:spPr>
          <a:xfrm>
            <a:off x="905932" y="1466922"/>
            <a:ext cx="103801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Neighborhood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u="sng" dirty="0">
                <a:solidFill>
                  <a:schemeClr val="bg1"/>
                </a:solidFill>
              </a:rPr>
              <a:t>Avg Sale Price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u="sng" dirty="0">
                <a:solidFill>
                  <a:schemeClr val="bg1"/>
                </a:solidFill>
              </a:rPr>
              <a:t>Avg Lot Area</a:t>
            </a: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u="sng" dirty="0">
                <a:solidFill>
                  <a:schemeClr val="bg1"/>
                </a:solidFill>
              </a:rPr>
              <a:t>Houses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err="1">
                <a:solidFill>
                  <a:schemeClr val="bg1"/>
                </a:solidFill>
              </a:rPr>
              <a:t>NWAmes</a:t>
            </a:r>
            <a:r>
              <a:rPr lang="en-US" sz="2800" dirty="0">
                <a:solidFill>
                  <a:schemeClr val="bg1"/>
                </a:solidFill>
              </a:rPr>
              <a:t>		189050		11834			73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Gilbert		192855		11379			79</a:t>
            </a:r>
          </a:p>
        </p:txBody>
      </p:sp>
    </p:spTree>
    <p:extLst>
      <p:ext uri="{BB962C8B-B14F-4D97-AF65-F5344CB8AC3E}">
        <p14:creationId xmlns:p14="http://schemas.microsoft.com/office/powerpoint/2010/main" val="264613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D862-832C-0E4A-94A1-F9A5FB1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Kitchen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60FA-86F0-114F-89F5-F0E691F3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667"/>
            <a:ext cx="10515600" cy="406029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second variable, Kitchen Condition (KC) was analyzed across all neighborhoods</a:t>
            </a:r>
          </a:p>
          <a:p>
            <a:r>
              <a:rPr lang="en-US" sz="3600" dirty="0">
                <a:solidFill>
                  <a:schemeClr val="bg1"/>
                </a:solidFill>
              </a:rPr>
              <a:t>KC = Excellent, Good, Average, Fair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Significant differences seen in all comparisons</a:t>
            </a:r>
          </a:p>
        </p:txBody>
      </p:sp>
    </p:spTree>
    <p:extLst>
      <p:ext uri="{BB962C8B-B14F-4D97-AF65-F5344CB8AC3E}">
        <p14:creationId xmlns:p14="http://schemas.microsoft.com/office/powerpoint/2010/main" val="17954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396</Words>
  <Application>Microsoft Macintosh PowerPoint</Application>
  <PresentationFormat>Widescreen</PresentationFormat>
  <Paragraphs>73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Housing Price Analysis</vt:lpstr>
      <vt:lpstr>The Data and the Question</vt:lpstr>
      <vt:lpstr>Preliminary Analysis and Results</vt:lpstr>
      <vt:lpstr>PowerPoint Presentation</vt:lpstr>
      <vt:lpstr>PowerPoint Presentation</vt:lpstr>
      <vt:lpstr>PowerPoint Presentation</vt:lpstr>
      <vt:lpstr>PowerPoint Presentation</vt:lpstr>
      <vt:lpstr>Confirmatory test</vt:lpstr>
      <vt:lpstr>Kitchen Condition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LOTS Retail Sales 2017-2018</dc:title>
  <dc:creator>Robert Dolan</dc:creator>
  <cp:lastModifiedBy>Robert Dolan</cp:lastModifiedBy>
  <cp:revision>17</cp:revision>
  <dcterms:created xsi:type="dcterms:W3CDTF">2021-05-14T16:28:30Z</dcterms:created>
  <dcterms:modified xsi:type="dcterms:W3CDTF">2021-06-09T23:03:13Z</dcterms:modified>
</cp:coreProperties>
</file>