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0"/>
  </p:notesMasterIdLst>
  <p:sldIdLst>
    <p:sldId id="256" r:id="rId5"/>
    <p:sldId id="1293" r:id="rId6"/>
    <p:sldId id="797" r:id="rId7"/>
    <p:sldId id="1300" r:id="rId8"/>
    <p:sldId id="1301" r:id="rId9"/>
    <p:sldId id="1302" r:id="rId10"/>
    <p:sldId id="1232" r:id="rId11"/>
    <p:sldId id="1299" r:id="rId12"/>
    <p:sldId id="1303" r:id="rId13"/>
    <p:sldId id="1304" r:id="rId14"/>
    <p:sldId id="1305" r:id="rId15"/>
    <p:sldId id="1307" r:id="rId16"/>
    <p:sldId id="1306" r:id="rId17"/>
    <p:sldId id="1308" r:id="rId18"/>
    <p:sldId id="1309"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ters" initials="JP" lastIdx="18" clrIdx="0">
    <p:extLst>
      <p:ext uri="{19B8F6BF-5375-455C-9EA6-DF929625EA0E}">
        <p15:presenceInfo xmlns:p15="http://schemas.microsoft.com/office/powerpoint/2012/main" userId="S::jason@dx.com.au::957e8bb8-751e-4c3f-8cee-5997265dea78" providerId="AD"/>
      </p:ext>
    </p:extLst>
  </p:cmAuthor>
  <p:cmAuthor id="2" name="Mark Greenwood" initials="MG" lastIdx="4" clrIdx="1">
    <p:extLst>
      <p:ext uri="{19B8F6BF-5375-455C-9EA6-DF929625EA0E}">
        <p15:presenceInfo xmlns:p15="http://schemas.microsoft.com/office/powerpoint/2012/main" userId="S::mark@dx.com.au::be969959-604f-4399-8ba3-8f1b25c50bb6" providerId="AD"/>
      </p:ext>
    </p:extLst>
  </p:cmAuthor>
  <p:cmAuthor id="3" name="Heath Ogier" initials="HO" lastIdx="2" clrIdx="2">
    <p:extLst>
      <p:ext uri="{19B8F6BF-5375-455C-9EA6-DF929625EA0E}">
        <p15:presenceInfo xmlns:p15="http://schemas.microsoft.com/office/powerpoint/2012/main" userId="S::heath.ogier@dx.com.au::4c091630-21b4-41a8-a5c2-dcfd97a9cf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82CB"/>
    <a:srgbClr val="87B4E0"/>
    <a:srgbClr val="A7C8E8"/>
    <a:srgbClr val="4CA6DB"/>
    <a:srgbClr val="97BEE4"/>
    <a:srgbClr val="478BCF"/>
    <a:srgbClr val="3297D0"/>
    <a:srgbClr val="5796D3"/>
    <a:srgbClr val="77AADC"/>
    <a:srgbClr val="67A0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4T23:22:23.409" idx="18">
    <p:pos x="5626" y="83"/>
    <p:text>[@Rob Allan] please draft into this working document. Thanks.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4T23:22:23.409" idx="18">
    <p:pos x="5626" y="83"/>
    <p:text>[@Rob Allan] please draft into this working document. Thanks.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F12A8-BE07-D942-9FD0-BDCD52A2A1AD}"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40AB3-A11F-D844-B185-19526D2D7453}" type="slidenum">
              <a:rPr lang="en-US" smtClean="0"/>
              <a:t>‹#›</a:t>
            </a:fld>
            <a:endParaRPr lang="en-US"/>
          </a:p>
        </p:txBody>
      </p:sp>
    </p:spTree>
    <p:extLst>
      <p:ext uri="{BB962C8B-B14F-4D97-AF65-F5344CB8AC3E}">
        <p14:creationId xmlns:p14="http://schemas.microsoft.com/office/powerpoint/2010/main" val="370571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40AB3-A11F-D844-B185-19526D2D7453}" type="slidenum">
              <a:rPr lang="en-US" smtClean="0"/>
              <a:t>1</a:t>
            </a:fld>
            <a:endParaRPr lang="en-US" dirty="0"/>
          </a:p>
        </p:txBody>
      </p:sp>
    </p:spTree>
    <p:extLst>
      <p:ext uri="{BB962C8B-B14F-4D97-AF65-F5344CB8AC3E}">
        <p14:creationId xmlns:p14="http://schemas.microsoft.com/office/powerpoint/2010/main" val="345619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2593C5-EDC7-084F-9CB0-58F40AAC9CFE}"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221614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593C5-EDC7-084F-9CB0-58F40AAC9CFE}"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383862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593C5-EDC7-084F-9CB0-58F40AAC9CFE}"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245411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593C5-EDC7-084F-9CB0-58F40AAC9CFE}"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285978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2593C5-EDC7-084F-9CB0-58F40AAC9CFE}"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60933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593C5-EDC7-084F-9CB0-58F40AAC9CFE}"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226114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593C5-EDC7-084F-9CB0-58F40AAC9CFE}"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418177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593C5-EDC7-084F-9CB0-58F40AAC9CFE}"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113660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593C5-EDC7-084F-9CB0-58F40AAC9CFE}"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227399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42593C5-EDC7-084F-9CB0-58F40AAC9CFE}"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304858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42593C5-EDC7-084F-9CB0-58F40AAC9CFE}"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CF1D8-1A18-4F4E-9A79-0853BDE1EE0D}" type="slidenum">
              <a:rPr lang="en-US" smtClean="0"/>
              <a:t>‹#›</a:t>
            </a:fld>
            <a:endParaRPr lang="en-US"/>
          </a:p>
        </p:txBody>
      </p:sp>
    </p:spTree>
    <p:extLst>
      <p:ext uri="{BB962C8B-B14F-4D97-AF65-F5344CB8AC3E}">
        <p14:creationId xmlns:p14="http://schemas.microsoft.com/office/powerpoint/2010/main" val="68365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2593C5-EDC7-084F-9CB0-58F40AAC9CFE}" type="datetimeFigureOut">
              <a:rPr lang="en-US" smtClean="0"/>
              <a:t>4/13/2020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17CF1D8-1A18-4F4E-9A79-0853BDE1EE0D}" type="slidenum">
              <a:rPr lang="en-US" smtClean="0"/>
              <a:t>‹#›</a:t>
            </a:fld>
            <a:endParaRPr lang="en-US"/>
          </a:p>
        </p:txBody>
      </p:sp>
    </p:spTree>
    <p:extLst>
      <p:ext uri="{BB962C8B-B14F-4D97-AF65-F5344CB8AC3E}">
        <p14:creationId xmlns:p14="http://schemas.microsoft.com/office/powerpoint/2010/main" val="20938718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dummy.restapiexample.com/api/v1/delete/2/" TargetMode="External"/><Relationship Id="rId3" Type="http://schemas.openxmlformats.org/officeDocument/2006/relationships/image" Target="../media/image2.png"/><Relationship Id="rId7" Type="http://schemas.openxmlformats.org/officeDocument/2006/relationships/hyperlink" Target="http://dummy.restapiexample.com/api/v1/update/2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dummy.restapiexample.com/api/v1/create" TargetMode="External"/><Relationship Id="rId5" Type="http://schemas.openxmlformats.org/officeDocument/2006/relationships/hyperlink" Target="http://dummy.restapiexample.com/api/v1/employee/1" TargetMode="External"/><Relationship Id="rId4" Type="http://schemas.openxmlformats.org/officeDocument/2006/relationships/hyperlink" Target="http://dummy.restapiexample.com/api/v1/employe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log.getpostman.com/2015/04/09/installing-newman-on-window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82C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63689"/>
            <a:ext cx="6858000" cy="2030581"/>
          </a:xfrm>
        </p:spPr>
        <p:txBody>
          <a:bodyPr>
            <a:normAutofit fontScale="90000"/>
          </a:bodyPr>
          <a:lstStyle/>
          <a:p>
            <a:br>
              <a:rPr lang="en-US" sz="2800" dirty="0">
                <a:solidFill>
                  <a:schemeClr val="bg1">
                    <a:lumMod val="95000"/>
                    <a:lumOff val="5000"/>
                  </a:schemeClr>
                </a:solidFill>
              </a:rPr>
            </a:br>
            <a:r>
              <a:rPr lang="en-US" sz="2800" dirty="0">
                <a:solidFill>
                  <a:schemeClr val="bg1">
                    <a:lumMod val="95000"/>
                    <a:lumOff val="5000"/>
                  </a:schemeClr>
                </a:solidFill>
              </a:rPr>
              <a:t>-</a:t>
            </a:r>
            <a:br>
              <a:rPr lang="en-US" sz="2800" dirty="0">
                <a:solidFill>
                  <a:schemeClr val="bg1">
                    <a:lumMod val="95000"/>
                    <a:lumOff val="5000"/>
                  </a:schemeClr>
                </a:solidFill>
              </a:rPr>
            </a:br>
            <a:r>
              <a:rPr lang="en-US" sz="2800" dirty="0">
                <a:solidFill>
                  <a:schemeClr val="bg1">
                    <a:lumMod val="95000"/>
                    <a:lumOff val="5000"/>
                  </a:schemeClr>
                </a:solidFill>
              </a:rPr>
              <a:t>Testing with Postman, Newman, Mockoon  -  REST and </a:t>
            </a:r>
            <a:r>
              <a:rPr lang="en-US" sz="2800" dirty="0" err="1">
                <a:solidFill>
                  <a:schemeClr val="bg1">
                    <a:lumMod val="95000"/>
                    <a:lumOff val="5000"/>
                  </a:schemeClr>
                </a:solidFill>
              </a:rPr>
              <a:t>GraphQL</a:t>
            </a:r>
            <a:r>
              <a:rPr lang="en-US" sz="2800" dirty="0">
                <a:solidFill>
                  <a:schemeClr val="bg1">
                    <a:lumMod val="95000"/>
                    <a:lumOff val="5000"/>
                  </a:schemeClr>
                </a:solidFill>
              </a:rPr>
              <a:t> - An Overview 0.1</a:t>
            </a:r>
            <a:br>
              <a:rPr lang="en-US" sz="2800" dirty="0">
                <a:solidFill>
                  <a:schemeClr val="bg1">
                    <a:lumMod val="95000"/>
                    <a:lumOff val="5000"/>
                  </a:schemeClr>
                </a:solidFill>
              </a:rPr>
            </a:br>
            <a:br>
              <a:rPr lang="en-US" sz="2800" dirty="0">
                <a:solidFill>
                  <a:schemeClr val="bg1">
                    <a:lumMod val="95000"/>
                    <a:lumOff val="5000"/>
                  </a:schemeClr>
                </a:solidFill>
              </a:rPr>
            </a:br>
            <a:r>
              <a:rPr lang="en-US" sz="2800" dirty="0">
                <a:solidFill>
                  <a:schemeClr val="bg1">
                    <a:lumMod val="95000"/>
                    <a:lumOff val="5000"/>
                  </a:schemeClr>
                </a:solidFill>
              </a:rPr>
              <a:t>Rob Allan</a:t>
            </a:r>
            <a:endParaRPr lang="en-US" sz="1500" dirty="0">
              <a:solidFill>
                <a:schemeClr val="bg1"/>
              </a:solidFill>
              <a:cs typeface="Calibri Light"/>
            </a:endParaRPr>
          </a:p>
        </p:txBody>
      </p:sp>
      <p:sp>
        <p:nvSpPr>
          <p:cNvPr id="4" name="Triangle 18"/>
          <p:cNvSpPr/>
          <p:nvPr/>
        </p:nvSpPr>
        <p:spPr>
          <a:xfrm flipV="1">
            <a:off x="3651250" y="7525"/>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5" name="Triangle 19"/>
          <p:cNvSpPr/>
          <p:nvPr/>
        </p:nvSpPr>
        <p:spPr>
          <a:xfrm>
            <a:off x="7448552" y="7686"/>
            <a:ext cx="1695042" cy="31990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 name="connsiteX0" fmla="*/ 0 w 1576497"/>
              <a:gd name="connsiteY0" fmla="*/ 1582990 h 3211765"/>
              <a:gd name="connsiteX1" fmla="*/ 1576497 w 1576497"/>
              <a:gd name="connsiteY1" fmla="*/ 0 h 3211765"/>
              <a:gd name="connsiteX2" fmla="*/ 1573516 w 1576497"/>
              <a:gd name="connsiteY2" fmla="*/ 3211765 h 3211765"/>
              <a:gd name="connsiteX3" fmla="*/ 0 w 1576497"/>
              <a:gd name="connsiteY3" fmla="*/ 1582990 h 3211765"/>
              <a:gd name="connsiteX0" fmla="*/ 0 w 1703497"/>
              <a:gd name="connsiteY0" fmla="*/ 1548065 h 3211765"/>
              <a:gd name="connsiteX1" fmla="*/ 1703497 w 1703497"/>
              <a:gd name="connsiteY1" fmla="*/ 0 h 3211765"/>
              <a:gd name="connsiteX2" fmla="*/ 1700516 w 1703497"/>
              <a:gd name="connsiteY2" fmla="*/ 3211765 h 3211765"/>
              <a:gd name="connsiteX3" fmla="*/ 0 w 1703497"/>
              <a:gd name="connsiteY3" fmla="*/ 1548065 h 3211765"/>
              <a:gd name="connsiteX0" fmla="*/ 0 w 1687622"/>
              <a:gd name="connsiteY0" fmla="*/ 1554415 h 3211765"/>
              <a:gd name="connsiteX1" fmla="*/ 1687622 w 1687622"/>
              <a:gd name="connsiteY1" fmla="*/ 0 h 3211765"/>
              <a:gd name="connsiteX2" fmla="*/ 1684641 w 1687622"/>
              <a:gd name="connsiteY2" fmla="*/ 3211765 h 3211765"/>
              <a:gd name="connsiteX3" fmla="*/ 0 w 1687622"/>
              <a:gd name="connsiteY3" fmla="*/ 1554415 h 3211765"/>
              <a:gd name="connsiteX0" fmla="*/ 0 w 1697147"/>
              <a:gd name="connsiteY0" fmla="*/ 1541715 h 3211765"/>
              <a:gd name="connsiteX1" fmla="*/ 1697147 w 1697147"/>
              <a:gd name="connsiteY1" fmla="*/ 0 h 3211765"/>
              <a:gd name="connsiteX2" fmla="*/ 1694166 w 1697147"/>
              <a:gd name="connsiteY2" fmla="*/ 3211765 h 3211765"/>
              <a:gd name="connsiteX3" fmla="*/ 0 w 1697147"/>
              <a:gd name="connsiteY3" fmla="*/ 1541715 h 3211765"/>
              <a:gd name="connsiteX0" fmla="*/ 0 w 1693972"/>
              <a:gd name="connsiteY0" fmla="*/ 1538540 h 3211765"/>
              <a:gd name="connsiteX1" fmla="*/ 1693972 w 1693972"/>
              <a:gd name="connsiteY1" fmla="*/ 0 h 3211765"/>
              <a:gd name="connsiteX2" fmla="*/ 1690991 w 1693972"/>
              <a:gd name="connsiteY2" fmla="*/ 3211765 h 3211765"/>
              <a:gd name="connsiteX3" fmla="*/ 0 w 1693972"/>
              <a:gd name="connsiteY3" fmla="*/ 1538540 h 3211765"/>
              <a:gd name="connsiteX0" fmla="*/ 0 w 1697147"/>
              <a:gd name="connsiteY0" fmla="*/ 1538540 h 3211765"/>
              <a:gd name="connsiteX1" fmla="*/ 1697147 w 1697147"/>
              <a:gd name="connsiteY1" fmla="*/ 0 h 3211765"/>
              <a:gd name="connsiteX2" fmla="*/ 1694166 w 1697147"/>
              <a:gd name="connsiteY2" fmla="*/ 3211765 h 3211765"/>
              <a:gd name="connsiteX3" fmla="*/ 0 w 1697147"/>
              <a:gd name="connsiteY3" fmla="*/ 1538540 h 3211765"/>
              <a:gd name="connsiteX0" fmla="*/ 0 w 1697147"/>
              <a:gd name="connsiteY0" fmla="*/ 1497265 h 3170490"/>
              <a:gd name="connsiteX1" fmla="*/ 1697147 w 1697147"/>
              <a:gd name="connsiteY1" fmla="*/ 0 h 3170490"/>
              <a:gd name="connsiteX2" fmla="*/ 1694166 w 1697147"/>
              <a:gd name="connsiteY2" fmla="*/ 3170490 h 3170490"/>
              <a:gd name="connsiteX3" fmla="*/ 0 w 1697147"/>
              <a:gd name="connsiteY3" fmla="*/ 1497265 h 3170490"/>
              <a:gd name="connsiteX0" fmla="*/ 0 w 1694248"/>
              <a:gd name="connsiteY0" fmla="*/ 1316290 h 2989515"/>
              <a:gd name="connsiteX1" fmla="*/ 1614597 w 1694248"/>
              <a:gd name="connsiteY1" fmla="*/ 0 h 2989515"/>
              <a:gd name="connsiteX2" fmla="*/ 1694166 w 1694248"/>
              <a:gd name="connsiteY2" fmla="*/ 2989515 h 2989515"/>
              <a:gd name="connsiteX3" fmla="*/ 0 w 1694248"/>
              <a:gd name="connsiteY3" fmla="*/ 1316290 h 2989515"/>
              <a:gd name="connsiteX0" fmla="*/ 0 w 1695042"/>
              <a:gd name="connsiteY0" fmla="*/ 1525840 h 3199065"/>
              <a:gd name="connsiteX1" fmla="*/ 1693972 w 1695042"/>
              <a:gd name="connsiteY1" fmla="*/ 0 h 3199065"/>
              <a:gd name="connsiteX2" fmla="*/ 1694166 w 1695042"/>
              <a:gd name="connsiteY2" fmla="*/ 3199065 h 3199065"/>
              <a:gd name="connsiteX3" fmla="*/ 0 w 1695042"/>
              <a:gd name="connsiteY3" fmla="*/ 1525840 h 3199065"/>
            </a:gdLst>
            <a:ahLst/>
            <a:cxnLst>
              <a:cxn ang="0">
                <a:pos x="connsiteX0" y="connsiteY0"/>
              </a:cxn>
              <a:cxn ang="0">
                <a:pos x="connsiteX1" y="connsiteY1"/>
              </a:cxn>
              <a:cxn ang="0">
                <a:pos x="connsiteX2" y="connsiteY2"/>
              </a:cxn>
              <a:cxn ang="0">
                <a:pos x="connsiteX3" y="connsiteY3"/>
              </a:cxn>
            </a:cxnLst>
            <a:rect l="l" t="t" r="r" b="b"/>
            <a:pathLst>
              <a:path w="1695042" h="3199065">
                <a:moveTo>
                  <a:pt x="0" y="1525840"/>
                </a:moveTo>
                <a:lnTo>
                  <a:pt x="1693972" y="0"/>
                </a:lnTo>
                <a:cubicBezTo>
                  <a:pt x="1690862" y="507555"/>
                  <a:pt x="1697276" y="2691510"/>
                  <a:pt x="1694166" y="3199065"/>
                </a:cubicBezTo>
                <a:lnTo>
                  <a:pt x="0" y="1525840"/>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118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 1 – REST to Mockoon</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Use the environment bikes and bookstore - please check that the environment is running</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APIs to </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Simple Greeting</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An entity called ‘</a:t>
            </a:r>
            <a:r>
              <a:rPr lang="en-AU" sz="1500" dirty="0" err="1">
                <a:solidFill>
                  <a:schemeClr val="tx1">
                    <a:lumMod val="85000"/>
                    <a:lumOff val="15000"/>
                  </a:schemeClr>
                </a:solidFill>
                <a:latin typeface="Arial"/>
                <a:cs typeface="Arial"/>
              </a:rPr>
              <a:t>booksandbikesstore</a:t>
            </a:r>
            <a:r>
              <a:rPr lang="en-AU" sz="1500" dirty="0">
                <a:solidFill>
                  <a:schemeClr val="tx1">
                    <a:lumMod val="85000"/>
                    <a:lumOff val="15000"/>
                  </a:schemeClr>
                </a:solidFill>
                <a:latin typeface="Arial"/>
                <a:cs typeface="Arial"/>
              </a:rPr>
              <a:t>’ - Verify the response code, response time, body part sizes and use of intersection methods to check enough elements returned</a:t>
            </a: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9716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 2 – REST to Dummy API</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graphicFrame>
        <p:nvGraphicFramePr>
          <p:cNvPr id="4" name="Table 3">
            <a:extLst>
              <a:ext uri="{FF2B5EF4-FFF2-40B4-BE49-F238E27FC236}">
                <a16:creationId xmlns:a16="http://schemas.microsoft.com/office/drawing/2014/main" id="{E21298DE-B788-481B-A9FF-C08EF6C355A5}"/>
              </a:ext>
            </a:extLst>
          </p:cNvPr>
          <p:cNvGraphicFramePr>
            <a:graphicFrameLocks noGrp="1"/>
          </p:cNvGraphicFramePr>
          <p:nvPr/>
        </p:nvGraphicFramePr>
        <p:xfrm>
          <a:off x="1323480" y="1368683"/>
          <a:ext cx="6497040" cy="3277170"/>
        </p:xfrm>
        <a:graphic>
          <a:graphicData uri="http://schemas.openxmlformats.org/drawingml/2006/table">
            <a:tbl>
              <a:tblPr firstRow="1" firstCol="1" bandRow="1">
                <a:tableStyleId>{5C22544A-7EE6-4342-B048-85BDC9FD1C3A}</a:tableStyleId>
              </a:tblPr>
              <a:tblGrid>
                <a:gridCol w="263780">
                  <a:extLst>
                    <a:ext uri="{9D8B030D-6E8A-4147-A177-3AD203B41FA5}">
                      <a16:colId xmlns:a16="http://schemas.microsoft.com/office/drawing/2014/main" val="2348216840"/>
                    </a:ext>
                  </a:extLst>
                </a:gridCol>
                <a:gridCol w="1012239">
                  <a:extLst>
                    <a:ext uri="{9D8B030D-6E8A-4147-A177-3AD203B41FA5}">
                      <a16:colId xmlns:a16="http://schemas.microsoft.com/office/drawing/2014/main" val="2780052046"/>
                    </a:ext>
                  </a:extLst>
                </a:gridCol>
                <a:gridCol w="656201">
                  <a:extLst>
                    <a:ext uri="{9D8B030D-6E8A-4147-A177-3AD203B41FA5}">
                      <a16:colId xmlns:a16="http://schemas.microsoft.com/office/drawing/2014/main" val="2527700604"/>
                    </a:ext>
                  </a:extLst>
                </a:gridCol>
                <a:gridCol w="489877">
                  <a:extLst>
                    <a:ext uri="{9D8B030D-6E8A-4147-A177-3AD203B41FA5}">
                      <a16:colId xmlns:a16="http://schemas.microsoft.com/office/drawing/2014/main" val="3345508069"/>
                    </a:ext>
                  </a:extLst>
                </a:gridCol>
                <a:gridCol w="3208238">
                  <a:extLst>
                    <a:ext uri="{9D8B030D-6E8A-4147-A177-3AD203B41FA5}">
                      <a16:colId xmlns:a16="http://schemas.microsoft.com/office/drawing/2014/main" val="2091619629"/>
                    </a:ext>
                  </a:extLst>
                </a:gridCol>
                <a:gridCol w="866705">
                  <a:extLst>
                    <a:ext uri="{9D8B030D-6E8A-4147-A177-3AD203B41FA5}">
                      <a16:colId xmlns:a16="http://schemas.microsoft.com/office/drawing/2014/main" val="3318170681"/>
                    </a:ext>
                  </a:extLst>
                </a:gridCol>
              </a:tblGrid>
              <a:tr h="281136">
                <a:tc>
                  <a:txBody>
                    <a:bodyPr/>
                    <a:lstStyle/>
                    <a:p>
                      <a:pPr>
                        <a:lnSpc>
                          <a:spcPct val="115000"/>
                        </a:lnSpc>
                        <a:spcAft>
                          <a:spcPts val="1500"/>
                        </a:spcAft>
                      </a:pPr>
                      <a:r>
                        <a:rPr lang="en-AU" sz="900">
                          <a:effectLst/>
                        </a:rPr>
                        <a:t>#</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tc>
                  <a:txBody>
                    <a:bodyPr/>
                    <a:lstStyle/>
                    <a:p>
                      <a:pPr>
                        <a:lnSpc>
                          <a:spcPct val="115000"/>
                        </a:lnSpc>
                        <a:spcAft>
                          <a:spcPts val="1500"/>
                        </a:spcAft>
                      </a:pPr>
                      <a:r>
                        <a:rPr lang="en-AU" sz="900">
                          <a:effectLst/>
                        </a:rPr>
                        <a:t>Route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tc>
                  <a:txBody>
                    <a:bodyPr/>
                    <a:lstStyle/>
                    <a:p>
                      <a:pPr>
                        <a:lnSpc>
                          <a:spcPct val="115000"/>
                        </a:lnSpc>
                        <a:spcAft>
                          <a:spcPts val="1500"/>
                        </a:spcAft>
                      </a:pPr>
                      <a:r>
                        <a:rPr lang="en-AU" sz="900">
                          <a:effectLst/>
                        </a:rPr>
                        <a:t>Method</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tc>
                  <a:txBody>
                    <a:bodyPr/>
                    <a:lstStyle/>
                    <a:p>
                      <a:pPr>
                        <a:lnSpc>
                          <a:spcPct val="115000"/>
                        </a:lnSpc>
                        <a:spcAft>
                          <a:spcPts val="1500"/>
                        </a:spcAft>
                      </a:pPr>
                      <a:r>
                        <a:rPr lang="en-AU" sz="900">
                          <a:effectLst/>
                        </a:rPr>
                        <a:t>Type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tc>
                  <a:txBody>
                    <a:bodyPr/>
                    <a:lstStyle/>
                    <a:p>
                      <a:pPr>
                        <a:lnSpc>
                          <a:spcPct val="115000"/>
                        </a:lnSpc>
                        <a:spcAft>
                          <a:spcPts val="1500"/>
                        </a:spcAft>
                      </a:pPr>
                      <a:r>
                        <a:rPr lang="en-AU" sz="900">
                          <a:effectLst/>
                        </a:rPr>
                        <a:t>Full route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tc>
                  <a:txBody>
                    <a:bodyPr/>
                    <a:lstStyle/>
                    <a:p>
                      <a:pPr>
                        <a:lnSpc>
                          <a:spcPct val="115000"/>
                        </a:lnSpc>
                        <a:spcAft>
                          <a:spcPts val="1500"/>
                        </a:spcAft>
                      </a:pPr>
                      <a:r>
                        <a:rPr lang="en-AU" sz="900">
                          <a:effectLst/>
                        </a:rPr>
                        <a:t>Description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nchor="b"/>
                </a:tc>
                <a:extLst>
                  <a:ext uri="{0D108BD9-81ED-4DB2-BD59-A6C34878D82A}">
                    <a16:rowId xmlns:a16="http://schemas.microsoft.com/office/drawing/2014/main" val="2430485976"/>
                  </a:ext>
                </a:extLst>
              </a:tr>
              <a:tr h="596235">
                <a:tc>
                  <a:txBody>
                    <a:bodyPr/>
                    <a:lstStyle/>
                    <a:p>
                      <a:pPr>
                        <a:lnSpc>
                          <a:spcPct val="115000"/>
                        </a:lnSpc>
                        <a:spcAft>
                          <a:spcPts val="1500"/>
                        </a:spcAft>
                      </a:pPr>
                      <a:r>
                        <a:rPr lang="en-AU" sz="900">
                          <a:effectLst/>
                        </a:rPr>
                        <a:t>1</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/employee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GET</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JSON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u="none" strike="noStrike">
                          <a:effectLst/>
                          <a:hlinkClick r:id="rId4"/>
                        </a:rPr>
                        <a:t>http://dummy.restapiexample.com/api/v1/employees</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Get all employee data</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extLst>
                  <a:ext uri="{0D108BD9-81ED-4DB2-BD59-A6C34878D82A}">
                    <a16:rowId xmlns:a16="http://schemas.microsoft.com/office/drawing/2014/main" val="1690733014"/>
                  </a:ext>
                </a:extLst>
              </a:tr>
              <a:tr h="596235">
                <a:tc>
                  <a:txBody>
                    <a:bodyPr/>
                    <a:lstStyle/>
                    <a:p>
                      <a:pPr>
                        <a:lnSpc>
                          <a:spcPct val="115000"/>
                        </a:lnSpc>
                        <a:spcAft>
                          <a:spcPts val="1500"/>
                        </a:spcAft>
                      </a:pPr>
                      <a:r>
                        <a:rPr lang="en-AU" sz="900">
                          <a:effectLst/>
                        </a:rPr>
                        <a:t>2</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/employee/{id}</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GET</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JSON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u="none" strike="noStrike">
                          <a:effectLst/>
                          <a:hlinkClick r:id="rId5"/>
                        </a:rPr>
                        <a:t>http://dummy.restapiexample.com/api/v1/employee/1</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Get a single employee data</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extLst>
                  <a:ext uri="{0D108BD9-81ED-4DB2-BD59-A6C34878D82A}">
                    <a16:rowId xmlns:a16="http://schemas.microsoft.com/office/drawing/2014/main" val="1536020279"/>
                  </a:ext>
                </a:extLst>
              </a:tr>
              <a:tr h="596235">
                <a:tc>
                  <a:txBody>
                    <a:bodyPr/>
                    <a:lstStyle/>
                    <a:p>
                      <a:pPr>
                        <a:lnSpc>
                          <a:spcPct val="115000"/>
                        </a:lnSpc>
                        <a:spcAft>
                          <a:spcPts val="1500"/>
                        </a:spcAft>
                      </a:pPr>
                      <a:r>
                        <a:rPr lang="en-AU" sz="900">
                          <a:effectLst/>
                        </a:rPr>
                        <a:t>3</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/create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POST</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JSON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u="none" strike="noStrike">
                          <a:effectLst/>
                          <a:hlinkClick r:id="rId6"/>
                        </a:rPr>
                        <a:t>http://dummy.restapiexample.com/api/v1/create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Create new record in database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extLst>
                  <a:ext uri="{0D108BD9-81ED-4DB2-BD59-A6C34878D82A}">
                    <a16:rowId xmlns:a16="http://schemas.microsoft.com/office/drawing/2014/main" val="4195500493"/>
                  </a:ext>
                </a:extLst>
              </a:tr>
              <a:tr h="596235">
                <a:tc>
                  <a:txBody>
                    <a:bodyPr/>
                    <a:lstStyle/>
                    <a:p>
                      <a:pPr>
                        <a:lnSpc>
                          <a:spcPct val="115000"/>
                        </a:lnSpc>
                        <a:spcAft>
                          <a:spcPts val="1500"/>
                        </a:spcAft>
                      </a:pPr>
                      <a:r>
                        <a:rPr lang="en-AU" sz="900">
                          <a:effectLst/>
                        </a:rPr>
                        <a:t>4</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/update/{id}</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PUT</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JSON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u="none" strike="noStrike">
                          <a:effectLst/>
                          <a:hlinkClick r:id="rId7"/>
                        </a:rPr>
                        <a:t>http://dummy.restapiexample.com/api/v1/update/21</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Update an employee record</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extLst>
                  <a:ext uri="{0D108BD9-81ED-4DB2-BD59-A6C34878D82A}">
                    <a16:rowId xmlns:a16="http://schemas.microsoft.com/office/drawing/2014/main" val="655498802"/>
                  </a:ext>
                </a:extLst>
              </a:tr>
              <a:tr h="596235">
                <a:tc>
                  <a:txBody>
                    <a:bodyPr/>
                    <a:lstStyle/>
                    <a:p>
                      <a:pPr>
                        <a:lnSpc>
                          <a:spcPct val="115000"/>
                        </a:lnSpc>
                        <a:spcAft>
                          <a:spcPts val="1500"/>
                        </a:spcAft>
                      </a:pPr>
                      <a:r>
                        <a:rPr lang="en-AU" sz="900">
                          <a:effectLst/>
                        </a:rPr>
                        <a:t>5</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/delete/{id}</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DELETE</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a:effectLst/>
                        </a:rPr>
                        <a:t>JSON</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u="none" strike="noStrike">
                          <a:effectLst/>
                          <a:hlinkClick r:id="rId8"/>
                        </a:rPr>
                        <a:t>http://dummy.restapiexample.com/api/v1/delete/2</a:t>
                      </a:r>
                      <a:endParaRPr lang="en-AU" sz="100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tc>
                  <a:txBody>
                    <a:bodyPr/>
                    <a:lstStyle/>
                    <a:p>
                      <a:pPr>
                        <a:lnSpc>
                          <a:spcPct val="115000"/>
                        </a:lnSpc>
                        <a:spcAft>
                          <a:spcPts val="1500"/>
                        </a:spcAft>
                      </a:pPr>
                      <a:r>
                        <a:rPr lang="en-AU" sz="900" dirty="0">
                          <a:effectLst/>
                        </a:rPr>
                        <a:t>Delete an employee record</a:t>
                      </a:r>
                      <a:endParaRPr lang="en-AU" sz="1000" dirty="0">
                        <a:effectLst/>
                        <a:latin typeface="Arial" panose="020B0604020202020204" pitchFamily="34" charset="0"/>
                        <a:ea typeface="Calibri" panose="020F0502020204030204" pitchFamily="34" charset="0"/>
                        <a:cs typeface="Times New Roman" panose="02020603050405020304" pitchFamily="18" charset="0"/>
                      </a:endParaRPr>
                    </a:p>
                  </a:txBody>
                  <a:tcPr marL="68500" marR="68500" marT="68500" marB="68500"/>
                </a:tc>
                <a:extLst>
                  <a:ext uri="{0D108BD9-81ED-4DB2-BD59-A6C34878D82A}">
                    <a16:rowId xmlns:a16="http://schemas.microsoft.com/office/drawing/2014/main" val="2965609443"/>
                  </a:ext>
                </a:extLst>
              </a:tr>
            </a:tbl>
          </a:graphicData>
        </a:graphic>
      </p:graphicFrame>
      <p:sp>
        <p:nvSpPr>
          <p:cNvPr id="6" name="Rectangle 1">
            <a:extLst>
              <a:ext uri="{FF2B5EF4-FFF2-40B4-BE49-F238E27FC236}">
                <a16:creationId xmlns:a16="http://schemas.microsoft.com/office/drawing/2014/main" id="{E4E4674F-472D-459A-892B-29AB983DE297}"/>
              </a:ext>
            </a:extLst>
          </p:cNvPr>
          <p:cNvSpPr>
            <a:spLocks noChangeArrowheads="1"/>
          </p:cNvSpPr>
          <p:nvPr/>
        </p:nvSpPr>
        <p:spPr bwMode="auto">
          <a:xfrm>
            <a:off x="797032" y="804199"/>
            <a:ext cx="784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DummyAPI</a:t>
            </a: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is an online resource that allows the tester to call a set of on line APIs can then test responses. It is available at</a:t>
            </a:r>
            <a:endParaRPr kumimoji="0" lang="en-AU"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Here are some of this API (as of 11/04/2020)</a:t>
            </a:r>
            <a:endParaRPr kumimoji="0" lang="en-AU"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7208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 2 – REST to Dummy API</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
        <p:nvSpPr>
          <p:cNvPr id="6" name="Rectangle 1">
            <a:extLst>
              <a:ext uri="{FF2B5EF4-FFF2-40B4-BE49-F238E27FC236}">
                <a16:creationId xmlns:a16="http://schemas.microsoft.com/office/drawing/2014/main" id="{E4E4674F-472D-459A-892B-29AB983DE297}"/>
              </a:ext>
            </a:extLst>
          </p:cNvPr>
          <p:cNvSpPr>
            <a:spLocks noChangeArrowheads="1"/>
          </p:cNvSpPr>
          <p:nvPr/>
        </p:nvSpPr>
        <p:spPr bwMode="auto">
          <a:xfrm>
            <a:off x="491409" y="1050130"/>
            <a:ext cx="650530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Calls to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Create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AU" altLang="en-US" sz="1100" dirty="0">
                <a:latin typeface="Arial" panose="020B0604020202020204" pitchFamily="34" charset="0"/>
                <a:ea typeface="Calibri" panose="020F0502020204030204" pitchFamily="34" charset="0"/>
                <a:cs typeface="Arial" panose="020B0604020202020204" pitchFamily="34" charset="0"/>
              </a:rPr>
              <a:t>Get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Update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AU" altLang="en-US" sz="1100" dirty="0">
                <a:latin typeface="Arial" panose="020B0604020202020204" pitchFamily="34" charset="0"/>
                <a:ea typeface="Calibri" panose="020F0502020204030204" pitchFamily="34" charset="0"/>
                <a:cs typeface="Arial" panose="020B0604020202020204" pitchFamily="34" charset="0"/>
              </a:rPr>
              <a:t>Delete</a:t>
            </a:r>
            <a:endPar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AU" altLang="en-US" sz="1100" dirty="0">
              <a:latin typeface="Arial" panose="020B060402020202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Verify that Response codes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AU" altLang="en-US" sz="1100" dirty="0">
                <a:latin typeface="Arial" panose="020B0604020202020204" pitchFamily="34" charset="0"/>
                <a:ea typeface="Calibri" panose="020F0502020204030204" pitchFamily="34" charset="0"/>
                <a:cs typeface="Arial" panose="020B0604020202020204" pitchFamily="34" charset="0"/>
              </a:rPr>
              <a:t>Response times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JSON body is present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Response contents -  using JSON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AU" altLang="en-US" sz="1100" dirty="0">
                <a:latin typeface="Arial" panose="020B0604020202020204" pitchFamily="34" charset="0"/>
                <a:ea typeface="Calibri" panose="020F0502020204030204" pitchFamily="34" charset="0"/>
                <a:cs typeface="Arial" panose="020B0604020202020204" pitchFamily="34" charset="0"/>
              </a:rPr>
              <a:t>Headers are present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AU"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Passed in value is respected</a:t>
            </a:r>
          </a:p>
          <a:p>
            <a:pPr marL="0" marR="0" lvl="0" indent="0" algn="l" defTabSz="914400" rtl="0" eaLnBrk="0" fontAlgn="base" latinLnBrk="0" hangingPunct="0">
              <a:lnSpc>
                <a:spcPct val="100000"/>
              </a:lnSpc>
              <a:spcBef>
                <a:spcPct val="0"/>
              </a:spcBef>
              <a:spcAft>
                <a:spcPct val="0"/>
              </a:spcAft>
              <a:buClrTx/>
              <a:buSzTx/>
              <a:buFontTx/>
              <a:buNone/>
              <a:tabLst/>
            </a:pPr>
            <a:endParaRPr lang="en-AU" altLang="en-US" sz="11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AU" altLang="en-US" sz="1100" dirty="0">
                <a:latin typeface="Arial" panose="020B0604020202020204" pitchFamily="34" charset="0"/>
                <a:cs typeface="Arial" panose="020B0604020202020204" pitchFamily="34" charset="0"/>
              </a:rPr>
              <a:t>NB in some cases the  dummy API service has been found to not respond -  working at time of writing</a:t>
            </a:r>
            <a:endParaRPr kumimoji="0" lang="en-AU"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4055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 3 – </a:t>
            </a:r>
            <a:r>
              <a:rPr lang="en-AU" sz="2400" dirty="0" err="1">
                <a:solidFill>
                  <a:srgbClr val="3782CB"/>
                </a:solidFill>
                <a:latin typeface="Arial"/>
                <a:cs typeface="Arial"/>
              </a:rPr>
              <a:t>GraphQL</a:t>
            </a:r>
            <a:r>
              <a:rPr lang="en-AU" sz="2400" dirty="0">
                <a:solidFill>
                  <a:srgbClr val="3782CB"/>
                </a:solidFill>
                <a:latin typeface="Arial"/>
                <a:cs typeface="Arial"/>
              </a:rPr>
              <a:t> to </a:t>
            </a:r>
            <a:r>
              <a:rPr lang="en-AU" sz="2400" dirty="0" err="1">
                <a:solidFill>
                  <a:srgbClr val="3782CB"/>
                </a:solidFill>
                <a:latin typeface="Arial"/>
                <a:cs typeface="Arial"/>
              </a:rPr>
              <a:t>StarWars</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lnSpcReduction="10000"/>
          </a:bodyPr>
          <a:lstStyle/>
          <a:p>
            <a:pPr marL="342900" indent="-342900">
              <a:lnSpc>
                <a:spcPct val="100000"/>
              </a:lnSpc>
              <a:spcAft>
                <a:spcPts val="600"/>
              </a:spcAft>
              <a:buFont typeface="+mj-lt"/>
              <a:buAutoNum type="arabicPeriod"/>
            </a:pPr>
            <a:r>
              <a:rPr lang="en-AU" sz="1800" dirty="0" err="1">
                <a:solidFill>
                  <a:schemeClr val="tx1">
                    <a:lumMod val="85000"/>
                    <a:lumOff val="15000"/>
                  </a:schemeClr>
                </a:solidFill>
                <a:latin typeface="Arial"/>
                <a:cs typeface="Arial"/>
              </a:rPr>
              <a:t>GraphQL</a:t>
            </a:r>
            <a:r>
              <a:rPr lang="en-AU" sz="1800" dirty="0">
                <a:solidFill>
                  <a:schemeClr val="tx1">
                    <a:lumMod val="85000"/>
                    <a:lumOff val="15000"/>
                  </a:schemeClr>
                </a:solidFill>
                <a:latin typeface="Arial"/>
                <a:cs typeface="Arial"/>
              </a:rPr>
              <a:t> allows use to run a query over an Interface and t get a response back -  specifically to get back the data that you want. For example check a reservation on a date, for conference room, at a hotel. Don’t query for the hotel and the conference room and the reservation, but get all the details in one go.</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Further one can use for mutations and get multiple values back.</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Use the SWAPI -  Star Wars API. Test vehicles starships, planets, files, species. Use a either JSON representation of </a:t>
            </a:r>
            <a:r>
              <a:rPr lang="en-AU" sz="1800" dirty="0" err="1">
                <a:solidFill>
                  <a:schemeClr val="tx1">
                    <a:lumMod val="85000"/>
                    <a:lumOff val="15000"/>
                  </a:schemeClr>
                </a:solidFill>
                <a:latin typeface="Arial"/>
                <a:cs typeface="Arial"/>
              </a:rPr>
              <a:t>GraphQL</a:t>
            </a:r>
            <a:r>
              <a:rPr lang="en-AU" sz="1800" dirty="0">
                <a:solidFill>
                  <a:schemeClr val="tx1">
                    <a:lumMod val="85000"/>
                    <a:lumOff val="15000"/>
                  </a:schemeClr>
                </a:solidFill>
                <a:latin typeface="Arial"/>
                <a:cs typeface="Arial"/>
              </a:rPr>
              <a:t> or alternatively native </a:t>
            </a:r>
            <a:r>
              <a:rPr lang="en-AU" sz="1800" dirty="0" err="1">
                <a:solidFill>
                  <a:schemeClr val="tx1">
                    <a:lumMod val="85000"/>
                    <a:lumOff val="15000"/>
                  </a:schemeClr>
                </a:solidFill>
                <a:latin typeface="Arial"/>
                <a:cs typeface="Arial"/>
              </a:rPr>
              <a:t>GraphQL</a:t>
            </a: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Further work in future to join elements</a:t>
            </a: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8262"/>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305722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 3 – </a:t>
            </a:r>
            <a:r>
              <a:rPr lang="en-AU" sz="2400" dirty="0" err="1">
                <a:solidFill>
                  <a:srgbClr val="3782CB"/>
                </a:solidFill>
                <a:latin typeface="Arial"/>
                <a:cs typeface="Arial"/>
              </a:rPr>
              <a:t>GraphQL</a:t>
            </a:r>
            <a:r>
              <a:rPr lang="en-AU" sz="2400" dirty="0">
                <a:solidFill>
                  <a:srgbClr val="3782CB"/>
                </a:solidFill>
                <a:latin typeface="Arial"/>
                <a:cs typeface="Arial"/>
              </a:rPr>
              <a:t> to </a:t>
            </a:r>
            <a:r>
              <a:rPr lang="en-AU" sz="2400" dirty="0" err="1">
                <a:solidFill>
                  <a:srgbClr val="3782CB"/>
                </a:solidFill>
                <a:latin typeface="Arial"/>
                <a:cs typeface="Arial"/>
              </a:rPr>
              <a:t>StarWars</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0" indent="0">
              <a:lnSpc>
                <a:spcPct val="100000"/>
              </a:lnSpc>
              <a:spcAft>
                <a:spcPts val="600"/>
              </a:spcAft>
              <a:buNone/>
            </a:pPr>
            <a:r>
              <a:rPr lang="en-AU" sz="1800" dirty="0">
                <a:solidFill>
                  <a:schemeClr val="tx1">
                    <a:lumMod val="85000"/>
                    <a:lumOff val="15000"/>
                  </a:schemeClr>
                </a:solidFill>
                <a:latin typeface="Arial"/>
                <a:cs typeface="Arial"/>
              </a:rPr>
              <a:t>Test verify </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Status code</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Response time</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Existence of at least 1 JSON body</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Check there are at least n entities</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Check values are of the right type</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Check that the full set of values is returned</a:t>
            </a: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8262"/>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319728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Code location and GitHub</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fontScale="47500" lnSpcReduction="20000"/>
          </a:bodyPr>
          <a:lstStyle/>
          <a:p>
            <a:pPr marL="0" indent="0">
              <a:lnSpc>
                <a:spcPct val="100000"/>
              </a:lnSpc>
              <a:spcAft>
                <a:spcPts val="600"/>
              </a:spcAft>
              <a:buNone/>
            </a:pPr>
            <a:r>
              <a:rPr lang="en-AU" sz="1800" dirty="0">
                <a:solidFill>
                  <a:schemeClr val="tx1">
                    <a:lumMod val="85000"/>
                    <a:lumOff val="15000"/>
                  </a:schemeClr>
                </a:solidFill>
                <a:latin typeface="Arial"/>
                <a:cs typeface="Arial"/>
              </a:rPr>
              <a:t>Code and this presentation has ben uploaded to.</a:t>
            </a:r>
          </a:p>
          <a:p>
            <a:pPr marL="0" indent="0">
              <a:lnSpc>
                <a:spcPct val="100000"/>
              </a:lnSpc>
              <a:spcAft>
                <a:spcPts val="600"/>
              </a:spcAft>
              <a:buNone/>
            </a:pPr>
            <a:r>
              <a:rPr lang="en-AU" sz="1800" dirty="0">
                <a:solidFill>
                  <a:schemeClr val="tx1">
                    <a:lumMod val="85000"/>
                    <a:lumOff val="15000"/>
                  </a:schemeClr>
                </a:solidFill>
                <a:latin typeface="Arial"/>
                <a:cs typeface="Arial"/>
              </a:rPr>
              <a:t>To execute</a:t>
            </a:r>
          </a:p>
          <a:p>
            <a:pPr marL="0" indent="0">
              <a:lnSpc>
                <a:spcPct val="100000"/>
              </a:lnSpc>
              <a:spcAft>
                <a:spcPts val="600"/>
              </a:spcAft>
              <a:buNone/>
            </a:pPr>
            <a:r>
              <a:rPr lang="en-AU" sz="1800" b="1" u="sng" dirty="0">
                <a:solidFill>
                  <a:schemeClr val="tx1">
                    <a:lumMod val="85000"/>
                    <a:lumOff val="15000"/>
                  </a:schemeClr>
                </a:solidFill>
                <a:latin typeface="Arial"/>
                <a:cs typeface="Arial"/>
              </a:rPr>
              <a:t>REST to Mockoon</a:t>
            </a:r>
          </a:p>
          <a:p>
            <a:pPr marL="0" indent="0">
              <a:lnSpc>
                <a:spcPct val="100000"/>
              </a:lnSpc>
              <a:spcAft>
                <a:spcPts val="600"/>
              </a:spcAft>
              <a:buNone/>
            </a:pP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newman</a:t>
            </a:r>
            <a:r>
              <a:rPr lang="en-AU" sz="1800" dirty="0">
                <a:solidFill>
                  <a:schemeClr val="tx1">
                    <a:lumMod val="85000"/>
                    <a:lumOff val="15000"/>
                  </a:schemeClr>
                </a:solidFill>
                <a:latin typeface="Courier New" panose="02070309020205020404" pitchFamily="49" charset="0"/>
                <a:cs typeface="Courier New" panose="02070309020205020404" pitchFamily="49" charset="0"/>
              </a:rPr>
              <a:t> run </a:t>
            </a: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PostmanVsMockoonDemo.postman_collection.json</a:t>
            </a:r>
            <a:r>
              <a:rPr lang="en-AU" sz="1800" dirty="0">
                <a:solidFill>
                  <a:schemeClr val="tx1">
                    <a:lumMod val="85000"/>
                    <a:lumOff val="15000"/>
                  </a:schemeClr>
                </a:solidFill>
                <a:latin typeface="Courier New" panose="02070309020205020404" pitchFamily="49" charset="0"/>
                <a:cs typeface="Courier New" panose="02070309020205020404" pitchFamily="49" charset="0"/>
              </a:rPr>
              <a:t> -e </a:t>
            </a: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PostmanvsMockoonDemo.postman_environment.json</a:t>
            </a:r>
            <a:endParaRPr lang="en-AU" sz="1800" dirty="0">
              <a:solidFill>
                <a:schemeClr val="tx1">
                  <a:lumMod val="85000"/>
                  <a:lumOff val="15000"/>
                </a:schemeClr>
              </a:solidFill>
              <a:latin typeface="Courier New" panose="02070309020205020404" pitchFamily="49" charset="0"/>
              <a:cs typeface="Courier New" panose="02070309020205020404" pitchFamily="49" charset="0"/>
            </a:endParaRPr>
          </a:p>
          <a:p>
            <a:pPr marL="0" indent="0">
              <a:lnSpc>
                <a:spcPct val="100000"/>
              </a:lnSpc>
              <a:spcAft>
                <a:spcPts val="600"/>
              </a:spcAft>
              <a:buNone/>
            </a:pPr>
            <a:endParaRPr lang="en-AU" sz="1800" dirty="0">
              <a:solidFill>
                <a:schemeClr val="tx1">
                  <a:lumMod val="85000"/>
                  <a:lumOff val="15000"/>
                </a:schemeClr>
              </a:solidFill>
              <a:latin typeface="Arial"/>
              <a:cs typeface="Arial"/>
            </a:endParaRPr>
          </a:p>
          <a:p>
            <a:pPr marL="0" indent="0">
              <a:lnSpc>
                <a:spcPct val="100000"/>
              </a:lnSpc>
              <a:spcAft>
                <a:spcPts val="600"/>
              </a:spcAft>
              <a:buNone/>
            </a:pPr>
            <a:r>
              <a:rPr lang="en-AU" sz="1800" b="1" dirty="0">
                <a:solidFill>
                  <a:schemeClr val="tx1">
                    <a:lumMod val="85000"/>
                    <a:lumOff val="15000"/>
                  </a:schemeClr>
                </a:solidFill>
                <a:latin typeface="Arial"/>
                <a:cs typeface="Arial"/>
              </a:rPr>
              <a:t>REST to </a:t>
            </a:r>
            <a:r>
              <a:rPr lang="en-AU" sz="1800" b="1" dirty="0" err="1">
                <a:solidFill>
                  <a:schemeClr val="tx1">
                    <a:lumMod val="85000"/>
                    <a:lumOff val="15000"/>
                  </a:schemeClr>
                </a:solidFill>
                <a:latin typeface="Arial"/>
                <a:cs typeface="Arial"/>
              </a:rPr>
              <a:t>dummyAPI</a:t>
            </a:r>
            <a:endParaRPr lang="en-AU" sz="1800" b="1" dirty="0">
              <a:solidFill>
                <a:schemeClr val="tx1">
                  <a:lumMod val="85000"/>
                  <a:lumOff val="15000"/>
                </a:schemeClr>
              </a:solidFill>
              <a:latin typeface="Arial"/>
              <a:cs typeface="Arial"/>
            </a:endParaRPr>
          </a:p>
          <a:p>
            <a:pPr marL="0" indent="0">
              <a:lnSpc>
                <a:spcPct val="100000"/>
              </a:lnSpc>
              <a:spcAft>
                <a:spcPts val="600"/>
              </a:spcAft>
              <a:buNone/>
            </a:pPr>
            <a:r>
              <a:rPr lang="en-AU" sz="1800" dirty="0" err="1">
                <a:solidFill>
                  <a:schemeClr val="tx1">
                    <a:lumMod val="85000"/>
                    <a:lumOff val="15000"/>
                  </a:schemeClr>
                </a:solidFill>
                <a:latin typeface="Arial"/>
                <a:cs typeface="Arial"/>
              </a:rPr>
              <a:t>dummyAPI.postman_environment.json</a:t>
            </a:r>
            <a:endParaRPr lang="en-AU" sz="1800" dirty="0">
              <a:solidFill>
                <a:schemeClr val="tx1">
                  <a:lumMod val="85000"/>
                  <a:lumOff val="15000"/>
                </a:schemeClr>
              </a:solidFill>
              <a:latin typeface="Arial"/>
              <a:cs typeface="Arial"/>
            </a:endParaRPr>
          </a:p>
          <a:p>
            <a:pPr marL="0" indent="0">
              <a:lnSpc>
                <a:spcPct val="100000"/>
              </a:lnSpc>
              <a:spcAft>
                <a:spcPts val="600"/>
              </a:spcAft>
              <a:buNone/>
            </a:pP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newman</a:t>
            </a:r>
            <a:r>
              <a:rPr lang="en-AU" sz="1800" dirty="0">
                <a:solidFill>
                  <a:schemeClr val="tx1">
                    <a:lumMod val="85000"/>
                    <a:lumOff val="15000"/>
                  </a:schemeClr>
                </a:solidFill>
                <a:latin typeface="Courier New" panose="02070309020205020404" pitchFamily="49" charset="0"/>
                <a:cs typeface="Courier New" panose="02070309020205020404" pitchFamily="49" charset="0"/>
              </a:rPr>
              <a:t> run </a:t>
            </a: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DummyAPICollection.postman_collection.json</a:t>
            </a:r>
            <a:r>
              <a:rPr lang="en-AU" sz="1800" dirty="0">
                <a:solidFill>
                  <a:schemeClr val="tx1">
                    <a:lumMod val="85000"/>
                    <a:lumOff val="15000"/>
                  </a:schemeClr>
                </a:solidFill>
                <a:latin typeface="Courier New" panose="02070309020205020404" pitchFamily="49" charset="0"/>
                <a:cs typeface="Courier New" panose="02070309020205020404" pitchFamily="49" charset="0"/>
              </a:rPr>
              <a:t> -e </a:t>
            </a:r>
            <a:r>
              <a:rPr lang="en-AU" sz="1800" dirty="0" err="1">
                <a:solidFill>
                  <a:schemeClr val="tx1">
                    <a:lumMod val="85000"/>
                    <a:lumOff val="15000"/>
                  </a:schemeClr>
                </a:solidFill>
                <a:latin typeface="Courier New" panose="02070309020205020404" pitchFamily="49" charset="0"/>
                <a:cs typeface="Courier New" panose="02070309020205020404" pitchFamily="49" charset="0"/>
              </a:rPr>
              <a:t>dummyAPI.postman_environment.json</a:t>
            </a:r>
            <a:endParaRPr lang="en-AU" sz="1800" dirty="0">
              <a:solidFill>
                <a:schemeClr val="tx1">
                  <a:lumMod val="85000"/>
                  <a:lumOff val="15000"/>
                </a:schemeClr>
              </a:solidFill>
              <a:latin typeface="Courier New" panose="02070309020205020404" pitchFamily="49" charset="0"/>
              <a:cs typeface="Courier New" panose="02070309020205020404" pitchFamily="49" charset="0"/>
            </a:endParaRPr>
          </a:p>
          <a:p>
            <a:pPr marL="0" indent="0">
              <a:lnSpc>
                <a:spcPct val="100000"/>
              </a:lnSpc>
              <a:spcAft>
                <a:spcPts val="600"/>
              </a:spcAft>
              <a:buNone/>
            </a:pPr>
            <a:endParaRPr lang="en-AU" sz="1800" dirty="0">
              <a:solidFill>
                <a:schemeClr val="tx1">
                  <a:lumMod val="85000"/>
                  <a:lumOff val="15000"/>
                </a:schemeClr>
              </a:solidFill>
              <a:latin typeface="Arial"/>
              <a:cs typeface="Arial"/>
            </a:endParaRPr>
          </a:p>
          <a:p>
            <a:pPr marL="0" indent="0">
              <a:lnSpc>
                <a:spcPct val="100000"/>
              </a:lnSpc>
              <a:spcAft>
                <a:spcPts val="600"/>
              </a:spcAft>
              <a:buNone/>
            </a:pPr>
            <a:r>
              <a:rPr lang="en-AU" sz="1800" b="1" u="sng" dirty="0" err="1">
                <a:solidFill>
                  <a:schemeClr val="tx1">
                    <a:lumMod val="85000"/>
                    <a:lumOff val="15000"/>
                  </a:schemeClr>
                </a:solidFill>
                <a:latin typeface="Arial"/>
                <a:cs typeface="Arial"/>
              </a:rPr>
              <a:t>GraphQL</a:t>
            </a:r>
            <a:r>
              <a:rPr lang="en-AU" sz="1800" b="1" u="sng" dirty="0">
                <a:solidFill>
                  <a:schemeClr val="tx1">
                    <a:lumMod val="85000"/>
                    <a:lumOff val="15000"/>
                  </a:schemeClr>
                </a:solidFill>
                <a:latin typeface="Arial"/>
                <a:cs typeface="Arial"/>
              </a:rPr>
              <a:t> – as well as a quick overview</a:t>
            </a:r>
          </a:p>
          <a:p>
            <a:pPr marL="0" indent="0">
              <a:lnSpc>
                <a:spcPct val="100000"/>
              </a:lnSpc>
              <a:spcAft>
                <a:spcPts val="600"/>
              </a:spcAft>
              <a:buNone/>
            </a:pPr>
            <a:r>
              <a:rPr lang="en-AU" dirty="0" err="1">
                <a:solidFill>
                  <a:schemeClr val="tx1">
                    <a:lumMod val="85000"/>
                    <a:lumOff val="15000"/>
                  </a:schemeClr>
                </a:solidFill>
                <a:latin typeface="Courier New" panose="02070309020205020404" pitchFamily="49" charset="0"/>
                <a:cs typeface="Courier New" panose="02070309020205020404" pitchFamily="49" charset="0"/>
              </a:rPr>
              <a:t>newman</a:t>
            </a:r>
            <a:r>
              <a:rPr lang="en-AU" dirty="0">
                <a:solidFill>
                  <a:schemeClr val="tx1">
                    <a:lumMod val="85000"/>
                    <a:lumOff val="15000"/>
                  </a:schemeClr>
                </a:solidFill>
                <a:latin typeface="Courier New" panose="02070309020205020404" pitchFamily="49" charset="0"/>
                <a:cs typeface="Courier New" panose="02070309020205020404" pitchFamily="49" charset="0"/>
              </a:rPr>
              <a:t> run </a:t>
            </a:r>
            <a:r>
              <a:rPr lang="en-AU" dirty="0" err="1">
                <a:solidFill>
                  <a:schemeClr val="tx1">
                    <a:lumMod val="85000"/>
                    <a:lumOff val="15000"/>
                  </a:schemeClr>
                </a:solidFill>
                <a:latin typeface="Courier New" panose="02070309020205020404" pitchFamily="49" charset="0"/>
                <a:cs typeface="Courier New" panose="02070309020205020404" pitchFamily="49" charset="0"/>
              </a:rPr>
              <a:t>GraphQLBasicCases.postman_collection.json</a:t>
            </a:r>
            <a:r>
              <a:rPr lang="en-AU" dirty="0">
                <a:solidFill>
                  <a:schemeClr val="tx1">
                    <a:lumMod val="85000"/>
                    <a:lumOff val="15000"/>
                  </a:schemeClr>
                </a:solidFill>
                <a:latin typeface="Courier New" panose="02070309020205020404" pitchFamily="49" charset="0"/>
                <a:cs typeface="Courier New" panose="02070309020205020404" pitchFamily="49" charset="0"/>
              </a:rPr>
              <a:t> -e </a:t>
            </a:r>
            <a:r>
              <a:rPr lang="en-AU" dirty="0" err="1">
                <a:solidFill>
                  <a:schemeClr val="tx1">
                    <a:lumMod val="85000"/>
                    <a:lumOff val="15000"/>
                  </a:schemeClr>
                </a:solidFill>
                <a:latin typeface="Courier New" panose="02070309020205020404" pitchFamily="49" charset="0"/>
                <a:cs typeface="Courier New" panose="02070309020205020404" pitchFamily="49" charset="0"/>
              </a:rPr>
              <a:t>swapi_environment.postman_environment.json</a:t>
            </a:r>
            <a:endParaRPr lang="en-AU"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00000"/>
              </a:lnSpc>
              <a:spcAft>
                <a:spcPts val="600"/>
              </a:spcAft>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8262"/>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3672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Summary of what is included here</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Postman</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Newman Installation</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Mockoon</a:t>
            </a:r>
          </a:p>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Some Sample Projects</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REST to Mockoon</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REST to </a:t>
            </a:r>
            <a:r>
              <a:rPr lang="en-AU" sz="1500" dirty="0" err="1">
                <a:solidFill>
                  <a:schemeClr val="tx1">
                    <a:lumMod val="85000"/>
                    <a:lumOff val="15000"/>
                  </a:schemeClr>
                </a:solidFill>
                <a:latin typeface="Arial"/>
                <a:cs typeface="Arial"/>
              </a:rPr>
              <a:t>dummyAPI</a:t>
            </a:r>
            <a:endParaRPr lang="en-AU" sz="1500" dirty="0">
              <a:solidFill>
                <a:schemeClr val="tx1">
                  <a:lumMod val="85000"/>
                  <a:lumOff val="15000"/>
                </a:schemeClr>
              </a:solidFill>
              <a:latin typeface="Arial"/>
              <a:cs typeface="Arial"/>
            </a:endParaRPr>
          </a:p>
          <a:p>
            <a:pPr marL="685800" lvl="1" indent="-342900">
              <a:lnSpc>
                <a:spcPct val="100000"/>
              </a:lnSpc>
              <a:spcAft>
                <a:spcPts val="600"/>
              </a:spcAft>
              <a:buFont typeface="+mj-lt"/>
              <a:buAutoNum type="arabicPeriod"/>
            </a:pPr>
            <a:r>
              <a:rPr lang="en-AU" sz="1500" dirty="0" err="1">
                <a:solidFill>
                  <a:schemeClr val="tx1">
                    <a:lumMod val="85000"/>
                    <a:lumOff val="15000"/>
                  </a:schemeClr>
                </a:solidFill>
                <a:latin typeface="Arial"/>
                <a:cs typeface="Arial"/>
              </a:rPr>
              <a:t>GraphQL</a:t>
            </a:r>
            <a:r>
              <a:rPr lang="en-AU" sz="1500" dirty="0">
                <a:solidFill>
                  <a:schemeClr val="tx1">
                    <a:lumMod val="85000"/>
                    <a:lumOff val="15000"/>
                  </a:schemeClr>
                </a:solidFill>
                <a:latin typeface="Arial"/>
                <a:cs typeface="Arial"/>
              </a:rPr>
              <a:t> – as well as a quick overview</a:t>
            </a: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216963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Postman and Automation</a:t>
            </a:r>
            <a:endParaRPr lang="en-AU" sz="2400" dirty="0">
              <a:latin typeface="Arial"/>
              <a:cs typeface="Arial"/>
            </a:endParaRPr>
          </a:p>
        </p:txBody>
      </p:sp>
      <p:sp>
        <p:nvSpPr>
          <p:cNvPr id="3" name="Content Placeholder 2"/>
          <p:cNvSpPr>
            <a:spLocks noGrp="1"/>
          </p:cNvSpPr>
          <p:nvPr>
            <p:ph idx="1"/>
          </p:nvPr>
        </p:nvSpPr>
        <p:spPr>
          <a:xfrm>
            <a:off x="852808" y="796684"/>
            <a:ext cx="7561566" cy="2723912"/>
          </a:xfrm>
        </p:spPr>
        <p:txBody>
          <a:bodyPr vert="horz" lIns="91440" tIns="45720" rIns="91440" bIns="45720" rtlCol="0" anchor="t">
            <a:noAutofit/>
          </a:bodyPr>
          <a:lstStyle/>
          <a:p>
            <a:pPr marL="0" indent="0">
              <a:buNone/>
            </a:pPr>
            <a:r>
              <a:rPr lang="en-US" sz="1200" dirty="0"/>
              <a:t>Postman tests can be automated to run and can embed Java script tests.</a:t>
            </a:r>
            <a:endParaRPr lang="en-AU" sz="1200" dirty="0"/>
          </a:p>
          <a:p>
            <a:pPr marL="0" indent="0">
              <a:buNone/>
            </a:pPr>
            <a:r>
              <a:rPr lang="en-US" sz="1200" dirty="0"/>
              <a:t> </a:t>
            </a:r>
            <a:endParaRPr lang="en-AU" sz="1200" dirty="0"/>
          </a:p>
          <a:p>
            <a:pPr marL="0" indent="0">
              <a:buNone/>
            </a:pPr>
            <a:r>
              <a:rPr lang="en-AU" sz="1200" dirty="0"/>
              <a:t>The structure has 2 main files</a:t>
            </a:r>
          </a:p>
          <a:p>
            <a:pPr lvl="1"/>
            <a:r>
              <a:rPr lang="en-AU" sz="1100" dirty="0"/>
              <a:t>uses an environment file that holds variables including hosts, ports, usernames, passwords and specific authentication values associated with Windows NTLM type credentials.</a:t>
            </a:r>
          </a:p>
          <a:p>
            <a:pPr lvl="1"/>
            <a:r>
              <a:rPr lang="en-AU" sz="1100" dirty="0"/>
              <a:t>uses a collection to define the scripts for the various APIs</a:t>
            </a:r>
            <a:r>
              <a:rPr lang="en-AU" sz="1200" dirty="0"/>
              <a:t> </a:t>
            </a:r>
          </a:p>
          <a:p>
            <a:pPr marL="0" indent="0">
              <a:buNone/>
            </a:pPr>
            <a:r>
              <a:rPr lang="en-AU" sz="1200" dirty="0"/>
              <a:t>The various scripts in the collection then use these environment variables annotated as {{</a:t>
            </a:r>
            <a:r>
              <a:rPr lang="en-AU" sz="1200" dirty="0" err="1"/>
              <a:t>xyz</a:t>
            </a:r>
            <a:r>
              <a:rPr lang="en-AU" sz="1200" dirty="0"/>
              <a:t>}} in the scripts.</a:t>
            </a:r>
          </a:p>
          <a:p>
            <a:pPr marL="0" indent="0">
              <a:buNone/>
            </a:pPr>
            <a:r>
              <a:rPr lang="en-AU" sz="1200" dirty="0"/>
              <a:t>Postman allows the user to implement tests in Javascript. Postman provides some samples and these are then exploited within the specific test that </a:t>
            </a:r>
            <a:r>
              <a:rPr lang="en-AU" sz="1400" dirty="0"/>
              <a:t>have</a:t>
            </a:r>
            <a:r>
              <a:rPr lang="en-AU" sz="1200" dirty="0"/>
              <a:t> been created.</a:t>
            </a:r>
          </a:p>
          <a:p>
            <a:r>
              <a:rPr lang="en-AU" sz="1200" dirty="0"/>
              <a:t>A typical approach that has been used here is check for each of the cases above</a:t>
            </a:r>
          </a:p>
          <a:p>
            <a:pPr lvl="1"/>
            <a:r>
              <a:rPr lang="en-AU" sz="1100" dirty="0"/>
              <a:t>Correct response code</a:t>
            </a:r>
          </a:p>
          <a:p>
            <a:pPr lvl="1"/>
            <a:r>
              <a:rPr lang="en-AU" sz="1100" dirty="0"/>
              <a:t>A response in a reasonable time period 2 seconds)</a:t>
            </a:r>
          </a:p>
          <a:p>
            <a:pPr lvl="1"/>
            <a:r>
              <a:rPr lang="en-AU" sz="1100" dirty="0"/>
              <a:t>Where we are checking data that is it correctly represented in JSON</a:t>
            </a:r>
          </a:p>
          <a:p>
            <a:pPr lvl="1"/>
            <a:r>
              <a:rPr lang="en-AU" sz="1100" dirty="0"/>
              <a:t>We test a sample of the returned fields are correct</a:t>
            </a:r>
          </a:p>
          <a:p>
            <a:pPr lvl="1"/>
            <a:r>
              <a:rPr lang="en-AU" sz="1100" dirty="0"/>
              <a:t>We check the reference data is present</a:t>
            </a: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6447"/>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logo&#10;&#10;Description automatically generated">
            <a:extLst>
              <a:ext uri="{FF2B5EF4-FFF2-40B4-BE49-F238E27FC236}">
                <a16:creationId xmlns:a16="http://schemas.microsoft.com/office/drawing/2014/main" id="{428D13E3-2738-4505-860D-16858E14A60F}"/>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27148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Postman Setup</a:t>
            </a:r>
            <a:endParaRPr lang="en-AU" sz="2400" dirty="0">
              <a:latin typeface="Arial"/>
              <a:cs typeface="Arial"/>
            </a:endParaRPr>
          </a:p>
        </p:txBody>
      </p:sp>
      <p:sp>
        <p:nvSpPr>
          <p:cNvPr id="3" name="Content Placeholder 2"/>
          <p:cNvSpPr>
            <a:spLocks noGrp="1"/>
          </p:cNvSpPr>
          <p:nvPr>
            <p:ph idx="1"/>
          </p:nvPr>
        </p:nvSpPr>
        <p:spPr>
          <a:xfrm>
            <a:off x="852808" y="734692"/>
            <a:ext cx="7561566" cy="2723912"/>
          </a:xfrm>
        </p:spPr>
        <p:txBody>
          <a:bodyPr vert="horz" lIns="91440" tIns="45720" rIns="91440" bIns="45720" rtlCol="0" anchor="t">
            <a:noAutofit/>
          </a:bodyPr>
          <a:lstStyle/>
          <a:p>
            <a:pPr marL="0" indent="0">
              <a:buNone/>
            </a:pPr>
            <a:r>
              <a:rPr lang="en-US" sz="1000" dirty="0"/>
              <a:t>Postman is a simple tool that allows the user to send in REST message, e.g. to GET a resource. The user can create several different folders </a:t>
            </a:r>
            <a:r>
              <a:rPr lang="en-US" sz="1000" dirty="0" err="1"/>
              <a:t>etc</a:t>
            </a:r>
            <a:r>
              <a:rPr lang="en-US" sz="1000" dirty="0"/>
              <a:t>, set headers, choose the method and the URL to call. The application can be standalone or a plug in to Chrome. The screen shot below shows the system -  in this case calling a local Mockoon server and getting an json message back.</a:t>
            </a:r>
          </a:p>
          <a:p>
            <a:pPr marL="0" indent="0">
              <a:buNone/>
            </a:pPr>
            <a:r>
              <a:rPr lang="en-US" sz="1000" dirty="0"/>
              <a:t>Tests can be aggregated into logic groups on folders. It is possible to create an environment (with a set of settings). Those setting can then be used in a URL, message headers etc. It is possible to extract data from one message, and then use that later, for example updating the environment settings. The data can be extracted by running </a:t>
            </a:r>
            <a:r>
              <a:rPr lang="en-US" sz="1000" dirty="0" err="1"/>
              <a:t>javascript</a:t>
            </a:r>
            <a:r>
              <a:rPr lang="en-US" sz="1000" dirty="0"/>
              <a:t> commands on the returned data - as shown below. The screen shot also show the environment settings being displayed, with the acquired values. </a:t>
            </a:r>
            <a:r>
              <a:rPr lang="en-US" sz="1000" dirty="0" err="1"/>
              <a:t>Addtionlly</a:t>
            </a:r>
            <a:r>
              <a:rPr lang="en-US" sz="1000" dirty="0"/>
              <a:t> </a:t>
            </a:r>
            <a:r>
              <a:rPr lang="en-US" sz="1000" dirty="0" err="1"/>
              <a:t>tets</a:t>
            </a:r>
            <a:r>
              <a:rPr lang="en-US" sz="1000" dirty="0"/>
              <a:t> can be written using Javascript and  then automated using Newman.</a:t>
            </a:r>
            <a:endParaRPr lang="en-AU" sz="1000" dirty="0"/>
          </a:p>
          <a:p>
            <a:pPr marL="0" indent="0">
              <a:buNone/>
            </a:pPr>
            <a:endParaRPr lang="en-AU" sz="1000" dirty="0"/>
          </a:p>
          <a:p>
            <a:pPr marL="0" indent="0">
              <a:buNone/>
            </a:pPr>
            <a:endParaRPr lang="en-AU" sz="1100" dirty="0"/>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6447"/>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logo&#10;&#10;Description automatically generated">
            <a:extLst>
              <a:ext uri="{FF2B5EF4-FFF2-40B4-BE49-F238E27FC236}">
                <a16:creationId xmlns:a16="http://schemas.microsoft.com/office/drawing/2014/main" id="{428D13E3-2738-4505-860D-16858E14A60F}"/>
              </a:ext>
            </a:extLst>
          </p:cNvPr>
          <p:cNvPicPr>
            <a:picLocks noChangeAspect="1"/>
          </p:cNvPicPr>
          <p:nvPr/>
        </p:nvPicPr>
        <p:blipFill>
          <a:blip r:embed="rId3"/>
          <a:stretch>
            <a:fillRect/>
          </a:stretch>
        </p:blipFill>
        <p:spPr>
          <a:xfrm>
            <a:off x="7460063" y="69084"/>
            <a:ext cx="1257765" cy="546054"/>
          </a:xfrm>
          <a:prstGeom prst="rect">
            <a:avLst/>
          </a:prstGeom>
        </p:spPr>
      </p:pic>
      <p:pic>
        <p:nvPicPr>
          <p:cNvPr id="12" name="Picture 11">
            <a:extLst>
              <a:ext uri="{FF2B5EF4-FFF2-40B4-BE49-F238E27FC236}">
                <a16:creationId xmlns:a16="http://schemas.microsoft.com/office/drawing/2014/main" id="{A2228B63-AA88-455E-B7EF-F0082CBB4FB1}"/>
              </a:ext>
            </a:extLst>
          </p:cNvPr>
          <p:cNvPicPr/>
          <p:nvPr/>
        </p:nvPicPr>
        <p:blipFill>
          <a:blip r:embed="rId4"/>
          <a:stretch>
            <a:fillRect/>
          </a:stretch>
        </p:blipFill>
        <p:spPr>
          <a:xfrm>
            <a:off x="729626" y="1983973"/>
            <a:ext cx="3465583" cy="2812696"/>
          </a:xfrm>
          <a:prstGeom prst="rect">
            <a:avLst/>
          </a:prstGeom>
        </p:spPr>
      </p:pic>
      <p:pic>
        <p:nvPicPr>
          <p:cNvPr id="13" name="Picture 12">
            <a:extLst>
              <a:ext uri="{FF2B5EF4-FFF2-40B4-BE49-F238E27FC236}">
                <a16:creationId xmlns:a16="http://schemas.microsoft.com/office/drawing/2014/main" id="{AA017135-8133-4366-AD4C-070EDEAFF94B}"/>
              </a:ext>
            </a:extLst>
          </p:cNvPr>
          <p:cNvPicPr/>
          <p:nvPr/>
        </p:nvPicPr>
        <p:blipFill>
          <a:blip r:embed="rId5"/>
          <a:stretch>
            <a:fillRect/>
          </a:stretch>
        </p:blipFill>
        <p:spPr>
          <a:xfrm>
            <a:off x="4788574" y="2322173"/>
            <a:ext cx="3415945" cy="2148103"/>
          </a:xfrm>
          <a:prstGeom prst="rect">
            <a:avLst/>
          </a:prstGeom>
        </p:spPr>
      </p:pic>
    </p:spTree>
    <p:extLst>
      <p:ext uri="{BB962C8B-B14F-4D97-AF65-F5344CB8AC3E}">
        <p14:creationId xmlns:p14="http://schemas.microsoft.com/office/powerpoint/2010/main" val="211206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Newman Setup</a:t>
            </a:r>
            <a:endParaRPr lang="en-AU" sz="2400" dirty="0">
              <a:latin typeface="Arial"/>
              <a:cs typeface="Arial"/>
            </a:endParaRPr>
          </a:p>
        </p:txBody>
      </p:sp>
      <p:sp>
        <p:nvSpPr>
          <p:cNvPr id="3" name="Content Placeholder 2"/>
          <p:cNvSpPr>
            <a:spLocks noGrp="1"/>
          </p:cNvSpPr>
          <p:nvPr>
            <p:ph idx="1"/>
          </p:nvPr>
        </p:nvSpPr>
        <p:spPr>
          <a:xfrm>
            <a:off x="852808" y="734692"/>
            <a:ext cx="7561566" cy="2723912"/>
          </a:xfrm>
        </p:spPr>
        <p:txBody>
          <a:bodyPr vert="horz" lIns="91440" tIns="45720" rIns="91440" bIns="45720" rtlCol="0" anchor="t">
            <a:noAutofit/>
          </a:bodyPr>
          <a:lstStyle/>
          <a:p>
            <a:pPr lvl="0"/>
            <a:r>
              <a:rPr lang="en-AU" sz="1200" dirty="0"/>
              <a:t>Install node </a:t>
            </a:r>
            <a:r>
              <a:rPr lang="en-AU" sz="1200" dirty="0" err="1"/>
              <a:t>js</a:t>
            </a:r>
            <a:r>
              <a:rPr lang="en-AU" sz="1200" dirty="0"/>
              <a:t> - run node -v to show that you have installed it</a:t>
            </a:r>
          </a:p>
          <a:p>
            <a:pPr lvl="0"/>
            <a:r>
              <a:rPr lang="en-AU" sz="1200" dirty="0"/>
              <a:t>Download and Install Newman -  if you have </a:t>
            </a:r>
            <a:r>
              <a:rPr lang="en-AU" sz="1200" dirty="0" err="1"/>
              <a:t>nodejs</a:t>
            </a:r>
            <a:r>
              <a:rPr lang="en-AU" sz="1200" dirty="0"/>
              <a:t> installed, then you can run </a:t>
            </a:r>
            <a:r>
              <a:rPr lang="en-AU" sz="1200" b="1" i="1" u="sng" dirty="0" err="1"/>
              <a:t>npm</a:t>
            </a:r>
            <a:r>
              <a:rPr lang="en-AU" sz="1200" b="1" i="1" u="sng" dirty="0"/>
              <a:t> install -g </a:t>
            </a:r>
            <a:r>
              <a:rPr lang="en-AU" sz="1200" b="1" i="1" u="sng" dirty="0" err="1"/>
              <a:t>newman</a:t>
            </a:r>
            <a:endParaRPr lang="en-AU" sz="1200" dirty="0"/>
          </a:p>
          <a:p>
            <a:pPr lvl="0"/>
            <a:r>
              <a:rPr lang="en-AU" sz="1200" dirty="0"/>
              <a:t>Download and load the collection</a:t>
            </a:r>
          </a:p>
          <a:p>
            <a:pPr lvl="0"/>
            <a:r>
              <a:rPr lang="en-AU" sz="1200" dirty="0"/>
              <a:t>Download and load the environment</a:t>
            </a:r>
          </a:p>
          <a:p>
            <a:pPr lvl="0"/>
            <a:r>
              <a:rPr lang="en-AU" sz="1200" dirty="0"/>
              <a:t>Edit the environment and implement your username and password in the environment file - save the environment file.  You may have a slightly different name here.</a:t>
            </a:r>
          </a:p>
          <a:p>
            <a:pPr lvl="0"/>
            <a:r>
              <a:rPr lang="en-AU" sz="1200" dirty="0"/>
              <a:t>Run Newman collection and updated environment file</a:t>
            </a:r>
          </a:p>
          <a:p>
            <a:pPr lvl="0"/>
            <a:endParaRPr lang="en-AU" sz="1200" dirty="0"/>
          </a:p>
          <a:p>
            <a:pPr marL="0" indent="0">
              <a:buNone/>
            </a:pPr>
            <a:r>
              <a:rPr lang="en-AU" sz="1200" b="1" i="1" dirty="0"/>
              <a:t>Installation of </a:t>
            </a:r>
            <a:r>
              <a:rPr lang="en-AU" sz="1200" b="1" i="1" dirty="0" err="1"/>
              <a:t>newman</a:t>
            </a:r>
            <a:endParaRPr lang="en-AU" sz="1200" dirty="0"/>
          </a:p>
          <a:p>
            <a:pPr marL="0" indent="0">
              <a:buNone/>
            </a:pPr>
            <a:r>
              <a:rPr lang="en-AU" sz="1200" dirty="0"/>
              <a:t>Follow the preconditions - </a:t>
            </a:r>
            <a:r>
              <a:rPr lang="en-AU" sz="1200" dirty="0" err="1"/>
              <a:t>nodejs</a:t>
            </a:r>
            <a:r>
              <a:rPr lang="en-AU" sz="1200" dirty="0"/>
              <a:t>, python, check node is installed, VS runtime -  run node –v to check node is installed</a:t>
            </a:r>
          </a:p>
          <a:p>
            <a:pPr marL="0" indent="0">
              <a:buNone/>
            </a:pPr>
            <a:r>
              <a:rPr lang="en-AU" sz="1200" dirty="0"/>
              <a:t> </a:t>
            </a:r>
          </a:p>
          <a:p>
            <a:pPr marL="0" indent="0">
              <a:buNone/>
            </a:pPr>
            <a:r>
              <a:rPr lang="en-AU" sz="1200" dirty="0"/>
              <a:t>This is as described at - </a:t>
            </a:r>
            <a:r>
              <a:rPr lang="en-AU" sz="1200" u="sng" dirty="0">
                <a:hlinkClick r:id="rId2"/>
              </a:rPr>
              <a:t>https://blog.getpostman.com/2015/04/09/installing-newman-on-windows/</a:t>
            </a:r>
            <a:endParaRPr lang="en-AU" sz="1200" dirty="0"/>
          </a:p>
          <a:p>
            <a:pPr marL="0" indent="0">
              <a:buNone/>
            </a:pPr>
            <a:r>
              <a:rPr lang="en-AU" sz="1200" dirty="0"/>
              <a:t> </a:t>
            </a:r>
          </a:p>
          <a:p>
            <a:pPr marL="0" indent="0">
              <a:buNone/>
            </a:pPr>
            <a:r>
              <a:rPr lang="en-AU" sz="1200" dirty="0"/>
              <a:t>Run the following command - </a:t>
            </a:r>
            <a:r>
              <a:rPr lang="en-AU" sz="1200" dirty="0" err="1">
                <a:latin typeface="Courier New" panose="02070309020205020404" pitchFamily="49" charset="0"/>
                <a:cs typeface="Courier New" panose="02070309020205020404" pitchFamily="49" charset="0"/>
              </a:rPr>
              <a:t>npm</a:t>
            </a:r>
            <a:r>
              <a:rPr lang="en-AU" sz="1200" dirty="0">
                <a:latin typeface="Courier New" panose="02070309020205020404" pitchFamily="49" charset="0"/>
                <a:cs typeface="Courier New" panose="02070309020205020404" pitchFamily="49" charset="0"/>
              </a:rPr>
              <a:t> install -g </a:t>
            </a:r>
            <a:r>
              <a:rPr lang="en-AU" sz="1200" dirty="0" err="1">
                <a:latin typeface="Courier New" panose="02070309020205020404" pitchFamily="49" charset="0"/>
                <a:cs typeface="Courier New" panose="02070309020205020404" pitchFamily="49" charset="0"/>
              </a:rPr>
              <a:t>newman</a:t>
            </a:r>
            <a:endParaRPr lang="en-AU" sz="1200" dirty="0">
              <a:latin typeface="Courier New" panose="02070309020205020404" pitchFamily="49" charset="0"/>
              <a:cs typeface="Courier New" panose="02070309020205020404" pitchFamily="49" charset="0"/>
            </a:endParaRPr>
          </a:p>
          <a:p>
            <a:pPr lvl="0"/>
            <a:endParaRPr lang="en-AU" dirty="0"/>
          </a:p>
          <a:p>
            <a:pPr marL="0" indent="0">
              <a:buNone/>
            </a:pPr>
            <a:endParaRPr lang="en-AU" sz="1000" dirty="0"/>
          </a:p>
          <a:p>
            <a:pPr marL="0" indent="0">
              <a:buNone/>
            </a:pPr>
            <a:endParaRPr lang="en-AU" sz="1100" dirty="0"/>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6447"/>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logo&#10;&#10;Description automatically generated">
            <a:extLst>
              <a:ext uri="{FF2B5EF4-FFF2-40B4-BE49-F238E27FC236}">
                <a16:creationId xmlns:a16="http://schemas.microsoft.com/office/drawing/2014/main" id="{428D13E3-2738-4505-860D-16858E14A60F}"/>
              </a:ext>
            </a:extLst>
          </p:cNvPr>
          <p:cNvPicPr>
            <a:picLocks noChangeAspect="1"/>
          </p:cNvPicPr>
          <p:nvPr/>
        </p:nvPicPr>
        <p:blipFill>
          <a:blip r:embed="rId4"/>
          <a:stretch>
            <a:fillRect/>
          </a:stretch>
        </p:blipFill>
        <p:spPr>
          <a:xfrm>
            <a:off x="7460063" y="69084"/>
            <a:ext cx="1257765" cy="546054"/>
          </a:xfrm>
          <a:prstGeom prst="rect">
            <a:avLst/>
          </a:prstGeom>
        </p:spPr>
      </p:pic>
    </p:spTree>
    <p:extLst>
      <p:ext uri="{BB962C8B-B14F-4D97-AF65-F5344CB8AC3E}">
        <p14:creationId xmlns:p14="http://schemas.microsoft.com/office/powerpoint/2010/main" val="202819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Executing tests</a:t>
            </a:r>
            <a:endParaRPr lang="en-AU" sz="2400" dirty="0">
              <a:latin typeface="Arial"/>
              <a:cs typeface="Arial"/>
            </a:endParaRPr>
          </a:p>
        </p:txBody>
      </p:sp>
      <p:sp>
        <p:nvSpPr>
          <p:cNvPr id="3" name="Content Placeholder 2"/>
          <p:cNvSpPr>
            <a:spLocks noGrp="1"/>
          </p:cNvSpPr>
          <p:nvPr>
            <p:ph idx="1"/>
          </p:nvPr>
        </p:nvSpPr>
        <p:spPr>
          <a:xfrm>
            <a:off x="852808" y="734692"/>
            <a:ext cx="7561566" cy="2723912"/>
          </a:xfrm>
        </p:spPr>
        <p:txBody>
          <a:bodyPr vert="horz" lIns="91440" tIns="45720" rIns="91440" bIns="45720" rtlCol="0" anchor="t">
            <a:noAutofit/>
          </a:bodyPr>
          <a:lstStyle/>
          <a:p>
            <a:r>
              <a:rPr lang="en-AU" i="1" dirty="0" err="1"/>
              <a:t>newman</a:t>
            </a:r>
            <a:r>
              <a:rPr lang="en-AU" i="1" dirty="0"/>
              <a:t> run </a:t>
            </a:r>
            <a:r>
              <a:rPr lang="en-AU" i="1" dirty="0" err="1"/>
              <a:t>PostmanVsMockoonDemo.postman_collection.json</a:t>
            </a:r>
            <a:r>
              <a:rPr lang="en-AU" i="1" dirty="0"/>
              <a:t> -e </a:t>
            </a:r>
            <a:r>
              <a:rPr lang="en-AU" i="1" dirty="0" err="1"/>
              <a:t>PostmanvsMockoonDemo.postman_environment.json</a:t>
            </a:r>
            <a:endParaRPr lang="en-AU" dirty="0"/>
          </a:p>
          <a:p>
            <a:pPr marL="0" indent="0">
              <a:buNone/>
            </a:pPr>
            <a:endParaRPr lang="en-AU" sz="1000" dirty="0"/>
          </a:p>
          <a:p>
            <a:pPr marL="0" indent="0">
              <a:buNone/>
            </a:pPr>
            <a:endParaRPr lang="en-AU" sz="1100" dirty="0"/>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26447"/>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logo&#10;&#10;Description automatically generated">
            <a:extLst>
              <a:ext uri="{FF2B5EF4-FFF2-40B4-BE49-F238E27FC236}">
                <a16:creationId xmlns:a16="http://schemas.microsoft.com/office/drawing/2014/main" id="{428D13E3-2738-4505-860D-16858E14A60F}"/>
              </a:ext>
            </a:extLst>
          </p:cNvPr>
          <p:cNvPicPr>
            <a:picLocks noChangeAspect="1"/>
          </p:cNvPicPr>
          <p:nvPr/>
        </p:nvPicPr>
        <p:blipFill>
          <a:blip r:embed="rId3"/>
          <a:stretch>
            <a:fillRect/>
          </a:stretch>
        </p:blipFill>
        <p:spPr>
          <a:xfrm>
            <a:off x="7460063" y="69084"/>
            <a:ext cx="1257765" cy="546054"/>
          </a:xfrm>
          <a:prstGeom prst="rect">
            <a:avLst/>
          </a:prstGeom>
        </p:spPr>
      </p:pic>
      <p:sp>
        <p:nvSpPr>
          <p:cNvPr id="6" name="Rectangle 5">
            <a:extLst>
              <a:ext uri="{FF2B5EF4-FFF2-40B4-BE49-F238E27FC236}">
                <a16:creationId xmlns:a16="http://schemas.microsoft.com/office/drawing/2014/main" id="{9027A0A3-D25D-4857-BFBA-22D3225F2598}"/>
              </a:ext>
            </a:extLst>
          </p:cNvPr>
          <p:cNvSpPr>
            <a:spLocks noChangeArrowheads="1"/>
          </p:cNvSpPr>
          <p:nvPr/>
        </p:nvSpPr>
        <p:spPr bwMode="auto">
          <a:xfrm>
            <a:off x="790414" y="1560407"/>
            <a:ext cx="713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1" i="1"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Expected Results</a:t>
            </a:r>
            <a:endParaRPr kumimoji="0" lang="en-AU"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results will then have a format as below, as well as showing detailed console logs</a:t>
            </a:r>
            <a:endParaRPr kumimoji="0" lang="en-AU"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a:ln>
                <a:noFill/>
              </a:ln>
              <a:solidFill>
                <a:schemeClr val="tx1"/>
              </a:solidFill>
              <a:effectLst/>
              <a:latin typeface="Arial" panose="020B0604020202020204" pitchFamily="34" charset="0"/>
            </a:endParaRPr>
          </a:p>
        </p:txBody>
      </p:sp>
      <p:pic>
        <p:nvPicPr>
          <p:cNvPr id="2052" name="Picture 64">
            <a:extLst>
              <a:ext uri="{FF2B5EF4-FFF2-40B4-BE49-F238E27FC236}">
                <a16:creationId xmlns:a16="http://schemas.microsoft.com/office/drawing/2014/main" id="{E32FF5D5-F93D-4EFF-BF7D-3920E921A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554" y="1911768"/>
            <a:ext cx="4471261" cy="31274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42E90AA7-A561-498E-AD20-A45FA0E37671}"/>
              </a:ext>
            </a:extLst>
          </p:cNvPr>
          <p:cNvSpPr>
            <a:spLocks noChangeArrowheads="1"/>
          </p:cNvSpPr>
          <p:nvPr/>
        </p:nvSpPr>
        <p:spPr bwMode="auto">
          <a:xfrm>
            <a:off x="790414" y="6209717"/>
            <a:ext cx="7134200" cy="340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78858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Mockoon</a:t>
            </a:r>
            <a:endParaRPr lang="en-AU" sz="2400" dirty="0">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close up of a logo&#10;&#10;Description automatically generated">
            <a:extLst>
              <a:ext uri="{FF2B5EF4-FFF2-40B4-BE49-F238E27FC236}">
                <a16:creationId xmlns:a16="http://schemas.microsoft.com/office/drawing/2014/main" id="{FB5F7533-B54E-4F06-9508-16A7F038B61E}"/>
              </a:ext>
            </a:extLst>
          </p:cNvPr>
          <p:cNvPicPr>
            <a:picLocks noChangeAspect="1"/>
          </p:cNvPicPr>
          <p:nvPr/>
        </p:nvPicPr>
        <p:blipFill>
          <a:blip r:embed="rId3"/>
          <a:stretch>
            <a:fillRect/>
          </a:stretch>
        </p:blipFill>
        <p:spPr>
          <a:xfrm>
            <a:off x="7460063" y="69084"/>
            <a:ext cx="1257765" cy="546054"/>
          </a:xfrm>
          <a:prstGeom prst="rect">
            <a:avLst/>
          </a:prstGeom>
        </p:spPr>
      </p:pic>
      <p:sp>
        <p:nvSpPr>
          <p:cNvPr id="3" name="Rectangle 3">
            <a:extLst>
              <a:ext uri="{FF2B5EF4-FFF2-40B4-BE49-F238E27FC236}">
                <a16:creationId xmlns:a16="http://schemas.microsoft.com/office/drawing/2014/main" id="{30473896-EE80-4E1D-8897-AF9147FBE0A0}"/>
              </a:ext>
            </a:extLst>
          </p:cNvPr>
          <p:cNvSpPr>
            <a:spLocks noChangeArrowheads="1"/>
          </p:cNvSpPr>
          <p:nvPr/>
        </p:nvSpPr>
        <p:spPr bwMode="auto">
          <a:xfrm>
            <a:off x="598738" y="1244668"/>
            <a:ext cx="735650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Mockoon tool is very easy to use. It is downloaded as an exe, and then can be run locally - and supports a variety of OSes.</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user creates sample interfaces, defining </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Whether the application works on HTTP or optionally HTTPs</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Environments – organizing into environments and choosing the port where the application will listen</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routes – i.e. the resources that is being called and the HTTP method (GET / POST / PATCH)</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user can define appropriate messages responses such as</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 status code</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Message body - such as application/json or application/xml</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Return delay timers</a:t>
            </a:r>
          </a:p>
          <a:p>
            <a:pPr lvl="0" defTabSz="914400">
              <a:buFontTx/>
              <a:buChar char="•"/>
            </a:pPr>
            <a:r>
              <a:rPr lang="en-US" altLang="en-US" sz="1000" dirty="0">
                <a:ea typeface="Calibri" panose="020F0502020204030204" pitchFamily="34" charset="0"/>
                <a:cs typeface="Arial" panose="020B0604020202020204" pitchFamily="34" charset="0"/>
              </a:rPr>
              <a:t>The user can then look at the submitted messages and the responses within the logs option</a:t>
            </a:r>
            <a:endParaRPr kumimoji="0" lang="en-AU"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45138E9E-8748-4B9B-8713-97345DCE4FAD}"/>
              </a:ext>
            </a:extLst>
          </p:cNvPr>
          <p:cNvSpPr>
            <a:spLocks noChangeArrowheads="1"/>
          </p:cNvSpPr>
          <p:nvPr/>
        </p:nvSpPr>
        <p:spPr bwMode="auto">
          <a:xfrm>
            <a:off x="0" y="4332615"/>
            <a:ext cx="219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AU"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D2876431-D313-4386-B852-3A8B521E10CA}"/>
              </a:ext>
            </a:extLst>
          </p:cNvPr>
          <p:cNvSpPr>
            <a:spLocks noChangeArrowheads="1"/>
          </p:cNvSpPr>
          <p:nvPr/>
        </p:nvSpPr>
        <p:spPr bwMode="auto">
          <a:xfrm>
            <a:off x="0" y="8648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user may need to insert message bodies, using an appropriate encoding, such as YAML, xml or json. The following shows how to typically set the content type and some validation tools for those message types (check the document syntax is correct).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12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Mockoon - Screen shot</a:t>
            </a:r>
            <a:endParaRPr lang="en-AU" sz="2400" dirty="0">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close up of a logo&#10;&#10;Description automatically generated">
            <a:extLst>
              <a:ext uri="{FF2B5EF4-FFF2-40B4-BE49-F238E27FC236}">
                <a16:creationId xmlns:a16="http://schemas.microsoft.com/office/drawing/2014/main" id="{FB5F7533-B54E-4F06-9508-16A7F038B61E}"/>
              </a:ext>
            </a:extLst>
          </p:cNvPr>
          <p:cNvPicPr>
            <a:picLocks noChangeAspect="1"/>
          </p:cNvPicPr>
          <p:nvPr/>
        </p:nvPicPr>
        <p:blipFill>
          <a:blip r:embed="rId3"/>
          <a:stretch>
            <a:fillRect/>
          </a:stretch>
        </p:blipFill>
        <p:spPr>
          <a:xfrm>
            <a:off x="7460063" y="69084"/>
            <a:ext cx="1257765" cy="546054"/>
          </a:xfrm>
          <a:prstGeom prst="rect">
            <a:avLst/>
          </a:prstGeom>
        </p:spPr>
      </p:pic>
      <p:sp>
        <p:nvSpPr>
          <p:cNvPr id="5" name="Rectangle 5">
            <a:extLst>
              <a:ext uri="{FF2B5EF4-FFF2-40B4-BE49-F238E27FC236}">
                <a16:creationId xmlns:a16="http://schemas.microsoft.com/office/drawing/2014/main" id="{D2876431-D313-4386-B852-3A8B521E10CA}"/>
              </a:ext>
            </a:extLst>
          </p:cNvPr>
          <p:cNvSpPr>
            <a:spLocks noChangeArrowheads="1"/>
          </p:cNvSpPr>
          <p:nvPr/>
        </p:nvSpPr>
        <p:spPr bwMode="auto">
          <a:xfrm>
            <a:off x="0" y="8648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user may need to insert message bodies, using an appropriate encoding, such as YAML, xml or json. The following shows how to typically set the content type and some validation tools for those message types (check the document syntax is correct).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8">
            <a:extLst>
              <a:ext uri="{FF2B5EF4-FFF2-40B4-BE49-F238E27FC236}">
                <a16:creationId xmlns:a16="http://schemas.microsoft.com/office/drawing/2014/main" id="{25296DF7-C66D-473F-A9A0-5959EB718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13" y="990527"/>
            <a:ext cx="4107241" cy="2964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a:extLst>
              <a:ext uri="{FF2B5EF4-FFF2-40B4-BE49-F238E27FC236}">
                <a16:creationId xmlns:a16="http://schemas.microsoft.com/office/drawing/2014/main" id="{1E052AE6-8DCF-41C8-A332-62912DE062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3848" y="980406"/>
            <a:ext cx="4196272" cy="29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92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riangle 18">
            <a:extLst>
              <a:ext uri="{FF2B5EF4-FFF2-40B4-BE49-F238E27FC236}">
                <a16:creationId xmlns:a16="http://schemas.microsoft.com/office/drawing/2014/main" id="{F37D01C2-1FB5-AB4C-97B8-306FD3E5AC1C}"/>
              </a:ext>
            </a:extLst>
          </p:cNvPr>
          <p:cNvSpPr/>
          <p:nvPr/>
        </p:nvSpPr>
        <p:spPr>
          <a:xfrm flipV="1">
            <a:off x="3651250" y="-1"/>
            <a:ext cx="5492750" cy="1524000"/>
          </a:xfrm>
          <a:custGeom>
            <a:avLst/>
            <a:gdLst>
              <a:gd name="connsiteX0" fmla="*/ 0 w 7562850"/>
              <a:gd name="connsiteY0" fmla="*/ 1524000 h 1524000"/>
              <a:gd name="connsiteX1" fmla="*/ 5870587 w 7562850"/>
              <a:gd name="connsiteY1" fmla="*/ 0 h 1524000"/>
              <a:gd name="connsiteX2" fmla="*/ 7562850 w 7562850"/>
              <a:gd name="connsiteY2" fmla="*/ 1524000 h 1524000"/>
              <a:gd name="connsiteX3" fmla="*/ 0 w 7562850"/>
              <a:gd name="connsiteY3" fmla="*/ 1524000 h 1524000"/>
              <a:gd name="connsiteX0" fmla="*/ 0 w 5492750"/>
              <a:gd name="connsiteY0" fmla="*/ 1524000 h 1524000"/>
              <a:gd name="connsiteX1" fmla="*/ 3800487 w 5492750"/>
              <a:gd name="connsiteY1" fmla="*/ 0 h 1524000"/>
              <a:gd name="connsiteX2" fmla="*/ 5492750 w 5492750"/>
              <a:gd name="connsiteY2" fmla="*/ 1524000 h 1524000"/>
              <a:gd name="connsiteX3" fmla="*/ 0 w 549275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5492750" h="1524000">
                <a:moveTo>
                  <a:pt x="0" y="1524000"/>
                </a:moveTo>
                <a:lnTo>
                  <a:pt x="3800487" y="0"/>
                </a:lnTo>
                <a:lnTo>
                  <a:pt x="5492750" y="1524000"/>
                </a:lnTo>
                <a:lnTo>
                  <a:pt x="0" y="152400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2" name="Title 1"/>
          <p:cNvSpPr>
            <a:spLocks noGrp="1"/>
          </p:cNvSpPr>
          <p:nvPr>
            <p:ph type="title"/>
          </p:nvPr>
        </p:nvSpPr>
        <p:spPr>
          <a:xfrm>
            <a:off x="1055054" y="137082"/>
            <a:ext cx="7886700" cy="716362"/>
          </a:xfrm>
        </p:spPr>
        <p:txBody>
          <a:bodyPr>
            <a:normAutofit/>
          </a:bodyPr>
          <a:lstStyle/>
          <a:p>
            <a:r>
              <a:rPr lang="en-AU" sz="2400" dirty="0">
                <a:solidFill>
                  <a:srgbClr val="3782CB"/>
                </a:solidFill>
                <a:latin typeface="Arial"/>
                <a:cs typeface="Arial"/>
              </a:rPr>
              <a:t>Sample Projects</a:t>
            </a:r>
            <a:endParaRPr lang="en-US" sz="2400" dirty="0">
              <a:solidFill>
                <a:srgbClr val="3782CB"/>
              </a:solidFill>
              <a:latin typeface="Arial"/>
              <a:cs typeface="Arial"/>
            </a:endParaRPr>
          </a:p>
        </p:txBody>
      </p:sp>
      <p:sp>
        <p:nvSpPr>
          <p:cNvPr id="3" name="Content Placeholder 2"/>
          <p:cNvSpPr>
            <a:spLocks noGrp="1"/>
          </p:cNvSpPr>
          <p:nvPr>
            <p:ph idx="1"/>
          </p:nvPr>
        </p:nvSpPr>
        <p:spPr>
          <a:xfrm>
            <a:off x="962185" y="950823"/>
            <a:ext cx="7561566" cy="3378287"/>
          </a:xfrm>
        </p:spPr>
        <p:txBody>
          <a:bodyPr vert="horz" lIns="91440" tIns="45720" rIns="91440" bIns="45720" rtlCol="0" anchor="t">
            <a:normAutofit/>
          </a:bodyPr>
          <a:lstStyle/>
          <a:p>
            <a:pPr marL="342900" indent="-342900">
              <a:lnSpc>
                <a:spcPct val="100000"/>
              </a:lnSpc>
              <a:spcAft>
                <a:spcPts val="600"/>
              </a:spcAft>
              <a:buFont typeface="+mj-lt"/>
              <a:buAutoNum type="arabicPeriod"/>
            </a:pPr>
            <a:r>
              <a:rPr lang="en-AU" sz="1800" dirty="0">
                <a:solidFill>
                  <a:schemeClr val="tx1">
                    <a:lumMod val="85000"/>
                    <a:lumOff val="15000"/>
                  </a:schemeClr>
                </a:solidFill>
                <a:latin typeface="Arial"/>
                <a:cs typeface="Arial"/>
              </a:rPr>
              <a:t>Three Sample Projects</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REST to Mockoon</a:t>
            </a:r>
          </a:p>
          <a:p>
            <a:pPr marL="685800" lvl="1" indent="-342900">
              <a:lnSpc>
                <a:spcPct val="100000"/>
              </a:lnSpc>
              <a:spcAft>
                <a:spcPts val="600"/>
              </a:spcAft>
              <a:buFont typeface="+mj-lt"/>
              <a:buAutoNum type="arabicPeriod"/>
            </a:pPr>
            <a:r>
              <a:rPr lang="en-AU" sz="1500" dirty="0">
                <a:solidFill>
                  <a:schemeClr val="tx1">
                    <a:lumMod val="85000"/>
                    <a:lumOff val="15000"/>
                  </a:schemeClr>
                </a:solidFill>
                <a:latin typeface="Arial"/>
                <a:cs typeface="Arial"/>
              </a:rPr>
              <a:t>REST to Dummy API</a:t>
            </a:r>
          </a:p>
          <a:p>
            <a:pPr marL="685800" lvl="1" indent="-342900">
              <a:lnSpc>
                <a:spcPct val="100000"/>
              </a:lnSpc>
              <a:spcAft>
                <a:spcPts val="600"/>
              </a:spcAft>
              <a:buFont typeface="+mj-lt"/>
              <a:buAutoNum type="arabicPeriod"/>
            </a:pPr>
            <a:r>
              <a:rPr lang="en-AU" sz="1500" dirty="0" err="1">
                <a:solidFill>
                  <a:schemeClr val="tx1">
                    <a:lumMod val="85000"/>
                    <a:lumOff val="15000"/>
                  </a:schemeClr>
                </a:solidFill>
                <a:latin typeface="Arial"/>
                <a:cs typeface="Arial"/>
              </a:rPr>
              <a:t>GraphQL</a:t>
            </a:r>
            <a:r>
              <a:rPr lang="en-AU" sz="1500" dirty="0">
                <a:solidFill>
                  <a:schemeClr val="tx1">
                    <a:lumMod val="85000"/>
                    <a:lumOff val="15000"/>
                  </a:schemeClr>
                </a:solidFill>
                <a:latin typeface="Arial"/>
                <a:cs typeface="Arial"/>
              </a:rPr>
              <a:t> – as well as a quick overview of </a:t>
            </a:r>
            <a:r>
              <a:rPr lang="en-AU" sz="1500" dirty="0" err="1">
                <a:solidFill>
                  <a:schemeClr val="tx1">
                    <a:lumMod val="85000"/>
                    <a:lumOff val="15000"/>
                  </a:schemeClr>
                </a:solidFill>
                <a:latin typeface="Arial"/>
                <a:cs typeface="Arial"/>
              </a:rPr>
              <a:t>GraphQL</a:t>
            </a:r>
            <a:endParaRPr lang="en-AU" sz="15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a:p>
            <a:pPr marL="342900" indent="-342900">
              <a:lnSpc>
                <a:spcPct val="100000"/>
              </a:lnSpc>
              <a:spcAft>
                <a:spcPts val="600"/>
              </a:spcAft>
              <a:buFont typeface="+mj-lt"/>
              <a:buAutoNum type="arabicPeriod"/>
            </a:pPr>
            <a:endParaRPr lang="en-AU" sz="1800" dirty="0">
              <a:solidFill>
                <a:schemeClr val="tx1">
                  <a:lumMod val="85000"/>
                  <a:lumOff val="15000"/>
                </a:schemeClr>
              </a:solidFill>
              <a:latin typeface="Arial"/>
              <a:cs typeface="Arial"/>
            </a:endParaRPr>
          </a:p>
        </p:txBody>
      </p:sp>
      <p:cxnSp>
        <p:nvCxnSpPr>
          <p:cNvPr id="7" name="Straight Connector 6"/>
          <p:cNvCxnSpPr/>
          <p:nvPr/>
        </p:nvCxnSpPr>
        <p:spPr>
          <a:xfrm>
            <a:off x="1141816" y="669920"/>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1816" y="4723593"/>
            <a:ext cx="7561566" cy="0"/>
          </a:xfrm>
          <a:prstGeom prst="line">
            <a:avLst/>
          </a:prstGeom>
          <a:ln w="762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6246" y="4719075"/>
            <a:ext cx="1133183" cy="215444"/>
          </a:xfrm>
          <a:prstGeom prst="rect">
            <a:avLst/>
          </a:prstGeom>
          <a:noFill/>
        </p:spPr>
        <p:txBody>
          <a:bodyPr wrap="square" rtlCol="0">
            <a:spAutoFit/>
          </a:bodyPr>
          <a:lstStyle/>
          <a:p>
            <a:r>
              <a:rPr lang="en-US" sz="800" dirty="0">
                <a:solidFill>
                  <a:schemeClr val="tx1">
                    <a:lumMod val="85000"/>
                    <a:lumOff val="15000"/>
                  </a:schemeClr>
                </a:solidFill>
                <a:latin typeface="Arial" charset="0"/>
                <a:ea typeface="Arial" charset="0"/>
                <a:cs typeface="Arial" charset="0"/>
              </a:rPr>
              <a:t>Strictly confidential</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1" y="4526365"/>
            <a:ext cx="397647" cy="397647"/>
          </a:xfrm>
          <a:prstGeom prst="rect">
            <a:avLst/>
          </a:prstGeom>
        </p:spPr>
      </p:pic>
      <p:sp>
        <p:nvSpPr>
          <p:cNvPr id="33" name="Triangle 19">
            <a:extLst>
              <a:ext uri="{FF2B5EF4-FFF2-40B4-BE49-F238E27FC236}">
                <a16:creationId xmlns:a16="http://schemas.microsoft.com/office/drawing/2014/main" id="{F20D26C3-A521-1E4D-A686-4E4AB139CABA}"/>
              </a:ext>
            </a:extLst>
          </p:cNvPr>
          <p:cNvSpPr/>
          <p:nvPr/>
        </p:nvSpPr>
        <p:spPr>
          <a:xfrm>
            <a:off x="7445377" y="-5015"/>
            <a:ext cx="1700322" cy="3211765"/>
          </a:xfrm>
          <a:custGeom>
            <a:avLst/>
            <a:gdLst>
              <a:gd name="connsiteX0" fmla="*/ 0 w 1681466"/>
              <a:gd name="connsiteY0" fmla="*/ 881315 h 881315"/>
              <a:gd name="connsiteX1" fmla="*/ 1347897 w 1681466"/>
              <a:gd name="connsiteY1" fmla="*/ 0 h 881315"/>
              <a:gd name="connsiteX2" fmla="*/ 1681466 w 1681466"/>
              <a:gd name="connsiteY2" fmla="*/ 881315 h 881315"/>
              <a:gd name="connsiteX3" fmla="*/ 0 w 1681466"/>
              <a:gd name="connsiteY3" fmla="*/ 881315 h 881315"/>
              <a:gd name="connsiteX0" fmla="*/ 0 w 1690797"/>
              <a:gd name="connsiteY0" fmla="*/ 1522665 h 1522665"/>
              <a:gd name="connsiteX1" fmla="*/ 1690797 w 1690797"/>
              <a:gd name="connsiteY1" fmla="*/ 0 h 1522665"/>
              <a:gd name="connsiteX2" fmla="*/ 1681466 w 1690797"/>
              <a:gd name="connsiteY2" fmla="*/ 1522665 h 1522665"/>
              <a:gd name="connsiteX3" fmla="*/ 0 w 1690797"/>
              <a:gd name="connsiteY3" fmla="*/ 1522665 h 1522665"/>
              <a:gd name="connsiteX0" fmla="*/ 0 w 1690797"/>
              <a:gd name="connsiteY0" fmla="*/ 1522665 h 3205415"/>
              <a:gd name="connsiteX1" fmla="*/ 1690797 w 1690797"/>
              <a:gd name="connsiteY1" fmla="*/ 0 h 3205415"/>
              <a:gd name="connsiteX2" fmla="*/ 1681466 w 1690797"/>
              <a:gd name="connsiteY2" fmla="*/ 3205415 h 3205415"/>
              <a:gd name="connsiteX3" fmla="*/ 0 w 1690797"/>
              <a:gd name="connsiteY3" fmla="*/ 1522665 h 3205415"/>
              <a:gd name="connsiteX0" fmla="*/ 0 w 1681611"/>
              <a:gd name="connsiteY0" fmla="*/ 1386140 h 3068890"/>
              <a:gd name="connsiteX1" fmla="*/ 1639997 w 1681611"/>
              <a:gd name="connsiteY1" fmla="*/ 0 h 3068890"/>
              <a:gd name="connsiteX2" fmla="*/ 1681466 w 1681611"/>
              <a:gd name="connsiteY2" fmla="*/ 3068890 h 3068890"/>
              <a:gd name="connsiteX3" fmla="*/ 0 w 1681611"/>
              <a:gd name="connsiteY3" fmla="*/ 1386140 h 3068890"/>
              <a:gd name="connsiteX0" fmla="*/ 0 w 1681603"/>
              <a:gd name="connsiteY0" fmla="*/ 1443290 h 3126040"/>
              <a:gd name="connsiteX1" fmla="*/ 1636822 w 1681603"/>
              <a:gd name="connsiteY1" fmla="*/ 0 h 3126040"/>
              <a:gd name="connsiteX2" fmla="*/ 1681466 w 1681603"/>
              <a:gd name="connsiteY2" fmla="*/ 3126040 h 3126040"/>
              <a:gd name="connsiteX3" fmla="*/ 0 w 1681603"/>
              <a:gd name="connsiteY3" fmla="*/ 1443290 h 3126040"/>
              <a:gd name="connsiteX0" fmla="*/ 0 w 1682342"/>
              <a:gd name="connsiteY0" fmla="*/ 1525840 h 3208590"/>
              <a:gd name="connsiteX1" fmla="*/ 1681272 w 1682342"/>
              <a:gd name="connsiteY1" fmla="*/ 0 h 3208590"/>
              <a:gd name="connsiteX2" fmla="*/ 1681466 w 1682342"/>
              <a:gd name="connsiteY2" fmla="*/ 3208590 h 3208590"/>
              <a:gd name="connsiteX3" fmla="*/ 0 w 1682342"/>
              <a:gd name="connsiteY3" fmla="*/ 1525840 h 3208590"/>
              <a:gd name="connsiteX0" fmla="*/ 0 w 1558517"/>
              <a:gd name="connsiteY0" fmla="*/ 1532190 h 3208590"/>
              <a:gd name="connsiteX1" fmla="*/ 1557447 w 1558517"/>
              <a:gd name="connsiteY1" fmla="*/ 0 h 3208590"/>
              <a:gd name="connsiteX2" fmla="*/ 1557641 w 1558517"/>
              <a:gd name="connsiteY2" fmla="*/ 3208590 h 3208590"/>
              <a:gd name="connsiteX3" fmla="*/ 0 w 1558517"/>
              <a:gd name="connsiteY3" fmla="*/ 1532190 h 3208590"/>
              <a:gd name="connsiteX0" fmla="*/ 0 w 1698217"/>
              <a:gd name="connsiteY0" fmla="*/ 1532190 h 3208590"/>
              <a:gd name="connsiteX1" fmla="*/ 1697147 w 1698217"/>
              <a:gd name="connsiteY1" fmla="*/ 0 h 3208590"/>
              <a:gd name="connsiteX2" fmla="*/ 1697341 w 1698217"/>
              <a:gd name="connsiteY2" fmla="*/ 3208590 h 3208590"/>
              <a:gd name="connsiteX3" fmla="*/ 0 w 1698217"/>
              <a:gd name="connsiteY3" fmla="*/ 1532190 h 3208590"/>
              <a:gd name="connsiteX0" fmla="*/ 0 w 1698217"/>
              <a:gd name="connsiteY0" fmla="*/ 1452815 h 3129215"/>
              <a:gd name="connsiteX1" fmla="*/ 1697147 w 1698217"/>
              <a:gd name="connsiteY1" fmla="*/ 0 h 3129215"/>
              <a:gd name="connsiteX2" fmla="*/ 1697341 w 1698217"/>
              <a:gd name="connsiteY2" fmla="*/ 3129215 h 3129215"/>
              <a:gd name="connsiteX3" fmla="*/ 0 w 1698217"/>
              <a:gd name="connsiteY3" fmla="*/ 1452815 h 3129215"/>
              <a:gd name="connsiteX0" fmla="*/ 0 w 1700322"/>
              <a:gd name="connsiteY0" fmla="*/ 1525840 h 3202240"/>
              <a:gd name="connsiteX1" fmla="*/ 1700322 w 1700322"/>
              <a:gd name="connsiteY1" fmla="*/ 0 h 3202240"/>
              <a:gd name="connsiteX2" fmla="*/ 1697341 w 1700322"/>
              <a:gd name="connsiteY2" fmla="*/ 3202240 h 3202240"/>
              <a:gd name="connsiteX3" fmla="*/ 0 w 1700322"/>
              <a:gd name="connsiteY3" fmla="*/ 1525840 h 3202240"/>
              <a:gd name="connsiteX0" fmla="*/ 0 w 1700322"/>
              <a:gd name="connsiteY0" fmla="*/ 1281365 h 2957765"/>
              <a:gd name="connsiteX1" fmla="*/ 1700322 w 1700322"/>
              <a:gd name="connsiteY1" fmla="*/ 0 h 2957765"/>
              <a:gd name="connsiteX2" fmla="*/ 1697341 w 1700322"/>
              <a:gd name="connsiteY2" fmla="*/ 2957765 h 2957765"/>
              <a:gd name="connsiteX3" fmla="*/ 0 w 1700322"/>
              <a:gd name="connsiteY3" fmla="*/ 1281365 h 2957765"/>
              <a:gd name="connsiteX0" fmla="*/ 0 w 1700322"/>
              <a:gd name="connsiteY0" fmla="*/ 1535365 h 3211765"/>
              <a:gd name="connsiteX1" fmla="*/ 1700322 w 1700322"/>
              <a:gd name="connsiteY1" fmla="*/ 0 h 3211765"/>
              <a:gd name="connsiteX2" fmla="*/ 1697341 w 1700322"/>
              <a:gd name="connsiteY2" fmla="*/ 3211765 h 3211765"/>
              <a:gd name="connsiteX3" fmla="*/ 0 w 1700322"/>
              <a:gd name="connsiteY3" fmla="*/ 1535365 h 3211765"/>
            </a:gdLst>
            <a:ahLst/>
            <a:cxnLst>
              <a:cxn ang="0">
                <a:pos x="connsiteX0" y="connsiteY0"/>
              </a:cxn>
              <a:cxn ang="0">
                <a:pos x="connsiteX1" y="connsiteY1"/>
              </a:cxn>
              <a:cxn ang="0">
                <a:pos x="connsiteX2" y="connsiteY2"/>
              </a:cxn>
              <a:cxn ang="0">
                <a:pos x="connsiteX3" y="connsiteY3"/>
              </a:cxn>
            </a:cxnLst>
            <a:rect l="l" t="t" r="r" b="b"/>
            <a:pathLst>
              <a:path w="1700322" h="3211765">
                <a:moveTo>
                  <a:pt x="0" y="1535365"/>
                </a:moveTo>
                <a:lnTo>
                  <a:pt x="1700322" y="0"/>
                </a:lnTo>
                <a:cubicBezTo>
                  <a:pt x="1697212" y="507555"/>
                  <a:pt x="1700451" y="2704210"/>
                  <a:pt x="1697341" y="3211765"/>
                </a:cubicBezTo>
                <a:lnTo>
                  <a:pt x="0" y="1535365"/>
                </a:lnTo>
                <a:close/>
              </a:path>
            </a:pathLst>
          </a:cu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1DAA64F7-7DCC-0348-93CF-06BE45F81197}"/>
              </a:ext>
            </a:extLst>
          </p:cNvPr>
          <p:cNvPicPr>
            <a:picLocks noChangeAspect="1"/>
          </p:cNvPicPr>
          <p:nvPr/>
        </p:nvPicPr>
        <p:blipFill>
          <a:blip r:embed="rId3"/>
          <a:stretch>
            <a:fillRect/>
          </a:stretch>
        </p:blipFill>
        <p:spPr>
          <a:xfrm>
            <a:off x="7460063" y="69084"/>
            <a:ext cx="1257765" cy="546054"/>
          </a:xfrm>
          <a:prstGeom prst="rect">
            <a:avLst/>
          </a:prstGeom>
        </p:spPr>
      </p:pic>
    </p:spTree>
    <p:extLst>
      <p:ext uri="{BB962C8B-B14F-4D97-AF65-F5344CB8AC3E}">
        <p14:creationId xmlns:p14="http://schemas.microsoft.com/office/powerpoint/2010/main" val="1993161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1495D374B67843A20F2E61C62B7700" ma:contentTypeVersion="4" ma:contentTypeDescription="Create a new document." ma:contentTypeScope="" ma:versionID="41e25ebb199dd33a07cae4b16a63210c">
  <xsd:schema xmlns:xsd="http://www.w3.org/2001/XMLSchema" xmlns:xs="http://www.w3.org/2001/XMLSchema" xmlns:p="http://schemas.microsoft.com/office/2006/metadata/properties" xmlns:ns2="3b1a670b-16f7-4c5c-a30a-5a797d1dfe9d" xmlns:ns3="5e02e481-756b-4c32-8dd7-a64d9b88c122" targetNamespace="http://schemas.microsoft.com/office/2006/metadata/properties" ma:root="true" ma:fieldsID="72b66df38dd3bc64da0cc654f076ac47" ns2:_="" ns3:_="">
    <xsd:import namespace="3b1a670b-16f7-4c5c-a30a-5a797d1dfe9d"/>
    <xsd:import namespace="5e02e481-756b-4c32-8dd7-a64d9b88c1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1a670b-16f7-4c5c-a30a-5a797d1dfe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e02e481-756b-4c32-8dd7-a64d9b88c1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e02e481-756b-4c32-8dd7-a64d9b88c122">
      <UserInfo>
        <DisplayName>Grace Causley</DisplayName>
        <AccountId>89</AccountId>
        <AccountType/>
      </UserInfo>
    </SharedWithUsers>
  </documentManagement>
</p:properties>
</file>

<file path=customXml/itemProps1.xml><?xml version="1.0" encoding="utf-8"?>
<ds:datastoreItem xmlns:ds="http://schemas.openxmlformats.org/officeDocument/2006/customXml" ds:itemID="{FF07AC75-B81B-4AD1-83C9-B666FE461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1a670b-16f7-4c5c-a30a-5a797d1dfe9d"/>
    <ds:schemaRef ds:uri="5e02e481-756b-4c32-8dd7-a64d9b88c1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EFEA53-A855-4314-9C6A-D6F0ABFCD008}">
  <ds:schemaRefs>
    <ds:schemaRef ds:uri="http://schemas.microsoft.com/sharepoint/v3/contenttype/forms"/>
  </ds:schemaRefs>
</ds:datastoreItem>
</file>

<file path=customXml/itemProps3.xml><?xml version="1.0" encoding="utf-8"?>
<ds:datastoreItem xmlns:ds="http://schemas.openxmlformats.org/officeDocument/2006/customXml" ds:itemID="{EDA795DC-BC16-4282-9E5F-770506D28190}">
  <ds:schemaRefs>
    <ds:schemaRef ds:uri="5e02e481-756b-4c32-8dd7-a64d9b88c122"/>
    <ds:schemaRef ds:uri="3b1a670b-16f7-4c5c-a30a-5a797d1dfe9d"/>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2606</TotalTime>
  <Words>1409</Words>
  <Application>Microsoft Office PowerPoint</Application>
  <PresentationFormat>On-screen Show (16:9)</PresentationFormat>
  <Paragraphs>182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 - Testing with Postman, Newman, Mockoon  -  REST and GraphQL - An Overview 0.1  Rob Allan</vt:lpstr>
      <vt:lpstr>Summary of what is included here</vt:lpstr>
      <vt:lpstr>Postman and Automation</vt:lpstr>
      <vt:lpstr>Postman Setup</vt:lpstr>
      <vt:lpstr>Newman Setup</vt:lpstr>
      <vt:lpstr>Executing tests</vt:lpstr>
      <vt:lpstr>Mockoon</vt:lpstr>
      <vt:lpstr>Mockoon - Screen shot</vt:lpstr>
      <vt:lpstr>Sample Projects</vt:lpstr>
      <vt:lpstr>Sample Projects 1 – REST to Mockoon</vt:lpstr>
      <vt:lpstr>Sample Projects 2 – REST to Dummy API</vt:lpstr>
      <vt:lpstr>Sample Projects 2 – REST to Dummy API</vt:lpstr>
      <vt:lpstr>Sample Projects 3 – GraphQL to StarWars</vt:lpstr>
      <vt:lpstr>Sample Projects 3 – GraphQL to StarWars</vt:lpstr>
      <vt:lpstr>Code location and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 Solutions</dc:title>
  <dc:creator>Microsoft Office User</dc:creator>
  <cp:lastModifiedBy>Rob Allan</cp:lastModifiedBy>
  <cp:revision>91</cp:revision>
  <cp:lastPrinted>2019-02-19T01:33:46Z</cp:lastPrinted>
  <dcterms:created xsi:type="dcterms:W3CDTF">2018-10-27T20:09:26Z</dcterms:created>
  <dcterms:modified xsi:type="dcterms:W3CDTF">2020-04-13T11:24:51Z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2560">
    <vt:lpwstr>43</vt:lpwstr>
  </property>
  <property fmtid="{D5CDD505-2E9C-101B-9397-08002B2CF9AE}" pid="3" name="ContentTypeId">
    <vt:lpwstr>0x010100411495D374B67843A20F2E61C62B7700</vt:lpwstr>
  </property>
  <property fmtid="{D5CDD505-2E9C-101B-9397-08002B2CF9AE}" pid="4" name="AuthorIds_UIVersion_3584">
    <vt:lpwstr>43</vt:lpwstr>
  </property>
  <property fmtid="{D5CDD505-2E9C-101B-9397-08002B2CF9AE}" pid="5" name="AuthorIds_UIVersion_5632">
    <vt:lpwstr>43</vt:lpwstr>
  </property>
  <property fmtid="{D5CDD505-2E9C-101B-9397-08002B2CF9AE}" pid="6" name="AuthorIds_UIVersion_6656">
    <vt:lpwstr>43</vt:lpwstr>
  </property>
  <property fmtid="{D5CDD505-2E9C-101B-9397-08002B2CF9AE}" pid="7" name="AuthorIds_UIVersion_7680">
    <vt:lpwstr>43</vt:lpwstr>
  </property>
  <property fmtid="{D5CDD505-2E9C-101B-9397-08002B2CF9AE}" pid="8" name="AuthorIds_UIVersion_8192">
    <vt:lpwstr>43</vt:lpwstr>
  </property>
  <property fmtid="{D5CDD505-2E9C-101B-9397-08002B2CF9AE}" pid="9" name="AuthorIds_UIVersion_8704">
    <vt:lpwstr>43</vt:lpwstr>
  </property>
  <property fmtid="{D5CDD505-2E9C-101B-9397-08002B2CF9AE}" pid="10" name="AuthorIds_UIVersion_21504">
    <vt:lpwstr>50,14</vt:lpwstr>
  </property>
  <property fmtid="{D5CDD505-2E9C-101B-9397-08002B2CF9AE}" pid="11" name="AuthorIds_UIVersion_5120">
    <vt:lpwstr>43</vt:lpwstr>
  </property>
</Properties>
</file>