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2" r:id="rId3"/>
    <p:sldId id="257" r:id="rId4"/>
    <p:sldId id="260" r:id="rId5"/>
    <p:sldId id="259" r:id="rId6"/>
    <p:sldId id="261" r:id="rId7"/>
    <p:sldId id="263" r:id="rId8"/>
    <p:sldId id="266" r:id="rId9"/>
    <p:sldId id="262" r:id="rId10"/>
    <p:sldId id="264" r:id="rId11"/>
    <p:sldId id="265" r:id="rId12"/>
    <p:sldId id="270" r:id="rId13"/>
    <p:sldId id="269" r:id="rId14"/>
    <p:sldId id="271" r:id="rId15"/>
    <p:sldId id="273" r:id="rId16"/>
    <p:sldId id="274" r:id="rId17"/>
    <p:sldId id="267" r:id="rId18"/>
    <p:sldId id="275" r:id="rId19"/>
    <p:sldId id="276" r:id="rId20"/>
    <p:sldId id="277" r:id="rId21"/>
    <p:sldId id="278"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8/10/18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8/10/18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mczielinski/bitcoin-historical-data" TargetMode="External"/><Relationship Id="rId4" Type="http://schemas.openxmlformats.org/officeDocument/2006/relationships/hyperlink" Target="https://github.com/ashleysmart/mlgym/blob/master/stock_price/SyneticTradeData.ipynb" TargetMode="External"/><Relationship Id="rId5" Type="http://schemas.openxmlformats.org/officeDocument/2006/relationships/hyperlink" Target="https://www.binance.com/?ref=10099792" TargetMode="External"/><Relationship Id="rId1" Type="http://schemas.openxmlformats.org/officeDocument/2006/relationships/slideLayout" Target="../slideLayouts/slideLayout2.xml"/><Relationship Id="rId2" Type="http://schemas.openxmlformats.org/officeDocument/2006/relationships/hyperlink" Target="https://www.kaggle.com/dgawlik/nys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ISBGFY-gBug" TargetMode="External"/><Relationship Id="rId3" Type="http://schemas.openxmlformats.org/officeDocument/2006/relationships/hyperlink" Target="https://hackernoon.com/depth-chart-and-its-significance-in-trading-bdbfbbd23d33"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pablocastilla/predict-stock-prices-with-lstm" TargetMode="External"/><Relationship Id="rId4" Type="http://schemas.openxmlformats.org/officeDocument/2006/relationships/hyperlink" Target="https://medium.com/@huangkh19951228/predicting-cryptocurrency-price-with-tensorflow-and-keras-e1674b0dc58a" TargetMode="External"/><Relationship Id="rId1" Type="http://schemas.openxmlformats.org/officeDocument/2006/relationships/slideLayout" Target="../slideLayouts/slideLayout2.xml"/><Relationship Id="rId2" Type="http://schemas.openxmlformats.org/officeDocument/2006/relationships/hyperlink" Target="https://medium.com/mlreview/a-simple-deep-learning-model-for-stock-price-prediction-using-tensorflow-30505541d877"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youtu.be/rqJ8SrnmWu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CryptoCurrency</a:t>
            </a:r>
            <a:r>
              <a:rPr lang="en-US" dirty="0" smtClean="0"/>
              <a:t> </a:t>
            </a:r>
            <a:r>
              <a:rPr lang="en-US" dirty="0" smtClean="0"/>
              <a:t>price prediction workshop</a:t>
            </a:r>
            <a:endParaRPr lang="en-US" dirty="0"/>
          </a:p>
        </p:txBody>
      </p:sp>
      <p:sp>
        <p:nvSpPr>
          <p:cNvPr id="3" name="Subtitle 2"/>
          <p:cNvSpPr>
            <a:spLocks noGrp="1"/>
          </p:cNvSpPr>
          <p:nvPr>
            <p:ph type="subTitle" idx="1"/>
          </p:nvPr>
        </p:nvSpPr>
        <p:spPr/>
        <p:txBody>
          <a:bodyPr/>
          <a:lstStyle/>
          <a:p>
            <a:r>
              <a:rPr lang="en-US" dirty="0"/>
              <a:t>Welcome and thanks for joining us today</a:t>
            </a:r>
          </a:p>
        </p:txBody>
      </p:sp>
    </p:spTree>
    <p:extLst>
      <p:ext uri="{BB962C8B-B14F-4D97-AF65-F5344CB8AC3E}">
        <p14:creationId xmlns:p14="http://schemas.microsoft.com/office/powerpoint/2010/main" val="1037403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Design and build models for the prediction of Crypto currency prices</a:t>
            </a:r>
          </a:p>
          <a:p>
            <a:pPr lvl="1"/>
            <a:r>
              <a:rPr lang="en-US" dirty="0" smtClean="0"/>
              <a:t>This is a work shop so we want to focus on practical application of existing ML techniques</a:t>
            </a:r>
          </a:p>
          <a:p>
            <a:pPr lvl="1"/>
            <a:r>
              <a:rPr lang="en-US" dirty="0" smtClean="0"/>
              <a:t>We don</a:t>
            </a:r>
            <a:r>
              <a:rPr lang="mr-IN" dirty="0" smtClean="0"/>
              <a:t>’</a:t>
            </a:r>
            <a:r>
              <a:rPr lang="en-US" dirty="0" smtClean="0"/>
              <a:t>t have any perfect answers for you, we will offer some suggestions and talking points (to get started)</a:t>
            </a:r>
          </a:p>
          <a:p>
            <a:pPr lvl="1"/>
            <a:r>
              <a:rPr lang="en-US" dirty="0" smtClean="0"/>
              <a:t>We would like to see collaboration for this event. Please share and discuss ideas openly</a:t>
            </a:r>
          </a:p>
          <a:p>
            <a:pPr lvl="1"/>
            <a:r>
              <a:rPr lang="en-US" dirty="0" smtClean="0"/>
              <a:t>Feel free to work in teams, I would suggest we use a scrum method to get the work done</a:t>
            </a:r>
          </a:p>
          <a:p>
            <a:pPr lvl="1"/>
            <a:r>
              <a:rPr lang="en-US" dirty="0" smtClean="0"/>
              <a:t>Its best to focus on a task </a:t>
            </a:r>
            <a:r>
              <a:rPr lang="en-US" dirty="0"/>
              <a:t>that is only slightly out of your skill </a:t>
            </a:r>
            <a:r>
              <a:rPr lang="en-US" dirty="0" smtClean="0"/>
              <a:t>level, this way you challenge yourself but don</a:t>
            </a:r>
            <a:r>
              <a:rPr lang="mr-IN" dirty="0" smtClean="0"/>
              <a:t>’</a:t>
            </a:r>
            <a:r>
              <a:rPr lang="en-US" dirty="0" smtClean="0"/>
              <a:t>t become unable to proceed. Please proceed </a:t>
            </a:r>
            <a:r>
              <a:rPr lang="en-US" dirty="0"/>
              <a:t>as far as possible under your own steam and avoid disrupting other attendees with constant questions or requests for </a:t>
            </a:r>
            <a:r>
              <a:rPr lang="en-US" dirty="0" smtClean="0"/>
              <a:t>help. They are also here to expand their skills not to tutor you.</a:t>
            </a:r>
          </a:p>
        </p:txBody>
      </p:sp>
    </p:spTree>
    <p:extLst>
      <p:ext uri="{BB962C8B-B14F-4D97-AF65-F5344CB8AC3E}">
        <p14:creationId xmlns:p14="http://schemas.microsoft.com/office/powerpoint/2010/main" val="354665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 of applied Machine learning</a:t>
            </a:r>
            <a:endParaRPr lang="en-US" dirty="0"/>
          </a:p>
        </p:txBody>
      </p:sp>
      <p:sp>
        <p:nvSpPr>
          <p:cNvPr id="3" name="Content Placeholder 2"/>
          <p:cNvSpPr>
            <a:spLocks noGrp="1"/>
          </p:cNvSpPr>
          <p:nvPr>
            <p:ph idx="1"/>
          </p:nvPr>
        </p:nvSpPr>
        <p:spPr/>
        <p:txBody>
          <a:bodyPr>
            <a:normAutofit/>
          </a:bodyPr>
          <a:lstStyle/>
          <a:p>
            <a:r>
              <a:rPr lang="en-US" dirty="0" smtClean="0"/>
              <a:t>If you do not have a machine setup for machine learning please use </a:t>
            </a:r>
            <a:r>
              <a:rPr lang="en-US" dirty="0" err="1" smtClean="0"/>
              <a:t>colab</a:t>
            </a:r>
            <a:r>
              <a:rPr lang="en-US" dirty="0" smtClean="0"/>
              <a:t> via the browser.</a:t>
            </a:r>
          </a:p>
          <a:p>
            <a:r>
              <a:rPr lang="en-US" dirty="0" smtClean="0"/>
              <a:t>I would suggest you start with </a:t>
            </a:r>
            <a:r>
              <a:rPr lang="en-US" dirty="0" err="1" smtClean="0"/>
              <a:t>keras</a:t>
            </a:r>
            <a:r>
              <a:rPr lang="en-US" dirty="0"/>
              <a:t> </a:t>
            </a:r>
            <a:r>
              <a:rPr lang="en-US" dirty="0" smtClean="0"/>
              <a:t>on </a:t>
            </a:r>
            <a:r>
              <a:rPr lang="en-US" dirty="0" err="1" smtClean="0"/>
              <a:t>tensorflow</a:t>
            </a:r>
            <a:r>
              <a:rPr lang="en-US" dirty="0" smtClean="0"/>
              <a:t> as its one of the most widely used systems, and is quite simple to learn and use</a:t>
            </a:r>
          </a:p>
          <a:p>
            <a:r>
              <a:rPr lang="en-US" dirty="0" smtClean="0"/>
              <a:t>I would suggest you create a simple single layer model to read in say 20 prior traded values and output a prediction for the next value</a:t>
            </a:r>
          </a:p>
          <a:p>
            <a:r>
              <a:rPr lang="en-US" dirty="0" smtClean="0"/>
              <a:t>I would suggest you use synthetic data to train this model as it can be adjusted to explore bugs and design flaws in your model </a:t>
            </a:r>
          </a:p>
        </p:txBody>
      </p:sp>
    </p:spTree>
    <p:extLst>
      <p:ext uri="{BB962C8B-B14F-4D97-AF65-F5344CB8AC3E}">
        <p14:creationId xmlns:p14="http://schemas.microsoft.com/office/powerpoint/2010/main" val="641853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Now lets move to a Open discussion format</a:t>
            </a:r>
            <a:endParaRPr lang="en-US" dirty="0"/>
          </a:p>
        </p:txBody>
      </p:sp>
      <p:sp>
        <p:nvSpPr>
          <p:cNvPr id="3" name="Subtitle 2"/>
          <p:cNvSpPr>
            <a:spLocks noGrp="1"/>
          </p:cNvSpPr>
          <p:nvPr>
            <p:ph type="subTitle" idx="1"/>
          </p:nvPr>
        </p:nvSpPr>
        <p:spPr/>
        <p:txBody>
          <a:bodyPr/>
          <a:lstStyle/>
          <a:p>
            <a:r>
              <a:rPr lang="en-US" dirty="0" smtClean="0"/>
              <a:t>  </a:t>
            </a:r>
          </a:p>
          <a:p>
            <a:endParaRPr lang="en-US" dirty="0"/>
          </a:p>
        </p:txBody>
      </p:sp>
    </p:spTree>
    <p:extLst>
      <p:ext uri="{BB962C8B-B14F-4D97-AF65-F5344CB8AC3E}">
        <p14:creationId xmlns:p14="http://schemas.microsoft.com/office/powerpoint/2010/main" val="2064898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1168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Zeroth discussion point	</a:t>
            </a:r>
            <a:endParaRPr lang="en-US" dirty="0"/>
          </a:p>
        </p:txBody>
      </p:sp>
      <p:sp>
        <p:nvSpPr>
          <p:cNvPr id="3" name="Content Placeholder 2"/>
          <p:cNvSpPr>
            <a:spLocks noGrp="1"/>
          </p:cNvSpPr>
          <p:nvPr>
            <p:ph idx="1"/>
          </p:nvPr>
        </p:nvSpPr>
        <p:spPr/>
        <p:txBody>
          <a:bodyPr/>
          <a:lstStyle/>
          <a:p>
            <a:r>
              <a:rPr lang="en-US" dirty="0" smtClean="0"/>
              <a:t>Done outside the building while we wait for people to gather</a:t>
            </a:r>
          </a:p>
          <a:p>
            <a:pPr marL="285750" lvl="1"/>
            <a:r>
              <a:rPr lang="en-US" dirty="0" smtClean="0"/>
              <a:t>Introductions</a:t>
            </a:r>
          </a:p>
          <a:p>
            <a:pPr marL="285750" lvl="1"/>
            <a:r>
              <a:rPr lang="en-US" dirty="0" smtClean="0"/>
              <a:t>First </a:t>
            </a:r>
            <a:r>
              <a:rPr lang="en-US" dirty="0"/>
              <a:t>off who has tried to build a model to predict prices</a:t>
            </a:r>
            <a:r>
              <a:rPr lang="en-US" dirty="0" smtClean="0"/>
              <a:t>?</a:t>
            </a:r>
          </a:p>
          <a:p>
            <a:pPr marL="285750" lvl="1"/>
            <a:r>
              <a:rPr lang="en-US" dirty="0" smtClean="0"/>
              <a:t>What kind of models did they try and what worked out</a:t>
            </a:r>
            <a:endParaRPr lang="en-US" dirty="0"/>
          </a:p>
        </p:txBody>
      </p:sp>
    </p:spTree>
    <p:extLst>
      <p:ext uri="{BB962C8B-B14F-4D97-AF65-F5344CB8AC3E}">
        <p14:creationId xmlns:p14="http://schemas.microsoft.com/office/powerpoint/2010/main" val="183346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 </a:t>
            </a:r>
            <a:endParaRPr lang="en-US" dirty="0"/>
          </a:p>
        </p:txBody>
      </p:sp>
      <p:sp>
        <p:nvSpPr>
          <p:cNvPr id="3" name="Content Placeholder 2"/>
          <p:cNvSpPr>
            <a:spLocks noGrp="1"/>
          </p:cNvSpPr>
          <p:nvPr>
            <p:ph idx="1"/>
          </p:nvPr>
        </p:nvSpPr>
        <p:spPr/>
        <p:txBody>
          <a:bodyPr/>
          <a:lstStyle/>
          <a:p>
            <a:r>
              <a:rPr lang="en-US" dirty="0" smtClean="0"/>
              <a:t>NYSE FA data set: </a:t>
            </a:r>
            <a:r>
              <a:rPr lang="en-US" dirty="0">
                <a:hlinkClick r:id="rId2"/>
              </a:rPr>
              <a:t>https://</a:t>
            </a:r>
            <a:r>
              <a:rPr lang="en-US" dirty="0" smtClean="0">
                <a:hlinkClick r:id="rId2"/>
              </a:rPr>
              <a:t>www.kaggle.com/dgawlik/nyse</a:t>
            </a:r>
            <a:endParaRPr lang="en-US" dirty="0" smtClean="0"/>
          </a:p>
          <a:p>
            <a:r>
              <a:rPr lang="en-US" dirty="0"/>
              <a:t>Crypto data set: </a:t>
            </a:r>
            <a:r>
              <a:rPr lang="en-US" dirty="0">
                <a:hlinkClick r:id="rId3"/>
              </a:rPr>
              <a:t>https://</a:t>
            </a:r>
            <a:r>
              <a:rPr lang="en-US" dirty="0" smtClean="0">
                <a:hlinkClick r:id="rId3"/>
              </a:rPr>
              <a:t>www.kaggle.com/mczielinski/bitcoin-historical-data</a:t>
            </a:r>
            <a:endParaRPr lang="en-US" dirty="0" smtClean="0"/>
          </a:p>
          <a:p>
            <a:r>
              <a:rPr lang="en-US" dirty="0" smtClean="0"/>
              <a:t>Synthetic data: </a:t>
            </a:r>
            <a:r>
              <a:rPr lang="en-US" dirty="0" smtClean="0">
                <a:hlinkClick r:id="rId4"/>
              </a:rPr>
              <a:t>https</a:t>
            </a:r>
            <a:r>
              <a:rPr lang="en-US" dirty="0">
                <a:hlinkClick r:id="rId4"/>
              </a:rPr>
              <a:t>://</a:t>
            </a:r>
            <a:r>
              <a:rPr lang="en-US" dirty="0" smtClean="0">
                <a:hlinkClick r:id="rId4"/>
              </a:rPr>
              <a:t>github.com/ashleysmart/mlgym/blob/master/stock_price/SyneticTradeData.ipynb</a:t>
            </a:r>
            <a:endParaRPr lang="en-US" dirty="0" smtClean="0"/>
          </a:p>
          <a:p>
            <a:r>
              <a:rPr lang="en-US" dirty="0" err="1" smtClean="0"/>
              <a:t>Biance</a:t>
            </a:r>
            <a:r>
              <a:rPr lang="en-US" dirty="0" smtClean="0"/>
              <a:t> data (for crypto + with depth)</a:t>
            </a:r>
          </a:p>
          <a:p>
            <a:r>
              <a:rPr lang="en-US" dirty="0">
                <a:hlinkClick r:id="rId5"/>
              </a:rPr>
              <a:t>https://www.binance.com/?</a:t>
            </a:r>
            <a:r>
              <a:rPr lang="en-US" dirty="0" smtClean="0">
                <a:hlinkClick r:id="rId5"/>
              </a:rPr>
              <a:t>ref=10099792</a:t>
            </a:r>
            <a:r>
              <a:rPr lang="en-US" dirty="0" smtClean="0"/>
              <a:t> - but on idea how to get the data yet</a:t>
            </a:r>
            <a:r>
              <a:rPr lang="mr-IN" smtClean="0"/>
              <a:t>…</a:t>
            </a:r>
            <a:endParaRPr lang="en-US" dirty="0"/>
          </a:p>
          <a:p>
            <a:endParaRPr lang="en-US" dirty="0" smtClean="0"/>
          </a:p>
          <a:p>
            <a:endParaRPr lang="en-US" dirty="0"/>
          </a:p>
        </p:txBody>
      </p:sp>
    </p:spTree>
    <p:extLst>
      <p:ext uri="{BB962C8B-B14F-4D97-AF65-F5344CB8AC3E}">
        <p14:creationId xmlns:p14="http://schemas.microsoft.com/office/powerpoint/2010/main" val="1838065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training materials </a:t>
            </a:r>
            <a:endParaRPr lang="en-US" dirty="0"/>
          </a:p>
        </p:txBody>
      </p:sp>
      <p:sp>
        <p:nvSpPr>
          <p:cNvPr id="3" name="Content Placeholder 2"/>
          <p:cNvSpPr>
            <a:spLocks noGrp="1"/>
          </p:cNvSpPr>
          <p:nvPr>
            <p:ph idx="1"/>
          </p:nvPr>
        </p:nvSpPr>
        <p:spPr/>
        <p:txBody>
          <a:bodyPr/>
          <a:lstStyle/>
          <a:p>
            <a:r>
              <a:rPr lang="en-US" dirty="0"/>
              <a:t>David </a:t>
            </a:r>
            <a:r>
              <a:rPr lang="en-US" dirty="0" err="1" smtClean="0"/>
              <a:t>Rosenbergs</a:t>
            </a:r>
            <a:r>
              <a:rPr lang="en-US" dirty="0" smtClean="0"/>
              <a:t> the mathematical discussion on ML</a:t>
            </a:r>
          </a:p>
          <a:p>
            <a:pPr lvl="1"/>
            <a:r>
              <a:rPr lang="en-US" dirty="0" smtClean="0"/>
              <a:t>https</a:t>
            </a:r>
            <a:r>
              <a:rPr lang="en-US" dirty="0"/>
              <a:t>://</a:t>
            </a:r>
            <a:r>
              <a:rPr lang="en-US" dirty="0" err="1"/>
              <a:t>bloomberg.github.io</a:t>
            </a:r>
            <a:r>
              <a:rPr lang="en-US" dirty="0"/>
              <a:t>/</a:t>
            </a:r>
            <a:r>
              <a:rPr lang="en-US" dirty="0" err="1"/>
              <a:t>foml</a:t>
            </a:r>
            <a:r>
              <a:rPr lang="en-US" dirty="0"/>
              <a:t>/#lectures</a:t>
            </a:r>
          </a:p>
          <a:p>
            <a:r>
              <a:rPr lang="en-US" dirty="0" smtClean="0"/>
              <a:t>Andrew NGs learning </a:t>
            </a:r>
            <a:r>
              <a:rPr lang="en-US" dirty="0"/>
              <a:t>curve method </a:t>
            </a:r>
            <a:endParaRPr lang="en-US" dirty="0" smtClean="0"/>
          </a:p>
          <a:p>
            <a:pPr lvl="1"/>
            <a:r>
              <a:rPr lang="en-US" dirty="0" smtClean="0"/>
              <a:t>https</a:t>
            </a:r>
            <a:r>
              <a:rPr lang="en-US" dirty="0"/>
              <a:t>://</a:t>
            </a:r>
            <a:r>
              <a:rPr lang="en-US" dirty="0" err="1"/>
              <a:t>www.youtube.com</a:t>
            </a:r>
            <a:r>
              <a:rPr lang="en-US" dirty="0"/>
              <a:t>/</a:t>
            </a:r>
            <a:r>
              <a:rPr lang="en-US" dirty="0" err="1"/>
              <a:t>watch?v</a:t>
            </a:r>
            <a:r>
              <a:rPr lang="en-US" dirty="0"/>
              <a:t>=ISBGFY-</a:t>
            </a:r>
            <a:r>
              <a:rPr lang="en-US" dirty="0" err="1"/>
              <a:t>gBug</a:t>
            </a:r>
            <a:endParaRPr lang="en-US" dirty="0"/>
          </a:p>
        </p:txBody>
      </p:sp>
    </p:spTree>
    <p:extLst>
      <p:ext uri="{BB962C8B-B14F-4D97-AF65-F5344CB8AC3E}">
        <p14:creationId xmlns:p14="http://schemas.microsoft.com/office/powerpoint/2010/main" val="199861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Discussion Point </a:t>
            </a:r>
            <a:r>
              <a:rPr lang="mr-IN" dirty="0" smtClean="0"/>
              <a:t>–</a:t>
            </a:r>
            <a:r>
              <a:rPr lang="en-US" dirty="0" smtClean="0"/>
              <a:t> Direct pricing model</a:t>
            </a:r>
            <a:endParaRPr lang="en-US" dirty="0"/>
          </a:p>
        </p:txBody>
      </p:sp>
      <p:sp>
        <p:nvSpPr>
          <p:cNvPr id="3" name="Content Placeholder 2"/>
          <p:cNvSpPr>
            <a:spLocks noGrp="1"/>
          </p:cNvSpPr>
          <p:nvPr>
            <p:ph idx="1"/>
          </p:nvPr>
        </p:nvSpPr>
        <p:spPr/>
        <p:txBody>
          <a:bodyPr/>
          <a:lstStyle/>
          <a:p>
            <a:pPr lvl="1"/>
            <a:r>
              <a:rPr lang="en-US" dirty="0" smtClean="0"/>
              <a:t>The real estate pricing model idea.</a:t>
            </a:r>
          </a:p>
          <a:p>
            <a:pPr lvl="2"/>
            <a:r>
              <a:rPr lang="en-US" dirty="0">
                <a:hlinkClick r:id="rId2"/>
              </a:rPr>
              <a:t>https://</a:t>
            </a:r>
            <a:r>
              <a:rPr lang="en-US" dirty="0" smtClean="0">
                <a:hlinkClick r:id="rId2"/>
              </a:rPr>
              <a:t>www.youtube.com/watch?v=ISBGFY-gBug</a:t>
            </a:r>
            <a:endParaRPr lang="en-US" dirty="0" smtClean="0"/>
          </a:p>
          <a:p>
            <a:pPr lvl="1"/>
            <a:r>
              <a:rPr lang="en-US" dirty="0" smtClean="0"/>
              <a:t>What data do we need</a:t>
            </a:r>
          </a:p>
          <a:p>
            <a:pPr lvl="1"/>
            <a:r>
              <a:rPr lang="en-US" dirty="0" smtClean="0"/>
              <a:t>How should be normalizing the data? And why?</a:t>
            </a:r>
          </a:p>
          <a:p>
            <a:pPr lvl="1"/>
            <a:r>
              <a:rPr lang="en-US" dirty="0" smtClean="0"/>
              <a:t>How can we enhance the data? </a:t>
            </a:r>
          </a:p>
          <a:p>
            <a:pPr lvl="1"/>
            <a:r>
              <a:rPr lang="en-US" dirty="0"/>
              <a:t>Given some fundamentals about the item can we improve things (can this work for </a:t>
            </a:r>
            <a:r>
              <a:rPr lang="en-US" dirty="0" err="1"/>
              <a:t>cryptos</a:t>
            </a:r>
            <a:r>
              <a:rPr lang="en-US" dirty="0"/>
              <a:t>?) </a:t>
            </a:r>
          </a:p>
          <a:p>
            <a:pPr lvl="1"/>
            <a:r>
              <a:rPr lang="en-US" dirty="0"/>
              <a:t>A discussion of the nature of the market</a:t>
            </a:r>
          </a:p>
          <a:p>
            <a:pPr lvl="2"/>
            <a:r>
              <a:rPr lang="en-US" dirty="0"/>
              <a:t>Market depth and books</a:t>
            </a:r>
          </a:p>
          <a:p>
            <a:pPr lvl="2"/>
            <a:r>
              <a:rPr lang="en-US" dirty="0">
                <a:hlinkClick r:id="rId3"/>
              </a:rPr>
              <a:t>https://</a:t>
            </a:r>
            <a:r>
              <a:rPr lang="en-US" dirty="0" smtClean="0">
                <a:hlinkClick r:id="rId3"/>
              </a:rPr>
              <a:t>hackernoon.com/depth-chart-and-its-significance-in-trading-bdbfbbd23d33</a:t>
            </a:r>
            <a:endParaRPr lang="en-US" dirty="0" smtClean="0"/>
          </a:p>
        </p:txBody>
      </p:sp>
    </p:spTree>
    <p:extLst>
      <p:ext uri="{BB962C8B-B14F-4D97-AF65-F5344CB8AC3E}">
        <p14:creationId xmlns:p14="http://schemas.microsoft.com/office/powerpoint/2010/main" val="1965635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discussion point </a:t>
            </a:r>
            <a:r>
              <a:rPr lang="mr-IN" dirty="0" smtClean="0"/>
              <a:t>–</a:t>
            </a:r>
            <a:r>
              <a:rPr lang="en-US" dirty="0" smtClean="0"/>
              <a:t> supplement notes</a:t>
            </a:r>
            <a:endParaRPr lang="en-US" dirty="0"/>
          </a:p>
        </p:txBody>
      </p:sp>
      <p:sp>
        <p:nvSpPr>
          <p:cNvPr id="3" name="Content Placeholder 2"/>
          <p:cNvSpPr>
            <a:spLocks noGrp="1"/>
          </p:cNvSpPr>
          <p:nvPr>
            <p:ph idx="1"/>
          </p:nvPr>
        </p:nvSpPr>
        <p:spPr/>
        <p:txBody>
          <a:bodyPr/>
          <a:lstStyle/>
          <a:p>
            <a:r>
              <a:rPr lang="en-US" dirty="0"/>
              <a:t>Models and </a:t>
            </a:r>
            <a:r>
              <a:rPr lang="en-US" dirty="0" smtClean="0"/>
              <a:t>blogs</a:t>
            </a:r>
            <a:endParaRPr lang="en-US" dirty="0" smtClean="0">
              <a:hlinkClick r:id="rId2"/>
            </a:endParaRPr>
          </a:p>
          <a:p>
            <a:r>
              <a:rPr lang="en-US" dirty="0" smtClean="0">
                <a:hlinkClick r:id="rId2"/>
              </a:rPr>
              <a:t>https</a:t>
            </a:r>
            <a:r>
              <a:rPr lang="en-US" dirty="0">
                <a:hlinkClick r:id="rId2"/>
              </a:rPr>
              <a:t>://</a:t>
            </a:r>
            <a:r>
              <a:rPr lang="en-US" dirty="0" smtClean="0">
                <a:hlinkClick r:id="rId2"/>
              </a:rPr>
              <a:t>medium.com/mlreview/a-simple-deep-learning-model-for-stock-price-prediction-using-tensorflow-30505541d877</a:t>
            </a:r>
            <a:endParaRPr lang="en-US" dirty="0" smtClean="0"/>
          </a:p>
          <a:p>
            <a:r>
              <a:rPr lang="en-US" dirty="0">
                <a:hlinkClick r:id="rId3"/>
              </a:rPr>
              <a:t>https://</a:t>
            </a:r>
            <a:r>
              <a:rPr lang="en-US" dirty="0" smtClean="0">
                <a:hlinkClick r:id="rId3"/>
              </a:rPr>
              <a:t>www.kaggle.com/pablocastilla/predict-stock-prices-with-lstm</a:t>
            </a:r>
            <a:endParaRPr lang="en-US" dirty="0" smtClean="0"/>
          </a:p>
          <a:p>
            <a:r>
              <a:rPr lang="en-US" dirty="0">
                <a:hlinkClick r:id="rId4"/>
              </a:rPr>
              <a:t>https://medium.com/@</a:t>
            </a:r>
            <a:r>
              <a:rPr lang="en-US" dirty="0" smtClean="0">
                <a:hlinkClick r:id="rId4"/>
              </a:rPr>
              <a:t>huangkh19951228/predicting-cryptocurrency-price-with-tensorflow-and-keras-e1674b0dc58a</a:t>
            </a:r>
            <a:endParaRPr lang="en-US" dirty="0" smtClean="0"/>
          </a:p>
          <a:p>
            <a:endParaRPr lang="en-US" dirty="0"/>
          </a:p>
        </p:txBody>
      </p:sp>
    </p:spTree>
    <p:extLst>
      <p:ext uri="{BB962C8B-B14F-4D97-AF65-F5344CB8AC3E}">
        <p14:creationId xmlns:p14="http://schemas.microsoft.com/office/powerpoint/2010/main" val="2127558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discussion point </a:t>
            </a:r>
            <a:r>
              <a:rPr lang="mr-IN" dirty="0" smtClean="0"/>
              <a:t>–</a:t>
            </a:r>
            <a:r>
              <a:rPr lang="en-US" dirty="0" smtClean="0"/>
              <a:t> mixture models </a:t>
            </a:r>
            <a:endParaRPr lang="en-US" dirty="0"/>
          </a:p>
        </p:txBody>
      </p:sp>
      <p:sp>
        <p:nvSpPr>
          <p:cNvPr id="3" name="Content Placeholder 2"/>
          <p:cNvSpPr>
            <a:spLocks noGrp="1"/>
          </p:cNvSpPr>
          <p:nvPr>
            <p:ph idx="1"/>
          </p:nvPr>
        </p:nvSpPr>
        <p:spPr/>
        <p:txBody>
          <a:bodyPr>
            <a:normAutofit lnSpcReduction="10000"/>
          </a:bodyPr>
          <a:lstStyle/>
          <a:p>
            <a:r>
              <a:rPr lang="en-US" dirty="0"/>
              <a:t>What </a:t>
            </a:r>
            <a:r>
              <a:rPr lang="en-US" dirty="0" smtClean="0"/>
              <a:t>where the </a:t>
            </a:r>
            <a:r>
              <a:rPr lang="en-US" dirty="0"/>
              <a:t>problems with approach of directly predicting the price?</a:t>
            </a:r>
          </a:p>
          <a:p>
            <a:r>
              <a:rPr lang="en-US" dirty="0" smtClean="0"/>
              <a:t>What happens when data is perturbed with random noise? </a:t>
            </a:r>
          </a:p>
          <a:p>
            <a:r>
              <a:rPr lang="en-US" dirty="0" smtClean="0"/>
              <a:t>Does </a:t>
            </a:r>
            <a:r>
              <a:rPr lang="en-US" dirty="0"/>
              <a:t>anyone think it was a good idea? Why</a:t>
            </a:r>
            <a:r>
              <a:rPr lang="en-US" dirty="0" smtClean="0"/>
              <a:t>?</a:t>
            </a:r>
          </a:p>
          <a:p>
            <a:pPr lvl="1"/>
            <a:r>
              <a:rPr lang="en-US" dirty="0" smtClean="0"/>
              <a:t>P(</a:t>
            </a:r>
            <a:r>
              <a:rPr lang="en-US" dirty="0" err="1" smtClean="0"/>
              <a:t>y|x</a:t>
            </a:r>
            <a:r>
              <a:rPr lang="en-US" dirty="0" smtClean="0"/>
              <a:t>) </a:t>
            </a:r>
            <a:r>
              <a:rPr lang="mr-IN" dirty="0" smtClean="0"/>
              <a:t>–</a:t>
            </a:r>
            <a:r>
              <a:rPr lang="en-US" dirty="0" smtClean="0"/>
              <a:t> predict instead the change that the price moves to a new value</a:t>
            </a:r>
            <a:endParaRPr lang="en-US" dirty="0"/>
          </a:p>
          <a:p>
            <a:r>
              <a:rPr lang="en-US" dirty="0"/>
              <a:t>What is likely to happen once the simple model is build and trained?</a:t>
            </a:r>
          </a:p>
          <a:p>
            <a:r>
              <a:rPr lang="en-US" dirty="0"/>
              <a:t>Why does everyone think that would be the case?</a:t>
            </a:r>
          </a:p>
          <a:p>
            <a:r>
              <a:rPr lang="en-US" dirty="0"/>
              <a:t>Note the proof about the general result that MSE leads to </a:t>
            </a:r>
          </a:p>
          <a:p>
            <a:pPr lvl="1"/>
            <a:r>
              <a:rPr lang="en-US" dirty="0">
                <a:hlinkClick r:id="rId2"/>
              </a:rPr>
              <a:t>https://youtu.be/rqJ8SrnmWu0</a:t>
            </a:r>
            <a:r>
              <a:rPr lang="en-US" dirty="0"/>
              <a:t>  </a:t>
            </a:r>
            <a:r>
              <a:rPr lang="en-US" dirty="0" smtClean="0"/>
              <a:t>20:30</a:t>
            </a:r>
          </a:p>
          <a:p>
            <a:r>
              <a:rPr lang="en-US" dirty="0" smtClean="0"/>
              <a:t>The Gaussian mixture model</a:t>
            </a:r>
          </a:p>
          <a:p>
            <a:pPr lvl="1"/>
            <a:r>
              <a:rPr lang="en-US" dirty="0"/>
              <a:t>https://</a:t>
            </a:r>
            <a:r>
              <a:rPr lang="en-US" dirty="0" err="1"/>
              <a:t>github.com</a:t>
            </a:r>
            <a:r>
              <a:rPr lang="en-US" dirty="0"/>
              <a:t>/</a:t>
            </a:r>
            <a:r>
              <a:rPr lang="en-US" dirty="0" err="1"/>
              <a:t>ashleysmart</a:t>
            </a:r>
            <a:r>
              <a:rPr lang="en-US" dirty="0"/>
              <a:t>/</a:t>
            </a:r>
            <a:r>
              <a:rPr lang="en-US" dirty="0" err="1"/>
              <a:t>mlgym</a:t>
            </a:r>
            <a:r>
              <a:rPr lang="en-US" dirty="0"/>
              <a:t>/blob/master/</a:t>
            </a:r>
            <a:r>
              <a:rPr lang="en-US" dirty="0" err="1"/>
              <a:t>stock_price</a:t>
            </a:r>
            <a:r>
              <a:rPr lang="en-US" dirty="0"/>
              <a:t>/</a:t>
            </a:r>
            <a:r>
              <a:rPr lang="en-US" dirty="0" err="1"/>
              <a:t>GuassianMixture-SynthTrade.ipynb</a:t>
            </a:r>
            <a:endParaRPr lang="en-US" dirty="0"/>
          </a:p>
        </p:txBody>
      </p:sp>
    </p:spTree>
    <p:extLst>
      <p:ext uri="{BB962C8B-B14F-4D97-AF65-F5344CB8AC3E}">
        <p14:creationId xmlns:p14="http://schemas.microsoft.com/office/powerpoint/2010/main" val="150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sp>
        <p:nvSpPr>
          <p:cNvPr id="3" name="Content Placeholder 2"/>
          <p:cNvSpPr>
            <a:spLocks noGrp="1"/>
          </p:cNvSpPr>
          <p:nvPr>
            <p:ph idx="1"/>
          </p:nvPr>
        </p:nvSpPr>
        <p:spPr/>
        <p:txBody>
          <a:bodyPr>
            <a:normAutofit/>
          </a:bodyPr>
          <a:lstStyle/>
          <a:p>
            <a:r>
              <a:rPr lang="en-US" dirty="0" smtClean="0"/>
              <a:t>Proposed </a:t>
            </a:r>
            <a:r>
              <a:rPr lang="en-US" dirty="0"/>
              <a:t>topics/agenda : </a:t>
            </a:r>
            <a:endParaRPr lang="en-US" dirty="0" smtClean="0"/>
          </a:p>
          <a:p>
            <a:r>
              <a:rPr lang="en-US" dirty="0" smtClean="0"/>
              <a:t>10:00am gather and </a:t>
            </a:r>
            <a:r>
              <a:rPr lang="en-US" dirty="0" smtClean="0"/>
              <a:t>networking </a:t>
            </a:r>
            <a:r>
              <a:rPr lang="en-US" dirty="0" smtClean="0"/>
              <a:t>at </a:t>
            </a:r>
            <a:r>
              <a:rPr lang="en-US" dirty="0"/>
              <a:t>1st </a:t>
            </a:r>
            <a:r>
              <a:rPr lang="en-US" dirty="0" smtClean="0"/>
              <a:t>floor</a:t>
            </a:r>
          </a:p>
          <a:p>
            <a:r>
              <a:rPr lang="en-US" dirty="0" smtClean="0"/>
              <a:t>10:30am </a:t>
            </a:r>
            <a:r>
              <a:rPr lang="en-US" dirty="0"/>
              <a:t>enter building and welcome </a:t>
            </a:r>
            <a:r>
              <a:rPr lang="en-US" dirty="0" smtClean="0"/>
              <a:t>talk</a:t>
            </a:r>
          </a:p>
          <a:p>
            <a:r>
              <a:rPr lang="en-US" dirty="0" smtClean="0"/>
              <a:t>11:00am </a:t>
            </a:r>
            <a:r>
              <a:rPr lang="en-US" dirty="0"/>
              <a:t>initial round talk discussion on </a:t>
            </a:r>
            <a:r>
              <a:rPr lang="en-US" dirty="0" smtClean="0"/>
              <a:t>basic price </a:t>
            </a:r>
            <a:r>
              <a:rPr lang="en-US" dirty="0"/>
              <a:t>prediction </a:t>
            </a:r>
            <a:r>
              <a:rPr lang="en-US" dirty="0" smtClean="0"/>
              <a:t>models </a:t>
            </a:r>
          </a:p>
          <a:p>
            <a:r>
              <a:rPr lang="en-US" dirty="0" smtClean="0"/>
              <a:t>12:00am </a:t>
            </a:r>
            <a:r>
              <a:rPr lang="en-US" dirty="0"/>
              <a:t>initial </a:t>
            </a:r>
            <a:r>
              <a:rPr lang="en-US" dirty="0" smtClean="0"/>
              <a:t>hackathon </a:t>
            </a:r>
            <a:r>
              <a:rPr lang="en-US" dirty="0"/>
              <a:t>session 1pm </a:t>
            </a:r>
            <a:r>
              <a:rPr lang="en-US" dirty="0" smtClean="0"/>
              <a:t>lunch</a:t>
            </a:r>
          </a:p>
          <a:p>
            <a:r>
              <a:rPr lang="en-US" dirty="0" smtClean="0"/>
              <a:t>2:00pm </a:t>
            </a:r>
            <a:r>
              <a:rPr lang="en-US" dirty="0"/>
              <a:t>round table </a:t>
            </a:r>
            <a:r>
              <a:rPr lang="en-US" dirty="0" smtClean="0"/>
              <a:t>discussion </a:t>
            </a:r>
            <a:r>
              <a:rPr lang="en-US" dirty="0" smtClean="0"/>
              <a:t>2 and demos</a:t>
            </a:r>
            <a:endParaRPr lang="en-US" dirty="0" smtClean="0"/>
          </a:p>
          <a:p>
            <a:r>
              <a:rPr lang="en-US" dirty="0" smtClean="0"/>
              <a:t>2:30am hackathon session 2</a:t>
            </a:r>
          </a:p>
          <a:p>
            <a:r>
              <a:rPr lang="en-US" dirty="0" smtClean="0"/>
              <a:t>4:30pm </a:t>
            </a:r>
            <a:r>
              <a:rPr lang="en-US" dirty="0"/>
              <a:t>round table discussion </a:t>
            </a:r>
            <a:r>
              <a:rPr lang="en-US" dirty="0" smtClean="0"/>
              <a:t>3, demos </a:t>
            </a:r>
            <a:r>
              <a:rPr lang="en-US" dirty="0" smtClean="0"/>
              <a:t>and wrap up</a:t>
            </a:r>
          </a:p>
          <a:p>
            <a:r>
              <a:rPr lang="en-US" dirty="0" smtClean="0"/>
              <a:t>5:00pm </a:t>
            </a:r>
            <a:r>
              <a:rPr lang="en-US" dirty="0" smtClean="0"/>
              <a:t>finish + beer</a:t>
            </a:r>
            <a:endParaRPr lang="en-US" dirty="0"/>
          </a:p>
        </p:txBody>
      </p:sp>
    </p:spTree>
    <p:extLst>
      <p:ext uri="{BB962C8B-B14F-4D97-AF65-F5344CB8AC3E}">
        <p14:creationId xmlns:p14="http://schemas.microsoft.com/office/powerpoint/2010/main" val="1748532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Discussion point </a:t>
            </a:r>
            <a:r>
              <a:rPr lang="mr-IN" dirty="0" smtClean="0"/>
              <a:t>–</a:t>
            </a:r>
            <a:r>
              <a:rPr lang="en-US" dirty="0" smtClean="0"/>
              <a:t> wrap up</a:t>
            </a:r>
            <a:endParaRPr lang="en-US" dirty="0"/>
          </a:p>
        </p:txBody>
      </p:sp>
      <p:sp>
        <p:nvSpPr>
          <p:cNvPr id="3" name="Content Placeholder 2"/>
          <p:cNvSpPr>
            <a:spLocks noGrp="1"/>
          </p:cNvSpPr>
          <p:nvPr>
            <p:ph idx="1"/>
          </p:nvPr>
        </p:nvSpPr>
        <p:spPr/>
        <p:txBody>
          <a:bodyPr/>
          <a:lstStyle/>
          <a:p>
            <a:r>
              <a:rPr lang="en-US" dirty="0" smtClean="0"/>
              <a:t>What did everyone learn?</a:t>
            </a:r>
          </a:p>
          <a:p>
            <a:r>
              <a:rPr lang="en-US" dirty="0" smtClean="0"/>
              <a:t>What was the better parts of the workshop</a:t>
            </a:r>
          </a:p>
          <a:p>
            <a:r>
              <a:rPr lang="en-US" dirty="0" smtClean="0"/>
              <a:t>What needs improvement</a:t>
            </a:r>
          </a:p>
          <a:p>
            <a:r>
              <a:rPr lang="en-US" dirty="0" smtClean="0"/>
              <a:t>What models do we conclude produce the best results? </a:t>
            </a:r>
          </a:p>
          <a:p>
            <a:r>
              <a:rPr lang="en-US" dirty="0" smtClean="0"/>
              <a:t>What data methods seemed to work out the best for people?</a:t>
            </a:r>
            <a:endParaRPr lang="en-US" dirty="0"/>
          </a:p>
        </p:txBody>
      </p:sp>
    </p:spTree>
    <p:extLst>
      <p:ext uri="{BB962C8B-B14F-4D97-AF65-F5344CB8AC3E}">
        <p14:creationId xmlns:p14="http://schemas.microsoft.com/office/powerpoint/2010/main" val="1297604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points of interest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Various topic ideas in case we have an advance group</a:t>
            </a:r>
          </a:p>
          <a:p>
            <a:r>
              <a:rPr lang="en-US" dirty="0" smtClean="0"/>
              <a:t>Market entry algorithms </a:t>
            </a:r>
          </a:p>
          <a:p>
            <a:pPr lvl="1"/>
            <a:r>
              <a:rPr lang="en-US" dirty="0" smtClean="0"/>
              <a:t>The Problem of book depth</a:t>
            </a:r>
          </a:p>
          <a:p>
            <a:pPr lvl="1"/>
            <a:r>
              <a:rPr lang="en-US" dirty="0" smtClean="0"/>
              <a:t>how to divide and buy/sell large orders without market side effects</a:t>
            </a:r>
          </a:p>
          <a:p>
            <a:r>
              <a:rPr lang="en-US" dirty="0" smtClean="0"/>
              <a:t>Trading bot wars </a:t>
            </a:r>
          </a:p>
          <a:p>
            <a:pPr lvl="1"/>
            <a:r>
              <a:rPr lang="en-US" dirty="0" smtClean="0"/>
              <a:t>Assume we get enough agents written, what happens if we place them in a fictional </a:t>
            </a:r>
            <a:r>
              <a:rPr lang="en-US" dirty="0" err="1" smtClean="0"/>
              <a:t>competive</a:t>
            </a:r>
            <a:r>
              <a:rPr lang="en-US" dirty="0" smtClean="0"/>
              <a:t> trading system</a:t>
            </a:r>
          </a:p>
          <a:p>
            <a:pPr lvl="1"/>
            <a:r>
              <a:rPr lang="en-US" dirty="0" smtClean="0"/>
              <a:t>what is the Predator prey cycle in this system?</a:t>
            </a:r>
          </a:p>
          <a:p>
            <a:pPr lvl="1"/>
            <a:r>
              <a:rPr lang="en-US" dirty="0" smtClean="0"/>
              <a:t>Is online learning sufficient to bet the predator bots in this environment? </a:t>
            </a:r>
          </a:p>
          <a:p>
            <a:pPr lvl="1"/>
            <a:r>
              <a:rPr lang="en-US" dirty="0" smtClean="0"/>
              <a:t>Would this be a trap where the biggest GPUs can learn the longest max/min move  (RRT* of course)  how can we find out.. Can we do it anyway? should we do it anyway?</a:t>
            </a:r>
          </a:p>
          <a:p>
            <a:r>
              <a:rPr lang="en-US" dirty="0" smtClean="0"/>
              <a:t>Moral questions of human free trading</a:t>
            </a:r>
          </a:p>
          <a:p>
            <a:pPr lvl="1"/>
            <a:r>
              <a:rPr lang="en-US" dirty="0" err="1" smtClean="0"/>
              <a:t>Gah</a:t>
            </a:r>
            <a:r>
              <a:rPr lang="en-US" dirty="0" smtClean="0"/>
              <a:t>.. This would expand itself </a:t>
            </a:r>
            <a:endParaRPr lang="en-US" dirty="0"/>
          </a:p>
        </p:txBody>
      </p:sp>
    </p:spTree>
    <p:extLst>
      <p:ext uri="{BB962C8B-B14F-4D97-AF65-F5344CB8AC3E}">
        <p14:creationId xmlns:p14="http://schemas.microsoft.com/office/powerpoint/2010/main" val="1634569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BGET notes</a:t>
            </a:r>
            <a:endParaRPr lang="en-US" dirty="0"/>
          </a:p>
        </p:txBody>
      </p:sp>
      <p:sp>
        <p:nvSpPr>
          <p:cNvPr id="3" name="Content Placeholder 2"/>
          <p:cNvSpPr>
            <a:spLocks noGrp="1"/>
          </p:cNvSpPr>
          <p:nvPr>
            <p:ph idx="1"/>
          </p:nvPr>
        </p:nvSpPr>
        <p:spPr/>
        <p:txBody>
          <a:bodyPr>
            <a:normAutofit fontScale="92500"/>
          </a:bodyPr>
          <a:lstStyle/>
          <a:p>
            <a:r>
              <a:rPr lang="en-US" dirty="0"/>
              <a:t>Event name: </a:t>
            </a:r>
            <a:r>
              <a:rPr lang="en-US" dirty="0" err="1"/>
              <a:t>Crypo</a:t>
            </a:r>
            <a:r>
              <a:rPr lang="en-US" dirty="0"/>
              <a:t> currency </a:t>
            </a:r>
            <a:r>
              <a:rPr lang="en-US" dirty="0" err="1"/>
              <a:t>hackaton</a:t>
            </a:r>
            <a:endParaRPr lang="en-US" dirty="0"/>
          </a:p>
          <a:p>
            <a:r>
              <a:rPr lang="en-US" dirty="0"/>
              <a:t>Proposed topics/agenda : 10am welcome at 1st floor, 10:30 enter building and welcome talk, 11:00 initial round talk discussion on price prediction models, 12:00 initial </a:t>
            </a:r>
            <a:r>
              <a:rPr lang="en-US" dirty="0" err="1"/>
              <a:t>hackaton</a:t>
            </a:r>
            <a:r>
              <a:rPr lang="en-US" dirty="0"/>
              <a:t> session 1pm lunch, 2pm round table discussion2, 2:30 </a:t>
            </a:r>
            <a:r>
              <a:rPr lang="en-US" dirty="0" err="1"/>
              <a:t>hackaton</a:t>
            </a:r>
            <a:r>
              <a:rPr lang="en-US" dirty="0"/>
              <a:t> session2, 5pm finish</a:t>
            </a:r>
          </a:p>
          <a:p>
            <a:r>
              <a:rPr lang="en-US" dirty="0"/>
              <a:t>Justification: Promotion of Bloomberg to </a:t>
            </a:r>
            <a:r>
              <a:rPr lang="en-US" dirty="0" err="1"/>
              <a:t>tokyo</a:t>
            </a:r>
            <a:r>
              <a:rPr lang="en-US" dirty="0"/>
              <a:t> Machine learning community and recruitment </a:t>
            </a:r>
            <a:r>
              <a:rPr lang="en-US" dirty="0" err="1"/>
              <a:t>adverstiment</a:t>
            </a:r>
            <a:endParaRPr lang="en-US" dirty="0"/>
          </a:p>
          <a:p>
            <a:r>
              <a:rPr lang="en-US" dirty="0"/>
              <a:t>Requestor: me</a:t>
            </a:r>
          </a:p>
          <a:p>
            <a:r>
              <a:rPr lang="en-US" dirty="0"/>
              <a:t>Requesting group: ??</a:t>
            </a:r>
          </a:p>
          <a:p>
            <a:r>
              <a:rPr lang="en-US" dirty="0"/>
              <a:t>dates: 09/01/2018</a:t>
            </a:r>
          </a:p>
          <a:p>
            <a:r>
              <a:rPr lang="en-US" dirty="0"/>
              <a:t>Exact dates: </a:t>
            </a:r>
            <a:r>
              <a:rPr lang="en-US" dirty="0" smtClean="0"/>
              <a:t>yes</a:t>
            </a:r>
          </a:p>
          <a:p>
            <a:r>
              <a:rPr lang="en-US" dirty="0" err="1" smtClean="0"/>
              <a:t>Ppl</a:t>
            </a:r>
            <a:r>
              <a:rPr lang="en-US" dirty="0" smtClean="0"/>
              <a:t>: 30</a:t>
            </a:r>
            <a:endParaRPr lang="en-US" dirty="0"/>
          </a:p>
        </p:txBody>
      </p:sp>
    </p:spTree>
    <p:extLst>
      <p:ext uri="{BB962C8B-B14F-4D97-AF65-F5344CB8AC3E}">
        <p14:creationId xmlns:p14="http://schemas.microsoft.com/office/powerpoint/2010/main" val="46352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 and BASICS</a:t>
            </a:r>
            <a:endParaRPr lang="en-US" dirty="0"/>
          </a:p>
        </p:txBody>
      </p:sp>
      <p:sp>
        <p:nvSpPr>
          <p:cNvPr id="3" name="Content Placeholder 2"/>
          <p:cNvSpPr>
            <a:spLocks noGrp="1"/>
          </p:cNvSpPr>
          <p:nvPr>
            <p:ph idx="1"/>
          </p:nvPr>
        </p:nvSpPr>
        <p:spPr/>
        <p:txBody>
          <a:bodyPr>
            <a:normAutofit lnSpcReduction="10000"/>
          </a:bodyPr>
          <a:lstStyle/>
          <a:p>
            <a:r>
              <a:rPr lang="en-US" dirty="0" smtClean="0"/>
              <a:t>Hosts</a:t>
            </a:r>
          </a:p>
          <a:p>
            <a:pPr lvl="1"/>
            <a:r>
              <a:rPr lang="en-US" dirty="0" smtClean="0"/>
              <a:t>Ashley Smart</a:t>
            </a:r>
          </a:p>
          <a:p>
            <a:pPr lvl="1"/>
            <a:r>
              <a:rPr lang="en-US" dirty="0" err="1" smtClean="0"/>
              <a:t>Suzana</a:t>
            </a:r>
            <a:r>
              <a:rPr lang="en-US" dirty="0" smtClean="0"/>
              <a:t> </a:t>
            </a:r>
            <a:r>
              <a:rPr lang="en-US" dirty="0" err="1" smtClean="0"/>
              <a:t>illic</a:t>
            </a:r>
            <a:endParaRPr lang="en-US" dirty="0" smtClean="0"/>
          </a:p>
          <a:p>
            <a:r>
              <a:rPr lang="en-US" dirty="0" smtClean="0"/>
              <a:t>Please feel free to approach us with any questions, comments or feedback </a:t>
            </a:r>
          </a:p>
          <a:p>
            <a:r>
              <a:rPr lang="en-US" dirty="0" smtClean="0"/>
              <a:t>Slack</a:t>
            </a:r>
          </a:p>
          <a:p>
            <a:pPr lvl="1"/>
            <a:r>
              <a:rPr lang="en-US" dirty="0" smtClean="0"/>
              <a:t>TODO</a:t>
            </a:r>
          </a:p>
          <a:p>
            <a:r>
              <a:rPr lang="en-US" dirty="0" smtClean="0"/>
              <a:t>WIFI </a:t>
            </a:r>
          </a:p>
          <a:p>
            <a:pPr lvl="1"/>
            <a:r>
              <a:rPr lang="en-US" dirty="0" smtClean="0"/>
              <a:t>Guests - Your </a:t>
            </a:r>
            <a:r>
              <a:rPr lang="en-US" dirty="0"/>
              <a:t>temporary guest login and password will be on the badge please check it and trial it now</a:t>
            </a:r>
          </a:p>
          <a:p>
            <a:pPr lvl="1"/>
            <a:r>
              <a:rPr lang="en-US" dirty="0"/>
              <a:t>Bloomberg </a:t>
            </a:r>
            <a:r>
              <a:rPr lang="en-US" dirty="0" smtClean="0"/>
              <a:t>staff - You </a:t>
            </a:r>
            <a:r>
              <a:rPr lang="en-US" dirty="0"/>
              <a:t>can enable access to the </a:t>
            </a:r>
            <a:r>
              <a:rPr lang="en-US" dirty="0" err="1"/>
              <a:t>wifi</a:t>
            </a:r>
            <a:r>
              <a:rPr lang="en-US" dirty="0"/>
              <a:t> via {WIFI} and will likely require your </a:t>
            </a:r>
            <a:r>
              <a:rPr lang="en-US" dirty="0" err="1"/>
              <a:t>buint</a:t>
            </a:r>
            <a:r>
              <a:rPr lang="en-US" dirty="0"/>
              <a:t> </a:t>
            </a:r>
            <a:r>
              <a:rPr lang="en-US" dirty="0" err="1"/>
              <a:t>etc</a:t>
            </a:r>
            <a:r>
              <a:rPr lang="en-US" dirty="0"/>
              <a:t> </a:t>
            </a:r>
          </a:p>
          <a:p>
            <a:pPr lvl="1"/>
            <a:r>
              <a:rPr lang="en-US" dirty="0" smtClean="0"/>
              <a:t> </a:t>
            </a:r>
            <a:endParaRPr lang="en-US" dirty="0" smtClean="0"/>
          </a:p>
        </p:txBody>
      </p:sp>
    </p:spTree>
    <p:extLst>
      <p:ext uri="{BB962C8B-B14F-4D97-AF65-F5344CB8AC3E}">
        <p14:creationId xmlns:p14="http://schemas.microsoft.com/office/powerpoint/2010/main" val="212871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to the office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Guests, We have limited access today.</a:t>
            </a:r>
          </a:p>
          <a:p>
            <a:pPr lvl="1"/>
            <a:r>
              <a:rPr lang="en-US" dirty="0" smtClean="0"/>
              <a:t>There are security cameras everywhere and the badge lets security know the range of your access</a:t>
            </a:r>
          </a:p>
          <a:p>
            <a:pPr lvl="1"/>
            <a:r>
              <a:rPr lang="en-US" dirty="0" smtClean="0"/>
              <a:t>We are restricted to the 21</a:t>
            </a:r>
            <a:r>
              <a:rPr lang="en-US" baseline="30000" dirty="0" smtClean="0"/>
              <a:t>st</a:t>
            </a:r>
            <a:r>
              <a:rPr lang="en-US" dirty="0" smtClean="0"/>
              <a:t> floor so please don</a:t>
            </a:r>
            <a:r>
              <a:rPr lang="mr-IN" dirty="0" smtClean="0"/>
              <a:t>’</a:t>
            </a:r>
            <a:r>
              <a:rPr lang="en-US" dirty="0" smtClean="0"/>
              <a:t>t use the stair cases, please stay close to the MPR and TR-01 rooms</a:t>
            </a:r>
          </a:p>
          <a:p>
            <a:pPr lvl="1"/>
            <a:r>
              <a:rPr lang="en-US" dirty="0" smtClean="0"/>
              <a:t>We do not </a:t>
            </a:r>
            <a:r>
              <a:rPr lang="en-US" dirty="0" smtClean="0"/>
              <a:t>have </a:t>
            </a:r>
            <a:r>
              <a:rPr lang="en-US" dirty="0" smtClean="0"/>
              <a:t>access to the pantry this round so please limit eating and drinking the food from that area, There is a table of items behind us and pizza will be provided for lunch. If you have any requests let we know</a:t>
            </a:r>
          </a:p>
          <a:p>
            <a:r>
              <a:rPr lang="en-US" dirty="0" smtClean="0"/>
              <a:t>Toilets</a:t>
            </a:r>
            <a:endParaRPr lang="en-US" dirty="0" smtClean="0"/>
          </a:p>
          <a:p>
            <a:pPr lvl="1"/>
            <a:r>
              <a:rPr lang="en-US" dirty="0" smtClean="0"/>
              <a:t>Male Toilets are through the heavy grey </a:t>
            </a:r>
            <a:r>
              <a:rPr lang="en-US" dirty="0" err="1" smtClean="0"/>
              <a:t>firedoor</a:t>
            </a:r>
            <a:r>
              <a:rPr lang="en-US" dirty="0" smtClean="0"/>
              <a:t> and on at the </a:t>
            </a:r>
            <a:r>
              <a:rPr lang="en-US" dirty="0" err="1" smtClean="0"/>
              <a:t>tokyo</a:t>
            </a:r>
            <a:r>
              <a:rPr lang="en-US" dirty="0" smtClean="0"/>
              <a:t> station end of the office panty, then proceed to the north side of the building</a:t>
            </a:r>
          </a:p>
          <a:p>
            <a:pPr lvl="1"/>
            <a:r>
              <a:rPr lang="en-US" dirty="0" smtClean="0"/>
              <a:t>Female toilets are </a:t>
            </a:r>
            <a:r>
              <a:rPr lang="en-US" dirty="0"/>
              <a:t>through the heavy grey </a:t>
            </a:r>
            <a:r>
              <a:rPr lang="en-US" dirty="0" err="1"/>
              <a:t>firedoor</a:t>
            </a:r>
            <a:r>
              <a:rPr lang="en-US" dirty="0"/>
              <a:t> </a:t>
            </a:r>
            <a:r>
              <a:rPr lang="en-US" dirty="0" smtClean="0"/>
              <a:t> on the palace side of the building and then proceed to the north side of the building</a:t>
            </a:r>
          </a:p>
          <a:p>
            <a:r>
              <a:rPr lang="en-US" dirty="0" smtClean="0"/>
              <a:t>Bloomberg staff</a:t>
            </a:r>
          </a:p>
          <a:p>
            <a:pPr lvl="1"/>
            <a:r>
              <a:rPr lang="en-US" dirty="0" smtClean="0"/>
              <a:t>Please avoid leading the guests out of the allowed ranges, </a:t>
            </a:r>
            <a:endParaRPr lang="en-US" dirty="0" smtClean="0"/>
          </a:p>
          <a:p>
            <a:pPr lvl="1"/>
            <a:r>
              <a:rPr lang="en-US" dirty="0" smtClean="0"/>
              <a:t>Please </a:t>
            </a:r>
            <a:r>
              <a:rPr lang="en-US" dirty="0" smtClean="0"/>
              <a:t>offer </a:t>
            </a:r>
            <a:r>
              <a:rPr lang="en-US" dirty="0" smtClean="0"/>
              <a:t>any assistance if you see they need </a:t>
            </a:r>
            <a:r>
              <a:rPr lang="en-US" dirty="0" smtClean="0"/>
              <a:t>some or wander into the out of bounds areas </a:t>
            </a:r>
            <a:endParaRPr lang="en-US" dirty="0" smtClean="0"/>
          </a:p>
        </p:txBody>
      </p:sp>
    </p:spTree>
    <p:extLst>
      <p:ext uri="{BB962C8B-B14F-4D97-AF65-F5344CB8AC3E}">
        <p14:creationId xmlns:p14="http://schemas.microsoft.com/office/powerpoint/2010/main" val="84695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Photography</a:t>
            </a:r>
            <a:endParaRPr lang="en-US" dirty="0"/>
          </a:p>
        </p:txBody>
      </p:sp>
      <p:sp>
        <p:nvSpPr>
          <p:cNvPr id="3" name="Content Placeholder 2"/>
          <p:cNvSpPr>
            <a:spLocks noGrp="1"/>
          </p:cNvSpPr>
          <p:nvPr>
            <p:ph idx="1"/>
          </p:nvPr>
        </p:nvSpPr>
        <p:spPr/>
        <p:txBody>
          <a:bodyPr>
            <a:normAutofit lnSpcReduction="10000"/>
          </a:bodyPr>
          <a:lstStyle/>
          <a:p>
            <a:r>
              <a:rPr lang="en-US" dirty="0" smtClean="0"/>
              <a:t>Photos are limited to the event</a:t>
            </a:r>
          </a:p>
          <a:p>
            <a:pPr lvl="1"/>
            <a:r>
              <a:rPr lang="en-US" dirty="0" smtClean="0"/>
              <a:t>Please avoid photographing random parts of the office </a:t>
            </a:r>
          </a:p>
          <a:p>
            <a:pPr lvl="1"/>
            <a:r>
              <a:rPr lang="en-US" dirty="0" smtClean="0"/>
              <a:t>Especially don</a:t>
            </a:r>
            <a:r>
              <a:rPr lang="mr-IN" dirty="0" smtClean="0"/>
              <a:t>’</a:t>
            </a:r>
            <a:r>
              <a:rPr lang="en-US" dirty="0" smtClean="0"/>
              <a:t>t photograph anything that looks like </a:t>
            </a:r>
            <a:r>
              <a:rPr lang="en-US" dirty="0" err="1" smtClean="0"/>
              <a:t>bloomberg</a:t>
            </a:r>
            <a:r>
              <a:rPr lang="en-US" dirty="0" smtClean="0"/>
              <a:t> related internal information </a:t>
            </a:r>
          </a:p>
          <a:p>
            <a:pPr lvl="1"/>
            <a:r>
              <a:rPr lang="en-US" dirty="0" smtClean="0"/>
              <a:t>If anyone enters or exits the building please don</a:t>
            </a:r>
            <a:r>
              <a:rPr lang="mr-IN" dirty="0" smtClean="0"/>
              <a:t>’</a:t>
            </a:r>
            <a:r>
              <a:rPr lang="en-US" dirty="0" smtClean="0"/>
              <a:t>t take pictures of them, they may not wish their presence at this company to be public knowledge</a:t>
            </a:r>
          </a:p>
          <a:p>
            <a:pPr lvl="1"/>
            <a:r>
              <a:rPr lang="en-US" dirty="0" smtClean="0"/>
              <a:t>Taking pictures of the event attendees and event work is ok in the assigned areas we have for today</a:t>
            </a:r>
          </a:p>
          <a:p>
            <a:r>
              <a:rPr lang="en-US" dirty="0" smtClean="0"/>
              <a:t>There will be one of </a:t>
            </a:r>
            <a:r>
              <a:rPr lang="en-US" dirty="0" err="1"/>
              <a:t>B</a:t>
            </a:r>
            <a:r>
              <a:rPr lang="en-US" dirty="0" err="1" smtClean="0"/>
              <a:t>loombergs</a:t>
            </a:r>
            <a:r>
              <a:rPr lang="en-US" dirty="0" smtClean="0"/>
              <a:t> photographers around at some point </a:t>
            </a:r>
          </a:p>
          <a:p>
            <a:pPr lvl="1"/>
            <a:r>
              <a:rPr lang="en-US" dirty="0" smtClean="0"/>
              <a:t>Please sign a release form if you don</a:t>
            </a:r>
            <a:r>
              <a:rPr lang="mr-IN" dirty="0" smtClean="0"/>
              <a:t>’</a:t>
            </a:r>
            <a:r>
              <a:rPr lang="en-US" dirty="0" smtClean="0"/>
              <a:t>t mind your picture taken and used for Bloomberg publications (likely internal only)</a:t>
            </a:r>
          </a:p>
          <a:p>
            <a:pPr lvl="1"/>
            <a:r>
              <a:rPr lang="en-US" dirty="0" smtClean="0"/>
              <a:t>If you wish to avoid being photographed or don</a:t>
            </a:r>
            <a:r>
              <a:rPr lang="mr-IN" dirty="0" smtClean="0"/>
              <a:t>’</a:t>
            </a:r>
            <a:r>
              <a:rPr lang="en-US" dirty="0" smtClean="0"/>
              <a:t>t want to sign the consent let me know and I will inform the photographer to avoid taking your picture</a:t>
            </a:r>
          </a:p>
        </p:txBody>
      </p:sp>
    </p:spTree>
    <p:extLst>
      <p:ext uri="{BB962C8B-B14F-4D97-AF65-F5344CB8AC3E}">
        <p14:creationId xmlns:p14="http://schemas.microsoft.com/office/powerpoint/2010/main" val="381186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Emergency notes</a:t>
            </a:r>
            <a:endParaRPr lang="en-US" dirty="0"/>
          </a:p>
        </p:txBody>
      </p:sp>
      <p:sp>
        <p:nvSpPr>
          <p:cNvPr id="3" name="Content Placeholder 2"/>
          <p:cNvSpPr>
            <a:spLocks noGrp="1"/>
          </p:cNvSpPr>
          <p:nvPr>
            <p:ph idx="1"/>
          </p:nvPr>
        </p:nvSpPr>
        <p:spPr/>
        <p:txBody>
          <a:bodyPr/>
          <a:lstStyle/>
          <a:p>
            <a:r>
              <a:rPr lang="en-US" dirty="0" smtClean="0"/>
              <a:t>Head count</a:t>
            </a:r>
          </a:p>
          <a:p>
            <a:r>
              <a:rPr lang="en-US" dirty="0" smtClean="0"/>
              <a:t>The security staff are all trained first aiders, if anything </a:t>
            </a:r>
            <a:r>
              <a:rPr lang="en-US" dirty="0" smtClean="0"/>
              <a:t>medical problem occurs </a:t>
            </a:r>
            <a:r>
              <a:rPr lang="en-US" dirty="0" smtClean="0"/>
              <a:t>report it to them immediately </a:t>
            </a:r>
          </a:p>
          <a:p>
            <a:pPr lvl="1"/>
            <a:r>
              <a:rPr lang="en-US" dirty="0"/>
              <a:t>I am </a:t>
            </a:r>
            <a:r>
              <a:rPr lang="en-US" dirty="0" smtClean="0"/>
              <a:t>also first </a:t>
            </a:r>
            <a:r>
              <a:rPr lang="en-US" dirty="0"/>
              <a:t>aid </a:t>
            </a:r>
            <a:r>
              <a:rPr lang="en-US" dirty="0" smtClean="0"/>
              <a:t>trained so alert me if </a:t>
            </a:r>
            <a:r>
              <a:rPr lang="en-US" dirty="0" err="1"/>
              <a:t>i</a:t>
            </a:r>
            <a:r>
              <a:rPr lang="en-US" dirty="0" err="1" smtClean="0"/>
              <a:t>m</a:t>
            </a:r>
            <a:r>
              <a:rPr lang="en-US" dirty="0" smtClean="0"/>
              <a:t> </a:t>
            </a:r>
            <a:r>
              <a:rPr lang="en-US" dirty="0" smtClean="0"/>
              <a:t>close and then proceed to get the security staff</a:t>
            </a:r>
          </a:p>
          <a:p>
            <a:r>
              <a:rPr lang="en-US" dirty="0"/>
              <a:t>In the case of earth quake or fire </a:t>
            </a:r>
            <a:endParaRPr lang="en-US" dirty="0" smtClean="0"/>
          </a:p>
          <a:p>
            <a:pPr lvl="1"/>
            <a:r>
              <a:rPr lang="en-US" dirty="0" smtClean="0"/>
              <a:t>Emergency </a:t>
            </a:r>
            <a:r>
              <a:rPr lang="en-US" dirty="0" smtClean="0"/>
              <a:t>exits are in the halls that lead to the toilets</a:t>
            </a:r>
          </a:p>
          <a:p>
            <a:pPr lvl="1"/>
            <a:r>
              <a:rPr lang="en-US" dirty="0" smtClean="0"/>
              <a:t>Please </a:t>
            </a:r>
            <a:r>
              <a:rPr lang="en-US" dirty="0"/>
              <a:t>follow the promotes of the </a:t>
            </a:r>
            <a:r>
              <a:rPr lang="en-US" dirty="0" smtClean="0"/>
              <a:t>security </a:t>
            </a:r>
            <a:r>
              <a:rPr lang="en-US" dirty="0"/>
              <a:t>staff</a:t>
            </a:r>
          </a:p>
          <a:p>
            <a:pPr lvl="1"/>
            <a:r>
              <a:rPr lang="en-US" dirty="0" smtClean="0"/>
              <a:t>The </a:t>
            </a:r>
            <a:r>
              <a:rPr lang="en-US" dirty="0" smtClean="0"/>
              <a:t>elevators and fire doors can lock down automatically, if you find yourself locked into an area move to the emergency exits or locate the intercom to call the security to your </a:t>
            </a:r>
            <a:r>
              <a:rPr lang="en-US" dirty="0" smtClean="0"/>
              <a:t>location</a:t>
            </a:r>
          </a:p>
        </p:txBody>
      </p:sp>
    </p:spTree>
    <p:extLst>
      <p:ext uri="{BB962C8B-B14F-4D97-AF65-F5344CB8AC3E}">
        <p14:creationId xmlns:p14="http://schemas.microsoft.com/office/powerpoint/2010/main" val="59034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plug</a:t>
            </a:r>
            <a:endParaRPr lang="en-US" dirty="0"/>
          </a:p>
        </p:txBody>
      </p:sp>
      <p:sp>
        <p:nvSpPr>
          <p:cNvPr id="3" name="Content Placeholder 2"/>
          <p:cNvSpPr>
            <a:spLocks noGrp="1"/>
          </p:cNvSpPr>
          <p:nvPr>
            <p:ph idx="1"/>
          </p:nvPr>
        </p:nvSpPr>
        <p:spPr/>
        <p:txBody>
          <a:bodyPr/>
          <a:lstStyle/>
          <a:p>
            <a:r>
              <a:rPr lang="en-US" dirty="0" smtClean="0"/>
              <a:t>TODO picture of </a:t>
            </a:r>
            <a:r>
              <a:rPr lang="en-US" dirty="0" smtClean="0"/>
              <a:t>recruitment </a:t>
            </a:r>
            <a:r>
              <a:rPr lang="en-US" dirty="0" smtClean="0"/>
              <a:t>shirt</a:t>
            </a:r>
            <a:endParaRPr lang="en-US" dirty="0"/>
          </a:p>
        </p:txBody>
      </p:sp>
    </p:spTree>
    <p:extLst>
      <p:ext uri="{BB962C8B-B14F-4D97-AF65-F5344CB8AC3E}">
        <p14:creationId xmlns:p14="http://schemas.microsoft.com/office/powerpoint/2010/main" val="76028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lstStyle/>
          <a:p>
            <a:r>
              <a:rPr lang="en-US" dirty="0" smtClean="0"/>
              <a:t>Bloomberg, the organizers or other attendees of this event are not responsible for any trading losses you </a:t>
            </a:r>
            <a:r>
              <a:rPr lang="en-US" dirty="0" smtClean="0"/>
              <a:t>incur </a:t>
            </a:r>
            <a:r>
              <a:rPr lang="en-US" dirty="0" smtClean="0"/>
              <a:t>if you take the </a:t>
            </a:r>
            <a:r>
              <a:rPr lang="en-US" dirty="0" smtClean="0"/>
              <a:t>models build </a:t>
            </a:r>
            <a:r>
              <a:rPr lang="en-US" dirty="0" smtClean="0"/>
              <a:t>or </a:t>
            </a:r>
            <a:r>
              <a:rPr lang="en-US" dirty="0"/>
              <a:t>i</a:t>
            </a:r>
            <a:r>
              <a:rPr lang="en-US" dirty="0" smtClean="0"/>
              <a:t>nformation </a:t>
            </a:r>
            <a:r>
              <a:rPr lang="en-US" dirty="0" smtClean="0"/>
              <a:t>discussed here </a:t>
            </a:r>
            <a:r>
              <a:rPr lang="en-US" dirty="0" smtClean="0"/>
              <a:t>and </a:t>
            </a:r>
            <a:r>
              <a:rPr lang="en-US" dirty="0" smtClean="0"/>
              <a:t>apply it in a real market</a:t>
            </a:r>
            <a:endParaRPr lang="en-US" dirty="0"/>
          </a:p>
        </p:txBody>
      </p:sp>
    </p:spTree>
    <p:extLst>
      <p:ext uri="{BB962C8B-B14F-4D97-AF65-F5344CB8AC3E}">
        <p14:creationId xmlns:p14="http://schemas.microsoft.com/office/powerpoint/2010/main" val="299709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Fun Stuff</a:t>
            </a:r>
            <a:endParaRPr lang="en-US" dirty="0"/>
          </a:p>
        </p:txBody>
      </p:sp>
      <p:sp>
        <p:nvSpPr>
          <p:cNvPr id="5" name="Subtitle 4"/>
          <p:cNvSpPr>
            <a:spLocks noGrp="1"/>
          </p:cNvSpPr>
          <p:nvPr>
            <p:ph type="subTitle" idx="1"/>
          </p:nvPr>
        </p:nvSpPr>
        <p:spPr/>
        <p:txBody>
          <a:bodyPr/>
          <a:lstStyle/>
          <a:p>
            <a:r>
              <a:rPr lang="en-US" dirty="0" smtClean="0"/>
              <a:t>Lets change to a discussion format</a:t>
            </a:r>
            <a:endParaRPr lang="en-US" dirty="0"/>
          </a:p>
        </p:txBody>
      </p:sp>
    </p:spTree>
    <p:extLst>
      <p:ext uri="{BB962C8B-B14F-4D97-AF65-F5344CB8AC3E}">
        <p14:creationId xmlns:p14="http://schemas.microsoft.com/office/powerpoint/2010/main" val="879416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5838</TotalTime>
  <Words>1441</Words>
  <Application>Microsoft Macintosh PowerPoint</Application>
  <PresentationFormat>Widescreen</PresentationFormat>
  <Paragraphs>140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Calibri Light</vt:lpstr>
      <vt:lpstr>Mangal</vt:lpstr>
      <vt:lpstr>Arial</vt:lpstr>
      <vt:lpstr>Celestial</vt:lpstr>
      <vt:lpstr>CryptoCurrency price prediction workshop</vt:lpstr>
      <vt:lpstr>Schedule</vt:lpstr>
      <vt:lpstr>Welcome and BASICS</vt:lpstr>
      <vt:lpstr>Access to the office </vt:lpstr>
      <vt:lpstr>Photography</vt:lpstr>
      <vt:lpstr>Emergency notes</vt:lpstr>
      <vt:lpstr>The plug</vt:lpstr>
      <vt:lpstr>Disclaimer</vt:lpstr>
      <vt:lpstr>THE Fun Stuff</vt:lpstr>
      <vt:lpstr>Objective</vt:lpstr>
      <vt:lpstr>The basics of applied Machine learning</vt:lpstr>
      <vt:lpstr>Now lets move to a Open discussion format</vt:lpstr>
      <vt:lpstr>PowerPoint Presentation</vt:lpstr>
      <vt:lpstr>Zeroth discussion point </vt:lpstr>
      <vt:lpstr>Datasets </vt:lpstr>
      <vt:lpstr>General training materials </vt:lpstr>
      <vt:lpstr>First Discussion Point – Direct pricing model</vt:lpstr>
      <vt:lpstr>First discussion point – supplement notes</vt:lpstr>
      <vt:lpstr>Second discussion point – mixture models </vt:lpstr>
      <vt:lpstr>Third Discussion point – wrap up</vt:lpstr>
      <vt:lpstr>Additional points of interest</vt:lpstr>
      <vt:lpstr>BGET notes</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Crypo Currency price prediction workshop</dc:title>
  <dc:creator>Microsoft Office User</dc:creator>
  <cp:lastModifiedBy>Microsoft Office User</cp:lastModifiedBy>
  <cp:revision>51</cp:revision>
  <dcterms:created xsi:type="dcterms:W3CDTF">2018-08-05T05:03:01Z</dcterms:created>
  <dcterms:modified xsi:type="dcterms:W3CDTF">2018-08-10T08:26:40Z</dcterms:modified>
</cp:coreProperties>
</file>