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2" r:id="rId3"/>
    <p:sldId id="257" r:id="rId4"/>
    <p:sldId id="260" r:id="rId5"/>
    <p:sldId id="259" r:id="rId6"/>
    <p:sldId id="261" r:id="rId7"/>
    <p:sldId id="263" r:id="rId8"/>
    <p:sldId id="266" r:id="rId9"/>
    <p:sldId id="262" r:id="rId10"/>
    <p:sldId id="264" r:id="rId11"/>
    <p:sldId id="265" r:id="rId12"/>
    <p:sldId id="283" r:id="rId13"/>
    <p:sldId id="287" r:id="rId14"/>
    <p:sldId id="285" r:id="rId15"/>
    <p:sldId id="284" r:id="rId16"/>
    <p:sldId id="280" r:id="rId17"/>
    <p:sldId id="279" r:id="rId18"/>
    <p:sldId id="282" r:id="rId19"/>
    <p:sldId id="273" r:id="rId20"/>
    <p:sldId id="270" r:id="rId21"/>
    <p:sldId id="269" r:id="rId22"/>
    <p:sldId id="281" r:id="rId23"/>
    <p:sldId id="271" r:id="rId24"/>
    <p:sldId id="274" r:id="rId25"/>
    <p:sldId id="267" r:id="rId26"/>
    <p:sldId id="275" r:id="rId27"/>
    <p:sldId id="276" r:id="rId28"/>
    <p:sldId id="277"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766"/>
  </p:normalViewPr>
  <p:slideViewPr>
    <p:cSldViewPr snapToGrid="0" snapToObjects="1">
      <p:cViewPr>
        <p:scale>
          <a:sx n="95" d="100"/>
          <a:sy n="95" d="100"/>
        </p:scale>
        <p:origin x="2080" y="1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C6FE8-316F-2447-A5BF-1D76745FC404}" type="datetimeFigureOut">
              <a:rPr lang="en-US" smtClean="0"/>
              <a:t>8/24/18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DE7F1-5E70-084B-A9F5-837825CAFDAB}" type="slidenum">
              <a:rPr lang="en-US" smtClean="0"/>
              <a:t>‹#›</a:t>
            </a:fld>
            <a:endParaRPr lang="en-US"/>
          </a:p>
        </p:txBody>
      </p:sp>
    </p:spTree>
    <p:extLst>
      <p:ext uri="{BB962C8B-B14F-4D97-AF65-F5344CB8AC3E}">
        <p14:creationId xmlns:p14="http://schemas.microsoft.com/office/powerpoint/2010/main" val="186379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8/24/18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8/24/18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shleysmart/mlgym/blob/master/stock_price/Direct_SyntheticData.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mczielinski/bitcoin-historical-data" TargetMode="External"/><Relationship Id="rId4" Type="http://schemas.openxmlformats.org/officeDocument/2006/relationships/hyperlink" Target="https://github.com/ashleysmart/mlgym/blob/master/stock_price/SyneticTradeData.ipynb" TargetMode="External"/><Relationship Id="rId5" Type="http://schemas.openxmlformats.org/officeDocument/2006/relationships/hyperlink" Target="https://www.binance.com/?ref=10099792" TargetMode="External"/><Relationship Id="rId6" Type="http://schemas.openxmlformats.org/officeDocument/2006/relationships/hyperlink" Target="https://medium.com/@samuelson78x/binance-get-historical-data-api-1bc8c758fa85" TargetMode="External"/><Relationship Id="rId1" Type="http://schemas.openxmlformats.org/officeDocument/2006/relationships/slideLayout" Target="../slideLayouts/slideLayout2.xml"/><Relationship Id="rId2" Type="http://schemas.openxmlformats.org/officeDocument/2006/relationships/hyperlink" Target="https://www.kaggle.com/dgawlik/ny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ISBGFY-gBug" TargetMode="External"/><Relationship Id="rId3" Type="http://schemas.openxmlformats.org/officeDocument/2006/relationships/hyperlink" Target="https://hackernoon.com/depth-chart-and-its-significance-in-trading-bdbfbbd23d33"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pablocastilla/predict-stock-prices-with-lstm" TargetMode="External"/><Relationship Id="rId4" Type="http://schemas.openxmlformats.org/officeDocument/2006/relationships/hyperlink" Target="https://medium.com/@huangkh19951228/predicting-cryptocurrency-price-with-tensorflow-and-keras-e1674b0dc58a" TargetMode="External"/><Relationship Id="rId1" Type="http://schemas.openxmlformats.org/officeDocument/2006/relationships/slideLayout" Target="../slideLayouts/slideLayout2.xml"/><Relationship Id="rId2" Type="http://schemas.openxmlformats.org/officeDocument/2006/relationships/hyperlink" Target="https://medium.com/mlreview/a-simple-deep-learning-model-for-stock-price-prediction-using-tensorflow-30505541d87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rqJ8SrnmWu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CryptoCurrency</a:t>
            </a:r>
            <a:r>
              <a:rPr lang="en-US" dirty="0" smtClean="0"/>
              <a:t> price prediction workshop</a:t>
            </a:r>
            <a:endParaRPr lang="en-US" dirty="0"/>
          </a:p>
        </p:txBody>
      </p:sp>
      <p:sp>
        <p:nvSpPr>
          <p:cNvPr id="3" name="Subtitle 2"/>
          <p:cNvSpPr>
            <a:spLocks noGrp="1"/>
          </p:cNvSpPr>
          <p:nvPr>
            <p:ph type="subTitle" idx="1"/>
          </p:nvPr>
        </p:nvSpPr>
        <p:spPr/>
        <p:txBody>
          <a:bodyPr/>
          <a:lstStyle/>
          <a:p>
            <a:r>
              <a:rPr lang="en-US" dirty="0"/>
              <a:t>Welcome and thanks for joining us today</a:t>
            </a:r>
          </a:p>
        </p:txBody>
      </p:sp>
    </p:spTree>
    <p:extLst>
      <p:ext uri="{BB962C8B-B14F-4D97-AF65-F5344CB8AC3E}">
        <p14:creationId xmlns:p14="http://schemas.microsoft.com/office/powerpoint/2010/main" val="103740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Design and build models for the prediction of Crypto currency prices</a:t>
            </a:r>
          </a:p>
          <a:p>
            <a:pPr lvl="1"/>
            <a:r>
              <a:rPr lang="en-US" dirty="0" smtClean="0"/>
              <a:t>This is a </a:t>
            </a:r>
            <a:r>
              <a:rPr lang="en-US" dirty="0" smtClean="0"/>
              <a:t>workshop </a:t>
            </a:r>
            <a:r>
              <a:rPr lang="en-US" dirty="0" smtClean="0"/>
              <a:t>so we want to focus on practical application of existing ML techniques</a:t>
            </a:r>
          </a:p>
          <a:p>
            <a:pPr lvl="1"/>
            <a:r>
              <a:rPr lang="en-US" dirty="0" smtClean="0"/>
              <a:t>We don</a:t>
            </a:r>
            <a:r>
              <a:rPr lang="mr-IN" dirty="0" smtClean="0"/>
              <a:t>’</a:t>
            </a:r>
            <a:r>
              <a:rPr lang="en-US" dirty="0" smtClean="0"/>
              <a:t>t have any perfect answers for you, we will offer some suggestions and talking points (to get started)</a:t>
            </a:r>
          </a:p>
          <a:p>
            <a:pPr lvl="1"/>
            <a:r>
              <a:rPr lang="en-US" dirty="0" smtClean="0"/>
              <a:t>We would like to see collaboration for this event. Please share and discuss ideas openly</a:t>
            </a:r>
          </a:p>
          <a:p>
            <a:pPr lvl="1"/>
            <a:r>
              <a:rPr lang="en-US" dirty="0" smtClean="0"/>
              <a:t>Feel </a:t>
            </a:r>
            <a:r>
              <a:rPr lang="en-US" dirty="0" smtClean="0"/>
              <a:t>free to work in teams, I would suggest we use a scrum method to get the work done</a:t>
            </a:r>
          </a:p>
          <a:p>
            <a:pPr lvl="1"/>
            <a:r>
              <a:rPr lang="en-US" dirty="0" smtClean="0"/>
              <a:t>Its best to focus on a task </a:t>
            </a:r>
            <a:r>
              <a:rPr lang="en-US" dirty="0"/>
              <a:t>that is only slightly out of your skill </a:t>
            </a:r>
            <a:r>
              <a:rPr lang="en-US" dirty="0" smtClean="0"/>
              <a:t>level, this way you challenge yourself but don</a:t>
            </a:r>
            <a:r>
              <a:rPr lang="mr-IN" dirty="0" smtClean="0"/>
              <a:t>’</a:t>
            </a:r>
            <a:r>
              <a:rPr lang="en-US" dirty="0" smtClean="0"/>
              <a:t>t become unable to proceed. Please proceed </a:t>
            </a:r>
            <a:r>
              <a:rPr lang="en-US" dirty="0"/>
              <a:t>as far as possible under your own steam and avoid disrupting other attendees with constant questions or requests for </a:t>
            </a:r>
            <a:r>
              <a:rPr lang="en-US" dirty="0" smtClean="0"/>
              <a:t>help. They are also here to expand their skills not to tutor you.</a:t>
            </a:r>
          </a:p>
        </p:txBody>
      </p:sp>
    </p:spTree>
    <p:extLst>
      <p:ext uri="{BB962C8B-B14F-4D97-AF65-F5344CB8AC3E}">
        <p14:creationId xmlns:p14="http://schemas.microsoft.com/office/powerpoint/2010/main" val="354665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basics of applied Machine learning</a:t>
            </a:r>
            <a:endParaRPr lang="en-US" dirty="0"/>
          </a:p>
        </p:txBody>
      </p:sp>
      <p:sp>
        <p:nvSpPr>
          <p:cNvPr id="3" name="Content Placeholder 2"/>
          <p:cNvSpPr>
            <a:spLocks noGrp="1"/>
          </p:cNvSpPr>
          <p:nvPr>
            <p:ph idx="1"/>
          </p:nvPr>
        </p:nvSpPr>
        <p:spPr/>
        <p:txBody>
          <a:bodyPr>
            <a:normAutofit/>
          </a:bodyPr>
          <a:lstStyle/>
          <a:p>
            <a:r>
              <a:rPr lang="en-US" dirty="0" smtClean="0"/>
              <a:t>If you do not have a machine setup for machine learning please use </a:t>
            </a:r>
            <a:r>
              <a:rPr lang="en-US" dirty="0" err="1" smtClean="0"/>
              <a:t>colab</a:t>
            </a:r>
            <a:r>
              <a:rPr lang="en-US" dirty="0" smtClean="0"/>
              <a:t> via the browser.</a:t>
            </a:r>
          </a:p>
          <a:p>
            <a:r>
              <a:rPr lang="en-US" dirty="0" smtClean="0"/>
              <a:t>I would suggest you start with </a:t>
            </a:r>
            <a:r>
              <a:rPr lang="en-US" dirty="0" err="1" smtClean="0"/>
              <a:t>keras</a:t>
            </a:r>
            <a:r>
              <a:rPr lang="en-US" dirty="0"/>
              <a:t> </a:t>
            </a:r>
            <a:r>
              <a:rPr lang="en-US" dirty="0" smtClean="0"/>
              <a:t>on </a:t>
            </a:r>
            <a:r>
              <a:rPr lang="en-US" dirty="0" err="1" smtClean="0"/>
              <a:t>tensorflow</a:t>
            </a:r>
            <a:r>
              <a:rPr lang="en-US" dirty="0" smtClean="0"/>
              <a:t> </a:t>
            </a:r>
            <a:r>
              <a:rPr lang="en-US" dirty="0" smtClean="0"/>
              <a:t>as its one of the most widely used systems, and is quite simple to learn and use</a:t>
            </a:r>
          </a:p>
          <a:p>
            <a:r>
              <a:rPr lang="en-US" dirty="0" smtClean="0"/>
              <a:t>I would suggest you create a simple single layer model to read in say 20 prior traded values and output a prediction for the next value</a:t>
            </a:r>
          </a:p>
          <a:p>
            <a:r>
              <a:rPr lang="en-US" dirty="0" smtClean="0"/>
              <a:t>I would suggest you use synthetic data to train this model as it can be adjusted to explore bugs and design flaws in your model </a:t>
            </a:r>
            <a:endParaRPr lang="en-US" dirty="0" smtClean="0"/>
          </a:p>
          <a:p>
            <a:r>
              <a:rPr lang="en-US" dirty="0" smtClean="0"/>
              <a:t>The stock example for today is here</a:t>
            </a:r>
          </a:p>
          <a:p>
            <a:pPr lvl="1"/>
            <a:r>
              <a:rPr lang="en-US" dirty="0">
                <a:hlinkClick r:id="rId2"/>
              </a:rPr>
              <a:t>https://</a:t>
            </a:r>
            <a:r>
              <a:rPr lang="en-US" dirty="0" smtClean="0">
                <a:hlinkClick r:id="rId2"/>
              </a:rPr>
              <a:t>github.com/ashleysmart/mlgym/blob/master/stock_price/Direct_SyntheticData.ipynb</a:t>
            </a:r>
            <a:endParaRPr lang="en-US" dirty="0" smtClean="0"/>
          </a:p>
        </p:txBody>
      </p:sp>
    </p:spTree>
    <p:extLst>
      <p:ext uri="{BB962C8B-B14F-4D97-AF65-F5344CB8AC3E}">
        <p14:creationId xmlns:p14="http://schemas.microsoft.com/office/powerpoint/2010/main" val="641853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410567" cy="1456267"/>
          </a:xfrm>
        </p:spPr>
        <p:txBody>
          <a:bodyPr/>
          <a:lstStyle/>
          <a:p>
            <a:r>
              <a:rPr lang="en-US" dirty="0" smtClean="0"/>
              <a:t>A overview of a Direct price prediction model</a:t>
            </a:r>
            <a:endParaRPr lang="en-US" dirty="0"/>
          </a:p>
        </p:txBody>
      </p:sp>
      <p:sp>
        <p:nvSpPr>
          <p:cNvPr id="3" name="Trapezoid 2"/>
          <p:cNvSpPr/>
          <p:nvPr/>
        </p:nvSpPr>
        <p:spPr>
          <a:xfrm rot="5400000">
            <a:off x="4660588" y="2995333"/>
            <a:ext cx="1720921"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Predict</a:t>
            </a:r>
            <a:br>
              <a:rPr lang="en-US" dirty="0" smtClean="0"/>
            </a:br>
            <a:r>
              <a:rPr lang="en-US" dirty="0" smtClean="0"/>
              <a:t>given </a:t>
            </a:r>
          </a:p>
          <a:p>
            <a:pPr algn="ctr"/>
            <a:r>
              <a:rPr lang="en-US" dirty="0" smtClean="0"/>
              <a:t>Data</a:t>
            </a:r>
            <a:endParaRPr lang="en-US" dirty="0"/>
          </a:p>
        </p:txBody>
      </p:sp>
      <p:sp>
        <p:nvSpPr>
          <p:cNvPr id="8" name="Oval 7"/>
          <p:cNvSpPr/>
          <p:nvPr/>
        </p:nvSpPr>
        <p:spPr>
          <a:xfrm>
            <a:off x="7443008" y="3701681"/>
            <a:ext cx="441789" cy="410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Y</a:t>
            </a:r>
            <a:endParaRPr lang="en-US" dirty="0">
              <a:ln w="0"/>
              <a:solidFill>
                <a:schemeClr val="tx1"/>
              </a:solidFill>
              <a:effectLst>
                <a:outerShdw blurRad="38100" dist="19050" dir="2700000" algn="tl" rotWithShape="0">
                  <a:schemeClr val="dk1">
                    <a:alpha val="40000"/>
                  </a:schemeClr>
                </a:outerShdw>
              </a:effectLst>
            </a:endParaRPr>
          </a:p>
        </p:txBody>
      </p:sp>
      <p:sp>
        <p:nvSpPr>
          <p:cNvPr id="9" name="Oval 8"/>
          <p:cNvSpPr/>
          <p:nvPr/>
        </p:nvSpPr>
        <p:spPr>
          <a:xfrm>
            <a:off x="3025093" y="3255762"/>
            <a:ext cx="573996" cy="1302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Data</a:t>
            </a:r>
            <a:endParaRPr lang="en-US" dirty="0">
              <a:ln w="0"/>
              <a:solidFill>
                <a:schemeClr val="tx1"/>
              </a:solidFill>
              <a:effectLst>
                <a:outerShdw blurRad="38100" dist="19050" dir="2700000" algn="tl" rotWithShape="0">
                  <a:schemeClr val="dk1">
                    <a:alpha val="40000"/>
                  </a:schemeClr>
                </a:outerShdw>
              </a:effectLst>
            </a:endParaRPr>
          </a:p>
        </p:txBody>
      </p:sp>
      <p:cxnSp>
        <p:nvCxnSpPr>
          <p:cNvPr id="11" name="Elbow Connector 10"/>
          <p:cNvCxnSpPr>
            <a:stCxn id="3" idx="0"/>
            <a:endCxn id="8" idx="2"/>
          </p:cNvCxnSpPr>
          <p:nvPr/>
        </p:nvCxnSpPr>
        <p:spPr>
          <a:xfrm flipV="1">
            <a:off x="6432880" y="3907164"/>
            <a:ext cx="1010128" cy="1"/>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9" idx="6"/>
            <a:endCxn id="3" idx="2"/>
          </p:cNvCxnSpPr>
          <p:nvPr/>
        </p:nvCxnSpPr>
        <p:spPr>
          <a:xfrm>
            <a:off x="3599089" y="3907164"/>
            <a:ext cx="101012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195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533" y="741106"/>
            <a:ext cx="10410567" cy="1456267"/>
          </a:xfrm>
        </p:spPr>
        <p:txBody>
          <a:bodyPr/>
          <a:lstStyle/>
          <a:p>
            <a:r>
              <a:rPr lang="en-US" dirty="0" smtClean="0"/>
              <a:t>A overview of an </a:t>
            </a:r>
            <a:r>
              <a:rPr lang="en-US" dirty="0" smtClean="0"/>
              <a:t>LSTM price </a:t>
            </a:r>
            <a:r>
              <a:rPr lang="en-US" dirty="0" smtClean="0"/>
              <a:t>prediction model</a:t>
            </a:r>
            <a:endParaRPr lang="en-US" dirty="0"/>
          </a:p>
        </p:txBody>
      </p:sp>
      <p:sp>
        <p:nvSpPr>
          <p:cNvPr id="26" name="Oval 25"/>
          <p:cNvSpPr/>
          <p:nvPr/>
        </p:nvSpPr>
        <p:spPr>
          <a:xfrm rot="16200000">
            <a:off x="5550713" y="5035112"/>
            <a:ext cx="573996" cy="58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d0</a:t>
            </a:r>
            <a:endParaRPr lang="en-US" dirty="0">
              <a:ln w="0"/>
              <a:solidFill>
                <a:schemeClr val="tx1"/>
              </a:solidFill>
              <a:effectLst>
                <a:outerShdw blurRad="38100" dist="19050" dir="2700000" algn="tl" rotWithShape="0">
                  <a:schemeClr val="dk1">
                    <a:alpha val="40000"/>
                  </a:schemeClr>
                </a:outerShdw>
              </a:effectLst>
            </a:endParaRPr>
          </a:p>
        </p:txBody>
      </p:sp>
      <p:cxnSp>
        <p:nvCxnSpPr>
          <p:cNvPr id="27" name="Straight Arrow Connector 26"/>
          <p:cNvCxnSpPr/>
          <p:nvPr/>
        </p:nvCxnSpPr>
        <p:spPr>
          <a:xfrm flipV="1">
            <a:off x="6129065" y="5322558"/>
            <a:ext cx="421075" cy="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6" idx="0"/>
          </p:cNvCxnSpPr>
          <p:nvPr/>
        </p:nvCxnSpPr>
        <p:spPr>
          <a:xfrm>
            <a:off x="5125280" y="5326466"/>
            <a:ext cx="421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rot="16200000">
            <a:off x="5550713" y="2541538"/>
            <a:ext cx="573996" cy="58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p0</a:t>
            </a:r>
            <a:endParaRPr lang="en-US" dirty="0">
              <a:ln w="0"/>
              <a:solidFill>
                <a:schemeClr val="tx1"/>
              </a:solidFill>
              <a:effectLst>
                <a:outerShdw blurRad="38100" dist="19050" dir="2700000" algn="tl" rotWithShape="0">
                  <a:schemeClr val="dk1">
                    <a:alpha val="40000"/>
                  </a:schemeClr>
                </a:outerShdw>
              </a:effectLst>
            </a:endParaRPr>
          </a:p>
        </p:txBody>
      </p:sp>
      <p:cxnSp>
        <p:nvCxnSpPr>
          <p:cNvPr id="43" name="Straight Arrow Connector 42"/>
          <p:cNvCxnSpPr/>
          <p:nvPr/>
        </p:nvCxnSpPr>
        <p:spPr>
          <a:xfrm flipV="1">
            <a:off x="6129065" y="2828984"/>
            <a:ext cx="421075" cy="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125280" y="2832892"/>
            <a:ext cx="421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481496" y="3674245"/>
            <a:ext cx="712429" cy="605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US" dirty="0"/>
          </a:p>
        </p:txBody>
      </p:sp>
      <p:cxnSp>
        <p:nvCxnSpPr>
          <p:cNvPr id="54" name="Straight Arrow Connector 53"/>
          <p:cNvCxnSpPr>
            <a:stCxn id="26" idx="6"/>
            <a:endCxn id="47" idx="2"/>
          </p:cNvCxnSpPr>
          <p:nvPr/>
        </p:nvCxnSpPr>
        <p:spPr>
          <a:xfrm flipV="1">
            <a:off x="5837711" y="4280230"/>
            <a:ext cx="0" cy="759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7" idx="0"/>
            <a:endCxn id="42" idx="2"/>
          </p:cNvCxnSpPr>
          <p:nvPr/>
        </p:nvCxnSpPr>
        <p:spPr>
          <a:xfrm flipV="1">
            <a:off x="5837711" y="3119890"/>
            <a:ext cx="0" cy="554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7" idx="3"/>
            <a:endCxn id="47" idx="1"/>
          </p:cNvCxnSpPr>
          <p:nvPr/>
        </p:nvCxnSpPr>
        <p:spPr>
          <a:xfrm flipH="1">
            <a:off x="5481496" y="3977238"/>
            <a:ext cx="712429" cy="12700"/>
          </a:xfrm>
          <a:prstGeom prst="bentConnector5">
            <a:avLst>
              <a:gd name="adj1" fmla="val -32087"/>
              <a:gd name="adj2" fmla="val -3967173"/>
              <a:gd name="adj3" fmla="val 13208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429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410567" cy="1456267"/>
          </a:xfrm>
        </p:spPr>
        <p:txBody>
          <a:bodyPr/>
          <a:lstStyle/>
          <a:p>
            <a:r>
              <a:rPr lang="en-US" dirty="0" smtClean="0"/>
              <a:t>A overview of an </a:t>
            </a:r>
            <a:r>
              <a:rPr lang="en-US" dirty="0" err="1" smtClean="0"/>
              <a:t>autoencoder</a:t>
            </a:r>
            <a:r>
              <a:rPr lang="en-US" dirty="0" smtClean="0"/>
              <a:t> price prediction model</a:t>
            </a:r>
            <a:endParaRPr lang="en-US" dirty="0"/>
          </a:p>
        </p:txBody>
      </p:sp>
      <p:sp>
        <p:nvSpPr>
          <p:cNvPr id="3" name="Trapezoid 2"/>
          <p:cNvSpPr/>
          <p:nvPr/>
        </p:nvSpPr>
        <p:spPr>
          <a:xfrm rot="5400000">
            <a:off x="3706515" y="2969852"/>
            <a:ext cx="1720921"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Identify</a:t>
            </a:r>
            <a:br>
              <a:rPr lang="en-US" dirty="0"/>
            </a:br>
            <a:r>
              <a:rPr lang="en-US" dirty="0"/>
              <a:t>Past</a:t>
            </a:r>
            <a:br>
              <a:rPr lang="en-US" dirty="0"/>
            </a:br>
            <a:r>
              <a:rPr lang="en-US" dirty="0"/>
              <a:t>Trend</a:t>
            </a:r>
          </a:p>
        </p:txBody>
      </p:sp>
      <p:sp>
        <p:nvSpPr>
          <p:cNvPr id="8" name="Oval 7"/>
          <p:cNvSpPr/>
          <p:nvPr/>
        </p:nvSpPr>
        <p:spPr>
          <a:xfrm>
            <a:off x="9161049" y="3312284"/>
            <a:ext cx="441789" cy="113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Y1,y2</a:t>
            </a:r>
            <a:r>
              <a:rPr lang="mr-IN" dirty="0" smtClean="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effectLst>
                <a:outerShdw blurRad="38100" dist="19050" dir="2700000" algn="tl" rotWithShape="0">
                  <a:schemeClr val="dk1">
                    <a:alpha val="40000"/>
                  </a:schemeClr>
                </a:outerShdw>
              </a:effectLst>
            </a:endParaRPr>
          </a:p>
        </p:txBody>
      </p:sp>
      <p:sp>
        <p:nvSpPr>
          <p:cNvPr id="9" name="Oval 8"/>
          <p:cNvSpPr/>
          <p:nvPr/>
        </p:nvSpPr>
        <p:spPr>
          <a:xfrm>
            <a:off x="2172477" y="3231047"/>
            <a:ext cx="573996" cy="1302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Data</a:t>
            </a:r>
            <a:endParaRPr lang="en-US" dirty="0">
              <a:ln w="0"/>
              <a:solidFill>
                <a:schemeClr val="tx1"/>
              </a:solidFill>
              <a:effectLst>
                <a:outerShdw blurRad="38100" dist="19050" dir="2700000" algn="tl" rotWithShape="0">
                  <a:schemeClr val="dk1">
                    <a:alpha val="40000"/>
                  </a:schemeClr>
                </a:outerShdw>
              </a:effectLst>
            </a:endParaRPr>
          </a:p>
        </p:txBody>
      </p:sp>
      <p:cxnSp>
        <p:nvCxnSpPr>
          <p:cNvPr id="24" name="Elbow Connector 23"/>
          <p:cNvCxnSpPr>
            <a:stCxn id="9" idx="6"/>
            <a:endCxn id="3" idx="2"/>
          </p:cNvCxnSpPr>
          <p:nvPr/>
        </p:nvCxnSpPr>
        <p:spPr>
          <a:xfrm flipV="1">
            <a:off x="2746473" y="3881684"/>
            <a:ext cx="908671" cy="7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rapezoid 9"/>
          <p:cNvSpPr/>
          <p:nvPr/>
        </p:nvSpPr>
        <p:spPr>
          <a:xfrm rot="16200000">
            <a:off x="6582237" y="2969853"/>
            <a:ext cx="1516618"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noAutofit/>
          </a:bodyPr>
          <a:lstStyle/>
          <a:p>
            <a:pPr algn="ctr"/>
            <a:r>
              <a:rPr lang="en-US" dirty="0" smtClean="0"/>
              <a:t>Predict</a:t>
            </a:r>
            <a:br>
              <a:rPr lang="en-US" dirty="0" smtClean="0"/>
            </a:br>
            <a:r>
              <a:rPr lang="en-US" dirty="0" smtClean="0"/>
              <a:t>given </a:t>
            </a:r>
          </a:p>
          <a:p>
            <a:pPr algn="ctr"/>
            <a:r>
              <a:rPr lang="en-US" dirty="0" smtClean="0"/>
              <a:t>embedding</a:t>
            </a:r>
            <a:endParaRPr lang="en-US" dirty="0"/>
          </a:p>
        </p:txBody>
      </p:sp>
      <p:cxnSp>
        <p:nvCxnSpPr>
          <p:cNvPr id="5" name="Straight Arrow Connector 4"/>
          <p:cNvCxnSpPr>
            <a:stCxn id="3" idx="0"/>
            <a:endCxn id="10" idx="0"/>
          </p:cNvCxnSpPr>
          <p:nvPr/>
        </p:nvCxnSpPr>
        <p:spPr>
          <a:xfrm>
            <a:off x="5478807" y="3881684"/>
            <a:ext cx="9499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8" idx="2"/>
          </p:cNvCxnSpPr>
          <p:nvPr/>
        </p:nvCxnSpPr>
        <p:spPr>
          <a:xfrm>
            <a:off x="8252378" y="3881684"/>
            <a:ext cx="908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260547" y="3558517"/>
            <a:ext cx="1408670" cy="646331"/>
          </a:xfrm>
          <a:prstGeom prst="rect">
            <a:avLst/>
          </a:prstGeom>
        </p:spPr>
        <p:txBody>
          <a:bodyPr wrap="square">
            <a:spAutoFit/>
          </a:bodyPr>
          <a:lstStyle/>
          <a:p>
            <a:pPr algn="ctr"/>
            <a:r>
              <a:rPr lang="en-US"/>
              <a:t>Trend</a:t>
            </a:r>
            <a:br>
              <a:rPr lang="en-US"/>
            </a:br>
            <a:r>
              <a:rPr lang="en-US"/>
              <a:t>embedding</a:t>
            </a:r>
            <a:endParaRPr lang="en-US" dirty="0"/>
          </a:p>
        </p:txBody>
      </p:sp>
    </p:spTree>
    <p:extLst>
      <p:ext uri="{BB962C8B-B14F-4D97-AF65-F5344CB8AC3E}">
        <p14:creationId xmlns:p14="http://schemas.microsoft.com/office/powerpoint/2010/main" val="1909500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410567" cy="1456267"/>
          </a:xfrm>
        </p:spPr>
        <p:txBody>
          <a:bodyPr/>
          <a:lstStyle/>
          <a:p>
            <a:r>
              <a:rPr lang="en-US" dirty="0" smtClean="0"/>
              <a:t>A overview of a Trend price prediction model</a:t>
            </a:r>
            <a:endParaRPr lang="en-US" dirty="0"/>
          </a:p>
        </p:txBody>
      </p:sp>
      <p:sp>
        <p:nvSpPr>
          <p:cNvPr id="3" name="Trapezoid 2"/>
          <p:cNvSpPr/>
          <p:nvPr/>
        </p:nvSpPr>
        <p:spPr>
          <a:xfrm rot="5400000">
            <a:off x="6106328" y="2785268"/>
            <a:ext cx="1720921"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Predict</a:t>
            </a:r>
            <a:br>
              <a:rPr lang="en-US" dirty="0" smtClean="0"/>
            </a:br>
            <a:r>
              <a:rPr lang="en-US" dirty="0" smtClean="0"/>
              <a:t>given </a:t>
            </a:r>
          </a:p>
          <a:p>
            <a:pPr algn="ctr"/>
            <a:r>
              <a:rPr lang="en-US" dirty="0" smtClean="0"/>
              <a:t>Trend</a:t>
            </a:r>
            <a:endParaRPr lang="en-US" dirty="0"/>
          </a:p>
        </p:txBody>
      </p:sp>
      <p:sp>
        <p:nvSpPr>
          <p:cNvPr id="6" name="Oval 5"/>
          <p:cNvSpPr/>
          <p:nvPr/>
        </p:nvSpPr>
        <p:spPr>
          <a:xfrm>
            <a:off x="4930354" y="3022059"/>
            <a:ext cx="441789" cy="410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X</a:t>
            </a:r>
          </a:p>
        </p:txBody>
      </p:sp>
      <p:sp>
        <p:nvSpPr>
          <p:cNvPr id="7" name="Trapezoid 6"/>
          <p:cNvSpPr/>
          <p:nvPr/>
        </p:nvSpPr>
        <p:spPr>
          <a:xfrm rot="5400000">
            <a:off x="3435648" y="3658429"/>
            <a:ext cx="1720921"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Identify</a:t>
            </a:r>
            <a:br>
              <a:rPr lang="en-US" dirty="0" smtClean="0"/>
            </a:br>
            <a:r>
              <a:rPr lang="en-US" dirty="0" smtClean="0"/>
              <a:t>Past</a:t>
            </a:r>
            <a:br>
              <a:rPr lang="en-US" dirty="0" smtClean="0"/>
            </a:br>
            <a:r>
              <a:rPr lang="en-US" dirty="0" smtClean="0"/>
              <a:t>Trend</a:t>
            </a:r>
            <a:endParaRPr lang="en-US" dirty="0"/>
          </a:p>
        </p:txBody>
      </p:sp>
      <p:sp>
        <p:nvSpPr>
          <p:cNvPr id="8" name="Oval 7"/>
          <p:cNvSpPr/>
          <p:nvPr/>
        </p:nvSpPr>
        <p:spPr>
          <a:xfrm>
            <a:off x="8888748" y="3491616"/>
            <a:ext cx="441789" cy="410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Y</a:t>
            </a:r>
            <a:endParaRPr lang="en-US" dirty="0">
              <a:ln w="0"/>
              <a:solidFill>
                <a:schemeClr val="tx1"/>
              </a:solidFill>
              <a:effectLst>
                <a:outerShdw blurRad="38100" dist="19050" dir="2700000" algn="tl" rotWithShape="0">
                  <a:schemeClr val="dk1">
                    <a:alpha val="40000"/>
                  </a:schemeClr>
                </a:outerShdw>
              </a:effectLst>
            </a:endParaRPr>
          </a:p>
        </p:txBody>
      </p:sp>
      <p:sp>
        <p:nvSpPr>
          <p:cNvPr id="9" name="Oval 8"/>
          <p:cNvSpPr/>
          <p:nvPr/>
        </p:nvSpPr>
        <p:spPr>
          <a:xfrm>
            <a:off x="2376199" y="3918858"/>
            <a:ext cx="573996" cy="1302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Data</a:t>
            </a:r>
            <a:endParaRPr lang="en-US" dirty="0">
              <a:ln w="0"/>
              <a:solidFill>
                <a:schemeClr val="tx1"/>
              </a:solidFill>
              <a:effectLst>
                <a:outerShdw blurRad="38100" dist="19050" dir="2700000" algn="tl" rotWithShape="0">
                  <a:schemeClr val="dk1">
                    <a:alpha val="40000"/>
                  </a:schemeClr>
                </a:outerShdw>
              </a:effectLst>
            </a:endParaRPr>
          </a:p>
        </p:txBody>
      </p:sp>
      <p:cxnSp>
        <p:nvCxnSpPr>
          <p:cNvPr id="11" name="Elbow Connector 10"/>
          <p:cNvCxnSpPr>
            <a:stCxn id="3" idx="0"/>
            <a:endCxn id="8" idx="2"/>
          </p:cNvCxnSpPr>
          <p:nvPr/>
        </p:nvCxnSpPr>
        <p:spPr>
          <a:xfrm flipV="1">
            <a:off x="7878620" y="3697099"/>
            <a:ext cx="1010128" cy="1"/>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254894" y="3237470"/>
            <a:ext cx="800063" cy="1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0"/>
          </p:cNvCxnSpPr>
          <p:nvPr/>
        </p:nvCxnSpPr>
        <p:spPr>
          <a:xfrm flipV="1">
            <a:off x="5207940" y="4139514"/>
            <a:ext cx="847017" cy="4307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9" idx="6"/>
            <a:endCxn id="7" idx="2"/>
          </p:cNvCxnSpPr>
          <p:nvPr/>
        </p:nvCxnSpPr>
        <p:spPr>
          <a:xfrm>
            <a:off x="2950195" y="4570260"/>
            <a:ext cx="43408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017492" y="4188004"/>
            <a:ext cx="1249060" cy="646331"/>
          </a:xfrm>
          <a:prstGeom prst="rect">
            <a:avLst/>
          </a:prstGeom>
          <a:noFill/>
        </p:spPr>
        <p:txBody>
          <a:bodyPr wrap="none" rtlCol="0">
            <a:spAutoFit/>
          </a:bodyPr>
          <a:lstStyle/>
          <a:p>
            <a:pPr algn="ctr"/>
            <a:r>
              <a:rPr lang="en-US" dirty="0" smtClean="0"/>
              <a:t>Trend</a:t>
            </a:r>
            <a:br>
              <a:rPr lang="en-US" dirty="0" smtClean="0"/>
            </a:br>
            <a:r>
              <a:rPr lang="en-US" dirty="0" smtClean="0"/>
              <a:t>embedding</a:t>
            </a:r>
            <a:endParaRPr lang="en-US" dirty="0"/>
          </a:p>
        </p:txBody>
      </p:sp>
    </p:spTree>
    <p:extLst>
      <p:ext uri="{BB962C8B-B14F-4D97-AF65-F5344CB8AC3E}">
        <p14:creationId xmlns:p14="http://schemas.microsoft.com/office/powerpoint/2010/main" val="401569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72304" y="3170271"/>
            <a:ext cx="2332234" cy="1720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1" y="609600"/>
            <a:ext cx="10410567" cy="1456267"/>
          </a:xfrm>
        </p:spPr>
        <p:txBody>
          <a:bodyPr/>
          <a:lstStyle/>
          <a:p>
            <a:r>
              <a:rPr lang="en-US" dirty="0" smtClean="0"/>
              <a:t>A overview of a GMM for price prediction</a:t>
            </a:r>
            <a:endParaRPr lang="en-US" dirty="0"/>
          </a:p>
        </p:txBody>
      </p:sp>
      <p:sp>
        <p:nvSpPr>
          <p:cNvPr id="3" name="Trapezoid 2"/>
          <p:cNvSpPr/>
          <p:nvPr/>
        </p:nvSpPr>
        <p:spPr>
          <a:xfrm rot="5400000">
            <a:off x="4289884" y="3118900"/>
            <a:ext cx="1720921"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GMM </a:t>
            </a:r>
          </a:p>
          <a:p>
            <a:pPr algn="ctr"/>
            <a:r>
              <a:rPr lang="en-US" dirty="0" err="1" smtClean="0"/>
              <a:t>Params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507" y="3368049"/>
            <a:ext cx="2003828" cy="1325367"/>
          </a:xfrm>
          <a:prstGeom prst="rect">
            <a:avLst/>
          </a:prstGeom>
        </p:spPr>
      </p:pic>
      <p:sp>
        <p:nvSpPr>
          <p:cNvPr id="6" name="Oval 5"/>
          <p:cNvSpPr/>
          <p:nvPr/>
        </p:nvSpPr>
        <p:spPr>
          <a:xfrm>
            <a:off x="3113910" y="3355691"/>
            <a:ext cx="441789" cy="410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X</a:t>
            </a:r>
          </a:p>
        </p:txBody>
      </p:sp>
      <p:sp>
        <p:nvSpPr>
          <p:cNvPr id="7" name="Trapezoid 6"/>
          <p:cNvSpPr/>
          <p:nvPr/>
        </p:nvSpPr>
        <p:spPr>
          <a:xfrm rot="5400000">
            <a:off x="1619204" y="3992061"/>
            <a:ext cx="1720921"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Identify</a:t>
            </a:r>
            <a:br>
              <a:rPr lang="en-US" dirty="0" smtClean="0"/>
            </a:br>
            <a:r>
              <a:rPr lang="en-US" dirty="0" smtClean="0"/>
              <a:t>Past</a:t>
            </a:r>
            <a:br>
              <a:rPr lang="en-US" dirty="0" smtClean="0"/>
            </a:br>
            <a:r>
              <a:rPr lang="en-US" dirty="0" smtClean="0"/>
              <a:t>Trend</a:t>
            </a:r>
            <a:endParaRPr lang="en-US" dirty="0"/>
          </a:p>
        </p:txBody>
      </p:sp>
      <p:sp>
        <p:nvSpPr>
          <p:cNvPr id="8" name="Oval 7"/>
          <p:cNvSpPr/>
          <p:nvPr/>
        </p:nvSpPr>
        <p:spPr>
          <a:xfrm>
            <a:off x="8017526" y="2278987"/>
            <a:ext cx="441789" cy="410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Y</a:t>
            </a:r>
            <a:endParaRPr lang="en-US" dirty="0">
              <a:ln w="0"/>
              <a:solidFill>
                <a:schemeClr val="tx1"/>
              </a:solidFill>
              <a:effectLst>
                <a:outerShdw blurRad="38100" dist="19050" dir="2700000" algn="tl" rotWithShape="0">
                  <a:schemeClr val="dk1">
                    <a:alpha val="40000"/>
                  </a:schemeClr>
                </a:outerShdw>
              </a:effectLst>
            </a:endParaRPr>
          </a:p>
        </p:txBody>
      </p:sp>
      <p:sp>
        <p:nvSpPr>
          <p:cNvPr id="9" name="Oval 8"/>
          <p:cNvSpPr/>
          <p:nvPr/>
        </p:nvSpPr>
        <p:spPr>
          <a:xfrm>
            <a:off x="559755" y="4252490"/>
            <a:ext cx="573996" cy="1302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Data</a:t>
            </a:r>
            <a:endParaRPr lang="en-US" dirty="0">
              <a:ln w="0"/>
              <a:solidFill>
                <a:schemeClr val="tx1"/>
              </a:solidFill>
              <a:effectLst>
                <a:outerShdw blurRad="38100" dist="19050" dir="2700000" algn="tl" rotWithShape="0">
                  <a:schemeClr val="dk1">
                    <a:alpha val="40000"/>
                  </a:schemeClr>
                </a:outerShdw>
              </a:effectLst>
            </a:endParaRPr>
          </a:p>
        </p:txBody>
      </p:sp>
      <p:cxnSp>
        <p:nvCxnSpPr>
          <p:cNvPr id="11" name="Elbow Connector 10"/>
          <p:cNvCxnSpPr>
            <a:stCxn id="3" idx="0"/>
            <a:endCxn id="5" idx="1"/>
          </p:cNvCxnSpPr>
          <p:nvPr/>
        </p:nvCxnSpPr>
        <p:spPr>
          <a:xfrm>
            <a:off x="6062176" y="4030732"/>
            <a:ext cx="1010128" cy="12700"/>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438450" y="3571102"/>
            <a:ext cx="800063" cy="1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0"/>
          </p:cNvCxnSpPr>
          <p:nvPr/>
        </p:nvCxnSpPr>
        <p:spPr>
          <a:xfrm flipV="1">
            <a:off x="3391496" y="4473146"/>
            <a:ext cx="847017" cy="4307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6029221" y="4306702"/>
            <a:ext cx="1010128" cy="12700"/>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6041581" y="3750642"/>
            <a:ext cx="1010128" cy="12700"/>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52237" y="3561176"/>
            <a:ext cx="850203" cy="923330"/>
          </a:xfrm>
          <a:prstGeom prst="rect">
            <a:avLst/>
          </a:prstGeom>
          <a:noFill/>
        </p:spPr>
        <p:txBody>
          <a:bodyPr wrap="square" rtlCol="0">
            <a:spAutoFit/>
          </a:bodyPr>
          <a:lstStyle/>
          <a:p>
            <a:pPr algn="ctr"/>
            <a:r>
              <a:rPr lang="en-US" dirty="0"/>
              <a:t>scale</a:t>
            </a:r>
            <a:br>
              <a:rPr lang="en-US" dirty="0"/>
            </a:br>
            <a:r>
              <a:rPr lang="en-US" dirty="0"/>
              <a:t>mean</a:t>
            </a:r>
            <a:br>
              <a:rPr lang="en-US" dirty="0"/>
            </a:br>
            <a:r>
              <a:rPr lang="en-US" dirty="0" err="1" smtClean="0"/>
              <a:t>stddev</a:t>
            </a:r>
            <a:endParaRPr lang="en-US" dirty="0"/>
          </a:p>
        </p:txBody>
      </p:sp>
      <p:cxnSp>
        <p:nvCxnSpPr>
          <p:cNvPr id="24" name="Elbow Connector 23"/>
          <p:cNvCxnSpPr>
            <a:stCxn id="9" idx="6"/>
            <a:endCxn id="7" idx="2"/>
          </p:cNvCxnSpPr>
          <p:nvPr/>
        </p:nvCxnSpPr>
        <p:spPr>
          <a:xfrm>
            <a:off x="1133751" y="4903892"/>
            <a:ext cx="43408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4"/>
            <a:endCxn id="5" idx="0"/>
          </p:cNvCxnSpPr>
          <p:nvPr/>
        </p:nvCxnSpPr>
        <p:spPr>
          <a:xfrm>
            <a:off x="8238421" y="2689953"/>
            <a:ext cx="0" cy="48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0654579" y="3817358"/>
            <a:ext cx="441789" cy="410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p>
        </p:txBody>
      </p:sp>
      <p:cxnSp>
        <p:nvCxnSpPr>
          <p:cNvPr id="31" name="Straight Arrow Connector 30"/>
          <p:cNvCxnSpPr>
            <a:stCxn id="5" idx="3"/>
            <a:endCxn id="29" idx="2"/>
          </p:cNvCxnSpPr>
          <p:nvPr/>
        </p:nvCxnSpPr>
        <p:spPr>
          <a:xfrm flipV="1">
            <a:off x="9404538" y="4022841"/>
            <a:ext cx="1250041" cy="7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419946" y="3829715"/>
            <a:ext cx="1255472" cy="369332"/>
          </a:xfrm>
          <a:prstGeom prst="rect">
            <a:avLst/>
          </a:prstGeom>
          <a:noFill/>
        </p:spPr>
        <p:txBody>
          <a:bodyPr wrap="none" rtlCol="0">
            <a:spAutoFit/>
          </a:bodyPr>
          <a:lstStyle/>
          <a:p>
            <a:r>
              <a:rPr lang="en-US" dirty="0" smtClean="0"/>
              <a:t>P(</a:t>
            </a:r>
            <a:r>
              <a:rPr lang="en-US" dirty="0" err="1" smtClean="0"/>
              <a:t>Y|X,data</a:t>
            </a:r>
            <a:r>
              <a:rPr lang="en-US" dirty="0" smtClean="0"/>
              <a:t>)</a:t>
            </a:r>
            <a:endParaRPr lang="en-US" dirty="0"/>
          </a:p>
        </p:txBody>
      </p:sp>
      <p:sp>
        <p:nvSpPr>
          <p:cNvPr id="37" name="TextBox 36"/>
          <p:cNvSpPr txBox="1"/>
          <p:nvPr/>
        </p:nvSpPr>
        <p:spPr>
          <a:xfrm>
            <a:off x="3201048" y="4521636"/>
            <a:ext cx="1249060" cy="646331"/>
          </a:xfrm>
          <a:prstGeom prst="rect">
            <a:avLst/>
          </a:prstGeom>
          <a:noFill/>
        </p:spPr>
        <p:txBody>
          <a:bodyPr wrap="none" rtlCol="0">
            <a:spAutoFit/>
          </a:bodyPr>
          <a:lstStyle/>
          <a:p>
            <a:pPr algn="ctr"/>
            <a:r>
              <a:rPr lang="en-US" dirty="0" smtClean="0"/>
              <a:t>Trend</a:t>
            </a:r>
            <a:br>
              <a:rPr lang="en-US" dirty="0" smtClean="0"/>
            </a:br>
            <a:r>
              <a:rPr lang="en-US" dirty="0" smtClean="0"/>
              <a:t>embedding</a:t>
            </a:r>
            <a:endParaRPr lang="en-US" dirty="0"/>
          </a:p>
        </p:txBody>
      </p:sp>
    </p:spTree>
    <p:extLst>
      <p:ext uri="{BB962C8B-B14F-4D97-AF65-F5344CB8AC3E}">
        <p14:creationId xmlns:p14="http://schemas.microsoft.com/office/powerpoint/2010/main" val="1435010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Gaussian </a:t>
            </a:r>
            <a:r>
              <a:rPr lang="en-US" dirty="0" smtClean="0"/>
              <a:t>mixture models </a:t>
            </a:r>
            <a:r>
              <a:rPr lang="mr-IN" dirty="0" smtClean="0"/>
              <a:t>–</a:t>
            </a:r>
            <a:r>
              <a:rPr lang="en-US" dirty="0" smtClean="0"/>
              <a:t> 1D slice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3743" y="2065866"/>
            <a:ext cx="6345454" cy="419699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5" y="2065866"/>
            <a:ext cx="6345454" cy="4196993"/>
          </a:xfrm>
          <a:prstGeom prst="rect">
            <a:avLst/>
          </a:prstGeom>
        </p:spPr>
      </p:pic>
    </p:spTree>
    <p:extLst>
      <p:ext uri="{BB962C8B-B14F-4D97-AF65-F5344CB8AC3E}">
        <p14:creationId xmlns:p14="http://schemas.microsoft.com/office/powerpoint/2010/main" val="565320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2769"/>
            <a:ext cx="11866538" cy="4404841"/>
          </a:xfrm>
          <a:prstGeom prst="rect">
            <a:avLst/>
          </a:prstGeom>
        </p:spPr>
      </p:pic>
    </p:spTree>
    <p:extLst>
      <p:ext uri="{BB962C8B-B14F-4D97-AF65-F5344CB8AC3E}">
        <p14:creationId xmlns:p14="http://schemas.microsoft.com/office/powerpoint/2010/main" val="1214551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a:t>
            </a:r>
            <a:endParaRPr lang="en-US" dirty="0"/>
          </a:p>
        </p:txBody>
      </p:sp>
      <p:sp>
        <p:nvSpPr>
          <p:cNvPr id="3" name="Content Placeholder 2"/>
          <p:cNvSpPr>
            <a:spLocks noGrp="1"/>
          </p:cNvSpPr>
          <p:nvPr>
            <p:ph idx="1"/>
          </p:nvPr>
        </p:nvSpPr>
        <p:spPr/>
        <p:txBody>
          <a:bodyPr>
            <a:normAutofit/>
          </a:bodyPr>
          <a:lstStyle/>
          <a:p>
            <a:r>
              <a:rPr lang="en-US" dirty="0" smtClean="0"/>
              <a:t>NYSE FA data set: </a:t>
            </a:r>
            <a:endParaRPr lang="en-US" dirty="0" smtClean="0"/>
          </a:p>
          <a:p>
            <a:pPr lvl="1"/>
            <a:r>
              <a:rPr lang="en-US" dirty="0" smtClean="0">
                <a:hlinkClick r:id="rId2"/>
              </a:rPr>
              <a:t>https</a:t>
            </a:r>
            <a:r>
              <a:rPr lang="en-US" dirty="0">
                <a:hlinkClick r:id="rId2"/>
              </a:rPr>
              <a:t>://</a:t>
            </a:r>
            <a:r>
              <a:rPr lang="en-US" dirty="0" smtClean="0">
                <a:hlinkClick r:id="rId2"/>
              </a:rPr>
              <a:t>www.kaggle.com/dgawlik/nyse</a:t>
            </a:r>
            <a:endParaRPr lang="en-US" dirty="0" smtClean="0"/>
          </a:p>
          <a:p>
            <a:r>
              <a:rPr lang="en-US" dirty="0"/>
              <a:t>Crypto data set</a:t>
            </a:r>
            <a:r>
              <a:rPr lang="en-US" dirty="0" smtClean="0"/>
              <a:t>:</a:t>
            </a:r>
          </a:p>
          <a:p>
            <a:pPr lvl="1"/>
            <a:r>
              <a:rPr lang="en-US" dirty="0" smtClean="0"/>
              <a:t> </a:t>
            </a:r>
            <a:r>
              <a:rPr lang="en-US" dirty="0">
                <a:hlinkClick r:id="rId3"/>
              </a:rPr>
              <a:t>https://</a:t>
            </a:r>
            <a:r>
              <a:rPr lang="en-US" dirty="0" smtClean="0">
                <a:hlinkClick r:id="rId3"/>
              </a:rPr>
              <a:t>www.kaggle.com/mczielinski/bitcoin-historical-data</a:t>
            </a:r>
            <a:endParaRPr lang="en-US" dirty="0" smtClean="0"/>
          </a:p>
          <a:p>
            <a:r>
              <a:rPr lang="en-US" dirty="0" smtClean="0"/>
              <a:t>Synthetic </a:t>
            </a:r>
            <a:r>
              <a:rPr lang="en-US" dirty="0" smtClean="0"/>
              <a:t>data:</a:t>
            </a:r>
          </a:p>
          <a:p>
            <a:pPr lvl="1"/>
            <a:r>
              <a:rPr lang="en-US" dirty="0" smtClean="0">
                <a:hlinkClick r:id="rId4"/>
              </a:rPr>
              <a:t>https</a:t>
            </a:r>
            <a:r>
              <a:rPr lang="en-US" dirty="0">
                <a:hlinkClick r:id="rId4"/>
              </a:rPr>
              <a:t>://</a:t>
            </a:r>
            <a:r>
              <a:rPr lang="en-US" dirty="0" smtClean="0">
                <a:hlinkClick r:id="rId4"/>
              </a:rPr>
              <a:t>github.com/ashleysmart/mlgym/blob/master/stock_price/SyneticTradeData.ipynb</a:t>
            </a:r>
            <a:endParaRPr lang="en-US" dirty="0" smtClean="0"/>
          </a:p>
          <a:p>
            <a:r>
              <a:rPr lang="en-US" dirty="0" err="1" smtClean="0"/>
              <a:t>Binance</a:t>
            </a:r>
            <a:r>
              <a:rPr lang="en-US" dirty="0" smtClean="0"/>
              <a:t> </a:t>
            </a:r>
          </a:p>
          <a:p>
            <a:pPr lvl="1"/>
            <a:r>
              <a:rPr lang="en-US" dirty="0" smtClean="0">
                <a:hlinkClick r:id="rId5"/>
              </a:rPr>
              <a:t>https</a:t>
            </a:r>
            <a:r>
              <a:rPr lang="en-US" dirty="0">
                <a:hlinkClick r:id="rId5"/>
              </a:rPr>
              <a:t>://www.binance.com/?</a:t>
            </a:r>
            <a:r>
              <a:rPr lang="en-US" dirty="0" smtClean="0">
                <a:hlinkClick r:id="rId5"/>
              </a:rPr>
              <a:t>ref=10099792</a:t>
            </a:r>
            <a:r>
              <a:rPr lang="en-US" dirty="0" smtClean="0"/>
              <a:t> - but on idea how to get the data yet</a:t>
            </a:r>
            <a:r>
              <a:rPr lang="mr-IN" dirty="0" smtClean="0"/>
              <a:t>…</a:t>
            </a:r>
            <a:endParaRPr lang="en-US" dirty="0" smtClean="0"/>
          </a:p>
          <a:p>
            <a:pPr lvl="1"/>
            <a:r>
              <a:rPr lang="en-US" dirty="0">
                <a:hlinkClick r:id="rId6"/>
              </a:rPr>
              <a:t>https://medium.com/@</a:t>
            </a:r>
            <a:r>
              <a:rPr lang="en-US" dirty="0" smtClean="0">
                <a:hlinkClick r:id="rId6"/>
              </a:rPr>
              <a:t>samuelson78x/binance-get-historical-data-api-1bc8c758fa85</a:t>
            </a:r>
            <a:endParaRPr lang="en-US" dirty="0"/>
          </a:p>
          <a:p>
            <a:pPr lvl="1"/>
            <a:endParaRPr lang="en-US" dirty="0"/>
          </a:p>
          <a:p>
            <a:endParaRPr lang="en-US" dirty="0" smtClean="0"/>
          </a:p>
          <a:p>
            <a:endParaRPr lang="en-US" dirty="0"/>
          </a:p>
        </p:txBody>
      </p:sp>
    </p:spTree>
    <p:extLst>
      <p:ext uri="{BB962C8B-B14F-4D97-AF65-F5344CB8AC3E}">
        <p14:creationId xmlns:p14="http://schemas.microsoft.com/office/powerpoint/2010/main" val="1838065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normAutofit/>
          </a:bodyPr>
          <a:lstStyle/>
          <a:p>
            <a:r>
              <a:rPr lang="en-US" dirty="0" smtClean="0"/>
              <a:t>Proposed </a:t>
            </a:r>
            <a:r>
              <a:rPr lang="en-US" dirty="0"/>
              <a:t>topics/agenda : </a:t>
            </a:r>
            <a:endParaRPr lang="en-US" dirty="0" smtClean="0"/>
          </a:p>
          <a:p>
            <a:r>
              <a:rPr lang="en-US" dirty="0" smtClean="0"/>
              <a:t>10:00am gather and networking at </a:t>
            </a:r>
            <a:r>
              <a:rPr lang="en-US" dirty="0"/>
              <a:t>1st </a:t>
            </a:r>
            <a:r>
              <a:rPr lang="en-US" dirty="0" smtClean="0"/>
              <a:t>floor</a:t>
            </a:r>
          </a:p>
          <a:p>
            <a:r>
              <a:rPr lang="en-US" dirty="0" smtClean="0"/>
              <a:t>10:30am </a:t>
            </a:r>
            <a:r>
              <a:rPr lang="en-US" dirty="0"/>
              <a:t>enter building and welcome </a:t>
            </a:r>
            <a:r>
              <a:rPr lang="en-US" dirty="0" smtClean="0"/>
              <a:t>talk</a:t>
            </a:r>
          </a:p>
          <a:p>
            <a:r>
              <a:rPr lang="en-US" dirty="0" smtClean="0"/>
              <a:t>11:00am </a:t>
            </a:r>
            <a:r>
              <a:rPr lang="en-US" dirty="0"/>
              <a:t>initial round talk discussion on </a:t>
            </a:r>
            <a:r>
              <a:rPr lang="en-US" dirty="0" smtClean="0"/>
              <a:t>basic price </a:t>
            </a:r>
            <a:r>
              <a:rPr lang="en-US" dirty="0"/>
              <a:t>prediction </a:t>
            </a:r>
            <a:r>
              <a:rPr lang="en-US" dirty="0" smtClean="0"/>
              <a:t>models </a:t>
            </a:r>
          </a:p>
          <a:p>
            <a:r>
              <a:rPr lang="en-US" dirty="0" smtClean="0"/>
              <a:t>12:00am </a:t>
            </a:r>
            <a:r>
              <a:rPr lang="en-US" dirty="0"/>
              <a:t>initial </a:t>
            </a:r>
            <a:r>
              <a:rPr lang="en-US" dirty="0" smtClean="0"/>
              <a:t>hackathon </a:t>
            </a:r>
            <a:r>
              <a:rPr lang="en-US" dirty="0"/>
              <a:t>session 1pm </a:t>
            </a:r>
            <a:r>
              <a:rPr lang="en-US" dirty="0" smtClean="0"/>
              <a:t>lunch</a:t>
            </a:r>
          </a:p>
          <a:p>
            <a:r>
              <a:rPr lang="en-US" dirty="0" smtClean="0"/>
              <a:t>2:00pm </a:t>
            </a:r>
            <a:r>
              <a:rPr lang="en-US" dirty="0"/>
              <a:t>round table </a:t>
            </a:r>
            <a:r>
              <a:rPr lang="en-US" dirty="0" smtClean="0"/>
              <a:t>discussion 2 and demos</a:t>
            </a:r>
          </a:p>
          <a:p>
            <a:r>
              <a:rPr lang="en-US" dirty="0" smtClean="0"/>
              <a:t>2:30am hackathon session 2</a:t>
            </a:r>
          </a:p>
          <a:p>
            <a:r>
              <a:rPr lang="en-US" dirty="0" smtClean="0"/>
              <a:t>4:30pm </a:t>
            </a:r>
            <a:r>
              <a:rPr lang="en-US" dirty="0"/>
              <a:t>round table discussion </a:t>
            </a:r>
            <a:r>
              <a:rPr lang="en-US" dirty="0" smtClean="0"/>
              <a:t>3, demos and wrap up</a:t>
            </a:r>
          </a:p>
          <a:p>
            <a:r>
              <a:rPr lang="en-US" dirty="0" smtClean="0"/>
              <a:t>5:00pm finish + beer</a:t>
            </a:r>
            <a:endParaRPr lang="en-US" dirty="0"/>
          </a:p>
        </p:txBody>
      </p:sp>
    </p:spTree>
    <p:extLst>
      <p:ext uri="{BB962C8B-B14F-4D97-AF65-F5344CB8AC3E}">
        <p14:creationId xmlns:p14="http://schemas.microsoft.com/office/powerpoint/2010/main" val="1748532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Now lets move to a Open discussion format</a:t>
            </a:r>
            <a:endParaRPr lang="en-US" dirty="0"/>
          </a:p>
        </p:txBody>
      </p:sp>
      <p:sp>
        <p:nvSpPr>
          <p:cNvPr id="3" name="Subtitle 2"/>
          <p:cNvSpPr>
            <a:spLocks noGrp="1"/>
          </p:cNvSpPr>
          <p:nvPr>
            <p:ph type="subTitle" idx="1"/>
          </p:nvPr>
        </p:nvSpPr>
        <p:spPr/>
        <p:txBody>
          <a:bodyPr/>
          <a:lstStyle/>
          <a:p>
            <a:r>
              <a:rPr lang="en-US" dirty="0" smtClean="0"/>
              <a:t>  </a:t>
            </a:r>
          </a:p>
          <a:p>
            <a:endParaRPr lang="en-US" dirty="0"/>
          </a:p>
        </p:txBody>
      </p:sp>
    </p:spTree>
    <p:extLst>
      <p:ext uri="{BB962C8B-B14F-4D97-AF65-F5344CB8AC3E}">
        <p14:creationId xmlns:p14="http://schemas.microsoft.com/office/powerpoint/2010/main" val="2064898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168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695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Zeroth discussion point	</a:t>
            </a:r>
            <a:endParaRPr lang="en-US" dirty="0"/>
          </a:p>
        </p:txBody>
      </p:sp>
      <p:sp>
        <p:nvSpPr>
          <p:cNvPr id="3" name="Content Placeholder 2"/>
          <p:cNvSpPr>
            <a:spLocks noGrp="1"/>
          </p:cNvSpPr>
          <p:nvPr>
            <p:ph idx="1"/>
          </p:nvPr>
        </p:nvSpPr>
        <p:spPr/>
        <p:txBody>
          <a:bodyPr/>
          <a:lstStyle/>
          <a:p>
            <a:r>
              <a:rPr lang="en-US" dirty="0" smtClean="0"/>
              <a:t>Done outside the building while we wait for people to gather</a:t>
            </a:r>
          </a:p>
          <a:p>
            <a:pPr marL="285750" lvl="1"/>
            <a:r>
              <a:rPr lang="en-US" dirty="0" smtClean="0"/>
              <a:t>Introductions</a:t>
            </a:r>
          </a:p>
          <a:p>
            <a:pPr marL="285750" lvl="1"/>
            <a:r>
              <a:rPr lang="en-US" dirty="0" smtClean="0"/>
              <a:t>First </a:t>
            </a:r>
            <a:r>
              <a:rPr lang="en-US" dirty="0"/>
              <a:t>off who has tried to build a model to predict prices</a:t>
            </a:r>
            <a:r>
              <a:rPr lang="en-US" dirty="0" smtClean="0"/>
              <a:t>?</a:t>
            </a:r>
          </a:p>
          <a:p>
            <a:pPr marL="285750" lvl="1"/>
            <a:r>
              <a:rPr lang="en-US" dirty="0" smtClean="0"/>
              <a:t>What kind of models did they try and what worked out</a:t>
            </a:r>
            <a:endParaRPr lang="en-US" dirty="0"/>
          </a:p>
        </p:txBody>
      </p:sp>
    </p:spTree>
    <p:extLst>
      <p:ext uri="{BB962C8B-B14F-4D97-AF65-F5344CB8AC3E}">
        <p14:creationId xmlns:p14="http://schemas.microsoft.com/office/powerpoint/2010/main" val="183346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training materials </a:t>
            </a:r>
            <a:endParaRPr lang="en-US" dirty="0"/>
          </a:p>
        </p:txBody>
      </p:sp>
      <p:sp>
        <p:nvSpPr>
          <p:cNvPr id="3" name="Content Placeholder 2"/>
          <p:cNvSpPr>
            <a:spLocks noGrp="1"/>
          </p:cNvSpPr>
          <p:nvPr>
            <p:ph idx="1"/>
          </p:nvPr>
        </p:nvSpPr>
        <p:spPr/>
        <p:txBody>
          <a:bodyPr/>
          <a:lstStyle/>
          <a:p>
            <a:r>
              <a:rPr lang="en-US" dirty="0"/>
              <a:t>David </a:t>
            </a:r>
            <a:r>
              <a:rPr lang="en-US" dirty="0" err="1" smtClean="0"/>
              <a:t>Rosenbergs</a:t>
            </a:r>
            <a:r>
              <a:rPr lang="en-US" dirty="0" smtClean="0"/>
              <a:t> the mathematical discussion on ML</a:t>
            </a:r>
          </a:p>
          <a:p>
            <a:pPr lvl="1"/>
            <a:r>
              <a:rPr lang="en-US" dirty="0" smtClean="0"/>
              <a:t>https</a:t>
            </a:r>
            <a:r>
              <a:rPr lang="en-US" dirty="0"/>
              <a:t>://</a:t>
            </a:r>
            <a:r>
              <a:rPr lang="en-US" dirty="0" err="1"/>
              <a:t>bloomberg.github.io</a:t>
            </a:r>
            <a:r>
              <a:rPr lang="en-US" dirty="0"/>
              <a:t>/</a:t>
            </a:r>
            <a:r>
              <a:rPr lang="en-US" dirty="0" err="1"/>
              <a:t>foml</a:t>
            </a:r>
            <a:r>
              <a:rPr lang="en-US" dirty="0"/>
              <a:t>/#lectures</a:t>
            </a:r>
          </a:p>
          <a:p>
            <a:r>
              <a:rPr lang="en-US" dirty="0" smtClean="0"/>
              <a:t>Andrew NGs learning </a:t>
            </a:r>
            <a:r>
              <a:rPr lang="en-US" dirty="0"/>
              <a:t>curve method </a:t>
            </a:r>
            <a:endParaRPr lang="en-US" dirty="0" smtClean="0"/>
          </a:p>
          <a:p>
            <a:pPr lvl="1"/>
            <a:r>
              <a:rPr lang="en-US" dirty="0" smtClean="0"/>
              <a:t>https</a:t>
            </a:r>
            <a:r>
              <a:rPr lang="en-US" dirty="0"/>
              <a:t>://</a:t>
            </a:r>
            <a:r>
              <a:rPr lang="en-US" dirty="0" err="1"/>
              <a:t>www.youtube.com</a:t>
            </a:r>
            <a:r>
              <a:rPr lang="en-US" dirty="0"/>
              <a:t>/</a:t>
            </a:r>
            <a:r>
              <a:rPr lang="en-US" dirty="0" err="1"/>
              <a:t>watch?v</a:t>
            </a:r>
            <a:r>
              <a:rPr lang="en-US" dirty="0"/>
              <a:t>=ISBGFY-</a:t>
            </a:r>
            <a:r>
              <a:rPr lang="en-US" dirty="0" err="1"/>
              <a:t>gBug</a:t>
            </a:r>
            <a:endParaRPr lang="en-US" dirty="0"/>
          </a:p>
        </p:txBody>
      </p:sp>
    </p:spTree>
    <p:extLst>
      <p:ext uri="{BB962C8B-B14F-4D97-AF65-F5344CB8AC3E}">
        <p14:creationId xmlns:p14="http://schemas.microsoft.com/office/powerpoint/2010/main" val="199861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Discussion Point </a:t>
            </a:r>
            <a:r>
              <a:rPr lang="mr-IN" dirty="0" smtClean="0"/>
              <a:t>–</a:t>
            </a:r>
            <a:r>
              <a:rPr lang="en-US" dirty="0" smtClean="0"/>
              <a:t> Direct pricing model</a:t>
            </a:r>
            <a:endParaRPr lang="en-US" dirty="0"/>
          </a:p>
        </p:txBody>
      </p:sp>
      <p:sp>
        <p:nvSpPr>
          <p:cNvPr id="3" name="Content Placeholder 2"/>
          <p:cNvSpPr>
            <a:spLocks noGrp="1"/>
          </p:cNvSpPr>
          <p:nvPr>
            <p:ph idx="1"/>
          </p:nvPr>
        </p:nvSpPr>
        <p:spPr/>
        <p:txBody>
          <a:bodyPr/>
          <a:lstStyle/>
          <a:p>
            <a:pPr lvl="1"/>
            <a:r>
              <a:rPr lang="en-US" dirty="0" smtClean="0"/>
              <a:t>The real estate pricing model idea.</a:t>
            </a:r>
          </a:p>
          <a:p>
            <a:pPr lvl="2"/>
            <a:r>
              <a:rPr lang="en-US" dirty="0">
                <a:hlinkClick r:id="rId2"/>
              </a:rPr>
              <a:t>https://</a:t>
            </a:r>
            <a:r>
              <a:rPr lang="en-US" dirty="0" smtClean="0">
                <a:hlinkClick r:id="rId2"/>
              </a:rPr>
              <a:t>www.youtube.com/watch?v=ISBGFY-gBug</a:t>
            </a:r>
            <a:endParaRPr lang="en-US" dirty="0" smtClean="0"/>
          </a:p>
          <a:p>
            <a:pPr lvl="1"/>
            <a:r>
              <a:rPr lang="en-US" dirty="0" smtClean="0"/>
              <a:t>What data do we need</a:t>
            </a:r>
          </a:p>
          <a:p>
            <a:pPr lvl="1"/>
            <a:r>
              <a:rPr lang="en-US" dirty="0" smtClean="0"/>
              <a:t>How should be normalizing the data? And why?</a:t>
            </a:r>
          </a:p>
          <a:p>
            <a:pPr lvl="1"/>
            <a:r>
              <a:rPr lang="en-US" dirty="0" smtClean="0"/>
              <a:t>How can we enhance the data? </a:t>
            </a:r>
          </a:p>
          <a:p>
            <a:pPr lvl="1"/>
            <a:r>
              <a:rPr lang="en-US" dirty="0"/>
              <a:t>Given some fundamentals about the item can we improve things (can this work for </a:t>
            </a:r>
            <a:r>
              <a:rPr lang="en-US" dirty="0" err="1"/>
              <a:t>cryptos</a:t>
            </a:r>
            <a:r>
              <a:rPr lang="en-US" dirty="0"/>
              <a:t>?) </a:t>
            </a:r>
          </a:p>
          <a:p>
            <a:pPr lvl="1"/>
            <a:r>
              <a:rPr lang="en-US" dirty="0"/>
              <a:t>A discussion of the nature of the market</a:t>
            </a:r>
          </a:p>
          <a:p>
            <a:pPr lvl="2"/>
            <a:r>
              <a:rPr lang="en-US" dirty="0"/>
              <a:t>Market depth and books</a:t>
            </a:r>
          </a:p>
          <a:p>
            <a:pPr lvl="2"/>
            <a:r>
              <a:rPr lang="en-US" dirty="0">
                <a:hlinkClick r:id="rId3"/>
              </a:rPr>
              <a:t>https://</a:t>
            </a:r>
            <a:r>
              <a:rPr lang="en-US" dirty="0" smtClean="0">
                <a:hlinkClick r:id="rId3"/>
              </a:rPr>
              <a:t>hackernoon.com/depth-chart-and-its-significance-in-trading-bdbfbbd23d33</a:t>
            </a:r>
            <a:endParaRPr lang="en-US" dirty="0" smtClean="0"/>
          </a:p>
        </p:txBody>
      </p:sp>
    </p:spTree>
    <p:extLst>
      <p:ext uri="{BB962C8B-B14F-4D97-AF65-F5344CB8AC3E}">
        <p14:creationId xmlns:p14="http://schemas.microsoft.com/office/powerpoint/2010/main" val="1965635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discussion point </a:t>
            </a:r>
            <a:r>
              <a:rPr lang="mr-IN" dirty="0" smtClean="0"/>
              <a:t>–</a:t>
            </a:r>
            <a:r>
              <a:rPr lang="en-US" dirty="0" smtClean="0"/>
              <a:t> supplement notes</a:t>
            </a:r>
            <a:endParaRPr lang="en-US" dirty="0"/>
          </a:p>
        </p:txBody>
      </p:sp>
      <p:sp>
        <p:nvSpPr>
          <p:cNvPr id="3" name="Content Placeholder 2"/>
          <p:cNvSpPr>
            <a:spLocks noGrp="1"/>
          </p:cNvSpPr>
          <p:nvPr>
            <p:ph idx="1"/>
          </p:nvPr>
        </p:nvSpPr>
        <p:spPr/>
        <p:txBody>
          <a:bodyPr/>
          <a:lstStyle/>
          <a:p>
            <a:r>
              <a:rPr lang="en-US" dirty="0"/>
              <a:t>Models and </a:t>
            </a:r>
            <a:r>
              <a:rPr lang="en-US" dirty="0" smtClean="0"/>
              <a:t>blogs</a:t>
            </a:r>
            <a:endParaRPr lang="en-US" dirty="0" smtClean="0">
              <a:hlinkClick r:id="rId2"/>
            </a:endParaRPr>
          </a:p>
          <a:p>
            <a:r>
              <a:rPr lang="en-US" dirty="0" smtClean="0">
                <a:hlinkClick r:id="rId2"/>
              </a:rPr>
              <a:t>https</a:t>
            </a:r>
            <a:r>
              <a:rPr lang="en-US" dirty="0">
                <a:hlinkClick r:id="rId2"/>
              </a:rPr>
              <a:t>://</a:t>
            </a:r>
            <a:r>
              <a:rPr lang="en-US" dirty="0" smtClean="0">
                <a:hlinkClick r:id="rId2"/>
              </a:rPr>
              <a:t>medium.com/mlreview/a-simple-deep-learning-model-for-stock-price-prediction-using-tensorflow-30505541d877</a:t>
            </a:r>
            <a:endParaRPr lang="en-US" dirty="0" smtClean="0"/>
          </a:p>
          <a:p>
            <a:r>
              <a:rPr lang="en-US" dirty="0">
                <a:hlinkClick r:id="rId3"/>
              </a:rPr>
              <a:t>https://</a:t>
            </a:r>
            <a:r>
              <a:rPr lang="en-US" dirty="0" smtClean="0">
                <a:hlinkClick r:id="rId3"/>
              </a:rPr>
              <a:t>www.kaggle.com/pablocastilla/predict-stock-prices-with-lstm</a:t>
            </a:r>
            <a:endParaRPr lang="en-US" dirty="0" smtClean="0"/>
          </a:p>
          <a:p>
            <a:r>
              <a:rPr lang="en-US" dirty="0">
                <a:hlinkClick r:id="rId4"/>
              </a:rPr>
              <a:t>https://medium.com/@</a:t>
            </a:r>
            <a:r>
              <a:rPr lang="en-US" dirty="0" smtClean="0">
                <a:hlinkClick r:id="rId4"/>
              </a:rPr>
              <a:t>huangkh19951228/predicting-cryptocurrency-price-with-tensorflow-and-keras-e1674b0dc58a</a:t>
            </a:r>
            <a:endParaRPr lang="en-US" dirty="0" smtClean="0"/>
          </a:p>
          <a:p>
            <a:endParaRPr lang="en-US" dirty="0"/>
          </a:p>
        </p:txBody>
      </p:sp>
    </p:spTree>
    <p:extLst>
      <p:ext uri="{BB962C8B-B14F-4D97-AF65-F5344CB8AC3E}">
        <p14:creationId xmlns:p14="http://schemas.microsoft.com/office/powerpoint/2010/main" val="2127558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discussion point </a:t>
            </a:r>
            <a:r>
              <a:rPr lang="mr-IN" dirty="0" smtClean="0"/>
              <a:t>–</a:t>
            </a:r>
            <a:r>
              <a:rPr lang="en-US" dirty="0" smtClean="0"/>
              <a:t> mixture models </a:t>
            </a:r>
            <a:endParaRPr lang="en-US" dirty="0"/>
          </a:p>
        </p:txBody>
      </p:sp>
      <p:sp>
        <p:nvSpPr>
          <p:cNvPr id="3" name="Content Placeholder 2"/>
          <p:cNvSpPr>
            <a:spLocks noGrp="1"/>
          </p:cNvSpPr>
          <p:nvPr>
            <p:ph idx="1"/>
          </p:nvPr>
        </p:nvSpPr>
        <p:spPr/>
        <p:txBody>
          <a:bodyPr>
            <a:normAutofit lnSpcReduction="10000"/>
          </a:bodyPr>
          <a:lstStyle/>
          <a:p>
            <a:r>
              <a:rPr lang="en-US" dirty="0"/>
              <a:t>What </a:t>
            </a:r>
            <a:r>
              <a:rPr lang="en-US" dirty="0" smtClean="0"/>
              <a:t>where the </a:t>
            </a:r>
            <a:r>
              <a:rPr lang="en-US" dirty="0"/>
              <a:t>problems with approach of directly predicting the price?</a:t>
            </a:r>
          </a:p>
          <a:p>
            <a:r>
              <a:rPr lang="en-US" dirty="0" smtClean="0"/>
              <a:t>What happens when data is perturbed with random noise? </a:t>
            </a:r>
          </a:p>
          <a:p>
            <a:r>
              <a:rPr lang="en-US" dirty="0" smtClean="0"/>
              <a:t>Does </a:t>
            </a:r>
            <a:r>
              <a:rPr lang="en-US" dirty="0"/>
              <a:t>anyone think it was a good idea? Why</a:t>
            </a:r>
            <a:r>
              <a:rPr lang="en-US" dirty="0" smtClean="0"/>
              <a:t>?</a:t>
            </a:r>
          </a:p>
          <a:p>
            <a:pPr lvl="1"/>
            <a:r>
              <a:rPr lang="en-US" dirty="0" smtClean="0"/>
              <a:t>P(</a:t>
            </a:r>
            <a:r>
              <a:rPr lang="en-US" dirty="0" err="1" smtClean="0"/>
              <a:t>y|x</a:t>
            </a:r>
            <a:r>
              <a:rPr lang="en-US" dirty="0" smtClean="0"/>
              <a:t>) </a:t>
            </a:r>
            <a:r>
              <a:rPr lang="mr-IN" dirty="0" smtClean="0"/>
              <a:t>–</a:t>
            </a:r>
            <a:r>
              <a:rPr lang="en-US" dirty="0" smtClean="0"/>
              <a:t> predict instead the change that the price moves to a new value</a:t>
            </a:r>
            <a:endParaRPr lang="en-US" dirty="0"/>
          </a:p>
          <a:p>
            <a:r>
              <a:rPr lang="en-US" dirty="0"/>
              <a:t>What is likely to happen once the simple model is build and trained?</a:t>
            </a:r>
          </a:p>
          <a:p>
            <a:r>
              <a:rPr lang="en-US" dirty="0"/>
              <a:t>Why does everyone think that would be the case?</a:t>
            </a:r>
          </a:p>
          <a:p>
            <a:r>
              <a:rPr lang="en-US" dirty="0"/>
              <a:t>Note the proof about the general result that MSE leads to </a:t>
            </a:r>
          </a:p>
          <a:p>
            <a:pPr lvl="1"/>
            <a:r>
              <a:rPr lang="en-US" dirty="0">
                <a:hlinkClick r:id="rId2"/>
              </a:rPr>
              <a:t>https://youtu.be/rqJ8SrnmWu0</a:t>
            </a:r>
            <a:r>
              <a:rPr lang="en-US" dirty="0"/>
              <a:t>  </a:t>
            </a:r>
            <a:r>
              <a:rPr lang="en-US" dirty="0" smtClean="0"/>
              <a:t>20:30</a:t>
            </a:r>
          </a:p>
          <a:p>
            <a:r>
              <a:rPr lang="en-US" dirty="0" smtClean="0"/>
              <a:t>The Gaussian mixture model</a:t>
            </a:r>
          </a:p>
          <a:p>
            <a:pPr lvl="1"/>
            <a:r>
              <a:rPr lang="en-US" dirty="0"/>
              <a:t>https://</a:t>
            </a:r>
            <a:r>
              <a:rPr lang="en-US" dirty="0" err="1"/>
              <a:t>github.com</a:t>
            </a:r>
            <a:r>
              <a:rPr lang="en-US" dirty="0"/>
              <a:t>/</a:t>
            </a:r>
            <a:r>
              <a:rPr lang="en-US" dirty="0" err="1"/>
              <a:t>ashleysmart</a:t>
            </a:r>
            <a:r>
              <a:rPr lang="en-US" dirty="0"/>
              <a:t>/</a:t>
            </a:r>
            <a:r>
              <a:rPr lang="en-US" dirty="0" err="1"/>
              <a:t>mlgym</a:t>
            </a:r>
            <a:r>
              <a:rPr lang="en-US" dirty="0"/>
              <a:t>/blob/master/</a:t>
            </a:r>
            <a:r>
              <a:rPr lang="en-US" dirty="0" err="1"/>
              <a:t>stock_price</a:t>
            </a:r>
            <a:r>
              <a:rPr lang="en-US" dirty="0"/>
              <a:t>/</a:t>
            </a:r>
            <a:r>
              <a:rPr lang="en-US" dirty="0" err="1"/>
              <a:t>GuassianMixture-SynthTrade.ipynb</a:t>
            </a:r>
            <a:endParaRPr lang="en-US" dirty="0"/>
          </a:p>
        </p:txBody>
      </p:sp>
    </p:spTree>
    <p:extLst>
      <p:ext uri="{BB962C8B-B14F-4D97-AF65-F5344CB8AC3E}">
        <p14:creationId xmlns:p14="http://schemas.microsoft.com/office/powerpoint/2010/main" val="1502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Discussion point </a:t>
            </a:r>
            <a:r>
              <a:rPr lang="mr-IN" dirty="0" smtClean="0"/>
              <a:t>–</a:t>
            </a:r>
            <a:r>
              <a:rPr lang="en-US" dirty="0" smtClean="0"/>
              <a:t> wrap up</a:t>
            </a:r>
            <a:endParaRPr lang="en-US" dirty="0"/>
          </a:p>
        </p:txBody>
      </p:sp>
      <p:sp>
        <p:nvSpPr>
          <p:cNvPr id="3" name="Content Placeholder 2"/>
          <p:cNvSpPr>
            <a:spLocks noGrp="1"/>
          </p:cNvSpPr>
          <p:nvPr>
            <p:ph idx="1"/>
          </p:nvPr>
        </p:nvSpPr>
        <p:spPr/>
        <p:txBody>
          <a:bodyPr/>
          <a:lstStyle/>
          <a:p>
            <a:r>
              <a:rPr lang="en-US" dirty="0" smtClean="0"/>
              <a:t>What did everyone learn?</a:t>
            </a:r>
          </a:p>
          <a:p>
            <a:r>
              <a:rPr lang="en-US" dirty="0" smtClean="0"/>
              <a:t>What was the better parts of the workshop</a:t>
            </a:r>
          </a:p>
          <a:p>
            <a:r>
              <a:rPr lang="en-US" dirty="0" smtClean="0"/>
              <a:t>What needs improvement</a:t>
            </a:r>
          </a:p>
          <a:p>
            <a:r>
              <a:rPr lang="en-US" dirty="0" smtClean="0"/>
              <a:t>What models do we conclude produce the best results? </a:t>
            </a:r>
          </a:p>
          <a:p>
            <a:r>
              <a:rPr lang="en-US" dirty="0" smtClean="0"/>
              <a:t>What data methods seemed to work out the best for people?</a:t>
            </a:r>
            <a:endParaRPr lang="en-US" dirty="0"/>
          </a:p>
        </p:txBody>
      </p:sp>
    </p:spTree>
    <p:extLst>
      <p:ext uri="{BB962C8B-B14F-4D97-AF65-F5344CB8AC3E}">
        <p14:creationId xmlns:p14="http://schemas.microsoft.com/office/powerpoint/2010/main" val="12976043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points of interest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Various topic ideas in case we have an advance group</a:t>
            </a:r>
          </a:p>
          <a:p>
            <a:r>
              <a:rPr lang="en-US" dirty="0" smtClean="0"/>
              <a:t>Market entry algorithms </a:t>
            </a:r>
          </a:p>
          <a:p>
            <a:pPr lvl="1"/>
            <a:r>
              <a:rPr lang="en-US" dirty="0" smtClean="0"/>
              <a:t>The Problem of book depth</a:t>
            </a:r>
          </a:p>
          <a:p>
            <a:pPr lvl="1"/>
            <a:r>
              <a:rPr lang="en-US" dirty="0" smtClean="0"/>
              <a:t>how to divide and buy/sell large orders without market side effects</a:t>
            </a:r>
          </a:p>
          <a:p>
            <a:r>
              <a:rPr lang="en-US" dirty="0" smtClean="0"/>
              <a:t>Trading bot wars </a:t>
            </a:r>
          </a:p>
          <a:p>
            <a:pPr lvl="1"/>
            <a:r>
              <a:rPr lang="en-US" dirty="0" smtClean="0"/>
              <a:t>Assume we get enough agents written, what happens if we place them in a fictional </a:t>
            </a:r>
            <a:r>
              <a:rPr lang="en-US" dirty="0" err="1" smtClean="0"/>
              <a:t>competive</a:t>
            </a:r>
            <a:r>
              <a:rPr lang="en-US" dirty="0" smtClean="0"/>
              <a:t> trading system</a:t>
            </a:r>
          </a:p>
          <a:p>
            <a:pPr lvl="1"/>
            <a:r>
              <a:rPr lang="en-US" dirty="0" smtClean="0"/>
              <a:t>what is the Predator prey cycle in this system?</a:t>
            </a:r>
          </a:p>
          <a:p>
            <a:pPr lvl="1"/>
            <a:r>
              <a:rPr lang="en-US" dirty="0" smtClean="0"/>
              <a:t>Is online learning sufficient to bet the predator bots in this environment? </a:t>
            </a:r>
          </a:p>
          <a:p>
            <a:pPr lvl="1"/>
            <a:r>
              <a:rPr lang="en-US" dirty="0" smtClean="0"/>
              <a:t>Would this be a trap where the biggest GPUs can learn the longest max/min move  (RRT* of course)  how can we find out.. Can we do it anyway? should we do it anyway?</a:t>
            </a:r>
          </a:p>
          <a:p>
            <a:r>
              <a:rPr lang="en-US" dirty="0" smtClean="0"/>
              <a:t>Moral questions of human free trading</a:t>
            </a:r>
          </a:p>
          <a:p>
            <a:pPr lvl="1"/>
            <a:r>
              <a:rPr lang="en-US" dirty="0" err="1" smtClean="0"/>
              <a:t>Gah</a:t>
            </a:r>
            <a:r>
              <a:rPr lang="en-US" dirty="0" smtClean="0"/>
              <a:t>.. This would expand itself </a:t>
            </a:r>
            <a:endParaRPr lang="en-US" dirty="0"/>
          </a:p>
        </p:txBody>
      </p:sp>
    </p:spTree>
    <p:extLst>
      <p:ext uri="{BB962C8B-B14F-4D97-AF65-F5344CB8AC3E}">
        <p14:creationId xmlns:p14="http://schemas.microsoft.com/office/powerpoint/2010/main" val="1634569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Hosts</a:t>
            </a:r>
          </a:p>
          <a:p>
            <a:pPr lvl="1"/>
            <a:r>
              <a:rPr lang="en-US" dirty="0" smtClean="0"/>
              <a:t>Ashley Smart</a:t>
            </a:r>
          </a:p>
          <a:p>
            <a:pPr lvl="1"/>
            <a:r>
              <a:rPr lang="en-US" dirty="0" err="1" smtClean="0"/>
              <a:t>Suzana</a:t>
            </a:r>
            <a:r>
              <a:rPr lang="en-US" dirty="0" smtClean="0"/>
              <a:t> </a:t>
            </a:r>
            <a:r>
              <a:rPr lang="en-US" dirty="0" err="1" smtClean="0"/>
              <a:t>illic</a:t>
            </a:r>
            <a:endParaRPr lang="en-US" dirty="0" smtClean="0"/>
          </a:p>
          <a:p>
            <a:r>
              <a:rPr lang="en-US" dirty="0" smtClean="0"/>
              <a:t>Please feel free to approach us with any questions, comments or feedback </a:t>
            </a:r>
          </a:p>
          <a:p>
            <a:r>
              <a:rPr lang="en-US" dirty="0" smtClean="0"/>
              <a:t>Slack</a:t>
            </a:r>
          </a:p>
          <a:p>
            <a:pPr lvl="1"/>
            <a:r>
              <a:rPr lang="en-US" dirty="0" err="1"/>
              <a:t>m</a:t>
            </a:r>
            <a:r>
              <a:rPr lang="en-US" dirty="0" err="1" smtClean="0"/>
              <a:t>achinelearningtokyo.slack.com</a:t>
            </a:r>
            <a:endParaRPr lang="en-US" dirty="0" smtClean="0"/>
          </a:p>
          <a:p>
            <a:r>
              <a:rPr lang="en-US" dirty="0" smtClean="0"/>
              <a:t>Resources for today</a:t>
            </a:r>
          </a:p>
          <a:p>
            <a:pPr lvl="1"/>
            <a:r>
              <a:rPr lang="en-US" dirty="0"/>
              <a:t>https://</a:t>
            </a:r>
            <a:r>
              <a:rPr lang="en-US" dirty="0" err="1"/>
              <a:t>github.com</a:t>
            </a:r>
            <a:r>
              <a:rPr lang="en-US" dirty="0"/>
              <a:t>/</a:t>
            </a:r>
            <a:r>
              <a:rPr lang="en-US" dirty="0" err="1"/>
              <a:t>ashleysmart</a:t>
            </a:r>
            <a:r>
              <a:rPr lang="en-US" dirty="0"/>
              <a:t>/</a:t>
            </a:r>
            <a:r>
              <a:rPr lang="en-US" dirty="0" err="1"/>
              <a:t>mlgym</a:t>
            </a:r>
            <a:r>
              <a:rPr lang="en-US" dirty="0"/>
              <a:t>/blob/master/</a:t>
            </a:r>
            <a:r>
              <a:rPr lang="en-US" dirty="0" err="1"/>
              <a:t>stock_price</a:t>
            </a:r>
            <a:r>
              <a:rPr lang="en-US" dirty="0"/>
              <a:t>/</a:t>
            </a:r>
            <a:endParaRPr lang="en-US" dirty="0" smtClean="0"/>
          </a:p>
          <a:p>
            <a:r>
              <a:rPr lang="en-US" dirty="0" smtClean="0"/>
              <a:t>WIFI </a:t>
            </a:r>
          </a:p>
          <a:p>
            <a:pPr lvl="1"/>
            <a:r>
              <a:rPr lang="en-US" dirty="0" smtClean="0"/>
              <a:t>Guests - Your </a:t>
            </a:r>
            <a:r>
              <a:rPr lang="en-US" dirty="0"/>
              <a:t>temporary guest login and password will be on the badge please check it and trial it now</a:t>
            </a:r>
          </a:p>
          <a:p>
            <a:pPr lvl="1"/>
            <a:r>
              <a:rPr lang="en-US" dirty="0"/>
              <a:t>Bloomberg </a:t>
            </a:r>
            <a:r>
              <a:rPr lang="en-US" dirty="0" smtClean="0"/>
              <a:t>staff - You </a:t>
            </a:r>
            <a:r>
              <a:rPr lang="en-US" dirty="0"/>
              <a:t>can enable access to the </a:t>
            </a:r>
            <a:r>
              <a:rPr lang="en-US" dirty="0" err="1"/>
              <a:t>wifi</a:t>
            </a:r>
            <a:r>
              <a:rPr lang="en-US" dirty="0"/>
              <a:t> via {WIFI} and will likely require your </a:t>
            </a:r>
            <a:r>
              <a:rPr lang="en-US" dirty="0" err="1"/>
              <a:t>buint</a:t>
            </a:r>
            <a:r>
              <a:rPr lang="en-US" dirty="0"/>
              <a:t> </a:t>
            </a:r>
            <a:r>
              <a:rPr lang="en-US" dirty="0" err="1"/>
              <a:t>etc</a:t>
            </a:r>
            <a:r>
              <a:rPr lang="en-US" dirty="0"/>
              <a:t> </a:t>
            </a:r>
          </a:p>
          <a:p>
            <a:pPr lvl="1"/>
            <a:r>
              <a:rPr lang="en-US" dirty="0" smtClean="0"/>
              <a:t> </a:t>
            </a:r>
          </a:p>
        </p:txBody>
      </p:sp>
    </p:spTree>
    <p:extLst>
      <p:ext uri="{BB962C8B-B14F-4D97-AF65-F5344CB8AC3E}">
        <p14:creationId xmlns:p14="http://schemas.microsoft.com/office/powerpoint/2010/main" val="212871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to the office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Guests, We have limited access today.</a:t>
            </a:r>
          </a:p>
          <a:p>
            <a:pPr lvl="1"/>
            <a:r>
              <a:rPr lang="en-US" dirty="0" smtClean="0"/>
              <a:t>Be aware there </a:t>
            </a:r>
            <a:r>
              <a:rPr lang="en-US" dirty="0" smtClean="0"/>
              <a:t>are security cameras everywhere and the badge lets security know the range of your access</a:t>
            </a:r>
          </a:p>
          <a:p>
            <a:pPr lvl="1"/>
            <a:r>
              <a:rPr lang="en-US" dirty="0" smtClean="0"/>
              <a:t>We are restricted to the 21</a:t>
            </a:r>
            <a:r>
              <a:rPr lang="en-US" baseline="30000" dirty="0" smtClean="0"/>
              <a:t>st</a:t>
            </a:r>
            <a:r>
              <a:rPr lang="en-US" dirty="0" smtClean="0"/>
              <a:t> floor so please don</a:t>
            </a:r>
            <a:r>
              <a:rPr lang="mr-IN" dirty="0" smtClean="0"/>
              <a:t>’</a:t>
            </a:r>
            <a:r>
              <a:rPr lang="en-US" dirty="0" smtClean="0"/>
              <a:t>t use the stair cases, please stay close to the MPR and TR-01 rooms</a:t>
            </a:r>
          </a:p>
          <a:p>
            <a:pPr lvl="1"/>
            <a:r>
              <a:rPr lang="en-US" dirty="0" smtClean="0"/>
              <a:t>We do not have access to the pantry this round so please limit eating and drinking the food from that area, There is a table of items behind us and pizza will be provided for lunch. If you have any requests let we know</a:t>
            </a:r>
          </a:p>
          <a:p>
            <a:r>
              <a:rPr lang="en-US" dirty="0" smtClean="0"/>
              <a:t>Toilets</a:t>
            </a:r>
          </a:p>
          <a:p>
            <a:pPr lvl="1"/>
            <a:r>
              <a:rPr lang="en-US" dirty="0" smtClean="0"/>
              <a:t>Male Toilets are through the heavy grey </a:t>
            </a:r>
            <a:r>
              <a:rPr lang="en-US" dirty="0" err="1" smtClean="0"/>
              <a:t>firedoor</a:t>
            </a:r>
            <a:r>
              <a:rPr lang="en-US" dirty="0" smtClean="0"/>
              <a:t> and on at the </a:t>
            </a:r>
            <a:r>
              <a:rPr lang="en-US" dirty="0" err="1" smtClean="0"/>
              <a:t>tokyo</a:t>
            </a:r>
            <a:r>
              <a:rPr lang="en-US" dirty="0" smtClean="0"/>
              <a:t> station end of the office panty, then proceed to the north side of the building</a:t>
            </a:r>
          </a:p>
          <a:p>
            <a:pPr lvl="1"/>
            <a:r>
              <a:rPr lang="en-US" dirty="0" smtClean="0"/>
              <a:t>Female toilets are </a:t>
            </a:r>
            <a:r>
              <a:rPr lang="en-US" dirty="0"/>
              <a:t>through the heavy grey </a:t>
            </a:r>
            <a:r>
              <a:rPr lang="en-US" dirty="0" err="1"/>
              <a:t>firedoor</a:t>
            </a:r>
            <a:r>
              <a:rPr lang="en-US" dirty="0"/>
              <a:t> </a:t>
            </a:r>
            <a:r>
              <a:rPr lang="en-US" dirty="0" smtClean="0"/>
              <a:t> on the palace side of the building and then proceed to the north side of the building</a:t>
            </a:r>
          </a:p>
          <a:p>
            <a:r>
              <a:rPr lang="en-US" dirty="0" smtClean="0"/>
              <a:t>Bloomberg staff</a:t>
            </a:r>
          </a:p>
          <a:p>
            <a:pPr lvl="1"/>
            <a:r>
              <a:rPr lang="en-US" dirty="0" smtClean="0"/>
              <a:t>Please avoid leading the guests out of the allowed ranges, </a:t>
            </a:r>
          </a:p>
          <a:p>
            <a:pPr lvl="1"/>
            <a:r>
              <a:rPr lang="en-US" dirty="0" smtClean="0"/>
              <a:t>Please offer any assistance if you see they need some or wander into the out of bounds areas </a:t>
            </a:r>
          </a:p>
        </p:txBody>
      </p:sp>
    </p:spTree>
    <p:extLst>
      <p:ext uri="{BB962C8B-B14F-4D97-AF65-F5344CB8AC3E}">
        <p14:creationId xmlns:p14="http://schemas.microsoft.com/office/powerpoint/2010/main" val="84695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Photography</a:t>
            </a:r>
            <a:endParaRPr lang="en-US" dirty="0"/>
          </a:p>
        </p:txBody>
      </p:sp>
      <p:sp>
        <p:nvSpPr>
          <p:cNvPr id="3" name="Content Placeholder 2"/>
          <p:cNvSpPr>
            <a:spLocks noGrp="1"/>
          </p:cNvSpPr>
          <p:nvPr>
            <p:ph idx="1"/>
          </p:nvPr>
        </p:nvSpPr>
        <p:spPr/>
        <p:txBody>
          <a:bodyPr>
            <a:normAutofit lnSpcReduction="10000"/>
          </a:bodyPr>
          <a:lstStyle/>
          <a:p>
            <a:r>
              <a:rPr lang="en-US" dirty="0" smtClean="0"/>
              <a:t>Photos are limited to the event</a:t>
            </a:r>
          </a:p>
          <a:p>
            <a:pPr lvl="1"/>
            <a:r>
              <a:rPr lang="en-US" dirty="0" smtClean="0"/>
              <a:t>Please avoid photographing random parts of the office </a:t>
            </a:r>
          </a:p>
          <a:p>
            <a:pPr lvl="1"/>
            <a:r>
              <a:rPr lang="en-US" dirty="0" smtClean="0"/>
              <a:t>Especially don</a:t>
            </a:r>
            <a:r>
              <a:rPr lang="mr-IN" dirty="0" smtClean="0"/>
              <a:t>’</a:t>
            </a:r>
            <a:r>
              <a:rPr lang="en-US" dirty="0" smtClean="0"/>
              <a:t>t photograph anything that looks like </a:t>
            </a:r>
            <a:r>
              <a:rPr lang="en-US" dirty="0" err="1" smtClean="0"/>
              <a:t>bloomberg</a:t>
            </a:r>
            <a:r>
              <a:rPr lang="en-US" dirty="0" smtClean="0"/>
              <a:t> </a:t>
            </a:r>
            <a:r>
              <a:rPr lang="en-US" dirty="0" smtClean="0"/>
              <a:t>internal </a:t>
            </a:r>
            <a:r>
              <a:rPr lang="en-US" dirty="0" smtClean="0"/>
              <a:t>information </a:t>
            </a:r>
          </a:p>
          <a:p>
            <a:pPr lvl="1"/>
            <a:r>
              <a:rPr lang="en-US" dirty="0" smtClean="0"/>
              <a:t>If anyone enters or exits the building please don</a:t>
            </a:r>
            <a:r>
              <a:rPr lang="mr-IN" dirty="0" smtClean="0"/>
              <a:t>’</a:t>
            </a:r>
            <a:r>
              <a:rPr lang="en-US" dirty="0" smtClean="0"/>
              <a:t>t take pictures of them, they may not wish their presence at this company to be public knowledge</a:t>
            </a:r>
          </a:p>
          <a:p>
            <a:pPr lvl="1"/>
            <a:r>
              <a:rPr lang="en-US" dirty="0" smtClean="0"/>
              <a:t>Taking pictures of the event attendees and event work is ok in the assigned areas we have for today</a:t>
            </a:r>
          </a:p>
          <a:p>
            <a:r>
              <a:rPr lang="en-US" dirty="0" smtClean="0"/>
              <a:t>There will be one of </a:t>
            </a:r>
            <a:r>
              <a:rPr lang="en-US" dirty="0" err="1"/>
              <a:t>B</a:t>
            </a:r>
            <a:r>
              <a:rPr lang="en-US" dirty="0" err="1" smtClean="0"/>
              <a:t>loombergs</a:t>
            </a:r>
            <a:r>
              <a:rPr lang="en-US" dirty="0" smtClean="0"/>
              <a:t> photographers around at some point </a:t>
            </a:r>
          </a:p>
          <a:p>
            <a:pPr lvl="1"/>
            <a:r>
              <a:rPr lang="en-US" dirty="0" smtClean="0"/>
              <a:t>Please sign a release form if you don</a:t>
            </a:r>
            <a:r>
              <a:rPr lang="mr-IN" dirty="0" smtClean="0"/>
              <a:t>’</a:t>
            </a:r>
            <a:r>
              <a:rPr lang="en-US" dirty="0" smtClean="0"/>
              <a:t>t mind your picture taken and used for Bloomberg publications (likely internal only)</a:t>
            </a:r>
          </a:p>
          <a:p>
            <a:pPr lvl="1"/>
            <a:r>
              <a:rPr lang="en-US" dirty="0" smtClean="0"/>
              <a:t>If you wish to avoid being photographed or don</a:t>
            </a:r>
            <a:r>
              <a:rPr lang="mr-IN" dirty="0" smtClean="0"/>
              <a:t>’</a:t>
            </a:r>
            <a:r>
              <a:rPr lang="en-US" dirty="0" smtClean="0"/>
              <a:t>t want to sign the consent let me know and I will inform the photographer to avoid taking your picture</a:t>
            </a:r>
          </a:p>
        </p:txBody>
      </p:sp>
    </p:spTree>
    <p:extLst>
      <p:ext uri="{BB962C8B-B14F-4D97-AF65-F5344CB8AC3E}">
        <p14:creationId xmlns:p14="http://schemas.microsoft.com/office/powerpoint/2010/main" val="38118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notes</a:t>
            </a:r>
            <a:endParaRPr lang="en-US" dirty="0"/>
          </a:p>
        </p:txBody>
      </p:sp>
      <p:sp>
        <p:nvSpPr>
          <p:cNvPr id="3" name="Content Placeholder 2"/>
          <p:cNvSpPr>
            <a:spLocks noGrp="1"/>
          </p:cNvSpPr>
          <p:nvPr>
            <p:ph idx="1"/>
          </p:nvPr>
        </p:nvSpPr>
        <p:spPr/>
        <p:txBody>
          <a:bodyPr/>
          <a:lstStyle/>
          <a:p>
            <a:r>
              <a:rPr lang="en-US" dirty="0" smtClean="0"/>
              <a:t>The </a:t>
            </a:r>
            <a:r>
              <a:rPr lang="en-US" dirty="0" smtClean="0"/>
              <a:t>security staff are all trained first aiders, if anything medical problem occurs report it to them immediately </a:t>
            </a:r>
          </a:p>
          <a:p>
            <a:pPr lvl="1"/>
            <a:r>
              <a:rPr lang="en-US" dirty="0"/>
              <a:t>I am </a:t>
            </a:r>
            <a:r>
              <a:rPr lang="en-US" dirty="0" smtClean="0"/>
              <a:t>also first </a:t>
            </a:r>
            <a:r>
              <a:rPr lang="en-US" dirty="0"/>
              <a:t>aid </a:t>
            </a:r>
            <a:r>
              <a:rPr lang="en-US" dirty="0" smtClean="0"/>
              <a:t>trained so alert me if </a:t>
            </a:r>
            <a:r>
              <a:rPr lang="en-US" dirty="0" err="1"/>
              <a:t>i</a:t>
            </a:r>
            <a:r>
              <a:rPr lang="en-US" dirty="0" err="1" smtClean="0"/>
              <a:t>m</a:t>
            </a:r>
            <a:r>
              <a:rPr lang="en-US" dirty="0" smtClean="0"/>
              <a:t> </a:t>
            </a:r>
            <a:r>
              <a:rPr lang="en-US" dirty="0" smtClean="0"/>
              <a:t>closer </a:t>
            </a:r>
            <a:r>
              <a:rPr lang="en-US" dirty="0" smtClean="0"/>
              <a:t>and then proceed to get the security staff</a:t>
            </a:r>
          </a:p>
          <a:p>
            <a:r>
              <a:rPr lang="en-US" dirty="0"/>
              <a:t>In the case of earth quake or fire </a:t>
            </a:r>
            <a:endParaRPr lang="en-US" dirty="0" smtClean="0"/>
          </a:p>
          <a:p>
            <a:pPr lvl="1"/>
            <a:r>
              <a:rPr lang="en-US" dirty="0" smtClean="0"/>
              <a:t>Emergency exits are in the halls that lead to the toilets</a:t>
            </a:r>
          </a:p>
          <a:p>
            <a:pPr lvl="1"/>
            <a:r>
              <a:rPr lang="en-US" dirty="0" smtClean="0"/>
              <a:t>Please </a:t>
            </a:r>
            <a:r>
              <a:rPr lang="en-US" dirty="0"/>
              <a:t>follow the </a:t>
            </a:r>
            <a:r>
              <a:rPr lang="en-US" dirty="0" smtClean="0"/>
              <a:t>prompts </a:t>
            </a:r>
            <a:r>
              <a:rPr lang="en-US" dirty="0"/>
              <a:t>of the </a:t>
            </a:r>
            <a:r>
              <a:rPr lang="en-US" dirty="0" smtClean="0"/>
              <a:t>security </a:t>
            </a:r>
            <a:r>
              <a:rPr lang="en-US" dirty="0"/>
              <a:t>staff</a:t>
            </a:r>
          </a:p>
          <a:p>
            <a:pPr lvl="1"/>
            <a:r>
              <a:rPr lang="en-US" dirty="0" smtClean="0"/>
              <a:t>The elevators and fire doors can lock down automatically, if you find yourself locked into an area move to the emergency exits or locate the intercom to call the security to your location</a:t>
            </a:r>
          </a:p>
        </p:txBody>
      </p:sp>
    </p:spTree>
    <p:extLst>
      <p:ext uri="{BB962C8B-B14F-4D97-AF65-F5344CB8AC3E}">
        <p14:creationId xmlns:p14="http://schemas.microsoft.com/office/powerpoint/2010/main" val="59034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plug</a:t>
            </a:r>
            <a:endParaRPr lang="en-US" dirty="0"/>
          </a:p>
        </p:txBody>
      </p:sp>
      <p:sp>
        <p:nvSpPr>
          <p:cNvPr id="3" name="Content Placeholder 2"/>
          <p:cNvSpPr>
            <a:spLocks noGrp="1"/>
          </p:cNvSpPr>
          <p:nvPr>
            <p:ph idx="1"/>
          </p:nvPr>
        </p:nvSpPr>
        <p:spPr/>
        <p:txBody>
          <a:bodyPr>
            <a:normAutofit/>
          </a:bodyPr>
          <a:lstStyle/>
          <a:p>
            <a:r>
              <a:rPr lang="en-US" sz="2800" dirty="0"/>
              <a:t>https://</a:t>
            </a:r>
            <a:r>
              <a:rPr lang="en-US" sz="2800" dirty="0" err="1"/>
              <a:t>www.bloomberg.com</a:t>
            </a:r>
            <a:r>
              <a:rPr lang="en-US" sz="2800" dirty="0"/>
              <a:t>/careers/</a:t>
            </a:r>
            <a:endParaRPr lang="en-US" sz="2800" dirty="0"/>
          </a:p>
        </p:txBody>
      </p:sp>
    </p:spTree>
    <p:extLst>
      <p:ext uri="{BB962C8B-B14F-4D97-AF65-F5344CB8AC3E}">
        <p14:creationId xmlns:p14="http://schemas.microsoft.com/office/powerpoint/2010/main" val="7602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Bloomberg, the organizers or other attendees of this event are not responsible for any trading losses you incur if you take the models build or </a:t>
            </a:r>
            <a:r>
              <a:rPr lang="en-US" dirty="0"/>
              <a:t>i</a:t>
            </a:r>
            <a:r>
              <a:rPr lang="en-US" dirty="0" smtClean="0"/>
              <a:t>nformation discussed here and apply it in a real market</a:t>
            </a:r>
            <a:endParaRPr lang="en-US" dirty="0"/>
          </a:p>
        </p:txBody>
      </p:sp>
    </p:spTree>
    <p:extLst>
      <p:ext uri="{BB962C8B-B14F-4D97-AF65-F5344CB8AC3E}">
        <p14:creationId xmlns:p14="http://schemas.microsoft.com/office/powerpoint/2010/main" val="29970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Fun Stuff</a:t>
            </a:r>
            <a:endParaRPr lang="en-US" dirty="0"/>
          </a:p>
        </p:txBody>
      </p:sp>
      <p:sp>
        <p:nvSpPr>
          <p:cNvPr id="5" name="Subtitle 4"/>
          <p:cNvSpPr>
            <a:spLocks noGrp="1"/>
          </p:cNvSpPr>
          <p:nvPr>
            <p:ph type="subTitle" idx="1"/>
          </p:nvPr>
        </p:nvSpPr>
        <p:spPr/>
        <p:txBody>
          <a:bodyPr/>
          <a:lstStyle/>
          <a:p>
            <a:r>
              <a:rPr lang="en-US" dirty="0" smtClean="0"/>
              <a:t>Lets change to a discussion format</a:t>
            </a:r>
            <a:endParaRPr lang="en-US" dirty="0"/>
          </a:p>
        </p:txBody>
      </p:sp>
    </p:spTree>
    <p:extLst>
      <p:ext uri="{BB962C8B-B14F-4D97-AF65-F5344CB8AC3E}">
        <p14:creationId xmlns:p14="http://schemas.microsoft.com/office/powerpoint/2010/main" val="8794166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7526</TotalTime>
  <Words>1444</Words>
  <Application>Microsoft Macintosh PowerPoint</Application>
  <PresentationFormat>Widescreen</PresentationFormat>
  <Paragraphs>175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Calibri Light</vt:lpstr>
      <vt:lpstr>Mangal</vt:lpstr>
      <vt:lpstr>Arial</vt:lpstr>
      <vt:lpstr>Celestial</vt:lpstr>
      <vt:lpstr>CryptoCurrency price prediction workshop</vt:lpstr>
      <vt:lpstr>Schedule</vt:lpstr>
      <vt:lpstr>Welcome</vt:lpstr>
      <vt:lpstr>Access to the office </vt:lpstr>
      <vt:lpstr>Photography</vt:lpstr>
      <vt:lpstr>Emergency notes</vt:lpstr>
      <vt:lpstr>The plug</vt:lpstr>
      <vt:lpstr>Disclaimer</vt:lpstr>
      <vt:lpstr>THE Fun Stuff</vt:lpstr>
      <vt:lpstr>Objective</vt:lpstr>
      <vt:lpstr>SOME basics of applied Machine learning</vt:lpstr>
      <vt:lpstr>A overview of a Direct price prediction model</vt:lpstr>
      <vt:lpstr>A overview of an LSTM price prediction model</vt:lpstr>
      <vt:lpstr>A overview of an autoencoder price prediction model</vt:lpstr>
      <vt:lpstr>A overview of a Trend price prediction model</vt:lpstr>
      <vt:lpstr>A overview of a GMM for price prediction</vt:lpstr>
      <vt:lpstr>Gaussian mixture models – 1D slice</vt:lpstr>
      <vt:lpstr>PowerPoint Presentation</vt:lpstr>
      <vt:lpstr>Datasets </vt:lpstr>
      <vt:lpstr>Now lets move to a Open discussion format</vt:lpstr>
      <vt:lpstr>PowerPoint Presentation</vt:lpstr>
      <vt:lpstr>PowerPoint Presentation</vt:lpstr>
      <vt:lpstr>Zeroth discussion point </vt:lpstr>
      <vt:lpstr>General training materials </vt:lpstr>
      <vt:lpstr>First Discussion Point – Direct pricing model</vt:lpstr>
      <vt:lpstr>First discussion point – supplement notes</vt:lpstr>
      <vt:lpstr>Second discussion point – mixture models </vt:lpstr>
      <vt:lpstr>Third Discussion point – wrap up</vt:lpstr>
      <vt:lpstr>Additional points of interest</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Crypo Currency price prediction workshop</dc:title>
  <dc:creator>Microsoft Office User</dc:creator>
  <cp:lastModifiedBy>Microsoft Office User</cp:lastModifiedBy>
  <cp:revision>98</cp:revision>
  <dcterms:created xsi:type="dcterms:W3CDTF">2018-08-05T05:03:01Z</dcterms:created>
  <dcterms:modified xsi:type="dcterms:W3CDTF">2018-08-24T06:22:56Z</dcterms:modified>
</cp:coreProperties>
</file>