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40"/>
  </p:notesMasterIdLst>
  <p:handoutMasterIdLst>
    <p:handoutMasterId r:id="rId41"/>
  </p:handoutMasterIdLst>
  <p:sldIdLst>
    <p:sldId id="256" r:id="rId2"/>
    <p:sldId id="257" r:id="rId3"/>
    <p:sldId id="258" r:id="rId4"/>
    <p:sldId id="284" r:id="rId5"/>
    <p:sldId id="305" r:id="rId6"/>
    <p:sldId id="259" r:id="rId7"/>
    <p:sldId id="260" r:id="rId8"/>
    <p:sldId id="261" r:id="rId9"/>
    <p:sldId id="272" r:id="rId10"/>
    <p:sldId id="271" r:id="rId11"/>
    <p:sldId id="281" r:id="rId12"/>
    <p:sldId id="282" r:id="rId13"/>
    <p:sldId id="283" r:id="rId14"/>
    <p:sldId id="275" r:id="rId15"/>
    <p:sldId id="285" r:id="rId16"/>
    <p:sldId id="286" r:id="rId17"/>
    <p:sldId id="262" r:id="rId18"/>
    <p:sldId id="267" r:id="rId19"/>
    <p:sldId id="264" r:id="rId20"/>
    <p:sldId id="287" r:id="rId21"/>
    <p:sldId id="290" r:id="rId22"/>
    <p:sldId id="289"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268" r:id="rId36"/>
    <p:sldId id="270" r:id="rId37"/>
    <p:sldId id="279" r:id="rId38"/>
    <p:sldId id="30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248" autoAdjust="0"/>
  </p:normalViewPr>
  <p:slideViewPr>
    <p:cSldViewPr snapToGrid="0">
      <p:cViewPr>
        <p:scale>
          <a:sx n="100" d="100"/>
          <a:sy n="100" d="100"/>
        </p:scale>
        <p:origin x="392" y="160"/>
      </p:cViewPr>
      <p:guideLst/>
    </p:cSldViewPr>
  </p:slideViewPr>
  <p:notesTextViewPr>
    <p:cViewPr>
      <p:scale>
        <a:sx n="1" d="1"/>
        <a:sy n="1" d="1"/>
      </p:scale>
      <p:origin x="0" y="0"/>
    </p:cViewPr>
  </p:notesTextViewPr>
  <p:notesViewPr>
    <p:cSldViewPr snapToGrid="0">
      <p:cViewPr varScale="1">
        <p:scale>
          <a:sx n="73" d="100"/>
          <a:sy n="73" d="100"/>
        </p:scale>
        <p:origin x="2640"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B9DDAF-344C-4B97-B1A7-71F4009E1E87}" type="datetimeFigureOut">
              <a:rPr lang="en-GB" smtClean="0"/>
              <a:t>28/03/2017</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E624B4-E721-49F8-82D3-8080F472F2E0}" type="slidenum">
              <a:rPr lang="en-GB" smtClean="0"/>
              <a:t>‹#›</a:t>
            </a:fld>
            <a:endParaRPr lang="en-GB"/>
          </a:p>
        </p:txBody>
      </p:sp>
    </p:spTree>
    <p:extLst>
      <p:ext uri="{BB962C8B-B14F-4D97-AF65-F5344CB8AC3E}">
        <p14:creationId xmlns:p14="http://schemas.microsoft.com/office/powerpoint/2010/main" val="4030461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A9063-1403-46A4-BEC5-FDCA07335B51}" type="datetimeFigureOut">
              <a:rPr lang="en-GB" smtClean="0"/>
              <a:t>28/03/2017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FDFC6-FC95-451E-8C0D-63ACBF281786}" type="slidenum">
              <a:rPr lang="en-GB" smtClean="0"/>
              <a:t>‹#›</a:t>
            </a:fld>
            <a:endParaRPr lang="en-GB"/>
          </a:p>
        </p:txBody>
      </p:sp>
    </p:spTree>
    <p:extLst>
      <p:ext uri="{BB962C8B-B14F-4D97-AF65-F5344CB8AC3E}">
        <p14:creationId xmlns:p14="http://schemas.microsoft.com/office/powerpoint/2010/main" val="537002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About</a:t>
            </a:r>
            <a:r>
              <a:rPr lang="en-GB" baseline="0" dirty="0"/>
              <a:t> me</a:t>
            </a:r>
          </a:p>
          <a:p>
            <a:endParaRPr lang="en-GB" baseline="0" dirty="0"/>
          </a:p>
          <a:p>
            <a:r>
              <a:rPr lang="en-GB" baseline="0" dirty="0"/>
              <a:t>My name is Frans Lytzen, I am CTO and co-founder of NewOrbit, a software company based in </a:t>
            </a:r>
            <a:r>
              <a:rPr lang="en-GB" baseline="0" dirty="0" err="1"/>
              <a:t>Chalgrove</a:t>
            </a:r>
            <a:r>
              <a:rPr lang="en-GB" baseline="0" dirty="0"/>
              <a:t> just outside Oxford.</a:t>
            </a:r>
          </a:p>
          <a:p>
            <a:r>
              <a:rPr lang="en-GB" baseline="0" dirty="0"/>
              <a:t>Before I start telling you about </a:t>
            </a:r>
            <a:r>
              <a:rPr lang="en-GB" baseline="0" dirty="0" err="1"/>
              <a:t>async</a:t>
            </a:r>
            <a:r>
              <a:rPr lang="en-GB" baseline="0" dirty="0"/>
              <a:t>, let me first tell you about how wrong I was about what I thought I knew.</a:t>
            </a:r>
          </a:p>
          <a:p>
            <a:endParaRPr lang="en-GB" baseline="0" dirty="0"/>
          </a:p>
          <a:p>
            <a:r>
              <a:rPr lang="en-GB" baseline="0" dirty="0"/>
              <a:t>Allow me to give you a bit of context. </a:t>
            </a:r>
          </a:p>
          <a:p>
            <a:r>
              <a:rPr lang="en-GB" baseline="0" dirty="0"/>
              <a:t>We have been developing primarily large-scale systems on Azure since 2011. </a:t>
            </a:r>
          </a:p>
          <a:p>
            <a:r>
              <a:rPr lang="en-GB" baseline="0" dirty="0"/>
              <a:t>If you use Azure for big stuff, </a:t>
            </a:r>
            <a:r>
              <a:rPr lang="en-GB" baseline="0" dirty="0" err="1"/>
              <a:t>Async</a:t>
            </a:r>
            <a:r>
              <a:rPr lang="en-GB" baseline="0" dirty="0"/>
              <a:t> is how most things work so we had to use it long before this fancy </a:t>
            </a:r>
            <a:r>
              <a:rPr lang="en-GB" baseline="0" dirty="0" err="1"/>
              <a:t>async</a:t>
            </a:r>
            <a:r>
              <a:rPr lang="en-GB" baseline="0" dirty="0"/>
              <a:t>/await thing existed.</a:t>
            </a:r>
          </a:p>
          <a:p>
            <a:r>
              <a:rPr lang="en-GB" baseline="0" dirty="0"/>
              <a:t>We are an Azure Gold partner, we have done case studies with Microsoft on how to scale on Azure – all using </a:t>
            </a:r>
            <a:r>
              <a:rPr lang="en-GB" baseline="0" dirty="0" err="1"/>
              <a:t>Async</a:t>
            </a:r>
            <a:r>
              <a:rPr lang="en-GB" baseline="0" dirty="0"/>
              <a:t> code, </a:t>
            </a:r>
          </a:p>
          <a:p>
            <a:r>
              <a:rPr lang="en-GB" baseline="0" dirty="0"/>
              <a:t>  partly because you have to with a lot of the Azure APIs, partly because it makes it much easier to scale up and do things in parallel.</a:t>
            </a:r>
          </a:p>
          <a:p>
            <a:r>
              <a:rPr lang="en-GB" baseline="0" dirty="0"/>
              <a:t>Heck, we even advise other companies how to move to Azure.</a:t>
            </a:r>
          </a:p>
          <a:p>
            <a:endParaRPr lang="en-GB" baseline="0" dirty="0"/>
          </a:p>
          <a:p>
            <a:r>
              <a:rPr lang="en-GB" baseline="0" dirty="0"/>
              <a:t>So, two months ago when I said I’d do this talk on Azure I felt confident I knew what I was talking about and it was going to be a piece of cake.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I listed out a handful of facts that I knew for certain to be true and thought I’d just write some code to show you those.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As I was writing the code, I found out most of my “facts” were “alternative facts”.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So I have spent the last 2 months re-learning everything.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The result is the presentation I will show you today.</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2</a:t>
            </a:fld>
            <a:endParaRPr lang="en-GB"/>
          </a:p>
        </p:txBody>
      </p:sp>
    </p:spTree>
    <p:extLst>
      <p:ext uri="{BB962C8B-B14F-4D97-AF65-F5344CB8AC3E}">
        <p14:creationId xmlns:p14="http://schemas.microsoft.com/office/powerpoint/2010/main" val="2249808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aseline="0" dirty="0" err="1"/>
              <a:t>Async</a:t>
            </a:r>
            <a:r>
              <a:rPr lang="en-GB" baseline="0" dirty="0"/>
              <a:t> code is always about </a:t>
            </a:r>
            <a:r>
              <a:rPr lang="en-GB" baseline="0" dirty="0" err="1"/>
              <a:t>callbacks</a:t>
            </a:r>
            <a:r>
              <a:rPr lang="en-GB" baseline="0" dirty="0"/>
              <a:t>. </a:t>
            </a:r>
          </a:p>
          <a:p>
            <a:pPr marL="228600" indent="-228600">
              <a:buAutoNum type="arabicPeriod"/>
            </a:pPr>
            <a:r>
              <a:rPr lang="en-GB" baseline="0" dirty="0"/>
              <a:t>The Compiler rewrites our code to something like this..</a:t>
            </a:r>
          </a:p>
          <a:p>
            <a:pPr marL="228600" indent="-228600">
              <a:buAutoNum type="arabicPeriod"/>
            </a:pPr>
            <a:r>
              <a:rPr lang="en-GB" baseline="0" dirty="0"/>
              <a:t>There is something we want to do, such as do a network request or open a file – or even wait for a period of time. This is stuff the underlying operating system can do without us waiting. </a:t>
            </a:r>
          </a:p>
          <a:p>
            <a:pPr marL="228600" indent="-228600">
              <a:buAutoNum type="arabicPeriod"/>
            </a:pPr>
            <a:r>
              <a:rPr lang="en-GB" baseline="0" dirty="0"/>
              <a:t>So, we ask the OS to do this for us and give it a </a:t>
            </a:r>
            <a:r>
              <a:rPr lang="en-GB" i="1" baseline="0" dirty="0" err="1"/>
              <a:t>callback</a:t>
            </a:r>
            <a:r>
              <a:rPr lang="en-GB" i="0" baseline="0" dirty="0"/>
              <a:t> to run when it is finished.</a:t>
            </a:r>
          </a:p>
          <a:p>
            <a:pPr marL="685800" lvl="1" indent="-228600">
              <a:buAutoNum type="arabicPeriod"/>
            </a:pPr>
            <a:r>
              <a:rPr lang="en-GB" i="0" baseline="0" dirty="0"/>
              <a:t>It is really important to understand that we don’t keep any kind of threads or anything to keep track of this. If you are in </a:t>
            </a:r>
            <a:r>
              <a:rPr lang="en-GB" i="0" baseline="0" dirty="0" err="1"/>
              <a:t>ASP.Net</a:t>
            </a:r>
            <a:r>
              <a:rPr lang="en-GB" i="0" baseline="0" dirty="0"/>
              <a:t>, for example, the thread your code was running on is handed back to the thread pool! In fact, if your site is not busy, you may have no active threads at all while the </a:t>
            </a:r>
            <a:r>
              <a:rPr lang="en-GB" i="0" baseline="0" dirty="0" err="1"/>
              <a:t>async</a:t>
            </a:r>
            <a:r>
              <a:rPr lang="en-GB" i="0" baseline="0" dirty="0"/>
              <a:t> operation runs (well, apart from whatever housekeeping IIS and </a:t>
            </a:r>
            <a:r>
              <a:rPr lang="en-GB" i="0" baseline="0" dirty="0" err="1"/>
              <a:t>ASP.Net</a:t>
            </a:r>
            <a:r>
              <a:rPr lang="en-GB" i="0" baseline="0" dirty="0"/>
              <a:t> likes to keep running). Console apps and UI apps will usually have either a main thread or a UI thread that keeps running, but there is no thread tasked with keeping track of this </a:t>
            </a:r>
            <a:r>
              <a:rPr lang="en-GB" i="0" baseline="0" dirty="0" err="1"/>
              <a:t>async</a:t>
            </a:r>
            <a:r>
              <a:rPr lang="en-GB" i="0" baseline="0" dirty="0"/>
              <a:t> request – it’s gone.</a:t>
            </a:r>
          </a:p>
          <a:p>
            <a:pPr marL="685800" lvl="1" indent="-228600">
              <a:buAutoNum type="arabicPeriod"/>
            </a:pPr>
            <a:r>
              <a:rPr lang="en-GB" i="0" baseline="0" dirty="0"/>
              <a:t>When the OS is ready, it will come back to the application and ask it to run the </a:t>
            </a:r>
            <a:r>
              <a:rPr lang="en-GB" i="0" baseline="0" dirty="0" err="1"/>
              <a:t>callback</a:t>
            </a:r>
            <a:r>
              <a:rPr lang="en-GB" i="0" baseline="0" dirty="0"/>
              <a:t>. Exactly how that happens is pretty complicated and we’ll come on to some, though not all, of that in a bit.</a:t>
            </a:r>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15</a:t>
            </a:fld>
            <a:endParaRPr lang="en-GB"/>
          </a:p>
        </p:txBody>
      </p:sp>
    </p:spTree>
    <p:extLst>
      <p:ext uri="{BB962C8B-B14F-4D97-AF65-F5344CB8AC3E}">
        <p14:creationId xmlns:p14="http://schemas.microsoft.com/office/powerpoint/2010/main" val="3520607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aseline="0" dirty="0"/>
              <a:t>If you look at the code on the right, you can see that DoSomething is a completely synchronous method.</a:t>
            </a:r>
          </a:p>
          <a:p>
            <a:pPr marL="228600" indent="-228600">
              <a:buAutoNum type="arabicPeriod"/>
            </a:pPr>
            <a:r>
              <a:rPr lang="en-GB" baseline="0" dirty="0"/>
              <a:t>It returns a Task Object. Any Task Object can be </a:t>
            </a:r>
            <a:r>
              <a:rPr lang="en-GB" i="1" baseline="0" dirty="0"/>
              <a:t>awaited</a:t>
            </a:r>
            <a:r>
              <a:rPr lang="en-GB" i="0" baseline="0" dirty="0"/>
              <a:t> – including </a:t>
            </a:r>
            <a:r>
              <a:rPr lang="en-GB" i="0" baseline="0" dirty="0" err="1"/>
              <a:t>Task.Run</a:t>
            </a:r>
            <a:r>
              <a:rPr lang="en-GB" i="0" baseline="0" dirty="0"/>
              <a:t> which is actually a wrapper around the </a:t>
            </a:r>
            <a:r>
              <a:rPr lang="en-GB" i="0" baseline="0" dirty="0" err="1"/>
              <a:t>ThreadPool</a:t>
            </a:r>
            <a:r>
              <a:rPr lang="en-GB" i="0" baseline="0" dirty="0"/>
              <a:t>.</a:t>
            </a:r>
          </a:p>
          <a:p>
            <a:pPr marL="228600" indent="-228600">
              <a:buAutoNum type="arabicPeriod"/>
            </a:pPr>
            <a:r>
              <a:rPr lang="en-GB" i="0" baseline="0" dirty="0"/>
              <a:t>It is important to understand this, in order to understand how to properly work with </a:t>
            </a:r>
            <a:r>
              <a:rPr lang="en-GB" i="0" baseline="0" dirty="0" err="1"/>
              <a:t>async</a:t>
            </a:r>
            <a:r>
              <a:rPr lang="en-GB" i="0" baseline="0" dirty="0"/>
              <a:t> and tasks. </a:t>
            </a:r>
          </a:p>
          <a:p>
            <a:pPr marL="228600" indent="-228600">
              <a:buAutoNum type="arabicPeriod"/>
            </a:pPr>
            <a:r>
              <a:rPr lang="en-GB" i="0" baseline="0" dirty="0"/>
              <a:t>You don’t “wait for the </a:t>
            </a:r>
            <a:r>
              <a:rPr lang="en-GB" i="0" baseline="0" dirty="0" err="1"/>
              <a:t>async</a:t>
            </a:r>
            <a:r>
              <a:rPr lang="en-GB" i="0" baseline="0" dirty="0"/>
              <a:t> method”. The method you call runs synchronously until at some point it returns a Task Object. The “await” keyword does the magic of creating and returning a Task object for you without you even knowing it.</a:t>
            </a:r>
          </a:p>
          <a:p>
            <a:pPr marL="685800" lvl="1" indent="-228600">
              <a:buAutoNum type="arabicPeriod"/>
            </a:pPr>
            <a:r>
              <a:rPr lang="en-GB" i="0" baseline="0" dirty="0"/>
              <a:t>The “</a:t>
            </a:r>
            <a:r>
              <a:rPr lang="en-GB" i="0" baseline="0" dirty="0" err="1"/>
              <a:t>async</a:t>
            </a:r>
            <a:r>
              <a:rPr lang="en-GB" i="0" baseline="0" dirty="0"/>
              <a:t>” keyword is simply a method modifier that tells the compiler that this method needs to be rewritten and therefore allows you to use the “await” keyword.</a:t>
            </a:r>
          </a:p>
          <a:p>
            <a:pPr marL="228600" lvl="0" indent="-228600">
              <a:buAutoNum type="arabicPeriod"/>
            </a:pPr>
            <a:r>
              <a:rPr lang="en-GB" i="0" baseline="0" dirty="0"/>
              <a:t>As an aside, according to James </a:t>
            </a:r>
            <a:r>
              <a:rPr lang="en-GB" i="0" baseline="0" dirty="0" err="1"/>
              <a:t>NewtonKing</a:t>
            </a:r>
            <a:r>
              <a:rPr lang="en-GB" i="0" baseline="0" dirty="0"/>
              <a:t>, DoSomething takes ~11ns, DoSomething2 takes ~1ns. Always worth doing it like DoSomething2 when you can.</a:t>
            </a:r>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16</a:t>
            </a:fld>
            <a:endParaRPr lang="en-GB"/>
          </a:p>
        </p:txBody>
      </p:sp>
    </p:spTree>
    <p:extLst>
      <p:ext uri="{BB962C8B-B14F-4D97-AF65-F5344CB8AC3E}">
        <p14:creationId xmlns:p14="http://schemas.microsoft.com/office/powerpoint/2010/main" val="124477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stuff in this section generally applies to Dot Net </a:t>
            </a:r>
            <a:r>
              <a:rPr lang="en-GB" baseline="0" dirty="0" err="1"/>
              <a:t>async</a:t>
            </a:r>
            <a:r>
              <a:rPr lang="en-GB" baseline="0" dirty="0"/>
              <a:t> in general, not just </a:t>
            </a:r>
            <a:r>
              <a:rPr lang="en-GB" baseline="0" dirty="0" err="1"/>
              <a:t>async</a:t>
            </a:r>
            <a:r>
              <a:rPr lang="en-GB" baseline="0" dirty="0"/>
              <a:t>/await.</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17</a:t>
            </a:fld>
            <a:endParaRPr lang="en-GB"/>
          </a:p>
        </p:txBody>
      </p:sp>
    </p:spTree>
    <p:extLst>
      <p:ext uri="{BB962C8B-B14F-4D97-AF65-F5344CB8AC3E}">
        <p14:creationId xmlns:p14="http://schemas.microsoft.com/office/powerpoint/2010/main" val="3366643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concept</a:t>
            </a:r>
            <a:r>
              <a:rPr lang="en-GB" baseline="0" dirty="0"/>
              <a:t> of handing over to the OS (or, in some case in JS, to the browser or node) to do stuff and then run a </a:t>
            </a:r>
            <a:r>
              <a:rPr lang="en-GB" baseline="0" dirty="0" err="1"/>
              <a:t>callback</a:t>
            </a:r>
            <a:r>
              <a:rPr lang="en-GB" baseline="0" dirty="0"/>
              <a:t> is the same. But what happens when you return is completely different.</a:t>
            </a:r>
            <a:endParaRPr lang="en-GB" dirty="0"/>
          </a:p>
          <a:p>
            <a:r>
              <a:rPr lang="en-GB" dirty="0" err="1"/>
              <a:t>Javascript</a:t>
            </a:r>
            <a:r>
              <a:rPr lang="en-GB" baseline="0" dirty="0"/>
              <a:t> is inherently single-threaded and does not have any way to block the main thread. When the OS comes back, the </a:t>
            </a:r>
            <a:r>
              <a:rPr lang="en-GB" baseline="0" dirty="0" err="1"/>
              <a:t>callback</a:t>
            </a:r>
            <a:r>
              <a:rPr lang="en-GB" baseline="0" dirty="0"/>
              <a:t> will simply be queued on the “event loop” and the </a:t>
            </a:r>
            <a:r>
              <a:rPr lang="en-GB" baseline="0" dirty="0" err="1"/>
              <a:t>callback</a:t>
            </a:r>
            <a:r>
              <a:rPr lang="en-GB" baseline="0" dirty="0"/>
              <a:t> will run when any work queued ahead of the </a:t>
            </a:r>
            <a:r>
              <a:rPr lang="en-GB" baseline="0" dirty="0" err="1"/>
              <a:t>callback</a:t>
            </a:r>
            <a:r>
              <a:rPr lang="en-GB" baseline="0" dirty="0"/>
              <a:t> is done. </a:t>
            </a:r>
            <a:br>
              <a:rPr lang="en-GB" baseline="0" dirty="0"/>
            </a:br>
            <a:r>
              <a:rPr lang="en-GB" baseline="0" dirty="0"/>
              <a:t>This is why, in JS, any code you run on a Timeout is </a:t>
            </a:r>
            <a:r>
              <a:rPr lang="en-GB" i="1" baseline="0" dirty="0"/>
              <a:t>not</a:t>
            </a:r>
            <a:r>
              <a:rPr lang="en-GB" i="0" baseline="0" dirty="0"/>
              <a:t> guaranteed to run exactly after the specified time – instead it will run after </a:t>
            </a:r>
            <a:r>
              <a:rPr lang="en-GB" i="1" baseline="0" dirty="0"/>
              <a:t>at least</a:t>
            </a:r>
            <a:r>
              <a:rPr lang="en-GB" i="0" baseline="0" dirty="0"/>
              <a:t> the specified period of time.</a:t>
            </a:r>
          </a:p>
          <a:p>
            <a:r>
              <a:rPr lang="en-GB" i="0" baseline="0" dirty="0"/>
              <a:t>In </a:t>
            </a:r>
            <a:r>
              <a:rPr lang="en-GB" i="0" baseline="0" dirty="0" err="1"/>
              <a:t>.Net</a:t>
            </a:r>
            <a:r>
              <a:rPr lang="en-GB" i="0" baseline="0" dirty="0"/>
              <a:t> – well, it’s complicated and it involves threads. Yes, threads. You thought </a:t>
            </a:r>
            <a:r>
              <a:rPr lang="en-GB" i="0" baseline="0" dirty="0" err="1"/>
              <a:t>async</a:t>
            </a:r>
            <a:r>
              <a:rPr lang="en-GB" i="0" baseline="0" dirty="0"/>
              <a:t> avoided threads? Not so, not at all.</a:t>
            </a:r>
          </a:p>
          <a:p>
            <a:endParaRPr lang="en-GB" i="0" baseline="0" dirty="0"/>
          </a:p>
          <a:p>
            <a:r>
              <a:rPr lang="en-GB" i="0" baseline="0" dirty="0"/>
              <a:t>Incidentally, this also makes the comparisons between Node and </a:t>
            </a:r>
            <a:r>
              <a:rPr lang="en-GB" i="0" baseline="0" dirty="0" err="1"/>
              <a:t>ASP.Net</a:t>
            </a:r>
            <a:r>
              <a:rPr lang="en-GB" i="0" baseline="0" dirty="0"/>
              <a:t> somewhat spurious. The performance comparisons are very genuine. But the simplicity of the coding model is not. With </a:t>
            </a:r>
            <a:r>
              <a:rPr lang="en-GB" i="0" baseline="0" dirty="0" err="1"/>
              <a:t>async</a:t>
            </a:r>
            <a:r>
              <a:rPr lang="en-GB" i="0" baseline="0" dirty="0"/>
              <a:t> in </a:t>
            </a:r>
            <a:r>
              <a:rPr lang="en-GB" i="0" baseline="0" dirty="0" err="1"/>
              <a:t>.net</a:t>
            </a:r>
            <a:r>
              <a:rPr lang="en-GB" i="0" baseline="0" dirty="0"/>
              <a:t> you </a:t>
            </a:r>
            <a:r>
              <a:rPr lang="en-GB" i="1" baseline="0" dirty="0"/>
              <a:t>do</a:t>
            </a:r>
            <a:r>
              <a:rPr lang="en-GB" i="0" baseline="0" dirty="0"/>
              <a:t> have to worry about threading and locking and all those things. Sorry to disappoint.</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18</a:t>
            </a:fld>
            <a:endParaRPr lang="en-GB"/>
          </a:p>
        </p:txBody>
      </p:sp>
    </p:spTree>
    <p:extLst>
      <p:ext uri="{BB962C8B-B14F-4D97-AF65-F5344CB8AC3E}">
        <p14:creationId xmlns:p14="http://schemas.microsoft.com/office/powerpoint/2010/main" val="3416326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20</a:t>
            </a:fld>
            <a:endParaRPr lang="en-GB"/>
          </a:p>
        </p:txBody>
      </p:sp>
    </p:spTree>
    <p:extLst>
      <p:ext uri="{BB962C8B-B14F-4D97-AF65-F5344CB8AC3E}">
        <p14:creationId xmlns:p14="http://schemas.microsoft.com/office/powerpoint/2010/main" val="1918013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are synchronous all the way down to the </a:t>
            </a:r>
            <a:r>
              <a:rPr lang="en-GB" baseline="0" dirty="0" err="1"/>
              <a:t>client.GetStringAsync</a:t>
            </a:r>
            <a:r>
              <a:rPr lang="en-GB" baseline="0" dirty="0"/>
              <a:t> line, which at that points returns a task back to the Caller method, which then returns a different Task back to the Main method. The Main then </a:t>
            </a:r>
            <a:r>
              <a:rPr lang="en-GB" i="1" baseline="0" dirty="0"/>
              <a:t>blocks</a:t>
            </a:r>
            <a:r>
              <a:rPr lang="en-GB" i="0" baseline="0" dirty="0"/>
              <a:t> on the Task returned by Caller.</a:t>
            </a:r>
          </a:p>
          <a:p>
            <a:r>
              <a:rPr lang="en-GB" i="0" baseline="0" dirty="0"/>
              <a:t>When the </a:t>
            </a:r>
            <a:r>
              <a:rPr lang="en-GB" i="0" baseline="0" dirty="0" err="1"/>
              <a:t>HttpClient</a:t>
            </a:r>
            <a:r>
              <a:rPr lang="en-GB" i="0" baseline="0" dirty="0"/>
              <a:t> returns, an IOCP </a:t>
            </a:r>
            <a:r>
              <a:rPr lang="en-GB" i="0" baseline="0" dirty="0" err="1"/>
              <a:t>threadpool</a:t>
            </a:r>
            <a:r>
              <a:rPr lang="en-GB" i="0" baseline="0" dirty="0"/>
              <a:t> thread is requested and the last few lines in </a:t>
            </a:r>
            <a:r>
              <a:rPr lang="en-GB" i="0" baseline="0" dirty="0" err="1"/>
              <a:t>GetSomething</a:t>
            </a:r>
            <a:r>
              <a:rPr lang="en-GB" i="0" baseline="0" dirty="0"/>
              <a:t> runs on that </a:t>
            </a:r>
            <a:r>
              <a:rPr lang="en-GB" i="0" baseline="0" dirty="0" err="1"/>
              <a:t>threadpool</a:t>
            </a:r>
            <a:r>
              <a:rPr lang="en-GB" i="0" baseline="0" dirty="0"/>
              <a:t> thread.</a:t>
            </a:r>
          </a:p>
          <a:p>
            <a:r>
              <a:rPr lang="en-GB" i="0" baseline="0" dirty="0"/>
              <a:t>The Caller methods </a:t>
            </a:r>
            <a:r>
              <a:rPr lang="en-GB" i="0" baseline="0" dirty="0" err="1"/>
              <a:t>callback</a:t>
            </a:r>
            <a:r>
              <a:rPr lang="en-GB" i="0" baseline="0" dirty="0"/>
              <a:t> will then be invoked on a </a:t>
            </a:r>
            <a:r>
              <a:rPr lang="en-GB" i="0" baseline="0" dirty="0" err="1"/>
              <a:t>threadpool</a:t>
            </a:r>
            <a:r>
              <a:rPr lang="en-GB" i="0" baseline="0" dirty="0"/>
              <a:t> thread. It may be the same, it may be a different one, AFAIK.</a:t>
            </a:r>
          </a:p>
          <a:p>
            <a:r>
              <a:rPr lang="en-GB" i="0" baseline="0" dirty="0"/>
              <a:t>Finally, control is returned to the Main thread.</a:t>
            </a:r>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22</a:t>
            </a:fld>
            <a:endParaRPr lang="en-GB"/>
          </a:p>
        </p:txBody>
      </p:sp>
    </p:spTree>
    <p:extLst>
      <p:ext uri="{BB962C8B-B14F-4D97-AF65-F5344CB8AC3E}">
        <p14:creationId xmlns:p14="http://schemas.microsoft.com/office/powerpoint/2010/main" val="124002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aseline="0" dirty="0"/>
              <a:t>The thing on the left is almost pointless; you wait for retrieving the first thing before </a:t>
            </a:r>
            <a:r>
              <a:rPr lang="en-GB" baseline="0" dirty="0" err="1"/>
              <a:t>retrieveing</a:t>
            </a:r>
            <a:r>
              <a:rPr lang="en-GB" baseline="0" dirty="0"/>
              <a:t> the second thing</a:t>
            </a:r>
          </a:p>
          <a:p>
            <a:pPr marL="228600" indent="-228600">
              <a:buAutoNum type="arabicPeriod"/>
            </a:pPr>
            <a:r>
              <a:rPr lang="en-GB" baseline="0" dirty="0"/>
              <a:t>The thing on the right retrieves both things in parallel. </a:t>
            </a:r>
          </a:p>
          <a:p>
            <a:pPr marL="685800" lvl="1" indent="-228600">
              <a:buAutoNum type="arabicPeriod"/>
            </a:pPr>
            <a:r>
              <a:rPr lang="en-GB" baseline="0" dirty="0"/>
              <a:t>This is where </a:t>
            </a:r>
            <a:r>
              <a:rPr lang="en-GB" baseline="0" dirty="0" err="1"/>
              <a:t>async</a:t>
            </a:r>
            <a:r>
              <a:rPr lang="en-GB" baseline="0" dirty="0"/>
              <a:t> is really good; it is very easy to write this code so it is parallel. For most every-day developers, this is really the main </a:t>
            </a:r>
            <a:r>
              <a:rPr lang="en-GB" i="0" baseline="0" dirty="0"/>
              <a:t>real benefit</a:t>
            </a:r>
            <a:r>
              <a:rPr lang="en-GB" baseline="0" dirty="0"/>
              <a:t> of </a:t>
            </a:r>
            <a:r>
              <a:rPr lang="en-GB" baseline="0" dirty="0" err="1"/>
              <a:t>async</a:t>
            </a:r>
            <a:r>
              <a:rPr lang="en-GB" baseline="0" dirty="0"/>
              <a:t> – so use it!</a:t>
            </a:r>
          </a:p>
        </p:txBody>
      </p:sp>
      <p:sp>
        <p:nvSpPr>
          <p:cNvPr id="4" name="Slide Number Placeholder 3"/>
          <p:cNvSpPr>
            <a:spLocks noGrp="1"/>
          </p:cNvSpPr>
          <p:nvPr>
            <p:ph type="sldNum" sz="quarter" idx="10"/>
          </p:nvPr>
        </p:nvSpPr>
        <p:spPr/>
        <p:txBody>
          <a:bodyPr/>
          <a:lstStyle/>
          <a:p>
            <a:fld id="{28BFDFC6-FC95-451E-8C0D-63ACBF281786}" type="slidenum">
              <a:rPr lang="en-GB" smtClean="0"/>
              <a:t>24</a:t>
            </a:fld>
            <a:endParaRPr lang="en-GB"/>
          </a:p>
        </p:txBody>
      </p:sp>
    </p:spTree>
    <p:extLst>
      <p:ext uri="{BB962C8B-B14F-4D97-AF65-F5344CB8AC3E}">
        <p14:creationId xmlns:p14="http://schemas.microsoft.com/office/powerpoint/2010/main" val="3294267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Order here may not be exactly like this – it depends</a:t>
            </a:r>
          </a:p>
          <a:p>
            <a:pPr marL="228600" indent="-228600">
              <a:buAutoNum type="arabicPeriod"/>
            </a:pPr>
            <a:r>
              <a:rPr lang="en-GB" baseline="0" dirty="0"/>
              <a:t>Create the tasks sync</a:t>
            </a:r>
          </a:p>
          <a:p>
            <a:pPr marL="228600" indent="-228600">
              <a:buAutoNum type="arabicPeriod"/>
            </a:pPr>
            <a:r>
              <a:rPr lang="en-GB" baseline="0" dirty="0"/>
              <a:t>Hand the thread back to the </a:t>
            </a:r>
            <a:r>
              <a:rPr lang="en-GB" baseline="0" dirty="0" err="1"/>
              <a:t>threadpool</a:t>
            </a:r>
            <a:r>
              <a:rPr lang="en-GB" baseline="0" dirty="0"/>
              <a:t> – </a:t>
            </a:r>
            <a:r>
              <a:rPr lang="en-GB" i="1" baseline="0" dirty="0"/>
              <a:t>no thread</a:t>
            </a:r>
            <a:r>
              <a:rPr lang="en-GB" i="0" baseline="0" dirty="0"/>
              <a:t> is currently allocated to this request anywhere</a:t>
            </a:r>
          </a:p>
          <a:p>
            <a:pPr marL="228600" indent="-228600">
              <a:buAutoNum type="arabicPeriod"/>
            </a:pPr>
            <a:r>
              <a:rPr lang="en-GB" i="0" baseline="0" dirty="0"/>
              <a:t>First </a:t>
            </a:r>
            <a:r>
              <a:rPr lang="en-GB" i="0" baseline="0" dirty="0" err="1"/>
              <a:t>callback</a:t>
            </a:r>
            <a:r>
              <a:rPr lang="en-GB" i="0" baseline="0" dirty="0"/>
              <a:t> fires and runs on a </a:t>
            </a:r>
            <a:r>
              <a:rPr lang="en-GB" i="0" baseline="0" dirty="0" err="1"/>
              <a:t>threadpool</a:t>
            </a:r>
            <a:r>
              <a:rPr lang="en-GB" i="0" baseline="0" dirty="0"/>
              <a:t> thread.</a:t>
            </a:r>
          </a:p>
          <a:p>
            <a:pPr marL="685800" lvl="1" indent="-228600">
              <a:buAutoNum type="arabicPeriod"/>
            </a:pPr>
            <a:r>
              <a:rPr lang="en-GB" baseline="0" dirty="0"/>
              <a:t>The </a:t>
            </a:r>
            <a:r>
              <a:rPr lang="en-GB" baseline="0" dirty="0" err="1"/>
              <a:t>RequestContext</a:t>
            </a:r>
            <a:r>
              <a:rPr lang="en-GB" baseline="0" dirty="0"/>
              <a:t> is used as a synchronisation context. Only one thread may access it at a time. So the two </a:t>
            </a:r>
            <a:r>
              <a:rPr lang="en-GB" baseline="0" dirty="0" err="1"/>
              <a:t>callbacks</a:t>
            </a:r>
            <a:r>
              <a:rPr lang="en-GB" baseline="0" dirty="0"/>
              <a:t> </a:t>
            </a:r>
            <a:r>
              <a:rPr lang="en-GB" i="1" baseline="0" dirty="0"/>
              <a:t>cannot</a:t>
            </a:r>
            <a:r>
              <a:rPr lang="en-GB" i="0" baseline="0" dirty="0"/>
              <a:t> run in parallel!</a:t>
            </a:r>
          </a:p>
          <a:p>
            <a:pPr marL="685800" lvl="1" indent="-228600">
              <a:buAutoNum type="arabicPeriod"/>
            </a:pPr>
            <a:r>
              <a:rPr lang="en-GB" i="0" baseline="0" dirty="0"/>
              <a:t>You may have heard something about it returning on the same </a:t>
            </a:r>
            <a:r>
              <a:rPr lang="en-GB" i="1" baseline="0" dirty="0"/>
              <a:t>thread</a:t>
            </a:r>
            <a:r>
              <a:rPr lang="en-GB" i="0" baseline="0" dirty="0"/>
              <a:t> – that is only true in UI apps, not in web apps.</a:t>
            </a:r>
          </a:p>
          <a:p>
            <a:pPr marL="228600" lvl="0" indent="-228600">
              <a:buAutoNum type="arabicPeriod"/>
            </a:pPr>
            <a:r>
              <a:rPr lang="en-GB" i="0" baseline="0" dirty="0"/>
              <a:t>That “maybe do something” – well, it depends on which </a:t>
            </a:r>
            <a:r>
              <a:rPr lang="en-GB" i="0" baseline="0" dirty="0" err="1"/>
              <a:t>HttpGet</a:t>
            </a:r>
            <a:r>
              <a:rPr lang="en-GB" i="0" baseline="0" dirty="0"/>
              <a:t> actually finished first, but you get the idea…</a:t>
            </a:r>
          </a:p>
          <a:p>
            <a:pPr marL="228600" lvl="0" indent="-228600">
              <a:buAutoNum type="arabicPeriod"/>
            </a:pPr>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25</a:t>
            </a:fld>
            <a:endParaRPr lang="en-GB"/>
          </a:p>
        </p:txBody>
      </p:sp>
    </p:spTree>
    <p:extLst>
      <p:ext uri="{BB962C8B-B14F-4D97-AF65-F5344CB8AC3E}">
        <p14:creationId xmlns:p14="http://schemas.microsoft.com/office/powerpoint/2010/main" val="2709814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In </a:t>
            </a:r>
            <a:r>
              <a:rPr lang="en-GB" baseline="0" dirty="0" err="1"/>
              <a:t>ASP.Net</a:t>
            </a:r>
            <a:r>
              <a:rPr lang="en-GB" baseline="0" dirty="0"/>
              <a:t>, </a:t>
            </a:r>
            <a:r>
              <a:rPr lang="en-GB" baseline="0" dirty="0" err="1"/>
              <a:t>ConfigureAwait</a:t>
            </a:r>
            <a:r>
              <a:rPr lang="en-GB" baseline="0" dirty="0"/>
              <a:t>(false) means you do </a:t>
            </a:r>
            <a:r>
              <a:rPr lang="en-GB" i="1" baseline="0" dirty="0"/>
              <a:t>not</a:t>
            </a:r>
            <a:r>
              <a:rPr lang="en-GB" i="0" baseline="0" dirty="0"/>
              <a:t> want to lock on the </a:t>
            </a:r>
            <a:r>
              <a:rPr lang="en-GB" i="0" baseline="0" dirty="0" err="1"/>
              <a:t>SynchronisationContext</a:t>
            </a:r>
            <a:r>
              <a:rPr lang="en-GB" i="0" baseline="0" dirty="0"/>
              <a:t>. </a:t>
            </a:r>
          </a:p>
          <a:p>
            <a:r>
              <a:rPr lang="en-GB" i="0" baseline="0" dirty="0"/>
              <a:t>In reality, I actually only needed to put that in the </a:t>
            </a:r>
            <a:r>
              <a:rPr lang="en-GB" i="0" baseline="0" dirty="0" err="1"/>
              <a:t>GetContentLength</a:t>
            </a:r>
            <a:r>
              <a:rPr lang="en-GB" i="0" baseline="0" dirty="0"/>
              <a:t> method, but I like to put it everywhere</a:t>
            </a:r>
          </a:p>
          <a:p>
            <a:r>
              <a:rPr lang="en-GB" i="0" baseline="0" dirty="0"/>
              <a:t>The performance benefit in this case is </a:t>
            </a:r>
            <a:r>
              <a:rPr lang="en-GB" i="0" baseline="0" dirty="0" err="1"/>
              <a:t>neglible</a:t>
            </a:r>
            <a:r>
              <a:rPr lang="en-GB" i="0" baseline="0" dirty="0"/>
              <a:t>, but it does matter </a:t>
            </a:r>
            <a:endParaRPr lang="en-GB" baseline="0" dirty="0"/>
          </a:p>
          <a:p>
            <a:r>
              <a:rPr lang="en-GB" baseline="0" dirty="0"/>
              <a:t>Your code is now multi threaded, which might not be what you wanted.</a:t>
            </a:r>
          </a:p>
        </p:txBody>
      </p:sp>
      <p:sp>
        <p:nvSpPr>
          <p:cNvPr id="4" name="Slide Number Placeholder 3"/>
          <p:cNvSpPr>
            <a:spLocks noGrp="1"/>
          </p:cNvSpPr>
          <p:nvPr>
            <p:ph type="sldNum" sz="quarter" idx="10"/>
          </p:nvPr>
        </p:nvSpPr>
        <p:spPr/>
        <p:txBody>
          <a:bodyPr/>
          <a:lstStyle/>
          <a:p>
            <a:fld id="{28BFDFC6-FC95-451E-8C0D-63ACBF281786}" type="slidenum">
              <a:rPr lang="en-GB" smtClean="0"/>
              <a:t>26</a:t>
            </a:fld>
            <a:endParaRPr lang="en-GB"/>
          </a:p>
        </p:txBody>
      </p:sp>
    </p:spTree>
    <p:extLst>
      <p:ext uri="{BB962C8B-B14F-4D97-AF65-F5344CB8AC3E}">
        <p14:creationId xmlns:p14="http://schemas.microsoft.com/office/powerpoint/2010/main" val="2569088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don’t</a:t>
            </a:r>
            <a:r>
              <a:rPr lang="en-GB" baseline="0" dirty="0"/>
              <a:t> write Windows or Windows Mobile Apps.</a:t>
            </a:r>
          </a:p>
          <a:p>
            <a:r>
              <a:rPr lang="en-GB" baseline="0" dirty="0"/>
              <a:t>I also don’t have enough time today, so let me just share these bits with you.</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27</a:t>
            </a:fld>
            <a:endParaRPr lang="en-GB"/>
          </a:p>
        </p:txBody>
      </p:sp>
    </p:spTree>
    <p:extLst>
      <p:ext uri="{BB962C8B-B14F-4D97-AF65-F5344CB8AC3E}">
        <p14:creationId xmlns:p14="http://schemas.microsoft.com/office/powerpoint/2010/main" val="2153715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truth,</a:t>
            </a:r>
            <a:r>
              <a:rPr lang="en-GB" baseline="0" dirty="0"/>
              <a:t> there is more to this than I can hope to cover in 30 minutes. I will be going fairly fast to try to cover the breadth of the area and hopefully help you over some of the painful humps I had to go through. It doesn’t help that the internet is chockful of misleading and downright wrong information about </a:t>
            </a:r>
            <a:r>
              <a:rPr lang="en-GB" baseline="0" dirty="0" err="1"/>
              <a:t>async</a:t>
            </a:r>
            <a:r>
              <a:rPr lang="en-GB" baseline="0" dirty="0"/>
              <a:t> in </a:t>
            </a:r>
            <a:r>
              <a:rPr lang="en-GB" baseline="0" dirty="0" err="1"/>
              <a:t>.Net</a:t>
            </a:r>
            <a:r>
              <a:rPr lang="en-GB" baseline="0" dirty="0"/>
              <a:t>.</a:t>
            </a:r>
          </a:p>
          <a:p>
            <a:r>
              <a:rPr lang="en-GB" baseline="0" dirty="0"/>
              <a:t>Don’t expect to come out of here understanding it all – unless you are much smarter than I am, of course. </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3</a:t>
            </a:fld>
            <a:endParaRPr lang="en-GB"/>
          </a:p>
        </p:txBody>
      </p:sp>
    </p:spTree>
    <p:extLst>
      <p:ext uri="{BB962C8B-B14F-4D97-AF65-F5344CB8AC3E}">
        <p14:creationId xmlns:p14="http://schemas.microsoft.com/office/powerpoint/2010/main" val="1156912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dreaded deadlocks…</a:t>
            </a:r>
          </a:p>
        </p:txBody>
      </p:sp>
      <p:sp>
        <p:nvSpPr>
          <p:cNvPr id="4" name="Slide Number Placeholder 3"/>
          <p:cNvSpPr>
            <a:spLocks noGrp="1"/>
          </p:cNvSpPr>
          <p:nvPr>
            <p:ph type="sldNum" sz="quarter" idx="10"/>
          </p:nvPr>
        </p:nvSpPr>
        <p:spPr/>
        <p:txBody>
          <a:bodyPr/>
          <a:lstStyle/>
          <a:p>
            <a:fld id="{28BFDFC6-FC95-451E-8C0D-63ACBF281786}" type="slidenum">
              <a:rPr lang="en-GB" smtClean="0"/>
              <a:t>28</a:t>
            </a:fld>
            <a:endParaRPr lang="en-GB"/>
          </a:p>
        </p:txBody>
      </p:sp>
    </p:spTree>
    <p:extLst>
      <p:ext uri="{BB962C8B-B14F-4D97-AF65-F5344CB8AC3E}">
        <p14:creationId xmlns:p14="http://schemas.microsoft.com/office/powerpoint/2010/main" val="1712380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Task.Wait</a:t>
            </a:r>
            <a:r>
              <a:rPr lang="en-GB" dirty="0"/>
              <a:t>()</a:t>
            </a:r>
            <a:r>
              <a:rPr lang="en-GB" baseline="0" dirty="0"/>
              <a:t> and </a:t>
            </a:r>
            <a:r>
              <a:rPr lang="en-GB" baseline="0" dirty="0" err="1"/>
              <a:t>Task.Result</a:t>
            </a:r>
            <a:r>
              <a:rPr lang="en-GB" baseline="0" dirty="0"/>
              <a:t>() blocks the current thread until the </a:t>
            </a:r>
            <a:r>
              <a:rPr lang="en-GB" baseline="0" dirty="0" err="1"/>
              <a:t>async</a:t>
            </a:r>
            <a:r>
              <a:rPr lang="en-GB" baseline="0" dirty="0"/>
              <a:t> task completes</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29</a:t>
            </a:fld>
            <a:endParaRPr lang="en-GB"/>
          </a:p>
        </p:txBody>
      </p:sp>
    </p:spTree>
    <p:extLst>
      <p:ext uri="{BB962C8B-B14F-4D97-AF65-F5344CB8AC3E}">
        <p14:creationId xmlns:p14="http://schemas.microsoft.com/office/powerpoint/2010/main" val="400915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a:t>
            </a:r>
            <a:r>
              <a:rPr lang="en-GB" baseline="0" dirty="0"/>
              <a:t> obviously stupid code, because we mixing await with blocking behaviour. But, I have seen code just like that.</a:t>
            </a:r>
          </a:p>
          <a:p>
            <a:r>
              <a:rPr lang="en-GB" baseline="0" dirty="0"/>
              <a:t>As long as the </a:t>
            </a:r>
            <a:r>
              <a:rPr lang="en-GB" baseline="0" dirty="0" err="1"/>
              <a:t>HttpClient</a:t>
            </a:r>
            <a:r>
              <a:rPr lang="en-GB" baseline="0" dirty="0"/>
              <a:t> returns </a:t>
            </a:r>
            <a:r>
              <a:rPr lang="en-GB" i="1" baseline="0" dirty="0"/>
              <a:t>before</a:t>
            </a:r>
            <a:r>
              <a:rPr lang="en-GB" i="0" baseline="0" dirty="0"/>
              <a:t> 5 seconds are up, this won’t back as DoSomething’s </a:t>
            </a:r>
            <a:r>
              <a:rPr lang="en-GB" i="0" baseline="0" dirty="0" err="1"/>
              <a:t>callback</a:t>
            </a:r>
            <a:r>
              <a:rPr lang="en-GB" i="0" baseline="0" dirty="0"/>
              <a:t> can grab the synchronisation context before it gets hogged by </a:t>
            </a:r>
            <a:r>
              <a:rPr lang="en-GB" i="0" baseline="0" dirty="0" err="1"/>
              <a:t>Task.Wait</a:t>
            </a:r>
            <a:r>
              <a:rPr lang="en-GB" i="0" baseline="0" dirty="0"/>
              <a:t>. But, if the http call takes longer than 5 seconds then this </a:t>
            </a:r>
            <a:r>
              <a:rPr lang="en-GB" i="1" baseline="0" dirty="0"/>
              <a:t>will</a:t>
            </a:r>
            <a:r>
              <a:rPr lang="en-GB" i="0" baseline="0" dirty="0"/>
              <a:t> deadlock.</a:t>
            </a:r>
          </a:p>
          <a:p>
            <a:r>
              <a:rPr lang="en-GB" i="0" baseline="0" dirty="0"/>
              <a:t>Lovely!</a:t>
            </a:r>
          </a:p>
          <a:p>
            <a:r>
              <a:rPr lang="en-GB" i="0" baseline="0" dirty="0"/>
              <a:t>The one other factor here is how busy the </a:t>
            </a:r>
            <a:r>
              <a:rPr lang="en-GB" i="0" baseline="0" dirty="0" err="1"/>
              <a:t>threadpool</a:t>
            </a:r>
            <a:r>
              <a:rPr lang="en-GB" i="0" baseline="0" dirty="0"/>
              <a:t> is; if the </a:t>
            </a:r>
            <a:r>
              <a:rPr lang="en-GB" i="0" baseline="0" dirty="0" err="1"/>
              <a:t>threadpool</a:t>
            </a:r>
            <a:r>
              <a:rPr lang="en-GB" i="0" baseline="0" dirty="0"/>
              <a:t> is busy, there may be a delay on getting a thread to run the </a:t>
            </a:r>
            <a:r>
              <a:rPr lang="en-GB" i="0" baseline="0" dirty="0" err="1"/>
              <a:t>callback</a:t>
            </a:r>
            <a:r>
              <a:rPr lang="en-GB" i="0" baseline="0" dirty="0"/>
              <a:t> on, which also affects the </a:t>
            </a:r>
            <a:r>
              <a:rPr lang="en-GB" i="0" baseline="0" dirty="0" err="1"/>
              <a:t>timingss</a:t>
            </a:r>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31</a:t>
            </a:fld>
            <a:endParaRPr lang="en-GB"/>
          </a:p>
        </p:txBody>
      </p:sp>
    </p:spTree>
    <p:extLst>
      <p:ext uri="{BB962C8B-B14F-4D97-AF65-F5344CB8AC3E}">
        <p14:creationId xmlns:p14="http://schemas.microsoft.com/office/powerpoint/2010/main" val="2922096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32</a:t>
            </a:fld>
            <a:endParaRPr lang="en-GB"/>
          </a:p>
        </p:txBody>
      </p:sp>
    </p:spTree>
    <p:extLst>
      <p:ext uri="{BB962C8B-B14F-4D97-AF65-F5344CB8AC3E}">
        <p14:creationId xmlns:p14="http://schemas.microsoft.com/office/powerpoint/2010/main" val="2987532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promise I won’t give you </a:t>
            </a:r>
            <a:r>
              <a:rPr lang="en-GB" baseline="0" dirty="0"/>
              <a:t>that sales spiel you have heard a thousand times</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5</a:t>
            </a:fld>
            <a:endParaRPr lang="en-GB"/>
          </a:p>
        </p:txBody>
      </p:sp>
    </p:spTree>
    <p:extLst>
      <p:ext uri="{BB962C8B-B14F-4D97-AF65-F5344CB8AC3E}">
        <p14:creationId xmlns:p14="http://schemas.microsoft.com/office/powerpoint/2010/main" val="247542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Thread starvation on web sites is the reason given most often.</a:t>
            </a:r>
          </a:p>
          <a:p>
            <a:r>
              <a:rPr lang="en-GB" dirty="0"/>
              <a:t>The</a:t>
            </a:r>
            <a:r>
              <a:rPr lang="en-GB" baseline="0" dirty="0"/>
              <a:t> thinking is that each request coming in to a website blocks one thread when running synchronously. So while you are off querying the database, that thread just sits there idly. Eventually you get so many requests that all the available threads are in use and you can’t serve more users.</a:t>
            </a:r>
          </a:p>
          <a:p>
            <a:r>
              <a:rPr lang="en-GB" baseline="0" dirty="0"/>
              <a:t>For some people, some of the time, this is a genuine concern. But….</a:t>
            </a:r>
          </a:p>
          <a:p>
            <a:r>
              <a:rPr lang="en-GB" baseline="0" dirty="0"/>
              <a:t>IIS will allow somewhere between 100 and 1,000 threads per CPU CORE, depending on a number of factors.</a:t>
            </a:r>
          </a:p>
          <a:p>
            <a:r>
              <a:rPr lang="en-GB" baseline="0" dirty="0"/>
              <a:t>I have a site with maybe 400-500 concurrent users. Even if they all did a request at the same time, IIS could easily handle that on a single CPU core. </a:t>
            </a:r>
          </a:p>
          <a:p>
            <a:r>
              <a:rPr lang="en-GB" baseline="0" dirty="0"/>
              <a:t>In reality, that system runs on 3 quad-core servers so has 12 cores available to it, simply because of all the other CPU heavy demands on a complicated system.</a:t>
            </a:r>
          </a:p>
          <a:p>
            <a:r>
              <a:rPr lang="en-GB" baseline="0" dirty="0"/>
              <a:t>So, yes, if you write extremely lean and heavily loaded sites or microservices then this matters. Otherwise not so much.</a:t>
            </a:r>
          </a:p>
          <a:p>
            <a:endParaRPr lang="en-GB" baseline="0" dirty="0"/>
          </a:p>
          <a:p>
            <a:endParaRPr lang="en-GB" baseline="0" dirty="0"/>
          </a:p>
          <a:p>
            <a:r>
              <a:rPr lang="en-GB" baseline="0" dirty="0"/>
              <a:t>With Azure, </a:t>
            </a:r>
            <a:r>
              <a:rPr lang="en-GB" baseline="0" dirty="0" err="1"/>
              <a:t>async</a:t>
            </a:r>
            <a:r>
              <a:rPr lang="en-GB" baseline="0" dirty="0"/>
              <a:t> is beautiful for taking full advantage of the massively parallel capabilities of things like table storage and </a:t>
            </a:r>
            <a:r>
              <a:rPr lang="en-GB" baseline="0" dirty="0" err="1"/>
              <a:t>documentdb</a:t>
            </a:r>
            <a:r>
              <a:rPr lang="en-GB" baseline="0" dirty="0"/>
              <a:t>. I have had up to 2,000 tasks running in parallel inserting data into table storage for example.</a:t>
            </a:r>
          </a:p>
        </p:txBody>
      </p:sp>
      <p:sp>
        <p:nvSpPr>
          <p:cNvPr id="4" name="Slide Number Placeholder 3"/>
          <p:cNvSpPr>
            <a:spLocks noGrp="1"/>
          </p:cNvSpPr>
          <p:nvPr>
            <p:ph type="sldNum" sz="quarter" idx="10"/>
          </p:nvPr>
        </p:nvSpPr>
        <p:spPr/>
        <p:txBody>
          <a:bodyPr/>
          <a:lstStyle/>
          <a:p>
            <a:fld id="{28BFDFC6-FC95-451E-8C0D-63ACBF281786}" type="slidenum">
              <a:rPr lang="en-GB" smtClean="0"/>
              <a:t>6</a:t>
            </a:fld>
            <a:endParaRPr lang="en-GB"/>
          </a:p>
        </p:txBody>
      </p:sp>
    </p:spTree>
    <p:extLst>
      <p:ext uri="{BB962C8B-B14F-4D97-AF65-F5344CB8AC3E}">
        <p14:creationId xmlns:p14="http://schemas.microsoft.com/office/powerpoint/2010/main" val="615015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GB" baseline="0" dirty="0"/>
              <a:t> just want to show you a few code examples that may have different behaviour than you may think. In fact, all of these were a surprise to me.</a:t>
            </a:r>
          </a:p>
          <a:p>
            <a:r>
              <a:rPr lang="en-GB" baseline="0" dirty="0"/>
              <a:t>Of course, they are all done on my laptop and are not properly controlled trials and you can’t apply these findings to real-world scenarios. I just want to show you that sometimes things aren’t quite what you might expect. I am not going to go into explaining them now – the following sections on how </a:t>
            </a:r>
            <a:r>
              <a:rPr lang="en-GB" baseline="0" dirty="0" err="1"/>
              <a:t>async</a:t>
            </a:r>
            <a:r>
              <a:rPr lang="en-GB" baseline="0" dirty="0"/>
              <a:t> works should help you untangle it later.</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9</a:t>
            </a:fld>
            <a:endParaRPr lang="en-GB"/>
          </a:p>
        </p:txBody>
      </p:sp>
    </p:spTree>
    <p:extLst>
      <p:ext uri="{BB962C8B-B14F-4D97-AF65-F5344CB8AC3E}">
        <p14:creationId xmlns:p14="http://schemas.microsoft.com/office/powerpoint/2010/main" val="197310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GB" baseline="0" dirty="0"/>
              <a:t> did this with </a:t>
            </a:r>
            <a:r>
              <a:rPr lang="en-GB" baseline="0" dirty="0" err="1"/>
              <a:t>ASP.Net</a:t>
            </a:r>
            <a:r>
              <a:rPr lang="en-GB" baseline="0" dirty="0"/>
              <a:t>. You may get slightly different results when running with raw Kestrel, I haven’t tried it.</a:t>
            </a:r>
          </a:p>
          <a:p>
            <a:r>
              <a:rPr lang="en-GB" baseline="0" dirty="0"/>
              <a:t>.. Walk through the code…</a:t>
            </a:r>
          </a:p>
          <a:p>
            <a:r>
              <a:rPr lang="en-GB" baseline="0" dirty="0"/>
              <a:t> I could have used </a:t>
            </a:r>
            <a:r>
              <a:rPr lang="en-GB" baseline="0" dirty="0" err="1"/>
              <a:t>Task.WhenAll</a:t>
            </a:r>
            <a:endParaRPr lang="en-GB" baseline="0" dirty="0"/>
          </a:p>
          <a:p>
            <a:endParaRPr lang="en-GB" baseline="0" dirty="0"/>
          </a:p>
          <a:p>
            <a:r>
              <a:rPr lang="en-GB" baseline="0" dirty="0"/>
              <a:t>To get consistent results with this, you need to </a:t>
            </a:r>
            <a:r>
              <a:rPr lang="en-GB" baseline="0" dirty="0" err="1"/>
              <a:t>ThreadPool.SetMinThreads</a:t>
            </a:r>
            <a:r>
              <a:rPr lang="en-GB" baseline="0" dirty="0"/>
              <a:t>.</a:t>
            </a:r>
          </a:p>
          <a:p>
            <a:r>
              <a:rPr lang="en-GB" baseline="0" dirty="0"/>
              <a:t>Note; </a:t>
            </a:r>
            <a:r>
              <a:rPr lang="en-GB" baseline="0" dirty="0" err="1"/>
              <a:t>ConfigureAwait</a:t>
            </a:r>
            <a:r>
              <a:rPr lang="en-GB" baseline="0" dirty="0"/>
              <a:t> does not make your code run faster. </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10</a:t>
            </a:fld>
            <a:endParaRPr lang="en-GB"/>
          </a:p>
        </p:txBody>
      </p:sp>
    </p:spTree>
    <p:extLst>
      <p:ext uri="{BB962C8B-B14F-4D97-AF65-F5344CB8AC3E}">
        <p14:creationId xmlns:p14="http://schemas.microsoft.com/office/powerpoint/2010/main" val="3609813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GB" baseline="0" dirty="0"/>
              <a:t> did this with </a:t>
            </a:r>
            <a:r>
              <a:rPr lang="en-GB" baseline="0" dirty="0" err="1"/>
              <a:t>ASP.Net</a:t>
            </a:r>
            <a:r>
              <a:rPr lang="en-GB" baseline="0" dirty="0"/>
              <a:t>. You may get slightly different results when running with raw Kestrel, I haven’t tried it.</a:t>
            </a:r>
          </a:p>
          <a:p>
            <a:r>
              <a:rPr lang="en-GB" baseline="0" dirty="0"/>
              <a:t>To get consistent results with this, you need to </a:t>
            </a:r>
            <a:r>
              <a:rPr lang="en-GB" baseline="0" dirty="0" err="1"/>
              <a:t>ThreadPool.SetMinThreads</a:t>
            </a:r>
            <a:r>
              <a:rPr lang="en-GB" baseline="0" dirty="0"/>
              <a:t>.</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11</a:t>
            </a:fld>
            <a:endParaRPr lang="en-GB"/>
          </a:p>
        </p:txBody>
      </p:sp>
    </p:spTree>
    <p:extLst>
      <p:ext uri="{BB962C8B-B14F-4D97-AF65-F5344CB8AC3E}">
        <p14:creationId xmlns:p14="http://schemas.microsoft.com/office/powerpoint/2010/main" val="374232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used to believe that allocating a thread used</a:t>
            </a:r>
            <a:r>
              <a:rPr lang="en-GB" baseline="0" dirty="0"/>
              <a:t> 1MB of memory. Turns out this is not quite true; it uses 1mb of you </a:t>
            </a:r>
            <a:r>
              <a:rPr lang="en-GB" i="1" baseline="0" dirty="0"/>
              <a:t>commit space</a:t>
            </a:r>
            <a:r>
              <a:rPr lang="en-GB" i="0" baseline="0" dirty="0"/>
              <a:t>, but that is not the same as allocating physical memory. For sure, the commit space puts a limit on how many threads you can spin up – it might just not be quite how you expected.</a:t>
            </a:r>
          </a:p>
          <a:p>
            <a:r>
              <a:rPr lang="en-GB" i="0" baseline="0" dirty="0"/>
              <a:t>I am not sure why the </a:t>
            </a:r>
            <a:r>
              <a:rPr lang="en-GB" i="0" baseline="0" dirty="0" err="1"/>
              <a:t>async</a:t>
            </a:r>
            <a:r>
              <a:rPr lang="en-GB" i="0" baseline="0" dirty="0"/>
              <a:t> code uses so much memory. I suspect it has to do with the overhead of the </a:t>
            </a:r>
            <a:r>
              <a:rPr lang="en-GB" i="0" baseline="0" dirty="0" err="1"/>
              <a:t>async</a:t>
            </a:r>
            <a:r>
              <a:rPr lang="en-GB" i="0" baseline="0" dirty="0"/>
              <a:t> state machine but I honestly don’t know. It could even be specific to </a:t>
            </a:r>
            <a:r>
              <a:rPr lang="en-GB" i="0" baseline="0" dirty="0" err="1"/>
              <a:t>Task.Delay</a:t>
            </a:r>
            <a:r>
              <a:rPr lang="en-GB" i="0" baseline="0" dirty="0"/>
              <a:t>. It doesn’t really matter, my point was more about threads </a:t>
            </a:r>
            <a:r>
              <a:rPr lang="en-GB" i="0" baseline="0" dirty="0" err="1"/>
              <a:t>tbh</a:t>
            </a:r>
            <a:r>
              <a:rPr lang="en-GB" i="0" baseline="0" dirty="0"/>
              <a:t>.</a:t>
            </a:r>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12</a:t>
            </a:fld>
            <a:endParaRPr lang="en-GB"/>
          </a:p>
        </p:txBody>
      </p:sp>
    </p:spTree>
    <p:extLst>
      <p:ext uri="{BB962C8B-B14F-4D97-AF65-F5344CB8AC3E}">
        <p14:creationId xmlns:p14="http://schemas.microsoft.com/office/powerpoint/2010/main" val="1505376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Simulating the CPU bound behaviour after the return is important to see this behaviour</a:t>
            </a:r>
          </a:p>
        </p:txBody>
      </p:sp>
      <p:sp>
        <p:nvSpPr>
          <p:cNvPr id="4" name="Slide Number Placeholder 3"/>
          <p:cNvSpPr>
            <a:spLocks noGrp="1"/>
          </p:cNvSpPr>
          <p:nvPr>
            <p:ph type="sldNum" sz="quarter" idx="10"/>
          </p:nvPr>
        </p:nvSpPr>
        <p:spPr/>
        <p:txBody>
          <a:bodyPr/>
          <a:lstStyle/>
          <a:p>
            <a:fld id="{28BFDFC6-FC95-451E-8C0D-63ACBF281786}" type="slidenum">
              <a:rPr lang="en-GB" smtClean="0"/>
              <a:t>13</a:t>
            </a:fld>
            <a:endParaRPr lang="en-GB"/>
          </a:p>
        </p:txBody>
      </p:sp>
    </p:spTree>
    <p:extLst>
      <p:ext uri="{BB962C8B-B14F-4D97-AF65-F5344CB8AC3E}">
        <p14:creationId xmlns:p14="http://schemas.microsoft.com/office/powerpoint/2010/main" val="34494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502394" y="6477005"/>
            <a:ext cx="2743200" cy="365125"/>
          </a:xfrm>
        </p:spPr>
        <p:txBody>
          <a:bodyPr/>
          <a:lstStyle/>
          <a:p>
            <a:fld id="{308F9BCC-F3ED-42A3-B1C6-99996F1A33F0}" type="datetime1">
              <a:rPr lang="en-GB" smtClean="0"/>
              <a:t>28/03/2017</a:t>
            </a:fld>
            <a:endParaRPr lang="en-GB"/>
          </a:p>
        </p:txBody>
      </p:sp>
      <p:sp>
        <p:nvSpPr>
          <p:cNvPr id="5" name="Footer Placeholder 4"/>
          <p:cNvSpPr>
            <a:spLocks noGrp="1"/>
          </p:cNvSpPr>
          <p:nvPr>
            <p:ph type="ftr" sz="quarter" idx="11"/>
          </p:nvPr>
        </p:nvSpPr>
        <p:spPr>
          <a:xfrm>
            <a:off x="0" y="6480078"/>
            <a:ext cx="6672865" cy="365125"/>
          </a:xfrm>
        </p:spPr>
        <p:txBody>
          <a:bodyPr/>
          <a:lstStyle/>
          <a:p>
            <a:r>
              <a:rPr lang="en-GB"/>
              <a:t>@flytzen</a:t>
            </a:r>
          </a:p>
        </p:txBody>
      </p:sp>
      <p:sp>
        <p:nvSpPr>
          <p:cNvPr id="6" name="Slide Number Placeholder 5"/>
          <p:cNvSpPr>
            <a:spLocks noGrp="1"/>
          </p:cNvSpPr>
          <p:nvPr>
            <p:ph type="sldNum" sz="quarter" idx="12"/>
          </p:nvPr>
        </p:nvSpPr>
        <p:spPr>
          <a:xfrm>
            <a:off x="11438455" y="6492875"/>
            <a:ext cx="753545" cy="365125"/>
          </a:xfrm>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299608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221CEA-7C5F-45BB-B02A-26262BB00D35}" type="datetime1">
              <a:rPr lang="en-GB" smtClean="0"/>
              <a:t>28/03/2017</a:t>
            </a:fld>
            <a:endParaRPr lang="en-GB"/>
          </a:p>
        </p:txBody>
      </p:sp>
      <p:sp>
        <p:nvSpPr>
          <p:cNvPr id="6" name="Footer Placeholder 5"/>
          <p:cNvSpPr>
            <a:spLocks noGrp="1"/>
          </p:cNvSpPr>
          <p:nvPr>
            <p:ph type="ftr" sz="quarter" idx="11"/>
          </p:nvPr>
        </p:nvSpPr>
        <p:spPr/>
        <p:txBody>
          <a:bodyPr/>
          <a:lstStyle/>
          <a:p>
            <a:r>
              <a:rPr lang="en-GB"/>
              <a:t>@flytzen</a:t>
            </a:r>
          </a:p>
        </p:txBody>
      </p:sp>
      <p:sp>
        <p:nvSpPr>
          <p:cNvPr id="7" name="Slide Number Placeholder 6"/>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41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37BB5F-0F8A-48B5-9127-E0EE4F16B27B}" type="datetime1">
              <a:rPr lang="en-GB" smtClean="0"/>
              <a:t>28/03/2017</a:t>
            </a:fld>
            <a:endParaRPr lang="en-GB"/>
          </a:p>
        </p:txBody>
      </p:sp>
      <p:sp>
        <p:nvSpPr>
          <p:cNvPr id="6" name="Footer Placeholder 5"/>
          <p:cNvSpPr>
            <a:spLocks noGrp="1"/>
          </p:cNvSpPr>
          <p:nvPr>
            <p:ph type="ftr" sz="quarter" idx="11"/>
          </p:nvPr>
        </p:nvSpPr>
        <p:spPr/>
        <p:txBody>
          <a:bodyPr/>
          <a:lstStyle/>
          <a:p>
            <a:r>
              <a:rPr lang="en-GB"/>
              <a:t>@flytzen</a:t>
            </a:r>
          </a:p>
        </p:txBody>
      </p:sp>
      <p:sp>
        <p:nvSpPr>
          <p:cNvPr id="7" name="Slide Number Placeholder 6"/>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4106763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18596D-6558-4408-98CB-7D79108AC908}" type="datetime1">
              <a:rPr lang="en-GB" smtClean="0"/>
              <a:t>28/03/2017</a:t>
            </a:fld>
            <a:endParaRPr lang="en-GB"/>
          </a:p>
        </p:txBody>
      </p:sp>
      <p:sp>
        <p:nvSpPr>
          <p:cNvPr id="6" name="Footer Placeholder 5"/>
          <p:cNvSpPr>
            <a:spLocks noGrp="1"/>
          </p:cNvSpPr>
          <p:nvPr>
            <p:ph type="ftr" sz="quarter" idx="11"/>
          </p:nvPr>
        </p:nvSpPr>
        <p:spPr/>
        <p:txBody>
          <a:bodyPr/>
          <a:lstStyle/>
          <a:p>
            <a:r>
              <a:rPr lang="en-GB"/>
              <a:t>@flytzen</a:t>
            </a:r>
          </a:p>
        </p:txBody>
      </p:sp>
      <p:sp>
        <p:nvSpPr>
          <p:cNvPr id="7" name="Slide Number Placeholder 6"/>
          <p:cNvSpPr>
            <a:spLocks noGrp="1"/>
          </p:cNvSpPr>
          <p:nvPr>
            <p:ph type="sldNum" sz="quarter" idx="12"/>
          </p:nvPr>
        </p:nvSpPr>
        <p:spPr/>
        <p:txBody>
          <a:bodyPr/>
          <a:lstStyle/>
          <a:p>
            <a:fld id="{1F9479E9-4D4A-47EC-B0AC-641A3DA97954}"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5312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2CC365-14D3-493F-A1C4-6E59A7B46D41}" type="datetime1">
              <a:rPr lang="en-GB" smtClean="0"/>
              <a:t>28/03/2017</a:t>
            </a:fld>
            <a:endParaRPr lang="en-GB"/>
          </a:p>
        </p:txBody>
      </p:sp>
      <p:sp>
        <p:nvSpPr>
          <p:cNvPr id="6" name="Footer Placeholder 5"/>
          <p:cNvSpPr>
            <a:spLocks noGrp="1"/>
          </p:cNvSpPr>
          <p:nvPr>
            <p:ph type="ftr" sz="quarter" idx="11"/>
          </p:nvPr>
        </p:nvSpPr>
        <p:spPr/>
        <p:txBody>
          <a:bodyPr/>
          <a:lstStyle/>
          <a:p>
            <a:r>
              <a:rPr lang="en-GB"/>
              <a:t>@flytzen</a:t>
            </a:r>
          </a:p>
        </p:txBody>
      </p:sp>
      <p:sp>
        <p:nvSpPr>
          <p:cNvPr id="7" name="Slide Number Placeholder 6"/>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912988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ADED166-C58B-4213-9676-D05C165585A1}" type="datetime1">
              <a:rPr lang="en-GB" smtClean="0"/>
              <a:t>28/03/2017</a:t>
            </a:fld>
            <a:endParaRPr lang="en-GB"/>
          </a:p>
        </p:txBody>
      </p:sp>
      <p:sp>
        <p:nvSpPr>
          <p:cNvPr id="4" name="Footer Placeholder 3"/>
          <p:cNvSpPr>
            <a:spLocks noGrp="1"/>
          </p:cNvSpPr>
          <p:nvPr>
            <p:ph type="ftr" sz="quarter" idx="11"/>
          </p:nvPr>
        </p:nvSpPr>
        <p:spPr/>
        <p:txBody>
          <a:bodyPr/>
          <a:lstStyle/>
          <a:p>
            <a:r>
              <a:rPr lang="en-GB"/>
              <a:t>@flytzen</a:t>
            </a:r>
          </a:p>
        </p:txBody>
      </p:sp>
      <p:sp>
        <p:nvSpPr>
          <p:cNvPr id="5" name="Slide Number Placeholder 4"/>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579733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FA73494-BAD0-4E51-88D1-902B257396E6}" type="datetime1">
              <a:rPr lang="en-GB" smtClean="0"/>
              <a:t>28/03/2017</a:t>
            </a:fld>
            <a:endParaRPr lang="en-GB"/>
          </a:p>
        </p:txBody>
      </p:sp>
      <p:sp>
        <p:nvSpPr>
          <p:cNvPr id="4" name="Footer Placeholder 3"/>
          <p:cNvSpPr>
            <a:spLocks noGrp="1"/>
          </p:cNvSpPr>
          <p:nvPr>
            <p:ph type="ftr" sz="quarter" idx="11"/>
          </p:nvPr>
        </p:nvSpPr>
        <p:spPr/>
        <p:txBody>
          <a:bodyPr/>
          <a:lstStyle/>
          <a:p>
            <a:r>
              <a:rPr lang="en-GB"/>
              <a:t>@flytzen</a:t>
            </a:r>
          </a:p>
        </p:txBody>
      </p:sp>
      <p:sp>
        <p:nvSpPr>
          <p:cNvPr id="5" name="Slide Number Placeholder 4"/>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158445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8A23D-130F-4456-9EF5-284FAD0B3D54}" type="datetime1">
              <a:rPr lang="en-GB" smtClean="0"/>
              <a:t>28/03/2017</a:t>
            </a:fld>
            <a:endParaRPr lang="en-GB"/>
          </a:p>
        </p:txBody>
      </p:sp>
      <p:sp>
        <p:nvSpPr>
          <p:cNvPr id="5" name="Footer Placeholder 4"/>
          <p:cNvSpPr>
            <a:spLocks noGrp="1"/>
          </p:cNvSpPr>
          <p:nvPr>
            <p:ph type="ftr" sz="quarter" idx="11"/>
          </p:nvPr>
        </p:nvSpPr>
        <p:spPr/>
        <p:txBody>
          <a:bodyPr/>
          <a:lstStyle/>
          <a:p>
            <a:r>
              <a:rPr lang="en-GB"/>
              <a:t>@flytzen</a:t>
            </a:r>
          </a:p>
        </p:txBody>
      </p:sp>
      <p:sp>
        <p:nvSpPr>
          <p:cNvPr id="6" name="Slide Number Placeholder 5"/>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979271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51779-01FF-49A7-8CF6-D4154DFB0133}" type="datetime1">
              <a:rPr lang="en-GB" smtClean="0"/>
              <a:t>28/03/2017</a:t>
            </a:fld>
            <a:endParaRPr lang="en-GB"/>
          </a:p>
        </p:txBody>
      </p:sp>
      <p:sp>
        <p:nvSpPr>
          <p:cNvPr id="5" name="Footer Placeholder 4"/>
          <p:cNvSpPr>
            <a:spLocks noGrp="1"/>
          </p:cNvSpPr>
          <p:nvPr>
            <p:ph type="ftr" sz="quarter" idx="11"/>
          </p:nvPr>
        </p:nvSpPr>
        <p:spPr/>
        <p:txBody>
          <a:bodyPr/>
          <a:lstStyle/>
          <a:p>
            <a:r>
              <a:rPr lang="en-GB"/>
              <a:t>@flytzen</a:t>
            </a:r>
          </a:p>
        </p:txBody>
      </p:sp>
      <p:sp>
        <p:nvSpPr>
          <p:cNvPr id="6" name="Slide Number Placeholder 5"/>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72693718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524357" y="6492874"/>
            <a:ext cx="2743200" cy="365125"/>
          </a:xfrm>
        </p:spPr>
        <p:txBody>
          <a:bodyPr/>
          <a:lstStyle/>
          <a:p>
            <a:fld id="{B2464113-86F9-48A3-A8CE-5BDDE275C4B8}" type="datetime1">
              <a:rPr lang="en-GB" smtClean="0"/>
              <a:t>28/03/2017</a:t>
            </a:fld>
            <a:endParaRPr lang="en-GB"/>
          </a:p>
        </p:txBody>
      </p:sp>
      <p:sp>
        <p:nvSpPr>
          <p:cNvPr id="5" name="Footer Placeholder 4"/>
          <p:cNvSpPr>
            <a:spLocks noGrp="1"/>
          </p:cNvSpPr>
          <p:nvPr>
            <p:ph type="ftr" sz="quarter" idx="11"/>
          </p:nvPr>
        </p:nvSpPr>
        <p:spPr>
          <a:xfrm>
            <a:off x="0" y="6492875"/>
            <a:ext cx="6672865" cy="365125"/>
          </a:xfrm>
        </p:spPr>
        <p:txBody>
          <a:bodyPr/>
          <a:lstStyle/>
          <a:p>
            <a:r>
              <a:rPr lang="en-GB"/>
              <a:t>@flytzen</a:t>
            </a:r>
            <a:endParaRPr lang="en-GB" dirty="0"/>
          </a:p>
        </p:txBody>
      </p:sp>
      <p:sp>
        <p:nvSpPr>
          <p:cNvPr id="6" name="Slide Number Placeholder 5"/>
          <p:cNvSpPr>
            <a:spLocks noGrp="1"/>
          </p:cNvSpPr>
          <p:nvPr>
            <p:ph type="sldNum" sz="quarter" idx="12"/>
          </p:nvPr>
        </p:nvSpPr>
        <p:spPr>
          <a:xfrm>
            <a:off x="11438455" y="6492875"/>
            <a:ext cx="753545" cy="365125"/>
          </a:xfrm>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5139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23334" y="6494038"/>
            <a:ext cx="2743200" cy="365125"/>
          </a:xfrm>
        </p:spPr>
        <p:txBody>
          <a:bodyPr/>
          <a:lstStyle/>
          <a:p>
            <a:fld id="{5F280F28-BB46-4B9D-B405-CB15D65448C6}" type="datetime1">
              <a:rPr lang="en-GB" smtClean="0"/>
              <a:t>28/03/2017</a:t>
            </a:fld>
            <a:endParaRPr lang="en-GB"/>
          </a:p>
        </p:txBody>
      </p:sp>
      <p:sp>
        <p:nvSpPr>
          <p:cNvPr id="5" name="Footer Placeholder 4"/>
          <p:cNvSpPr>
            <a:spLocks noGrp="1"/>
          </p:cNvSpPr>
          <p:nvPr>
            <p:ph type="ftr" sz="quarter" idx="11"/>
          </p:nvPr>
        </p:nvSpPr>
        <p:spPr>
          <a:xfrm>
            <a:off x="0" y="6492875"/>
            <a:ext cx="6672865" cy="365125"/>
          </a:xfrm>
        </p:spPr>
        <p:txBody>
          <a:bodyPr/>
          <a:lstStyle/>
          <a:p>
            <a:r>
              <a:rPr lang="en-GB"/>
              <a:t>@flytzen</a:t>
            </a:r>
            <a:endParaRPr lang="en-GB" dirty="0"/>
          </a:p>
        </p:txBody>
      </p:sp>
      <p:sp>
        <p:nvSpPr>
          <p:cNvPr id="6" name="Slide Number Placeholder 5"/>
          <p:cNvSpPr>
            <a:spLocks noGrp="1"/>
          </p:cNvSpPr>
          <p:nvPr>
            <p:ph type="sldNum" sz="quarter" idx="12"/>
          </p:nvPr>
        </p:nvSpPr>
        <p:spPr>
          <a:xfrm>
            <a:off x="11438455" y="6492874"/>
            <a:ext cx="753545" cy="365125"/>
          </a:xfrm>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00912083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586156" y="6501018"/>
            <a:ext cx="2743200" cy="365125"/>
          </a:xfrm>
        </p:spPr>
        <p:txBody>
          <a:bodyPr/>
          <a:lstStyle/>
          <a:p>
            <a:fld id="{2046271B-2EDC-4849-9350-D816B3C32C1F}" type="datetime1">
              <a:rPr lang="en-GB" smtClean="0"/>
              <a:t>28/03/2017</a:t>
            </a:fld>
            <a:endParaRPr lang="en-GB"/>
          </a:p>
        </p:txBody>
      </p:sp>
      <p:sp>
        <p:nvSpPr>
          <p:cNvPr id="6" name="Footer Placeholder 5"/>
          <p:cNvSpPr>
            <a:spLocks noGrp="1"/>
          </p:cNvSpPr>
          <p:nvPr>
            <p:ph type="ftr" sz="quarter" idx="11"/>
          </p:nvPr>
        </p:nvSpPr>
        <p:spPr>
          <a:xfrm>
            <a:off x="0" y="6480078"/>
            <a:ext cx="6672865" cy="365125"/>
          </a:xfrm>
        </p:spPr>
        <p:txBody>
          <a:bodyPr/>
          <a:lstStyle/>
          <a:p>
            <a:r>
              <a:rPr lang="en-GB"/>
              <a:t>@flytzen</a:t>
            </a:r>
          </a:p>
        </p:txBody>
      </p:sp>
      <p:sp>
        <p:nvSpPr>
          <p:cNvPr id="7" name="Slide Number Placeholder 6"/>
          <p:cNvSpPr>
            <a:spLocks noGrp="1"/>
          </p:cNvSpPr>
          <p:nvPr>
            <p:ph type="sldNum" sz="quarter" idx="12"/>
          </p:nvPr>
        </p:nvSpPr>
        <p:spPr>
          <a:xfrm>
            <a:off x="11438455" y="6501019"/>
            <a:ext cx="753545" cy="365125"/>
          </a:xfrm>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798134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586156" y="6492873"/>
            <a:ext cx="2743200" cy="365125"/>
          </a:xfrm>
        </p:spPr>
        <p:txBody>
          <a:bodyPr/>
          <a:lstStyle/>
          <a:p>
            <a:fld id="{82C92D37-8C78-491B-8A6A-973F385B9C6F}" type="datetime1">
              <a:rPr lang="en-GB" smtClean="0"/>
              <a:t>28/03/2017</a:t>
            </a:fld>
            <a:endParaRPr lang="en-GB"/>
          </a:p>
        </p:txBody>
      </p:sp>
      <p:sp>
        <p:nvSpPr>
          <p:cNvPr id="8" name="Footer Placeholder 7"/>
          <p:cNvSpPr>
            <a:spLocks noGrp="1"/>
          </p:cNvSpPr>
          <p:nvPr>
            <p:ph type="ftr" sz="quarter" idx="11"/>
          </p:nvPr>
        </p:nvSpPr>
        <p:spPr>
          <a:xfrm>
            <a:off x="0" y="6492875"/>
            <a:ext cx="6672865" cy="365125"/>
          </a:xfrm>
        </p:spPr>
        <p:txBody>
          <a:bodyPr/>
          <a:lstStyle/>
          <a:p>
            <a:r>
              <a:rPr lang="en-GB"/>
              <a:t>@flytzen</a:t>
            </a:r>
          </a:p>
        </p:txBody>
      </p:sp>
      <p:sp>
        <p:nvSpPr>
          <p:cNvPr id="9" name="Slide Number Placeholder 8"/>
          <p:cNvSpPr>
            <a:spLocks noGrp="1"/>
          </p:cNvSpPr>
          <p:nvPr>
            <p:ph type="sldNum" sz="quarter" idx="12"/>
          </p:nvPr>
        </p:nvSpPr>
        <p:spPr>
          <a:xfrm>
            <a:off x="11438455" y="6492874"/>
            <a:ext cx="753545" cy="365125"/>
          </a:xfrm>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51988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524357" y="6473098"/>
            <a:ext cx="2743200" cy="365125"/>
          </a:xfrm>
        </p:spPr>
        <p:txBody>
          <a:bodyPr/>
          <a:lstStyle/>
          <a:p>
            <a:fld id="{4336E472-639D-4DB8-8970-299050C9262E}" type="datetime1">
              <a:rPr lang="en-GB" smtClean="0"/>
              <a:t>28/03/2017</a:t>
            </a:fld>
            <a:endParaRPr lang="en-GB"/>
          </a:p>
        </p:txBody>
      </p:sp>
      <p:sp>
        <p:nvSpPr>
          <p:cNvPr id="4" name="Footer Placeholder 3"/>
          <p:cNvSpPr>
            <a:spLocks noGrp="1"/>
          </p:cNvSpPr>
          <p:nvPr>
            <p:ph type="ftr" sz="quarter" idx="11"/>
          </p:nvPr>
        </p:nvSpPr>
        <p:spPr>
          <a:xfrm>
            <a:off x="0" y="6492875"/>
            <a:ext cx="6672865" cy="365125"/>
          </a:xfrm>
        </p:spPr>
        <p:txBody>
          <a:bodyPr/>
          <a:lstStyle/>
          <a:p>
            <a:r>
              <a:rPr lang="en-GB"/>
              <a:t>@flytzen</a:t>
            </a:r>
          </a:p>
        </p:txBody>
      </p:sp>
      <p:sp>
        <p:nvSpPr>
          <p:cNvPr id="5" name="Slide Number Placeholder 4"/>
          <p:cNvSpPr>
            <a:spLocks noGrp="1"/>
          </p:cNvSpPr>
          <p:nvPr>
            <p:ph type="sldNum" sz="quarter" idx="12"/>
          </p:nvPr>
        </p:nvSpPr>
        <p:spPr>
          <a:xfrm>
            <a:off x="11438455" y="6473098"/>
            <a:ext cx="753545" cy="365125"/>
          </a:xfrm>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34656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AA1E5-F8B0-4CF1-B66E-B068B0AA07F9}" type="datetime1">
              <a:rPr lang="en-GB" smtClean="0"/>
              <a:t>28/03/2017</a:t>
            </a:fld>
            <a:endParaRPr lang="en-GB"/>
          </a:p>
        </p:txBody>
      </p:sp>
      <p:sp>
        <p:nvSpPr>
          <p:cNvPr id="3" name="Footer Placeholder 2"/>
          <p:cNvSpPr>
            <a:spLocks noGrp="1"/>
          </p:cNvSpPr>
          <p:nvPr>
            <p:ph type="ftr" sz="quarter" idx="11"/>
          </p:nvPr>
        </p:nvSpPr>
        <p:spPr/>
        <p:txBody>
          <a:bodyPr/>
          <a:lstStyle/>
          <a:p>
            <a:r>
              <a:rPr lang="en-GB"/>
              <a:t>@flytzen</a:t>
            </a:r>
          </a:p>
        </p:txBody>
      </p:sp>
      <p:sp>
        <p:nvSpPr>
          <p:cNvPr id="4" name="Slide Number Placeholder 3"/>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27253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BDBA10-E979-401B-98AB-9007C1656716}" type="datetime1">
              <a:rPr lang="en-GB" smtClean="0"/>
              <a:t>28/03/2017</a:t>
            </a:fld>
            <a:endParaRPr lang="en-GB"/>
          </a:p>
        </p:txBody>
      </p:sp>
      <p:sp>
        <p:nvSpPr>
          <p:cNvPr id="6" name="Footer Placeholder 5"/>
          <p:cNvSpPr>
            <a:spLocks noGrp="1"/>
          </p:cNvSpPr>
          <p:nvPr>
            <p:ph type="ftr" sz="quarter" idx="11"/>
          </p:nvPr>
        </p:nvSpPr>
        <p:spPr/>
        <p:txBody>
          <a:bodyPr/>
          <a:lstStyle/>
          <a:p>
            <a:r>
              <a:rPr lang="en-GB"/>
              <a:t>@flytzen</a:t>
            </a:r>
          </a:p>
        </p:txBody>
      </p:sp>
      <p:sp>
        <p:nvSpPr>
          <p:cNvPr id="7" name="Slide Number Placeholder 6"/>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075613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1C40F3D-7B32-43F5-A14B-45022C372E61}" type="datetime1">
              <a:rPr lang="en-GB" smtClean="0"/>
              <a:t>28/03/2017</a:t>
            </a:fld>
            <a:endParaRPr lang="en-GB"/>
          </a:p>
        </p:txBody>
      </p:sp>
      <p:sp>
        <p:nvSpPr>
          <p:cNvPr id="6" name="Footer Placeholder 5"/>
          <p:cNvSpPr>
            <a:spLocks noGrp="1"/>
          </p:cNvSpPr>
          <p:nvPr>
            <p:ph type="ftr" sz="quarter" idx="11"/>
          </p:nvPr>
        </p:nvSpPr>
        <p:spPr/>
        <p:txBody>
          <a:bodyPr/>
          <a:lstStyle/>
          <a:p>
            <a:r>
              <a:rPr lang="en-GB"/>
              <a:t>@flytzen</a:t>
            </a:r>
          </a:p>
        </p:txBody>
      </p:sp>
      <p:sp>
        <p:nvSpPr>
          <p:cNvPr id="7" name="Slide Number Placeholder 6"/>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40063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2C420F5-EDD8-4AF3-8901-FA3CFDC37483}" type="datetime1">
              <a:rPr lang="en-GB" smtClean="0"/>
              <a:t>28/03/2017</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GB"/>
              <a:t>@flytzen</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F9479E9-4D4A-47EC-B0AC-641A3DA97954}" type="slidenum">
              <a:rPr lang="en-GB" smtClean="0"/>
              <a:t>‹#›</a:t>
            </a:fld>
            <a:endParaRPr lang="en-GB"/>
          </a:p>
        </p:txBody>
      </p:sp>
    </p:spTree>
    <p:extLst>
      <p:ext uri="{BB962C8B-B14F-4D97-AF65-F5344CB8AC3E}">
        <p14:creationId xmlns:p14="http://schemas.microsoft.com/office/powerpoint/2010/main" val="706486228"/>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hf sldNum="0"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flytzen/Async.Present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Async</a:t>
            </a:r>
            <a:r>
              <a:rPr lang="en-GB" dirty="0"/>
              <a:t> in .NET</a:t>
            </a:r>
          </a:p>
        </p:txBody>
      </p:sp>
      <p:sp>
        <p:nvSpPr>
          <p:cNvPr id="3" name="Subtitle 2"/>
          <p:cNvSpPr>
            <a:spLocks noGrp="1"/>
          </p:cNvSpPr>
          <p:nvPr>
            <p:ph type="subTitle" idx="1"/>
          </p:nvPr>
        </p:nvSpPr>
        <p:spPr/>
        <p:txBody>
          <a:bodyPr/>
          <a:lstStyle/>
          <a:p>
            <a:endParaRPr lang="en-GB"/>
          </a:p>
        </p:txBody>
      </p:sp>
      <p:sp>
        <p:nvSpPr>
          <p:cNvPr id="4" name="Footer Placeholder 3"/>
          <p:cNvSpPr>
            <a:spLocks noGrp="1"/>
          </p:cNvSpPr>
          <p:nvPr>
            <p:ph type="ftr" sz="quarter" idx="11"/>
          </p:nvPr>
        </p:nvSpPr>
        <p:spPr/>
        <p:txBody>
          <a:bodyPr/>
          <a:lstStyle/>
          <a:p>
            <a:r>
              <a:rPr lang="en-GB"/>
              <a:t>@flytzen</a:t>
            </a:r>
          </a:p>
        </p:txBody>
      </p:sp>
    </p:spTree>
    <p:extLst>
      <p:ext uri="{BB962C8B-B14F-4D97-AF65-F5344CB8AC3E}">
        <p14:creationId xmlns:p14="http://schemas.microsoft.com/office/powerpoint/2010/main" val="126716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long does this </a:t>
            </a:r>
            <a:r>
              <a:rPr lang="en-GB" dirty="0" err="1"/>
              <a:t>ASP.Net</a:t>
            </a:r>
            <a:r>
              <a:rPr lang="en-GB" dirty="0"/>
              <a:t> code take to run?</a:t>
            </a:r>
          </a:p>
        </p:txBody>
      </p:sp>
      <p:sp>
        <p:nvSpPr>
          <p:cNvPr id="7" name="Content Placeholder 6"/>
          <p:cNvSpPr>
            <a:spLocks noGrp="1"/>
          </p:cNvSpPr>
          <p:nvPr>
            <p:ph sz="quarter" idx="4"/>
          </p:nvPr>
        </p:nvSpPr>
        <p:spPr>
          <a:xfrm>
            <a:off x="6294967" y="1835255"/>
            <a:ext cx="5734038" cy="3955946"/>
          </a:xfrm>
          <a:solidFill>
            <a:schemeClr val="tx1">
              <a:lumMod val="95000"/>
            </a:schemeClr>
          </a:solidFill>
        </p:spPr>
        <p:txBody>
          <a:bodyPr>
            <a:normAutofit fontScale="47500" lnSpcReduction="20000"/>
          </a:bodyPr>
          <a:lstStyle/>
          <a:p>
            <a:pPr marL="36900" indent="0">
              <a:lnSpc>
                <a:spcPct val="120000"/>
              </a:lnSpc>
              <a:spcBef>
                <a:spcPts val="0"/>
              </a:spcBef>
              <a:spcAft>
                <a:spcPts val="0"/>
              </a:spcAft>
              <a:buNone/>
            </a:pPr>
            <a:r>
              <a:rPr lang="en-GB" dirty="0">
                <a:solidFill>
                  <a:srgbClr val="000000"/>
                </a:solidFill>
                <a:latin typeface="Consolas" panose="020B0609020204030204" pitchFamily="49" charset="0"/>
              </a:rPr>
              <a:t> 	 </a:t>
            </a:r>
            <a:r>
              <a:rPr lang="en-GB" sz="2300" dirty="0">
                <a:solidFill>
                  <a:srgbClr val="0000FF"/>
                </a:solidFill>
                <a:latin typeface="Consolas" panose="020B0609020204030204" pitchFamily="49" charset="0"/>
              </a:rPr>
              <a:t>public</a:t>
            </a:r>
            <a:r>
              <a:rPr lang="en-GB" sz="2300" dirty="0">
                <a:solidFill>
                  <a:srgbClr val="000000"/>
                </a:solidFill>
                <a:latin typeface="Consolas" panose="020B0609020204030204" pitchFamily="49" charset="0"/>
              </a:rPr>
              <a:t> </a:t>
            </a:r>
            <a:r>
              <a:rPr lang="en-GB" sz="2300" dirty="0" err="1">
                <a:solidFill>
                  <a:srgbClr val="0000FF"/>
                </a:solidFill>
                <a:latin typeface="Consolas" panose="020B0609020204030204" pitchFamily="49" charset="0"/>
              </a:rPr>
              <a:t>async</a:t>
            </a:r>
            <a:r>
              <a:rPr lang="en-GB" sz="2300" dirty="0">
                <a:solidFill>
                  <a:srgbClr val="000000"/>
                </a:solidFill>
                <a:latin typeface="Consolas" panose="020B0609020204030204" pitchFamily="49" charset="0"/>
              </a:rPr>
              <a:t> </a:t>
            </a:r>
            <a:r>
              <a:rPr lang="en-GB" sz="2300" dirty="0">
                <a:solidFill>
                  <a:srgbClr val="2B91AF"/>
                </a:solidFill>
                <a:latin typeface="Consolas" panose="020B0609020204030204" pitchFamily="49" charset="0"/>
              </a:rPr>
              <a:t>Task</a:t>
            </a:r>
            <a:r>
              <a:rPr lang="en-GB" sz="2300" dirty="0">
                <a:solidFill>
                  <a:srgbClr val="000000"/>
                </a:solidFill>
                <a:latin typeface="Consolas" panose="020B0609020204030204" pitchFamily="49" charset="0"/>
              </a:rPr>
              <a:t>&lt;</a:t>
            </a:r>
            <a:r>
              <a:rPr lang="en-GB" sz="2300" dirty="0" err="1">
                <a:solidFill>
                  <a:srgbClr val="2B91AF"/>
                </a:solidFill>
                <a:latin typeface="Consolas" panose="020B0609020204030204" pitchFamily="49" charset="0"/>
              </a:rPr>
              <a:t>ActionResult</a:t>
            </a:r>
            <a:r>
              <a:rPr lang="en-GB" sz="2300" dirty="0">
                <a:solidFill>
                  <a:srgbClr val="000000"/>
                </a:solidFill>
                <a:latin typeface="Consolas" panose="020B0609020204030204" pitchFamily="49" charset="0"/>
              </a:rPr>
              <a:t>&gt; Normal()</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err="1">
                <a:solidFill>
                  <a:srgbClr val="0000FF"/>
                </a:solidFill>
                <a:latin typeface="Consolas" panose="020B0609020204030204" pitchFamily="49" charset="0"/>
              </a:rPr>
              <a:t>var</a:t>
            </a:r>
            <a:r>
              <a:rPr lang="en-GB" sz="2300" dirty="0">
                <a:solidFill>
                  <a:srgbClr val="000000"/>
                </a:solidFill>
                <a:latin typeface="Consolas" panose="020B0609020204030204" pitchFamily="49" charset="0"/>
              </a:rPr>
              <a:t> </a:t>
            </a:r>
            <a:r>
              <a:rPr lang="en-GB" sz="2300" dirty="0" err="1">
                <a:solidFill>
                  <a:srgbClr val="000000"/>
                </a:solidFill>
                <a:latin typeface="Consolas" panose="020B0609020204030204" pitchFamily="49" charset="0"/>
              </a:rPr>
              <a:t>sw</a:t>
            </a:r>
            <a:r>
              <a:rPr lang="en-GB" sz="2300" dirty="0">
                <a:solidFill>
                  <a:srgbClr val="000000"/>
                </a:solidFill>
                <a:latin typeface="Consolas" panose="020B0609020204030204" pitchFamily="49" charset="0"/>
              </a:rPr>
              <a:t> = </a:t>
            </a:r>
            <a:r>
              <a:rPr lang="en-GB" sz="2300" dirty="0" err="1">
                <a:solidFill>
                  <a:srgbClr val="2B91AF"/>
                </a:solidFill>
                <a:latin typeface="Consolas" panose="020B0609020204030204" pitchFamily="49" charset="0"/>
              </a:rPr>
              <a:t>Stopwatch</a:t>
            </a:r>
            <a:r>
              <a:rPr lang="en-GB" sz="2300" dirty="0" err="1">
                <a:solidFill>
                  <a:srgbClr val="000000"/>
                </a:solidFill>
                <a:latin typeface="Consolas" panose="020B0609020204030204" pitchFamily="49" charset="0"/>
              </a:rPr>
              <a:t>.StartNew</a:t>
            </a:r>
            <a:r>
              <a:rPr lang="en-GB" sz="2300" dirty="0">
                <a:solidFill>
                  <a:srgbClr val="000000"/>
                </a:solidFill>
                <a:latin typeface="Consolas" panose="020B0609020204030204" pitchFamily="49" charset="0"/>
              </a:rPr>
              <a:t>();</a:t>
            </a:r>
          </a:p>
          <a:p>
            <a:pPr marL="36900" indent="0">
              <a:lnSpc>
                <a:spcPct val="120000"/>
              </a:lnSpc>
              <a:spcBef>
                <a:spcPts val="0"/>
              </a:spcBef>
              <a:spcAft>
                <a:spcPts val="0"/>
              </a:spcAft>
              <a:buNone/>
            </a:pPr>
            <a:endParaRPr lang="en-GB" sz="2300" dirty="0">
              <a:solidFill>
                <a:srgbClr val="000000"/>
              </a:solidFill>
              <a:latin typeface="Consolas" panose="020B0609020204030204" pitchFamily="49" charset="0"/>
            </a:endParaRP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err="1">
                <a:solidFill>
                  <a:srgbClr val="0000FF"/>
                </a:solidFill>
                <a:latin typeface="Consolas" panose="020B0609020204030204" pitchFamily="49" charset="0"/>
              </a:rPr>
              <a:t>var</a:t>
            </a:r>
            <a:r>
              <a:rPr lang="en-GB" sz="2300" dirty="0">
                <a:solidFill>
                  <a:srgbClr val="000000"/>
                </a:solidFill>
                <a:latin typeface="Consolas" panose="020B0609020204030204" pitchFamily="49" charset="0"/>
              </a:rPr>
              <a:t> tasks = </a:t>
            </a:r>
            <a:r>
              <a:rPr lang="en-GB" sz="2300" dirty="0" err="1">
                <a:solidFill>
                  <a:srgbClr val="2B91AF"/>
                </a:solidFill>
                <a:latin typeface="Consolas" panose="020B0609020204030204" pitchFamily="49" charset="0"/>
              </a:rPr>
              <a:t>Enumerable</a:t>
            </a:r>
            <a:r>
              <a:rPr lang="en-GB" sz="2300" dirty="0" err="1">
                <a:solidFill>
                  <a:srgbClr val="000000"/>
                </a:solidFill>
                <a:latin typeface="Consolas" panose="020B0609020204030204" pitchFamily="49" charset="0"/>
              </a:rPr>
              <a:t>.Range</a:t>
            </a:r>
            <a:r>
              <a:rPr lang="en-GB" sz="2300" dirty="0">
                <a:solidFill>
                  <a:srgbClr val="000000"/>
                </a:solidFill>
                <a:latin typeface="Consolas" panose="020B0609020204030204" pitchFamily="49" charset="0"/>
              </a:rPr>
              <a:t>(0, 10)</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.Select(</a:t>
            </a:r>
            <a:r>
              <a:rPr lang="en-GB" sz="2300" dirty="0" err="1">
                <a:solidFill>
                  <a:srgbClr val="000000"/>
                </a:solidFill>
                <a:latin typeface="Consolas" panose="020B0609020204030204" pitchFamily="49" charset="0"/>
              </a:rPr>
              <a:t>i</a:t>
            </a:r>
            <a:r>
              <a:rPr lang="en-GB" sz="2300" dirty="0">
                <a:solidFill>
                  <a:srgbClr val="000000"/>
                </a:solidFill>
                <a:latin typeface="Consolas" panose="020B0609020204030204" pitchFamily="49" charset="0"/>
              </a:rPr>
              <a:t> =&gt; </a:t>
            </a:r>
            <a:r>
              <a:rPr lang="en-GB" sz="2300" dirty="0" err="1">
                <a:solidFill>
                  <a:srgbClr val="0000FF"/>
                </a:solidFill>
                <a:latin typeface="Consolas" panose="020B0609020204030204" pitchFamily="49" charset="0"/>
              </a:rPr>
              <a:t>this</a:t>
            </a:r>
            <a:r>
              <a:rPr lang="en-GB" sz="2300" dirty="0" err="1">
                <a:solidFill>
                  <a:srgbClr val="000000"/>
                </a:solidFill>
                <a:latin typeface="Consolas" panose="020B0609020204030204" pitchFamily="49" charset="0"/>
              </a:rPr>
              <a:t>.DosomethingAsync</a:t>
            </a:r>
            <a:r>
              <a:rPr lang="en-GB" sz="2300" dirty="0">
                <a:solidFill>
                  <a:srgbClr val="000000"/>
                </a:solidFill>
                <a:latin typeface="Consolas" panose="020B0609020204030204" pitchFamily="49" charset="0"/>
              </a:rPr>
              <a:t>()).</a:t>
            </a:r>
            <a:r>
              <a:rPr lang="en-GB" sz="2300" dirty="0" err="1">
                <a:solidFill>
                  <a:srgbClr val="000000"/>
                </a:solidFill>
                <a:latin typeface="Consolas" panose="020B0609020204030204" pitchFamily="49" charset="0"/>
              </a:rPr>
              <a:t>ToList</a:t>
            </a:r>
            <a:r>
              <a:rPr lang="en-GB" sz="2300" dirty="0">
                <a:solidFill>
                  <a:srgbClr val="000000"/>
                </a:solidFill>
                <a:latin typeface="Consolas" panose="020B0609020204030204" pitchFamily="49" charset="0"/>
              </a:rPr>
              <a:t>();</a:t>
            </a:r>
          </a:p>
          <a:p>
            <a:pPr marL="36900" indent="0">
              <a:lnSpc>
                <a:spcPct val="120000"/>
              </a:lnSpc>
              <a:spcBef>
                <a:spcPts val="0"/>
              </a:spcBef>
              <a:spcAft>
                <a:spcPts val="0"/>
              </a:spcAft>
              <a:buNone/>
            </a:pPr>
            <a:endParaRPr lang="en-GB" sz="2300" dirty="0">
              <a:solidFill>
                <a:srgbClr val="000000"/>
              </a:solidFill>
              <a:latin typeface="Consolas" panose="020B0609020204030204" pitchFamily="49" charset="0"/>
            </a:endParaRP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err="1">
                <a:solidFill>
                  <a:srgbClr val="0000FF"/>
                </a:solidFill>
                <a:latin typeface="Consolas" panose="020B0609020204030204" pitchFamily="49" charset="0"/>
              </a:rPr>
              <a:t>foreach</a:t>
            </a:r>
            <a:r>
              <a:rPr lang="en-GB" sz="2300" dirty="0">
                <a:solidFill>
                  <a:srgbClr val="000000"/>
                </a:solidFill>
                <a:latin typeface="Consolas" panose="020B0609020204030204" pitchFamily="49" charset="0"/>
              </a:rPr>
              <a:t> (</a:t>
            </a:r>
            <a:r>
              <a:rPr lang="en-GB" sz="2300" dirty="0" err="1">
                <a:solidFill>
                  <a:srgbClr val="0000FF"/>
                </a:solidFill>
                <a:latin typeface="Consolas" panose="020B0609020204030204" pitchFamily="49" charset="0"/>
              </a:rPr>
              <a:t>var</a:t>
            </a:r>
            <a:r>
              <a:rPr lang="en-GB" sz="2300" dirty="0">
                <a:solidFill>
                  <a:srgbClr val="000000"/>
                </a:solidFill>
                <a:latin typeface="Consolas" panose="020B0609020204030204" pitchFamily="49" charset="0"/>
              </a:rPr>
              <a:t> task </a:t>
            </a:r>
            <a:r>
              <a:rPr lang="en-GB" sz="2300" dirty="0">
                <a:solidFill>
                  <a:srgbClr val="0000FF"/>
                </a:solidFill>
                <a:latin typeface="Consolas" panose="020B0609020204030204" pitchFamily="49" charset="0"/>
              </a:rPr>
              <a:t>in</a:t>
            </a:r>
            <a:r>
              <a:rPr lang="en-GB" sz="2300" dirty="0">
                <a:solidFill>
                  <a:srgbClr val="000000"/>
                </a:solidFill>
                <a:latin typeface="Consolas" panose="020B0609020204030204" pitchFamily="49" charset="0"/>
              </a:rPr>
              <a:t> tasks)</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a:solidFill>
                  <a:srgbClr val="0000FF"/>
                </a:solidFill>
                <a:latin typeface="Consolas" panose="020B0609020204030204" pitchFamily="49" charset="0"/>
              </a:rPr>
              <a:t>await</a:t>
            </a:r>
            <a:r>
              <a:rPr lang="en-GB" sz="2300" dirty="0">
                <a:solidFill>
                  <a:srgbClr val="000000"/>
                </a:solidFill>
                <a:latin typeface="Consolas" panose="020B0609020204030204" pitchFamily="49" charset="0"/>
              </a:rPr>
              <a:t> task;</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err="1">
                <a:solidFill>
                  <a:srgbClr val="000000"/>
                </a:solidFill>
                <a:latin typeface="Consolas" panose="020B0609020204030204" pitchFamily="49" charset="0"/>
              </a:rPr>
              <a:t>sw.Stop</a:t>
            </a:r>
            <a:r>
              <a:rPr lang="en-GB" sz="2300" dirty="0">
                <a:solidFill>
                  <a:srgbClr val="000000"/>
                </a:solidFill>
                <a:latin typeface="Consolas" panose="020B0609020204030204" pitchFamily="49" charset="0"/>
              </a:rPr>
              <a:t>();</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a:solidFill>
                  <a:srgbClr val="0000FF"/>
                </a:solidFill>
                <a:latin typeface="Consolas" panose="020B0609020204030204" pitchFamily="49" charset="0"/>
              </a:rPr>
              <a:t>return</a:t>
            </a:r>
            <a:r>
              <a:rPr lang="en-GB" sz="2300" dirty="0">
                <a:solidFill>
                  <a:srgbClr val="000000"/>
                </a:solidFill>
                <a:latin typeface="Consolas" panose="020B0609020204030204" pitchFamily="49" charset="0"/>
              </a:rPr>
              <a:t> </a:t>
            </a:r>
            <a:r>
              <a:rPr lang="en-GB" sz="2300" dirty="0">
                <a:solidFill>
                  <a:srgbClr val="0000FF"/>
                </a:solidFill>
                <a:latin typeface="Consolas" panose="020B0609020204030204" pitchFamily="49" charset="0"/>
              </a:rPr>
              <a:t>new</a:t>
            </a:r>
            <a:r>
              <a:rPr lang="en-GB" sz="2300" dirty="0">
                <a:solidFill>
                  <a:srgbClr val="000000"/>
                </a:solidFill>
                <a:latin typeface="Consolas" panose="020B0609020204030204" pitchFamily="49" charset="0"/>
              </a:rPr>
              <a:t> </a:t>
            </a:r>
            <a:r>
              <a:rPr lang="en-GB" sz="2300" dirty="0" err="1">
                <a:solidFill>
                  <a:srgbClr val="2B91AF"/>
                </a:solidFill>
                <a:latin typeface="Consolas" panose="020B0609020204030204" pitchFamily="49" charset="0"/>
              </a:rPr>
              <a:t>ContentResult</a:t>
            </a: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 Content = </a:t>
            </a:r>
            <a:r>
              <a:rPr lang="en-GB" sz="2300" dirty="0" err="1">
                <a:solidFill>
                  <a:srgbClr val="000000"/>
                </a:solidFill>
                <a:latin typeface="Consolas" panose="020B0609020204030204" pitchFamily="49" charset="0"/>
              </a:rPr>
              <a:t>sw.ElapsedMilliseconds.ToString</a:t>
            </a:r>
            <a:r>
              <a:rPr lang="en-GB" sz="2300" dirty="0">
                <a:solidFill>
                  <a:srgbClr val="000000"/>
                </a:solidFill>
                <a:latin typeface="Consolas" panose="020B0609020204030204" pitchFamily="49" charset="0"/>
              </a:rPr>
              <a:t>(</a:t>
            </a:r>
            <a:r>
              <a:rPr lang="en-GB" sz="2300" dirty="0">
                <a:solidFill>
                  <a:srgbClr val="A31515"/>
                </a:solidFill>
                <a:latin typeface="Consolas" panose="020B0609020204030204" pitchFamily="49" charset="0"/>
              </a:rPr>
              <a:t>"N0"</a:t>
            </a: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endParaRPr lang="en-GB" sz="2300" dirty="0">
              <a:solidFill>
                <a:srgbClr val="000000"/>
              </a:solidFill>
              <a:latin typeface="Consolas" panose="020B0609020204030204" pitchFamily="49" charset="0"/>
            </a:endParaRP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a:solidFill>
                  <a:srgbClr val="0000FF"/>
                </a:solidFill>
                <a:latin typeface="Consolas" panose="020B0609020204030204" pitchFamily="49" charset="0"/>
              </a:rPr>
              <a:t>private</a:t>
            </a:r>
            <a:r>
              <a:rPr lang="en-GB" sz="2300" dirty="0">
                <a:solidFill>
                  <a:srgbClr val="000000"/>
                </a:solidFill>
                <a:latin typeface="Consolas" panose="020B0609020204030204" pitchFamily="49" charset="0"/>
              </a:rPr>
              <a:t> </a:t>
            </a:r>
            <a:r>
              <a:rPr lang="en-GB" sz="2300" dirty="0" err="1">
                <a:solidFill>
                  <a:srgbClr val="0000FF"/>
                </a:solidFill>
                <a:latin typeface="Consolas" panose="020B0609020204030204" pitchFamily="49" charset="0"/>
              </a:rPr>
              <a:t>async</a:t>
            </a:r>
            <a:r>
              <a:rPr lang="en-GB" sz="2300" dirty="0">
                <a:solidFill>
                  <a:srgbClr val="000000"/>
                </a:solidFill>
                <a:latin typeface="Consolas" panose="020B0609020204030204" pitchFamily="49" charset="0"/>
              </a:rPr>
              <a:t> </a:t>
            </a:r>
            <a:r>
              <a:rPr lang="en-GB" sz="2300" dirty="0">
                <a:solidFill>
                  <a:srgbClr val="2B91AF"/>
                </a:solidFill>
                <a:latin typeface="Consolas" panose="020B0609020204030204" pitchFamily="49" charset="0"/>
              </a:rPr>
              <a:t>Task</a:t>
            </a:r>
            <a:r>
              <a:rPr lang="en-GB" sz="2300" dirty="0">
                <a:solidFill>
                  <a:srgbClr val="000000"/>
                </a:solidFill>
                <a:latin typeface="Consolas" panose="020B0609020204030204" pitchFamily="49" charset="0"/>
              </a:rPr>
              <a:t> </a:t>
            </a:r>
            <a:r>
              <a:rPr lang="en-GB" sz="2300" dirty="0" err="1">
                <a:solidFill>
                  <a:srgbClr val="000000"/>
                </a:solidFill>
                <a:latin typeface="Consolas" panose="020B0609020204030204" pitchFamily="49" charset="0"/>
              </a:rPr>
              <a:t>DosomethingAsync</a:t>
            </a:r>
            <a:r>
              <a:rPr lang="en-GB" sz="2300" dirty="0">
                <a:solidFill>
                  <a:srgbClr val="000000"/>
                </a:solidFill>
                <a:latin typeface="Consolas" panose="020B0609020204030204" pitchFamily="49" charset="0"/>
              </a:rPr>
              <a:t>()</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err="1">
                <a:solidFill>
                  <a:srgbClr val="2B91AF"/>
                </a:solidFill>
                <a:latin typeface="Consolas" panose="020B0609020204030204" pitchFamily="49" charset="0"/>
              </a:rPr>
              <a:t>Thread</a:t>
            </a:r>
            <a:r>
              <a:rPr lang="en-GB" sz="2300" dirty="0" err="1">
                <a:solidFill>
                  <a:srgbClr val="000000"/>
                </a:solidFill>
                <a:latin typeface="Consolas" panose="020B0609020204030204" pitchFamily="49" charset="0"/>
              </a:rPr>
              <a:t>.Sleep</a:t>
            </a:r>
            <a:r>
              <a:rPr lang="en-GB" sz="2300" dirty="0">
                <a:solidFill>
                  <a:srgbClr val="000000"/>
                </a:solidFill>
                <a:latin typeface="Consolas" panose="020B0609020204030204" pitchFamily="49" charset="0"/>
              </a:rPr>
              <a:t>(1000);</a:t>
            </a:r>
          </a:p>
          <a:p>
            <a:pPr marL="36900" indent="0">
              <a:lnSpc>
                <a:spcPct val="120000"/>
              </a:lnSpc>
              <a:spcBef>
                <a:spcPts val="0"/>
              </a:spcBef>
              <a:spcAft>
                <a:spcPts val="0"/>
              </a:spcAft>
              <a:buNone/>
            </a:pPr>
            <a:r>
              <a:rPr lang="en-GB" sz="2300" dirty="0">
                <a:solidFill>
                  <a:srgbClr val="008000"/>
                </a:solidFill>
                <a:latin typeface="Consolas" panose="020B0609020204030204" pitchFamily="49" charset="0"/>
              </a:rPr>
              <a:t>		</a:t>
            </a:r>
            <a:r>
              <a:rPr lang="en-GB" sz="2300" dirty="0">
                <a:solidFill>
                  <a:srgbClr val="0000FF"/>
                </a:solidFill>
                <a:latin typeface="Consolas" panose="020B0609020204030204" pitchFamily="49" charset="0"/>
              </a:rPr>
              <a:t>await</a:t>
            </a:r>
            <a:r>
              <a:rPr lang="en-GB" sz="2300" dirty="0">
                <a:solidFill>
                  <a:srgbClr val="000000"/>
                </a:solidFill>
                <a:latin typeface="Consolas" panose="020B0609020204030204" pitchFamily="49" charset="0"/>
              </a:rPr>
              <a:t> </a:t>
            </a:r>
            <a:r>
              <a:rPr lang="en-GB" sz="2300" dirty="0" err="1">
                <a:solidFill>
                  <a:srgbClr val="2B91AF"/>
                </a:solidFill>
                <a:latin typeface="Consolas" panose="020B0609020204030204" pitchFamily="49" charset="0"/>
              </a:rPr>
              <a:t>Task</a:t>
            </a:r>
            <a:r>
              <a:rPr lang="en-GB" sz="2300" dirty="0" err="1">
                <a:solidFill>
                  <a:srgbClr val="000000"/>
                </a:solidFill>
                <a:latin typeface="Consolas" panose="020B0609020204030204" pitchFamily="49" charset="0"/>
              </a:rPr>
              <a:t>.Delay</a:t>
            </a:r>
            <a:r>
              <a:rPr lang="en-GB" sz="2300" dirty="0">
                <a:solidFill>
                  <a:srgbClr val="000000"/>
                </a:solidFill>
                <a:latin typeface="Consolas" panose="020B0609020204030204" pitchFamily="49" charset="0"/>
              </a:rPr>
              <a:t>(1000).</a:t>
            </a:r>
            <a:r>
              <a:rPr lang="en-GB" sz="2300" b="1" dirty="0" err="1">
                <a:solidFill>
                  <a:srgbClr val="000000"/>
                </a:solidFill>
                <a:highlight>
                  <a:srgbClr val="FFFF00"/>
                </a:highlight>
                <a:latin typeface="Consolas" panose="020B0609020204030204" pitchFamily="49" charset="0"/>
              </a:rPr>
              <a:t>ConfigureAwait</a:t>
            </a:r>
            <a:r>
              <a:rPr lang="en-GB" sz="2300" b="1" dirty="0">
                <a:solidFill>
                  <a:srgbClr val="000000"/>
                </a:solidFill>
                <a:highlight>
                  <a:srgbClr val="FFFF00"/>
                </a:highlight>
                <a:latin typeface="Consolas" panose="020B0609020204030204" pitchFamily="49" charset="0"/>
              </a:rPr>
              <a:t>(false)</a:t>
            </a:r>
            <a:r>
              <a:rPr lang="en-GB" sz="2300" dirty="0">
                <a:solidFill>
                  <a:srgbClr val="000000"/>
                </a:solidFill>
                <a:latin typeface="Consolas" panose="020B0609020204030204" pitchFamily="49" charset="0"/>
              </a:rPr>
              <a:t>;</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err="1">
                <a:solidFill>
                  <a:srgbClr val="2B91AF"/>
                </a:solidFill>
                <a:latin typeface="Consolas" panose="020B0609020204030204" pitchFamily="49" charset="0"/>
              </a:rPr>
              <a:t>Thread</a:t>
            </a:r>
            <a:r>
              <a:rPr lang="en-GB" sz="2300" dirty="0" err="1">
                <a:solidFill>
                  <a:srgbClr val="000000"/>
                </a:solidFill>
                <a:latin typeface="Consolas" panose="020B0609020204030204" pitchFamily="49" charset="0"/>
              </a:rPr>
              <a:t>.Sleep</a:t>
            </a:r>
            <a:r>
              <a:rPr lang="en-GB" sz="2300" dirty="0">
                <a:solidFill>
                  <a:srgbClr val="000000"/>
                </a:solidFill>
                <a:latin typeface="Consolas" panose="020B0609020204030204" pitchFamily="49" charset="0"/>
              </a:rPr>
              <a:t>(1000);</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endParaRPr lang="en-GB" sz="2300" dirty="0"/>
          </a:p>
        </p:txBody>
      </p:sp>
      <p:sp>
        <p:nvSpPr>
          <p:cNvPr id="4" name="Footer Placeholder 3"/>
          <p:cNvSpPr>
            <a:spLocks noGrp="1"/>
          </p:cNvSpPr>
          <p:nvPr>
            <p:ph type="ftr" sz="quarter" idx="11"/>
          </p:nvPr>
        </p:nvSpPr>
        <p:spPr/>
        <p:txBody>
          <a:bodyPr/>
          <a:lstStyle/>
          <a:p>
            <a:r>
              <a:rPr lang="en-GB"/>
              <a:t>@flytzen</a:t>
            </a:r>
            <a:endParaRPr lang="en-GB" dirty="0"/>
          </a:p>
        </p:txBody>
      </p:sp>
      <p:sp>
        <p:nvSpPr>
          <p:cNvPr id="10" name="Content Placeholder 6"/>
          <p:cNvSpPr>
            <a:spLocks noGrp="1"/>
          </p:cNvSpPr>
          <p:nvPr>
            <p:ph sz="quarter" idx="4"/>
          </p:nvPr>
        </p:nvSpPr>
        <p:spPr>
          <a:xfrm>
            <a:off x="214400" y="1835255"/>
            <a:ext cx="5734038" cy="3955946"/>
          </a:xfrm>
          <a:solidFill>
            <a:schemeClr val="tx1">
              <a:lumMod val="95000"/>
            </a:schemeClr>
          </a:solidFill>
        </p:spPr>
        <p:txBody>
          <a:bodyPr>
            <a:normAutofit fontScale="47500" lnSpcReduction="20000"/>
          </a:bodyPr>
          <a:lstStyle/>
          <a:p>
            <a:pPr marL="36900" indent="0">
              <a:lnSpc>
                <a:spcPct val="120000"/>
              </a:lnSpc>
              <a:spcBef>
                <a:spcPts val="0"/>
              </a:spcBef>
              <a:spcAft>
                <a:spcPts val="0"/>
              </a:spcAft>
              <a:buNone/>
            </a:pPr>
            <a:r>
              <a:rPr lang="en-GB" dirty="0">
                <a:solidFill>
                  <a:srgbClr val="000000"/>
                </a:solidFill>
                <a:latin typeface="Consolas" panose="020B0609020204030204" pitchFamily="49" charset="0"/>
              </a:rPr>
              <a:t> 	  </a:t>
            </a:r>
            <a:r>
              <a:rPr lang="en-GB" sz="2300" dirty="0">
                <a:solidFill>
                  <a:srgbClr val="0000FF"/>
                </a:solidFill>
                <a:latin typeface="Consolas" panose="020B0609020204030204" pitchFamily="49" charset="0"/>
              </a:rPr>
              <a:t>public</a:t>
            </a:r>
            <a:r>
              <a:rPr lang="en-GB" sz="2300" dirty="0">
                <a:solidFill>
                  <a:srgbClr val="000000"/>
                </a:solidFill>
                <a:latin typeface="Consolas" panose="020B0609020204030204" pitchFamily="49" charset="0"/>
              </a:rPr>
              <a:t> </a:t>
            </a:r>
            <a:r>
              <a:rPr lang="en-GB" sz="2300" dirty="0" err="1">
                <a:solidFill>
                  <a:srgbClr val="0000FF"/>
                </a:solidFill>
                <a:latin typeface="Consolas" panose="020B0609020204030204" pitchFamily="49" charset="0"/>
              </a:rPr>
              <a:t>async</a:t>
            </a:r>
            <a:r>
              <a:rPr lang="en-GB" sz="2300" dirty="0">
                <a:solidFill>
                  <a:srgbClr val="000000"/>
                </a:solidFill>
                <a:latin typeface="Consolas" panose="020B0609020204030204" pitchFamily="49" charset="0"/>
              </a:rPr>
              <a:t> </a:t>
            </a:r>
            <a:r>
              <a:rPr lang="en-GB" sz="2300" dirty="0">
                <a:solidFill>
                  <a:srgbClr val="2B91AF"/>
                </a:solidFill>
                <a:latin typeface="Consolas" panose="020B0609020204030204" pitchFamily="49" charset="0"/>
              </a:rPr>
              <a:t>Task</a:t>
            </a:r>
            <a:r>
              <a:rPr lang="en-GB" sz="2300" dirty="0">
                <a:solidFill>
                  <a:srgbClr val="000000"/>
                </a:solidFill>
                <a:latin typeface="Consolas" panose="020B0609020204030204" pitchFamily="49" charset="0"/>
              </a:rPr>
              <a:t>&lt;</a:t>
            </a:r>
            <a:r>
              <a:rPr lang="en-GB" sz="2300" dirty="0" err="1">
                <a:solidFill>
                  <a:srgbClr val="2B91AF"/>
                </a:solidFill>
                <a:latin typeface="Consolas" panose="020B0609020204030204" pitchFamily="49" charset="0"/>
              </a:rPr>
              <a:t>ActionResult</a:t>
            </a:r>
            <a:r>
              <a:rPr lang="en-GB" sz="2300" dirty="0">
                <a:solidFill>
                  <a:srgbClr val="000000"/>
                </a:solidFill>
                <a:latin typeface="Consolas" panose="020B0609020204030204" pitchFamily="49" charset="0"/>
              </a:rPr>
              <a:t>&gt; Normal()</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err="1">
                <a:solidFill>
                  <a:srgbClr val="0000FF"/>
                </a:solidFill>
                <a:latin typeface="Consolas" panose="020B0609020204030204" pitchFamily="49" charset="0"/>
              </a:rPr>
              <a:t>var</a:t>
            </a:r>
            <a:r>
              <a:rPr lang="en-GB" sz="2300" dirty="0">
                <a:solidFill>
                  <a:srgbClr val="000000"/>
                </a:solidFill>
                <a:latin typeface="Consolas" panose="020B0609020204030204" pitchFamily="49" charset="0"/>
              </a:rPr>
              <a:t> </a:t>
            </a:r>
            <a:r>
              <a:rPr lang="en-GB" sz="2300" dirty="0" err="1">
                <a:solidFill>
                  <a:srgbClr val="000000"/>
                </a:solidFill>
                <a:latin typeface="Consolas" panose="020B0609020204030204" pitchFamily="49" charset="0"/>
              </a:rPr>
              <a:t>sw</a:t>
            </a:r>
            <a:r>
              <a:rPr lang="en-GB" sz="2300" dirty="0">
                <a:solidFill>
                  <a:srgbClr val="000000"/>
                </a:solidFill>
                <a:latin typeface="Consolas" panose="020B0609020204030204" pitchFamily="49" charset="0"/>
              </a:rPr>
              <a:t> = </a:t>
            </a:r>
            <a:r>
              <a:rPr lang="en-GB" sz="2300" dirty="0" err="1">
                <a:solidFill>
                  <a:srgbClr val="2B91AF"/>
                </a:solidFill>
                <a:latin typeface="Consolas" panose="020B0609020204030204" pitchFamily="49" charset="0"/>
              </a:rPr>
              <a:t>Stopwatch</a:t>
            </a:r>
            <a:r>
              <a:rPr lang="en-GB" sz="2300" dirty="0" err="1">
                <a:solidFill>
                  <a:srgbClr val="000000"/>
                </a:solidFill>
                <a:latin typeface="Consolas" panose="020B0609020204030204" pitchFamily="49" charset="0"/>
              </a:rPr>
              <a:t>.StartNew</a:t>
            </a:r>
            <a:r>
              <a:rPr lang="en-GB" sz="2300" dirty="0">
                <a:solidFill>
                  <a:srgbClr val="000000"/>
                </a:solidFill>
                <a:latin typeface="Consolas" panose="020B0609020204030204" pitchFamily="49" charset="0"/>
              </a:rPr>
              <a:t>();</a:t>
            </a:r>
          </a:p>
          <a:p>
            <a:pPr marL="36900" indent="0">
              <a:lnSpc>
                <a:spcPct val="120000"/>
              </a:lnSpc>
              <a:spcBef>
                <a:spcPts val="0"/>
              </a:spcBef>
              <a:spcAft>
                <a:spcPts val="0"/>
              </a:spcAft>
              <a:buNone/>
            </a:pPr>
            <a:endParaRPr lang="en-GB" sz="2300" dirty="0">
              <a:solidFill>
                <a:srgbClr val="000000"/>
              </a:solidFill>
              <a:latin typeface="Consolas" panose="020B0609020204030204" pitchFamily="49" charset="0"/>
            </a:endParaRP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err="1">
                <a:solidFill>
                  <a:srgbClr val="0000FF"/>
                </a:solidFill>
                <a:latin typeface="Consolas" panose="020B0609020204030204" pitchFamily="49" charset="0"/>
              </a:rPr>
              <a:t>var</a:t>
            </a:r>
            <a:r>
              <a:rPr lang="en-GB" sz="2300" dirty="0">
                <a:solidFill>
                  <a:srgbClr val="000000"/>
                </a:solidFill>
                <a:latin typeface="Consolas" panose="020B0609020204030204" pitchFamily="49" charset="0"/>
              </a:rPr>
              <a:t> tasks = </a:t>
            </a:r>
            <a:r>
              <a:rPr lang="en-GB" sz="2300" dirty="0" err="1">
                <a:solidFill>
                  <a:srgbClr val="2B91AF"/>
                </a:solidFill>
                <a:latin typeface="Consolas" panose="020B0609020204030204" pitchFamily="49" charset="0"/>
              </a:rPr>
              <a:t>Enumerable</a:t>
            </a:r>
            <a:r>
              <a:rPr lang="en-GB" sz="2300" dirty="0" err="1">
                <a:solidFill>
                  <a:srgbClr val="000000"/>
                </a:solidFill>
                <a:latin typeface="Consolas" panose="020B0609020204030204" pitchFamily="49" charset="0"/>
              </a:rPr>
              <a:t>.Range</a:t>
            </a:r>
            <a:r>
              <a:rPr lang="en-GB" sz="2300" dirty="0">
                <a:solidFill>
                  <a:srgbClr val="000000"/>
                </a:solidFill>
                <a:latin typeface="Consolas" panose="020B0609020204030204" pitchFamily="49" charset="0"/>
              </a:rPr>
              <a:t>(0, 10)</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.Select(</a:t>
            </a:r>
            <a:r>
              <a:rPr lang="en-GB" sz="2300" dirty="0" err="1">
                <a:solidFill>
                  <a:srgbClr val="000000"/>
                </a:solidFill>
                <a:latin typeface="Consolas" panose="020B0609020204030204" pitchFamily="49" charset="0"/>
              </a:rPr>
              <a:t>i</a:t>
            </a:r>
            <a:r>
              <a:rPr lang="en-GB" sz="2300" dirty="0">
                <a:solidFill>
                  <a:srgbClr val="000000"/>
                </a:solidFill>
                <a:latin typeface="Consolas" panose="020B0609020204030204" pitchFamily="49" charset="0"/>
              </a:rPr>
              <a:t> =&gt; </a:t>
            </a:r>
            <a:r>
              <a:rPr lang="en-GB" sz="2300" dirty="0" err="1">
                <a:solidFill>
                  <a:srgbClr val="0000FF"/>
                </a:solidFill>
                <a:latin typeface="Consolas" panose="020B0609020204030204" pitchFamily="49" charset="0"/>
              </a:rPr>
              <a:t>this</a:t>
            </a:r>
            <a:r>
              <a:rPr lang="en-GB" sz="2300" dirty="0" err="1">
                <a:solidFill>
                  <a:srgbClr val="000000"/>
                </a:solidFill>
                <a:latin typeface="Consolas" panose="020B0609020204030204" pitchFamily="49" charset="0"/>
              </a:rPr>
              <a:t>.DosomethingAsync</a:t>
            </a:r>
            <a:r>
              <a:rPr lang="en-GB" sz="2300" dirty="0">
                <a:solidFill>
                  <a:srgbClr val="000000"/>
                </a:solidFill>
                <a:latin typeface="Consolas" panose="020B0609020204030204" pitchFamily="49" charset="0"/>
              </a:rPr>
              <a:t>()).</a:t>
            </a:r>
            <a:r>
              <a:rPr lang="en-GB" sz="2300" dirty="0" err="1">
                <a:solidFill>
                  <a:srgbClr val="000000"/>
                </a:solidFill>
                <a:latin typeface="Consolas" panose="020B0609020204030204" pitchFamily="49" charset="0"/>
              </a:rPr>
              <a:t>ToList</a:t>
            </a:r>
            <a:r>
              <a:rPr lang="en-GB" sz="2300" dirty="0">
                <a:solidFill>
                  <a:srgbClr val="000000"/>
                </a:solidFill>
                <a:latin typeface="Consolas" panose="020B0609020204030204" pitchFamily="49" charset="0"/>
              </a:rPr>
              <a:t>();</a:t>
            </a:r>
          </a:p>
          <a:p>
            <a:pPr marL="36900" indent="0">
              <a:lnSpc>
                <a:spcPct val="120000"/>
              </a:lnSpc>
              <a:spcBef>
                <a:spcPts val="0"/>
              </a:spcBef>
              <a:spcAft>
                <a:spcPts val="0"/>
              </a:spcAft>
              <a:buNone/>
            </a:pPr>
            <a:endParaRPr lang="en-GB" sz="2300" dirty="0">
              <a:solidFill>
                <a:srgbClr val="000000"/>
              </a:solidFill>
              <a:latin typeface="Consolas" panose="020B0609020204030204" pitchFamily="49" charset="0"/>
            </a:endParaRP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err="1">
                <a:solidFill>
                  <a:srgbClr val="0000FF"/>
                </a:solidFill>
                <a:latin typeface="Consolas" panose="020B0609020204030204" pitchFamily="49" charset="0"/>
              </a:rPr>
              <a:t>foreach</a:t>
            </a:r>
            <a:r>
              <a:rPr lang="en-GB" sz="2300" dirty="0">
                <a:solidFill>
                  <a:srgbClr val="000000"/>
                </a:solidFill>
                <a:latin typeface="Consolas" panose="020B0609020204030204" pitchFamily="49" charset="0"/>
              </a:rPr>
              <a:t> (</a:t>
            </a:r>
            <a:r>
              <a:rPr lang="en-GB" sz="2300" dirty="0" err="1">
                <a:solidFill>
                  <a:srgbClr val="0000FF"/>
                </a:solidFill>
                <a:latin typeface="Consolas" panose="020B0609020204030204" pitchFamily="49" charset="0"/>
              </a:rPr>
              <a:t>var</a:t>
            </a:r>
            <a:r>
              <a:rPr lang="en-GB" sz="2300" dirty="0">
                <a:solidFill>
                  <a:srgbClr val="000000"/>
                </a:solidFill>
                <a:latin typeface="Consolas" panose="020B0609020204030204" pitchFamily="49" charset="0"/>
              </a:rPr>
              <a:t> task </a:t>
            </a:r>
            <a:r>
              <a:rPr lang="en-GB" sz="2300" dirty="0">
                <a:solidFill>
                  <a:srgbClr val="0000FF"/>
                </a:solidFill>
                <a:latin typeface="Consolas" panose="020B0609020204030204" pitchFamily="49" charset="0"/>
              </a:rPr>
              <a:t>in</a:t>
            </a:r>
            <a:r>
              <a:rPr lang="en-GB" sz="2300" dirty="0">
                <a:solidFill>
                  <a:srgbClr val="000000"/>
                </a:solidFill>
                <a:latin typeface="Consolas" panose="020B0609020204030204" pitchFamily="49" charset="0"/>
              </a:rPr>
              <a:t> tasks)</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a:solidFill>
                  <a:srgbClr val="0000FF"/>
                </a:solidFill>
                <a:latin typeface="Consolas" panose="020B0609020204030204" pitchFamily="49" charset="0"/>
              </a:rPr>
              <a:t>await</a:t>
            </a:r>
            <a:r>
              <a:rPr lang="en-GB" sz="2300" dirty="0">
                <a:solidFill>
                  <a:srgbClr val="000000"/>
                </a:solidFill>
                <a:latin typeface="Consolas" panose="020B0609020204030204" pitchFamily="49" charset="0"/>
              </a:rPr>
              <a:t> task;</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err="1">
                <a:solidFill>
                  <a:srgbClr val="000000"/>
                </a:solidFill>
                <a:latin typeface="Consolas" panose="020B0609020204030204" pitchFamily="49" charset="0"/>
              </a:rPr>
              <a:t>sw.Stop</a:t>
            </a:r>
            <a:r>
              <a:rPr lang="en-GB" sz="2300" dirty="0">
                <a:solidFill>
                  <a:srgbClr val="000000"/>
                </a:solidFill>
                <a:latin typeface="Consolas" panose="020B0609020204030204" pitchFamily="49" charset="0"/>
              </a:rPr>
              <a:t>();</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a:solidFill>
                  <a:srgbClr val="0000FF"/>
                </a:solidFill>
                <a:latin typeface="Consolas" panose="020B0609020204030204" pitchFamily="49" charset="0"/>
              </a:rPr>
              <a:t>return</a:t>
            </a:r>
            <a:r>
              <a:rPr lang="en-GB" sz="2300" dirty="0">
                <a:solidFill>
                  <a:srgbClr val="000000"/>
                </a:solidFill>
                <a:latin typeface="Consolas" panose="020B0609020204030204" pitchFamily="49" charset="0"/>
              </a:rPr>
              <a:t> </a:t>
            </a:r>
            <a:r>
              <a:rPr lang="en-GB" sz="2300" dirty="0">
                <a:solidFill>
                  <a:srgbClr val="0000FF"/>
                </a:solidFill>
                <a:latin typeface="Consolas" panose="020B0609020204030204" pitchFamily="49" charset="0"/>
              </a:rPr>
              <a:t>new</a:t>
            </a:r>
            <a:r>
              <a:rPr lang="en-GB" sz="2300" dirty="0">
                <a:solidFill>
                  <a:srgbClr val="000000"/>
                </a:solidFill>
                <a:latin typeface="Consolas" panose="020B0609020204030204" pitchFamily="49" charset="0"/>
              </a:rPr>
              <a:t> </a:t>
            </a:r>
            <a:r>
              <a:rPr lang="en-GB" sz="2300" dirty="0" err="1">
                <a:solidFill>
                  <a:srgbClr val="2B91AF"/>
                </a:solidFill>
                <a:latin typeface="Consolas" panose="020B0609020204030204" pitchFamily="49" charset="0"/>
              </a:rPr>
              <a:t>ContentResult</a:t>
            </a: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 Content = </a:t>
            </a:r>
            <a:r>
              <a:rPr lang="en-GB" sz="2300" dirty="0" err="1">
                <a:solidFill>
                  <a:srgbClr val="000000"/>
                </a:solidFill>
                <a:latin typeface="Consolas" panose="020B0609020204030204" pitchFamily="49" charset="0"/>
              </a:rPr>
              <a:t>sw.ElapsedMilliseconds.ToString</a:t>
            </a:r>
            <a:r>
              <a:rPr lang="en-GB" sz="2300" dirty="0">
                <a:solidFill>
                  <a:srgbClr val="000000"/>
                </a:solidFill>
                <a:latin typeface="Consolas" panose="020B0609020204030204" pitchFamily="49" charset="0"/>
              </a:rPr>
              <a:t>(</a:t>
            </a:r>
            <a:r>
              <a:rPr lang="en-GB" sz="2300" dirty="0">
                <a:solidFill>
                  <a:srgbClr val="A31515"/>
                </a:solidFill>
                <a:latin typeface="Consolas" panose="020B0609020204030204" pitchFamily="49" charset="0"/>
              </a:rPr>
              <a:t>"N0"</a:t>
            </a: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endParaRPr lang="en-GB" sz="2300" dirty="0">
              <a:solidFill>
                <a:srgbClr val="000000"/>
              </a:solidFill>
              <a:latin typeface="Consolas" panose="020B0609020204030204" pitchFamily="49" charset="0"/>
            </a:endParaRP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a:solidFill>
                  <a:srgbClr val="0000FF"/>
                </a:solidFill>
                <a:latin typeface="Consolas" panose="020B0609020204030204" pitchFamily="49" charset="0"/>
              </a:rPr>
              <a:t>private</a:t>
            </a:r>
            <a:r>
              <a:rPr lang="en-GB" sz="2300" dirty="0">
                <a:solidFill>
                  <a:srgbClr val="000000"/>
                </a:solidFill>
                <a:latin typeface="Consolas" panose="020B0609020204030204" pitchFamily="49" charset="0"/>
              </a:rPr>
              <a:t> </a:t>
            </a:r>
            <a:r>
              <a:rPr lang="en-GB" sz="2300" dirty="0" err="1">
                <a:solidFill>
                  <a:srgbClr val="0000FF"/>
                </a:solidFill>
                <a:latin typeface="Consolas" panose="020B0609020204030204" pitchFamily="49" charset="0"/>
              </a:rPr>
              <a:t>async</a:t>
            </a:r>
            <a:r>
              <a:rPr lang="en-GB" sz="2300" dirty="0">
                <a:solidFill>
                  <a:srgbClr val="000000"/>
                </a:solidFill>
                <a:latin typeface="Consolas" panose="020B0609020204030204" pitchFamily="49" charset="0"/>
              </a:rPr>
              <a:t> </a:t>
            </a:r>
            <a:r>
              <a:rPr lang="en-GB" sz="2300" dirty="0">
                <a:solidFill>
                  <a:srgbClr val="2B91AF"/>
                </a:solidFill>
                <a:latin typeface="Consolas" panose="020B0609020204030204" pitchFamily="49" charset="0"/>
              </a:rPr>
              <a:t>Task</a:t>
            </a:r>
            <a:r>
              <a:rPr lang="en-GB" sz="2300" dirty="0">
                <a:solidFill>
                  <a:srgbClr val="000000"/>
                </a:solidFill>
                <a:latin typeface="Consolas" panose="020B0609020204030204" pitchFamily="49" charset="0"/>
              </a:rPr>
              <a:t> </a:t>
            </a:r>
            <a:r>
              <a:rPr lang="en-GB" sz="2300" dirty="0" err="1">
                <a:solidFill>
                  <a:srgbClr val="000000"/>
                </a:solidFill>
                <a:latin typeface="Consolas" panose="020B0609020204030204" pitchFamily="49" charset="0"/>
              </a:rPr>
              <a:t>DosomethingAsync</a:t>
            </a:r>
            <a:r>
              <a:rPr lang="en-GB" sz="2300" dirty="0">
                <a:solidFill>
                  <a:srgbClr val="000000"/>
                </a:solidFill>
                <a:latin typeface="Consolas" panose="020B0609020204030204" pitchFamily="49" charset="0"/>
              </a:rPr>
              <a:t>()</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err="1">
                <a:solidFill>
                  <a:srgbClr val="2B91AF"/>
                </a:solidFill>
                <a:latin typeface="Consolas" panose="020B0609020204030204" pitchFamily="49" charset="0"/>
              </a:rPr>
              <a:t>Thread</a:t>
            </a:r>
            <a:r>
              <a:rPr lang="en-GB" sz="2300" dirty="0" err="1">
                <a:solidFill>
                  <a:srgbClr val="000000"/>
                </a:solidFill>
                <a:latin typeface="Consolas" panose="020B0609020204030204" pitchFamily="49" charset="0"/>
              </a:rPr>
              <a:t>.Sleep</a:t>
            </a:r>
            <a:r>
              <a:rPr lang="en-GB" sz="2300" dirty="0">
                <a:solidFill>
                  <a:srgbClr val="000000"/>
                </a:solidFill>
                <a:latin typeface="Consolas" panose="020B0609020204030204" pitchFamily="49" charset="0"/>
              </a:rPr>
              <a:t>(1000);</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r>
              <a:rPr lang="en-GB" sz="2300" dirty="0">
                <a:solidFill>
                  <a:srgbClr val="0000FF"/>
                </a:solidFill>
                <a:latin typeface="Consolas" panose="020B0609020204030204" pitchFamily="49" charset="0"/>
              </a:rPr>
              <a:t>await</a:t>
            </a:r>
            <a:r>
              <a:rPr lang="en-GB" sz="2300" dirty="0">
                <a:solidFill>
                  <a:srgbClr val="000000"/>
                </a:solidFill>
                <a:latin typeface="Consolas" panose="020B0609020204030204" pitchFamily="49" charset="0"/>
              </a:rPr>
              <a:t> </a:t>
            </a:r>
            <a:r>
              <a:rPr lang="en-GB" sz="2300" dirty="0" err="1">
                <a:solidFill>
                  <a:srgbClr val="2B91AF"/>
                </a:solidFill>
                <a:latin typeface="Consolas" panose="020B0609020204030204" pitchFamily="49" charset="0"/>
              </a:rPr>
              <a:t>Task</a:t>
            </a:r>
            <a:r>
              <a:rPr lang="en-GB" sz="2300" dirty="0" err="1">
                <a:solidFill>
                  <a:srgbClr val="000000"/>
                </a:solidFill>
                <a:latin typeface="Consolas" panose="020B0609020204030204" pitchFamily="49" charset="0"/>
              </a:rPr>
              <a:t>.Delay</a:t>
            </a:r>
            <a:r>
              <a:rPr lang="en-GB" sz="2300" dirty="0">
                <a:solidFill>
                  <a:srgbClr val="000000"/>
                </a:solidFill>
                <a:latin typeface="Consolas" panose="020B0609020204030204" pitchFamily="49" charset="0"/>
              </a:rPr>
              <a:t>(1000);</a:t>
            </a:r>
          </a:p>
          <a:p>
            <a:pPr marL="36900" indent="0">
              <a:lnSpc>
                <a:spcPct val="120000"/>
              </a:lnSpc>
              <a:spcBef>
                <a:spcPts val="0"/>
              </a:spcBef>
              <a:spcAft>
                <a:spcPts val="0"/>
              </a:spcAft>
              <a:buNone/>
            </a:pPr>
            <a:r>
              <a:rPr lang="en-GB" sz="2300" dirty="0">
                <a:solidFill>
                  <a:srgbClr val="2B91AF"/>
                </a:solidFill>
                <a:latin typeface="Consolas" panose="020B0609020204030204" pitchFamily="49" charset="0"/>
              </a:rPr>
              <a:t>		</a:t>
            </a:r>
            <a:r>
              <a:rPr lang="en-GB" sz="2300" dirty="0" err="1">
                <a:solidFill>
                  <a:srgbClr val="2B91AF"/>
                </a:solidFill>
                <a:latin typeface="Consolas" panose="020B0609020204030204" pitchFamily="49" charset="0"/>
              </a:rPr>
              <a:t>Thread</a:t>
            </a:r>
            <a:r>
              <a:rPr lang="en-GB" sz="2300" dirty="0" err="1">
                <a:solidFill>
                  <a:srgbClr val="000000"/>
                </a:solidFill>
                <a:latin typeface="Consolas" panose="020B0609020204030204" pitchFamily="49" charset="0"/>
              </a:rPr>
              <a:t>.Sleep</a:t>
            </a:r>
            <a:r>
              <a:rPr lang="en-GB" sz="2300" dirty="0">
                <a:solidFill>
                  <a:srgbClr val="000000"/>
                </a:solidFill>
                <a:latin typeface="Consolas" panose="020B0609020204030204" pitchFamily="49" charset="0"/>
              </a:rPr>
              <a:t>(1000);</a:t>
            </a:r>
          </a:p>
          <a:p>
            <a:pPr marL="36900" indent="0">
              <a:lnSpc>
                <a:spcPct val="120000"/>
              </a:lnSpc>
              <a:spcBef>
                <a:spcPts val="0"/>
              </a:spcBef>
              <a:spcAft>
                <a:spcPts val="0"/>
              </a:spcAft>
              <a:buNone/>
            </a:pPr>
            <a:r>
              <a:rPr lang="en-GB" sz="2300" dirty="0">
                <a:solidFill>
                  <a:srgbClr val="000000"/>
                </a:solidFill>
                <a:latin typeface="Consolas" panose="020B0609020204030204" pitchFamily="49" charset="0"/>
              </a:rPr>
              <a:t>        }</a:t>
            </a:r>
            <a:endParaRPr lang="en-GB" sz="2300" dirty="0"/>
          </a:p>
        </p:txBody>
      </p:sp>
      <p:sp>
        <p:nvSpPr>
          <p:cNvPr id="11" name="TextBox 10"/>
          <p:cNvSpPr txBox="1"/>
          <p:nvPr/>
        </p:nvSpPr>
        <p:spPr>
          <a:xfrm>
            <a:off x="2106592" y="5957372"/>
            <a:ext cx="1343316" cy="369332"/>
          </a:xfrm>
          <a:prstGeom prst="rect">
            <a:avLst/>
          </a:prstGeom>
          <a:noFill/>
        </p:spPr>
        <p:txBody>
          <a:bodyPr wrap="none" rtlCol="0">
            <a:spAutoFit/>
          </a:bodyPr>
          <a:lstStyle/>
          <a:p>
            <a:r>
              <a:rPr lang="en-GB" b="1" dirty="0"/>
              <a:t>~20 seconds</a:t>
            </a:r>
          </a:p>
        </p:txBody>
      </p:sp>
      <p:sp>
        <p:nvSpPr>
          <p:cNvPr id="12" name="TextBox 11"/>
          <p:cNvSpPr txBox="1"/>
          <p:nvPr/>
        </p:nvSpPr>
        <p:spPr>
          <a:xfrm>
            <a:off x="8490328" y="5956850"/>
            <a:ext cx="1350498" cy="369332"/>
          </a:xfrm>
          <a:prstGeom prst="rect">
            <a:avLst/>
          </a:prstGeom>
          <a:noFill/>
        </p:spPr>
        <p:txBody>
          <a:bodyPr wrap="none" rtlCol="0">
            <a:spAutoFit/>
          </a:bodyPr>
          <a:lstStyle/>
          <a:p>
            <a:r>
              <a:rPr lang="en-GB" b="1" dirty="0"/>
              <a:t>~12 seconds</a:t>
            </a:r>
          </a:p>
        </p:txBody>
      </p:sp>
    </p:spTree>
    <p:extLst>
      <p:ext uri="{BB962C8B-B14F-4D97-AF65-F5344CB8AC3E}">
        <p14:creationId xmlns:p14="http://schemas.microsoft.com/office/powerpoint/2010/main" val="400734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8" end="1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20" end="2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Which is faster?</a:t>
            </a:r>
          </a:p>
        </p:txBody>
      </p:sp>
      <p:sp>
        <p:nvSpPr>
          <p:cNvPr id="7" name="Content Placeholder 6"/>
          <p:cNvSpPr>
            <a:spLocks noGrp="1"/>
          </p:cNvSpPr>
          <p:nvPr>
            <p:ph sz="quarter" idx="4"/>
          </p:nvPr>
        </p:nvSpPr>
        <p:spPr>
          <a:xfrm>
            <a:off x="6294967" y="1835255"/>
            <a:ext cx="5734038" cy="3955946"/>
          </a:xfrm>
          <a:solidFill>
            <a:schemeClr val="tx1">
              <a:lumMod val="95000"/>
            </a:schemeClr>
          </a:solidFill>
        </p:spPr>
        <p:txBody>
          <a:bodyPr>
            <a:noAutofit/>
          </a:bodyPr>
          <a:lstStyle/>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r>
              <a:rPr lang="en-GB" sz="900" dirty="0">
                <a:solidFill>
                  <a:srgbClr val="0000FF"/>
                </a:solidFill>
                <a:effectLst/>
                <a:latin typeface="Consolas" panose="020B0609020204030204" pitchFamily="49" charset="0"/>
              </a:rPr>
              <a:t>static</a:t>
            </a:r>
            <a:r>
              <a:rPr lang="en-GB" sz="900" dirty="0">
                <a:solidFill>
                  <a:srgbClr val="000000"/>
                </a:solidFill>
                <a:effectLst/>
                <a:latin typeface="Consolas" panose="020B0609020204030204" pitchFamily="49" charset="0"/>
              </a:rPr>
              <a:t> </a:t>
            </a:r>
            <a:r>
              <a:rPr lang="en-GB" sz="900" dirty="0">
                <a:solidFill>
                  <a:srgbClr val="0000FF"/>
                </a:solidFill>
                <a:effectLst/>
                <a:latin typeface="Consolas" panose="020B0609020204030204" pitchFamily="49" charset="0"/>
              </a:rPr>
              <a:t>void</a:t>
            </a:r>
            <a:r>
              <a:rPr lang="en-GB" sz="900" dirty="0">
                <a:solidFill>
                  <a:srgbClr val="000000"/>
                </a:solidFill>
                <a:effectLst/>
                <a:latin typeface="Consolas" panose="020B0609020204030204" pitchFamily="49" charset="0"/>
              </a:rPr>
              <a:t> Main(</a:t>
            </a:r>
            <a:r>
              <a:rPr lang="en-GB" sz="900" dirty="0">
                <a:solidFill>
                  <a:srgbClr val="0000FF"/>
                </a:solidFill>
                <a:effectLst/>
                <a:latin typeface="Consolas" panose="020B0609020204030204" pitchFamily="49" charset="0"/>
              </a:rPr>
              <a:t>string</a:t>
            </a:r>
            <a:r>
              <a:rPr lang="en-GB" sz="900" dirty="0">
                <a:solidFill>
                  <a:srgbClr val="000000"/>
                </a:solidFill>
                <a:effectLst/>
                <a:latin typeface="Consolas" panose="020B0609020204030204" pitchFamily="49" charset="0"/>
              </a:rPr>
              <a:t>[] </a:t>
            </a:r>
            <a:r>
              <a:rPr lang="en-GB" sz="900" dirty="0" err="1">
                <a:solidFill>
                  <a:srgbClr val="000000"/>
                </a:solidFill>
                <a:effectLst/>
                <a:latin typeface="Consolas" panose="020B0609020204030204" pitchFamily="49" charset="0"/>
              </a:rPr>
              <a:t>args</a:t>
            </a:r>
            <a:r>
              <a:rPr lang="en-GB" sz="900" dirty="0">
                <a:solidFill>
                  <a:srgbClr val="000000"/>
                </a:solidFill>
                <a:effectLst/>
                <a:latin typeface="Consolas" panose="020B0609020204030204" pitchFamily="49" charset="0"/>
              </a:rPr>
              <a:t>)</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r>
              <a:rPr lang="en-GB" sz="900" dirty="0" err="1">
                <a:solidFill>
                  <a:srgbClr val="0000FF"/>
                </a:solidFill>
                <a:effectLst/>
                <a:latin typeface="Consolas" panose="020B0609020204030204" pitchFamily="49" charset="0"/>
              </a:rPr>
              <a:t>var</a:t>
            </a:r>
            <a:r>
              <a:rPr lang="en-GB" sz="900" dirty="0">
                <a:solidFill>
                  <a:srgbClr val="000000"/>
                </a:solidFill>
                <a:effectLst/>
                <a:latin typeface="Consolas" panose="020B0609020204030204" pitchFamily="49" charset="0"/>
              </a:rPr>
              <a:t> </a:t>
            </a:r>
            <a:r>
              <a:rPr lang="en-GB" sz="900" dirty="0" err="1">
                <a:solidFill>
                  <a:srgbClr val="000000"/>
                </a:solidFill>
                <a:effectLst/>
                <a:latin typeface="Consolas" panose="020B0609020204030204" pitchFamily="49" charset="0"/>
              </a:rPr>
              <a:t>sw</a:t>
            </a:r>
            <a:r>
              <a:rPr lang="en-GB" sz="900" dirty="0">
                <a:solidFill>
                  <a:srgbClr val="000000"/>
                </a:solidFill>
                <a:effectLst/>
                <a:latin typeface="Consolas" panose="020B0609020204030204" pitchFamily="49" charset="0"/>
              </a:rPr>
              <a:t> = </a:t>
            </a:r>
            <a:r>
              <a:rPr lang="en-GB" sz="900" dirty="0" err="1">
                <a:solidFill>
                  <a:srgbClr val="2B91AF"/>
                </a:solidFill>
                <a:effectLst/>
                <a:latin typeface="Consolas" panose="020B0609020204030204" pitchFamily="49" charset="0"/>
              </a:rPr>
              <a:t>Stopwatch</a:t>
            </a:r>
            <a:r>
              <a:rPr lang="en-GB" sz="900" dirty="0" err="1">
                <a:solidFill>
                  <a:srgbClr val="000000"/>
                </a:solidFill>
                <a:effectLst/>
                <a:latin typeface="Consolas" panose="020B0609020204030204" pitchFamily="49" charset="0"/>
              </a:rPr>
              <a:t>.StartNew</a:t>
            </a:r>
            <a:r>
              <a:rPr lang="en-GB" sz="900" dirty="0">
                <a:solidFill>
                  <a:srgbClr val="000000"/>
                </a:solidFill>
                <a:effectLst/>
                <a:latin typeface="Consolas" panose="020B0609020204030204" pitchFamily="49" charset="0"/>
              </a:rPr>
              <a:t>();</a:t>
            </a:r>
          </a:p>
          <a:p>
            <a:pPr marL="36900" indent="0">
              <a:lnSpc>
                <a:spcPct val="120000"/>
              </a:lnSpc>
              <a:spcBef>
                <a:spcPts val="0"/>
              </a:spcBef>
              <a:spcAft>
                <a:spcPts val="0"/>
              </a:spcAft>
              <a:buNone/>
            </a:pPr>
            <a:endParaRPr lang="en-GB" sz="900" dirty="0">
              <a:solidFill>
                <a:srgbClr val="000000"/>
              </a:solidFill>
              <a:effectLst/>
              <a:latin typeface="Consolas" panose="020B0609020204030204" pitchFamily="49" charset="0"/>
            </a:endParaRPr>
          </a:p>
          <a:p>
            <a:pPr marL="36900" indent="0">
              <a:lnSpc>
                <a:spcPct val="120000"/>
              </a:lnSpc>
              <a:spcBef>
                <a:spcPts val="0"/>
              </a:spcBef>
              <a:spcAft>
                <a:spcPts val="0"/>
              </a:spcAft>
              <a:buNone/>
            </a:pPr>
            <a:r>
              <a:rPr lang="en-GB" sz="900" dirty="0">
                <a:solidFill>
                  <a:srgbClr val="0000FF"/>
                </a:solidFill>
                <a:effectLst/>
                <a:latin typeface="Consolas" panose="020B0609020204030204" pitchFamily="49" charset="0"/>
              </a:rPr>
              <a:t>	     </a:t>
            </a:r>
            <a:r>
              <a:rPr lang="en-GB" sz="900" dirty="0" err="1">
                <a:solidFill>
                  <a:srgbClr val="0000FF"/>
                </a:solidFill>
                <a:effectLst/>
                <a:latin typeface="Consolas" panose="020B0609020204030204" pitchFamily="49" charset="0"/>
              </a:rPr>
              <a:t>var</a:t>
            </a:r>
            <a:r>
              <a:rPr lang="en-GB" sz="900" dirty="0">
                <a:solidFill>
                  <a:srgbClr val="000000"/>
                </a:solidFill>
                <a:effectLst/>
                <a:latin typeface="Consolas" panose="020B0609020204030204" pitchFamily="49" charset="0"/>
              </a:rPr>
              <a:t> threads = </a:t>
            </a:r>
            <a:r>
              <a:rPr lang="en-GB" sz="900" dirty="0" err="1">
                <a:solidFill>
                  <a:srgbClr val="2B91AF"/>
                </a:solidFill>
                <a:effectLst/>
                <a:latin typeface="Consolas" panose="020B0609020204030204" pitchFamily="49" charset="0"/>
              </a:rPr>
              <a:t>Enumerable</a:t>
            </a:r>
            <a:r>
              <a:rPr lang="en-GB" sz="900" dirty="0" err="1">
                <a:solidFill>
                  <a:srgbClr val="000000"/>
                </a:solidFill>
                <a:effectLst/>
                <a:latin typeface="Consolas" panose="020B0609020204030204" pitchFamily="49" charset="0"/>
              </a:rPr>
              <a:t>.Range</a:t>
            </a:r>
            <a:r>
              <a:rPr lang="en-GB" sz="900" dirty="0">
                <a:solidFill>
                  <a:srgbClr val="000000"/>
                </a:solidFill>
                <a:effectLst/>
                <a:latin typeface="Consolas" panose="020B0609020204030204" pitchFamily="49" charset="0"/>
              </a:rPr>
              <a:t>(1, 1000)</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.Select(</a:t>
            </a:r>
            <a:r>
              <a:rPr lang="en-GB" sz="900" dirty="0" err="1">
                <a:solidFill>
                  <a:srgbClr val="000000"/>
                </a:solidFill>
                <a:effectLst/>
                <a:latin typeface="Consolas" panose="020B0609020204030204" pitchFamily="49" charset="0"/>
              </a:rPr>
              <a:t>i</a:t>
            </a:r>
            <a:r>
              <a:rPr lang="en-GB" sz="900" dirty="0">
                <a:solidFill>
                  <a:srgbClr val="000000"/>
                </a:solidFill>
                <a:effectLst/>
                <a:latin typeface="Consolas" panose="020B0609020204030204" pitchFamily="49" charset="0"/>
              </a:rPr>
              <a:t> =&gt; </a:t>
            </a:r>
            <a:r>
              <a:rPr lang="en-GB" sz="900" dirty="0">
                <a:solidFill>
                  <a:srgbClr val="0000FF"/>
                </a:solidFill>
                <a:effectLst/>
                <a:latin typeface="Consolas" panose="020B0609020204030204" pitchFamily="49" charset="0"/>
              </a:rPr>
              <a:t>new</a:t>
            </a:r>
            <a:r>
              <a:rPr lang="en-GB" sz="900" dirty="0">
                <a:solidFill>
                  <a:srgbClr val="000000"/>
                </a:solidFill>
                <a:effectLst/>
                <a:latin typeface="Consolas" panose="020B0609020204030204" pitchFamily="49" charset="0"/>
              </a:rPr>
              <a:t> </a:t>
            </a:r>
            <a:r>
              <a:rPr lang="en-GB" sz="900" dirty="0">
                <a:solidFill>
                  <a:srgbClr val="2B91AF"/>
                </a:solidFill>
                <a:effectLst/>
                <a:latin typeface="Consolas" panose="020B0609020204030204" pitchFamily="49" charset="0"/>
              </a:rPr>
              <a:t>Thread</a:t>
            </a:r>
            <a:r>
              <a:rPr lang="en-GB" sz="900" dirty="0">
                <a:solidFill>
                  <a:srgbClr val="000000"/>
                </a:solidFill>
                <a:effectLst/>
                <a:latin typeface="Consolas" panose="020B0609020204030204" pitchFamily="49" charset="0"/>
              </a:rPr>
              <a:t>(() =&gt; DoSomething(</a:t>
            </a:r>
            <a:r>
              <a:rPr lang="en-GB" sz="900" dirty="0" err="1">
                <a:solidFill>
                  <a:srgbClr val="000000"/>
                </a:solidFill>
                <a:effectLst/>
                <a:latin typeface="Consolas" panose="020B0609020204030204" pitchFamily="49" charset="0"/>
              </a:rPr>
              <a:t>i</a:t>
            </a:r>
            <a:r>
              <a:rPr lang="en-GB" sz="900" dirty="0">
                <a:solidFill>
                  <a:srgbClr val="000000"/>
                </a:solidFill>
                <a:effectLst/>
                <a:latin typeface="Consolas" panose="020B0609020204030204" pitchFamily="49" charset="0"/>
              </a:rPr>
              <a:t>))).</a:t>
            </a:r>
            <a:r>
              <a:rPr lang="en-GB" sz="900" dirty="0" err="1">
                <a:solidFill>
                  <a:srgbClr val="000000"/>
                </a:solidFill>
                <a:effectLst/>
                <a:latin typeface="Consolas" panose="020B0609020204030204" pitchFamily="49" charset="0"/>
              </a:rPr>
              <a:t>ToList</a:t>
            </a:r>
            <a:r>
              <a:rPr lang="en-GB" sz="900" dirty="0">
                <a:solidFill>
                  <a:srgbClr val="000000"/>
                </a:solidFill>
                <a:effectLst/>
                <a:latin typeface="Consolas" panose="020B0609020204030204" pitchFamily="49" charset="0"/>
              </a:rPr>
              <a:t>();</a:t>
            </a:r>
          </a:p>
          <a:p>
            <a:pPr marL="36900" indent="0">
              <a:lnSpc>
                <a:spcPct val="120000"/>
              </a:lnSpc>
              <a:spcBef>
                <a:spcPts val="0"/>
              </a:spcBef>
              <a:spcAft>
                <a:spcPts val="0"/>
              </a:spcAft>
              <a:buNone/>
            </a:pPr>
            <a:endParaRPr lang="en-GB" sz="900" dirty="0">
              <a:solidFill>
                <a:srgbClr val="000000"/>
              </a:solidFill>
              <a:effectLst/>
              <a:latin typeface="Consolas" panose="020B0609020204030204" pitchFamily="49" charset="0"/>
            </a:endParaRP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r>
              <a:rPr lang="en-GB" sz="900" dirty="0" err="1">
                <a:solidFill>
                  <a:srgbClr val="0000FF"/>
                </a:solidFill>
                <a:effectLst/>
                <a:latin typeface="Consolas" panose="020B0609020204030204" pitchFamily="49" charset="0"/>
              </a:rPr>
              <a:t>foreach</a:t>
            </a:r>
            <a:r>
              <a:rPr lang="en-GB" sz="900" dirty="0">
                <a:solidFill>
                  <a:srgbClr val="000000"/>
                </a:solidFill>
                <a:effectLst/>
                <a:latin typeface="Consolas" panose="020B0609020204030204" pitchFamily="49" charset="0"/>
              </a:rPr>
              <a:t> (</a:t>
            </a:r>
            <a:r>
              <a:rPr lang="en-GB" sz="900" dirty="0" err="1">
                <a:solidFill>
                  <a:srgbClr val="0000FF"/>
                </a:solidFill>
                <a:effectLst/>
                <a:latin typeface="Consolas" panose="020B0609020204030204" pitchFamily="49" charset="0"/>
              </a:rPr>
              <a:t>var</a:t>
            </a:r>
            <a:r>
              <a:rPr lang="en-GB" sz="900" dirty="0">
                <a:solidFill>
                  <a:srgbClr val="000000"/>
                </a:solidFill>
                <a:effectLst/>
                <a:latin typeface="Consolas" panose="020B0609020204030204" pitchFamily="49" charset="0"/>
              </a:rPr>
              <a:t> thread </a:t>
            </a:r>
            <a:r>
              <a:rPr lang="en-GB" sz="900" dirty="0">
                <a:solidFill>
                  <a:srgbClr val="0000FF"/>
                </a:solidFill>
                <a:effectLst/>
                <a:latin typeface="Consolas" panose="020B0609020204030204" pitchFamily="49" charset="0"/>
              </a:rPr>
              <a:t>in</a:t>
            </a:r>
            <a:r>
              <a:rPr lang="en-GB" sz="900" dirty="0">
                <a:solidFill>
                  <a:srgbClr val="000000"/>
                </a:solidFill>
                <a:effectLst/>
                <a:latin typeface="Consolas" panose="020B0609020204030204" pitchFamily="49" charset="0"/>
              </a:rPr>
              <a:t> threads)</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r>
              <a:rPr lang="en-GB" sz="900" dirty="0" err="1">
                <a:solidFill>
                  <a:srgbClr val="000000"/>
                </a:solidFill>
                <a:effectLst/>
                <a:latin typeface="Consolas" panose="020B0609020204030204" pitchFamily="49" charset="0"/>
              </a:rPr>
              <a:t>thread.Start</a:t>
            </a:r>
            <a:r>
              <a:rPr lang="en-GB" sz="900" dirty="0">
                <a:solidFill>
                  <a:srgbClr val="000000"/>
                </a:solidFill>
                <a:effectLst/>
                <a:latin typeface="Consolas" panose="020B0609020204030204" pitchFamily="49" charset="0"/>
              </a:rPr>
              <a:t>();</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r>
              <a:rPr lang="en-GB" sz="900" dirty="0" err="1">
                <a:solidFill>
                  <a:srgbClr val="000000"/>
                </a:solidFill>
                <a:effectLst/>
                <a:latin typeface="Consolas" panose="020B0609020204030204" pitchFamily="49" charset="0"/>
              </a:rPr>
              <a:t>sw.Stop</a:t>
            </a:r>
            <a:r>
              <a:rPr lang="en-GB" sz="900" dirty="0">
                <a:solidFill>
                  <a:srgbClr val="000000"/>
                </a:solidFill>
                <a:effectLst/>
                <a:latin typeface="Consolas" panose="020B0609020204030204" pitchFamily="49" charset="0"/>
              </a:rPr>
              <a:t>();</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r>
              <a:rPr lang="en-GB" sz="900" dirty="0" err="1">
                <a:solidFill>
                  <a:srgbClr val="2B91AF"/>
                </a:solidFill>
                <a:effectLst/>
                <a:latin typeface="Consolas" panose="020B0609020204030204" pitchFamily="49" charset="0"/>
              </a:rPr>
              <a:t>Console</a:t>
            </a:r>
            <a:r>
              <a:rPr lang="en-GB" sz="900" dirty="0" err="1">
                <a:solidFill>
                  <a:srgbClr val="000000"/>
                </a:solidFill>
                <a:effectLst/>
                <a:latin typeface="Consolas" panose="020B0609020204030204" pitchFamily="49" charset="0"/>
              </a:rPr>
              <a:t>.WriteLine</a:t>
            </a:r>
            <a:r>
              <a:rPr lang="en-GB" sz="900" dirty="0">
                <a:solidFill>
                  <a:srgbClr val="000000"/>
                </a:solidFill>
                <a:effectLst/>
                <a:latin typeface="Consolas" panose="020B0609020204030204" pitchFamily="49" charset="0"/>
              </a:rPr>
              <a:t>(</a:t>
            </a:r>
            <a:r>
              <a:rPr lang="en-GB" sz="900" dirty="0">
                <a:solidFill>
                  <a:srgbClr val="A31515"/>
                </a:solidFill>
                <a:effectLst/>
                <a:latin typeface="Consolas" panose="020B0609020204030204" pitchFamily="49" charset="0"/>
              </a:rPr>
              <a:t>$"Threads started after </a:t>
            </a:r>
            <a:r>
              <a:rPr lang="en-GB" sz="900" dirty="0">
                <a:solidFill>
                  <a:srgbClr val="000000"/>
                </a:solidFill>
                <a:effectLst/>
                <a:latin typeface="Consolas" panose="020B0609020204030204" pitchFamily="49" charset="0"/>
              </a:rPr>
              <a:t>{</a:t>
            </a:r>
            <a:r>
              <a:rPr lang="en-GB" sz="900" dirty="0" err="1">
                <a:solidFill>
                  <a:srgbClr val="000000"/>
                </a:solidFill>
                <a:effectLst/>
                <a:latin typeface="Consolas" panose="020B0609020204030204" pitchFamily="49" charset="0"/>
              </a:rPr>
              <a:t>sw.Elapsed</a:t>
            </a:r>
            <a:r>
              <a:rPr lang="en-GB" sz="900" dirty="0">
                <a:solidFill>
                  <a:srgbClr val="000000"/>
                </a:solidFill>
                <a:effectLst/>
                <a:latin typeface="Consolas" panose="020B0609020204030204" pitchFamily="49" charset="0"/>
              </a:rPr>
              <a:t>}</a:t>
            </a:r>
            <a:r>
              <a:rPr lang="en-GB" sz="900" dirty="0">
                <a:solidFill>
                  <a:srgbClr val="A31515"/>
                </a:solidFill>
                <a:effectLst/>
                <a:latin typeface="Consolas" panose="020B0609020204030204" pitchFamily="49" charset="0"/>
              </a:rPr>
              <a:t>"</a:t>
            </a:r>
            <a:r>
              <a:rPr lang="en-GB" sz="900" dirty="0">
                <a:solidFill>
                  <a:srgbClr val="000000"/>
                </a:solidFill>
                <a:effectLst/>
                <a:latin typeface="Consolas" panose="020B0609020204030204" pitchFamily="49" charset="0"/>
              </a:rPr>
              <a:t>);</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r>
              <a:rPr lang="en-GB" sz="900" dirty="0" err="1">
                <a:solidFill>
                  <a:srgbClr val="2B91AF"/>
                </a:solidFill>
                <a:effectLst/>
                <a:latin typeface="Consolas" panose="020B0609020204030204" pitchFamily="49" charset="0"/>
              </a:rPr>
              <a:t>Console</a:t>
            </a:r>
            <a:r>
              <a:rPr lang="en-GB" sz="900" dirty="0" err="1">
                <a:solidFill>
                  <a:srgbClr val="000000"/>
                </a:solidFill>
                <a:effectLst/>
                <a:latin typeface="Consolas" panose="020B0609020204030204" pitchFamily="49" charset="0"/>
              </a:rPr>
              <a:t>.ReadKey</a:t>
            </a:r>
            <a:r>
              <a:rPr lang="en-GB" sz="900" dirty="0">
                <a:solidFill>
                  <a:srgbClr val="000000"/>
                </a:solidFill>
                <a:effectLst/>
                <a:latin typeface="Consolas" panose="020B0609020204030204" pitchFamily="49" charset="0"/>
              </a:rPr>
              <a:t>();</a:t>
            </a:r>
          </a:p>
          <a:p>
            <a:pPr marL="36900" indent="0">
              <a:lnSpc>
                <a:spcPct val="120000"/>
              </a:lnSpc>
              <a:spcBef>
                <a:spcPts val="0"/>
              </a:spcBef>
              <a:spcAft>
                <a:spcPts val="0"/>
              </a:spcAft>
              <a:buNone/>
            </a:pPr>
            <a:endParaRPr lang="en-GB" sz="900" dirty="0">
              <a:solidFill>
                <a:srgbClr val="000000"/>
              </a:solidFill>
              <a:effectLst/>
              <a:latin typeface="Consolas" panose="020B0609020204030204" pitchFamily="49" charset="0"/>
            </a:endParaRP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r>
              <a:rPr lang="en-GB" sz="900" dirty="0">
                <a:solidFill>
                  <a:srgbClr val="0000FF"/>
                </a:solidFill>
                <a:effectLst/>
                <a:latin typeface="Consolas" panose="020B0609020204030204" pitchFamily="49" charset="0"/>
              </a:rPr>
              <a:t>private</a:t>
            </a:r>
            <a:r>
              <a:rPr lang="en-GB" sz="900" dirty="0">
                <a:solidFill>
                  <a:srgbClr val="000000"/>
                </a:solidFill>
                <a:effectLst/>
                <a:latin typeface="Consolas" panose="020B0609020204030204" pitchFamily="49" charset="0"/>
              </a:rPr>
              <a:t> </a:t>
            </a:r>
            <a:r>
              <a:rPr lang="en-GB" sz="900" dirty="0">
                <a:solidFill>
                  <a:srgbClr val="0000FF"/>
                </a:solidFill>
                <a:effectLst/>
                <a:latin typeface="Consolas" panose="020B0609020204030204" pitchFamily="49" charset="0"/>
              </a:rPr>
              <a:t>static</a:t>
            </a:r>
            <a:r>
              <a:rPr lang="en-GB" sz="900" dirty="0">
                <a:solidFill>
                  <a:srgbClr val="000000"/>
                </a:solidFill>
                <a:effectLst/>
                <a:latin typeface="Consolas" panose="020B0609020204030204" pitchFamily="49" charset="0"/>
              </a:rPr>
              <a:t> </a:t>
            </a:r>
            <a:r>
              <a:rPr lang="en-GB" sz="900" dirty="0" err="1">
                <a:solidFill>
                  <a:srgbClr val="0000FF"/>
                </a:solidFill>
                <a:effectLst/>
                <a:latin typeface="Consolas" panose="020B0609020204030204" pitchFamily="49" charset="0"/>
              </a:rPr>
              <a:t>int</a:t>
            </a:r>
            <a:r>
              <a:rPr lang="en-GB" sz="900" dirty="0">
                <a:solidFill>
                  <a:srgbClr val="000000"/>
                </a:solidFill>
                <a:effectLst/>
                <a:latin typeface="Consolas" panose="020B0609020204030204" pitchFamily="49" charset="0"/>
              </a:rPr>
              <a:t> DoSomething(</a:t>
            </a:r>
            <a:r>
              <a:rPr lang="en-GB" sz="900" dirty="0" err="1">
                <a:solidFill>
                  <a:srgbClr val="0000FF"/>
                </a:solidFill>
                <a:effectLst/>
                <a:latin typeface="Consolas" panose="020B0609020204030204" pitchFamily="49" charset="0"/>
              </a:rPr>
              <a:t>int</a:t>
            </a:r>
            <a:r>
              <a:rPr lang="en-GB" sz="900" dirty="0">
                <a:solidFill>
                  <a:srgbClr val="000000"/>
                </a:solidFill>
                <a:effectLst/>
                <a:latin typeface="Consolas" panose="020B0609020204030204" pitchFamily="49" charset="0"/>
              </a:rPr>
              <a:t> input)</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r>
              <a:rPr lang="en-GB" sz="900" dirty="0" err="1">
                <a:solidFill>
                  <a:srgbClr val="0000FF"/>
                </a:solidFill>
                <a:effectLst/>
                <a:latin typeface="Consolas" panose="020B0609020204030204" pitchFamily="49" charset="0"/>
              </a:rPr>
              <a:t>var</a:t>
            </a:r>
            <a:r>
              <a:rPr lang="en-GB" sz="900" dirty="0">
                <a:solidFill>
                  <a:srgbClr val="000000"/>
                </a:solidFill>
                <a:effectLst/>
                <a:latin typeface="Consolas" panose="020B0609020204030204" pitchFamily="49" charset="0"/>
              </a:rPr>
              <a:t> t = 100;</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r>
              <a:rPr lang="en-GB" sz="900" dirty="0" err="1">
                <a:solidFill>
                  <a:srgbClr val="0000FF"/>
                </a:solidFill>
                <a:effectLst/>
                <a:latin typeface="Consolas" panose="020B0609020204030204" pitchFamily="49" charset="0"/>
              </a:rPr>
              <a:t>var</a:t>
            </a:r>
            <a:r>
              <a:rPr lang="en-GB" sz="900" dirty="0">
                <a:solidFill>
                  <a:srgbClr val="000000"/>
                </a:solidFill>
                <a:effectLst/>
                <a:latin typeface="Consolas" panose="020B0609020204030204" pitchFamily="49" charset="0"/>
              </a:rPr>
              <a:t> t2 = input * t;</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r>
              <a:rPr lang="en-GB" sz="900" dirty="0" err="1">
                <a:solidFill>
                  <a:srgbClr val="2B91AF"/>
                </a:solidFill>
                <a:effectLst/>
                <a:latin typeface="Consolas" panose="020B0609020204030204" pitchFamily="49" charset="0"/>
              </a:rPr>
              <a:t>Thread</a:t>
            </a:r>
            <a:r>
              <a:rPr lang="en-GB" sz="900" dirty="0" err="1">
                <a:solidFill>
                  <a:srgbClr val="000000"/>
                </a:solidFill>
                <a:effectLst/>
                <a:latin typeface="Consolas" panose="020B0609020204030204" pitchFamily="49" charset="0"/>
              </a:rPr>
              <a:t>.Sleep</a:t>
            </a:r>
            <a:r>
              <a:rPr lang="en-GB" sz="900" dirty="0">
                <a:solidFill>
                  <a:srgbClr val="000000"/>
                </a:solidFill>
                <a:effectLst/>
                <a:latin typeface="Consolas" panose="020B0609020204030204" pitchFamily="49" charset="0"/>
              </a:rPr>
              <a:t>(</a:t>
            </a:r>
            <a:r>
              <a:rPr lang="en-GB" sz="900" dirty="0" err="1">
                <a:solidFill>
                  <a:srgbClr val="2B91AF"/>
                </a:solidFill>
                <a:effectLst/>
                <a:latin typeface="Consolas" panose="020B0609020204030204" pitchFamily="49" charset="0"/>
              </a:rPr>
              <a:t>TimeSpan</a:t>
            </a:r>
            <a:r>
              <a:rPr lang="en-GB" sz="900" dirty="0" err="1">
                <a:solidFill>
                  <a:srgbClr val="000000"/>
                </a:solidFill>
                <a:effectLst/>
                <a:latin typeface="Consolas" panose="020B0609020204030204" pitchFamily="49" charset="0"/>
              </a:rPr>
              <a:t>.FromSeconds</a:t>
            </a:r>
            <a:r>
              <a:rPr lang="en-GB" sz="900" dirty="0">
                <a:solidFill>
                  <a:srgbClr val="000000"/>
                </a:solidFill>
                <a:effectLst/>
                <a:latin typeface="Consolas" panose="020B0609020204030204" pitchFamily="49" charset="0"/>
              </a:rPr>
              <a:t>(10));</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r>
              <a:rPr lang="en-GB" sz="900" dirty="0">
                <a:solidFill>
                  <a:srgbClr val="0000FF"/>
                </a:solidFill>
                <a:effectLst/>
                <a:latin typeface="Consolas" panose="020B0609020204030204" pitchFamily="49" charset="0"/>
              </a:rPr>
              <a:t>return</a:t>
            </a:r>
            <a:r>
              <a:rPr lang="en-GB" sz="900" dirty="0">
                <a:solidFill>
                  <a:srgbClr val="000000"/>
                </a:solidFill>
                <a:effectLst/>
                <a:latin typeface="Consolas" panose="020B0609020204030204" pitchFamily="49" charset="0"/>
              </a:rPr>
              <a:t> t2;</a:t>
            </a:r>
          </a:p>
          <a:p>
            <a:pPr marL="36900" indent="0">
              <a:lnSpc>
                <a:spcPct val="120000"/>
              </a:lnSpc>
              <a:spcBef>
                <a:spcPts val="0"/>
              </a:spcBef>
              <a:spcAft>
                <a:spcPts val="0"/>
              </a:spcAft>
              <a:buNone/>
            </a:pPr>
            <a:r>
              <a:rPr lang="en-GB" sz="900" dirty="0">
                <a:solidFill>
                  <a:srgbClr val="000000"/>
                </a:solidFill>
                <a:effectLst/>
                <a:latin typeface="Consolas" panose="020B0609020204030204" pitchFamily="49" charset="0"/>
              </a:rPr>
              <a:t>        }</a:t>
            </a:r>
            <a:endParaRPr lang="en-GB" sz="900" dirty="0">
              <a:effectLst/>
            </a:endParaRPr>
          </a:p>
        </p:txBody>
      </p:sp>
      <p:sp>
        <p:nvSpPr>
          <p:cNvPr id="4" name="Footer Placeholder 3"/>
          <p:cNvSpPr>
            <a:spLocks noGrp="1"/>
          </p:cNvSpPr>
          <p:nvPr>
            <p:ph type="ftr" sz="quarter" idx="11"/>
          </p:nvPr>
        </p:nvSpPr>
        <p:spPr/>
        <p:txBody>
          <a:bodyPr/>
          <a:lstStyle/>
          <a:p>
            <a:r>
              <a:rPr lang="en-GB"/>
              <a:t>@flytzen</a:t>
            </a:r>
            <a:endParaRPr lang="en-GB" dirty="0"/>
          </a:p>
        </p:txBody>
      </p:sp>
      <p:sp>
        <p:nvSpPr>
          <p:cNvPr id="10" name="Content Placeholder 6"/>
          <p:cNvSpPr>
            <a:spLocks noGrp="1"/>
          </p:cNvSpPr>
          <p:nvPr>
            <p:ph sz="quarter" idx="4"/>
          </p:nvPr>
        </p:nvSpPr>
        <p:spPr>
          <a:xfrm>
            <a:off x="214400" y="1835255"/>
            <a:ext cx="5734038" cy="3955946"/>
          </a:xfrm>
          <a:solidFill>
            <a:schemeClr val="tx1">
              <a:lumMod val="95000"/>
            </a:schemeClr>
          </a:solidFill>
        </p:spPr>
        <p:txBody>
          <a:bodyPr>
            <a:noAutofit/>
          </a:bodyPr>
          <a:lstStyle/>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static</a:t>
            </a: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void</a:t>
            </a:r>
            <a:r>
              <a:rPr lang="en-GB" sz="1100" dirty="0">
                <a:solidFill>
                  <a:srgbClr val="000000"/>
                </a:solidFill>
                <a:latin typeface="Consolas" panose="020B0609020204030204" pitchFamily="49" charset="0"/>
              </a:rPr>
              <a:t> Main(</a:t>
            </a:r>
            <a:r>
              <a:rPr lang="en-GB" sz="1100" dirty="0">
                <a:solidFill>
                  <a:srgbClr val="0000FF"/>
                </a:solidFill>
                <a:latin typeface="Consolas" panose="020B0609020204030204" pitchFamily="49" charset="0"/>
              </a:rPr>
              <a:t>string</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args</a:t>
            </a:r>
            <a:r>
              <a:rPr lang="en-GB" sz="1100" dirty="0">
                <a:solidFill>
                  <a:srgbClr val="000000"/>
                </a:solidFill>
                <a:latin typeface="Consolas" panose="020B0609020204030204" pitchFamily="49" charset="0"/>
              </a:rPr>
              <a:t>)</a:t>
            </a: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sw</a:t>
            </a:r>
            <a:r>
              <a:rPr lang="en-GB" sz="1100" dirty="0">
                <a:solidFill>
                  <a:srgbClr val="000000"/>
                </a:solidFill>
                <a:latin typeface="Consolas" panose="020B0609020204030204" pitchFamily="49" charset="0"/>
              </a:rPr>
              <a:t> = </a:t>
            </a:r>
            <a:r>
              <a:rPr lang="en-GB" sz="1100" dirty="0" err="1">
                <a:solidFill>
                  <a:srgbClr val="2B91AF"/>
                </a:solidFill>
                <a:latin typeface="Consolas" panose="020B0609020204030204" pitchFamily="49" charset="0"/>
              </a:rPr>
              <a:t>Stopwatch</a:t>
            </a:r>
            <a:r>
              <a:rPr lang="en-GB" sz="1100" dirty="0" err="1">
                <a:solidFill>
                  <a:srgbClr val="000000"/>
                </a:solidFill>
                <a:latin typeface="Consolas" panose="020B0609020204030204" pitchFamily="49" charset="0"/>
              </a:rPr>
              <a:t>.StartNew</a:t>
            </a:r>
            <a:r>
              <a:rPr lang="en-GB" sz="1100" dirty="0">
                <a:solidFill>
                  <a:srgbClr val="000000"/>
                </a:solidFill>
                <a:latin typeface="Consolas" panose="020B0609020204030204" pitchFamily="49" charset="0"/>
              </a:rPr>
              <a:t>();</a:t>
            </a:r>
          </a:p>
          <a:p>
            <a:pPr marL="36900" indent="0">
              <a:lnSpc>
                <a:spcPct val="120000"/>
              </a:lnSpc>
              <a:spcBef>
                <a:spcPts val="0"/>
              </a:spcBef>
              <a:spcAft>
                <a:spcPts val="0"/>
              </a:spcAft>
              <a:buNone/>
            </a:pPr>
            <a:endParaRPr lang="en-GB" sz="1100" dirty="0">
              <a:solidFill>
                <a:srgbClr val="000000"/>
              </a:solidFill>
              <a:latin typeface="Consolas" panose="020B0609020204030204" pitchFamily="49" charset="0"/>
            </a:endParaRPr>
          </a:p>
          <a:p>
            <a:pPr marL="36900" indent="0">
              <a:lnSpc>
                <a:spcPct val="120000"/>
              </a:lnSpc>
              <a:spcBef>
                <a:spcPts val="0"/>
              </a:spcBef>
              <a:spcAft>
                <a:spcPts val="0"/>
              </a:spcAft>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tasks = </a:t>
            </a:r>
            <a:r>
              <a:rPr lang="en-GB" sz="1100" dirty="0" err="1">
                <a:solidFill>
                  <a:srgbClr val="2B91AF"/>
                </a:solidFill>
                <a:latin typeface="Consolas" panose="020B0609020204030204" pitchFamily="49" charset="0"/>
              </a:rPr>
              <a:t>Enumerable</a:t>
            </a:r>
            <a:r>
              <a:rPr lang="en-GB" sz="1100" dirty="0" err="1">
                <a:solidFill>
                  <a:srgbClr val="000000"/>
                </a:solidFill>
                <a:latin typeface="Consolas" panose="020B0609020204030204" pitchFamily="49" charset="0"/>
              </a:rPr>
              <a:t>.Range</a:t>
            </a:r>
            <a:r>
              <a:rPr lang="en-GB" sz="1100" dirty="0">
                <a:solidFill>
                  <a:srgbClr val="000000"/>
                </a:solidFill>
                <a:latin typeface="Consolas" panose="020B0609020204030204" pitchFamily="49" charset="0"/>
              </a:rPr>
              <a:t>(1, 1000)</a:t>
            </a: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.Select(</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 =&gt; DoSomething(</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ToList</a:t>
            </a:r>
            <a:r>
              <a:rPr lang="en-GB" sz="1100" dirty="0">
                <a:solidFill>
                  <a:srgbClr val="000000"/>
                </a:solidFill>
                <a:latin typeface="Consolas" panose="020B0609020204030204" pitchFamily="49" charset="0"/>
              </a:rPr>
              <a:t>();</a:t>
            </a:r>
          </a:p>
          <a:p>
            <a:pPr marL="36900" indent="0">
              <a:lnSpc>
                <a:spcPct val="120000"/>
              </a:lnSpc>
              <a:spcBef>
                <a:spcPts val="0"/>
              </a:spcBef>
              <a:spcAft>
                <a:spcPts val="0"/>
              </a:spcAft>
              <a:buNone/>
            </a:pPr>
            <a:endParaRPr lang="en-GB" sz="1100" dirty="0">
              <a:solidFill>
                <a:srgbClr val="000000"/>
              </a:solidFill>
              <a:latin typeface="Consolas" panose="020B0609020204030204" pitchFamily="49" charset="0"/>
            </a:endParaRP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sw.Stop</a:t>
            </a:r>
            <a:r>
              <a:rPr lang="en-GB" sz="1100" dirty="0">
                <a:solidFill>
                  <a:srgbClr val="000000"/>
                </a:solidFill>
                <a:latin typeface="Consolas" panose="020B0609020204030204" pitchFamily="49" charset="0"/>
              </a:rPr>
              <a:t>();</a:t>
            </a: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2B91AF"/>
                </a:solidFill>
                <a:latin typeface="Consolas" panose="020B0609020204030204" pitchFamily="49" charset="0"/>
              </a:rPr>
              <a:t>Console</a:t>
            </a:r>
            <a:r>
              <a:rPr lang="en-GB" sz="1100" dirty="0" err="1">
                <a:solidFill>
                  <a:srgbClr val="000000"/>
                </a:solidFill>
                <a:latin typeface="Consolas" panose="020B0609020204030204" pitchFamily="49" charset="0"/>
              </a:rPr>
              <a:t>.WriteLine</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$"Tasks started after </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sw.Elapsed</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a:t>
            </a:r>
            <a:r>
              <a:rPr lang="en-GB" sz="1100" dirty="0">
                <a:solidFill>
                  <a:srgbClr val="000000"/>
                </a:solidFill>
                <a:latin typeface="Consolas" panose="020B0609020204030204" pitchFamily="49" charset="0"/>
              </a:rPr>
              <a:t>);</a:t>
            </a: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2B91AF"/>
                </a:solidFill>
                <a:latin typeface="Consolas" panose="020B0609020204030204" pitchFamily="49" charset="0"/>
              </a:rPr>
              <a:t>Console</a:t>
            </a:r>
            <a:r>
              <a:rPr lang="en-GB" sz="1100" dirty="0" err="1">
                <a:solidFill>
                  <a:srgbClr val="000000"/>
                </a:solidFill>
                <a:latin typeface="Consolas" panose="020B0609020204030204" pitchFamily="49" charset="0"/>
              </a:rPr>
              <a:t>.ReadKey</a:t>
            </a:r>
            <a:r>
              <a:rPr lang="en-GB" sz="1100" dirty="0">
                <a:solidFill>
                  <a:srgbClr val="000000"/>
                </a:solidFill>
                <a:latin typeface="Consolas" panose="020B0609020204030204" pitchFamily="49" charset="0"/>
              </a:rPr>
              <a:t>();</a:t>
            </a: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p>
          <a:p>
            <a:pPr marL="36900" indent="0">
              <a:lnSpc>
                <a:spcPct val="120000"/>
              </a:lnSpc>
              <a:spcBef>
                <a:spcPts val="0"/>
              </a:spcBef>
              <a:spcAft>
                <a:spcPts val="0"/>
              </a:spcAft>
              <a:buNone/>
            </a:pPr>
            <a:endParaRPr lang="en-GB" sz="1100" dirty="0">
              <a:solidFill>
                <a:srgbClr val="000000"/>
              </a:solidFill>
              <a:latin typeface="Consolas" panose="020B0609020204030204" pitchFamily="49" charset="0"/>
            </a:endParaRP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private</a:t>
            </a: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static</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async</a:t>
            </a:r>
            <a:r>
              <a:rPr lang="en-GB" sz="1100" dirty="0">
                <a:solidFill>
                  <a:srgbClr val="000000"/>
                </a:solidFill>
                <a:latin typeface="Consolas" panose="020B0609020204030204" pitchFamily="49" charset="0"/>
              </a:rPr>
              <a:t> </a:t>
            </a:r>
            <a:r>
              <a:rPr lang="en-GB" sz="1100" dirty="0">
                <a:solidFill>
                  <a:srgbClr val="2B91AF"/>
                </a:solidFill>
                <a:latin typeface="Consolas" panose="020B0609020204030204" pitchFamily="49" charset="0"/>
              </a:rPr>
              <a:t>Task</a:t>
            </a:r>
            <a:r>
              <a:rPr lang="en-GB" sz="1100" dirty="0">
                <a:solidFill>
                  <a:srgbClr val="000000"/>
                </a:solidFill>
                <a:latin typeface="Consolas" panose="020B0609020204030204" pitchFamily="49" charset="0"/>
              </a:rPr>
              <a:t>&lt;</a:t>
            </a:r>
            <a:r>
              <a:rPr lang="en-GB" sz="1100" dirty="0" err="1">
                <a:solidFill>
                  <a:srgbClr val="0000FF"/>
                </a:solidFill>
                <a:latin typeface="Consolas" panose="020B0609020204030204" pitchFamily="49" charset="0"/>
              </a:rPr>
              <a:t>int</a:t>
            </a:r>
            <a:r>
              <a:rPr lang="en-GB" sz="1100" dirty="0">
                <a:solidFill>
                  <a:srgbClr val="000000"/>
                </a:solidFill>
                <a:latin typeface="Consolas" panose="020B0609020204030204" pitchFamily="49" charset="0"/>
              </a:rPr>
              <a:t>&gt; DoSomething(</a:t>
            </a:r>
            <a:r>
              <a:rPr lang="en-GB" sz="1100" dirty="0" err="1">
                <a:solidFill>
                  <a:srgbClr val="0000FF"/>
                </a:solidFill>
                <a:latin typeface="Consolas" panose="020B0609020204030204" pitchFamily="49" charset="0"/>
              </a:rPr>
              <a:t>int</a:t>
            </a:r>
            <a:r>
              <a:rPr lang="en-GB" sz="1100" dirty="0">
                <a:solidFill>
                  <a:srgbClr val="000000"/>
                </a:solidFill>
                <a:latin typeface="Consolas" panose="020B0609020204030204" pitchFamily="49" charset="0"/>
              </a:rPr>
              <a:t> input)</a:t>
            </a: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 = 100;</a:t>
            </a: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t2 = input * t;</a:t>
            </a: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await</a:t>
            </a:r>
            <a:r>
              <a:rPr lang="en-GB" sz="1100" dirty="0">
                <a:solidFill>
                  <a:srgbClr val="000000"/>
                </a:solidFill>
                <a:latin typeface="Consolas" panose="020B0609020204030204" pitchFamily="49" charset="0"/>
              </a:rPr>
              <a:t> </a:t>
            </a:r>
            <a:r>
              <a:rPr lang="en-GB" sz="1100" dirty="0" err="1">
                <a:solidFill>
                  <a:srgbClr val="2B91AF"/>
                </a:solidFill>
                <a:latin typeface="Consolas" panose="020B0609020204030204" pitchFamily="49" charset="0"/>
              </a:rPr>
              <a:t>Task</a:t>
            </a:r>
            <a:r>
              <a:rPr lang="en-GB" sz="1100" dirty="0" err="1">
                <a:solidFill>
                  <a:srgbClr val="000000"/>
                </a:solidFill>
                <a:latin typeface="Consolas" panose="020B0609020204030204" pitchFamily="49" charset="0"/>
              </a:rPr>
              <a:t>.Delay</a:t>
            </a:r>
            <a:r>
              <a:rPr lang="en-GB" sz="1100" dirty="0">
                <a:solidFill>
                  <a:srgbClr val="000000"/>
                </a:solidFill>
                <a:latin typeface="Consolas" panose="020B0609020204030204" pitchFamily="49" charset="0"/>
              </a:rPr>
              <a:t>(</a:t>
            </a:r>
            <a:r>
              <a:rPr lang="en-GB" sz="1100" dirty="0" err="1">
                <a:solidFill>
                  <a:srgbClr val="2B91AF"/>
                </a:solidFill>
                <a:latin typeface="Consolas" panose="020B0609020204030204" pitchFamily="49" charset="0"/>
              </a:rPr>
              <a:t>TimeSpan</a:t>
            </a:r>
            <a:r>
              <a:rPr lang="en-GB" sz="1100" dirty="0" err="1">
                <a:solidFill>
                  <a:srgbClr val="000000"/>
                </a:solidFill>
                <a:latin typeface="Consolas" panose="020B0609020204030204" pitchFamily="49" charset="0"/>
              </a:rPr>
              <a:t>.FromSeconds</a:t>
            </a:r>
            <a:r>
              <a:rPr lang="en-GB" sz="1100" dirty="0">
                <a:solidFill>
                  <a:srgbClr val="000000"/>
                </a:solidFill>
                <a:latin typeface="Consolas" panose="020B0609020204030204" pitchFamily="49" charset="0"/>
              </a:rPr>
              <a:t>(10));</a:t>
            </a: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return</a:t>
            </a:r>
            <a:r>
              <a:rPr lang="en-GB" sz="1100" dirty="0">
                <a:solidFill>
                  <a:srgbClr val="000000"/>
                </a:solidFill>
                <a:latin typeface="Consolas" panose="020B0609020204030204" pitchFamily="49" charset="0"/>
              </a:rPr>
              <a:t> t2;</a:t>
            </a:r>
          </a:p>
          <a:p>
            <a:pPr marL="36900" indent="0">
              <a:lnSpc>
                <a:spcPct val="120000"/>
              </a:lnSpc>
              <a:spcBef>
                <a:spcPts val="0"/>
              </a:spcBef>
              <a:spcAft>
                <a:spcPts val="0"/>
              </a:spcAft>
              <a:buNone/>
            </a:pPr>
            <a:r>
              <a:rPr lang="en-GB" sz="1100" dirty="0">
                <a:solidFill>
                  <a:srgbClr val="000000"/>
                </a:solidFill>
                <a:latin typeface="Consolas" panose="020B0609020204030204" pitchFamily="49" charset="0"/>
              </a:rPr>
              <a:t>        }</a:t>
            </a:r>
            <a:endParaRPr lang="en-GB" sz="1100" dirty="0"/>
          </a:p>
        </p:txBody>
      </p:sp>
      <p:sp>
        <p:nvSpPr>
          <p:cNvPr id="11" name="TextBox 10"/>
          <p:cNvSpPr txBox="1"/>
          <p:nvPr/>
        </p:nvSpPr>
        <p:spPr>
          <a:xfrm>
            <a:off x="2106592" y="5957372"/>
            <a:ext cx="1357551" cy="369332"/>
          </a:xfrm>
          <a:prstGeom prst="rect">
            <a:avLst/>
          </a:prstGeom>
          <a:noFill/>
        </p:spPr>
        <p:txBody>
          <a:bodyPr wrap="none" rtlCol="0">
            <a:spAutoFit/>
          </a:bodyPr>
          <a:lstStyle/>
          <a:p>
            <a:r>
              <a:rPr lang="en-GB" b="1" dirty="0"/>
              <a:t>Essentially 0</a:t>
            </a:r>
          </a:p>
        </p:txBody>
      </p:sp>
      <p:sp>
        <p:nvSpPr>
          <p:cNvPr id="12" name="TextBox 11"/>
          <p:cNvSpPr txBox="1"/>
          <p:nvPr/>
        </p:nvSpPr>
        <p:spPr>
          <a:xfrm>
            <a:off x="8490328" y="5956850"/>
            <a:ext cx="2547364" cy="369332"/>
          </a:xfrm>
          <a:prstGeom prst="rect">
            <a:avLst/>
          </a:prstGeom>
          <a:noFill/>
        </p:spPr>
        <p:txBody>
          <a:bodyPr wrap="none" rtlCol="0">
            <a:spAutoFit/>
          </a:bodyPr>
          <a:lstStyle/>
          <a:p>
            <a:r>
              <a:rPr lang="en-GB" b="1" dirty="0"/>
              <a:t>~9 seconds </a:t>
            </a:r>
            <a:r>
              <a:rPr lang="en-GB" b="1" i="1" dirty="0"/>
              <a:t>on my laptop</a:t>
            </a:r>
            <a:endParaRPr lang="en-GB" b="1" dirty="0"/>
          </a:p>
        </p:txBody>
      </p:sp>
    </p:spTree>
    <p:extLst>
      <p:ext uri="{BB962C8B-B14F-4D97-AF65-F5344CB8AC3E}">
        <p14:creationId xmlns:p14="http://schemas.microsoft.com/office/powerpoint/2010/main" val="307465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Which uses more memory?</a:t>
            </a:r>
          </a:p>
        </p:txBody>
      </p:sp>
      <p:sp>
        <p:nvSpPr>
          <p:cNvPr id="7" name="Content Placeholder 6"/>
          <p:cNvSpPr>
            <a:spLocks noGrp="1"/>
          </p:cNvSpPr>
          <p:nvPr>
            <p:ph sz="quarter" idx="4"/>
          </p:nvPr>
        </p:nvSpPr>
        <p:spPr>
          <a:xfrm>
            <a:off x="172049" y="1716100"/>
            <a:ext cx="5734038" cy="3955946"/>
          </a:xfrm>
          <a:solidFill>
            <a:schemeClr val="tx1">
              <a:lumMod val="95000"/>
            </a:schemeClr>
          </a:solidFill>
        </p:spPr>
        <p:txBody>
          <a:bodyPr>
            <a:noAutofit/>
          </a:bodyPr>
          <a:lstStyle/>
          <a:p>
            <a:pPr marL="36900" indent="0">
              <a:spcBef>
                <a:spcPts val="0"/>
              </a:spcBef>
              <a:spcAft>
                <a:spcPts val="0"/>
              </a:spcAft>
              <a:buNone/>
            </a:pPr>
            <a:r>
              <a:rPr lang="en-GB" sz="1050" dirty="0">
                <a:solidFill>
                  <a:srgbClr val="0000FF"/>
                </a:solidFill>
                <a:latin typeface="Consolas" panose="020B0609020204030204" pitchFamily="49" charset="0"/>
              </a:rPr>
              <a:t>static</a:t>
            </a:r>
            <a:r>
              <a:rPr lang="en-GB" sz="1050" dirty="0">
                <a:solidFill>
                  <a:srgbClr val="000000"/>
                </a:solidFill>
                <a:latin typeface="Consolas" panose="020B0609020204030204" pitchFamily="49" charset="0"/>
              </a:rPr>
              <a:t> </a:t>
            </a:r>
            <a:r>
              <a:rPr lang="en-GB" sz="1050" dirty="0">
                <a:solidFill>
                  <a:srgbClr val="0000FF"/>
                </a:solidFill>
                <a:latin typeface="Consolas" panose="020B0609020204030204" pitchFamily="49" charset="0"/>
              </a:rPr>
              <a:t>void</a:t>
            </a:r>
            <a:r>
              <a:rPr lang="en-GB" sz="1050" dirty="0">
                <a:solidFill>
                  <a:srgbClr val="000000"/>
                </a:solidFill>
                <a:latin typeface="Consolas" panose="020B0609020204030204" pitchFamily="49" charset="0"/>
              </a:rPr>
              <a:t> Main(</a:t>
            </a:r>
            <a:r>
              <a:rPr lang="en-GB" sz="1050" dirty="0">
                <a:solidFill>
                  <a:srgbClr val="0000FF"/>
                </a:solidFill>
                <a:latin typeface="Consolas" panose="020B0609020204030204" pitchFamily="49" charset="0"/>
              </a:rPr>
              <a:t>string</a:t>
            </a:r>
            <a:r>
              <a:rPr lang="en-GB" sz="1050" dirty="0">
                <a:solidFill>
                  <a:srgbClr val="000000"/>
                </a:solidFill>
                <a:latin typeface="Consolas" panose="020B0609020204030204" pitchFamily="49" charset="0"/>
              </a:rPr>
              <a:t>[] </a:t>
            </a:r>
            <a:r>
              <a:rPr lang="en-GB" sz="1050" dirty="0" err="1">
                <a:solidFill>
                  <a:srgbClr val="000000"/>
                </a:solidFill>
                <a:latin typeface="Consolas" panose="020B0609020204030204" pitchFamily="49" charset="0"/>
              </a:rPr>
              <a:t>args</a:t>
            </a:r>
            <a:r>
              <a:rPr lang="en-GB" sz="1050" dirty="0">
                <a:solidFill>
                  <a:srgbClr val="000000"/>
                </a:solidFill>
                <a:latin typeface="Consolas" panose="020B0609020204030204" pitchFamily="49" charset="0"/>
              </a:rPr>
              <a:t>)</a:t>
            </a:r>
          </a:p>
          <a:p>
            <a:pPr marL="36900" indent="0">
              <a:spcBef>
                <a:spcPts val="0"/>
              </a:spcBef>
              <a:spcAft>
                <a:spcPts val="0"/>
              </a:spcAft>
              <a:buNone/>
            </a:pPr>
            <a:r>
              <a:rPr lang="en-GB" sz="1050" dirty="0">
                <a:solidFill>
                  <a:srgbClr val="000000"/>
                </a:solidFill>
                <a:latin typeface="Consolas" panose="020B0609020204030204" pitchFamily="49" charset="0"/>
              </a:rPr>
              <a:t>{</a:t>
            </a:r>
          </a:p>
          <a:p>
            <a:pPr marL="36900" indent="0">
              <a:spcBef>
                <a:spcPts val="0"/>
              </a:spcBef>
              <a:spcAft>
                <a:spcPts val="0"/>
              </a:spcAft>
              <a:buNone/>
            </a:pPr>
            <a:r>
              <a:rPr lang="en-GB" sz="1050" dirty="0">
                <a:solidFill>
                  <a:srgbClr val="2B91AF"/>
                </a:solidFill>
                <a:latin typeface="Consolas" panose="020B0609020204030204" pitchFamily="49" charset="0"/>
              </a:rPr>
              <a:t>    </a:t>
            </a:r>
            <a:r>
              <a:rPr lang="en-GB" sz="1050" dirty="0" err="1">
                <a:solidFill>
                  <a:srgbClr val="2B91AF"/>
                </a:solidFill>
                <a:latin typeface="Consolas" panose="020B0609020204030204" pitchFamily="49" charset="0"/>
              </a:rPr>
              <a:t>Console</a:t>
            </a:r>
            <a:r>
              <a:rPr lang="en-GB" sz="1050" dirty="0" err="1">
                <a:solidFill>
                  <a:srgbClr val="000000"/>
                </a:solidFill>
                <a:latin typeface="Consolas" panose="020B0609020204030204" pitchFamily="49" charset="0"/>
              </a:rPr>
              <a:t>.WriteLine</a:t>
            </a:r>
            <a:r>
              <a:rPr lang="en-GB" sz="1050" dirty="0">
                <a:solidFill>
                  <a:srgbClr val="000000"/>
                </a:solidFill>
                <a:latin typeface="Consolas" panose="020B0609020204030204" pitchFamily="49" charset="0"/>
              </a:rPr>
              <a:t>(</a:t>
            </a:r>
            <a:r>
              <a:rPr lang="en-GB" sz="1050" dirty="0">
                <a:solidFill>
                  <a:srgbClr val="A31515"/>
                </a:solidFill>
                <a:latin typeface="Consolas" panose="020B0609020204030204" pitchFamily="49" charset="0"/>
              </a:rPr>
              <a:t>$"Memory before: </a:t>
            </a:r>
            <a:r>
              <a:rPr lang="en-GB" sz="1050" dirty="0">
                <a:solidFill>
                  <a:srgbClr val="000000"/>
                </a:solidFill>
                <a:latin typeface="Consolas" panose="020B0609020204030204" pitchFamily="49" charset="0"/>
              </a:rPr>
              <a:t>{</a:t>
            </a:r>
            <a:r>
              <a:rPr lang="en-GB" sz="1050" dirty="0" err="1">
                <a:solidFill>
                  <a:srgbClr val="2B91AF"/>
                </a:solidFill>
                <a:latin typeface="Consolas" panose="020B0609020204030204" pitchFamily="49" charset="0"/>
              </a:rPr>
              <a:t>GC</a:t>
            </a:r>
            <a:r>
              <a:rPr lang="en-GB" sz="1050" dirty="0" err="1">
                <a:solidFill>
                  <a:srgbClr val="000000"/>
                </a:solidFill>
                <a:latin typeface="Consolas" panose="020B0609020204030204" pitchFamily="49" charset="0"/>
              </a:rPr>
              <a:t>.GetTotalMemory</a:t>
            </a:r>
            <a:r>
              <a:rPr lang="en-GB" sz="1050" dirty="0">
                <a:solidFill>
                  <a:srgbClr val="000000"/>
                </a:solidFill>
                <a:latin typeface="Consolas" panose="020B0609020204030204" pitchFamily="49" charset="0"/>
              </a:rPr>
              <a:t>(</a:t>
            </a:r>
            <a:r>
              <a:rPr lang="en-GB" sz="1050" dirty="0">
                <a:solidFill>
                  <a:srgbClr val="0000FF"/>
                </a:solidFill>
                <a:latin typeface="Consolas" panose="020B0609020204030204" pitchFamily="49" charset="0"/>
              </a:rPr>
              <a:t>true</a:t>
            </a:r>
            <a:r>
              <a:rPr lang="en-GB" sz="1050" dirty="0">
                <a:solidFill>
                  <a:srgbClr val="000000"/>
                </a:solidFill>
                <a:latin typeface="Consolas" panose="020B0609020204030204" pitchFamily="49" charset="0"/>
              </a:rPr>
              <a:t>)</a:t>
            </a:r>
            <a:r>
              <a:rPr lang="en-GB" sz="1050" dirty="0">
                <a:solidFill>
                  <a:srgbClr val="3CB371"/>
                </a:solidFill>
                <a:latin typeface="Consolas" panose="020B0609020204030204" pitchFamily="49" charset="0"/>
              </a:rPr>
              <a:t>:N0</a:t>
            </a:r>
            <a:r>
              <a:rPr lang="en-GB" sz="1050" dirty="0">
                <a:solidFill>
                  <a:srgbClr val="000000"/>
                </a:solidFill>
                <a:latin typeface="Consolas" panose="020B0609020204030204" pitchFamily="49" charset="0"/>
              </a:rPr>
              <a:t>}</a:t>
            </a:r>
            <a:r>
              <a:rPr lang="en-GB" sz="1050" dirty="0">
                <a:solidFill>
                  <a:srgbClr val="A31515"/>
                </a:solidFill>
                <a:latin typeface="Consolas" panose="020B0609020204030204" pitchFamily="49" charset="0"/>
              </a:rPr>
              <a:t>"</a:t>
            </a:r>
            <a:r>
              <a:rPr lang="en-GB" sz="1050" dirty="0">
                <a:solidFill>
                  <a:srgbClr val="000000"/>
                </a:solidFill>
                <a:latin typeface="Consolas" panose="020B0609020204030204" pitchFamily="49" charset="0"/>
              </a:rPr>
              <a:t>);</a:t>
            </a:r>
          </a:p>
          <a:p>
            <a:pPr marL="36900" indent="0">
              <a:spcBef>
                <a:spcPts val="0"/>
              </a:spcBef>
              <a:spcAft>
                <a:spcPts val="0"/>
              </a:spcAft>
              <a:buNone/>
            </a:pPr>
            <a:endParaRPr lang="en-GB" sz="1050" dirty="0">
              <a:solidFill>
                <a:srgbClr val="000000"/>
              </a:solidFill>
              <a:latin typeface="Consolas" panose="020B0609020204030204" pitchFamily="49" charset="0"/>
            </a:endParaRPr>
          </a:p>
          <a:p>
            <a:pPr marL="36900" indent="0">
              <a:spcBef>
                <a:spcPts val="0"/>
              </a:spcBef>
              <a:spcAft>
                <a:spcPts val="0"/>
              </a:spcAft>
              <a:buNone/>
            </a:pPr>
            <a:r>
              <a:rPr lang="en-GB" sz="1050" dirty="0">
                <a:solidFill>
                  <a:srgbClr val="000000"/>
                </a:solidFill>
                <a:latin typeface="Consolas" panose="020B0609020204030204" pitchFamily="49" charset="0"/>
              </a:rPr>
              <a:t>    </a:t>
            </a:r>
            <a:r>
              <a:rPr lang="en-GB" sz="1050" dirty="0" err="1">
                <a:solidFill>
                  <a:srgbClr val="0000FF"/>
                </a:solidFill>
                <a:latin typeface="Consolas" panose="020B0609020204030204" pitchFamily="49" charset="0"/>
              </a:rPr>
              <a:t>var</a:t>
            </a:r>
            <a:r>
              <a:rPr lang="en-GB" sz="1050" dirty="0">
                <a:solidFill>
                  <a:srgbClr val="000000"/>
                </a:solidFill>
                <a:latin typeface="Consolas" panose="020B0609020204030204" pitchFamily="49" charset="0"/>
              </a:rPr>
              <a:t> tasks = </a:t>
            </a:r>
            <a:r>
              <a:rPr lang="en-GB" sz="1050" dirty="0" err="1">
                <a:solidFill>
                  <a:srgbClr val="2B91AF"/>
                </a:solidFill>
                <a:latin typeface="Consolas" panose="020B0609020204030204" pitchFamily="49" charset="0"/>
              </a:rPr>
              <a:t>Enumerable</a:t>
            </a:r>
            <a:r>
              <a:rPr lang="en-GB" sz="1050" dirty="0" err="1">
                <a:solidFill>
                  <a:srgbClr val="000000"/>
                </a:solidFill>
                <a:latin typeface="Consolas" panose="020B0609020204030204" pitchFamily="49" charset="0"/>
              </a:rPr>
              <a:t>.Range</a:t>
            </a:r>
            <a:r>
              <a:rPr lang="en-GB" sz="1050" dirty="0">
                <a:solidFill>
                  <a:srgbClr val="000000"/>
                </a:solidFill>
                <a:latin typeface="Consolas" panose="020B0609020204030204" pitchFamily="49" charset="0"/>
              </a:rPr>
              <a:t>(1, 1000)</a:t>
            </a:r>
          </a:p>
          <a:p>
            <a:pPr marL="36900" indent="0">
              <a:spcBef>
                <a:spcPts val="0"/>
              </a:spcBef>
              <a:spcAft>
                <a:spcPts val="0"/>
              </a:spcAft>
              <a:buNone/>
            </a:pPr>
            <a:r>
              <a:rPr lang="en-GB" sz="1050" dirty="0">
                <a:solidFill>
                  <a:srgbClr val="000000"/>
                </a:solidFill>
                <a:latin typeface="Consolas" panose="020B0609020204030204" pitchFamily="49" charset="0"/>
              </a:rPr>
              <a:t>       .Select(</a:t>
            </a:r>
            <a:r>
              <a:rPr lang="en-GB" sz="1050" dirty="0" err="1">
                <a:solidFill>
                  <a:srgbClr val="000000"/>
                </a:solidFill>
                <a:latin typeface="Consolas" panose="020B0609020204030204" pitchFamily="49" charset="0"/>
              </a:rPr>
              <a:t>i</a:t>
            </a:r>
            <a:r>
              <a:rPr lang="en-GB" sz="1050" dirty="0">
                <a:solidFill>
                  <a:srgbClr val="000000"/>
                </a:solidFill>
                <a:latin typeface="Consolas" panose="020B0609020204030204" pitchFamily="49" charset="0"/>
              </a:rPr>
              <a:t> =&gt; DoSomething(</a:t>
            </a:r>
            <a:r>
              <a:rPr lang="en-GB" sz="1050" dirty="0" err="1">
                <a:solidFill>
                  <a:srgbClr val="000000"/>
                </a:solidFill>
                <a:latin typeface="Consolas" panose="020B0609020204030204" pitchFamily="49" charset="0"/>
              </a:rPr>
              <a:t>i</a:t>
            </a:r>
            <a:r>
              <a:rPr lang="en-GB" sz="1050" dirty="0">
                <a:solidFill>
                  <a:srgbClr val="000000"/>
                </a:solidFill>
                <a:latin typeface="Consolas" panose="020B0609020204030204" pitchFamily="49" charset="0"/>
              </a:rPr>
              <a:t>)).</a:t>
            </a:r>
            <a:r>
              <a:rPr lang="en-GB" sz="1050" dirty="0" err="1">
                <a:solidFill>
                  <a:srgbClr val="000000"/>
                </a:solidFill>
                <a:latin typeface="Consolas" panose="020B0609020204030204" pitchFamily="49" charset="0"/>
              </a:rPr>
              <a:t>ToList</a:t>
            </a:r>
            <a:r>
              <a:rPr lang="en-GB" sz="1050" dirty="0">
                <a:solidFill>
                  <a:srgbClr val="000000"/>
                </a:solidFill>
                <a:latin typeface="Consolas" panose="020B0609020204030204" pitchFamily="49" charset="0"/>
              </a:rPr>
              <a:t>();</a:t>
            </a:r>
          </a:p>
          <a:p>
            <a:pPr marL="36900" indent="0">
              <a:spcBef>
                <a:spcPts val="0"/>
              </a:spcBef>
              <a:spcAft>
                <a:spcPts val="0"/>
              </a:spcAft>
              <a:buNone/>
            </a:pPr>
            <a:endParaRPr lang="en-GB" sz="1050" dirty="0">
              <a:solidFill>
                <a:srgbClr val="000000"/>
              </a:solidFill>
              <a:latin typeface="Consolas" panose="020B0609020204030204" pitchFamily="49" charset="0"/>
            </a:endParaRPr>
          </a:p>
          <a:p>
            <a:pPr marL="36900" indent="0">
              <a:spcBef>
                <a:spcPts val="0"/>
              </a:spcBef>
              <a:spcAft>
                <a:spcPts val="0"/>
              </a:spcAft>
              <a:buNone/>
            </a:pPr>
            <a:r>
              <a:rPr lang="en-GB" sz="1050" dirty="0">
                <a:solidFill>
                  <a:srgbClr val="2B91AF"/>
                </a:solidFill>
                <a:latin typeface="Consolas" panose="020B0609020204030204" pitchFamily="49" charset="0"/>
              </a:rPr>
              <a:t>    </a:t>
            </a:r>
            <a:r>
              <a:rPr lang="en-GB" sz="1050" dirty="0" err="1">
                <a:solidFill>
                  <a:srgbClr val="2B91AF"/>
                </a:solidFill>
                <a:latin typeface="Consolas" panose="020B0609020204030204" pitchFamily="49" charset="0"/>
              </a:rPr>
              <a:t>Thread</a:t>
            </a:r>
            <a:r>
              <a:rPr lang="en-GB" sz="1050" dirty="0" err="1">
                <a:solidFill>
                  <a:srgbClr val="000000"/>
                </a:solidFill>
                <a:latin typeface="Consolas" panose="020B0609020204030204" pitchFamily="49" charset="0"/>
              </a:rPr>
              <a:t>.Sleep</a:t>
            </a:r>
            <a:r>
              <a:rPr lang="en-GB" sz="1050" dirty="0">
                <a:solidFill>
                  <a:srgbClr val="000000"/>
                </a:solidFill>
                <a:latin typeface="Consolas" panose="020B0609020204030204" pitchFamily="49" charset="0"/>
              </a:rPr>
              <a:t>(</a:t>
            </a:r>
            <a:r>
              <a:rPr lang="en-GB" sz="1050" dirty="0" err="1">
                <a:solidFill>
                  <a:srgbClr val="2B91AF"/>
                </a:solidFill>
                <a:latin typeface="Consolas" panose="020B0609020204030204" pitchFamily="49" charset="0"/>
              </a:rPr>
              <a:t>TimeSpan</a:t>
            </a:r>
            <a:r>
              <a:rPr lang="en-GB" sz="1050" dirty="0" err="1">
                <a:solidFill>
                  <a:srgbClr val="000000"/>
                </a:solidFill>
                <a:latin typeface="Consolas" panose="020B0609020204030204" pitchFamily="49" charset="0"/>
              </a:rPr>
              <a:t>.FromSeconds</a:t>
            </a:r>
            <a:r>
              <a:rPr lang="en-GB" sz="1050" dirty="0">
                <a:solidFill>
                  <a:srgbClr val="000000"/>
                </a:solidFill>
                <a:latin typeface="Consolas" panose="020B0609020204030204" pitchFamily="49" charset="0"/>
              </a:rPr>
              <a:t>(1));</a:t>
            </a:r>
          </a:p>
          <a:p>
            <a:pPr marL="36900" indent="0">
              <a:spcBef>
                <a:spcPts val="0"/>
              </a:spcBef>
              <a:spcAft>
                <a:spcPts val="0"/>
              </a:spcAft>
              <a:buNone/>
            </a:pPr>
            <a:r>
              <a:rPr lang="en-GB" sz="1050" dirty="0">
                <a:solidFill>
                  <a:srgbClr val="000000"/>
                </a:solidFill>
                <a:latin typeface="Consolas" panose="020B0609020204030204" pitchFamily="49" charset="0"/>
              </a:rPr>
              <a:t>    </a:t>
            </a:r>
            <a:r>
              <a:rPr lang="en-GB" sz="1050" dirty="0" err="1">
                <a:solidFill>
                  <a:srgbClr val="2B91AF"/>
                </a:solidFill>
                <a:latin typeface="Consolas" panose="020B0609020204030204" pitchFamily="49" charset="0"/>
              </a:rPr>
              <a:t>GC</a:t>
            </a:r>
            <a:r>
              <a:rPr lang="en-GB" sz="1050" dirty="0" err="1">
                <a:solidFill>
                  <a:srgbClr val="000000"/>
                </a:solidFill>
                <a:latin typeface="Consolas" panose="020B0609020204030204" pitchFamily="49" charset="0"/>
              </a:rPr>
              <a:t>.Collect</a:t>
            </a:r>
            <a:r>
              <a:rPr lang="en-GB" sz="1050" dirty="0">
                <a:solidFill>
                  <a:srgbClr val="000000"/>
                </a:solidFill>
                <a:latin typeface="Consolas" panose="020B0609020204030204" pitchFamily="49" charset="0"/>
              </a:rPr>
              <a:t>();</a:t>
            </a:r>
          </a:p>
          <a:p>
            <a:pPr marL="36900" indent="0">
              <a:spcBef>
                <a:spcPts val="0"/>
              </a:spcBef>
              <a:spcAft>
                <a:spcPts val="0"/>
              </a:spcAft>
              <a:buNone/>
            </a:pPr>
            <a:endParaRPr lang="en-GB" sz="1050" dirty="0">
              <a:solidFill>
                <a:srgbClr val="000000"/>
              </a:solidFill>
              <a:latin typeface="Consolas" panose="020B0609020204030204" pitchFamily="49" charset="0"/>
            </a:endParaRPr>
          </a:p>
          <a:p>
            <a:pPr marL="36900" indent="0">
              <a:spcBef>
                <a:spcPts val="0"/>
              </a:spcBef>
              <a:spcAft>
                <a:spcPts val="0"/>
              </a:spcAft>
              <a:buNone/>
            </a:pPr>
            <a:r>
              <a:rPr lang="en-GB" sz="1050" dirty="0">
                <a:solidFill>
                  <a:srgbClr val="000000"/>
                </a:solidFill>
                <a:highlight>
                  <a:srgbClr val="FFFF00"/>
                </a:highlight>
                <a:latin typeface="Consolas" panose="020B0609020204030204" pitchFamily="49" charset="0"/>
              </a:rPr>
              <a:t>    </a:t>
            </a:r>
            <a:r>
              <a:rPr lang="en-GB" sz="1050" dirty="0" err="1">
                <a:solidFill>
                  <a:srgbClr val="2B91AF"/>
                </a:solidFill>
                <a:highlight>
                  <a:srgbClr val="FFFF00"/>
                </a:highlight>
                <a:latin typeface="Consolas" panose="020B0609020204030204" pitchFamily="49" charset="0"/>
              </a:rPr>
              <a:t>Console</a:t>
            </a:r>
            <a:r>
              <a:rPr lang="en-GB" sz="1050" dirty="0" err="1">
                <a:solidFill>
                  <a:srgbClr val="000000"/>
                </a:solidFill>
                <a:highlight>
                  <a:srgbClr val="FFFF00"/>
                </a:highlight>
                <a:latin typeface="Consolas" panose="020B0609020204030204" pitchFamily="49" charset="0"/>
              </a:rPr>
              <a:t>.WriteLine</a:t>
            </a:r>
            <a:r>
              <a:rPr lang="en-GB" sz="1050" dirty="0">
                <a:solidFill>
                  <a:srgbClr val="000000"/>
                </a:solidFill>
                <a:highlight>
                  <a:srgbClr val="FFFF00"/>
                </a:highlight>
                <a:latin typeface="Consolas" panose="020B0609020204030204" pitchFamily="49" charset="0"/>
              </a:rPr>
              <a:t>(</a:t>
            </a:r>
          </a:p>
          <a:p>
            <a:pPr marL="36900" indent="0">
              <a:spcBef>
                <a:spcPts val="0"/>
              </a:spcBef>
              <a:spcAft>
                <a:spcPts val="0"/>
              </a:spcAft>
              <a:buNone/>
            </a:pPr>
            <a:r>
              <a:rPr lang="en-GB" sz="1050" dirty="0">
                <a:solidFill>
                  <a:srgbClr val="000000"/>
                </a:solidFill>
                <a:highlight>
                  <a:srgbClr val="FFFF00"/>
                </a:highlight>
                <a:latin typeface="Consolas" panose="020B0609020204030204" pitchFamily="49" charset="0"/>
              </a:rPr>
              <a:t>      </a:t>
            </a:r>
            <a:r>
              <a:rPr lang="en-GB" sz="1050" dirty="0">
                <a:solidFill>
                  <a:srgbClr val="A31515"/>
                </a:solidFill>
                <a:highlight>
                  <a:srgbClr val="FFFF00"/>
                </a:highlight>
                <a:latin typeface="Consolas" panose="020B0609020204030204" pitchFamily="49" charset="0"/>
              </a:rPr>
              <a:t>$"Memory with </a:t>
            </a:r>
            <a:r>
              <a:rPr lang="en-GB" sz="1050" dirty="0">
                <a:solidFill>
                  <a:srgbClr val="000000"/>
                </a:solidFill>
                <a:highlight>
                  <a:srgbClr val="FFFF00"/>
                </a:highlight>
                <a:latin typeface="Consolas" panose="020B0609020204030204" pitchFamily="49" charset="0"/>
              </a:rPr>
              <a:t>{</a:t>
            </a:r>
            <a:r>
              <a:rPr lang="en-GB" sz="1050" dirty="0" err="1">
                <a:solidFill>
                  <a:srgbClr val="000000"/>
                </a:solidFill>
                <a:highlight>
                  <a:srgbClr val="FFFF00"/>
                </a:highlight>
                <a:latin typeface="Consolas" panose="020B0609020204030204" pitchFamily="49" charset="0"/>
              </a:rPr>
              <a:t>tasks.Count</a:t>
            </a:r>
            <a:r>
              <a:rPr lang="en-GB" sz="1050" dirty="0">
                <a:solidFill>
                  <a:srgbClr val="000000"/>
                </a:solidFill>
                <a:highlight>
                  <a:srgbClr val="FFFF00"/>
                </a:highlight>
                <a:latin typeface="Consolas" panose="020B0609020204030204" pitchFamily="49" charset="0"/>
              </a:rPr>
              <a:t>}</a:t>
            </a:r>
            <a:r>
              <a:rPr lang="en-GB" sz="1050" dirty="0">
                <a:solidFill>
                  <a:srgbClr val="A31515"/>
                </a:solidFill>
                <a:highlight>
                  <a:srgbClr val="FFFF00"/>
                </a:highlight>
                <a:latin typeface="Consolas" panose="020B0609020204030204" pitchFamily="49" charset="0"/>
              </a:rPr>
              <a:t> tasks: </a:t>
            </a:r>
          </a:p>
          <a:p>
            <a:pPr marL="36900" indent="0">
              <a:spcBef>
                <a:spcPts val="0"/>
              </a:spcBef>
              <a:spcAft>
                <a:spcPts val="0"/>
              </a:spcAft>
              <a:buNone/>
            </a:pPr>
            <a:r>
              <a:rPr lang="en-GB" sz="1050" dirty="0">
                <a:solidFill>
                  <a:srgbClr val="A31515"/>
                </a:solidFill>
                <a:highlight>
                  <a:srgbClr val="FFFF00"/>
                </a:highlight>
                <a:latin typeface="Consolas" panose="020B0609020204030204" pitchFamily="49" charset="0"/>
              </a:rPr>
              <a:t>      </a:t>
            </a:r>
            <a:r>
              <a:rPr lang="en-GB" sz="1050" dirty="0">
                <a:solidFill>
                  <a:srgbClr val="000000"/>
                </a:solidFill>
                <a:highlight>
                  <a:srgbClr val="FFFF00"/>
                </a:highlight>
                <a:latin typeface="Consolas" panose="020B0609020204030204" pitchFamily="49" charset="0"/>
              </a:rPr>
              <a:t>{</a:t>
            </a:r>
            <a:r>
              <a:rPr lang="en-GB" sz="1050" dirty="0" err="1">
                <a:solidFill>
                  <a:srgbClr val="2B91AF"/>
                </a:solidFill>
                <a:highlight>
                  <a:srgbClr val="FFFF00"/>
                </a:highlight>
                <a:latin typeface="Consolas" panose="020B0609020204030204" pitchFamily="49" charset="0"/>
              </a:rPr>
              <a:t>GC</a:t>
            </a:r>
            <a:r>
              <a:rPr lang="en-GB" sz="1050" dirty="0" err="1">
                <a:solidFill>
                  <a:srgbClr val="000000"/>
                </a:solidFill>
                <a:highlight>
                  <a:srgbClr val="FFFF00"/>
                </a:highlight>
                <a:latin typeface="Consolas" panose="020B0609020204030204" pitchFamily="49" charset="0"/>
              </a:rPr>
              <a:t>.GetTotalMemory</a:t>
            </a:r>
            <a:r>
              <a:rPr lang="en-GB" sz="1050" dirty="0">
                <a:solidFill>
                  <a:srgbClr val="000000"/>
                </a:solidFill>
                <a:highlight>
                  <a:srgbClr val="FFFF00"/>
                </a:highlight>
                <a:latin typeface="Consolas" panose="020B0609020204030204" pitchFamily="49" charset="0"/>
              </a:rPr>
              <a:t>(</a:t>
            </a:r>
            <a:r>
              <a:rPr lang="en-GB" sz="1050" dirty="0">
                <a:solidFill>
                  <a:srgbClr val="0000FF"/>
                </a:solidFill>
                <a:highlight>
                  <a:srgbClr val="FFFF00"/>
                </a:highlight>
                <a:latin typeface="Consolas" panose="020B0609020204030204" pitchFamily="49" charset="0"/>
              </a:rPr>
              <a:t>true</a:t>
            </a:r>
            <a:r>
              <a:rPr lang="en-GB" sz="1050" dirty="0">
                <a:solidFill>
                  <a:srgbClr val="000000"/>
                </a:solidFill>
                <a:highlight>
                  <a:srgbClr val="FFFF00"/>
                </a:highlight>
                <a:latin typeface="Consolas" panose="020B0609020204030204" pitchFamily="49" charset="0"/>
              </a:rPr>
              <a:t>)</a:t>
            </a:r>
            <a:r>
              <a:rPr lang="en-GB" sz="1050" dirty="0">
                <a:solidFill>
                  <a:srgbClr val="3CB371"/>
                </a:solidFill>
                <a:highlight>
                  <a:srgbClr val="FFFF00"/>
                </a:highlight>
                <a:latin typeface="Consolas" panose="020B0609020204030204" pitchFamily="49" charset="0"/>
              </a:rPr>
              <a:t>:N0</a:t>
            </a:r>
            <a:r>
              <a:rPr lang="en-GB" sz="1050" dirty="0">
                <a:solidFill>
                  <a:srgbClr val="000000"/>
                </a:solidFill>
                <a:highlight>
                  <a:srgbClr val="FFFF00"/>
                </a:highlight>
                <a:latin typeface="Consolas" panose="020B0609020204030204" pitchFamily="49" charset="0"/>
              </a:rPr>
              <a:t>}</a:t>
            </a:r>
            <a:r>
              <a:rPr lang="en-GB" sz="1050" dirty="0">
                <a:solidFill>
                  <a:srgbClr val="A31515"/>
                </a:solidFill>
                <a:highlight>
                  <a:srgbClr val="FFFF00"/>
                </a:highlight>
                <a:latin typeface="Consolas" panose="020B0609020204030204" pitchFamily="49" charset="0"/>
              </a:rPr>
              <a:t>"</a:t>
            </a:r>
            <a:r>
              <a:rPr lang="en-GB" sz="1050" dirty="0">
                <a:solidFill>
                  <a:srgbClr val="000000"/>
                </a:solidFill>
                <a:highlight>
                  <a:srgbClr val="FFFF00"/>
                </a:highlight>
                <a:latin typeface="Consolas" panose="020B0609020204030204" pitchFamily="49" charset="0"/>
              </a:rPr>
              <a:t>);</a:t>
            </a:r>
          </a:p>
          <a:p>
            <a:pPr marL="36900" indent="0">
              <a:spcBef>
                <a:spcPts val="0"/>
              </a:spcBef>
              <a:spcAft>
                <a:spcPts val="0"/>
              </a:spcAft>
              <a:buNone/>
            </a:pPr>
            <a:r>
              <a:rPr lang="en-GB" sz="1050" dirty="0">
                <a:solidFill>
                  <a:srgbClr val="000000"/>
                </a:solidFill>
                <a:latin typeface="Consolas" panose="020B0609020204030204" pitchFamily="49" charset="0"/>
              </a:rPr>
              <a:t>}</a:t>
            </a:r>
          </a:p>
          <a:p>
            <a:pPr marL="36900" indent="0">
              <a:spcBef>
                <a:spcPts val="0"/>
              </a:spcBef>
              <a:spcAft>
                <a:spcPts val="0"/>
              </a:spcAft>
              <a:buNone/>
            </a:pPr>
            <a:endParaRPr lang="en-GB" sz="1050" dirty="0">
              <a:solidFill>
                <a:srgbClr val="000000"/>
              </a:solidFill>
              <a:latin typeface="Consolas" panose="020B0609020204030204" pitchFamily="49" charset="0"/>
            </a:endParaRPr>
          </a:p>
          <a:p>
            <a:pPr marL="36900" indent="0">
              <a:spcBef>
                <a:spcPts val="0"/>
              </a:spcBef>
              <a:spcAft>
                <a:spcPts val="0"/>
              </a:spcAft>
              <a:buNone/>
            </a:pPr>
            <a:r>
              <a:rPr lang="en-GB" sz="1050" dirty="0">
                <a:solidFill>
                  <a:srgbClr val="0000FF"/>
                </a:solidFill>
                <a:latin typeface="Consolas" panose="020B0609020204030204" pitchFamily="49" charset="0"/>
              </a:rPr>
              <a:t>private</a:t>
            </a:r>
            <a:r>
              <a:rPr lang="en-GB" sz="1050" dirty="0">
                <a:solidFill>
                  <a:srgbClr val="000000"/>
                </a:solidFill>
                <a:latin typeface="Consolas" panose="020B0609020204030204" pitchFamily="49" charset="0"/>
              </a:rPr>
              <a:t> </a:t>
            </a:r>
            <a:r>
              <a:rPr lang="en-GB" sz="1050" dirty="0">
                <a:solidFill>
                  <a:srgbClr val="0000FF"/>
                </a:solidFill>
                <a:latin typeface="Consolas" panose="020B0609020204030204" pitchFamily="49" charset="0"/>
              </a:rPr>
              <a:t>static</a:t>
            </a:r>
            <a:r>
              <a:rPr lang="en-GB" sz="1050" dirty="0">
                <a:solidFill>
                  <a:srgbClr val="000000"/>
                </a:solidFill>
                <a:latin typeface="Consolas" panose="020B0609020204030204" pitchFamily="49" charset="0"/>
              </a:rPr>
              <a:t> </a:t>
            </a:r>
            <a:r>
              <a:rPr lang="en-GB" sz="1050" dirty="0" err="1">
                <a:solidFill>
                  <a:srgbClr val="0000FF"/>
                </a:solidFill>
                <a:latin typeface="Consolas" panose="020B0609020204030204" pitchFamily="49" charset="0"/>
              </a:rPr>
              <a:t>async</a:t>
            </a:r>
            <a:r>
              <a:rPr lang="en-GB" sz="1050" dirty="0">
                <a:solidFill>
                  <a:srgbClr val="000000"/>
                </a:solidFill>
                <a:latin typeface="Consolas" panose="020B0609020204030204" pitchFamily="49" charset="0"/>
              </a:rPr>
              <a:t> </a:t>
            </a:r>
            <a:r>
              <a:rPr lang="en-GB" sz="1050" dirty="0">
                <a:solidFill>
                  <a:srgbClr val="2B91AF"/>
                </a:solidFill>
                <a:latin typeface="Consolas" panose="020B0609020204030204" pitchFamily="49" charset="0"/>
              </a:rPr>
              <a:t>Task</a:t>
            </a:r>
            <a:r>
              <a:rPr lang="en-GB" sz="1050" dirty="0">
                <a:solidFill>
                  <a:srgbClr val="000000"/>
                </a:solidFill>
                <a:latin typeface="Consolas" panose="020B0609020204030204" pitchFamily="49" charset="0"/>
              </a:rPr>
              <a:t>&lt;</a:t>
            </a:r>
            <a:r>
              <a:rPr lang="en-GB" sz="1050" dirty="0" err="1">
                <a:solidFill>
                  <a:srgbClr val="0000FF"/>
                </a:solidFill>
                <a:latin typeface="Consolas" panose="020B0609020204030204" pitchFamily="49" charset="0"/>
              </a:rPr>
              <a:t>int</a:t>
            </a:r>
            <a:r>
              <a:rPr lang="en-GB" sz="1050" dirty="0">
                <a:solidFill>
                  <a:srgbClr val="000000"/>
                </a:solidFill>
                <a:latin typeface="Consolas" panose="020B0609020204030204" pitchFamily="49" charset="0"/>
              </a:rPr>
              <a:t>&gt; DoSomething(</a:t>
            </a:r>
            <a:r>
              <a:rPr lang="en-GB" sz="1050" dirty="0" err="1">
                <a:solidFill>
                  <a:srgbClr val="0000FF"/>
                </a:solidFill>
                <a:latin typeface="Consolas" panose="020B0609020204030204" pitchFamily="49" charset="0"/>
              </a:rPr>
              <a:t>int</a:t>
            </a:r>
            <a:r>
              <a:rPr lang="en-GB" sz="1050" dirty="0">
                <a:solidFill>
                  <a:srgbClr val="000000"/>
                </a:solidFill>
                <a:latin typeface="Consolas" panose="020B0609020204030204" pitchFamily="49" charset="0"/>
              </a:rPr>
              <a:t> input)</a:t>
            </a:r>
          </a:p>
          <a:p>
            <a:pPr marL="36900" indent="0">
              <a:spcBef>
                <a:spcPts val="0"/>
              </a:spcBef>
              <a:spcAft>
                <a:spcPts val="0"/>
              </a:spcAft>
              <a:buNone/>
            </a:pPr>
            <a:r>
              <a:rPr lang="en-GB" sz="1050" dirty="0">
                <a:solidFill>
                  <a:srgbClr val="000000"/>
                </a:solidFill>
                <a:latin typeface="Consolas" panose="020B0609020204030204" pitchFamily="49" charset="0"/>
              </a:rPr>
              <a:t>{</a:t>
            </a:r>
          </a:p>
          <a:p>
            <a:pPr marL="36900" indent="0">
              <a:spcBef>
                <a:spcPts val="0"/>
              </a:spcBef>
              <a:spcAft>
                <a:spcPts val="0"/>
              </a:spcAft>
              <a:buNone/>
            </a:pPr>
            <a:r>
              <a:rPr lang="en-GB" sz="1050" dirty="0">
                <a:solidFill>
                  <a:srgbClr val="000000"/>
                </a:solidFill>
                <a:latin typeface="Consolas" panose="020B0609020204030204" pitchFamily="49" charset="0"/>
              </a:rPr>
              <a:t>    </a:t>
            </a:r>
            <a:r>
              <a:rPr lang="en-GB" sz="1050" dirty="0" err="1">
                <a:solidFill>
                  <a:srgbClr val="0000FF"/>
                </a:solidFill>
                <a:latin typeface="Consolas" panose="020B0609020204030204" pitchFamily="49" charset="0"/>
              </a:rPr>
              <a:t>var</a:t>
            </a:r>
            <a:r>
              <a:rPr lang="en-GB" sz="1050" dirty="0">
                <a:solidFill>
                  <a:srgbClr val="000000"/>
                </a:solidFill>
                <a:latin typeface="Consolas" panose="020B0609020204030204" pitchFamily="49" charset="0"/>
              </a:rPr>
              <a:t> t = 100;</a:t>
            </a:r>
          </a:p>
          <a:p>
            <a:pPr marL="36900" indent="0">
              <a:spcBef>
                <a:spcPts val="0"/>
              </a:spcBef>
              <a:spcAft>
                <a:spcPts val="0"/>
              </a:spcAft>
              <a:buNone/>
            </a:pPr>
            <a:r>
              <a:rPr lang="en-GB" sz="1050" dirty="0">
                <a:solidFill>
                  <a:srgbClr val="000000"/>
                </a:solidFill>
                <a:latin typeface="Consolas" panose="020B0609020204030204" pitchFamily="49" charset="0"/>
              </a:rPr>
              <a:t>    </a:t>
            </a:r>
            <a:r>
              <a:rPr lang="en-GB" sz="1050" dirty="0" err="1">
                <a:solidFill>
                  <a:srgbClr val="0000FF"/>
                </a:solidFill>
                <a:latin typeface="Consolas" panose="020B0609020204030204" pitchFamily="49" charset="0"/>
              </a:rPr>
              <a:t>var</a:t>
            </a:r>
            <a:r>
              <a:rPr lang="en-GB" sz="1050" dirty="0">
                <a:solidFill>
                  <a:srgbClr val="000000"/>
                </a:solidFill>
                <a:latin typeface="Consolas" panose="020B0609020204030204" pitchFamily="49" charset="0"/>
              </a:rPr>
              <a:t> t2 = input * t;</a:t>
            </a:r>
          </a:p>
          <a:p>
            <a:pPr marL="36900" indent="0">
              <a:spcBef>
                <a:spcPts val="0"/>
              </a:spcBef>
              <a:spcAft>
                <a:spcPts val="0"/>
              </a:spcAft>
              <a:buNone/>
            </a:pPr>
            <a:r>
              <a:rPr lang="en-GB" sz="1050" dirty="0">
                <a:solidFill>
                  <a:srgbClr val="000000"/>
                </a:solidFill>
                <a:latin typeface="Consolas" panose="020B0609020204030204" pitchFamily="49" charset="0"/>
              </a:rPr>
              <a:t>    </a:t>
            </a:r>
            <a:r>
              <a:rPr lang="en-GB" sz="1050" dirty="0">
                <a:solidFill>
                  <a:srgbClr val="0000FF"/>
                </a:solidFill>
                <a:latin typeface="Consolas" panose="020B0609020204030204" pitchFamily="49" charset="0"/>
              </a:rPr>
              <a:t>await</a:t>
            </a:r>
            <a:r>
              <a:rPr lang="en-GB" sz="1050" dirty="0">
                <a:solidFill>
                  <a:srgbClr val="000000"/>
                </a:solidFill>
                <a:latin typeface="Consolas" panose="020B0609020204030204" pitchFamily="49" charset="0"/>
              </a:rPr>
              <a:t> </a:t>
            </a:r>
            <a:r>
              <a:rPr lang="en-GB" sz="1050" dirty="0" err="1">
                <a:solidFill>
                  <a:srgbClr val="2B91AF"/>
                </a:solidFill>
                <a:latin typeface="Consolas" panose="020B0609020204030204" pitchFamily="49" charset="0"/>
              </a:rPr>
              <a:t>Task</a:t>
            </a:r>
            <a:r>
              <a:rPr lang="en-GB" sz="1050" dirty="0" err="1">
                <a:solidFill>
                  <a:srgbClr val="000000"/>
                </a:solidFill>
                <a:latin typeface="Consolas" panose="020B0609020204030204" pitchFamily="49" charset="0"/>
              </a:rPr>
              <a:t>.Delay</a:t>
            </a:r>
            <a:r>
              <a:rPr lang="en-GB" sz="1050" dirty="0">
                <a:solidFill>
                  <a:srgbClr val="000000"/>
                </a:solidFill>
                <a:latin typeface="Consolas" panose="020B0609020204030204" pitchFamily="49" charset="0"/>
              </a:rPr>
              <a:t>(</a:t>
            </a:r>
            <a:r>
              <a:rPr lang="en-GB" sz="1050" dirty="0" err="1">
                <a:solidFill>
                  <a:srgbClr val="2B91AF"/>
                </a:solidFill>
                <a:latin typeface="Consolas" panose="020B0609020204030204" pitchFamily="49" charset="0"/>
              </a:rPr>
              <a:t>TimeSpan</a:t>
            </a:r>
            <a:r>
              <a:rPr lang="en-GB" sz="1050" dirty="0" err="1">
                <a:solidFill>
                  <a:srgbClr val="000000"/>
                </a:solidFill>
                <a:latin typeface="Consolas" panose="020B0609020204030204" pitchFamily="49" charset="0"/>
              </a:rPr>
              <a:t>.FromSeconds</a:t>
            </a:r>
            <a:r>
              <a:rPr lang="en-GB" sz="1050" dirty="0">
                <a:solidFill>
                  <a:srgbClr val="000000"/>
                </a:solidFill>
                <a:latin typeface="Consolas" panose="020B0609020204030204" pitchFamily="49" charset="0"/>
              </a:rPr>
              <a:t>(60));</a:t>
            </a:r>
          </a:p>
          <a:p>
            <a:pPr marL="36900" indent="0">
              <a:spcBef>
                <a:spcPts val="0"/>
              </a:spcBef>
              <a:spcAft>
                <a:spcPts val="0"/>
              </a:spcAft>
              <a:buNone/>
            </a:pPr>
            <a:r>
              <a:rPr lang="en-GB" sz="1050" dirty="0">
                <a:solidFill>
                  <a:srgbClr val="000000"/>
                </a:solidFill>
                <a:latin typeface="Consolas" panose="020B0609020204030204" pitchFamily="49" charset="0"/>
              </a:rPr>
              <a:t>    </a:t>
            </a:r>
            <a:r>
              <a:rPr lang="en-GB" sz="1050" dirty="0">
                <a:solidFill>
                  <a:srgbClr val="0000FF"/>
                </a:solidFill>
                <a:latin typeface="Consolas" panose="020B0609020204030204" pitchFamily="49" charset="0"/>
              </a:rPr>
              <a:t>return</a:t>
            </a:r>
            <a:r>
              <a:rPr lang="en-GB" sz="1050" dirty="0">
                <a:solidFill>
                  <a:srgbClr val="000000"/>
                </a:solidFill>
                <a:latin typeface="Consolas" panose="020B0609020204030204" pitchFamily="49" charset="0"/>
              </a:rPr>
              <a:t> t2;</a:t>
            </a:r>
          </a:p>
          <a:p>
            <a:pPr marL="36900" indent="0">
              <a:spcBef>
                <a:spcPts val="0"/>
              </a:spcBef>
              <a:spcAft>
                <a:spcPts val="0"/>
              </a:spcAft>
              <a:buNone/>
            </a:pPr>
            <a:r>
              <a:rPr lang="en-GB" sz="1050" dirty="0">
                <a:solidFill>
                  <a:srgbClr val="000000"/>
                </a:solidFill>
                <a:latin typeface="Consolas" panose="020B0609020204030204" pitchFamily="49" charset="0"/>
              </a:rPr>
              <a:t>}</a:t>
            </a:r>
            <a:endParaRPr lang="en-GB" sz="1050" dirty="0">
              <a:effectLst/>
            </a:endParaRPr>
          </a:p>
        </p:txBody>
      </p:sp>
      <p:sp>
        <p:nvSpPr>
          <p:cNvPr id="4" name="Footer Placeholder 3"/>
          <p:cNvSpPr>
            <a:spLocks noGrp="1"/>
          </p:cNvSpPr>
          <p:nvPr>
            <p:ph type="ftr" sz="quarter" idx="11"/>
          </p:nvPr>
        </p:nvSpPr>
        <p:spPr/>
        <p:txBody>
          <a:bodyPr/>
          <a:lstStyle/>
          <a:p>
            <a:r>
              <a:rPr lang="en-GB"/>
              <a:t>@flytzen</a:t>
            </a:r>
            <a:endParaRPr lang="en-GB" dirty="0"/>
          </a:p>
        </p:txBody>
      </p:sp>
      <p:sp>
        <p:nvSpPr>
          <p:cNvPr id="10" name="Content Placeholder 6"/>
          <p:cNvSpPr>
            <a:spLocks noGrp="1"/>
          </p:cNvSpPr>
          <p:nvPr>
            <p:ph sz="quarter" idx="4"/>
          </p:nvPr>
        </p:nvSpPr>
        <p:spPr>
          <a:xfrm>
            <a:off x="6256755" y="1716100"/>
            <a:ext cx="5734038" cy="3955946"/>
          </a:xfrm>
          <a:solidFill>
            <a:schemeClr val="tx1">
              <a:lumMod val="95000"/>
            </a:schemeClr>
          </a:solidFill>
        </p:spPr>
        <p:txBody>
          <a:bodyPr>
            <a:noAutofit/>
          </a:bodyPr>
          <a:lstStyle/>
          <a:p>
            <a:pPr marL="36900" indent="0">
              <a:spcBef>
                <a:spcPts val="0"/>
              </a:spcBef>
              <a:spcAft>
                <a:spcPts val="0"/>
              </a:spcAft>
              <a:buNone/>
            </a:pPr>
            <a:r>
              <a:rPr lang="en-GB" sz="1100" dirty="0">
                <a:solidFill>
                  <a:srgbClr val="0000FF"/>
                </a:solidFill>
                <a:latin typeface="Consolas" panose="020B0609020204030204" pitchFamily="49" charset="0"/>
              </a:rPr>
              <a:t>static</a:t>
            </a: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void</a:t>
            </a:r>
            <a:r>
              <a:rPr lang="en-GB" sz="1100" dirty="0">
                <a:solidFill>
                  <a:srgbClr val="000000"/>
                </a:solidFill>
                <a:latin typeface="Consolas" panose="020B0609020204030204" pitchFamily="49" charset="0"/>
              </a:rPr>
              <a:t> Main(</a:t>
            </a:r>
            <a:r>
              <a:rPr lang="en-GB" sz="1100" dirty="0">
                <a:solidFill>
                  <a:srgbClr val="0000FF"/>
                </a:solidFill>
                <a:latin typeface="Consolas" panose="020B0609020204030204" pitchFamily="49" charset="0"/>
              </a:rPr>
              <a:t>string</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args</a:t>
            </a: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2B91AF"/>
                </a:solidFill>
                <a:latin typeface="Consolas" panose="020B0609020204030204" pitchFamily="49" charset="0"/>
              </a:rPr>
              <a:t>    </a:t>
            </a:r>
            <a:r>
              <a:rPr lang="en-GB" sz="1100" dirty="0" err="1">
                <a:solidFill>
                  <a:srgbClr val="2B91AF"/>
                </a:solidFill>
                <a:latin typeface="Consolas" panose="020B0609020204030204" pitchFamily="49" charset="0"/>
              </a:rPr>
              <a:t>Console</a:t>
            </a:r>
            <a:r>
              <a:rPr lang="en-GB" sz="1100" dirty="0" err="1">
                <a:solidFill>
                  <a:srgbClr val="000000"/>
                </a:solidFill>
                <a:latin typeface="Consolas" panose="020B0609020204030204" pitchFamily="49" charset="0"/>
              </a:rPr>
              <a:t>.WriteLine</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$"Memory before: </a:t>
            </a:r>
            <a:r>
              <a:rPr lang="en-GB" sz="1100" dirty="0">
                <a:solidFill>
                  <a:srgbClr val="000000"/>
                </a:solidFill>
                <a:latin typeface="Consolas" panose="020B0609020204030204" pitchFamily="49" charset="0"/>
              </a:rPr>
              <a:t>{</a:t>
            </a:r>
            <a:r>
              <a:rPr lang="en-GB" sz="1100" dirty="0" err="1">
                <a:solidFill>
                  <a:srgbClr val="2B91AF"/>
                </a:solidFill>
                <a:latin typeface="Consolas" panose="020B0609020204030204" pitchFamily="49" charset="0"/>
              </a:rPr>
              <a:t>GC</a:t>
            </a:r>
            <a:r>
              <a:rPr lang="en-GB" sz="1100" dirty="0" err="1">
                <a:solidFill>
                  <a:srgbClr val="000000"/>
                </a:solidFill>
                <a:latin typeface="Consolas" panose="020B0609020204030204" pitchFamily="49" charset="0"/>
              </a:rPr>
              <a:t>.GetTotalMemory</a:t>
            </a:r>
            <a:r>
              <a:rPr lang="en-GB" sz="1100" dirty="0">
                <a:solidFill>
                  <a:srgbClr val="000000"/>
                </a:solidFill>
                <a:latin typeface="Consolas" panose="020B0609020204030204" pitchFamily="49" charset="0"/>
              </a:rPr>
              <a:t>(</a:t>
            </a:r>
            <a:r>
              <a:rPr lang="en-GB" sz="1100" dirty="0">
                <a:solidFill>
                  <a:srgbClr val="0000FF"/>
                </a:solidFill>
                <a:latin typeface="Consolas" panose="020B0609020204030204" pitchFamily="49" charset="0"/>
              </a:rPr>
              <a:t>true</a:t>
            </a:r>
            <a:r>
              <a:rPr lang="en-GB" sz="1100" dirty="0">
                <a:solidFill>
                  <a:srgbClr val="000000"/>
                </a:solidFill>
                <a:latin typeface="Consolas" panose="020B0609020204030204" pitchFamily="49" charset="0"/>
              </a:rPr>
              <a:t>)</a:t>
            </a:r>
            <a:r>
              <a:rPr lang="en-GB" sz="1100" dirty="0">
                <a:solidFill>
                  <a:srgbClr val="3CB371"/>
                </a:solidFill>
                <a:latin typeface="Consolas" panose="020B0609020204030204" pitchFamily="49" charset="0"/>
              </a:rPr>
              <a:t>:N0</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a:t>
            </a:r>
            <a:r>
              <a:rPr lang="en-GB" sz="1100" dirty="0">
                <a:solidFill>
                  <a:srgbClr val="000000"/>
                </a:solidFill>
                <a:latin typeface="Consolas" panose="020B0609020204030204" pitchFamily="49" charset="0"/>
              </a:rPr>
              <a:t>);</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threads = </a:t>
            </a:r>
            <a:r>
              <a:rPr lang="en-GB" sz="1100" dirty="0" err="1">
                <a:solidFill>
                  <a:srgbClr val="2B91AF"/>
                </a:solidFill>
                <a:latin typeface="Consolas" panose="020B0609020204030204" pitchFamily="49" charset="0"/>
              </a:rPr>
              <a:t>Enumerable</a:t>
            </a:r>
            <a:r>
              <a:rPr lang="en-GB" sz="1100" dirty="0" err="1">
                <a:solidFill>
                  <a:srgbClr val="000000"/>
                </a:solidFill>
                <a:latin typeface="Consolas" panose="020B0609020204030204" pitchFamily="49" charset="0"/>
              </a:rPr>
              <a:t>.Range</a:t>
            </a:r>
            <a:r>
              <a:rPr lang="en-GB" sz="1100" dirty="0">
                <a:solidFill>
                  <a:srgbClr val="000000"/>
                </a:solidFill>
                <a:latin typeface="Consolas" panose="020B0609020204030204" pitchFamily="49" charset="0"/>
              </a:rPr>
              <a:t>(1, 1000)</a:t>
            </a:r>
          </a:p>
          <a:p>
            <a:pPr marL="36900" indent="0">
              <a:spcBef>
                <a:spcPts val="0"/>
              </a:spcBef>
              <a:spcAft>
                <a:spcPts val="0"/>
              </a:spcAft>
              <a:buNone/>
            </a:pPr>
            <a:r>
              <a:rPr lang="en-GB" sz="1100" dirty="0">
                <a:solidFill>
                  <a:srgbClr val="000000"/>
                </a:solidFill>
                <a:latin typeface="Consolas" panose="020B0609020204030204" pitchFamily="49" charset="0"/>
              </a:rPr>
              <a:t>     .Select(</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 =&gt; </a:t>
            </a:r>
            <a:r>
              <a:rPr lang="en-GB" sz="1100" dirty="0">
                <a:solidFill>
                  <a:srgbClr val="0000FF"/>
                </a:solidFill>
                <a:latin typeface="Consolas" panose="020B0609020204030204" pitchFamily="49" charset="0"/>
              </a:rPr>
              <a:t>new</a:t>
            </a:r>
            <a:r>
              <a:rPr lang="en-GB" sz="1100" dirty="0">
                <a:solidFill>
                  <a:srgbClr val="000000"/>
                </a:solidFill>
                <a:latin typeface="Consolas" panose="020B0609020204030204" pitchFamily="49" charset="0"/>
              </a:rPr>
              <a:t> </a:t>
            </a:r>
            <a:r>
              <a:rPr lang="en-GB" sz="1100" dirty="0">
                <a:solidFill>
                  <a:srgbClr val="2B91AF"/>
                </a:solidFill>
                <a:latin typeface="Consolas" panose="020B0609020204030204" pitchFamily="49" charset="0"/>
              </a:rPr>
              <a:t>Thread</a:t>
            </a:r>
            <a:r>
              <a:rPr lang="en-GB" sz="1100" dirty="0">
                <a:solidFill>
                  <a:srgbClr val="000000"/>
                </a:solidFill>
                <a:latin typeface="Consolas" panose="020B0609020204030204" pitchFamily="49" charset="0"/>
              </a:rPr>
              <a:t>(() =&gt; DoSomething(</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ToList</a:t>
            </a:r>
            <a:r>
              <a:rPr lang="en-GB" sz="1100" dirty="0">
                <a:solidFill>
                  <a:srgbClr val="000000"/>
                </a:solidFill>
                <a:latin typeface="Consolas" panose="020B0609020204030204" pitchFamily="49" charset="0"/>
              </a:rPr>
              <a:t>();</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foreach</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thread </a:t>
            </a:r>
            <a:r>
              <a:rPr lang="en-GB" sz="1100" dirty="0">
                <a:solidFill>
                  <a:srgbClr val="0000FF"/>
                </a:solidFill>
                <a:latin typeface="Consolas" panose="020B0609020204030204" pitchFamily="49" charset="0"/>
              </a:rPr>
              <a:t>in</a:t>
            </a:r>
            <a:r>
              <a:rPr lang="en-GB" sz="1100" dirty="0">
                <a:solidFill>
                  <a:srgbClr val="000000"/>
                </a:solidFill>
                <a:latin typeface="Consolas" panose="020B0609020204030204" pitchFamily="49" charset="0"/>
              </a:rPr>
              <a:t> threads) { </a:t>
            </a:r>
            <a:r>
              <a:rPr lang="en-GB" sz="1100" dirty="0" err="1">
                <a:solidFill>
                  <a:srgbClr val="000000"/>
                </a:solidFill>
                <a:latin typeface="Consolas" panose="020B0609020204030204" pitchFamily="49" charset="0"/>
              </a:rPr>
              <a:t>thread.Start</a:t>
            </a:r>
            <a:r>
              <a:rPr lang="en-GB" sz="1100" dirty="0">
                <a:solidFill>
                  <a:srgbClr val="000000"/>
                </a:solidFill>
                <a:latin typeface="Consolas" panose="020B0609020204030204" pitchFamily="49" charset="0"/>
              </a:rPr>
              <a:t>(); }</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2B91AF"/>
                </a:solidFill>
                <a:latin typeface="Consolas" panose="020B0609020204030204" pitchFamily="49" charset="0"/>
              </a:rPr>
              <a:t>    </a:t>
            </a:r>
            <a:r>
              <a:rPr lang="en-GB" sz="1100" dirty="0" err="1">
                <a:solidFill>
                  <a:srgbClr val="2B91AF"/>
                </a:solidFill>
                <a:latin typeface="Consolas" panose="020B0609020204030204" pitchFamily="49" charset="0"/>
              </a:rPr>
              <a:t>Thread</a:t>
            </a:r>
            <a:r>
              <a:rPr lang="en-GB" sz="1100" dirty="0" err="1">
                <a:solidFill>
                  <a:srgbClr val="000000"/>
                </a:solidFill>
                <a:latin typeface="Consolas" panose="020B0609020204030204" pitchFamily="49" charset="0"/>
              </a:rPr>
              <a:t>.Sleep</a:t>
            </a:r>
            <a:r>
              <a:rPr lang="en-GB" sz="1100" dirty="0">
                <a:solidFill>
                  <a:srgbClr val="000000"/>
                </a:solidFill>
                <a:latin typeface="Consolas" panose="020B0609020204030204" pitchFamily="49" charset="0"/>
              </a:rPr>
              <a:t>(</a:t>
            </a:r>
            <a:r>
              <a:rPr lang="en-GB" sz="1100" dirty="0" err="1">
                <a:solidFill>
                  <a:srgbClr val="2B91AF"/>
                </a:solidFill>
                <a:latin typeface="Consolas" panose="020B0609020204030204" pitchFamily="49" charset="0"/>
              </a:rPr>
              <a:t>TimeSpan</a:t>
            </a:r>
            <a:r>
              <a:rPr lang="en-GB" sz="1100" dirty="0" err="1">
                <a:solidFill>
                  <a:srgbClr val="000000"/>
                </a:solidFill>
                <a:latin typeface="Consolas" panose="020B0609020204030204" pitchFamily="49" charset="0"/>
              </a:rPr>
              <a:t>.FromSeconds</a:t>
            </a:r>
            <a:r>
              <a:rPr lang="en-GB" sz="1100" dirty="0">
                <a:solidFill>
                  <a:srgbClr val="000000"/>
                </a:solidFill>
                <a:latin typeface="Consolas" panose="020B0609020204030204" pitchFamily="49" charset="0"/>
              </a:rPr>
              <a:t>(1));</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2B91AF"/>
                </a:solidFill>
                <a:latin typeface="Consolas" panose="020B0609020204030204" pitchFamily="49" charset="0"/>
              </a:rPr>
              <a:t>GC</a:t>
            </a:r>
            <a:r>
              <a:rPr lang="en-GB" sz="1100" dirty="0" err="1">
                <a:solidFill>
                  <a:srgbClr val="000000"/>
                </a:solidFill>
                <a:latin typeface="Consolas" panose="020B0609020204030204" pitchFamily="49" charset="0"/>
              </a:rPr>
              <a:t>.Collect</a:t>
            </a:r>
            <a:r>
              <a:rPr lang="en-GB" sz="1100" dirty="0">
                <a:solidFill>
                  <a:srgbClr val="000000"/>
                </a:solidFill>
                <a:latin typeface="Consolas" panose="020B0609020204030204" pitchFamily="49" charset="0"/>
              </a:rPr>
              <a:t>();</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highlight>
                  <a:srgbClr val="FFFF00"/>
                </a:highlight>
                <a:latin typeface="Consolas" panose="020B0609020204030204" pitchFamily="49" charset="0"/>
              </a:rPr>
              <a:t>    </a:t>
            </a:r>
            <a:r>
              <a:rPr lang="en-GB" sz="1100" dirty="0" err="1">
                <a:solidFill>
                  <a:srgbClr val="2B91AF"/>
                </a:solidFill>
                <a:highlight>
                  <a:srgbClr val="FFFF00"/>
                </a:highlight>
                <a:latin typeface="Consolas" panose="020B0609020204030204" pitchFamily="49" charset="0"/>
              </a:rPr>
              <a:t>Console</a:t>
            </a:r>
            <a:r>
              <a:rPr lang="en-GB" sz="1100" dirty="0" err="1">
                <a:solidFill>
                  <a:srgbClr val="000000"/>
                </a:solidFill>
                <a:highlight>
                  <a:srgbClr val="FFFF00"/>
                </a:highlight>
                <a:latin typeface="Consolas" panose="020B0609020204030204" pitchFamily="49" charset="0"/>
              </a:rPr>
              <a:t>.WriteLine</a:t>
            </a:r>
            <a:r>
              <a:rPr lang="en-GB" sz="1100" dirty="0">
                <a:solidFill>
                  <a:srgbClr val="000000"/>
                </a:solidFill>
                <a:highlight>
                  <a:srgbClr val="FFFF00"/>
                </a:highlight>
                <a:latin typeface="Consolas" panose="020B0609020204030204" pitchFamily="49" charset="0"/>
              </a:rPr>
              <a:t>(</a:t>
            </a:r>
          </a:p>
          <a:p>
            <a:pPr marL="36900" indent="0">
              <a:spcBef>
                <a:spcPts val="0"/>
              </a:spcBef>
              <a:spcAft>
                <a:spcPts val="0"/>
              </a:spcAft>
              <a:buNone/>
            </a:pPr>
            <a:r>
              <a:rPr lang="en-GB" sz="1100" dirty="0">
                <a:solidFill>
                  <a:srgbClr val="000000"/>
                </a:solidFill>
                <a:highlight>
                  <a:srgbClr val="FFFF00"/>
                </a:highlight>
                <a:latin typeface="Consolas" panose="020B0609020204030204" pitchFamily="49" charset="0"/>
              </a:rPr>
              <a:t>       </a:t>
            </a:r>
            <a:r>
              <a:rPr lang="en-GB" sz="1100" dirty="0">
                <a:solidFill>
                  <a:srgbClr val="A31515"/>
                </a:solidFill>
                <a:highlight>
                  <a:srgbClr val="FFFF00"/>
                </a:highlight>
                <a:latin typeface="Consolas" panose="020B0609020204030204" pitchFamily="49" charset="0"/>
              </a:rPr>
              <a:t>$"Memory with </a:t>
            </a:r>
            <a:r>
              <a:rPr lang="en-GB" sz="1100" dirty="0">
                <a:solidFill>
                  <a:srgbClr val="000000"/>
                </a:solidFill>
                <a:highlight>
                  <a:srgbClr val="FFFF00"/>
                </a:highlight>
                <a:latin typeface="Consolas" panose="020B0609020204030204" pitchFamily="49" charset="0"/>
              </a:rPr>
              <a:t>{</a:t>
            </a:r>
            <a:r>
              <a:rPr lang="en-GB" sz="1100" dirty="0" err="1">
                <a:solidFill>
                  <a:srgbClr val="000000"/>
                </a:solidFill>
                <a:highlight>
                  <a:srgbClr val="FFFF00"/>
                </a:highlight>
                <a:latin typeface="Consolas" panose="020B0609020204030204" pitchFamily="49" charset="0"/>
              </a:rPr>
              <a:t>threads.Count</a:t>
            </a:r>
            <a:r>
              <a:rPr lang="en-GB" sz="1100" dirty="0">
                <a:solidFill>
                  <a:srgbClr val="000000"/>
                </a:solidFill>
                <a:highlight>
                  <a:srgbClr val="FFFF00"/>
                </a:highlight>
                <a:latin typeface="Consolas" panose="020B0609020204030204" pitchFamily="49" charset="0"/>
              </a:rPr>
              <a:t>}</a:t>
            </a:r>
            <a:r>
              <a:rPr lang="en-GB" sz="1100" dirty="0">
                <a:solidFill>
                  <a:srgbClr val="A31515"/>
                </a:solidFill>
                <a:highlight>
                  <a:srgbClr val="FFFF00"/>
                </a:highlight>
                <a:latin typeface="Consolas" panose="020B0609020204030204" pitchFamily="49" charset="0"/>
              </a:rPr>
              <a:t> threads:        </a:t>
            </a:r>
          </a:p>
          <a:p>
            <a:pPr marL="36900" indent="0">
              <a:spcBef>
                <a:spcPts val="0"/>
              </a:spcBef>
              <a:spcAft>
                <a:spcPts val="0"/>
              </a:spcAft>
              <a:buNone/>
            </a:pPr>
            <a:r>
              <a:rPr lang="en-GB" sz="1100" dirty="0">
                <a:solidFill>
                  <a:srgbClr val="A31515"/>
                </a:solidFill>
                <a:highlight>
                  <a:srgbClr val="FFFF00"/>
                </a:highlight>
                <a:latin typeface="Consolas" panose="020B0609020204030204" pitchFamily="49" charset="0"/>
              </a:rPr>
              <a:t>      </a:t>
            </a:r>
            <a:r>
              <a:rPr lang="en-GB" sz="1100" dirty="0">
                <a:solidFill>
                  <a:srgbClr val="000000"/>
                </a:solidFill>
                <a:highlight>
                  <a:srgbClr val="FFFF00"/>
                </a:highlight>
                <a:latin typeface="Consolas" panose="020B0609020204030204" pitchFamily="49" charset="0"/>
              </a:rPr>
              <a:t>{</a:t>
            </a:r>
            <a:r>
              <a:rPr lang="en-GB" sz="1100" dirty="0" err="1">
                <a:solidFill>
                  <a:srgbClr val="2B91AF"/>
                </a:solidFill>
                <a:highlight>
                  <a:srgbClr val="FFFF00"/>
                </a:highlight>
                <a:latin typeface="Consolas" panose="020B0609020204030204" pitchFamily="49" charset="0"/>
              </a:rPr>
              <a:t>GC</a:t>
            </a:r>
            <a:r>
              <a:rPr lang="en-GB" sz="1100" dirty="0" err="1">
                <a:solidFill>
                  <a:srgbClr val="000000"/>
                </a:solidFill>
                <a:highlight>
                  <a:srgbClr val="FFFF00"/>
                </a:highlight>
                <a:latin typeface="Consolas" panose="020B0609020204030204" pitchFamily="49" charset="0"/>
              </a:rPr>
              <a:t>.GetTotalMemory</a:t>
            </a:r>
            <a:r>
              <a:rPr lang="en-GB" sz="1100" dirty="0">
                <a:solidFill>
                  <a:srgbClr val="000000"/>
                </a:solidFill>
                <a:highlight>
                  <a:srgbClr val="FFFF00"/>
                </a:highlight>
                <a:latin typeface="Consolas" panose="020B0609020204030204" pitchFamily="49" charset="0"/>
              </a:rPr>
              <a:t>(</a:t>
            </a:r>
            <a:r>
              <a:rPr lang="en-GB" sz="1100" dirty="0">
                <a:solidFill>
                  <a:srgbClr val="0000FF"/>
                </a:solidFill>
                <a:highlight>
                  <a:srgbClr val="FFFF00"/>
                </a:highlight>
                <a:latin typeface="Consolas" panose="020B0609020204030204" pitchFamily="49" charset="0"/>
              </a:rPr>
              <a:t>true</a:t>
            </a:r>
            <a:r>
              <a:rPr lang="en-GB" sz="1100" dirty="0">
                <a:solidFill>
                  <a:srgbClr val="000000"/>
                </a:solidFill>
                <a:highlight>
                  <a:srgbClr val="FFFF00"/>
                </a:highlight>
                <a:latin typeface="Consolas" panose="020B0609020204030204" pitchFamily="49" charset="0"/>
              </a:rPr>
              <a:t>)</a:t>
            </a:r>
            <a:r>
              <a:rPr lang="en-GB" sz="1100" dirty="0">
                <a:solidFill>
                  <a:srgbClr val="3CB371"/>
                </a:solidFill>
                <a:highlight>
                  <a:srgbClr val="FFFF00"/>
                </a:highlight>
                <a:latin typeface="Consolas" panose="020B0609020204030204" pitchFamily="49" charset="0"/>
              </a:rPr>
              <a:t>:N0</a:t>
            </a:r>
            <a:r>
              <a:rPr lang="en-GB" sz="1100" dirty="0">
                <a:solidFill>
                  <a:srgbClr val="000000"/>
                </a:solidFill>
                <a:highlight>
                  <a:srgbClr val="FFFF00"/>
                </a:highlight>
                <a:latin typeface="Consolas" panose="020B0609020204030204" pitchFamily="49" charset="0"/>
              </a:rPr>
              <a:t>}</a:t>
            </a:r>
            <a:r>
              <a:rPr lang="en-GB" sz="1100" dirty="0">
                <a:solidFill>
                  <a:srgbClr val="A31515"/>
                </a:solidFill>
                <a:highlight>
                  <a:srgbClr val="FFFF00"/>
                </a:highlight>
                <a:latin typeface="Consolas" panose="020B0609020204030204" pitchFamily="49" charset="0"/>
              </a:rPr>
              <a:t>"</a:t>
            </a:r>
            <a:r>
              <a:rPr lang="en-GB" sz="1100" dirty="0">
                <a:solidFill>
                  <a:srgbClr val="000000"/>
                </a:solidFill>
                <a:highlight>
                  <a:srgbClr val="FFFF00"/>
                </a:highlight>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FF"/>
                </a:solidFill>
                <a:latin typeface="Consolas" panose="020B0609020204030204" pitchFamily="49" charset="0"/>
              </a:rPr>
              <a:t>private</a:t>
            </a: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static</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int</a:t>
            </a:r>
            <a:r>
              <a:rPr lang="en-GB" sz="1100" dirty="0">
                <a:solidFill>
                  <a:srgbClr val="000000"/>
                </a:solidFill>
                <a:latin typeface="Consolas" panose="020B0609020204030204" pitchFamily="49" charset="0"/>
              </a:rPr>
              <a:t> DoSomething(</a:t>
            </a:r>
            <a:r>
              <a:rPr lang="en-GB" sz="1100" dirty="0" err="1">
                <a:solidFill>
                  <a:srgbClr val="0000FF"/>
                </a:solidFill>
                <a:latin typeface="Consolas" panose="020B0609020204030204" pitchFamily="49" charset="0"/>
              </a:rPr>
              <a:t>int</a:t>
            </a:r>
            <a:r>
              <a:rPr lang="en-GB" sz="1100" dirty="0">
                <a:solidFill>
                  <a:srgbClr val="000000"/>
                </a:solidFill>
                <a:latin typeface="Consolas" panose="020B0609020204030204" pitchFamily="49" charset="0"/>
              </a:rPr>
              <a:t> input)</a:t>
            </a:r>
          </a:p>
          <a:p>
            <a:pPr marL="36900" indent="0">
              <a:spcBef>
                <a:spcPts val="0"/>
              </a:spcBef>
              <a:spcAft>
                <a:spcPts val="0"/>
              </a:spcAft>
              <a:buNone/>
            </a:pP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 = 100;</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t2 = input * t;</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2B91AF"/>
                </a:solidFill>
                <a:latin typeface="Consolas" panose="020B0609020204030204" pitchFamily="49" charset="0"/>
              </a:rPr>
              <a:t>Thread</a:t>
            </a:r>
            <a:r>
              <a:rPr lang="en-GB" sz="1100" dirty="0" err="1">
                <a:solidFill>
                  <a:srgbClr val="000000"/>
                </a:solidFill>
                <a:latin typeface="Consolas" panose="020B0609020204030204" pitchFamily="49" charset="0"/>
              </a:rPr>
              <a:t>.Sleep</a:t>
            </a:r>
            <a:r>
              <a:rPr lang="en-GB" sz="1100" dirty="0">
                <a:solidFill>
                  <a:srgbClr val="000000"/>
                </a:solidFill>
                <a:latin typeface="Consolas" panose="020B0609020204030204" pitchFamily="49" charset="0"/>
              </a:rPr>
              <a:t>(</a:t>
            </a:r>
            <a:r>
              <a:rPr lang="en-GB" sz="1100" dirty="0" err="1">
                <a:solidFill>
                  <a:srgbClr val="2B91AF"/>
                </a:solidFill>
                <a:latin typeface="Consolas" panose="020B0609020204030204" pitchFamily="49" charset="0"/>
              </a:rPr>
              <a:t>TimeSpan</a:t>
            </a:r>
            <a:r>
              <a:rPr lang="en-GB" sz="1100" dirty="0" err="1">
                <a:solidFill>
                  <a:srgbClr val="000000"/>
                </a:solidFill>
                <a:latin typeface="Consolas" panose="020B0609020204030204" pitchFamily="49" charset="0"/>
              </a:rPr>
              <a:t>.FromSeconds</a:t>
            </a:r>
            <a:r>
              <a:rPr lang="en-GB" sz="1100" dirty="0">
                <a:solidFill>
                  <a:srgbClr val="000000"/>
                </a:solidFill>
                <a:latin typeface="Consolas" panose="020B0609020204030204" pitchFamily="49" charset="0"/>
              </a:rPr>
              <a:t>(60));</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return</a:t>
            </a:r>
            <a:r>
              <a:rPr lang="en-GB" sz="1100" dirty="0">
                <a:solidFill>
                  <a:srgbClr val="000000"/>
                </a:solidFill>
                <a:latin typeface="Consolas" panose="020B0609020204030204" pitchFamily="49" charset="0"/>
              </a:rPr>
              <a:t> t2;</a:t>
            </a:r>
          </a:p>
          <a:p>
            <a:pPr marL="36900" indent="0">
              <a:spcBef>
                <a:spcPts val="0"/>
              </a:spcBef>
              <a:spcAft>
                <a:spcPts val="0"/>
              </a:spcAft>
              <a:buNone/>
            </a:pPr>
            <a:r>
              <a:rPr lang="en-GB" sz="1100" dirty="0">
                <a:solidFill>
                  <a:srgbClr val="000000"/>
                </a:solidFill>
                <a:latin typeface="Consolas" panose="020B0609020204030204" pitchFamily="49" charset="0"/>
              </a:rPr>
              <a:t>}</a:t>
            </a:r>
            <a:endParaRPr lang="en-GB" sz="1100" dirty="0"/>
          </a:p>
        </p:txBody>
      </p:sp>
      <p:sp>
        <p:nvSpPr>
          <p:cNvPr id="11" name="TextBox 10"/>
          <p:cNvSpPr txBox="1"/>
          <p:nvPr/>
        </p:nvSpPr>
        <p:spPr>
          <a:xfrm>
            <a:off x="7695627" y="5986633"/>
            <a:ext cx="2856295" cy="369332"/>
          </a:xfrm>
          <a:prstGeom prst="rect">
            <a:avLst/>
          </a:prstGeom>
          <a:noFill/>
        </p:spPr>
        <p:txBody>
          <a:bodyPr wrap="none" rtlCol="0">
            <a:spAutoFit/>
          </a:bodyPr>
          <a:lstStyle/>
          <a:p>
            <a:r>
              <a:rPr lang="en-GB" b="1" dirty="0"/>
              <a:t>Additional memory: ~200kb</a:t>
            </a:r>
          </a:p>
        </p:txBody>
      </p:sp>
      <p:sp>
        <p:nvSpPr>
          <p:cNvPr id="12" name="TextBox 11"/>
          <p:cNvSpPr txBox="1"/>
          <p:nvPr/>
        </p:nvSpPr>
        <p:spPr>
          <a:xfrm>
            <a:off x="1610920" y="5986633"/>
            <a:ext cx="2856295" cy="369332"/>
          </a:xfrm>
          <a:prstGeom prst="rect">
            <a:avLst/>
          </a:prstGeom>
          <a:noFill/>
        </p:spPr>
        <p:txBody>
          <a:bodyPr wrap="none" rtlCol="0">
            <a:spAutoFit/>
          </a:bodyPr>
          <a:lstStyle/>
          <a:p>
            <a:r>
              <a:rPr lang="en-GB" b="1" dirty="0"/>
              <a:t>Additional memory: ~650kb</a:t>
            </a:r>
          </a:p>
        </p:txBody>
      </p:sp>
    </p:spTree>
    <p:extLst>
      <p:ext uri="{BB962C8B-B14F-4D97-AF65-F5344CB8AC3E}">
        <p14:creationId xmlns:p14="http://schemas.microsoft.com/office/powerpoint/2010/main" val="292743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9922"/>
            <a:ext cx="10353762" cy="970450"/>
          </a:xfrm>
        </p:spPr>
        <p:txBody>
          <a:bodyPr/>
          <a:lstStyle/>
          <a:p>
            <a:r>
              <a:rPr lang="en-GB" dirty="0"/>
              <a:t>What is the value of “total”?</a:t>
            </a:r>
          </a:p>
        </p:txBody>
      </p:sp>
      <p:sp>
        <p:nvSpPr>
          <p:cNvPr id="10" name="Content Placeholder 6"/>
          <p:cNvSpPr>
            <a:spLocks noGrp="1"/>
          </p:cNvSpPr>
          <p:nvPr>
            <p:ph idx="1"/>
          </p:nvPr>
        </p:nvSpPr>
        <p:spPr>
          <a:xfrm>
            <a:off x="913795" y="1206393"/>
            <a:ext cx="10353762" cy="4694945"/>
          </a:xfrm>
          <a:solidFill>
            <a:schemeClr val="tx1">
              <a:lumMod val="95000"/>
            </a:schemeClr>
          </a:solidFill>
        </p:spPr>
        <p:txBody>
          <a:bodyPr>
            <a:noAutofit/>
          </a:bodyPr>
          <a:lstStyle/>
          <a:p>
            <a:pPr marL="36900" indent="0">
              <a:spcBef>
                <a:spcPts val="0"/>
              </a:spcBef>
              <a:spcAft>
                <a:spcPts val="0"/>
              </a:spcAft>
              <a:buNone/>
            </a:pPr>
            <a:r>
              <a:rPr lang="en-GB" sz="1100" dirty="0">
                <a:solidFill>
                  <a:srgbClr val="0000FF"/>
                </a:solidFill>
                <a:latin typeface="Consolas" panose="020B0609020204030204" pitchFamily="49" charset="0"/>
              </a:rPr>
              <a:t>public</a:t>
            </a: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class</a:t>
            </a:r>
            <a:r>
              <a:rPr lang="en-GB" sz="1100" dirty="0">
                <a:solidFill>
                  <a:srgbClr val="000000"/>
                </a:solidFill>
                <a:latin typeface="Consolas" panose="020B0609020204030204" pitchFamily="49" charset="0"/>
              </a:rPr>
              <a:t> </a:t>
            </a:r>
            <a:r>
              <a:rPr lang="en-GB" sz="1100" dirty="0">
                <a:solidFill>
                  <a:srgbClr val="2B91AF"/>
                </a:solidFill>
                <a:latin typeface="Consolas" panose="020B0609020204030204" pitchFamily="49" charset="0"/>
              </a:rPr>
              <a:t>Tester</a:t>
            </a: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FF"/>
                </a:solidFill>
                <a:latin typeface="Consolas" panose="020B0609020204030204" pitchFamily="49" charset="0"/>
              </a:rPr>
              <a:t>    private</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int</a:t>
            </a:r>
            <a:r>
              <a:rPr lang="en-GB" sz="1100" dirty="0">
                <a:solidFill>
                  <a:srgbClr val="000000"/>
                </a:solidFill>
                <a:latin typeface="Consolas" panose="020B0609020204030204" pitchFamily="49" charset="0"/>
              </a:rPr>
              <a:t> total;</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public</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async</a:t>
            </a:r>
            <a:r>
              <a:rPr lang="en-GB" sz="1100" dirty="0">
                <a:solidFill>
                  <a:srgbClr val="000000"/>
                </a:solidFill>
                <a:latin typeface="Consolas" panose="020B0609020204030204" pitchFamily="49" charset="0"/>
              </a:rPr>
              <a:t> </a:t>
            </a:r>
            <a:r>
              <a:rPr lang="en-GB" sz="1100" dirty="0">
                <a:solidFill>
                  <a:srgbClr val="2B91AF"/>
                </a:solidFill>
                <a:latin typeface="Consolas" panose="020B0609020204030204" pitchFamily="49" charset="0"/>
              </a:rPr>
              <a:t>Task</a:t>
            </a:r>
            <a:r>
              <a:rPr lang="en-GB" sz="1100" dirty="0">
                <a:solidFill>
                  <a:srgbClr val="000000"/>
                </a:solidFill>
                <a:latin typeface="Consolas" panose="020B0609020204030204" pitchFamily="49" charset="0"/>
              </a:rPr>
              <a:t>&lt;</a:t>
            </a:r>
            <a:r>
              <a:rPr lang="en-GB" sz="1100" dirty="0" err="1">
                <a:solidFill>
                  <a:srgbClr val="0000FF"/>
                </a:solidFill>
                <a:latin typeface="Consolas" panose="020B0609020204030204" pitchFamily="49" charset="0"/>
              </a:rPr>
              <a:t>int</a:t>
            </a:r>
            <a:r>
              <a:rPr lang="en-GB" sz="1100" dirty="0">
                <a:solidFill>
                  <a:srgbClr val="000000"/>
                </a:solidFill>
                <a:latin typeface="Consolas" panose="020B0609020204030204" pitchFamily="49" charset="0"/>
              </a:rPr>
              <a:t>&gt; Run()</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r>
              <a:rPr lang="en-GB" sz="1100" dirty="0">
                <a:solidFill>
                  <a:srgbClr val="008000"/>
                </a:solidFill>
                <a:latin typeface="Consolas" panose="020B0609020204030204" pitchFamily="49" charset="0"/>
              </a:rPr>
              <a:t>        // NOTE: </a:t>
            </a:r>
            <a:r>
              <a:rPr lang="en-GB" sz="1100" dirty="0" err="1">
                <a:solidFill>
                  <a:srgbClr val="008000"/>
                </a:solidFill>
                <a:latin typeface="Consolas" panose="020B0609020204030204" pitchFamily="49" charset="0"/>
              </a:rPr>
              <a:t>ToList</a:t>
            </a:r>
            <a:r>
              <a:rPr lang="en-GB" sz="1100" dirty="0">
                <a:solidFill>
                  <a:srgbClr val="008000"/>
                </a:solidFill>
                <a:latin typeface="Consolas" panose="020B0609020204030204" pitchFamily="49" charset="0"/>
              </a:rPr>
              <a:t> essential to get this to run in parallel!</a:t>
            </a: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tasks = </a:t>
            </a:r>
            <a:r>
              <a:rPr lang="en-GB" sz="1100" dirty="0" err="1">
                <a:solidFill>
                  <a:srgbClr val="2B91AF"/>
                </a:solidFill>
                <a:latin typeface="Consolas" panose="020B0609020204030204" pitchFamily="49" charset="0"/>
              </a:rPr>
              <a:t>Enumerable</a:t>
            </a:r>
            <a:r>
              <a:rPr lang="en-GB" sz="1100" dirty="0" err="1">
                <a:solidFill>
                  <a:srgbClr val="000000"/>
                </a:solidFill>
                <a:latin typeface="Consolas" panose="020B0609020204030204" pitchFamily="49" charset="0"/>
              </a:rPr>
              <a:t>.Range</a:t>
            </a:r>
            <a:r>
              <a:rPr lang="en-GB" sz="1100" dirty="0">
                <a:solidFill>
                  <a:srgbClr val="000000"/>
                </a:solidFill>
                <a:latin typeface="Consolas" panose="020B0609020204030204" pitchFamily="49" charset="0"/>
              </a:rPr>
              <a:t>(0, 1000).Select(</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 =&gt; </a:t>
            </a:r>
            <a:r>
              <a:rPr lang="en-GB" sz="1100" dirty="0" err="1">
                <a:solidFill>
                  <a:srgbClr val="0000FF"/>
                </a:solidFill>
                <a:latin typeface="Consolas" panose="020B0609020204030204" pitchFamily="49" charset="0"/>
              </a:rPr>
              <a:t>this</a:t>
            </a:r>
            <a:r>
              <a:rPr lang="en-GB" sz="1100" dirty="0" err="1">
                <a:solidFill>
                  <a:srgbClr val="000000"/>
                </a:solidFill>
                <a:latin typeface="Consolas" panose="020B0609020204030204" pitchFamily="49" charset="0"/>
              </a:rPr>
              <a:t>.DoSomething</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ToList</a:t>
            </a:r>
            <a:r>
              <a:rPr lang="en-GB" sz="1100" dirty="0">
                <a:solidFill>
                  <a:srgbClr val="000000"/>
                </a:solidFill>
                <a:latin typeface="Consolas" panose="020B0609020204030204" pitchFamily="49" charset="0"/>
              </a:rPr>
              <a:t>();  </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2B91AF"/>
                </a:solidFill>
                <a:latin typeface="Consolas" panose="020B0609020204030204" pitchFamily="49" charset="0"/>
              </a:rPr>
              <a:t>Console</a:t>
            </a:r>
            <a:r>
              <a:rPr lang="en-GB" sz="1100" dirty="0" err="1">
                <a:solidFill>
                  <a:srgbClr val="000000"/>
                </a:solidFill>
                <a:latin typeface="Consolas" panose="020B0609020204030204" pitchFamily="49" charset="0"/>
              </a:rPr>
              <a:t>.WriteLine</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TaskCount</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 tasks started"</a:t>
            </a: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foreach</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task </a:t>
            </a:r>
            <a:r>
              <a:rPr lang="en-GB" sz="1100" dirty="0">
                <a:solidFill>
                  <a:srgbClr val="0000FF"/>
                </a:solidFill>
                <a:latin typeface="Consolas" panose="020B0609020204030204" pitchFamily="49" charset="0"/>
              </a:rPr>
              <a:t>in</a:t>
            </a:r>
            <a:r>
              <a:rPr lang="en-GB" sz="1100" dirty="0">
                <a:solidFill>
                  <a:srgbClr val="000000"/>
                </a:solidFill>
                <a:latin typeface="Consolas" panose="020B0609020204030204" pitchFamily="49" charset="0"/>
              </a:rPr>
              <a:t> tasks)</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await</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task.ConfigureAwait</a:t>
            </a:r>
            <a:r>
              <a:rPr lang="en-GB" sz="1100" dirty="0">
                <a:solidFill>
                  <a:srgbClr val="000000"/>
                </a:solidFill>
                <a:latin typeface="Consolas" panose="020B0609020204030204" pitchFamily="49" charset="0"/>
              </a:rPr>
              <a:t>(</a:t>
            </a:r>
            <a:r>
              <a:rPr lang="en-GB" sz="1100" dirty="0">
                <a:solidFill>
                  <a:srgbClr val="0000FF"/>
                </a:solidFill>
                <a:latin typeface="Consolas" panose="020B0609020204030204" pitchFamily="49" charset="0"/>
              </a:rPr>
              <a:t>false</a:t>
            </a: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2B91AF"/>
                </a:solidFill>
                <a:latin typeface="Consolas" panose="020B0609020204030204" pitchFamily="49" charset="0"/>
              </a:rPr>
              <a:t>Console</a:t>
            </a:r>
            <a:r>
              <a:rPr lang="en-GB" sz="1100" dirty="0" err="1">
                <a:solidFill>
                  <a:srgbClr val="000000"/>
                </a:solidFill>
                <a:latin typeface="Consolas" panose="020B0609020204030204" pitchFamily="49" charset="0"/>
              </a:rPr>
              <a:t>.WriteLine</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$"Expected: </a:t>
            </a:r>
            <a:r>
              <a:rPr lang="en-GB" sz="1100" dirty="0">
                <a:solidFill>
                  <a:srgbClr val="000000"/>
                </a:solidFill>
                <a:latin typeface="Consolas" panose="020B0609020204030204" pitchFamily="49" charset="0"/>
              </a:rPr>
              <a:t>{1000 * 10</a:t>
            </a:r>
            <a:r>
              <a:rPr lang="en-GB" sz="1100" dirty="0">
                <a:solidFill>
                  <a:srgbClr val="3CB371"/>
                </a:solidFill>
                <a:latin typeface="Consolas" panose="020B0609020204030204" pitchFamily="49" charset="0"/>
              </a:rPr>
              <a:t>:N0</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 Actual: </a:t>
            </a:r>
            <a:r>
              <a:rPr lang="en-GB" sz="1100" dirty="0">
                <a:solidFill>
                  <a:srgbClr val="000000"/>
                </a:solidFill>
                <a:latin typeface="Consolas" panose="020B0609020204030204" pitchFamily="49" charset="0"/>
              </a:rPr>
              <a:t>{</a:t>
            </a:r>
            <a:r>
              <a:rPr lang="en-GB" sz="1100" dirty="0">
                <a:solidFill>
                  <a:srgbClr val="0000FF"/>
                </a:solidFill>
                <a:latin typeface="Consolas" panose="020B0609020204030204" pitchFamily="49" charset="0"/>
              </a:rPr>
              <a:t>this</a:t>
            </a:r>
            <a:r>
              <a:rPr lang="en-GB" sz="1100" dirty="0">
                <a:solidFill>
                  <a:srgbClr val="000000"/>
                </a:solidFill>
                <a:latin typeface="Consolas" panose="020B0609020204030204" pitchFamily="49" charset="0"/>
              </a:rPr>
              <a:t>.total</a:t>
            </a:r>
            <a:r>
              <a:rPr lang="en-GB" sz="1100" dirty="0">
                <a:solidFill>
                  <a:srgbClr val="3CB371"/>
                </a:solidFill>
                <a:latin typeface="Consolas" panose="020B0609020204030204" pitchFamily="49" charset="0"/>
              </a:rPr>
              <a:t>:N0</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a:t>
            </a: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return</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this</a:t>
            </a:r>
            <a:r>
              <a:rPr lang="en-GB" sz="1100" dirty="0" err="1">
                <a:solidFill>
                  <a:srgbClr val="000000"/>
                </a:solidFill>
                <a:latin typeface="Consolas" panose="020B0609020204030204" pitchFamily="49" charset="0"/>
              </a:rPr>
              <a:t>.total</a:t>
            </a: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private</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async</a:t>
            </a:r>
            <a:r>
              <a:rPr lang="en-GB" sz="1100" dirty="0">
                <a:solidFill>
                  <a:srgbClr val="000000"/>
                </a:solidFill>
                <a:latin typeface="Consolas" panose="020B0609020204030204" pitchFamily="49" charset="0"/>
              </a:rPr>
              <a:t> </a:t>
            </a:r>
            <a:r>
              <a:rPr lang="en-GB" sz="1100" dirty="0">
                <a:solidFill>
                  <a:srgbClr val="2B91AF"/>
                </a:solidFill>
                <a:latin typeface="Consolas" panose="020B0609020204030204" pitchFamily="49" charset="0"/>
              </a:rPr>
              <a:t>Task</a:t>
            </a:r>
            <a:r>
              <a:rPr lang="en-GB" sz="1100" dirty="0">
                <a:solidFill>
                  <a:srgbClr val="000000"/>
                </a:solidFill>
                <a:latin typeface="Consolas" panose="020B0609020204030204" pitchFamily="49" charset="0"/>
              </a:rPr>
              <a:t> DoSomething()</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r>
              <a:rPr lang="nn-NO" sz="1100" dirty="0">
                <a:solidFill>
                  <a:srgbClr val="000000"/>
                </a:solidFill>
                <a:latin typeface="Consolas" panose="020B0609020204030204" pitchFamily="49" charset="0"/>
              </a:rPr>
              <a:t>        </a:t>
            </a:r>
            <a:r>
              <a:rPr lang="nn-NO" sz="1100" dirty="0">
                <a:solidFill>
                  <a:srgbClr val="0000FF"/>
                </a:solidFill>
                <a:latin typeface="Consolas" panose="020B0609020204030204" pitchFamily="49" charset="0"/>
              </a:rPr>
              <a:t>for</a:t>
            </a:r>
            <a:r>
              <a:rPr lang="nn-NO" sz="1100" dirty="0">
                <a:solidFill>
                  <a:srgbClr val="000000"/>
                </a:solidFill>
                <a:latin typeface="Consolas" panose="020B0609020204030204" pitchFamily="49" charset="0"/>
              </a:rPr>
              <a:t> (</a:t>
            </a:r>
            <a:r>
              <a:rPr lang="nn-NO" sz="1100" dirty="0">
                <a:solidFill>
                  <a:srgbClr val="0000FF"/>
                </a:solidFill>
                <a:latin typeface="Consolas" panose="020B0609020204030204" pitchFamily="49" charset="0"/>
              </a:rPr>
              <a:t>int</a:t>
            </a:r>
            <a:r>
              <a:rPr lang="nn-NO" sz="1100" dirty="0">
                <a:solidFill>
                  <a:srgbClr val="000000"/>
                </a:solidFill>
                <a:latin typeface="Consolas" panose="020B0609020204030204" pitchFamily="49" charset="0"/>
              </a:rPr>
              <a:t> i = 0; i &lt; 10; i++)</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r>
              <a:rPr lang="en-GB" sz="1100" dirty="0">
                <a:solidFill>
                  <a:srgbClr val="0000FF"/>
                </a:solidFill>
                <a:latin typeface="Consolas" panose="020B0609020204030204" pitchFamily="49" charset="0"/>
              </a:rPr>
              <a:t>            await</a:t>
            </a:r>
            <a:r>
              <a:rPr lang="en-GB" sz="1100" dirty="0">
                <a:solidFill>
                  <a:srgbClr val="000000"/>
                </a:solidFill>
                <a:latin typeface="Consolas" panose="020B0609020204030204" pitchFamily="49" charset="0"/>
              </a:rPr>
              <a:t> </a:t>
            </a:r>
            <a:r>
              <a:rPr lang="en-GB" sz="1100" dirty="0" err="1">
                <a:solidFill>
                  <a:srgbClr val="2B91AF"/>
                </a:solidFill>
                <a:latin typeface="Consolas" panose="020B0609020204030204" pitchFamily="49" charset="0"/>
              </a:rPr>
              <a:t>Task</a:t>
            </a:r>
            <a:r>
              <a:rPr lang="en-GB" sz="1100" dirty="0" err="1">
                <a:solidFill>
                  <a:srgbClr val="000000"/>
                </a:solidFill>
                <a:latin typeface="Consolas" panose="020B0609020204030204" pitchFamily="49" charset="0"/>
              </a:rPr>
              <a:t>.Delay</a:t>
            </a:r>
            <a:r>
              <a:rPr lang="en-GB" sz="1100" dirty="0">
                <a:solidFill>
                  <a:srgbClr val="000000"/>
                </a:solidFill>
                <a:latin typeface="Consolas" panose="020B0609020204030204" pitchFamily="49" charset="0"/>
              </a:rPr>
              <a:t>(100).</a:t>
            </a:r>
            <a:r>
              <a:rPr lang="en-GB" sz="1100" dirty="0" err="1">
                <a:solidFill>
                  <a:srgbClr val="000000"/>
                </a:solidFill>
                <a:latin typeface="Consolas" panose="020B0609020204030204" pitchFamily="49" charset="0"/>
              </a:rPr>
              <a:t>ConfigureAwait</a:t>
            </a:r>
            <a:r>
              <a:rPr lang="en-GB" sz="1100" dirty="0">
                <a:solidFill>
                  <a:srgbClr val="000000"/>
                </a:solidFill>
                <a:latin typeface="Consolas" panose="020B0609020204030204" pitchFamily="49" charset="0"/>
              </a:rPr>
              <a:t>(</a:t>
            </a:r>
            <a:r>
              <a:rPr lang="en-GB" sz="1100" dirty="0">
                <a:solidFill>
                  <a:srgbClr val="0000FF"/>
                </a:solidFill>
                <a:latin typeface="Consolas" panose="020B0609020204030204" pitchFamily="49" charset="0"/>
              </a:rPr>
              <a:t>false</a:t>
            </a:r>
            <a:r>
              <a:rPr lang="en-GB" sz="1100" dirty="0">
                <a:solidFill>
                  <a:srgbClr val="000000"/>
                </a:solidFill>
                <a:latin typeface="Consolas" panose="020B0609020204030204" pitchFamily="49" charset="0"/>
              </a:rPr>
              <a:t>); </a:t>
            </a:r>
            <a:r>
              <a:rPr lang="en-GB" sz="1100" dirty="0">
                <a:solidFill>
                  <a:srgbClr val="008000"/>
                </a:solidFill>
                <a:latin typeface="Consolas" panose="020B0609020204030204" pitchFamily="49" charset="0"/>
              </a:rPr>
              <a:t>// Simulate some </a:t>
            </a:r>
            <a:r>
              <a:rPr lang="en-GB" sz="1100" dirty="0" err="1">
                <a:solidFill>
                  <a:srgbClr val="008000"/>
                </a:solidFill>
                <a:latin typeface="Consolas" panose="020B0609020204030204" pitchFamily="49" charset="0"/>
              </a:rPr>
              <a:t>async</a:t>
            </a:r>
            <a:r>
              <a:rPr lang="en-GB" sz="1100" dirty="0">
                <a:solidFill>
                  <a:srgbClr val="008000"/>
                </a:solidFill>
                <a:latin typeface="Consolas" panose="020B0609020204030204" pitchFamily="49" charset="0"/>
              </a:rPr>
              <a:t> work</a:t>
            </a:r>
            <a:r>
              <a:rPr lang="en-GB" sz="1100" dirty="0">
                <a:solidFill>
                  <a:srgbClr val="000000"/>
                </a:solidFill>
                <a:latin typeface="Consolas" panose="020B0609020204030204" pitchFamily="49" charset="0"/>
              </a:rPr>
              <a:t>     </a:t>
            </a:r>
          </a:p>
          <a:p>
            <a:pPr marL="36900" indent="0">
              <a:spcBef>
                <a:spcPts val="0"/>
              </a:spcBef>
              <a:spcAft>
                <a:spcPts val="0"/>
              </a:spcAft>
              <a:buNone/>
            </a:pPr>
            <a:r>
              <a:rPr lang="en-GB" sz="1100" dirty="0">
                <a:solidFill>
                  <a:srgbClr val="2B91AF"/>
                </a:solidFill>
                <a:latin typeface="Consolas" panose="020B0609020204030204" pitchFamily="49" charset="0"/>
              </a:rPr>
              <a:t>            </a:t>
            </a:r>
            <a:r>
              <a:rPr lang="en-GB" sz="1100" dirty="0" err="1">
                <a:solidFill>
                  <a:srgbClr val="2B91AF"/>
                </a:solidFill>
                <a:latin typeface="Consolas" panose="020B0609020204030204" pitchFamily="49" charset="0"/>
              </a:rPr>
              <a:t>Thread</a:t>
            </a:r>
            <a:r>
              <a:rPr lang="en-GB" sz="1100" dirty="0" err="1">
                <a:solidFill>
                  <a:srgbClr val="000000"/>
                </a:solidFill>
                <a:latin typeface="Consolas" panose="020B0609020204030204" pitchFamily="49" charset="0"/>
              </a:rPr>
              <a:t>.Sleep</a:t>
            </a:r>
            <a:r>
              <a:rPr lang="en-GB" sz="1100" dirty="0">
                <a:solidFill>
                  <a:srgbClr val="000000"/>
                </a:solidFill>
                <a:latin typeface="Consolas" panose="020B0609020204030204" pitchFamily="49" charset="0"/>
              </a:rPr>
              <a:t>(10); </a:t>
            </a:r>
            <a:r>
              <a:rPr lang="en-GB" sz="1100" dirty="0">
                <a:solidFill>
                  <a:srgbClr val="008000"/>
                </a:solidFill>
                <a:latin typeface="Consolas" panose="020B0609020204030204" pitchFamily="49" charset="0"/>
              </a:rPr>
              <a:t>// Simulate CPU bound behaviour</a:t>
            </a: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this</a:t>
            </a:r>
            <a:r>
              <a:rPr lang="en-GB" sz="1100" dirty="0" err="1">
                <a:solidFill>
                  <a:srgbClr val="000000"/>
                </a:solidFill>
                <a:latin typeface="Consolas" panose="020B0609020204030204" pitchFamily="49" charset="0"/>
              </a:rPr>
              <a:t>.total</a:t>
            </a:r>
            <a:r>
              <a:rPr lang="en-GB" sz="1100" dirty="0">
                <a:solidFill>
                  <a:srgbClr val="000000"/>
                </a:solidFill>
                <a:latin typeface="Consolas" panose="020B0609020204030204" pitchFamily="49" charset="0"/>
              </a:rPr>
              <a:t> = </a:t>
            </a:r>
            <a:r>
              <a:rPr lang="en-GB" sz="1100" dirty="0" err="1">
                <a:solidFill>
                  <a:srgbClr val="0000FF"/>
                </a:solidFill>
                <a:latin typeface="Consolas" panose="020B0609020204030204" pitchFamily="49" charset="0"/>
              </a:rPr>
              <a:t>this</a:t>
            </a:r>
            <a:r>
              <a:rPr lang="en-GB" sz="1100" dirty="0" err="1">
                <a:solidFill>
                  <a:srgbClr val="000000"/>
                </a:solidFill>
                <a:latin typeface="Consolas" panose="020B0609020204030204" pitchFamily="49" charset="0"/>
              </a:rPr>
              <a:t>.total</a:t>
            </a:r>
            <a:r>
              <a:rPr lang="en-GB" sz="1100" dirty="0">
                <a:solidFill>
                  <a:srgbClr val="000000"/>
                </a:solidFill>
                <a:latin typeface="Consolas" panose="020B0609020204030204" pitchFamily="49" charset="0"/>
              </a:rPr>
              <a:t> + 1;</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r>
              <a:rPr lang="en-GB" sz="1100" dirty="0">
                <a:solidFill>
                  <a:srgbClr val="000000"/>
                </a:solidFill>
                <a:latin typeface="Consolas" panose="020B0609020204030204" pitchFamily="49" charset="0"/>
              </a:rPr>
              <a:t>}</a:t>
            </a:r>
            <a:endParaRPr lang="en-GB" sz="1100" dirty="0"/>
          </a:p>
        </p:txBody>
      </p:sp>
      <p:sp>
        <p:nvSpPr>
          <p:cNvPr id="4" name="Footer Placeholder 3"/>
          <p:cNvSpPr>
            <a:spLocks noGrp="1"/>
          </p:cNvSpPr>
          <p:nvPr>
            <p:ph type="ftr" sz="quarter" idx="11"/>
          </p:nvPr>
        </p:nvSpPr>
        <p:spPr/>
        <p:txBody>
          <a:bodyPr/>
          <a:lstStyle/>
          <a:p>
            <a:r>
              <a:rPr lang="en-GB"/>
              <a:t>@flytzen</a:t>
            </a:r>
            <a:endParaRPr lang="en-GB" dirty="0"/>
          </a:p>
        </p:txBody>
      </p:sp>
      <p:sp>
        <p:nvSpPr>
          <p:cNvPr id="9" name="TextBox 8"/>
          <p:cNvSpPr txBox="1"/>
          <p:nvPr/>
        </p:nvSpPr>
        <p:spPr>
          <a:xfrm>
            <a:off x="913796" y="5957372"/>
            <a:ext cx="10353762" cy="369332"/>
          </a:xfrm>
          <a:prstGeom prst="rect">
            <a:avLst/>
          </a:prstGeom>
          <a:noFill/>
        </p:spPr>
        <p:txBody>
          <a:bodyPr wrap="square" rtlCol="0">
            <a:spAutoFit/>
          </a:bodyPr>
          <a:lstStyle/>
          <a:p>
            <a:pPr algn="ctr"/>
            <a:r>
              <a:rPr lang="en-GB" b="1" dirty="0"/>
              <a:t>total &lt; 10,000</a:t>
            </a:r>
          </a:p>
        </p:txBody>
      </p:sp>
    </p:spTree>
    <p:extLst>
      <p:ext uri="{BB962C8B-B14F-4D97-AF65-F5344CB8AC3E}">
        <p14:creationId xmlns:p14="http://schemas.microsoft.com/office/powerpoint/2010/main" val="105670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Unwrapping the syntactic sugar</a:t>
            </a:r>
          </a:p>
        </p:txBody>
      </p:sp>
      <p:sp>
        <p:nvSpPr>
          <p:cNvPr id="6" name="Subtitle 5"/>
          <p:cNvSpPr>
            <a:spLocks noGrp="1"/>
          </p:cNvSpPr>
          <p:nvPr>
            <p:ph type="subTitle" idx="1"/>
          </p:nvPr>
        </p:nvSpPr>
        <p:spPr/>
        <p:txBody>
          <a:bodyPr/>
          <a:lstStyle/>
          <a:p>
            <a:endParaRPr lang="en-GB"/>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100623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It’s always a </a:t>
            </a:r>
            <a:r>
              <a:rPr lang="en-GB" dirty="0" err="1"/>
              <a:t>callback</a:t>
            </a:r>
            <a:endParaRPr lang="en-GB" dirty="0"/>
          </a:p>
        </p:txBody>
      </p:sp>
      <p:sp>
        <p:nvSpPr>
          <p:cNvPr id="7" name="Content Placeholder 6"/>
          <p:cNvSpPr>
            <a:spLocks noGrp="1"/>
          </p:cNvSpPr>
          <p:nvPr>
            <p:ph sz="quarter" idx="4"/>
          </p:nvPr>
        </p:nvSpPr>
        <p:spPr>
          <a:xfrm>
            <a:off x="6294967" y="1835255"/>
            <a:ext cx="5734038" cy="3955946"/>
          </a:xfrm>
          <a:solidFill>
            <a:schemeClr val="tx1">
              <a:lumMod val="95000"/>
            </a:schemeClr>
          </a:solidFill>
        </p:spPr>
        <p:txBody>
          <a:bodyPr>
            <a:noAutofit/>
          </a:bodyPr>
          <a:lstStyle/>
          <a:p>
            <a:pPr marL="36900" indent="0" algn="ctr">
              <a:spcBef>
                <a:spcPts val="0"/>
              </a:spcBef>
              <a:spcAft>
                <a:spcPts val="0"/>
              </a:spcAft>
              <a:buNone/>
            </a:pPr>
            <a:r>
              <a:rPr lang="en-GB" sz="2400" dirty="0">
                <a:solidFill>
                  <a:srgbClr val="FF0000"/>
                </a:solidFill>
                <a:latin typeface="Consolas" panose="020B0609020204030204" pitchFamily="49" charset="0"/>
              </a:rPr>
              <a:t>Bad pseudo code</a:t>
            </a: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0000FF"/>
                </a:solidFill>
                <a:latin typeface="Consolas" panose="020B0609020204030204" pitchFamily="49" charset="0"/>
              </a:rPr>
              <a:t>int</a:t>
            </a:r>
            <a:r>
              <a:rPr lang="en-GB" sz="1400" dirty="0">
                <a:solidFill>
                  <a:srgbClr val="000000"/>
                </a:solidFill>
                <a:latin typeface="Consolas" panose="020B0609020204030204" pitchFamily="49" charset="0"/>
              </a:rPr>
              <a:t>&gt; </a:t>
            </a:r>
            <a:r>
              <a:rPr lang="en-GB" sz="1400" dirty="0" err="1">
                <a:solidFill>
                  <a:srgbClr val="000000"/>
                </a:solidFill>
                <a:latin typeface="Consolas" panose="020B0609020204030204" pitchFamily="49" charset="0"/>
              </a:rPr>
              <a:t>DoSomeIO</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client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HttpClient</a:t>
            </a:r>
            <a:r>
              <a:rPr lang="en-GB" sz="1400" dirty="0">
                <a:solidFill>
                  <a:srgbClr val="000000"/>
                </a:solidFill>
                <a:latin typeface="Consolas" panose="020B0609020204030204" pitchFamily="49" charset="0"/>
              </a:rPr>
              <a:t>();</a:t>
            </a:r>
          </a:p>
          <a:p>
            <a:pPr marL="36900" indent="0">
              <a:spcBef>
                <a:spcPts val="0"/>
              </a:spcBef>
              <a:spcAft>
                <a:spcPts val="0"/>
              </a:spcAft>
              <a:buNone/>
            </a:pP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myTask</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client.GetStringAsync</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"http://www.google.com"</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(html) =&gt; </a:t>
            </a:r>
          </a:p>
          <a:p>
            <a:pPr marL="36900" indent="0">
              <a:spcBef>
                <a:spcPts val="0"/>
              </a:spcBef>
              <a:spcAft>
                <a:spcPts val="0"/>
              </a:spcAft>
              <a:buNone/>
            </a:pPr>
            <a:r>
              <a:rPr lang="en-GB" sz="1400" dirty="0">
                <a:solidFill>
                  <a:srgbClr val="000000"/>
                </a:solidFill>
                <a:latin typeface="Consolas" panose="020B0609020204030204" pitchFamily="49" charset="0"/>
              </a:rPr>
              <a:t>        {</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length = </a:t>
            </a:r>
            <a:r>
              <a:rPr lang="en-GB" sz="1400" dirty="0" err="1">
                <a:solidFill>
                  <a:srgbClr val="000000"/>
                </a:solidFill>
                <a:latin typeface="Consolas" panose="020B0609020204030204" pitchFamily="49" charset="0"/>
              </a:rPr>
              <a:t>html.Length</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length;</a:t>
            </a:r>
          </a:p>
          <a:p>
            <a:pPr marL="36900" indent="0">
              <a:spcBef>
                <a:spcPts val="0"/>
              </a:spcBef>
              <a:spcAft>
                <a:spcPts val="0"/>
              </a:spcAft>
              <a:buNone/>
            </a:pPr>
            <a:r>
              <a:rPr lang="en-GB" sz="1400" dirty="0">
                <a:solidFill>
                  <a:srgbClr val="000000"/>
                </a:solidFill>
                <a:latin typeface="Consolas" panose="020B0609020204030204" pitchFamily="49" charset="0"/>
              </a:rPr>
              <a:t>        }</a:t>
            </a:r>
          </a:p>
          <a:p>
            <a:pPr marL="36900" indent="0">
              <a:spcBef>
                <a:spcPts val="0"/>
              </a:spcBef>
              <a:spcAft>
                <a:spcPts val="0"/>
              </a:spcAft>
              <a:buNone/>
            </a:pPr>
            <a:r>
              <a:rPr lang="en-GB" sz="1400" dirty="0">
                <a:solidFill>
                  <a:srgbClr val="000000"/>
                </a:solidFill>
                <a:latin typeface="Consolas" panose="020B0609020204030204" pitchFamily="49" charset="0"/>
              </a:rPr>
              <a:t>    );</a:t>
            </a:r>
          </a:p>
          <a:p>
            <a:pPr marL="36900" indent="0">
              <a:spcBef>
                <a:spcPts val="0"/>
              </a:spcBef>
              <a:spcAft>
                <a:spcPts val="0"/>
              </a:spcAft>
              <a:buNone/>
            </a:pP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myTask</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a:t>
            </a:r>
            <a:endParaRPr lang="en-GB" sz="1400" dirty="0">
              <a:effectLst/>
            </a:endParaRPr>
          </a:p>
        </p:txBody>
      </p:sp>
      <p:sp>
        <p:nvSpPr>
          <p:cNvPr id="4" name="Footer Placeholder 3"/>
          <p:cNvSpPr>
            <a:spLocks noGrp="1"/>
          </p:cNvSpPr>
          <p:nvPr>
            <p:ph type="ftr" sz="quarter" idx="11"/>
          </p:nvPr>
        </p:nvSpPr>
        <p:spPr/>
        <p:txBody>
          <a:bodyPr/>
          <a:lstStyle/>
          <a:p>
            <a:r>
              <a:rPr lang="en-GB"/>
              <a:t>@flytzen</a:t>
            </a:r>
            <a:endParaRPr lang="en-GB" dirty="0"/>
          </a:p>
        </p:txBody>
      </p:sp>
      <p:sp>
        <p:nvSpPr>
          <p:cNvPr id="10" name="Content Placeholder 6"/>
          <p:cNvSpPr>
            <a:spLocks noGrp="1"/>
          </p:cNvSpPr>
          <p:nvPr>
            <p:ph sz="quarter" idx="4"/>
          </p:nvPr>
        </p:nvSpPr>
        <p:spPr>
          <a:xfrm>
            <a:off x="214400" y="1835255"/>
            <a:ext cx="5734038" cy="3955946"/>
          </a:xfrm>
          <a:solidFill>
            <a:schemeClr val="tx1">
              <a:lumMod val="95000"/>
            </a:schemeClr>
          </a:solidFill>
        </p:spPr>
        <p:txBody>
          <a:bodyPr>
            <a:noAutofit/>
          </a:bodyPr>
          <a:lstStyle/>
          <a:p>
            <a:pPr marL="36900" indent="0" algn="ctr">
              <a:spcBef>
                <a:spcPts val="0"/>
              </a:spcBef>
              <a:spcAft>
                <a:spcPts val="0"/>
              </a:spcAft>
              <a:buNone/>
            </a:pPr>
            <a:r>
              <a:rPr lang="en-GB" sz="2000" dirty="0">
                <a:solidFill>
                  <a:srgbClr val="0070C0"/>
                </a:solidFill>
                <a:latin typeface="Consolas" panose="020B0609020204030204" pitchFamily="49" charset="0"/>
              </a:rPr>
              <a:t>Real code</a:t>
            </a:r>
            <a:endParaRPr lang="en-GB" sz="1400" dirty="0">
              <a:solidFill>
                <a:srgbClr val="0070C0"/>
              </a:solidFill>
              <a:latin typeface="Consolas" panose="020B0609020204030204" pitchFamily="49" charset="0"/>
            </a:endParaRP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0000FF"/>
                </a:solidFill>
                <a:latin typeface="Consolas" panose="020B0609020204030204" pitchFamily="49" charset="0"/>
              </a:rPr>
              <a:t>int</a:t>
            </a:r>
            <a:r>
              <a:rPr lang="en-GB" sz="1400" dirty="0">
                <a:solidFill>
                  <a:srgbClr val="000000"/>
                </a:solidFill>
                <a:latin typeface="Consolas" panose="020B0609020204030204" pitchFamily="49" charset="0"/>
              </a:rPr>
              <a:t>&gt; </a:t>
            </a:r>
            <a:r>
              <a:rPr lang="en-GB" sz="1400" dirty="0" err="1">
                <a:solidFill>
                  <a:srgbClr val="000000"/>
                </a:solidFill>
                <a:latin typeface="Consolas" panose="020B0609020204030204" pitchFamily="49" charset="0"/>
              </a:rPr>
              <a:t>DoSomeIO</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client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HttpClient</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html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client.GetStringAsync</a:t>
            </a: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A31515"/>
                </a:solidFill>
                <a:latin typeface="Consolas" panose="020B0609020204030204" pitchFamily="49" charset="0"/>
              </a:rPr>
              <a:t>"http://www.google.com"</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length = </a:t>
            </a:r>
            <a:r>
              <a:rPr lang="en-GB" sz="1400" dirty="0" err="1">
                <a:solidFill>
                  <a:srgbClr val="000000"/>
                </a:solidFill>
                <a:latin typeface="Consolas" panose="020B0609020204030204" pitchFamily="49" charset="0"/>
              </a:rPr>
              <a:t>html.Length</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length;</a:t>
            </a:r>
          </a:p>
          <a:p>
            <a:pPr marL="36900" indent="0">
              <a:spcBef>
                <a:spcPts val="0"/>
              </a:spcBef>
              <a:spcAft>
                <a:spcPts val="0"/>
              </a:spcAft>
              <a:buNone/>
            </a:pPr>
            <a:r>
              <a:rPr lang="en-GB" sz="1400" dirty="0">
                <a:solidFill>
                  <a:srgbClr val="000000"/>
                </a:solidFill>
                <a:latin typeface="Consolas" panose="020B0609020204030204" pitchFamily="49" charset="0"/>
              </a:rPr>
              <a:t>}</a:t>
            </a:r>
            <a:endParaRPr lang="en-GB" sz="1400" dirty="0"/>
          </a:p>
        </p:txBody>
      </p:sp>
      <p:sp>
        <p:nvSpPr>
          <p:cNvPr id="8" name="TextBox 7"/>
          <p:cNvSpPr txBox="1"/>
          <p:nvPr/>
        </p:nvSpPr>
        <p:spPr>
          <a:xfrm>
            <a:off x="913796" y="5957372"/>
            <a:ext cx="10353762" cy="461665"/>
          </a:xfrm>
          <a:prstGeom prst="rect">
            <a:avLst/>
          </a:prstGeom>
          <a:noFill/>
        </p:spPr>
        <p:txBody>
          <a:bodyPr wrap="square" rtlCol="0">
            <a:spAutoFit/>
          </a:bodyPr>
          <a:lstStyle/>
          <a:p>
            <a:pPr algn="ctr"/>
            <a:r>
              <a:rPr lang="en-GB" sz="2400" b="1" dirty="0">
                <a:solidFill>
                  <a:srgbClr val="FF0000"/>
                </a:solidFill>
              </a:rPr>
              <a:t>This is extremely simplified! The reality is much, much, much more complex!</a:t>
            </a:r>
          </a:p>
        </p:txBody>
      </p:sp>
      <p:sp>
        <p:nvSpPr>
          <p:cNvPr id="3" name="Right Brace 2"/>
          <p:cNvSpPr/>
          <p:nvPr/>
        </p:nvSpPr>
        <p:spPr>
          <a:xfrm>
            <a:off x="9950115" y="3794516"/>
            <a:ext cx="484095" cy="776087"/>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sp>
        <p:nvSpPr>
          <p:cNvPr id="5" name="TextBox 4"/>
          <p:cNvSpPr txBox="1"/>
          <p:nvPr/>
        </p:nvSpPr>
        <p:spPr>
          <a:xfrm>
            <a:off x="10560638" y="3997893"/>
            <a:ext cx="976549" cy="369332"/>
          </a:xfrm>
          <a:prstGeom prst="rect">
            <a:avLst/>
          </a:prstGeom>
          <a:noFill/>
        </p:spPr>
        <p:txBody>
          <a:bodyPr wrap="none" rtlCol="0">
            <a:spAutoFit/>
          </a:bodyPr>
          <a:lstStyle/>
          <a:p>
            <a:r>
              <a:rPr lang="en-GB" b="1" dirty="0" err="1">
                <a:solidFill>
                  <a:schemeClr val="bg1">
                    <a:lumMod val="85000"/>
                    <a:lumOff val="15000"/>
                  </a:schemeClr>
                </a:solidFill>
              </a:rPr>
              <a:t>Callback</a:t>
            </a:r>
            <a:endParaRPr lang="en-GB" b="1" dirty="0">
              <a:solidFill>
                <a:schemeClr val="bg1">
                  <a:lumMod val="85000"/>
                  <a:lumOff val="15000"/>
                </a:schemeClr>
              </a:solidFill>
            </a:endParaRPr>
          </a:p>
        </p:txBody>
      </p:sp>
    </p:spTree>
    <p:extLst>
      <p:ext uri="{BB962C8B-B14F-4D97-AF65-F5344CB8AC3E}">
        <p14:creationId xmlns:p14="http://schemas.microsoft.com/office/powerpoint/2010/main" val="96010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6" end="1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3"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You await the </a:t>
            </a:r>
            <a:r>
              <a:rPr lang="en-GB" i="1" dirty="0"/>
              <a:t>task object</a:t>
            </a:r>
            <a:r>
              <a:rPr lang="en-GB" dirty="0"/>
              <a:t> not the </a:t>
            </a:r>
            <a:r>
              <a:rPr lang="en-GB" i="1" dirty="0"/>
              <a:t>method</a:t>
            </a:r>
            <a:endParaRPr lang="en-GB" dirty="0"/>
          </a:p>
        </p:txBody>
      </p:sp>
      <p:sp>
        <p:nvSpPr>
          <p:cNvPr id="7" name="Content Placeholder 6"/>
          <p:cNvSpPr>
            <a:spLocks noGrp="1"/>
          </p:cNvSpPr>
          <p:nvPr>
            <p:ph sz="quarter" idx="4"/>
          </p:nvPr>
        </p:nvSpPr>
        <p:spPr>
          <a:xfrm>
            <a:off x="6294967" y="1835255"/>
            <a:ext cx="5734038" cy="3955946"/>
          </a:xfrm>
          <a:solidFill>
            <a:schemeClr val="tx1">
              <a:lumMod val="95000"/>
            </a:schemeClr>
          </a:solidFill>
        </p:spPr>
        <p:txBody>
          <a:bodyPr>
            <a:noAutofit/>
          </a:bodyPr>
          <a:lstStyle/>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 Caller()</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this</a:t>
            </a:r>
            <a:r>
              <a:rPr lang="en-GB" sz="1400" dirty="0">
                <a:solidFill>
                  <a:srgbClr val="000000"/>
                </a:solidFill>
                <a:latin typeface="Consolas" panose="020B0609020204030204" pitchFamily="49" charset="0"/>
              </a:rPr>
              <a:t>.DoSomething2();</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0000FF"/>
                </a:solidFill>
                <a:latin typeface="Consolas" panose="020B0609020204030204" pitchFamily="49" charset="0"/>
              </a:rPr>
              <a:t>int</a:t>
            </a:r>
            <a:r>
              <a:rPr lang="en-GB" sz="1400" dirty="0">
                <a:solidFill>
                  <a:srgbClr val="000000"/>
                </a:solidFill>
                <a:latin typeface="Consolas" panose="020B0609020204030204" pitchFamily="49" charset="0"/>
              </a:rPr>
              <a:t>&gt; DoSomething2()</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.FromResult</a:t>
            </a:r>
            <a:r>
              <a:rPr lang="en-GB" sz="1400" dirty="0">
                <a:solidFill>
                  <a:srgbClr val="000000"/>
                </a:solidFill>
                <a:latin typeface="Consolas" panose="020B0609020204030204" pitchFamily="49" charset="0"/>
              </a:rPr>
              <a:t>(1);</a:t>
            </a:r>
          </a:p>
          <a:p>
            <a:pPr marL="36900" indent="0">
              <a:spcBef>
                <a:spcPts val="0"/>
              </a:spcBef>
              <a:spcAft>
                <a:spcPts val="0"/>
              </a:spcAft>
              <a:buNone/>
            </a:pPr>
            <a:r>
              <a:rPr lang="en-GB" sz="1400" dirty="0">
                <a:solidFill>
                  <a:srgbClr val="000000"/>
                </a:solidFill>
                <a:latin typeface="Consolas" panose="020B0609020204030204" pitchFamily="49" charset="0"/>
              </a:rPr>
              <a:t>}</a:t>
            </a:r>
            <a:endParaRPr lang="en-GB" sz="1400" dirty="0">
              <a:solidFill>
                <a:srgbClr val="0000FF"/>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GB"/>
              <a:t>@flytzen</a:t>
            </a:r>
            <a:endParaRPr lang="en-GB" dirty="0"/>
          </a:p>
        </p:txBody>
      </p:sp>
      <p:sp>
        <p:nvSpPr>
          <p:cNvPr id="10" name="Content Placeholder 6"/>
          <p:cNvSpPr>
            <a:spLocks noGrp="1"/>
          </p:cNvSpPr>
          <p:nvPr>
            <p:ph sz="quarter" idx="4"/>
          </p:nvPr>
        </p:nvSpPr>
        <p:spPr>
          <a:xfrm>
            <a:off x="214400" y="1835255"/>
            <a:ext cx="5734038" cy="3955946"/>
          </a:xfrm>
          <a:solidFill>
            <a:schemeClr val="tx1">
              <a:lumMod val="95000"/>
            </a:schemeClr>
          </a:solidFill>
        </p:spPr>
        <p:txBody>
          <a:bodyPr>
            <a:noAutofit/>
          </a:bodyPr>
          <a:lstStyle/>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 Caller()</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this</a:t>
            </a:r>
            <a:r>
              <a:rPr lang="en-GB" sz="1400" dirty="0">
                <a:solidFill>
                  <a:srgbClr val="000000"/>
                </a:solidFill>
                <a:latin typeface="Consolas" panose="020B0609020204030204" pitchFamily="49" charset="0"/>
              </a:rPr>
              <a:t>.DoSomething1();</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0000FF"/>
                </a:solidFill>
                <a:latin typeface="Consolas" panose="020B0609020204030204" pitchFamily="49" charset="0"/>
              </a:rPr>
              <a:t>int</a:t>
            </a:r>
            <a:r>
              <a:rPr lang="en-GB" sz="1400" dirty="0">
                <a:solidFill>
                  <a:srgbClr val="000000"/>
                </a:solidFill>
                <a:latin typeface="Consolas" panose="020B0609020204030204" pitchFamily="49" charset="0"/>
              </a:rPr>
              <a:t>&gt; DoSomething1()</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.FromResult</a:t>
            </a:r>
            <a:r>
              <a:rPr lang="en-GB" sz="1400" dirty="0">
                <a:solidFill>
                  <a:srgbClr val="000000"/>
                </a:solidFill>
                <a:latin typeface="Consolas" panose="020B0609020204030204" pitchFamily="49" charset="0"/>
              </a:rPr>
              <a:t>(1);</a:t>
            </a:r>
          </a:p>
          <a:p>
            <a:pPr marL="36900" indent="0">
              <a:spcBef>
                <a:spcPts val="0"/>
              </a:spcBef>
              <a:spcAft>
                <a:spcPts val="0"/>
              </a:spcAft>
              <a:buNone/>
            </a:pPr>
            <a:r>
              <a:rPr lang="en-GB" sz="1400" dirty="0">
                <a:solidFill>
                  <a:srgbClr val="000000"/>
                </a:solidFill>
                <a:latin typeface="Consolas" panose="020B0609020204030204" pitchFamily="49" charset="0"/>
              </a:rPr>
              <a:t>}</a:t>
            </a:r>
            <a:endParaRPr lang="en-GB" sz="1400" dirty="0">
              <a:solidFill>
                <a:srgbClr val="0000FF"/>
              </a:solidFill>
              <a:latin typeface="Consolas" panose="020B0609020204030204" pitchFamily="49" charset="0"/>
            </a:endParaRPr>
          </a:p>
        </p:txBody>
      </p:sp>
      <p:sp>
        <p:nvSpPr>
          <p:cNvPr id="9" name="TextBox 8"/>
          <p:cNvSpPr txBox="1"/>
          <p:nvPr/>
        </p:nvSpPr>
        <p:spPr>
          <a:xfrm>
            <a:off x="913796" y="5957372"/>
            <a:ext cx="10353762" cy="738664"/>
          </a:xfrm>
          <a:prstGeom prst="rect">
            <a:avLst/>
          </a:prstGeom>
          <a:noFill/>
        </p:spPr>
        <p:txBody>
          <a:bodyPr wrap="square" rtlCol="0">
            <a:spAutoFit/>
          </a:bodyPr>
          <a:lstStyle/>
          <a:p>
            <a:pPr algn="ctr"/>
            <a:r>
              <a:rPr lang="en-GB" sz="2400" b="1" dirty="0">
                <a:solidFill>
                  <a:schemeClr val="tx2"/>
                </a:solidFill>
              </a:rPr>
              <a:t>These two structures are exactly the same</a:t>
            </a:r>
          </a:p>
          <a:p>
            <a:pPr algn="ctr"/>
            <a:r>
              <a:rPr lang="en-GB" b="1" dirty="0">
                <a:solidFill>
                  <a:schemeClr val="tx2"/>
                </a:solidFill>
              </a:rPr>
              <a:t>(the one on the right is slightly faster though)</a:t>
            </a:r>
          </a:p>
        </p:txBody>
      </p:sp>
    </p:spTree>
    <p:extLst>
      <p:ext uri="{BB962C8B-B14F-4D97-AF65-F5344CB8AC3E}">
        <p14:creationId xmlns:p14="http://schemas.microsoft.com/office/powerpoint/2010/main" val="2659637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a:t>
            </a:r>
            <a:r>
              <a:rPr lang="en-GB" dirty="0" err="1"/>
              <a:t>async</a:t>
            </a:r>
            <a:r>
              <a:rPr lang="en-GB" dirty="0"/>
              <a:t> in </a:t>
            </a:r>
            <a:r>
              <a:rPr lang="en-GB" dirty="0" err="1"/>
              <a:t>.Net</a:t>
            </a:r>
            <a:r>
              <a:rPr lang="en-GB" dirty="0"/>
              <a:t> works</a:t>
            </a:r>
          </a:p>
        </p:txBody>
      </p:sp>
      <p:sp>
        <p:nvSpPr>
          <p:cNvPr id="5" name="Text Placeholder 4"/>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250693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96887" y="3057180"/>
            <a:ext cx="9144000" cy="2387600"/>
          </a:xfrm>
        </p:spPr>
        <p:txBody>
          <a:bodyPr>
            <a:normAutofit fontScale="90000"/>
          </a:bodyPr>
          <a:lstStyle/>
          <a:p>
            <a:r>
              <a:rPr lang="en-GB" dirty="0" err="1"/>
              <a:t>Async</a:t>
            </a:r>
            <a:r>
              <a:rPr lang="en-GB" dirty="0"/>
              <a:t> in </a:t>
            </a:r>
            <a:r>
              <a:rPr lang="en-GB" dirty="0" err="1"/>
              <a:t>Javascript</a:t>
            </a:r>
            <a:br>
              <a:rPr lang="en-GB" dirty="0"/>
            </a:br>
            <a:r>
              <a:rPr lang="en-GB" dirty="0"/>
              <a:t> </a:t>
            </a:r>
            <a:br>
              <a:rPr lang="en-GB" dirty="0"/>
            </a:br>
            <a:r>
              <a:rPr lang="en-GB" dirty="0"/>
              <a:t>!= </a:t>
            </a:r>
            <a:br>
              <a:rPr lang="en-GB" dirty="0"/>
            </a:br>
            <a:br>
              <a:rPr lang="en-GB" dirty="0"/>
            </a:br>
            <a:r>
              <a:rPr lang="en-GB" dirty="0" err="1"/>
              <a:t>Async</a:t>
            </a:r>
            <a:r>
              <a:rPr lang="en-GB" dirty="0"/>
              <a:t> in </a:t>
            </a:r>
            <a:r>
              <a:rPr lang="en-GB" dirty="0" err="1"/>
              <a:t>.Net</a:t>
            </a:r>
            <a:endParaRPr lang="en-GB" dirty="0"/>
          </a:p>
        </p:txBody>
      </p:sp>
      <p:sp>
        <p:nvSpPr>
          <p:cNvPr id="7" name="Footer Placeholder 6"/>
          <p:cNvSpPr>
            <a:spLocks noGrp="1"/>
          </p:cNvSpPr>
          <p:nvPr>
            <p:ph type="ftr" sz="quarter" idx="11"/>
          </p:nvPr>
        </p:nvSpPr>
        <p:spPr/>
        <p:txBody>
          <a:bodyPr/>
          <a:lstStyle/>
          <a:p>
            <a:r>
              <a:rPr lang="en-GB"/>
              <a:t>@flytzen</a:t>
            </a:r>
          </a:p>
        </p:txBody>
      </p:sp>
    </p:spTree>
    <p:extLst>
      <p:ext uri="{BB962C8B-B14F-4D97-AF65-F5344CB8AC3E}">
        <p14:creationId xmlns:p14="http://schemas.microsoft.com/office/powerpoint/2010/main" val="4081788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Threadpool</a:t>
            </a:r>
            <a:r>
              <a:rPr lang="en-GB" dirty="0"/>
              <a:t> diversion</a:t>
            </a:r>
          </a:p>
        </p:txBody>
      </p:sp>
      <p:sp>
        <p:nvSpPr>
          <p:cNvPr id="3" name="Content Placeholder 2"/>
          <p:cNvSpPr>
            <a:spLocks noGrp="1"/>
          </p:cNvSpPr>
          <p:nvPr>
            <p:ph idx="1"/>
          </p:nvPr>
        </p:nvSpPr>
        <p:spPr/>
        <p:txBody>
          <a:bodyPr/>
          <a:lstStyle/>
          <a:p>
            <a:r>
              <a:rPr lang="en-GB" dirty="0"/>
              <a:t>Any </a:t>
            </a:r>
            <a:r>
              <a:rPr lang="en-GB" dirty="0" err="1"/>
              <a:t>.Net</a:t>
            </a:r>
            <a:r>
              <a:rPr lang="en-GB" dirty="0"/>
              <a:t> application has a couple of Thread Pools as standard, the worker thread pool and the IOCP thread pool. They are actually distinct, but they are managed through the same wrapper code.</a:t>
            </a:r>
          </a:p>
          <a:p>
            <a:r>
              <a:rPr lang="en-GB" dirty="0"/>
              <a:t>The reason for the </a:t>
            </a:r>
            <a:r>
              <a:rPr lang="en-GB" dirty="0" err="1"/>
              <a:t>Threadpool</a:t>
            </a:r>
            <a:r>
              <a:rPr lang="en-GB" dirty="0"/>
              <a:t> is that it is expensive to create threads; It makes more sense to just keep a pool of them around and share them when needed.</a:t>
            </a:r>
          </a:p>
          <a:p>
            <a:r>
              <a:rPr lang="en-GB" dirty="0"/>
              <a:t>If you call </a:t>
            </a:r>
            <a:r>
              <a:rPr lang="en-GB" dirty="0" err="1"/>
              <a:t>Task.Run</a:t>
            </a:r>
            <a:r>
              <a:rPr lang="en-GB" dirty="0"/>
              <a:t>, the code will run on a Worker </a:t>
            </a:r>
            <a:r>
              <a:rPr lang="en-GB" dirty="0" err="1"/>
              <a:t>Threadpool</a:t>
            </a:r>
            <a:r>
              <a:rPr lang="en-GB" dirty="0"/>
              <a:t> thread.</a:t>
            </a:r>
          </a:p>
          <a:p>
            <a:r>
              <a:rPr lang="en-GB" dirty="0" err="1"/>
              <a:t>ASP.Net</a:t>
            </a:r>
            <a:r>
              <a:rPr lang="en-GB" dirty="0"/>
              <a:t> uses </a:t>
            </a:r>
            <a:r>
              <a:rPr lang="en-GB" dirty="0" err="1"/>
              <a:t>Threadpool</a:t>
            </a:r>
            <a:r>
              <a:rPr lang="en-GB" dirty="0"/>
              <a:t> threads to serve requests.</a:t>
            </a:r>
          </a:p>
          <a:p>
            <a:r>
              <a:rPr lang="en-GB" dirty="0"/>
              <a:t>There is no real difference that I have been able to find between a worker thread and IOCP thread; the difference is just in what code uses threads from each pool.  </a:t>
            </a:r>
          </a:p>
          <a:p>
            <a:endParaRPr lang="en-GB" dirty="0"/>
          </a:p>
          <a:p>
            <a:endParaRPr lang="en-GB" dirty="0"/>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987114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Introduction</a:t>
            </a:r>
          </a:p>
        </p:txBody>
      </p:sp>
      <p:sp>
        <p:nvSpPr>
          <p:cNvPr id="5" name="Subtitle 4"/>
          <p:cNvSpPr>
            <a:spLocks noGrp="1"/>
          </p:cNvSpPr>
          <p:nvPr>
            <p:ph type="subTitle" idx="1"/>
          </p:nvPr>
        </p:nvSpPr>
        <p:spPr/>
        <p:txBody>
          <a:bodyPr/>
          <a:lstStyle/>
          <a:p>
            <a:r>
              <a:rPr lang="en-GB" dirty="0"/>
              <a:t>Almost everything I thought I knew about </a:t>
            </a:r>
            <a:r>
              <a:rPr lang="en-GB" dirty="0" err="1"/>
              <a:t>Async</a:t>
            </a:r>
            <a:r>
              <a:rPr lang="en-GB" dirty="0"/>
              <a:t> – is wrong</a:t>
            </a:r>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1265726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Tweaking </a:t>
            </a:r>
            <a:r>
              <a:rPr lang="en-GB" dirty="0" err="1"/>
              <a:t>ThreadPool</a:t>
            </a:r>
            <a:r>
              <a:rPr lang="en-GB" dirty="0"/>
              <a:t> settings</a:t>
            </a:r>
          </a:p>
        </p:txBody>
      </p:sp>
      <p:sp>
        <p:nvSpPr>
          <p:cNvPr id="3" name="Content Placeholder 2"/>
          <p:cNvSpPr>
            <a:spLocks noGrp="1"/>
          </p:cNvSpPr>
          <p:nvPr>
            <p:ph idx="1"/>
          </p:nvPr>
        </p:nvSpPr>
        <p:spPr/>
        <p:txBody>
          <a:bodyPr>
            <a:normAutofit/>
          </a:bodyPr>
          <a:lstStyle/>
          <a:p>
            <a:r>
              <a:rPr lang="en-GB" dirty="0"/>
              <a:t>Each </a:t>
            </a:r>
            <a:r>
              <a:rPr lang="en-GB" dirty="0" err="1"/>
              <a:t>ThreadPool</a:t>
            </a:r>
            <a:r>
              <a:rPr lang="en-GB" dirty="0"/>
              <a:t> has a </a:t>
            </a:r>
            <a:r>
              <a:rPr lang="en-GB" i="1" dirty="0"/>
              <a:t>minimum</a:t>
            </a:r>
            <a:r>
              <a:rPr lang="en-GB" dirty="0"/>
              <a:t> and a </a:t>
            </a:r>
            <a:r>
              <a:rPr lang="en-GB" i="1" dirty="0"/>
              <a:t>maximum</a:t>
            </a:r>
            <a:r>
              <a:rPr lang="en-GB" dirty="0"/>
              <a:t> number of threads.</a:t>
            </a:r>
          </a:p>
          <a:p>
            <a:pPr lvl="1"/>
            <a:r>
              <a:rPr lang="en-GB" dirty="0"/>
              <a:t>The </a:t>
            </a:r>
            <a:r>
              <a:rPr lang="en-GB" i="1" dirty="0"/>
              <a:t>minimum</a:t>
            </a:r>
            <a:r>
              <a:rPr lang="en-GB" dirty="0"/>
              <a:t> number of threads is not actually allocated automatically.</a:t>
            </a:r>
          </a:p>
          <a:p>
            <a:pPr lvl="1"/>
            <a:r>
              <a:rPr lang="en-GB" dirty="0"/>
              <a:t>Each request for another thread will instantly create a new thread up to the </a:t>
            </a:r>
            <a:r>
              <a:rPr lang="en-GB" i="1" dirty="0"/>
              <a:t>minimum</a:t>
            </a:r>
            <a:r>
              <a:rPr lang="en-GB" dirty="0"/>
              <a:t> threshold.</a:t>
            </a:r>
          </a:p>
          <a:p>
            <a:pPr lvl="1"/>
            <a:r>
              <a:rPr lang="en-GB" dirty="0"/>
              <a:t>Every additional request after that will wait for an existing thread to become free </a:t>
            </a:r>
            <a:r>
              <a:rPr lang="en-GB" i="1" dirty="0"/>
              <a:t>or</a:t>
            </a:r>
            <a:r>
              <a:rPr lang="en-GB" dirty="0"/>
              <a:t> some time passing, usually 250-500ms depending  on the machine before creating more threads.</a:t>
            </a:r>
          </a:p>
          <a:p>
            <a:r>
              <a:rPr lang="en-GB" dirty="0"/>
              <a:t>You can tweak these settings with </a:t>
            </a:r>
            <a:r>
              <a:rPr lang="en-GB" b="1" dirty="0" err="1"/>
              <a:t>ThreadPool.SetMinThreads</a:t>
            </a:r>
            <a:r>
              <a:rPr lang="en-GB" b="1" dirty="0"/>
              <a:t>(20, 20)</a:t>
            </a:r>
          </a:p>
          <a:p>
            <a:r>
              <a:rPr lang="en-GB" dirty="0"/>
              <a:t>You should rarely have to tweak this, but…</a:t>
            </a:r>
          </a:p>
          <a:p>
            <a:pPr lvl="1"/>
            <a:r>
              <a:rPr lang="en-GB" dirty="0"/>
              <a:t>Not doing it </a:t>
            </a:r>
            <a:r>
              <a:rPr lang="en-GB" i="1" dirty="0"/>
              <a:t>may</a:t>
            </a:r>
            <a:r>
              <a:rPr lang="en-GB" dirty="0"/>
              <a:t> hide threading issues in dev.</a:t>
            </a:r>
          </a:p>
          <a:p>
            <a:pPr lvl="1"/>
            <a:r>
              <a:rPr lang="en-GB" dirty="0"/>
              <a:t>If you have </a:t>
            </a:r>
            <a:r>
              <a:rPr lang="en-GB" i="1" dirty="0"/>
              <a:t>highly</a:t>
            </a:r>
            <a:r>
              <a:rPr lang="en-GB" dirty="0"/>
              <a:t> parallel IO you </a:t>
            </a:r>
            <a:r>
              <a:rPr lang="en-GB" i="1" dirty="0"/>
              <a:t>may</a:t>
            </a:r>
            <a:r>
              <a:rPr lang="en-GB" dirty="0"/>
              <a:t> want to increase your minimum IOCP threads. </a:t>
            </a:r>
          </a:p>
          <a:p>
            <a:endParaRPr lang="en-GB" b="1" dirty="0"/>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1856148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basic threading of </a:t>
            </a:r>
            <a:r>
              <a:rPr lang="en-GB" dirty="0" err="1"/>
              <a:t>async</a:t>
            </a:r>
            <a:endParaRPr lang="en-GB" dirty="0"/>
          </a:p>
        </p:txBody>
      </p:sp>
      <p:sp>
        <p:nvSpPr>
          <p:cNvPr id="4" name="Footer Placeholder 3"/>
          <p:cNvSpPr>
            <a:spLocks noGrp="1"/>
          </p:cNvSpPr>
          <p:nvPr>
            <p:ph type="ftr" sz="quarter" idx="11"/>
          </p:nvPr>
        </p:nvSpPr>
        <p:spPr/>
        <p:txBody>
          <a:bodyPr/>
          <a:lstStyle/>
          <a:p>
            <a:r>
              <a:rPr lang="en-GB"/>
              <a:t>@flytzen</a:t>
            </a:r>
            <a:endParaRPr lang="en-GB" dirty="0"/>
          </a:p>
        </p:txBody>
      </p:sp>
      <p:sp>
        <p:nvSpPr>
          <p:cNvPr id="5" name="Content Placeholder 6"/>
          <p:cNvSpPr>
            <a:spLocks noGrp="1"/>
          </p:cNvSpPr>
          <p:nvPr>
            <p:ph sz="quarter" idx="4294967295"/>
          </p:nvPr>
        </p:nvSpPr>
        <p:spPr>
          <a:xfrm>
            <a:off x="571501" y="1835255"/>
            <a:ext cx="11037094" cy="3955946"/>
          </a:xfrm>
          <a:prstGeom prst="rect">
            <a:avLst/>
          </a:prstGeom>
          <a:solidFill>
            <a:schemeClr val="tx1">
              <a:lumMod val="95000"/>
            </a:schemeClr>
          </a:solidFill>
        </p:spPr>
        <p:txBody>
          <a:bodyPr>
            <a:noAutofit/>
          </a:bodyPr>
          <a:lstStyle/>
          <a:p>
            <a:pPr marL="36900" indent="0" algn="ctr">
              <a:spcBef>
                <a:spcPts val="0"/>
              </a:spcBef>
              <a:spcAft>
                <a:spcPts val="0"/>
              </a:spcAft>
              <a:buNone/>
            </a:pPr>
            <a:r>
              <a:rPr lang="en-GB" sz="2400" dirty="0">
                <a:solidFill>
                  <a:srgbClr val="FF0000"/>
                </a:solidFill>
                <a:latin typeface="Consolas" panose="020B0609020204030204" pitchFamily="49" charset="0"/>
              </a:rPr>
              <a:t>Bad pseudo code</a:t>
            </a: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0000FF"/>
                </a:solidFill>
                <a:latin typeface="Consolas" panose="020B0609020204030204" pitchFamily="49" charset="0"/>
              </a:rPr>
              <a:t>int</a:t>
            </a:r>
            <a:r>
              <a:rPr lang="en-GB" sz="1400" dirty="0">
                <a:solidFill>
                  <a:srgbClr val="000000"/>
                </a:solidFill>
                <a:latin typeface="Consolas" panose="020B0609020204030204" pitchFamily="49" charset="0"/>
              </a:rPr>
              <a:t>&gt; </a:t>
            </a:r>
            <a:r>
              <a:rPr lang="en-GB" sz="1400" dirty="0" err="1">
                <a:solidFill>
                  <a:srgbClr val="000000"/>
                </a:solidFill>
                <a:latin typeface="Consolas" panose="020B0609020204030204" pitchFamily="49" charset="0"/>
              </a:rPr>
              <a:t>DoSomeIO</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client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HttpClient</a:t>
            </a:r>
            <a:r>
              <a:rPr lang="en-GB" sz="1400" dirty="0">
                <a:solidFill>
                  <a:srgbClr val="000000"/>
                </a:solidFill>
                <a:latin typeface="Consolas" panose="020B0609020204030204" pitchFamily="49" charset="0"/>
              </a:rPr>
              <a:t>();</a:t>
            </a:r>
          </a:p>
          <a:p>
            <a:pPr marL="36900" indent="0">
              <a:spcBef>
                <a:spcPts val="0"/>
              </a:spcBef>
              <a:spcAft>
                <a:spcPts val="0"/>
              </a:spcAft>
              <a:buNone/>
            </a:pP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myTask</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client.GetStringAsync</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"http://www.google.com"</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(html) =&gt; </a:t>
            </a:r>
          </a:p>
          <a:p>
            <a:pPr marL="36900" indent="0">
              <a:spcBef>
                <a:spcPts val="0"/>
              </a:spcBef>
              <a:spcAft>
                <a:spcPts val="0"/>
              </a:spcAft>
              <a:buNone/>
            </a:pPr>
            <a:r>
              <a:rPr lang="en-GB" sz="1400" dirty="0">
                <a:solidFill>
                  <a:srgbClr val="000000"/>
                </a:solidFill>
                <a:latin typeface="Consolas" panose="020B0609020204030204" pitchFamily="49" charset="0"/>
              </a:rPr>
              <a:t>        {</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length = </a:t>
            </a:r>
            <a:r>
              <a:rPr lang="en-GB" sz="1400" dirty="0" err="1">
                <a:solidFill>
                  <a:srgbClr val="000000"/>
                </a:solidFill>
                <a:latin typeface="Consolas" panose="020B0609020204030204" pitchFamily="49" charset="0"/>
              </a:rPr>
              <a:t>html.Length</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length;</a:t>
            </a:r>
          </a:p>
          <a:p>
            <a:pPr marL="36900" indent="0">
              <a:spcBef>
                <a:spcPts val="0"/>
              </a:spcBef>
              <a:spcAft>
                <a:spcPts val="0"/>
              </a:spcAft>
              <a:buNone/>
            </a:pPr>
            <a:r>
              <a:rPr lang="en-GB" sz="1400" dirty="0">
                <a:solidFill>
                  <a:srgbClr val="000000"/>
                </a:solidFill>
                <a:latin typeface="Consolas" panose="020B0609020204030204" pitchFamily="49" charset="0"/>
              </a:rPr>
              <a:t>        }</a:t>
            </a:r>
          </a:p>
          <a:p>
            <a:pPr marL="36900" indent="0">
              <a:spcBef>
                <a:spcPts val="0"/>
              </a:spcBef>
              <a:spcAft>
                <a:spcPts val="0"/>
              </a:spcAft>
              <a:buNone/>
            </a:pPr>
            <a:r>
              <a:rPr lang="en-GB" sz="1400" dirty="0">
                <a:solidFill>
                  <a:srgbClr val="000000"/>
                </a:solidFill>
                <a:latin typeface="Consolas" panose="020B0609020204030204" pitchFamily="49" charset="0"/>
              </a:rPr>
              <a:t>    );</a:t>
            </a:r>
          </a:p>
          <a:p>
            <a:pPr marL="36900" indent="0">
              <a:spcBef>
                <a:spcPts val="0"/>
              </a:spcBef>
              <a:spcAft>
                <a:spcPts val="0"/>
              </a:spcAft>
              <a:buNone/>
            </a:pP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myTask</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a:t>
            </a:r>
            <a:endParaRPr lang="en-GB" sz="1400" dirty="0">
              <a:effectLst/>
            </a:endParaRPr>
          </a:p>
        </p:txBody>
      </p:sp>
      <p:sp>
        <p:nvSpPr>
          <p:cNvPr id="6" name="Right Brace 5"/>
          <p:cNvSpPr/>
          <p:nvPr/>
        </p:nvSpPr>
        <p:spPr>
          <a:xfrm>
            <a:off x="4550222" y="3965466"/>
            <a:ext cx="484095" cy="776087"/>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sp>
        <p:nvSpPr>
          <p:cNvPr id="7" name="TextBox 6"/>
          <p:cNvSpPr txBox="1"/>
          <p:nvPr/>
        </p:nvSpPr>
        <p:spPr>
          <a:xfrm>
            <a:off x="5202997" y="3891844"/>
            <a:ext cx="5796715" cy="923330"/>
          </a:xfrm>
          <a:prstGeom prst="rect">
            <a:avLst/>
          </a:prstGeom>
          <a:noFill/>
        </p:spPr>
        <p:txBody>
          <a:bodyPr wrap="none" rtlCol="0">
            <a:spAutoFit/>
          </a:bodyPr>
          <a:lstStyle/>
          <a:p>
            <a:r>
              <a:rPr lang="en-GB" b="1" dirty="0">
                <a:solidFill>
                  <a:schemeClr val="bg1">
                    <a:lumMod val="85000"/>
                    <a:lumOff val="15000"/>
                  </a:schemeClr>
                </a:solidFill>
              </a:rPr>
              <a:t>The </a:t>
            </a:r>
            <a:r>
              <a:rPr lang="en-GB" b="1" dirty="0" err="1">
                <a:solidFill>
                  <a:schemeClr val="bg1">
                    <a:lumMod val="85000"/>
                    <a:lumOff val="15000"/>
                  </a:schemeClr>
                </a:solidFill>
              </a:rPr>
              <a:t>callback</a:t>
            </a:r>
            <a:r>
              <a:rPr lang="en-GB" b="1" dirty="0">
                <a:solidFill>
                  <a:schemeClr val="bg1">
                    <a:lumMod val="85000"/>
                    <a:lumOff val="15000"/>
                  </a:schemeClr>
                </a:solidFill>
              </a:rPr>
              <a:t> runs on a </a:t>
            </a:r>
            <a:r>
              <a:rPr lang="en-GB" b="1" dirty="0" err="1">
                <a:solidFill>
                  <a:schemeClr val="bg1">
                    <a:lumMod val="85000"/>
                    <a:lumOff val="15000"/>
                  </a:schemeClr>
                </a:solidFill>
              </a:rPr>
              <a:t>threadpool</a:t>
            </a:r>
            <a:r>
              <a:rPr lang="en-GB" b="1" dirty="0">
                <a:solidFill>
                  <a:schemeClr val="bg1">
                    <a:lumMod val="85000"/>
                    <a:lumOff val="15000"/>
                  </a:schemeClr>
                </a:solidFill>
              </a:rPr>
              <a:t> thread in a Console App </a:t>
            </a:r>
          </a:p>
          <a:p>
            <a:r>
              <a:rPr lang="en-GB" b="1" dirty="0">
                <a:solidFill>
                  <a:schemeClr val="bg1">
                    <a:lumMod val="85000"/>
                    <a:lumOff val="15000"/>
                  </a:schemeClr>
                </a:solidFill>
              </a:rPr>
              <a:t>or an </a:t>
            </a:r>
            <a:r>
              <a:rPr lang="en-GB" b="1" dirty="0" err="1">
                <a:solidFill>
                  <a:schemeClr val="bg1">
                    <a:lumMod val="85000"/>
                    <a:lumOff val="15000"/>
                  </a:schemeClr>
                </a:solidFill>
              </a:rPr>
              <a:t>ASP.Net</a:t>
            </a:r>
            <a:r>
              <a:rPr lang="en-GB" b="1" dirty="0">
                <a:solidFill>
                  <a:schemeClr val="bg1">
                    <a:lumMod val="85000"/>
                    <a:lumOff val="15000"/>
                  </a:schemeClr>
                </a:solidFill>
              </a:rPr>
              <a:t> app. </a:t>
            </a:r>
          </a:p>
          <a:p>
            <a:r>
              <a:rPr lang="en-GB" b="1" dirty="0">
                <a:solidFill>
                  <a:schemeClr val="bg1">
                    <a:lumMod val="85000"/>
                    <a:lumOff val="15000"/>
                  </a:schemeClr>
                </a:solidFill>
              </a:rPr>
              <a:t>In a UI app, by default it runs on the UI thread.</a:t>
            </a:r>
          </a:p>
        </p:txBody>
      </p:sp>
    </p:spTree>
    <p:extLst>
      <p:ext uri="{BB962C8B-B14F-4D97-AF65-F5344CB8AC3E}">
        <p14:creationId xmlns:p14="http://schemas.microsoft.com/office/powerpoint/2010/main" val="67407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9922"/>
            <a:ext cx="10353762" cy="970450"/>
          </a:xfrm>
        </p:spPr>
        <p:txBody>
          <a:bodyPr>
            <a:normAutofit/>
          </a:bodyPr>
          <a:lstStyle/>
          <a:p>
            <a:r>
              <a:rPr lang="en-GB" dirty="0" err="1"/>
              <a:t>Async</a:t>
            </a:r>
            <a:r>
              <a:rPr lang="en-GB" dirty="0"/>
              <a:t> in a Console App</a:t>
            </a:r>
          </a:p>
        </p:txBody>
      </p:sp>
      <p:sp>
        <p:nvSpPr>
          <p:cNvPr id="10" name="Content Placeholder 6"/>
          <p:cNvSpPr>
            <a:spLocks noGrp="1"/>
          </p:cNvSpPr>
          <p:nvPr>
            <p:ph idx="1"/>
          </p:nvPr>
        </p:nvSpPr>
        <p:spPr>
          <a:xfrm>
            <a:off x="913795" y="1206393"/>
            <a:ext cx="10353762" cy="5194407"/>
          </a:xfrm>
          <a:solidFill>
            <a:schemeClr val="tx1">
              <a:lumMod val="95000"/>
            </a:schemeClr>
          </a:solidFill>
        </p:spPr>
        <p:txBody>
          <a:bodyPr>
            <a:noAutofit/>
          </a:bodyPr>
          <a:lstStyle/>
          <a:p>
            <a:pPr marL="36900" indent="0">
              <a:spcBef>
                <a:spcPts val="0"/>
              </a:spcBef>
              <a:spcAft>
                <a:spcPts val="0"/>
              </a:spcAft>
              <a:buNone/>
            </a:pPr>
            <a:endParaRPr lang="en-GB" sz="1200" dirty="0">
              <a:solidFill>
                <a:srgbClr val="0000FF"/>
              </a:solidFill>
              <a:latin typeface="Consolas" panose="020B0609020204030204" pitchFamily="49" charset="0"/>
            </a:endParaRPr>
          </a:p>
          <a:p>
            <a:pPr marL="36900" indent="0">
              <a:spcBef>
                <a:spcPts val="0"/>
              </a:spcBef>
              <a:spcAft>
                <a:spcPts val="0"/>
              </a:spcAft>
              <a:buNone/>
            </a:pPr>
            <a:endParaRPr lang="en-GB" sz="1200" dirty="0">
              <a:solidFill>
                <a:srgbClr val="0000FF"/>
              </a:solidFill>
              <a:latin typeface="Consolas" panose="020B0609020204030204" pitchFamily="49" charset="0"/>
            </a:endParaRPr>
          </a:p>
          <a:p>
            <a:pPr marL="36900" indent="0">
              <a:spcBef>
                <a:spcPts val="0"/>
              </a:spcBef>
              <a:spcAft>
                <a:spcPts val="0"/>
              </a:spcAft>
              <a:buNone/>
            </a:pPr>
            <a:r>
              <a:rPr lang="en-GB" sz="1200" dirty="0">
                <a:solidFill>
                  <a:srgbClr val="0000FF"/>
                </a:solidFill>
                <a:latin typeface="Consolas" panose="020B0609020204030204" pitchFamily="49" charset="0"/>
              </a:rPr>
              <a:t>static</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void</a:t>
            </a:r>
            <a:r>
              <a:rPr lang="en-GB" sz="1200" dirty="0">
                <a:solidFill>
                  <a:srgbClr val="000000"/>
                </a:solidFill>
                <a:latin typeface="Consolas" panose="020B0609020204030204" pitchFamily="49" charset="0"/>
              </a:rPr>
              <a:t> Main(</a:t>
            </a:r>
            <a:r>
              <a:rPr lang="en-GB" sz="1200" dirty="0">
                <a:solidFill>
                  <a:srgbClr val="0000FF"/>
                </a:solidFill>
                <a:latin typeface="Consolas" panose="020B0609020204030204" pitchFamily="49" charset="0"/>
              </a:rPr>
              <a:t>string</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args</a:t>
            </a:r>
            <a:r>
              <a:rPr lang="en-GB" sz="1200" dirty="0">
                <a:solidFill>
                  <a:srgbClr val="000000"/>
                </a:solidFill>
                <a:latin typeface="Consolas" panose="020B0609020204030204" pitchFamily="49" charset="0"/>
              </a:rPr>
              <a:t>)</a:t>
            </a:r>
          </a:p>
          <a:p>
            <a:pPr marL="36900" indent="0">
              <a:spcBef>
                <a:spcPts val="0"/>
              </a:spcBef>
              <a:spcAft>
                <a:spcPts val="0"/>
              </a:spcAft>
              <a:buNone/>
            </a:pPr>
            <a:r>
              <a:rPr lang="en-GB" sz="1200" dirty="0">
                <a:solidFill>
                  <a:srgbClr val="000000"/>
                </a:solidFill>
                <a:latin typeface="Consolas" panose="020B0609020204030204" pitchFamily="49" charset="0"/>
              </a:rPr>
              <a:t>{</a:t>
            </a:r>
          </a:p>
          <a:p>
            <a:pPr marL="36900" indent="0">
              <a:spcBef>
                <a:spcPts val="0"/>
              </a:spcBef>
              <a:spcAft>
                <a:spcPts val="0"/>
              </a:spcAft>
              <a:buNone/>
            </a:pPr>
            <a:r>
              <a:rPr lang="en-GB" sz="1200" dirty="0">
                <a:solidFill>
                  <a:srgbClr val="000000"/>
                </a:solidFill>
                <a:latin typeface="Consolas" panose="020B0609020204030204" pitchFamily="49" charset="0"/>
              </a:rPr>
              <a:t>    Caller().Wait();</a:t>
            </a:r>
          </a:p>
          <a:p>
            <a:pPr marL="36900" indent="0">
              <a:spcBef>
                <a:spcPts val="0"/>
              </a:spcBef>
              <a:spcAft>
                <a:spcPts val="0"/>
              </a:spcAft>
              <a:buNone/>
            </a:pPr>
            <a:endParaRPr lang="en-GB" sz="1200" dirty="0">
              <a:solidFill>
                <a:srgbClr val="000000"/>
              </a:solidFill>
              <a:latin typeface="Consolas" panose="020B0609020204030204" pitchFamily="49" charset="0"/>
            </a:endParaRPr>
          </a:p>
          <a:p>
            <a:pPr marL="36900" indent="0">
              <a:spcBef>
                <a:spcPts val="0"/>
              </a:spcBef>
              <a:spcAft>
                <a:spcPts val="0"/>
              </a:spcAft>
              <a:buNone/>
            </a:pPr>
            <a:r>
              <a:rPr lang="en-GB" sz="1200" dirty="0">
                <a:solidFill>
                  <a:srgbClr val="000000"/>
                </a:solidFill>
                <a:latin typeface="Consolas" panose="020B0609020204030204" pitchFamily="49" charset="0"/>
              </a:rPr>
              <a:t>    // Do something else</a:t>
            </a:r>
          </a:p>
          <a:p>
            <a:pPr marL="36900" indent="0">
              <a:spcBef>
                <a:spcPts val="0"/>
              </a:spcBef>
              <a:spcAft>
                <a:spcPts val="0"/>
              </a:spcAft>
              <a:buNone/>
            </a:pPr>
            <a:r>
              <a:rPr lang="en-GB" sz="1200" dirty="0">
                <a:solidFill>
                  <a:srgbClr val="000000"/>
                </a:solidFill>
                <a:latin typeface="Consolas" panose="020B0609020204030204" pitchFamily="49" charset="0"/>
              </a:rPr>
              <a:t>}</a:t>
            </a:r>
          </a:p>
          <a:p>
            <a:pPr marL="36900" indent="0">
              <a:spcBef>
                <a:spcPts val="0"/>
              </a:spcBef>
              <a:spcAft>
                <a:spcPts val="0"/>
              </a:spcAft>
              <a:buNone/>
            </a:pPr>
            <a:endParaRPr lang="en-GB" sz="1200" dirty="0">
              <a:solidFill>
                <a:srgbClr val="000000"/>
              </a:solidFill>
              <a:latin typeface="Consolas" panose="020B0609020204030204" pitchFamily="49" charset="0"/>
            </a:endParaRPr>
          </a:p>
          <a:p>
            <a:pPr marL="36900" indent="0">
              <a:spcBef>
                <a:spcPts val="0"/>
              </a:spcBef>
              <a:spcAft>
                <a:spcPts val="0"/>
              </a:spcAft>
              <a:buNone/>
            </a:pPr>
            <a:r>
              <a:rPr lang="en-GB" sz="1200" dirty="0">
                <a:solidFill>
                  <a:srgbClr val="0000FF"/>
                </a:solidFill>
                <a:latin typeface="Consolas" panose="020B0609020204030204" pitchFamily="49" charset="0"/>
              </a:rPr>
              <a:t>private</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static</a:t>
            </a: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async</a:t>
            </a:r>
            <a:r>
              <a:rPr lang="en-GB" sz="1200" dirty="0">
                <a:solidFill>
                  <a:srgbClr val="000000"/>
                </a:solidFill>
                <a:latin typeface="Consolas" panose="020B0609020204030204" pitchFamily="49" charset="0"/>
              </a:rPr>
              <a:t> </a:t>
            </a:r>
            <a:r>
              <a:rPr lang="en-GB" sz="1200" dirty="0">
                <a:solidFill>
                  <a:srgbClr val="2B91AF"/>
                </a:solidFill>
                <a:latin typeface="Consolas" panose="020B0609020204030204" pitchFamily="49" charset="0"/>
              </a:rPr>
              <a:t>Task</a:t>
            </a:r>
            <a:r>
              <a:rPr lang="en-GB" sz="1200" dirty="0">
                <a:solidFill>
                  <a:srgbClr val="000000"/>
                </a:solidFill>
                <a:latin typeface="Consolas" panose="020B0609020204030204" pitchFamily="49" charset="0"/>
              </a:rPr>
              <a:t> Caller()</a:t>
            </a:r>
          </a:p>
          <a:p>
            <a:pPr marL="36900" indent="0">
              <a:spcBef>
                <a:spcPts val="0"/>
              </a:spcBef>
              <a:spcAft>
                <a:spcPts val="0"/>
              </a:spcAft>
              <a:buNone/>
            </a:pPr>
            <a:r>
              <a:rPr lang="en-GB" sz="1200" dirty="0">
                <a:solidFill>
                  <a:srgbClr val="000000"/>
                </a:solidFill>
                <a:latin typeface="Consolas" panose="020B0609020204030204" pitchFamily="49" charset="0"/>
              </a:rPr>
              <a:t>{</a:t>
            </a:r>
          </a:p>
          <a:p>
            <a:pPr marL="36900" indent="0">
              <a:spcBef>
                <a:spcPts val="0"/>
              </a:spcBef>
              <a:spcAft>
                <a:spcPts val="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t = </a:t>
            </a:r>
            <a:r>
              <a:rPr lang="en-GB" sz="1200" dirty="0">
                <a:solidFill>
                  <a:srgbClr val="A31515"/>
                </a:solidFill>
                <a:latin typeface="Consolas" panose="020B0609020204030204" pitchFamily="49" charset="0"/>
              </a:rPr>
              <a:t>"</a:t>
            </a:r>
            <a:r>
              <a:rPr lang="en-GB" sz="1200" dirty="0" err="1">
                <a:solidFill>
                  <a:srgbClr val="A31515"/>
                </a:solidFill>
                <a:latin typeface="Consolas" panose="020B0609020204030204" pitchFamily="49" charset="0"/>
              </a:rPr>
              <a:t>abc</a:t>
            </a:r>
            <a:r>
              <a:rPr lang="en-GB" sz="1200" dirty="0">
                <a:solidFill>
                  <a:srgbClr val="A31515"/>
                </a:solidFill>
                <a:latin typeface="Consolas" panose="020B0609020204030204" pitchFamily="49" charset="0"/>
              </a:rPr>
              <a:t>"</a:t>
            </a:r>
            <a:r>
              <a:rPr lang="en-GB" sz="1200" dirty="0">
                <a:solidFill>
                  <a:srgbClr val="000000"/>
                </a:solidFill>
                <a:latin typeface="Consolas" panose="020B0609020204030204" pitchFamily="49" charset="0"/>
              </a:rPr>
              <a:t>;</a:t>
            </a:r>
          </a:p>
          <a:p>
            <a:pPr marL="36900" indent="0">
              <a:spcBef>
                <a:spcPts val="0"/>
              </a:spcBef>
              <a:spcAft>
                <a:spcPts val="0"/>
              </a:spcAft>
              <a:buNone/>
            </a:pPr>
            <a:endParaRPr lang="en-GB" sz="1200" dirty="0">
              <a:solidFill>
                <a:srgbClr val="000000"/>
              </a:solidFill>
              <a:latin typeface="Consolas" panose="020B0609020204030204" pitchFamily="49" charset="0"/>
            </a:endParaRPr>
          </a:p>
          <a:p>
            <a:pPr marL="36900" indent="0">
              <a:spcBef>
                <a:spcPts val="0"/>
              </a:spcBef>
              <a:spcAft>
                <a:spcPts val="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html = </a:t>
            </a:r>
            <a:r>
              <a:rPr lang="en-GB" sz="1200" dirty="0">
                <a:solidFill>
                  <a:srgbClr val="0000FF"/>
                </a:solidFill>
                <a:latin typeface="Consolas" panose="020B0609020204030204" pitchFamily="49" charset="0"/>
              </a:rPr>
              <a:t>await</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GetSomething</a:t>
            </a:r>
            <a:r>
              <a:rPr lang="en-GB" sz="1200" dirty="0">
                <a:solidFill>
                  <a:srgbClr val="000000"/>
                </a:solidFill>
                <a:latin typeface="Consolas" panose="020B0609020204030204" pitchFamily="49" charset="0"/>
              </a:rPr>
              <a:t>();</a:t>
            </a:r>
          </a:p>
          <a:p>
            <a:pPr marL="36900" indent="0">
              <a:spcBef>
                <a:spcPts val="0"/>
              </a:spcBef>
              <a:spcAft>
                <a:spcPts val="0"/>
              </a:spcAft>
              <a:buNone/>
            </a:pPr>
            <a:endParaRPr lang="en-GB" sz="1200" dirty="0">
              <a:solidFill>
                <a:srgbClr val="000000"/>
              </a:solidFill>
              <a:latin typeface="Consolas" panose="020B0609020204030204" pitchFamily="49" charset="0"/>
            </a:endParaRPr>
          </a:p>
          <a:p>
            <a:pPr marL="36900" indent="0">
              <a:spcBef>
                <a:spcPts val="0"/>
              </a:spcBef>
              <a:spcAft>
                <a:spcPts val="0"/>
              </a:spcAft>
              <a:buNone/>
            </a:pPr>
            <a:r>
              <a:rPr lang="en-GB" sz="1200" dirty="0">
                <a:solidFill>
                  <a:srgbClr val="000000"/>
                </a:solidFill>
                <a:latin typeface="Consolas" panose="020B0609020204030204" pitchFamily="49" charset="0"/>
              </a:rPr>
              <a:t>    </a:t>
            </a:r>
            <a:r>
              <a:rPr lang="en-GB" sz="1200" dirty="0" err="1">
                <a:solidFill>
                  <a:srgbClr val="2B91AF"/>
                </a:solidFill>
                <a:latin typeface="Consolas" panose="020B0609020204030204" pitchFamily="49" charset="0"/>
              </a:rPr>
              <a:t>Console</a:t>
            </a:r>
            <a:r>
              <a:rPr lang="en-GB" sz="1200" dirty="0" err="1">
                <a:solidFill>
                  <a:srgbClr val="000000"/>
                </a:solidFill>
                <a:latin typeface="Consolas" panose="020B0609020204030204" pitchFamily="49" charset="0"/>
              </a:rPr>
              <a:t>.WriteLine</a:t>
            </a:r>
            <a:r>
              <a:rPr lang="en-GB" sz="1200" dirty="0">
                <a:solidFill>
                  <a:srgbClr val="000000"/>
                </a:solidFill>
                <a:latin typeface="Consolas" panose="020B0609020204030204" pitchFamily="49" charset="0"/>
              </a:rPr>
              <a:t>(html);</a:t>
            </a:r>
          </a:p>
          <a:p>
            <a:pPr marL="36900" indent="0">
              <a:spcBef>
                <a:spcPts val="0"/>
              </a:spcBef>
              <a:spcAft>
                <a:spcPts val="0"/>
              </a:spcAft>
              <a:buNone/>
            </a:pPr>
            <a:r>
              <a:rPr lang="en-GB" sz="1200" dirty="0">
                <a:solidFill>
                  <a:srgbClr val="000000"/>
                </a:solidFill>
                <a:latin typeface="Consolas" panose="020B0609020204030204" pitchFamily="49" charset="0"/>
              </a:rPr>
              <a:t>}</a:t>
            </a:r>
          </a:p>
          <a:p>
            <a:pPr marL="36900" indent="0">
              <a:spcBef>
                <a:spcPts val="0"/>
              </a:spcBef>
              <a:spcAft>
                <a:spcPts val="0"/>
              </a:spcAft>
              <a:buNone/>
            </a:pPr>
            <a:endParaRPr lang="en-GB" sz="1200" dirty="0">
              <a:solidFill>
                <a:srgbClr val="000000"/>
              </a:solidFill>
              <a:latin typeface="Consolas" panose="020B0609020204030204" pitchFamily="49" charset="0"/>
            </a:endParaRPr>
          </a:p>
          <a:p>
            <a:pPr marL="36900" indent="0">
              <a:spcBef>
                <a:spcPts val="0"/>
              </a:spcBef>
              <a:spcAft>
                <a:spcPts val="0"/>
              </a:spcAft>
              <a:buNone/>
            </a:pPr>
            <a:r>
              <a:rPr lang="en-GB" sz="1200" dirty="0">
                <a:solidFill>
                  <a:srgbClr val="0000FF"/>
                </a:solidFill>
                <a:latin typeface="Consolas" panose="020B0609020204030204" pitchFamily="49" charset="0"/>
              </a:rPr>
              <a:t>private</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static</a:t>
            </a: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async</a:t>
            </a:r>
            <a:r>
              <a:rPr lang="en-GB" sz="1200" dirty="0">
                <a:solidFill>
                  <a:srgbClr val="000000"/>
                </a:solidFill>
                <a:latin typeface="Consolas" panose="020B0609020204030204" pitchFamily="49" charset="0"/>
              </a:rPr>
              <a:t> </a:t>
            </a:r>
            <a:r>
              <a:rPr lang="en-GB" sz="1200" dirty="0">
                <a:solidFill>
                  <a:srgbClr val="2B91AF"/>
                </a:solidFill>
                <a:latin typeface="Consolas" panose="020B0609020204030204" pitchFamily="49" charset="0"/>
              </a:rPr>
              <a:t>Task</a:t>
            </a:r>
            <a:r>
              <a:rPr lang="en-GB" sz="1200" dirty="0">
                <a:solidFill>
                  <a:srgbClr val="000000"/>
                </a:solidFill>
                <a:latin typeface="Consolas" panose="020B0609020204030204" pitchFamily="49" charset="0"/>
              </a:rPr>
              <a:t>&lt;</a:t>
            </a:r>
            <a:r>
              <a:rPr lang="en-GB" sz="1200" dirty="0">
                <a:solidFill>
                  <a:srgbClr val="0000FF"/>
                </a:solidFill>
                <a:latin typeface="Consolas" panose="020B0609020204030204" pitchFamily="49" charset="0"/>
              </a:rPr>
              <a:t>string</a:t>
            </a:r>
            <a:r>
              <a:rPr lang="en-GB" sz="1200" dirty="0">
                <a:solidFill>
                  <a:srgbClr val="000000"/>
                </a:solidFill>
                <a:latin typeface="Consolas" panose="020B0609020204030204" pitchFamily="49" charset="0"/>
              </a:rPr>
              <a:t>&gt; </a:t>
            </a:r>
            <a:r>
              <a:rPr lang="en-GB" sz="1200" dirty="0" err="1">
                <a:solidFill>
                  <a:srgbClr val="000000"/>
                </a:solidFill>
                <a:latin typeface="Consolas" panose="020B0609020204030204" pitchFamily="49" charset="0"/>
              </a:rPr>
              <a:t>GetSomething</a:t>
            </a:r>
            <a:r>
              <a:rPr lang="en-GB" sz="1200" dirty="0">
                <a:solidFill>
                  <a:srgbClr val="000000"/>
                </a:solidFill>
                <a:latin typeface="Consolas" panose="020B0609020204030204" pitchFamily="49" charset="0"/>
              </a:rPr>
              <a:t>()</a:t>
            </a:r>
          </a:p>
          <a:p>
            <a:pPr marL="36900" indent="0">
              <a:spcBef>
                <a:spcPts val="0"/>
              </a:spcBef>
              <a:spcAft>
                <a:spcPts val="0"/>
              </a:spcAft>
              <a:buNone/>
            </a:pPr>
            <a:r>
              <a:rPr lang="en-GB" sz="1200" dirty="0">
                <a:solidFill>
                  <a:srgbClr val="000000"/>
                </a:solidFill>
                <a:latin typeface="Consolas" panose="020B0609020204030204" pitchFamily="49" charset="0"/>
              </a:rPr>
              <a:t>{</a:t>
            </a:r>
          </a:p>
          <a:p>
            <a:pPr marL="36900" indent="0">
              <a:spcBef>
                <a:spcPts val="0"/>
              </a:spcBef>
              <a:spcAft>
                <a:spcPts val="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url</a:t>
            </a:r>
            <a:r>
              <a:rPr lang="en-GB" sz="1200" dirty="0">
                <a:solidFill>
                  <a:srgbClr val="000000"/>
                </a:solidFill>
                <a:latin typeface="Consolas" panose="020B0609020204030204" pitchFamily="49" charset="0"/>
              </a:rPr>
              <a:t> = </a:t>
            </a:r>
            <a:r>
              <a:rPr lang="en-GB" sz="1200" dirty="0">
                <a:solidFill>
                  <a:srgbClr val="A31515"/>
                </a:solidFill>
                <a:latin typeface="Consolas" panose="020B0609020204030204" pitchFamily="49" charset="0"/>
              </a:rPr>
              <a:t>"http://www.google.com"</a:t>
            </a:r>
            <a:r>
              <a:rPr lang="en-GB" sz="1200" dirty="0">
                <a:solidFill>
                  <a:srgbClr val="000000"/>
                </a:solidFill>
                <a:latin typeface="Consolas" panose="020B0609020204030204" pitchFamily="49" charset="0"/>
              </a:rPr>
              <a:t>;</a:t>
            </a:r>
          </a:p>
          <a:p>
            <a:pPr marL="36900" indent="0">
              <a:spcBef>
                <a:spcPts val="0"/>
              </a:spcBef>
              <a:spcAft>
                <a:spcPts val="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client = </a:t>
            </a:r>
            <a:r>
              <a:rPr lang="en-GB" sz="1200" dirty="0">
                <a:solidFill>
                  <a:srgbClr val="0000FF"/>
                </a:solidFill>
                <a:latin typeface="Consolas" panose="020B0609020204030204" pitchFamily="49" charset="0"/>
              </a:rPr>
              <a:t>new</a:t>
            </a:r>
            <a:r>
              <a:rPr lang="en-GB" sz="1200" dirty="0">
                <a:solidFill>
                  <a:srgbClr val="000000"/>
                </a:solidFill>
                <a:latin typeface="Consolas" panose="020B0609020204030204" pitchFamily="49" charset="0"/>
              </a:rPr>
              <a:t> </a:t>
            </a:r>
            <a:r>
              <a:rPr lang="en-GB" sz="1200" dirty="0" err="1">
                <a:solidFill>
                  <a:srgbClr val="2B91AF"/>
                </a:solidFill>
                <a:latin typeface="Consolas" panose="020B0609020204030204" pitchFamily="49" charset="0"/>
              </a:rPr>
              <a:t>HttpClient</a:t>
            </a:r>
            <a:r>
              <a:rPr lang="en-GB" sz="1200" dirty="0">
                <a:solidFill>
                  <a:srgbClr val="000000"/>
                </a:solidFill>
                <a:latin typeface="Consolas" panose="020B0609020204030204" pitchFamily="49" charset="0"/>
              </a:rPr>
              <a:t>();</a:t>
            </a:r>
          </a:p>
          <a:p>
            <a:pPr marL="36900" indent="0">
              <a:spcBef>
                <a:spcPts val="0"/>
              </a:spcBef>
              <a:spcAft>
                <a:spcPts val="0"/>
              </a:spcAft>
              <a:buNone/>
            </a:pPr>
            <a:endParaRPr lang="en-GB" sz="1200" dirty="0">
              <a:solidFill>
                <a:srgbClr val="000000"/>
              </a:solidFill>
              <a:latin typeface="Consolas" panose="020B0609020204030204" pitchFamily="49" charset="0"/>
            </a:endParaRPr>
          </a:p>
          <a:p>
            <a:pPr marL="36900" indent="0">
              <a:spcBef>
                <a:spcPts val="0"/>
              </a:spcBef>
              <a:spcAft>
                <a:spcPts val="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html = </a:t>
            </a:r>
            <a:r>
              <a:rPr lang="en-GB" sz="1200" dirty="0">
                <a:solidFill>
                  <a:srgbClr val="0000FF"/>
                </a:solidFill>
                <a:latin typeface="Consolas" panose="020B0609020204030204" pitchFamily="49" charset="0"/>
              </a:rPr>
              <a:t>await</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client.GetStringAsync</a:t>
            </a:r>
            <a:r>
              <a:rPr lang="en-GB" sz="1200" dirty="0">
                <a:solidFill>
                  <a:srgbClr val="000000"/>
                </a:solidFill>
                <a:latin typeface="Consolas" panose="020B0609020204030204" pitchFamily="49" charset="0"/>
              </a:rPr>
              <a:t>(</a:t>
            </a:r>
            <a:r>
              <a:rPr lang="en-GB" sz="1200" dirty="0" err="1">
                <a:solidFill>
                  <a:srgbClr val="000000"/>
                </a:solidFill>
                <a:latin typeface="Consolas" panose="020B0609020204030204" pitchFamily="49" charset="0"/>
              </a:rPr>
              <a:t>url</a:t>
            </a:r>
            <a:r>
              <a:rPr lang="en-GB" sz="1200" dirty="0">
                <a:solidFill>
                  <a:srgbClr val="000000"/>
                </a:solidFill>
                <a:latin typeface="Consolas" panose="020B0609020204030204" pitchFamily="49" charset="0"/>
              </a:rPr>
              <a:t>);</a:t>
            </a:r>
          </a:p>
          <a:p>
            <a:pPr marL="36900" indent="0">
              <a:spcBef>
                <a:spcPts val="0"/>
              </a:spcBef>
              <a:spcAft>
                <a:spcPts val="0"/>
              </a:spcAft>
              <a:buNone/>
            </a:pPr>
            <a:endParaRPr lang="en-GB" sz="1200" dirty="0">
              <a:solidFill>
                <a:srgbClr val="000000"/>
              </a:solidFill>
              <a:latin typeface="Consolas" panose="020B0609020204030204" pitchFamily="49" charset="0"/>
            </a:endParaRPr>
          </a:p>
          <a:p>
            <a:pPr marL="36900" indent="0">
              <a:spcBef>
                <a:spcPts val="0"/>
              </a:spcBef>
              <a:spcAft>
                <a:spcPts val="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t = </a:t>
            </a:r>
            <a:r>
              <a:rPr lang="en-GB" sz="1200" dirty="0" err="1">
                <a:solidFill>
                  <a:srgbClr val="000000"/>
                </a:solidFill>
                <a:latin typeface="Consolas" panose="020B0609020204030204" pitchFamily="49" charset="0"/>
              </a:rPr>
              <a:t>html.Length</a:t>
            </a:r>
            <a:r>
              <a:rPr lang="en-GB" sz="1200" dirty="0">
                <a:solidFill>
                  <a:srgbClr val="000000"/>
                </a:solidFill>
                <a:latin typeface="Consolas" panose="020B0609020204030204" pitchFamily="49" charset="0"/>
              </a:rPr>
              <a:t>;</a:t>
            </a:r>
          </a:p>
          <a:p>
            <a:pPr marL="36900" indent="0">
              <a:spcBef>
                <a:spcPts val="0"/>
              </a:spcBef>
              <a:spcAft>
                <a:spcPts val="0"/>
              </a:spcAft>
              <a:buNone/>
            </a:pP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return</a:t>
            </a:r>
            <a:r>
              <a:rPr lang="en-GB" sz="1200" dirty="0">
                <a:solidFill>
                  <a:srgbClr val="000000"/>
                </a:solidFill>
                <a:latin typeface="Consolas" panose="020B0609020204030204" pitchFamily="49" charset="0"/>
              </a:rPr>
              <a:t> html;</a:t>
            </a:r>
          </a:p>
          <a:p>
            <a:pPr marL="36900" indent="0">
              <a:spcBef>
                <a:spcPts val="0"/>
              </a:spcBef>
              <a:spcAft>
                <a:spcPts val="0"/>
              </a:spcAft>
              <a:buNone/>
            </a:pPr>
            <a:r>
              <a:rPr lang="en-GB" sz="1200" dirty="0">
                <a:solidFill>
                  <a:srgbClr val="000000"/>
                </a:solidFill>
                <a:latin typeface="Consolas" panose="020B0609020204030204" pitchFamily="49" charset="0"/>
              </a:rPr>
              <a:t>}</a:t>
            </a:r>
            <a:endParaRPr lang="en-GB" sz="1200" dirty="0"/>
          </a:p>
        </p:txBody>
      </p:sp>
      <p:sp>
        <p:nvSpPr>
          <p:cNvPr id="4" name="Footer Placeholder 3"/>
          <p:cNvSpPr>
            <a:spLocks noGrp="1"/>
          </p:cNvSpPr>
          <p:nvPr>
            <p:ph type="ftr" sz="quarter" idx="11"/>
          </p:nvPr>
        </p:nvSpPr>
        <p:spPr/>
        <p:txBody>
          <a:bodyPr/>
          <a:lstStyle/>
          <a:p>
            <a:r>
              <a:rPr lang="en-GB"/>
              <a:t>@flytzen</a:t>
            </a:r>
            <a:endParaRPr lang="en-GB" dirty="0"/>
          </a:p>
        </p:txBody>
      </p:sp>
      <p:sp>
        <p:nvSpPr>
          <p:cNvPr id="7" name="Rectangle 6"/>
          <p:cNvSpPr/>
          <p:nvPr/>
        </p:nvSpPr>
        <p:spPr>
          <a:xfrm>
            <a:off x="13304276" y="5382024"/>
            <a:ext cx="330993" cy="539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8" name="Rectangle 7"/>
          <p:cNvSpPr/>
          <p:nvPr/>
        </p:nvSpPr>
        <p:spPr>
          <a:xfrm>
            <a:off x="12492833" y="1531621"/>
            <a:ext cx="330993" cy="335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1" name="Rectangle 10"/>
          <p:cNvSpPr/>
          <p:nvPr/>
        </p:nvSpPr>
        <p:spPr>
          <a:xfrm>
            <a:off x="14390691" y="1886549"/>
            <a:ext cx="330993" cy="335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2" name="Rectangle 11"/>
          <p:cNvSpPr/>
          <p:nvPr/>
        </p:nvSpPr>
        <p:spPr>
          <a:xfrm>
            <a:off x="12492834" y="2754764"/>
            <a:ext cx="330993" cy="523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3" name="Rectangle 12"/>
          <p:cNvSpPr/>
          <p:nvPr/>
        </p:nvSpPr>
        <p:spPr>
          <a:xfrm>
            <a:off x="12492832" y="4439048"/>
            <a:ext cx="330993" cy="511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4" name="Rectangle 13"/>
          <p:cNvSpPr/>
          <p:nvPr/>
        </p:nvSpPr>
        <p:spPr>
          <a:xfrm>
            <a:off x="13886465" y="3448133"/>
            <a:ext cx="330993" cy="416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 name="Straight Arrow Connector 5"/>
          <p:cNvCxnSpPr/>
          <p:nvPr/>
        </p:nvCxnSpPr>
        <p:spPr>
          <a:xfrm>
            <a:off x="12658328" y="1886549"/>
            <a:ext cx="0" cy="868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2658328" y="3278642"/>
            <a:ext cx="0" cy="1160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 idx="0"/>
          </p:cNvCxnSpPr>
          <p:nvPr/>
        </p:nvCxnSpPr>
        <p:spPr>
          <a:xfrm>
            <a:off x="12658328" y="4950279"/>
            <a:ext cx="811445" cy="431745"/>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Freeform: Shape 20"/>
          <p:cNvSpPr/>
          <p:nvPr/>
        </p:nvSpPr>
        <p:spPr>
          <a:xfrm>
            <a:off x="13471525" y="3878717"/>
            <a:ext cx="605128" cy="2467329"/>
          </a:xfrm>
          <a:custGeom>
            <a:avLst/>
            <a:gdLst>
              <a:gd name="connsiteX0" fmla="*/ 0 w 605128"/>
              <a:gd name="connsiteY0" fmla="*/ 2057400 h 2467329"/>
              <a:gd name="connsiteX1" fmla="*/ 557213 w 605128"/>
              <a:gd name="connsiteY1" fmla="*/ 2314575 h 2467329"/>
              <a:gd name="connsiteX2" fmla="*/ 578644 w 605128"/>
              <a:gd name="connsiteY2" fmla="*/ 0 h 2467329"/>
            </a:gdLst>
            <a:ahLst/>
            <a:cxnLst>
              <a:cxn ang="0">
                <a:pos x="connsiteX0" y="connsiteY0"/>
              </a:cxn>
              <a:cxn ang="0">
                <a:pos x="connsiteX1" y="connsiteY1"/>
              </a:cxn>
              <a:cxn ang="0">
                <a:pos x="connsiteX2" y="connsiteY2"/>
              </a:cxn>
            </a:cxnLst>
            <a:rect l="l" t="t" r="r" b="b"/>
            <a:pathLst>
              <a:path w="605128" h="2467329">
                <a:moveTo>
                  <a:pt x="0" y="2057400"/>
                </a:moveTo>
                <a:cubicBezTo>
                  <a:pt x="230386" y="2357437"/>
                  <a:pt x="460772" y="2657475"/>
                  <a:pt x="557213" y="2314575"/>
                </a:cubicBezTo>
                <a:cubicBezTo>
                  <a:pt x="653654" y="1971675"/>
                  <a:pt x="573882" y="388144"/>
                  <a:pt x="578644" y="0"/>
                </a:cubicBezTo>
              </a:path>
            </a:pathLst>
          </a:custGeom>
          <a:noFill/>
          <a:ln>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p:cNvCxnSpPr>
            <a:stCxn id="14" idx="0"/>
            <a:endCxn id="11" idx="2"/>
          </p:cNvCxnSpPr>
          <p:nvPr/>
        </p:nvCxnSpPr>
        <p:spPr>
          <a:xfrm flipV="1">
            <a:off x="14051962" y="2222306"/>
            <a:ext cx="504226" cy="1225827"/>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6044665" y="1669143"/>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567695" y="1668008"/>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090727" y="1669140"/>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613757" y="1668008"/>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77385" y="1915590"/>
            <a:ext cx="265224" cy="3697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t>
            </a:r>
          </a:p>
        </p:txBody>
      </p:sp>
      <p:sp>
        <p:nvSpPr>
          <p:cNvPr id="25" name="Rectangle 24"/>
          <p:cNvSpPr/>
          <p:nvPr/>
        </p:nvSpPr>
        <p:spPr>
          <a:xfrm>
            <a:off x="6177385" y="3135773"/>
            <a:ext cx="265224" cy="3697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t>
            </a:r>
          </a:p>
        </p:txBody>
      </p:sp>
      <p:cxnSp>
        <p:nvCxnSpPr>
          <p:cNvPr id="17" name="Straight Connector 16"/>
          <p:cNvCxnSpPr/>
          <p:nvPr/>
        </p:nvCxnSpPr>
        <p:spPr>
          <a:xfrm>
            <a:off x="2786743" y="2100465"/>
            <a:ext cx="3390642" cy="0"/>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634343" y="3320648"/>
            <a:ext cx="3543042" cy="0"/>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Arrow: Right 28"/>
          <p:cNvSpPr/>
          <p:nvPr/>
        </p:nvSpPr>
        <p:spPr>
          <a:xfrm>
            <a:off x="6066969" y="1277259"/>
            <a:ext cx="2057167" cy="318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Time</a:t>
            </a:r>
          </a:p>
        </p:txBody>
      </p:sp>
      <p:sp>
        <p:nvSpPr>
          <p:cNvPr id="30" name="Rectangle 29"/>
          <p:cNvSpPr/>
          <p:nvPr/>
        </p:nvSpPr>
        <p:spPr>
          <a:xfrm>
            <a:off x="6177385" y="4860723"/>
            <a:ext cx="211095" cy="50020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t>
            </a:r>
          </a:p>
        </p:txBody>
      </p:sp>
      <p:cxnSp>
        <p:nvCxnSpPr>
          <p:cNvPr id="31" name="Straight Connector 30"/>
          <p:cNvCxnSpPr/>
          <p:nvPr/>
        </p:nvCxnSpPr>
        <p:spPr>
          <a:xfrm>
            <a:off x="4273144" y="5004305"/>
            <a:ext cx="1904241" cy="17638"/>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256856" y="5182615"/>
            <a:ext cx="1904241" cy="17638"/>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731187" y="5783523"/>
            <a:ext cx="211095" cy="50020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cxnSp>
        <p:nvCxnSpPr>
          <p:cNvPr id="35" name="Straight Connector 34"/>
          <p:cNvCxnSpPr/>
          <p:nvPr/>
        </p:nvCxnSpPr>
        <p:spPr>
          <a:xfrm>
            <a:off x="3149767" y="5918414"/>
            <a:ext cx="3555896" cy="0"/>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478908" y="6117167"/>
            <a:ext cx="4193957" cy="4447"/>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254220" y="3912486"/>
            <a:ext cx="194040" cy="3946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cxnSp>
        <p:nvCxnSpPr>
          <p:cNvPr id="40" name="Straight Connector 39"/>
          <p:cNvCxnSpPr/>
          <p:nvPr/>
        </p:nvCxnSpPr>
        <p:spPr>
          <a:xfrm flipH="1">
            <a:off x="8109086" y="1663290"/>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453743" y="4101834"/>
            <a:ext cx="3741639" cy="7978"/>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731830" y="2274989"/>
            <a:ext cx="265224" cy="3697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t>
            </a:r>
          </a:p>
        </p:txBody>
      </p:sp>
      <p:cxnSp>
        <p:nvCxnSpPr>
          <p:cNvPr id="44" name="Straight Connector 43"/>
          <p:cNvCxnSpPr/>
          <p:nvPr/>
        </p:nvCxnSpPr>
        <p:spPr>
          <a:xfrm>
            <a:off x="3177053" y="2459864"/>
            <a:ext cx="4508261" cy="0"/>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Freeform: Shape 46"/>
          <p:cNvSpPr/>
          <p:nvPr/>
        </p:nvSpPr>
        <p:spPr>
          <a:xfrm>
            <a:off x="6400800" y="2271713"/>
            <a:ext cx="121986" cy="3071812"/>
          </a:xfrm>
          <a:custGeom>
            <a:avLst/>
            <a:gdLst>
              <a:gd name="connsiteX0" fmla="*/ 0 w 171806"/>
              <a:gd name="connsiteY0" fmla="*/ 3071812 h 3071812"/>
              <a:gd name="connsiteX1" fmla="*/ 171450 w 171806"/>
              <a:gd name="connsiteY1" fmla="*/ 1007268 h 3071812"/>
              <a:gd name="connsiteX2" fmla="*/ 50006 w 171806"/>
              <a:gd name="connsiteY2" fmla="*/ 0 h 3071812"/>
              <a:gd name="connsiteX0" fmla="*/ 0 w 121986"/>
              <a:gd name="connsiteY0" fmla="*/ 3071812 h 3071812"/>
              <a:gd name="connsiteX1" fmla="*/ 121443 w 121986"/>
              <a:gd name="connsiteY1" fmla="*/ 1200149 h 3071812"/>
              <a:gd name="connsiteX2" fmla="*/ 50006 w 121986"/>
              <a:gd name="connsiteY2" fmla="*/ 0 h 3071812"/>
            </a:gdLst>
            <a:ahLst/>
            <a:cxnLst>
              <a:cxn ang="0">
                <a:pos x="connsiteX0" y="connsiteY0"/>
              </a:cxn>
              <a:cxn ang="0">
                <a:pos x="connsiteX1" y="connsiteY1"/>
              </a:cxn>
              <a:cxn ang="0">
                <a:pos x="connsiteX2" y="connsiteY2"/>
              </a:cxn>
            </a:cxnLst>
            <a:rect l="l" t="t" r="r" b="b"/>
            <a:pathLst>
              <a:path w="121986" h="3071812">
                <a:moveTo>
                  <a:pt x="0" y="3071812"/>
                </a:moveTo>
                <a:cubicBezTo>
                  <a:pt x="81558" y="2295524"/>
                  <a:pt x="113109" y="1712118"/>
                  <a:pt x="121443" y="1200149"/>
                </a:cubicBezTo>
                <a:cubicBezTo>
                  <a:pt x="129777" y="688180"/>
                  <a:pt x="39290" y="98822"/>
                  <a:pt x="50006" y="0"/>
                </a:cubicBezTo>
              </a:path>
            </a:pathLst>
          </a:custGeom>
          <a:noFill/>
          <a:ln>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758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0" grpId="0" animBg="1"/>
      <p:bldP spid="34" grpId="0" animBg="1"/>
      <p:bldP spid="39" grpId="0" animBg="1"/>
      <p:bldP spid="43"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a:t>Async</a:t>
            </a:r>
            <a:r>
              <a:rPr lang="en-GB" dirty="0"/>
              <a:t> in </a:t>
            </a:r>
            <a:r>
              <a:rPr lang="en-GB" dirty="0" err="1"/>
              <a:t>ASP.Net</a:t>
            </a:r>
            <a:endParaRPr lang="en-GB" dirty="0"/>
          </a:p>
        </p:txBody>
      </p:sp>
      <p:sp>
        <p:nvSpPr>
          <p:cNvPr id="6" name="Text Placeholder 5"/>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1279981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 parallel when you can</a:t>
            </a:r>
          </a:p>
        </p:txBody>
      </p:sp>
      <p:sp>
        <p:nvSpPr>
          <p:cNvPr id="7" name="Content Placeholder 6"/>
          <p:cNvSpPr>
            <a:spLocks noGrp="1"/>
          </p:cNvSpPr>
          <p:nvPr>
            <p:ph sz="quarter" idx="4"/>
          </p:nvPr>
        </p:nvSpPr>
        <p:spPr>
          <a:xfrm>
            <a:off x="6294967" y="1835255"/>
            <a:ext cx="5734038" cy="3955946"/>
          </a:xfrm>
          <a:solidFill>
            <a:schemeClr val="tx1">
              <a:lumMod val="95000"/>
            </a:schemeClr>
          </a:solidFill>
        </p:spPr>
        <p:txBody>
          <a:bodyPr>
            <a:noAutofit/>
          </a:bodyPr>
          <a:lstStyle/>
          <a:p>
            <a:pPr marL="36900" indent="0" algn="ctr">
              <a:spcBef>
                <a:spcPts val="0"/>
              </a:spcBef>
              <a:spcAft>
                <a:spcPts val="0"/>
              </a:spcAft>
              <a:buNone/>
            </a:pPr>
            <a:r>
              <a:rPr lang="en-GB" sz="2400" dirty="0">
                <a:solidFill>
                  <a:srgbClr val="0070C0"/>
                </a:solidFill>
                <a:latin typeface="Consolas" panose="020B0609020204030204" pitchFamily="49" charset="0"/>
              </a:rPr>
              <a:t>Do this</a:t>
            </a: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0000" indent="0">
              <a:spcBef>
                <a:spcPts val="0"/>
              </a:spcBef>
              <a:spcAft>
                <a:spcPts val="0"/>
              </a:spcAft>
              <a:buNone/>
            </a:pP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firstTask</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GetSomething</a:t>
            </a:r>
            <a:r>
              <a:rPr lang="en-GB" sz="1400" dirty="0">
                <a:solidFill>
                  <a:srgbClr val="000000"/>
                </a:solidFill>
                <a:latin typeface="Consolas" panose="020B0609020204030204" pitchFamily="49" charset="0"/>
              </a:rPr>
              <a:t>();</a:t>
            </a:r>
          </a:p>
          <a:p>
            <a:pPr marL="360000" indent="0">
              <a:spcBef>
                <a:spcPts val="0"/>
              </a:spcBef>
              <a:spcAft>
                <a:spcPts val="0"/>
              </a:spcAft>
              <a:buNone/>
            </a:pP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secondTask</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GetSomething</a:t>
            </a:r>
            <a:r>
              <a:rPr lang="en-GB" sz="1400" dirty="0">
                <a:solidFill>
                  <a:srgbClr val="000000"/>
                </a:solidFill>
                <a:latin typeface="Consolas" panose="020B0609020204030204" pitchFamily="49" charset="0"/>
              </a:rPr>
              <a:t>();</a:t>
            </a:r>
          </a:p>
          <a:p>
            <a:pPr marL="360000" indent="0">
              <a:spcBef>
                <a:spcPts val="0"/>
              </a:spcBef>
              <a:spcAft>
                <a:spcPts val="0"/>
              </a:spcAft>
              <a:buNone/>
            </a:pPr>
            <a:endParaRPr lang="en-GB" sz="1400" dirty="0">
              <a:solidFill>
                <a:srgbClr val="000000"/>
              </a:solidFill>
              <a:latin typeface="Consolas" panose="020B0609020204030204" pitchFamily="49" charset="0"/>
            </a:endParaRPr>
          </a:p>
          <a:p>
            <a:pPr marL="360000" indent="0">
              <a:spcBef>
                <a:spcPts val="0"/>
              </a:spcBef>
              <a:spcAft>
                <a:spcPts val="0"/>
              </a:spcAft>
              <a:buNone/>
            </a:pP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firstThing</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firstTask</a:t>
            </a:r>
            <a:r>
              <a:rPr lang="en-GB" sz="1400" dirty="0">
                <a:solidFill>
                  <a:srgbClr val="000000"/>
                </a:solidFill>
                <a:latin typeface="Consolas" panose="020B0609020204030204" pitchFamily="49" charset="0"/>
              </a:rPr>
              <a:t>;</a:t>
            </a:r>
          </a:p>
          <a:p>
            <a:pPr marL="360000" indent="0">
              <a:spcBef>
                <a:spcPts val="0"/>
              </a:spcBef>
              <a:spcAft>
                <a:spcPts val="0"/>
              </a:spcAft>
              <a:buNone/>
            </a:pP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secondThing</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secondTask</a:t>
            </a:r>
            <a:r>
              <a:rPr lang="en-GB" sz="1400" dirty="0">
                <a:solidFill>
                  <a:srgbClr val="000000"/>
                </a:solidFill>
                <a:latin typeface="Consolas" panose="020B0609020204030204" pitchFamily="49" charset="0"/>
              </a:rPr>
              <a:t>;</a:t>
            </a:r>
            <a:endParaRPr lang="en-GB" sz="1400" dirty="0">
              <a:solidFill>
                <a:srgbClr val="0000FF"/>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GB"/>
              <a:t>@flytzen</a:t>
            </a:r>
            <a:endParaRPr lang="en-GB" dirty="0"/>
          </a:p>
        </p:txBody>
      </p:sp>
      <p:sp>
        <p:nvSpPr>
          <p:cNvPr id="10" name="Content Placeholder 6"/>
          <p:cNvSpPr>
            <a:spLocks noGrp="1"/>
          </p:cNvSpPr>
          <p:nvPr>
            <p:ph sz="quarter" idx="4"/>
          </p:nvPr>
        </p:nvSpPr>
        <p:spPr>
          <a:xfrm>
            <a:off x="214400" y="1835255"/>
            <a:ext cx="5734038" cy="3955946"/>
          </a:xfrm>
          <a:solidFill>
            <a:schemeClr val="tx1">
              <a:lumMod val="95000"/>
            </a:schemeClr>
          </a:solidFill>
        </p:spPr>
        <p:txBody>
          <a:bodyPr>
            <a:noAutofit/>
          </a:bodyPr>
          <a:lstStyle/>
          <a:p>
            <a:pPr marL="36900" indent="0" algn="ctr">
              <a:spcBef>
                <a:spcPts val="0"/>
              </a:spcBef>
              <a:spcAft>
                <a:spcPts val="0"/>
              </a:spcAft>
              <a:buNone/>
            </a:pPr>
            <a:r>
              <a:rPr lang="en-GB" sz="2400" dirty="0">
                <a:solidFill>
                  <a:srgbClr val="FF0000"/>
                </a:solidFill>
                <a:latin typeface="Consolas" panose="020B0609020204030204" pitchFamily="49" charset="0"/>
              </a:rPr>
              <a:t>Don’t do this</a:t>
            </a: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0000" indent="0">
              <a:spcBef>
                <a:spcPts val="0"/>
              </a:spcBef>
              <a:spcAft>
                <a:spcPts val="0"/>
              </a:spcAft>
              <a:buNone/>
            </a:pP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firstThing</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GetSomething</a:t>
            </a:r>
            <a:r>
              <a:rPr lang="en-GB" sz="1400" dirty="0">
                <a:solidFill>
                  <a:srgbClr val="000000"/>
                </a:solidFill>
                <a:latin typeface="Consolas" panose="020B0609020204030204" pitchFamily="49" charset="0"/>
              </a:rPr>
              <a:t>();</a:t>
            </a:r>
          </a:p>
          <a:p>
            <a:pPr marL="360000" indent="0">
              <a:spcBef>
                <a:spcPts val="0"/>
              </a:spcBef>
              <a:spcAft>
                <a:spcPts val="0"/>
              </a:spcAft>
              <a:buNone/>
            </a:pP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secondThing</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GetSomething</a:t>
            </a:r>
            <a:r>
              <a:rPr lang="en-GB" sz="1400" dirty="0">
                <a:solidFill>
                  <a:srgbClr val="000000"/>
                </a:solidFill>
                <a:latin typeface="Consolas" panose="020B0609020204030204" pitchFamily="49" charset="0"/>
              </a:rPr>
              <a:t>();</a:t>
            </a:r>
            <a:endParaRPr lang="en-GB" sz="14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443667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9922"/>
            <a:ext cx="10353762" cy="970450"/>
          </a:xfrm>
        </p:spPr>
        <p:txBody>
          <a:bodyPr>
            <a:normAutofit/>
          </a:bodyPr>
          <a:lstStyle/>
          <a:p>
            <a:r>
              <a:rPr lang="en-GB" dirty="0" err="1"/>
              <a:t>Async</a:t>
            </a:r>
            <a:r>
              <a:rPr lang="en-GB" dirty="0"/>
              <a:t> in </a:t>
            </a:r>
            <a:r>
              <a:rPr lang="en-GB" dirty="0" err="1"/>
              <a:t>Asp.Net</a:t>
            </a:r>
            <a:r>
              <a:rPr lang="en-GB" dirty="0"/>
              <a:t> (default)</a:t>
            </a:r>
          </a:p>
        </p:txBody>
      </p:sp>
      <p:sp>
        <p:nvSpPr>
          <p:cNvPr id="10" name="Content Placeholder 6"/>
          <p:cNvSpPr>
            <a:spLocks noGrp="1"/>
          </p:cNvSpPr>
          <p:nvPr>
            <p:ph idx="1"/>
          </p:nvPr>
        </p:nvSpPr>
        <p:spPr>
          <a:xfrm>
            <a:off x="913795" y="1206393"/>
            <a:ext cx="10353762" cy="5194407"/>
          </a:xfrm>
          <a:solidFill>
            <a:schemeClr val="tx1">
              <a:lumMod val="95000"/>
            </a:schemeClr>
          </a:solidFill>
        </p:spPr>
        <p:txBody>
          <a:bodyPr>
            <a:noAutofit/>
          </a:bodyPr>
          <a:lstStyle/>
          <a:p>
            <a:pPr marL="36900" indent="0">
              <a:spcBef>
                <a:spcPts val="0"/>
              </a:spcBef>
              <a:spcAft>
                <a:spcPts val="0"/>
              </a:spcAft>
              <a:buNone/>
            </a:pPr>
            <a:endParaRPr lang="en-GB" sz="1200" dirty="0">
              <a:solidFill>
                <a:srgbClr val="0000FF"/>
              </a:solidFill>
              <a:latin typeface="Consolas" panose="020B0609020204030204" pitchFamily="49" charset="0"/>
            </a:endParaRPr>
          </a:p>
          <a:p>
            <a:pPr marL="36900" indent="0">
              <a:spcBef>
                <a:spcPts val="0"/>
              </a:spcBef>
              <a:spcAft>
                <a:spcPts val="0"/>
              </a:spcAft>
              <a:buNone/>
            </a:pPr>
            <a:endParaRPr lang="en-GB" sz="1200" dirty="0">
              <a:solidFill>
                <a:srgbClr val="0000FF"/>
              </a:solidFill>
              <a:latin typeface="Consolas" panose="020B0609020204030204" pitchFamily="49" charset="0"/>
            </a:endParaRPr>
          </a:p>
          <a:p>
            <a:pPr marL="36900" indent="0">
              <a:spcBef>
                <a:spcPts val="600"/>
              </a:spcBef>
              <a:spcAft>
                <a:spcPts val="300"/>
              </a:spcAft>
              <a:buNone/>
            </a:pPr>
            <a:r>
              <a:rPr lang="en-GB" sz="1200" dirty="0">
                <a:solidFill>
                  <a:srgbClr val="0000FF"/>
                </a:solidFill>
                <a:latin typeface="Consolas" panose="020B0609020204030204" pitchFamily="49" charset="0"/>
              </a:rPr>
              <a:t>public</a:t>
            </a: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async</a:t>
            </a:r>
            <a:r>
              <a:rPr lang="en-GB" sz="1200" dirty="0">
                <a:solidFill>
                  <a:srgbClr val="000000"/>
                </a:solidFill>
                <a:latin typeface="Consolas" panose="020B0609020204030204" pitchFamily="49" charset="0"/>
              </a:rPr>
              <a:t> </a:t>
            </a:r>
            <a:r>
              <a:rPr lang="en-GB" sz="1200" dirty="0">
                <a:solidFill>
                  <a:srgbClr val="2B91AF"/>
                </a:solidFill>
                <a:latin typeface="Consolas" panose="020B0609020204030204" pitchFamily="49" charset="0"/>
              </a:rPr>
              <a:t>Task</a:t>
            </a:r>
            <a:r>
              <a:rPr lang="en-GB" sz="1200" dirty="0">
                <a:solidFill>
                  <a:srgbClr val="000000"/>
                </a:solidFill>
                <a:latin typeface="Consolas" panose="020B0609020204030204" pitchFamily="49" charset="0"/>
              </a:rPr>
              <a:t>&lt;</a:t>
            </a:r>
            <a:r>
              <a:rPr lang="en-GB" sz="1200" dirty="0" err="1">
                <a:solidFill>
                  <a:srgbClr val="2B91AF"/>
                </a:solidFill>
                <a:latin typeface="Consolas" panose="020B0609020204030204" pitchFamily="49" charset="0"/>
              </a:rPr>
              <a:t>ActionResult</a:t>
            </a:r>
            <a:r>
              <a:rPr lang="en-GB" sz="1200" dirty="0">
                <a:solidFill>
                  <a:srgbClr val="000000"/>
                </a:solidFill>
                <a:latin typeface="Consolas" panose="020B0609020204030204" pitchFamily="49" charset="0"/>
              </a:rPr>
              <a:t>&gt; Index()</a:t>
            </a:r>
          </a:p>
          <a:p>
            <a:pPr marL="36900" indent="0">
              <a:spcBef>
                <a:spcPts val="600"/>
              </a:spcBef>
              <a:spcAft>
                <a:spcPts val="300"/>
              </a:spcAft>
              <a:buNone/>
            </a:pP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firstTask</a:t>
            </a:r>
            <a:r>
              <a:rPr lang="en-GB" sz="1200" dirty="0">
                <a:solidFill>
                  <a:srgbClr val="000000"/>
                </a:solidFill>
                <a:latin typeface="Consolas" panose="020B0609020204030204" pitchFamily="49" charset="0"/>
              </a:rPr>
              <a:t> = </a:t>
            </a:r>
            <a:r>
              <a:rPr lang="en-GB" sz="1200" dirty="0" err="1">
                <a:solidFill>
                  <a:srgbClr val="000000"/>
                </a:solidFill>
                <a:latin typeface="Consolas" panose="020B0609020204030204" pitchFamily="49" charset="0"/>
              </a:rPr>
              <a:t>GetContentLength</a:t>
            </a:r>
            <a:r>
              <a:rPr lang="en-GB" sz="1200" dirty="0">
                <a:solidFill>
                  <a:srgbClr val="000000"/>
                </a:solidFill>
                <a:latin typeface="Consolas" panose="020B0609020204030204" pitchFamily="49" charset="0"/>
              </a:rPr>
              <a:t>(</a:t>
            </a:r>
            <a:r>
              <a:rPr lang="en-GB" sz="1200" dirty="0">
                <a:solidFill>
                  <a:srgbClr val="A31515"/>
                </a:solidFill>
                <a:latin typeface="Consolas" panose="020B0609020204030204" pitchFamily="49" charset="0"/>
              </a:rPr>
              <a:t>"https://www.google.com"</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secondTask</a:t>
            </a:r>
            <a:r>
              <a:rPr lang="en-GB" sz="1200" dirty="0">
                <a:solidFill>
                  <a:srgbClr val="000000"/>
                </a:solidFill>
                <a:latin typeface="Consolas" panose="020B0609020204030204" pitchFamily="49" charset="0"/>
              </a:rPr>
              <a:t> = </a:t>
            </a:r>
            <a:r>
              <a:rPr lang="en-GB" sz="1200" dirty="0" err="1">
                <a:solidFill>
                  <a:srgbClr val="000000"/>
                </a:solidFill>
                <a:latin typeface="Consolas" panose="020B0609020204030204" pitchFamily="49" charset="0"/>
              </a:rPr>
              <a:t>GetContentLength</a:t>
            </a:r>
            <a:r>
              <a:rPr lang="en-GB" sz="1200" dirty="0">
                <a:solidFill>
                  <a:srgbClr val="000000"/>
                </a:solidFill>
                <a:latin typeface="Consolas" panose="020B0609020204030204" pitchFamily="49" charset="0"/>
              </a:rPr>
              <a:t>(</a:t>
            </a:r>
            <a:r>
              <a:rPr lang="en-GB" sz="1200" dirty="0">
                <a:solidFill>
                  <a:srgbClr val="A31515"/>
                </a:solidFill>
                <a:latin typeface="Consolas" panose="020B0609020204030204" pitchFamily="49" charset="0"/>
              </a:rPr>
              <a:t>"https://www.microsoft.com"</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firstThing</a:t>
            </a:r>
            <a:r>
              <a:rPr lang="en-GB" sz="1200" dirty="0">
                <a:solidFill>
                  <a:srgbClr val="000000"/>
                </a:solidFill>
                <a:latin typeface="Consolas" panose="020B0609020204030204" pitchFamily="49" charset="0"/>
              </a:rPr>
              <a:t> = </a:t>
            </a:r>
            <a:r>
              <a:rPr lang="en-GB" sz="1200" dirty="0">
                <a:solidFill>
                  <a:srgbClr val="0000FF"/>
                </a:solidFill>
                <a:latin typeface="Consolas" panose="020B0609020204030204" pitchFamily="49" charset="0"/>
              </a:rPr>
              <a:t>await</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firstTask</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a:solidFill>
                  <a:srgbClr val="008000"/>
                </a:solidFill>
                <a:latin typeface="Consolas" panose="020B0609020204030204" pitchFamily="49" charset="0"/>
              </a:rPr>
              <a:t>// Maybe do something</a:t>
            </a:r>
            <a:endParaRPr lang="en-GB" sz="1200" dirty="0">
              <a:solidFill>
                <a:srgbClr val="000000"/>
              </a:solidFill>
              <a:latin typeface="Consolas" panose="020B0609020204030204" pitchFamily="49" charset="0"/>
            </a:endParaRP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secondThing</a:t>
            </a:r>
            <a:r>
              <a:rPr lang="en-GB" sz="1200" dirty="0">
                <a:solidFill>
                  <a:srgbClr val="000000"/>
                </a:solidFill>
                <a:latin typeface="Consolas" panose="020B0609020204030204" pitchFamily="49" charset="0"/>
              </a:rPr>
              <a:t> = </a:t>
            </a:r>
            <a:r>
              <a:rPr lang="en-GB" sz="1200" dirty="0">
                <a:solidFill>
                  <a:srgbClr val="0000FF"/>
                </a:solidFill>
                <a:latin typeface="Consolas" panose="020B0609020204030204" pitchFamily="49" charset="0"/>
              </a:rPr>
              <a:t>await</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secondTask</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return</a:t>
            </a:r>
            <a:r>
              <a:rPr lang="en-GB" sz="1200" dirty="0">
                <a:solidFill>
                  <a:srgbClr val="000000"/>
                </a:solidFill>
                <a:latin typeface="Consolas" panose="020B0609020204030204" pitchFamily="49" charset="0"/>
              </a:rPr>
              <a:t> View();</a:t>
            </a:r>
          </a:p>
          <a:p>
            <a:pPr marL="36900" indent="0">
              <a:spcBef>
                <a:spcPts val="600"/>
              </a:spcBef>
              <a:spcAft>
                <a:spcPts val="300"/>
              </a:spcAft>
              <a:buNone/>
            </a:pP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FF"/>
                </a:solidFill>
                <a:latin typeface="Consolas" panose="020B0609020204030204" pitchFamily="49" charset="0"/>
              </a:rPr>
              <a:t>private</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static</a:t>
            </a: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async</a:t>
            </a:r>
            <a:r>
              <a:rPr lang="en-GB" sz="1200" dirty="0">
                <a:solidFill>
                  <a:srgbClr val="000000"/>
                </a:solidFill>
                <a:latin typeface="Consolas" panose="020B0609020204030204" pitchFamily="49" charset="0"/>
              </a:rPr>
              <a:t> </a:t>
            </a:r>
            <a:r>
              <a:rPr lang="en-GB" sz="1200" dirty="0">
                <a:solidFill>
                  <a:srgbClr val="2B91AF"/>
                </a:solidFill>
                <a:latin typeface="Consolas" panose="020B0609020204030204" pitchFamily="49" charset="0"/>
              </a:rPr>
              <a:t>Task</a:t>
            </a:r>
            <a:r>
              <a:rPr lang="en-GB" sz="1200" dirty="0">
                <a:solidFill>
                  <a:srgbClr val="000000"/>
                </a:solidFill>
                <a:latin typeface="Consolas" panose="020B0609020204030204" pitchFamily="49" charset="0"/>
              </a:rPr>
              <a:t>&lt;</a:t>
            </a:r>
            <a:r>
              <a:rPr lang="en-GB" sz="1200" dirty="0" err="1">
                <a:solidFill>
                  <a:srgbClr val="0000FF"/>
                </a:solidFill>
                <a:latin typeface="Consolas" panose="020B0609020204030204" pitchFamily="49" charset="0"/>
              </a:rPr>
              <a:t>int</a:t>
            </a:r>
            <a:r>
              <a:rPr lang="en-GB" sz="1200" dirty="0">
                <a:solidFill>
                  <a:srgbClr val="000000"/>
                </a:solidFill>
                <a:latin typeface="Consolas" panose="020B0609020204030204" pitchFamily="49" charset="0"/>
              </a:rPr>
              <a:t>&gt; </a:t>
            </a:r>
            <a:r>
              <a:rPr lang="en-GB" sz="1200" dirty="0" err="1">
                <a:solidFill>
                  <a:srgbClr val="000000"/>
                </a:solidFill>
                <a:latin typeface="Consolas" panose="020B0609020204030204" pitchFamily="49" charset="0"/>
              </a:rPr>
              <a:t>GetContentLength</a:t>
            </a:r>
            <a:r>
              <a:rPr lang="en-GB" sz="1200" dirty="0">
                <a:solidFill>
                  <a:srgbClr val="000000"/>
                </a:solidFill>
                <a:latin typeface="Consolas" panose="020B0609020204030204" pitchFamily="49" charset="0"/>
              </a:rPr>
              <a:t>(</a:t>
            </a:r>
            <a:r>
              <a:rPr lang="en-GB" sz="1200" dirty="0">
                <a:solidFill>
                  <a:srgbClr val="0000FF"/>
                </a:solidFill>
                <a:latin typeface="Consolas" panose="020B0609020204030204" pitchFamily="49" charset="0"/>
              </a:rPr>
              <a:t>string</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url</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httpClient</a:t>
            </a:r>
            <a:r>
              <a:rPr lang="en-GB" sz="1200" dirty="0">
                <a:solidFill>
                  <a:srgbClr val="000000"/>
                </a:solidFill>
                <a:latin typeface="Consolas" panose="020B0609020204030204" pitchFamily="49" charset="0"/>
              </a:rPr>
              <a:t> = </a:t>
            </a:r>
            <a:r>
              <a:rPr lang="en-GB" sz="1200" dirty="0">
                <a:solidFill>
                  <a:srgbClr val="0000FF"/>
                </a:solidFill>
                <a:latin typeface="Consolas" panose="020B0609020204030204" pitchFamily="49" charset="0"/>
              </a:rPr>
              <a:t>new</a:t>
            </a:r>
            <a:r>
              <a:rPr lang="en-GB" sz="1200" dirty="0">
                <a:solidFill>
                  <a:srgbClr val="000000"/>
                </a:solidFill>
                <a:latin typeface="Consolas" panose="020B0609020204030204" pitchFamily="49" charset="0"/>
              </a:rPr>
              <a:t> </a:t>
            </a:r>
            <a:r>
              <a:rPr lang="en-GB" sz="1200" dirty="0" err="1">
                <a:solidFill>
                  <a:srgbClr val="2B91AF"/>
                </a:solidFill>
                <a:latin typeface="Consolas" panose="020B0609020204030204" pitchFamily="49" charset="0"/>
              </a:rPr>
              <a:t>HttpClient</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html = </a:t>
            </a:r>
            <a:r>
              <a:rPr lang="en-GB" sz="1200" dirty="0">
                <a:solidFill>
                  <a:srgbClr val="0000FF"/>
                </a:solidFill>
                <a:latin typeface="Consolas" panose="020B0609020204030204" pitchFamily="49" charset="0"/>
              </a:rPr>
              <a:t>await</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httpClient.GetStringAsync</a:t>
            </a:r>
            <a:r>
              <a:rPr lang="en-GB" sz="1200" dirty="0">
                <a:solidFill>
                  <a:srgbClr val="000000"/>
                </a:solidFill>
                <a:latin typeface="Consolas" panose="020B0609020204030204" pitchFamily="49" charset="0"/>
              </a:rPr>
              <a:t>(</a:t>
            </a:r>
            <a:r>
              <a:rPr lang="en-GB" sz="1200" dirty="0" err="1">
                <a:solidFill>
                  <a:srgbClr val="000000"/>
                </a:solidFill>
                <a:latin typeface="Consolas" panose="020B0609020204030204" pitchFamily="49" charset="0"/>
              </a:rPr>
              <a:t>url</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length = </a:t>
            </a:r>
            <a:r>
              <a:rPr lang="en-GB" sz="1200" dirty="0" err="1">
                <a:solidFill>
                  <a:srgbClr val="000000"/>
                </a:solidFill>
                <a:latin typeface="Consolas" panose="020B0609020204030204" pitchFamily="49" charset="0"/>
              </a:rPr>
              <a:t>html.Length</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return</a:t>
            </a:r>
            <a:r>
              <a:rPr lang="en-GB" sz="1200" dirty="0">
                <a:solidFill>
                  <a:srgbClr val="000000"/>
                </a:solidFill>
                <a:latin typeface="Consolas" panose="020B0609020204030204" pitchFamily="49" charset="0"/>
              </a:rPr>
              <a:t> length;</a:t>
            </a:r>
          </a:p>
          <a:p>
            <a:pPr marL="36900" indent="0">
              <a:spcBef>
                <a:spcPts val="600"/>
              </a:spcBef>
              <a:spcAft>
                <a:spcPts val="300"/>
              </a:spcAft>
              <a:buNone/>
            </a:pPr>
            <a:r>
              <a:rPr lang="en-GB" sz="1200" dirty="0">
                <a:solidFill>
                  <a:srgbClr val="000000"/>
                </a:solidFill>
                <a:latin typeface="Consolas" panose="020B0609020204030204" pitchFamily="49" charset="0"/>
              </a:rPr>
              <a:t>}</a:t>
            </a:r>
            <a:endParaRPr lang="en-GB" sz="1200" dirty="0">
              <a:solidFill>
                <a:srgbClr val="0000FF"/>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GB"/>
              <a:t>@flytzen</a:t>
            </a:r>
            <a:endParaRPr lang="en-GB" dirty="0"/>
          </a:p>
        </p:txBody>
      </p:sp>
      <p:cxnSp>
        <p:nvCxnSpPr>
          <p:cNvPr id="5" name="Straight Connector 4"/>
          <p:cNvCxnSpPr/>
          <p:nvPr/>
        </p:nvCxnSpPr>
        <p:spPr>
          <a:xfrm flipH="1">
            <a:off x="6859057" y="1669143"/>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382087" y="1668008"/>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905119" y="1669140"/>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428149" y="1668008"/>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909226" y="2240263"/>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cxnSp>
        <p:nvCxnSpPr>
          <p:cNvPr id="17" name="Straight Connector 16"/>
          <p:cNvCxnSpPr/>
          <p:nvPr/>
        </p:nvCxnSpPr>
        <p:spPr>
          <a:xfrm>
            <a:off x="6346677" y="2383094"/>
            <a:ext cx="527430" cy="0"/>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37708" y="3308615"/>
            <a:ext cx="4744242" cy="0"/>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Arrow: Right 28"/>
          <p:cNvSpPr/>
          <p:nvPr/>
        </p:nvSpPr>
        <p:spPr>
          <a:xfrm>
            <a:off x="6881361" y="1277259"/>
            <a:ext cx="2057167" cy="318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Time</a:t>
            </a:r>
          </a:p>
        </p:txBody>
      </p:sp>
      <p:cxnSp>
        <p:nvCxnSpPr>
          <p:cNvPr id="31" name="Straight Connector 30"/>
          <p:cNvCxnSpPr/>
          <p:nvPr/>
        </p:nvCxnSpPr>
        <p:spPr>
          <a:xfrm>
            <a:off x="4326887" y="5065601"/>
            <a:ext cx="2486341" cy="24939"/>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7936" y="5660113"/>
            <a:ext cx="3614243" cy="0"/>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563753" y="5586905"/>
            <a:ext cx="211095" cy="50020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cxnSp>
        <p:nvCxnSpPr>
          <p:cNvPr id="35" name="Straight Connector 34"/>
          <p:cNvCxnSpPr/>
          <p:nvPr/>
        </p:nvCxnSpPr>
        <p:spPr>
          <a:xfrm flipV="1">
            <a:off x="2593246" y="5921829"/>
            <a:ext cx="4558933" cy="25614"/>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566117" y="5586905"/>
            <a:ext cx="186403" cy="500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40" name="Straight Connector 39"/>
          <p:cNvCxnSpPr/>
          <p:nvPr/>
        </p:nvCxnSpPr>
        <p:spPr>
          <a:xfrm flipH="1">
            <a:off x="8923478" y="1663290"/>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593246" y="3873727"/>
            <a:ext cx="6444594" cy="4919"/>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703926" y="2687509"/>
            <a:ext cx="324764" cy="0"/>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875009" y="4969550"/>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38" name="Rectangle 37"/>
          <p:cNvSpPr/>
          <p:nvPr/>
        </p:nvSpPr>
        <p:spPr>
          <a:xfrm>
            <a:off x="7070173" y="2544678"/>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2" name="Rectangle 41"/>
          <p:cNvSpPr/>
          <p:nvPr/>
        </p:nvSpPr>
        <p:spPr>
          <a:xfrm>
            <a:off x="7071574" y="4969550"/>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5" name="Rectangle 44"/>
          <p:cNvSpPr/>
          <p:nvPr/>
        </p:nvSpPr>
        <p:spPr>
          <a:xfrm>
            <a:off x="8041998" y="3188731"/>
            <a:ext cx="236620" cy="23976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6" name="Straight Connector 45"/>
          <p:cNvCxnSpPr/>
          <p:nvPr/>
        </p:nvCxnSpPr>
        <p:spPr>
          <a:xfrm flipH="1">
            <a:off x="9383418" y="1663290"/>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047486" y="3720701"/>
            <a:ext cx="236620" cy="2397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49" name="TextBox 48"/>
          <p:cNvSpPr txBox="1"/>
          <p:nvPr/>
        </p:nvSpPr>
        <p:spPr>
          <a:xfrm>
            <a:off x="7627045" y="1977289"/>
            <a:ext cx="3162300" cy="646331"/>
          </a:xfrm>
          <a:prstGeom prst="rect">
            <a:avLst/>
          </a:prstGeom>
          <a:solidFill>
            <a:schemeClr val="tx1">
              <a:lumMod val="95000"/>
            </a:schemeClr>
          </a:solidFill>
        </p:spPr>
        <p:txBody>
          <a:bodyPr wrap="square" rtlCol="0">
            <a:spAutoFit/>
          </a:bodyPr>
          <a:lstStyle/>
          <a:p>
            <a:r>
              <a:rPr lang="en-GB" dirty="0">
                <a:solidFill>
                  <a:srgbClr val="0070C0"/>
                </a:solidFill>
              </a:rPr>
              <a:t>No thread is currently allocated to this request anywhere</a:t>
            </a:r>
          </a:p>
        </p:txBody>
      </p:sp>
    </p:spTree>
    <p:extLst>
      <p:ext uri="{BB962C8B-B14F-4D97-AF65-F5344CB8AC3E}">
        <p14:creationId xmlns:p14="http://schemas.microsoft.com/office/powerpoint/2010/main" val="312456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500"/>
                                  </p:stCondLst>
                                  <p:childTnLst>
                                    <p:set>
                                      <p:cBhvr>
                                        <p:cTn id="31"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24" grpId="0" animBg="1"/>
      <p:bldP spid="34" grpId="0" animBg="1"/>
      <p:bldP spid="39" grpId="0" animBg="1"/>
      <p:bldP spid="36" grpId="0" animBg="1"/>
      <p:bldP spid="38" grpId="0" animBg="1"/>
      <p:bldP spid="42" grpId="0" animBg="1"/>
      <p:bldP spid="45" grpId="0" animBg="1"/>
      <p:bldP spid="47" grpId="0" animBg="1"/>
      <p:bldP spid="4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9922"/>
            <a:ext cx="10353762" cy="970450"/>
          </a:xfrm>
        </p:spPr>
        <p:txBody>
          <a:bodyPr>
            <a:normAutofit/>
          </a:bodyPr>
          <a:lstStyle/>
          <a:p>
            <a:r>
              <a:rPr lang="en-GB" dirty="0" err="1"/>
              <a:t>Async</a:t>
            </a:r>
            <a:r>
              <a:rPr lang="en-GB" dirty="0"/>
              <a:t> in </a:t>
            </a:r>
            <a:r>
              <a:rPr lang="en-GB" dirty="0" err="1"/>
              <a:t>Asp.Net</a:t>
            </a:r>
            <a:r>
              <a:rPr lang="en-GB" dirty="0"/>
              <a:t> (</a:t>
            </a:r>
            <a:r>
              <a:rPr lang="en-GB" dirty="0" err="1"/>
              <a:t>ConfigureAwait</a:t>
            </a:r>
            <a:r>
              <a:rPr lang="en-GB" dirty="0"/>
              <a:t>)</a:t>
            </a:r>
          </a:p>
        </p:txBody>
      </p:sp>
      <p:sp>
        <p:nvSpPr>
          <p:cNvPr id="10" name="Content Placeholder 6"/>
          <p:cNvSpPr>
            <a:spLocks noGrp="1"/>
          </p:cNvSpPr>
          <p:nvPr>
            <p:ph idx="1"/>
          </p:nvPr>
        </p:nvSpPr>
        <p:spPr>
          <a:xfrm>
            <a:off x="913795" y="1206393"/>
            <a:ext cx="10353762" cy="5194407"/>
          </a:xfrm>
          <a:solidFill>
            <a:schemeClr val="tx1">
              <a:lumMod val="95000"/>
            </a:schemeClr>
          </a:solidFill>
        </p:spPr>
        <p:txBody>
          <a:bodyPr>
            <a:noAutofit/>
          </a:bodyPr>
          <a:lstStyle/>
          <a:p>
            <a:pPr marL="36900" indent="0">
              <a:spcBef>
                <a:spcPts val="0"/>
              </a:spcBef>
              <a:spcAft>
                <a:spcPts val="0"/>
              </a:spcAft>
              <a:buNone/>
            </a:pPr>
            <a:endParaRPr lang="en-GB" sz="1200" dirty="0">
              <a:solidFill>
                <a:srgbClr val="0000FF"/>
              </a:solidFill>
              <a:latin typeface="Consolas" panose="020B0609020204030204" pitchFamily="49" charset="0"/>
            </a:endParaRPr>
          </a:p>
          <a:p>
            <a:pPr marL="36900" indent="0">
              <a:spcBef>
                <a:spcPts val="0"/>
              </a:spcBef>
              <a:spcAft>
                <a:spcPts val="0"/>
              </a:spcAft>
              <a:buNone/>
            </a:pPr>
            <a:endParaRPr lang="en-GB" sz="1200" dirty="0">
              <a:solidFill>
                <a:srgbClr val="0000FF"/>
              </a:solidFill>
              <a:latin typeface="Consolas" panose="020B0609020204030204" pitchFamily="49" charset="0"/>
            </a:endParaRPr>
          </a:p>
          <a:p>
            <a:pPr marL="36900" indent="0">
              <a:spcBef>
                <a:spcPts val="600"/>
              </a:spcBef>
              <a:spcAft>
                <a:spcPts val="300"/>
              </a:spcAft>
              <a:buNone/>
            </a:pPr>
            <a:r>
              <a:rPr lang="en-GB" sz="1200" dirty="0">
                <a:solidFill>
                  <a:srgbClr val="0000FF"/>
                </a:solidFill>
                <a:latin typeface="Consolas" panose="020B0609020204030204" pitchFamily="49" charset="0"/>
              </a:rPr>
              <a:t>public</a:t>
            </a: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async</a:t>
            </a:r>
            <a:r>
              <a:rPr lang="en-GB" sz="1200" dirty="0">
                <a:solidFill>
                  <a:srgbClr val="000000"/>
                </a:solidFill>
                <a:latin typeface="Consolas" panose="020B0609020204030204" pitchFamily="49" charset="0"/>
              </a:rPr>
              <a:t> </a:t>
            </a:r>
            <a:r>
              <a:rPr lang="en-GB" sz="1200" dirty="0">
                <a:solidFill>
                  <a:srgbClr val="2B91AF"/>
                </a:solidFill>
                <a:latin typeface="Consolas" panose="020B0609020204030204" pitchFamily="49" charset="0"/>
              </a:rPr>
              <a:t>Task</a:t>
            </a:r>
            <a:r>
              <a:rPr lang="en-GB" sz="1200" dirty="0">
                <a:solidFill>
                  <a:srgbClr val="000000"/>
                </a:solidFill>
                <a:latin typeface="Consolas" panose="020B0609020204030204" pitchFamily="49" charset="0"/>
              </a:rPr>
              <a:t>&lt;</a:t>
            </a:r>
            <a:r>
              <a:rPr lang="en-GB" sz="1200" dirty="0" err="1">
                <a:solidFill>
                  <a:srgbClr val="2B91AF"/>
                </a:solidFill>
                <a:latin typeface="Consolas" panose="020B0609020204030204" pitchFamily="49" charset="0"/>
              </a:rPr>
              <a:t>ActionResult</a:t>
            </a:r>
            <a:r>
              <a:rPr lang="en-GB" sz="1200" dirty="0">
                <a:solidFill>
                  <a:srgbClr val="000000"/>
                </a:solidFill>
                <a:latin typeface="Consolas" panose="020B0609020204030204" pitchFamily="49" charset="0"/>
              </a:rPr>
              <a:t>&gt; Index()</a:t>
            </a:r>
          </a:p>
          <a:p>
            <a:pPr marL="36900" indent="0">
              <a:spcBef>
                <a:spcPts val="600"/>
              </a:spcBef>
              <a:spcAft>
                <a:spcPts val="300"/>
              </a:spcAft>
              <a:buNone/>
            </a:pP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firstTask</a:t>
            </a:r>
            <a:r>
              <a:rPr lang="en-GB" sz="1200" dirty="0">
                <a:solidFill>
                  <a:srgbClr val="000000"/>
                </a:solidFill>
                <a:latin typeface="Consolas" panose="020B0609020204030204" pitchFamily="49" charset="0"/>
              </a:rPr>
              <a:t> = </a:t>
            </a:r>
            <a:r>
              <a:rPr lang="en-GB" sz="1200" dirty="0" err="1">
                <a:solidFill>
                  <a:srgbClr val="000000"/>
                </a:solidFill>
                <a:latin typeface="Consolas" panose="020B0609020204030204" pitchFamily="49" charset="0"/>
              </a:rPr>
              <a:t>GetContentLength</a:t>
            </a:r>
            <a:r>
              <a:rPr lang="en-GB" sz="1200" dirty="0">
                <a:solidFill>
                  <a:srgbClr val="000000"/>
                </a:solidFill>
                <a:latin typeface="Consolas" panose="020B0609020204030204" pitchFamily="49" charset="0"/>
              </a:rPr>
              <a:t>(</a:t>
            </a:r>
            <a:r>
              <a:rPr lang="en-GB" sz="1200" dirty="0">
                <a:solidFill>
                  <a:srgbClr val="A31515"/>
                </a:solidFill>
                <a:latin typeface="Consolas" panose="020B0609020204030204" pitchFamily="49" charset="0"/>
              </a:rPr>
              <a:t>"https://www.google.com"</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secondTask</a:t>
            </a:r>
            <a:r>
              <a:rPr lang="en-GB" sz="1200" dirty="0">
                <a:solidFill>
                  <a:srgbClr val="000000"/>
                </a:solidFill>
                <a:latin typeface="Consolas" panose="020B0609020204030204" pitchFamily="49" charset="0"/>
              </a:rPr>
              <a:t> = </a:t>
            </a:r>
            <a:r>
              <a:rPr lang="en-GB" sz="1200" dirty="0" err="1">
                <a:solidFill>
                  <a:srgbClr val="000000"/>
                </a:solidFill>
                <a:latin typeface="Consolas" panose="020B0609020204030204" pitchFamily="49" charset="0"/>
              </a:rPr>
              <a:t>GetContentLength</a:t>
            </a:r>
            <a:r>
              <a:rPr lang="en-GB" sz="1200" dirty="0">
                <a:solidFill>
                  <a:srgbClr val="000000"/>
                </a:solidFill>
                <a:latin typeface="Consolas" panose="020B0609020204030204" pitchFamily="49" charset="0"/>
              </a:rPr>
              <a:t>(</a:t>
            </a:r>
            <a:r>
              <a:rPr lang="en-GB" sz="1200" dirty="0">
                <a:solidFill>
                  <a:srgbClr val="A31515"/>
                </a:solidFill>
                <a:latin typeface="Consolas" panose="020B0609020204030204" pitchFamily="49" charset="0"/>
              </a:rPr>
              <a:t>"https://www.microsoft.com"</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firstThing</a:t>
            </a:r>
            <a:r>
              <a:rPr lang="en-GB" sz="1200" dirty="0">
                <a:solidFill>
                  <a:srgbClr val="000000"/>
                </a:solidFill>
                <a:latin typeface="Consolas" panose="020B0609020204030204" pitchFamily="49" charset="0"/>
              </a:rPr>
              <a:t> = </a:t>
            </a:r>
            <a:r>
              <a:rPr lang="en-GB" sz="1200" dirty="0">
                <a:solidFill>
                  <a:srgbClr val="0000FF"/>
                </a:solidFill>
                <a:latin typeface="Consolas" panose="020B0609020204030204" pitchFamily="49" charset="0"/>
              </a:rPr>
              <a:t>await</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firstTask.ConfigureAwait</a:t>
            </a:r>
            <a:r>
              <a:rPr lang="en-GB" sz="1200" dirty="0">
                <a:solidFill>
                  <a:srgbClr val="000000"/>
                </a:solidFill>
                <a:latin typeface="Consolas" panose="020B0609020204030204" pitchFamily="49" charset="0"/>
              </a:rPr>
              <a:t>(</a:t>
            </a:r>
            <a:r>
              <a:rPr lang="en-GB" sz="1200" dirty="0">
                <a:solidFill>
                  <a:srgbClr val="0000FF"/>
                </a:solidFill>
                <a:latin typeface="Consolas" panose="020B0609020204030204" pitchFamily="49" charset="0"/>
              </a:rPr>
              <a:t>false</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secondThing</a:t>
            </a:r>
            <a:r>
              <a:rPr lang="en-GB" sz="1200" dirty="0">
                <a:solidFill>
                  <a:srgbClr val="000000"/>
                </a:solidFill>
                <a:latin typeface="Consolas" panose="020B0609020204030204" pitchFamily="49" charset="0"/>
              </a:rPr>
              <a:t> = </a:t>
            </a:r>
            <a:r>
              <a:rPr lang="en-GB" sz="1200" dirty="0">
                <a:solidFill>
                  <a:srgbClr val="0000FF"/>
                </a:solidFill>
                <a:latin typeface="Consolas" panose="020B0609020204030204" pitchFamily="49" charset="0"/>
              </a:rPr>
              <a:t>await</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secondTask.ConfigureAwait</a:t>
            </a:r>
            <a:r>
              <a:rPr lang="en-GB" sz="1200" dirty="0">
                <a:solidFill>
                  <a:srgbClr val="000000"/>
                </a:solidFill>
                <a:latin typeface="Consolas" panose="020B0609020204030204" pitchFamily="49" charset="0"/>
              </a:rPr>
              <a:t>(</a:t>
            </a:r>
            <a:r>
              <a:rPr lang="en-GB" sz="1200" dirty="0">
                <a:solidFill>
                  <a:srgbClr val="0000FF"/>
                </a:solidFill>
                <a:latin typeface="Consolas" panose="020B0609020204030204" pitchFamily="49" charset="0"/>
              </a:rPr>
              <a:t>false</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return</a:t>
            </a:r>
            <a:r>
              <a:rPr lang="en-GB" sz="1200" dirty="0">
                <a:solidFill>
                  <a:srgbClr val="000000"/>
                </a:solidFill>
                <a:latin typeface="Consolas" panose="020B0609020204030204" pitchFamily="49" charset="0"/>
              </a:rPr>
              <a:t> View();</a:t>
            </a:r>
          </a:p>
          <a:p>
            <a:pPr marL="36900" indent="0">
              <a:spcBef>
                <a:spcPts val="600"/>
              </a:spcBef>
              <a:spcAft>
                <a:spcPts val="300"/>
              </a:spcAft>
              <a:buNone/>
            </a:pP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FF"/>
                </a:solidFill>
                <a:latin typeface="Consolas" panose="020B0609020204030204" pitchFamily="49" charset="0"/>
              </a:rPr>
              <a:t>private</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static</a:t>
            </a: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async</a:t>
            </a:r>
            <a:r>
              <a:rPr lang="en-GB" sz="1200" dirty="0">
                <a:solidFill>
                  <a:srgbClr val="000000"/>
                </a:solidFill>
                <a:latin typeface="Consolas" panose="020B0609020204030204" pitchFamily="49" charset="0"/>
              </a:rPr>
              <a:t> </a:t>
            </a:r>
            <a:r>
              <a:rPr lang="en-GB" sz="1200" dirty="0">
                <a:solidFill>
                  <a:srgbClr val="2B91AF"/>
                </a:solidFill>
                <a:latin typeface="Consolas" panose="020B0609020204030204" pitchFamily="49" charset="0"/>
              </a:rPr>
              <a:t>Task</a:t>
            </a:r>
            <a:r>
              <a:rPr lang="en-GB" sz="1200" dirty="0">
                <a:solidFill>
                  <a:srgbClr val="000000"/>
                </a:solidFill>
                <a:latin typeface="Consolas" panose="020B0609020204030204" pitchFamily="49" charset="0"/>
              </a:rPr>
              <a:t>&lt;</a:t>
            </a:r>
            <a:r>
              <a:rPr lang="en-GB" sz="1200" dirty="0" err="1">
                <a:solidFill>
                  <a:srgbClr val="0000FF"/>
                </a:solidFill>
                <a:latin typeface="Consolas" panose="020B0609020204030204" pitchFamily="49" charset="0"/>
              </a:rPr>
              <a:t>int</a:t>
            </a:r>
            <a:r>
              <a:rPr lang="en-GB" sz="1200" dirty="0">
                <a:solidFill>
                  <a:srgbClr val="000000"/>
                </a:solidFill>
                <a:latin typeface="Consolas" panose="020B0609020204030204" pitchFamily="49" charset="0"/>
              </a:rPr>
              <a:t>&gt; </a:t>
            </a:r>
            <a:r>
              <a:rPr lang="en-GB" sz="1200" dirty="0" err="1">
                <a:solidFill>
                  <a:srgbClr val="000000"/>
                </a:solidFill>
                <a:latin typeface="Consolas" panose="020B0609020204030204" pitchFamily="49" charset="0"/>
              </a:rPr>
              <a:t>GetContentLength</a:t>
            </a:r>
            <a:r>
              <a:rPr lang="en-GB" sz="1200" dirty="0">
                <a:solidFill>
                  <a:srgbClr val="000000"/>
                </a:solidFill>
                <a:latin typeface="Consolas" panose="020B0609020204030204" pitchFamily="49" charset="0"/>
              </a:rPr>
              <a:t>(</a:t>
            </a:r>
            <a:r>
              <a:rPr lang="en-GB" sz="1200" dirty="0">
                <a:solidFill>
                  <a:srgbClr val="0000FF"/>
                </a:solidFill>
                <a:latin typeface="Consolas" panose="020B0609020204030204" pitchFamily="49" charset="0"/>
              </a:rPr>
              <a:t>string</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url</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httpClient</a:t>
            </a:r>
            <a:r>
              <a:rPr lang="en-GB" sz="1200" dirty="0">
                <a:solidFill>
                  <a:srgbClr val="000000"/>
                </a:solidFill>
                <a:latin typeface="Consolas" panose="020B0609020204030204" pitchFamily="49" charset="0"/>
              </a:rPr>
              <a:t> = </a:t>
            </a:r>
            <a:r>
              <a:rPr lang="en-GB" sz="1200" dirty="0">
                <a:solidFill>
                  <a:srgbClr val="0000FF"/>
                </a:solidFill>
                <a:latin typeface="Consolas" panose="020B0609020204030204" pitchFamily="49" charset="0"/>
              </a:rPr>
              <a:t>new</a:t>
            </a:r>
            <a:r>
              <a:rPr lang="en-GB" sz="1200" dirty="0">
                <a:solidFill>
                  <a:srgbClr val="000000"/>
                </a:solidFill>
                <a:latin typeface="Consolas" panose="020B0609020204030204" pitchFamily="49" charset="0"/>
              </a:rPr>
              <a:t> </a:t>
            </a:r>
            <a:r>
              <a:rPr lang="en-GB" sz="1200" dirty="0" err="1">
                <a:solidFill>
                  <a:srgbClr val="2B91AF"/>
                </a:solidFill>
                <a:latin typeface="Consolas" panose="020B0609020204030204" pitchFamily="49" charset="0"/>
              </a:rPr>
              <a:t>HttpClient</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html = </a:t>
            </a:r>
            <a:r>
              <a:rPr lang="en-GB" sz="1100" dirty="0">
                <a:solidFill>
                  <a:srgbClr val="0000FF"/>
                </a:solidFill>
                <a:latin typeface="Consolas" panose="020B0609020204030204" pitchFamily="49" charset="0"/>
              </a:rPr>
              <a:t>await</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httpClient.GetStringAsync</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url</a:t>
            </a:r>
            <a:r>
              <a:rPr lang="en-GB" sz="1100" dirty="0">
                <a:solidFill>
                  <a:srgbClr val="000000"/>
                </a:solidFill>
                <a:latin typeface="Consolas" panose="020B0609020204030204" pitchFamily="49" charset="0"/>
              </a:rPr>
              <a:t>).</a:t>
            </a:r>
            <a:r>
              <a:rPr lang="en-GB" sz="1100" dirty="0" err="1">
                <a:solidFill>
                  <a:srgbClr val="000000"/>
                </a:solidFill>
                <a:highlight>
                  <a:srgbClr val="FFFF00"/>
                </a:highlight>
                <a:latin typeface="Consolas" panose="020B0609020204030204" pitchFamily="49" charset="0"/>
              </a:rPr>
              <a:t>ConfigureAwait</a:t>
            </a:r>
            <a:r>
              <a:rPr lang="en-GB" sz="1100" dirty="0">
                <a:solidFill>
                  <a:srgbClr val="000000"/>
                </a:solidFill>
                <a:highlight>
                  <a:srgbClr val="FFFF00"/>
                </a:highlight>
                <a:latin typeface="Consolas" panose="020B0609020204030204" pitchFamily="49" charset="0"/>
              </a:rPr>
              <a:t>(</a:t>
            </a:r>
            <a:r>
              <a:rPr lang="en-GB" sz="1100" dirty="0">
                <a:solidFill>
                  <a:srgbClr val="0000FF"/>
                </a:solidFill>
                <a:highlight>
                  <a:srgbClr val="FFFF00"/>
                </a:highlight>
                <a:latin typeface="Consolas" panose="020B0609020204030204" pitchFamily="49" charset="0"/>
              </a:rPr>
              <a:t>false</a:t>
            </a:r>
            <a:r>
              <a:rPr lang="en-GB" sz="1100" dirty="0">
                <a:solidFill>
                  <a:srgbClr val="000000"/>
                </a:solidFill>
                <a:highlight>
                  <a:srgbClr val="FFFF00"/>
                </a:highlight>
                <a:latin typeface="Consolas" panose="020B0609020204030204" pitchFamily="49" charset="0"/>
              </a:rPr>
              <a:t>)</a:t>
            </a:r>
            <a:r>
              <a:rPr lang="en-GB" sz="1100" dirty="0">
                <a:solidFill>
                  <a:srgbClr val="000000"/>
                </a:solidFill>
                <a:latin typeface="Consolas" panose="020B0609020204030204" pitchFamily="49" charset="0"/>
              </a:rPr>
              <a:t>;</a:t>
            </a:r>
            <a:endParaRPr lang="en-GB" sz="1200" dirty="0">
              <a:solidFill>
                <a:srgbClr val="000000"/>
              </a:solidFill>
              <a:latin typeface="Consolas" panose="020B0609020204030204" pitchFamily="49" charset="0"/>
            </a:endParaRP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length = </a:t>
            </a:r>
            <a:r>
              <a:rPr lang="en-GB" sz="1200" dirty="0" err="1">
                <a:solidFill>
                  <a:srgbClr val="000000"/>
                </a:solidFill>
                <a:latin typeface="Consolas" panose="020B0609020204030204" pitchFamily="49" charset="0"/>
              </a:rPr>
              <a:t>html.Length</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return</a:t>
            </a:r>
            <a:r>
              <a:rPr lang="en-GB" sz="1200" dirty="0">
                <a:solidFill>
                  <a:srgbClr val="000000"/>
                </a:solidFill>
                <a:latin typeface="Consolas" panose="020B0609020204030204" pitchFamily="49" charset="0"/>
              </a:rPr>
              <a:t> length;</a:t>
            </a:r>
          </a:p>
          <a:p>
            <a:pPr marL="36900" indent="0">
              <a:spcBef>
                <a:spcPts val="600"/>
              </a:spcBef>
              <a:spcAft>
                <a:spcPts val="300"/>
              </a:spcAft>
              <a:buNone/>
            </a:pPr>
            <a:r>
              <a:rPr lang="en-GB" sz="1200" dirty="0">
                <a:solidFill>
                  <a:srgbClr val="000000"/>
                </a:solidFill>
                <a:latin typeface="Consolas" panose="020B0609020204030204" pitchFamily="49" charset="0"/>
              </a:rPr>
              <a:t>}</a:t>
            </a:r>
            <a:endParaRPr lang="en-GB" sz="1200" dirty="0">
              <a:solidFill>
                <a:srgbClr val="0000FF"/>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GB"/>
              <a:t>@flytzen</a:t>
            </a:r>
            <a:endParaRPr lang="en-GB" dirty="0"/>
          </a:p>
        </p:txBody>
      </p:sp>
      <p:cxnSp>
        <p:nvCxnSpPr>
          <p:cNvPr id="5" name="Straight Connector 4"/>
          <p:cNvCxnSpPr/>
          <p:nvPr/>
        </p:nvCxnSpPr>
        <p:spPr>
          <a:xfrm flipH="1">
            <a:off x="6859057" y="1669143"/>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382087" y="1668008"/>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905119" y="1669140"/>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428149" y="1668008"/>
            <a:ext cx="15050" cy="4731657"/>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909226" y="2240263"/>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cxnSp>
        <p:nvCxnSpPr>
          <p:cNvPr id="17" name="Straight Connector 16"/>
          <p:cNvCxnSpPr/>
          <p:nvPr/>
        </p:nvCxnSpPr>
        <p:spPr>
          <a:xfrm>
            <a:off x="6346677" y="2383094"/>
            <a:ext cx="527430" cy="0"/>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Arrow: Right 28"/>
          <p:cNvSpPr/>
          <p:nvPr/>
        </p:nvSpPr>
        <p:spPr>
          <a:xfrm>
            <a:off x="6881362" y="1277259"/>
            <a:ext cx="1561838" cy="318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Time</a:t>
            </a:r>
          </a:p>
        </p:txBody>
      </p:sp>
      <p:cxnSp>
        <p:nvCxnSpPr>
          <p:cNvPr id="31" name="Straight Connector 30"/>
          <p:cNvCxnSpPr/>
          <p:nvPr/>
        </p:nvCxnSpPr>
        <p:spPr>
          <a:xfrm>
            <a:off x="4326887" y="5065601"/>
            <a:ext cx="2486341" cy="24939"/>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7936" y="5660113"/>
            <a:ext cx="3614243" cy="0"/>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416645" y="5586905"/>
            <a:ext cx="211095" cy="50020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cxnSp>
        <p:nvCxnSpPr>
          <p:cNvPr id="35" name="Straight Connector 34"/>
          <p:cNvCxnSpPr/>
          <p:nvPr/>
        </p:nvCxnSpPr>
        <p:spPr>
          <a:xfrm flipV="1">
            <a:off x="2593246" y="5921829"/>
            <a:ext cx="4558933" cy="25614"/>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680843" y="5586905"/>
            <a:ext cx="186403" cy="500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1" name="Straight Connector 40"/>
          <p:cNvCxnSpPr/>
          <p:nvPr/>
        </p:nvCxnSpPr>
        <p:spPr>
          <a:xfrm>
            <a:off x="2593246" y="3878647"/>
            <a:ext cx="5399295" cy="18838"/>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703926" y="2687509"/>
            <a:ext cx="324764" cy="0"/>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875009" y="4969550"/>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38" name="Rectangle 37"/>
          <p:cNvSpPr/>
          <p:nvPr/>
        </p:nvSpPr>
        <p:spPr>
          <a:xfrm>
            <a:off x="7070173" y="2544678"/>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2" name="Rectangle 41"/>
          <p:cNvSpPr/>
          <p:nvPr/>
        </p:nvSpPr>
        <p:spPr>
          <a:xfrm>
            <a:off x="7071574" y="4969550"/>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7" name="Rectangle 46"/>
          <p:cNvSpPr/>
          <p:nvPr/>
        </p:nvSpPr>
        <p:spPr>
          <a:xfrm>
            <a:off x="8055849" y="3768181"/>
            <a:ext cx="236620" cy="2397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30" name="TextBox 29"/>
          <p:cNvSpPr txBox="1"/>
          <p:nvPr/>
        </p:nvSpPr>
        <p:spPr>
          <a:xfrm>
            <a:off x="8304972" y="5275498"/>
            <a:ext cx="2426528" cy="646331"/>
          </a:xfrm>
          <a:prstGeom prst="rect">
            <a:avLst/>
          </a:prstGeom>
          <a:solidFill>
            <a:schemeClr val="tx1">
              <a:lumMod val="95000"/>
            </a:schemeClr>
          </a:solidFill>
        </p:spPr>
        <p:txBody>
          <a:bodyPr wrap="square" rtlCol="0">
            <a:spAutoFit/>
          </a:bodyPr>
          <a:lstStyle/>
          <a:p>
            <a:r>
              <a:rPr lang="en-GB" dirty="0">
                <a:solidFill>
                  <a:srgbClr val="FF0000"/>
                </a:solidFill>
              </a:rPr>
              <a:t>Your code just became multi threaded!</a:t>
            </a:r>
          </a:p>
        </p:txBody>
      </p:sp>
    </p:spTree>
    <p:extLst>
      <p:ext uri="{BB962C8B-B14F-4D97-AF65-F5344CB8AC3E}">
        <p14:creationId xmlns:p14="http://schemas.microsoft.com/office/powerpoint/2010/main" val="375811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24" grpId="0" animBg="1"/>
      <p:bldP spid="34" grpId="0" animBg="1"/>
      <p:bldP spid="39" grpId="0" animBg="1"/>
      <p:bldP spid="36" grpId="0" animBg="1"/>
      <p:bldP spid="38" grpId="0" animBg="1"/>
      <p:bldP spid="42" grpId="0" animBg="1"/>
      <p:bldP spid="47"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Async</a:t>
            </a:r>
            <a:r>
              <a:rPr lang="en-GB" dirty="0"/>
              <a:t> in UI apps</a:t>
            </a:r>
          </a:p>
        </p:txBody>
      </p:sp>
      <p:sp>
        <p:nvSpPr>
          <p:cNvPr id="3" name="Content Placeholder 2"/>
          <p:cNvSpPr>
            <a:spLocks noGrp="1"/>
          </p:cNvSpPr>
          <p:nvPr>
            <p:ph idx="1"/>
          </p:nvPr>
        </p:nvSpPr>
        <p:spPr/>
        <p:txBody>
          <a:bodyPr/>
          <a:lstStyle/>
          <a:p>
            <a:r>
              <a:rPr lang="en-GB" dirty="0"/>
              <a:t>UI apps always have a UI thread running</a:t>
            </a:r>
          </a:p>
          <a:p>
            <a:r>
              <a:rPr lang="en-GB" dirty="0"/>
              <a:t>All form controls must </a:t>
            </a:r>
            <a:r>
              <a:rPr lang="en-GB" i="1" dirty="0"/>
              <a:t>only</a:t>
            </a:r>
            <a:r>
              <a:rPr lang="en-GB" dirty="0"/>
              <a:t> be updated on the UI thread</a:t>
            </a:r>
          </a:p>
          <a:p>
            <a:r>
              <a:rPr lang="en-GB" dirty="0"/>
              <a:t>Therefore, </a:t>
            </a:r>
            <a:r>
              <a:rPr lang="en-GB" dirty="0" err="1"/>
              <a:t>async</a:t>
            </a:r>
            <a:r>
              <a:rPr lang="en-GB" dirty="0"/>
              <a:t> event handlers always return on the UI thread so they can safely update the controls</a:t>
            </a:r>
          </a:p>
          <a:p>
            <a:r>
              <a:rPr lang="en-GB" dirty="0"/>
              <a:t>You should use </a:t>
            </a:r>
            <a:r>
              <a:rPr lang="en-GB" dirty="0" err="1"/>
              <a:t>ConfigureAwait</a:t>
            </a:r>
            <a:r>
              <a:rPr lang="en-GB" dirty="0"/>
              <a:t>(true) in </a:t>
            </a:r>
            <a:r>
              <a:rPr lang="en-GB" i="1" dirty="0"/>
              <a:t>event handlers</a:t>
            </a:r>
          </a:p>
          <a:p>
            <a:r>
              <a:rPr lang="en-GB" dirty="0"/>
              <a:t>You probably should use </a:t>
            </a:r>
            <a:r>
              <a:rPr lang="en-GB" dirty="0" err="1"/>
              <a:t>ConfigureAwait</a:t>
            </a:r>
            <a:r>
              <a:rPr lang="en-GB" dirty="0"/>
              <a:t>(false) in any methods you call that </a:t>
            </a:r>
            <a:r>
              <a:rPr lang="en-GB" i="1" dirty="0"/>
              <a:t>don’t‘</a:t>
            </a:r>
            <a:r>
              <a:rPr lang="en-GB" dirty="0"/>
              <a:t> update controls but </a:t>
            </a:r>
            <a:r>
              <a:rPr lang="en-GB" i="1" dirty="0"/>
              <a:t>do</a:t>
            </a:r>
            <a:r>
              <a:rPr lang="en-GB" dirty="0"/>
              <a:t> </a:t>
            </a:r>
            <a:r>
              <a:rPr lang="en-GB" dirty="0" err="1"/>
              <a:t>do</a:t>
            </a:r>
            <a:r>
              <a:rPr lang="en-GB" dirty="0"/>
              <a:t> something that uses the CPU. Otherwise you will block the UI thread.</a:t>
            </a:r>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76917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Deadlocks</a:t>
            </a:r>
          </a:p>
        </p:txBody>
      </p:sp>
      <p:sp>
        <p:nvSpPr>
          <p:cNvPr id="5" name="Text Placeholder 4"/>
          <p:cNvSpPr>
            <a:spLocks noGrp="1"/>
          </p:cNvSpPr>
          <p:nvPr>
            <p:ph type="body" idx="1"/>
          </p:nvPr>
        </p:nvSpPr>
        <p:spPr/>
        <p:txBody>
          <a:bodyPr/>
          <a:lstStyle/>
          <a:p>
            <a:r>
              <a:rPr lang="en-GB" dirty="0"/>
              <a:t>in </a:t>
            </a:r>
            <a:r>
              <a:rPr lang="en-GB" dirty="0" err="1"/>
              <a:t>ASP.Net</a:t>
            </a:r>
            <a:endParaRPr lang="en-GB" dirty="0"/>
          </a:p>
          <a:p>
            <a:r>
              <a:rPr lang="en-GB" dirty="0"/>
              <a:t>I will leave it to your imagination to apply it to UI apps</a:t>
            </a:r>
          </a:p>
          <a:p>
            <a:r>
              <a:rPr lang="en-GB" dirty="0"/>
              <a:t>It doesn’t apply to console apps</a:t>
            </a:r>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3038523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always deadlocks</a:t>
            </a:r>
          </a:p>
        </p:txBody>
      </p:sp>
      <p:sp>
        <p:nvSpPr>
          <p:cNvPr id="4" name="Footer Placeholder 3"/>
          <p:cNvSpPr>
            <a:spLocks noGrp="1"/>
          </p:cNvSpPr>
          <p:nvPr>
            <p:ph type="ftr" sz="quarter" idx="11"/>
          </p:nvPr>
        </p:nvSpPr>
        <p:spPr/>
        <p:txBody>
          <a:bodyPr/>
          <a:lstStyle/>
          <a:p>
            <a:r>
              <a:rPr lang="en-GB" dirty="0"/>
              <a:t>@</a:t>
            </a:r>
            <a:r>
              <a:rPr lang="en-GB" dirty="0" err="1"/>
              <a:t>flytzen</a:t>
            </a:r>
            <a:endParaRPr lang="en-GB" dirty="0"/>
          </a:p>
        </p:txBody>
      </p:sp>
      <p:sp>
        <p:nvSpPr>
          <p:cNvPr id="5" name="Content Placeholder 6"/>
          <p:cNvSpPr>
            <a:spLocks noGrp="1"/>
          </p:cNvSpPr>
          <p:nvPr>
            <p:ph sz="quarter" idx="4294967295"/>
          </p:nvPr>
        </p:nvSpPr>
        <p:spPr>
          <a:xfrm>
            <a:off x="571501" y="1835255"/>
            <a:ext cx="11037094" cy="3955946"/>
          </a:xfrm>
          <a:prstGeom prst="rect">
            <a:avLst/>
          </a:prstGeom>
          <a:solidFill>
            <a:schemeClr val="tx1">
              <a:lumMod val="95000"/>
            </a:schemeClr>
          </a:solidFill>
        </p:spPr>
        <p:txBody>
          <a:bodyPr>
            <a:noAutofit/>
          </a:bodyPr>
          <a:lstStyle/>
          <a:p>
            <a:pPr marL="36900" indent="0">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ActionResult</a:t>
            </a:r>
            <a:r>
              <a:rPr lang="en-GB" sz="1400" dirty="0">
                <a:solidFill>
                  <a:srgbClr val="000000"/>
                </a:solidFill>
                <a:latin typeface="Consolas" panose="020B0609020204030204" pitchFamily="49" charset="0"/>
              </a:rPr>
              <a:t> Index()</a:t>
            </a:r>
          </a:p>
          <a:p>
            <a:pPr marL="36900" indent="0">
              <a:buNone/>
            </a:pPr>
            <a:r>
              <a:rPr lang="en-GB" sz="1400" dirty="0">
                <a:solidFill>
                  <a:srgbClr val="000000"/>
                </a:solidFill>
                <a:latin typeface="Consolas" panose="020B0609020204030204" pitchFamily="49" charset="0"/>
              </a:rPr>
              <a:t>{</a:t>
            </a:r>
          </a:p>
          <a:p>
            <a:pPr marL="36900" indent="0">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this</a:t>
            </a:r>
            <a:r>
              <a:rPr lang="en-GB" sz="1400" dirty="0" err="1">
                <a:solidFill>
                  <a:srgbClr val="000000"/>
                </a:solidFill>
                <a:latin typeface="Consolas" panose="020B0609020204030204" pitchFamily="49" charset="0"/>
              </a:rPr>
              <a:t>.DoSomething</a:t>
            </a:r>
            <a:r>
              <a:rPr lang="en-GB" sz="1400" dirty="0">
                <a:solidFill>
                  <a:srgbClr val="000000"/>
                </a:solidFill>
                <a:latin typeface="Consolas" panose="020B0609020204030204" pitchFamily="49" charset="0"/>
              </a:rPr>
              <a:t>().Wait();</a:t>
            </a:r>
          </a:p>
          <a:p>
            <a:pPr marL="36900" indent="0">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View();</a:t>
            </a:r>
          </a:p>
          <a:p>
            <a:pPr marL="36900" indent="0">
              <a:buNone/>
            </a:pPr>
            <a:r>
              <a:rPr lang="en-GB" sz="1400" dirty="0">
                <a:solidFill>
                  <a:srgbClr val="000000"/>
                </a:solidFill>
                <a:latin typeface="Consolas" panose="020B0609020204030204" pitchFamily="49" charset="0"/>
              </a:rPr>
              <a:t>}</a:t>
            </a:r>
          </a:p>
          <a:p>
            <a:pPr marL="36900" indent="0">
              <a:buNone/>
            </a:pPr>
            <a:endParaRPr lang="en-GB" sz="1400" dirty="0">
              <a:solidFill>
                <a:srgbClr val="000000"/>
              </a:solidFill>
              <a:latin typeface="Consolas" panose="020B0609020204030204" pitchFamily="49" charset="0"/>
            </a:endParaRPr>
          </a:p>
          <a:p>
            <a:pPr marL="36900" indent="0">
              <a:buNone/>
            </a:pPr>
            <a:r>
              <a:rPr lang="en-GB" sz="1400" dirty="0">
                <a:solidFill>
                  <a:srgbClr val="0000FF"/>
                </a:solidFill>
                <a:latin typeface="Consolas" panose="020B0609020204030204" pitchFamily="49" charset="0"/>
              </a:rPr>
              <a:t>private</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 DoSomething()</a:t>
            </a:r>
          </a:p>
          <a:p>
            <a:pPr marL="36900" indent="0">
              <a:buNone/>
            </a:pPr>
            <a:r>
              <a:rPr lang="en-GB" sz="1400" dirty="0">
                <a:solidFill>
                  <a:srgbClr val="000000"/>
                </a:solidFill>
                <a:latin typeface="Consolas" panose="020B0609020204030204" pitchFamily="49" charset="0"/>
              </a:rPr>
              <a:t>{</a:t>
            </a:r>
          </a:p>
          <a:p>
            <a:pPr marL="36900" indent="0">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.Delay</a:t>
            </a:r>
            <a:r>
              <a:rPr lang="en-GB" sz="1400" dirty="0">
                <a:solidFill>
                  <a:srgbClr val="000000"/>
                </a:solidFill>
                <a:latin typeface="Consolas" panose="020B0609020204030204" pitchFamily="49" charset="0"/>
              </a:rPr>
              <a:t>(100);</a:t>
            </a:r>
          </a:p>
          <a:p>
            <a:pPr marL="36900" indent="0">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 = 1 + 2;</a:t>
            </a:r>
          </a:p>
          <a:p>
            <a:pPr marL="36900" indent="0">
              <a:buNone/>
            </a:pPr>
            <a:r>
              <a:rPr lang="en-GB" sz="1400" dirty="0">
                <a:solidFill>
                  <a:srgbClr val="000000"/>
                </a:solidFill>
                <a:latin typeface="Consolas" panose="020B0609020204030204" pitchFamily="49" charset="0"/>
              </a:rPr>
              <a:t>}</a:t>
            </a:r>
            <a:endParaRPr lang="en-GB" sz="1400" dirty="0">
              <a:effectLst/>
            </a:endParaRPr>
          </a:p>
        </p:txBody>
      </p:sp>
      <p:sp>
        <p:nvSpPr>
          <p:cNvPr id="3" name="Arrow: Left 2"/>
          <p:cNvSpPr/>
          <p:nvPr/>
        </p:nvSpPr>
        <p:spPr>
          <a:xfrm>
            <a:off x="3968750" y="2152650"/>
            <a:ext cx="2762250" cy="1060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is hogging the synchronisation context</a:t>
            </a:r>
          </a:p>
        </p:txBody>
      </p:sp>
      <p:sp>
        <p:nvSpPr>
          <p:cNvPr id="8" name="Arrow: Left 7"/>
          <p:cNvSpPr/>
          <p:nvPr/>
        </p:nvSpPr>
        <p:spPr>
          <a:xfrm>
            <a:off x="3968750" y="4438650"/>
            <a:ext cx="3486150" cy="1060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waits forever for the synchronisation context</a:t>
            </a:r>
          </a:p>
        </p:txBody>
      </p:sp>
      <p:cxnSp>
        <p:nvCxnSpPr>
          <p:cNvPr id="9" name="Straight Connector 8"/>
          <p:cNvCxnSpPr>
            <a:endCxn id="8" idx="1"/>
          </p:cNvCxnSpPr>
          <p:nvPr/>
        </p:nvCxnSpPr>
        <p:spPr>
          <a:xfrm flipV="1">
            <a:off x="2482850" y="4968875"/>
            <a:ext cx="1485900" cy="9525"/>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3796" y="5957372"/>
            <a:ext cx="10353762" cy="461665"/>
          </a:xfrm>
          <a:prstGeom prst="rect">
            <a:avLst/>
          </a:prstGeom>
          <a:noFill/>
        </p:spPr>
        <p:txBody>
          <a:bodyPr wrap="square" rtlCol="0">
            <a:spAutoFit/>
          </a:bodyPr>
          <a:lstStyle/>
          <a:p>
            <a:r>
              <a:rPr lang="en-GB" sz="2400" dirty="0" err="1"/>
              <a:t>task.Wait</a:t>
            </a:r>
            <a:r>
              <a:rPr lang="en-GB" sz="2400" dirty="0"/>
              <a:t>() and </a:t>
            </a:r>
            <a:r>
              <a:rPr lang="en-GB" sz="2400" dirty="0" err="1"/>
              <a:t>task.Result</a:t>
            </a:r>
            <a:r>
              <a:rPr lang="en-GB" sz="2400" dirty="0"/>
              <a:t>() blocks the current thread until the Task completes</a:t>
            </a:r>
          </a:p>
        </p:txBody>
      </p:sp>
    </p:spTree>
    <p:extLst>
      <p:ext uri="{BB962C8B-B14F-4D97-AF65-F5344CB8AC3E}">
        <p14:creationId xmlns:p14="http://schemas.microsoft.com/office/powerpoint/2010/main" val="137415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I’m going to cover</a:t>
            </a:r>
          </a:p>
        </p:txBody>
      </p:sp>
      <p:sp>
        <p:nvSpPr>
          <p:cNvPr id="3" name="Content Placeholder 2"/>
          <p:cNvSpPr>
            <a:spLocks noGrp="1"/>
          </p:cNvSpPr>
          <p:nvPr>
            <p:ph idx="1"/>
          </p:nvPr>
        </p:nvSpPr>
        <p:spPr/>
        <p:txBody>
          <a:bodyPr/>
          <a:lstStyle/>
          <a:p>
            <a:r>
              <a:rPr lang="en-GB" dirty="0"/>
              <a:t>How does </a:t>
            </a:r>
            <a:r>
              <a:rPr lang="en-GB" dirty="0" err="1"/>
              <a:t>Async</a:t>
            </a:r>
            <a:r>
              <a:rPr lang="en-GB" dirty="0"/>
              <a:t> actually work?</a:t>
            </a:r>
          </a:p>
          <a:p>
            <a:r>
              <a:rPr lang="en-GB" dirty="0"/>
              <a:t>Pros and cons of </a:t>
            </a:r>
            <a:r>
              <a:rPr lang="en-GB" dirty="0" err="1"/>
              <a:t>Async</a:t>
            </a:r>
            <a:endParaRPr lang="en-GB" dirty="0"/>
          </a:p>
          <a:p>
            <a:r>
              <a:rPr lang="en-GB" dirty="0"/>
              <a:t>Myths about </a:t>
            </a:r>
            <a:r>
              <a:rPr lang="en-GB" dirty="0" err="1"/>
              <a:t>async</a:t>
            </a:r>
            <a:endParaRPr lang="en-GB" dirty="0"/>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3654991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never deadlocks</a:t>
            </a:r>
          </a:p>
        </p:txBody>
      </p:sp>
      <p:sp>
        <p:nvSpPr>
          <p:cNvPr id="4" name="Footer Placeholder 3"/>
          <p:cNvSpPr>
            <a:spLocks noGrp="1"/>
          </p:cNvSpPr>
          <p:nvPr>
            <p:ph type="ftr" sz="quarter" idx="11"/>
          </p:nvPr>
        </p:nvSpPr>
        <p:spPr/>
        <p:txBody>
          <a:bodyPr/>
          <a:lstStyle/>
          <a:p>
            <a:r>
              <a:rPr lang="en-GB"/>
              <a:t>@flytzen</a:t>
            </a:r>
            <a:endParaRPr lang="en-GB" dirty="0"/>
          </a:p>
        </p:txBody>
      </p:sp>
      <p:sp>
        <p:nvSpPr>
          <p:cNvPr id="5" name="Content Placeholder 6"/>
          <p:cNvSpPr>
            <a:spLocks noGrp="1"/>
          </p:cNvSpPr>
          <p:nvPr>
            <p:ph sz="quarter" idx="4294967295"/>
          </p:nvPr>
        </p:nvSpPr>
        <p:spPr>
          <a:xfrm>
            <a:off x="571501" y="1835254"/>
            <a:ext cx="11037094" cy="4451245"/>
          </a:xfrm>
          <a:prstGeom prst="rect">
            <a:avLst/>
          </a:prstGeom>
          <a:solidFill>
            <a:schemeClr val="tx1">
              <a:lumMod val="95000"/>
            </a:schemeClr>
          </a:solidFill>
        </p:spPr>
        <p:txBody>
          <a:bodyPr>
            <a:noAutofit/>
          </a:bodyPr>
          <a:lstStyle/>
          <a:p>
            <a:pPr marL="36900" indent="0">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ActionResult</a:t>
            </a:r>
            <a:r>
              <a:rPr lang="en-GB" sz="1400" dirty="0">
                <a:solidFill>
                  <a:srgbClr val="000000"/>
                </a:solidFill>
                <a:latin typeface="Consolas" panose="020B0609020204030204" pitchFamily="49" charset="0"/>
              </a:rPr>
              <a:t> Index()</a:t>
            </a:r>
          </a:p>
          <a:p>
            <a:pPr marL="36900" indent="0">
              <a:buNone/>
            </a:pPr>
            <a:r>
              <a:rPr lang="en-GB" sz="1400" dirty="0">
                <a:solidFill>
                  <a:srgbClr val="000000"/>
                </a:solidFill>
                <a:latin typeface="Consolas" panose="020B0609020204030204" pitchFamily="49" charset="0"/>
              </a:rPr>
              <a:t>{</a:t>
            </a:r>
          </a:p>
          <a:p>
            <a:pPr marL="36900" indent="0">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this</a:t>
            </a:r>
            <a:r>
              <a:rPr lang="en-GB" sz="1400" dirty="0" err="1">
                <a:solidFill>
                  <a:srgbClr val="000000"/>
                </a:solidFill>
                <a:latin typeface="Consolas" panose="020B0609020204030204" pitchFamily="49" charset="0"/>
              </a:rPr>
              <a:t>.DoSomething</a:t>
            </a:r>
            <a:r>
              <a:rPr lang="en-GB" sz="1400" dirty="0">
                <a:solidFill>
                  <a:srgbClr val="000000"/>
                </a:solidFill>
                <a:latin typeface="Consolas" panose="020B0609020204030204" pitchFamily="49" charset="0"/>
              </a:rPr>
              <a:t>().Wait();</a:t>
            </a:r>
          </a:p>
          <a:p>
            <a:pPr marL="36900" indent="0">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View();</a:t>
            </a:r>
          </a:p>
          <a:p>
            <a:pPr marL="36900" indent="0">
              <a:buNone/>
            </a:pPr>
            <a:r>
              <a:rPr lang="en-GB" sz="1400" dirty="0">
                <a:solidFill>
                  <a:srgbClr val="000000"/>
                </a:solidFill>
                <a:latin typeface="Consolas" panose="020B0609020204030204" pitchFamily="49" charset="0"/>
              </a:rPr>
              <a:t>}</a:t>
            </a:r>
          </a:p>
          <a:p>
            <a:pPr marL="36900" indent="0">
              <a:buNone/>
            </a:pPr>
            <a:endParaRPr lang="en-GB" sz="1400" dirty="0">
              <a:solidFill>
                <a:srgbClr val="000000"/>
              </a:solidFill>
              <a:latin typeface="Consolas" panose="020B0609020204030204" pitchFamily="49" charset="0"/>
            </a:endParaRPr>
          </a:p>
          <a:p>
            <a:pPr marL="36900" indent="0">
              <a:buNone/>
            </a:pPr>
            <a:r>
              <a:rPr lang="en-GB" sz="1400" dirty="0">
                <a:solidFill>
                  <a:srgbClr val="0000FF"/>
                </a:solidFill>
                <a:latin typeface="Consolas" panose="020B0609020204030204" pitchFamily="49" charset="0"/>
              </a:rPr>
              <a:t>private</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 DoSomething()</a:t>
            </a:r>
          </a:p>
          <a:p>
            <a:pPr marL="36900" indent="0">
              <a:buNone/>
            </a:pPr>
            <a:r>
              <a:rPr lang="en-GB" sz="1400" dirty="0">
                <a:solidFill>
                  <a:srgbClr val="000000"/>
                </a:solidFill>
                <a:latin typeface="Consolas" panose="020B0609020204030204" pitchFamily="49" charset="0"/>
              </a:rPr>
              <a:t>{</a:t>
            </a:r>
          </a:p>
          <a:p>
            <a:pPr marL="36900" indent="0">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.Delay</a:t>
            </a:r>
            <a:r>
              <a:rPr lang="en-GB" sz="1400" dirty="0">
                <a:solidFill>
                  <a:srgbClr val="000000"/>
                </a:solidFill>
                <a:latin typeface="Consolas" panose="020B0609020204030204" pitchFamily="49" charset="0"/>
              </a:rPr>
              <a:t>(100).</a:t>
            </a:r>
            <a:r>
              <a:rPr lang="en-GB" sz="1400" dirty="0" err="1">
                <a:solidFill>
                  <a:srgbClr val="000000"/>
                </a:solidFill>
                <a:highlight>
                  <a:srgbClr val="FFFF00"/>
                </a:highlight>
                <a:latin typeface="Consolas" panose="020B0609020204030204" pitchFamily="49" charset="0"/>
              </a:rPr>
              <a:t>ConfigureAwait</a:t>
            </a:r>
            <a:r>
              <a:rPr lang="en-GB" sz="1400" dirty="0">
                <a:solidFill>
                  <a:srgbClr val="000000"/>
                </a:solidFill>
                <a:highlight>
                  <a:srgbClr val="FFFF00"/>
                </a:highlight>
                <a:latin typeface="Consolas" panose="020B0609020204030204" pitchFamily="49" charset="0"/>
              </a:rPr>
              <a:t>(</a:t>
            </a:r>
            <a:r>
              <a:rPr lang="en-GB" sz="1400" dirty="0">
                <a:solidFill>
                  <a:srgbClr val="0000FF"/>
                </a:solidFill>
                <a:highlight>
                  <a:srgbClr val="FFFF00"/>
                </a:highlight>
                <a:latin typeface="Consolas" panose="020B0609020204030204" pitchFamily="49" charset="0"/>
              </a:rPr>
              <a:t>false</a:t>
            </a:r>
            <a:r>
              <a:rPr lang="en-GB" sz="1400" dirty="0">
                <a:solidFill>
                  <a:srgbClr val="000000"/>
                </a:solidFill>
                <a:highlight>
                  <a:srgbClr val="FFFF00"/>
                </a:highlight>
                <a:latin typeface="Consolas" panose="020B0609020204030204" pitchFamily="49" charset="0"/>
              </a:rPr>
              <a:t>);</a:t>
            </a:r>
          </a:p>
          <a:p>
            <a:pPr marL="36900" indent="0">
              <a:buNone/>
            </a:pPr>
            <a:endParaRPr lang="en-GB" sz="1400" dirty="0">
              <a:solidFill>
                <a:srgbClr val="000000"/>
              </a:solidFill>
              <a:latin typeface="Consolas" panose="020B0609020204030204" pitchFamily="49" charset="0"/>
            </a:endParaRPr>
          </a:p>
          <a:p>
            <a:pPr marL="36900" indent="0">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 = 1 + 2;</a:t>
            </a:r>
          </a:p>
          <a:p>
            <a:pPr marL="36900" indent="0">
              <a:buNone/>
            </a:pPr>
            <a:r>
              <a:rPr lang="en-GB" sz="1400" dirty="0">
                <a:solidFill>
                  <a:srgbClr val="000000"/>
                </a:solidFill>
                <a:latin typeface="Consolas" panose="020B0609020204030204" pitchFamily="49" charset="0"/>
              </a:rPr>
              <a:t>}</a:t>
            </a:r>
            <a:endParaRPr lang="en-GB" sz="1400" dirty="0">
              <a:effectLst/>
            </a:endParaRPr>
          </a:p>
        </p:txBody>
      </p:sp>
      <p:sp>
        <p:nvSpPr>
          <p:cNvPr id="3" name="Arrow: Left 2"/>
          <p:cNvSpPr/>
          <p:nvPr/>
        </p:nvSpPr>
        <p:spPr>
          <a:xfrm>
            <a:off x="3968750" y="2152650"/>
            <a:ext cx="2762250" cy="1060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is hogging the synchronisation context</a:t>
            </a:r>
          </a:p>
        </p:txBody>
      </p:sp>
      <p:sp>
        <p:nvSpPr>
          <p:cNvPr id="8" name="Arrow: Left 7"/>
          <p:cNvSpPr/>
          <p:nvPr/>
        </p:nvSpPr>
        <p:spPr>
          <a:xfrm>
            <a:off x="3968750" y="4799012"/>
            <a:ext cx="3486150" cy="1060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doesn’t care about the synchronisation context</a:t>
            </a:r>
          </a:p>
        </p:txBody>
      </p:sp>
      <p:cxnSp>
        <p:nvCxnSpPr>
          <p:cNvPr id="9" name="Straight Connector 8"/>
          <p:cNvCxnSpPr>
            <a:endCxn id="8" idx="1"/>
          </p:cNvCxnSpPr>
          <p:nvPr/>
        </p:nvCxnSpPr>
        <p:spPr>
          <a:xfrm>
            <a:off x="2559050" y="5326061"/>
            <a:ext cx="1409700" cy="3176"/>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96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a:t>
            </a:r>
            <a:r>
              <a:rPr lang="en-GB" i="1" dirty="0"/>
              <a:t>rarely</a:t>
            </a:r>
            <a:r>
              <a:rPr lang="en-GB" dirty="0"/>
              <a:t> deadlocks</a:t>
            </a:r>
          </a:p>
        </p:txBody>
      </p:sp>
      <p:sp>
        <p:nvSpPr>
          <p:cNvPr id="4" name="Footer Placeholder 3"/>
          <p:cNvSpPr>
            <a:spLocks noGrp="1"/>
          </p:cNvSpPr>
          <p:nvPr>
            <p:ph type="ftr" sz="quarter" idx="11"/>
          </p:nvPr>
        </p:nvSpPr>
        <p:spPr/>
        <p:txBody>
          <a:bodyPr/>
          <a:lstStyle/>
          <a:p>
            <a:r>
              <a:rPr lang="en-GB"/>
              <a:t>@flytzen</a:t>
            </a:r>
            <a:endParaRPr lang="en-GB" dirty="0"/>
          </a:p>
        </p:txBody>
      </p:sp>
      <p:sp>
        <p:nvSpPr>
          <p:cNvPr id="5" name="Content Placeholder 6"/>
          <p:cNvSpPr>
            <a:spLocks noGrp="1"/>
          </p:cNvSpPr>
          <p:nvPr>
            <p:ph sz="quarter" idx="4294967295"/>
          </p:nvPr>
        </p:nvSpPr>
        <p:spPr>
          <a:xfrm>
            <a:off x="571501" y="1835254"/>
            <a:ext cx="11037094" cy="4451245"/>
          </a:xfrm>
          <a:prstGeom prst="rect">
            <a:avLst/>
          </a:prstGeom>
          <a:solidFill>
            <a:schemeClr val="tx1">
              <a:lumMod val="95000"/>
            </a:schemeClr>
          </a:solidFill>
        </p:spPr>
        <p:txBody>
          <a:bodyPr>
            <a:noAutofit/>
          </a:bodyPr>
          <a:lstStyle/>
          <a:p>
            <a:pPr marL="36900" indent="0">
              <a:spcBef>
                <a:spcPts val="0"/>
              </a:spcBef>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2B91AF"/>
                </a:solidFill>
                <a:latin typeface="Consolas" panose="020B0609020204030204" pitchFamily="49" charset="0"/>
              </a:rPr>
              <a:t>ActionResult</a:t>
            </a:r>
            <a:r>
              <a:rPr lang="en-GB" sz="1400" dirty="0">
                <a:solidFill>
                  <a:srgbClr val="000000"/>
                </a:solidFill>
                <a:latin typeface="Consolas" panose="020B0609020204030204" pitchFamily="49" charset="0"/>
              </a:rPr>
              <a:t>&gt; Index()</a:t>
            </a:r>
          </a:p>
          <a:p>
            <a:pPr marL="36900" indent="0">
              <a:spcBef>
                <a:spcPts val="0"/>
              </a:spcBef>
              <a:buNone/>
            </a:pPr>
            <a:r>
              <a:rPr lang="en-GB" sz="1400" dirty="0">
                <a:solidFill>
                  <a:srgbClr val="000000"/>
                </a:solidFill>
                <a:latin typeface="Consolas" panose="020B0609020204030204" pitchFamily="49" charset="0"/>
              </a:rPr>
              <a:t>{</a:t>
            </a:r>
          </a:p>
          <a:p>
            <a:pPr marL="36900" indent="0">
              <a:spcBef>
                <a:spcPts val="0"/>
              </a:spcBef>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task = </a:t>
            </a:r>
            <a:r>
              <a:rPr lang="en-GB" sz="1400" dirty="0" err="1">
                <a:solidFill>
                  <a:srgbClr val="0000FF"/>
                </a:solidFill>
                <a:latin typeface="Consolas" panose="020B0609020204030204" pitchFamily="49" charset="0"/>
              </a:rPr>
              <a:t>this</a:t>
            </a:r>
            <a:r>
              <a:rPr lang="en-GB" sz="1400" dirty="0" err="1">
                <a:solidFill>
                  <a:srgbClr val="000000"/>
                </a:solidFill>
                <a:latin typeface="Consolas" panose="020B0609020204030204" pitchFamily="49" charset="0"/>
              </a:rPr>
              <a:t>.DoSomething</a:t>
            </a:r>
            <a:r>
              <a:rPr lang="en-GB" sz="1400" dirty="0">
                <a:solidFill>
                  <a:srgbClr val="000000"/>
                </a:solidFill>
                <a:latin typeface="Consolas" panose="020B0609020204030204" pitchFamily="49" charset="0"/>
              </a:rPr>
              <a:t>();</a:t>
            </a:r>
          </a:p>
          <a:p>
            <a:pPr marL="36900" indent="0">
              <a:spcBef>
                <a:spcPts val="0"/>
              </a:spcBef>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.Delay</a:t>
            </a:r>
            <a:r>
              <a:rPr lang="en-GB" sz="1400" dirty="0">
                <a:solidFill>
                  <a:srgbClr val="000000"/>
                </a:solidFill>
                <a:latin typeface="Consolas" panose="020B0609020204030204" pitchFamily="49" charset="0"/>
              </a:rPr>
              <a:t>(5000);</a:t>
            </a:r>
          </a:p>
          <a:p>
            <a:pPr marL="36900" indent="0">
              <a:spcBef>
                <a:spcPts val="0"/>
              </a:spcBef>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task.Wait</a:t>
            </a:r>
            <a:r>
              <a:rPr lang="en-GB" sz="1400" dirty="0">
                <a:solidFill>
                  <a:srgbClr val="000000"/>
                </a:solidFill>
                <a:latin typeface="Consolas" panose="020B0609020204030204" pitchFamily="49" charset="0"/>
              </a:rPr>
              <a:t>();</a:t>
            </a:r>
          </a:p>
          <a:p>
            <a:pPr marL="36900" indent="0">
              <a:spcBef>
                <a:spcPts val="0"/>
              </a:spcBef>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View();</a:t>
            </a:r>
          </a:p>
          <a:p>
            <a:pPr marL="36900" indent="0">
              <a:spcBef>
                <a:spcPts val="0"/>
              </a:spcBef>
              <a:buNone/>
            </a:pPr>
            <a:r>
              <a:rPr lang="en-GB" sz="1400" dirty="0">
                <a:solidFill>
                  <a:srgbClr val="000000"/>
                </a:solidFill>
                <a:latin typeface="Consolas" panose="020B0609020204030204" pitchFamily="49" charset="0"/>
              </a:rPr>
              <a:t>}</a:t>
            </a:r>
          </a:p>
          <a:p>
            <a:pPr marL="36900" indent="0">
              <a:spcBef>
                <a:spcPts val="0"/>
              </a:spcBef>
              <a:buNone/>
            </a:pPr>
            <a:endParaRPr lang="en-GB" sz="1400" dirty="0">
              <a:solidFill>
                <a:srgbClr val="000000"/>
              </a:solidFill>
              <a:latin typeface="Consolas" panose="020B0609020204030204" pitchFamily="49" charset="0"/>
            </a:endParaRPr>
          </a:p>
          <a:p>
            <a:pPr marL="36900" indent="0">
              <a:spcBef>
                <a:spcPts val="0"/>
              </a:spcBef>
              <a:buNone/>
            </a:pPr>
            <a:r>
              <a:rPr lang="en-GB" sz="1400" dirty="0">
                <a:solidFill>
                  <a:srgbClr val="0000FF"/>
                </a:solidFill>
                <a:latin typeface="Consolas" panose="020B0609020204030204" pitchFamily="49" charset="0"/>
              </a:rPr>
              <a:t>private</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 DoSomething()</a:t>
            </a:r>
          </a:p>
          <a:p>
            <a:pPr marL="36900" indent="0">
              <a:spcBef>
                <a:spcPts val="0"/>
              </a:spcBef>
              <a:buNone/>
            </a:pPr>
            <a:r>
              <a:rPr lang="en-GB" sz="1400" dirty="0">
                <a:solidFill>
                  <a:srgbClr val="000000"/>
                </a:solidFill>
                <a:latin typeface="Consolas" panose="020B0609020204030204" pitchFamily="49" charset="0"/>
              </a:rPr>
              <a:t>{</a:t>
            </a:r>
          </a:p>
          <a:p>
            <a:pPr marL="36900" indent="0">
              <a:spcBef>
                <a:spcPts val="0"/>
              </a:spcBef>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client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HttpClient</a:t>
            </a:r>
            <a:r>
              <a:rPr lang="en-GB" sz="1400" dirty="0">
                <a:solidFill>
                  <a:srgbClr val="000000"/>
                </a:solidFill>
                <a:latin typeface="Consolas" panose="020B0609020204030204" pitchFamily="49" charset="0"/>
              </a:rPr>
              <a:t>();</a:t>
            </a:r>
          </a:p>
          <a:p>
            <a:pPr marL="36900" indent="0">
              <a:spcBef>
                <a:spcPts val="0"/>
              </a:spcBef>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html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client.GetStringAsync</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"https://www.google.com"</a:t>
            </a:r>
            <a:r>
              <a:rPr lang="en-GB" sz="1400" dirty="0">
                <a:solidFill>
                  <a:srgbClr val="000000"/>
                </a:solidFill>
                <a:latin typeface="Consolas" panose="020B0609020204030204" pitchFamily="49" charset="0"/>
              </a:rPr>
              <a:t>);</a:t>
            </a:r>
          </a:p>
          <a:p>
            <a:pPr marL="36900" indent="0">
              <a:spcBef>
                <a:spcPts val="0"/>
              </a:spcBef>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 = 1 + 2;</a:t>
            </a:r>
          </a:p>
          <a:p>
            <a:pPr marL="36900" indent="0">
              <a:spcBef>
                <a:spcPts val="0"/>
              </a:spcBef>
              <a:buNone/>
            </a:pPr>
            <a:r>
              <a:rPr lang="en-GB" sz="1400" dirty="0">
                <a:solidFill>
                  <a:srgbClr val="000000"/>
                </a:solidFill>
                <a:latin typeface="Consolas" panose="020B0609020204030204" pitchFamily="49" charset="0"/>
              </a:rPr>
              <a:t>}</a:t>
            </a:r>
            <a:endParaRPr lang="en-GB" sz="1400" dirty="0">
              <a:effectLst/>
            </a:endParaRPr>
          </a:p>
        </p:txBody>
      </p:sp>
    </p:spTree>
    <p:extLst>
      <p:ext uri="{BB962C8B-B14F-4D97-AF65-F5344CB8AC3E}">
        <p14:creationId xmlns:p14="http://schemas.microsoft.com/office/powerpoint/2010/main" val="2850901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deadlocks when </a:t>
            </a:r>
            <a:r>
              <a:rPr lang="en-GB" dirty="0" err="1"/>
              <a:t>doItFast</a:t>
            </a:r>
            <a:r>
              <a:rPr lang="en-GB" dirty="0"/>
              <a:t> is false</a:t>
            </a:r>
          </a:p>
        </p:txBody>
      </p:sp>
      <p:sp>
        <p:nvSpPr>
          <p:cNvPr id="4" name="Footer Placeholder 3"/>
          <p:cNvSpPr>
            <a:spLocks noGrp="1"/>
          </p:cNvSpPr>
          <p:nvPr>
            <p:ph type="ftr" sz="quarter" idx="11"/>
          </p:nvPr>
        </p:nvSpPr>
        <p:spPr/>
        <p:txBody>
          <a:bodyPr/>
          <a:lstStyle/>
          <a:p>
            <a:r>
              <a:rPr lang="en-GB"/>
              <a:t>@flytzen</a:t>
            </a:r>
            <a:endParaRPr lang="en-GB" dirty="0"/>
          </a:p>
        </p:txBody>
      </p:sp>
      <p:sp>
        <p:nvSpPr>
          <p:cNvPr id="5" name="Content Placeholder 6"/>
          <p:cNvSpPr>
            <a:spLocks noGrp="1"/>
          </p:cNvSpPr>
          <p:nvPr>
            <p:ph sz="quarter" idx="4294967295"/>
          </p:nvPr>
        </p:nvSpPr>
        <p:spPr>
          <a:xfrm>
            <a:off x="571501" y="1835254"/>
            <a:ext cx="11037094" cy="4451245"/>
          </a:xfrm>
          <a:prstGeom prst="rect">
            <a:avLst/>
          </a:prstGeom>
          <a:solidFill>
            <a:schemeClr val="tx1">
              <a:lumMod val="95000"/>
            </a:schemeClr>
          </a:solidFill>
        </p:spPr>
        <p:txBody>
          <a:bodyPr>
            <a:noAutofit/>
          </a:bodyPr>
          <a:lstStyle/>
          <a:p>
            <a:pPr marL="36900" indent="0">
              <a:spcBef>
                <a:spcPts val="0"/>
              </a:spcBef>
              <a:spcAft>
                <a:spcPts val="20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ActionResult</a:t>
            </a:r>
            <a:r>
              <a:rPr lang="en-GB" sz="1400" dirty="0">
                <a:solidFill>
                  <a:srgbClr val="000000"/>
                </a:solidFill>
                <a:latin typeface="Consolas" panose="020B0609020204030204" pitchFamily="49" charset="0"/>
              </a:rPr>
              <a:t> Index(</a:t>
            </a:r>
            <a:r>
              <a:rPr lang="en-GB" sz="1400" dirty="0">
                <a:solidFill>
                  <a:srgbClr val="0000FF"/>
                </a:solidFill>
                <a:latin typeface="Consolas" panose="020B0609020204030204" pitchFamily="49" charset="0"/>
              </a:rPr>
              <a:t>bool</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doItFast</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text = </a:t>
            </a:r>
            <a:r>
              <a:rPr lang="en-GB" sz="1400" dirty="0" err="1">
                <a:solidFill>
                  <a:srgbClr val="0000FF"/>
                </a:solidFill>
                <a:latin typeface="Consolas" panose="020B0609020204030204" pitchFamily="49" charset="0"/>
              </a:rPr>
              <a:t>this</a:t>
            </a:r>
            <a:r>
              <a:rPr lang="en-GB" sz="1400" dirty="0" err="1">
                <a:solidFill>
                  <a:srgbClr val="000000"/>
                </a:solidFill>
                <a:latin typeface="Consolas" panose="020B0609020204030204" pitchFamily="49" charset="0"/>
              </a:rPr>
              <a:t>.DoSomething</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doItFast</a:t>
            </a:r>
            <a:r>
              <a:rPr lang="en-GB" sz="1400" dirty="0">
                <a:solidFill>
                  <a:srgbClr val="000000"/>
                </a:solidFill>
                <a:latin typeface="Consolas" panose="020B0609020204030204" pitchFamily="49" charset="0"/>
              </a:rPr>
              <a:t>).Result;</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a:solidFill>
                  <a:srgbClr val="FF0000"/>
                </a:solidFill>
                <a:latin typeface="Consolas" panose="020B0609020204030204" pitchFamily="49" charset="0"/>
              </a:rPr>
              <a:t>View</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a:t>
            </a:r>
          </a:p>
          <a:p>
            <a:pPr marL="36900" indent="0">
              <a:spcBef>
                <a:spcPts val="0"/>
              </a:spcBef>
              <a:spcAft>
                <a:spcPts val="200"/>
              </a:spcAft>
              <a:buNone/>
            </a:pPr>
            <a:endParaRPr lang="en-GB" sz="1400" dirty="0">
              <a:solidFill>
                <a:srgbClr val="000000"/>
              </a:solidFill>
              <a:latin typeface="Consolas" panose="020B0609020204030204" pitchFamily="49" charset="0"/>
            </a:endParaRPr>
          </a:p>
          <a:p>
            <a:pPr marL="36900" indent="0">
              <a:spcBef>
                <a:spcPts val="0"/>
              </a:spcBef>
              <a:spcAft>
                <a:spcPts val="200"/>
              </a:spcAft>
              <a:buNone/>
            </a:pPr>
            <a:r>
              <a:rPr lang="en-GB" sz="1400" dirty="0">
                <a:solidFill>
                  <a:srgbClr val="0000FF"/>
                </a:solidFill>
                <a:latin typeface="Consolas" panose="020B0609020204030204" pitchFamily="49" charset="0"/>
              </a:rPr>
              <a:t>private</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a:solidFill>
                  <a:srgbClr val="0000FF"/>
                </a:solidFill>
                <a:latin typeface="Consolas" panose="020B0609020204030204" pitchFamily="49" charset="0"/>
              </a:rPr>
              <a:t>string</a:t>
            </a:r>
            <a:r>
              <a:rPr lang="en-GB" sz="1400" dirty="0">
                <a:solidFill>
                  <a:srgbClr val="000000"/>
                </a:solidFill>
                <a:latin typeface="Consolas" panose="020B0609020204030204" pitchFamily="49" charset="0"/>
              </a:rPr>
              <a:t>&gt; DoSomething(</a:t>
            </a:r>
            <a:r>
              <a:rPr lang="en-GB" sz="1400" dirty="0">
                <a:solidFill>
                  <a:srgbClr val="0000FF"/>
                </a:solidFill>
                <a:latin typeface="Consolas" panose="020B0609020204030204" pitchFamily="49" charset="0"/>
              </a:rPr>
              <a:t>bool</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doitfast</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if</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doitfast</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    {</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.FromResult</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"some cached value"</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    }</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else</a:t>
            </a:r>
            <a:endParaRPr lang="en-GB" sz="1400" dirty="0">
              <a:solidFill>
                <a:srgbClr val="000000"/>
              </a:solidFill>
              <a:latin typeface="Consolas" panose="020B0609020204030204" pitchFamily="49" charset="0"/>
            </a:endParaRPr>
          </a:p>
          <a:p>
            <a:pPr marL="36900" indent="0">
              <a:spcBef>
                <a:spcPts val="0"/>
              </a:spcBef>
              <a:spcAft>
                <a:spcPts val="200"/>
              </a:spcAft>
              <a:buNone/>
            </a:pPr>
            <a:r>
              <a:rPr lang="en-GB" sz="1400" dirty="0">
                <a:solidFill>
                  <a:srgbClr val="000000"/>
                </a:solidFill>
                <a:latin typeface="Consolas" panose="020B0609020204030204" pitchFamily="49" charset="0"/>
              </a:rPr>
              <a:t>    {</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client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HttpClient</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client.GetStringAsync</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"https://www.google.com"</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    }</a:t>
            </a:r>
          </a:p>
          <a:p>
            <a:pPr marL="36900" indent="0">
              <a:spcBef>
                <a:spcPts val="0"/>
              </a:spcBef>
              <a:spcAft>
                <a:spcPts val="200"/>
              </a:spcAft>
              <a:buNone/>
            </a:pPr>
            <a:r>
              <a:rPr lang="en-GB" sz="1400" dirty="0">
                <a:solidFill>
                  <a:srgbClr val="000000"/>
                </a:solidFill>
                <a:latin typeface="Consolas" panose="020B0609020204030204" pitchFamily="49" charset="0"/>
              </a:rPr>
              <a:t>}</a:t>
            </a:r>
            <a:endParaRPr lang="en-GB" sz="1400" dirty="0">
              <a:effectLst/>
            </a:endParaRPr>
          </a:p>
        </p:txBody>
      </p:sp>
    </p:spTree>
    <p:extLst>
      <p:ext uri="{BB962C8B-B14F-4D97-AF65-F5344CB8AC3E}">
        <p14:creationId xmlns:p14="http://schemas.microsoft.com/office/powerpoint/2010/main" val="1793669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Avoiding Deadlocks</a:t>
            </a:r>
          </a:p>
        </p:txBody>
      </p:sp>
      <p:sp>
        <p:nvSpPr>
          <p:cNvPr id="3" name="Content Placeholder 2"/>
          <p:cNvSpPr>
            <a:spLocks noGrp="1"/>
          </p:cNvSpPr>
          <p:nvPr>
            <p:ph idx="1"/>
          </p:nvPr>
        </p:nvSpPr>
        <p:spPr/>
        <p:txBody>
          <a:bodyPr>
            <a:normAutofit/>
          </a:bodyPr>
          <a:lstStyle/>
          <a:p>
            <a:r>
              <a:rPr lang="en-GB" sz="2400" dirty="0"/>
              <a:t>Avoid using .Wait and .Result as far as absolutely possible</a:t>
            </a:r>
          </a:p>
          <a:p>
            <a:pPr lvl="1"/>
            <a:r>
              <a:rPr lang="en-GB" sz="2000" dirty="0"/>
              <a:t>But, there are some special cases where you can’t avoid it.</a:t>
            </a:r>
            <a:br>
              <a:rPr lang="en-GB" sz="2000" dirty="0"/>
            </a:br>
            <a:endParaRPr lang="en-GB" sz="2000" dirty="0"/>
          </a:p>
          <a:p>
            <a:r>
              <a:rPr lang="en-GB" sz="2400" dirty="0"/>
              <a:t>Always use </a:t>
            </a:r>
            <a:r>
              <a:rPr lang="en-GB" sz="2400" dirty="0" err="1"/>
              <a:t>ConfigureAwait</a:t>
            </a:r>
            <a:r>
              <a:rPr lang="en-GB" sz="2400" dirty="0"/>
              <a:t>() explicitly</a:t>
            </a:r>
            <a:endParaRPr lang="en-GB" sz="2400" dirty="0"/>
          </a:p>
          <a:p>
            <a:pPr lvl="1"/>
            <a:r>
              <a:rPr lang="en-GB" sz="2000" dirty="0"/>
              <a:t>There are plugins for both </a:t>
            </a:r>
            <a:r>
              <a:rPr lang="en-GB" sz="2000" dirty="0" err="1"/>
              <a:t>VisualStudio</a:t>
            </a:r>
            <a:r>
              <a:rPr lang="en-GB" sz="2000" dirty="0"/>
              <a:t> and R# that can remind you </a:t>
            </a:r>
          </a:p>
          <a:p>
            <a:pPr lvl="1"/>
            <a:r>
              <a:rPr lang="en-GB" sz="2000" i="1" dirty="0"/>
              <a:t>Do</a:t>
            </a:r>
            <a:r>
              <a:rPr lang="en-GB" sz="2000" dirty="0"/>
              <a:t> be aware that adding </a:t>
            </a:r>
            <a:r>
              <a:rPr lang="en-GB" sz="2000" dirty="0" err="1"/>
              <a:t>ConfigureAwait</a:t>
            </a:r>
            <a:r>
              <a:rPr lang="en-GB" sz="2000" dirty="0"/>
              <a:t>(false) may introduce threading issues you didn’t use to have!</a:t>
            </a:r>
          </a:p>
          <a:p>
            <a:pPr lvl="1"/>
            <a:r>
              <a:rPr lang="en-GB" sz="2000" dirty="0"/>
              <a:t>Use </a:t>
            </a:r>
            <a:r>
              <a:rPr lang="en-GB" sz="2000" dirty="0" err="1"/>
              <a:t>ConfigureAwait</a:t>
            </a:r>
            <a:r>
              <a:rPr lang="en-GB" sz="2000" dirty="0"/>
              <a:t>(true) in UI apps when you need to update controls</a:t>
            </a:r>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151780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Tips</a:t>
            </a:r>
          </a:p>
        </p:txBody>
      </p:sp>
      <p:sp>
        <p:nvSpPr>
          <p:cNvPr id="6" name="Text Placeholder 5"/>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2880192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Myths that are </a:t>
            </a:r>
            <a:r>
              <a:rPr lang="en-GB" i="1" dirty="0"/>
              <a:t>sometimes</a:t>
            </a:r>
            <a:r>
              <a:rPr lang="en-GB" dirty="0"/>
              <a:t> true</a:t>
            </a:r>
          </a:p>
        </p:txBody>
      </p:sp>
      <p:sp>
        <p:nvSpPr>
          <p:cNvPr id="3" name="Content Placeholder 2"/>
          <p:cNvSpPr>
            <a:spLocks noGrp="1"/>
          </p:cNvSpPr>
          <p:nvPr>
            <p:ph idx="1"/>
          </p:nvPr>
        </p:nvSpPr>
        <p:spPr/>
        <p:txBody>
          <a:bodyPr/>
          <a:lstStyle/>
          <a:p>
            <a:r>
              <a:rPr lang="en-GB" dirty="0" err="1"/>
              <a:t>Async</a:t>
            </a:r>
            <a:r>
              <a:rPr lang="en-GB" dirty="0"/>
              <a:t> code is “faster” (than what?)</a:t>
            </a:r>
          </a:p>
          <a:p>
            <a:r>
              <a:rPr lang="en-GB" dirty="0" err="1"/>
              <a:t>Async</a:t>
            </a:r>
            <a:r>
              <a:rPr lang="en-GB" dirty="0"/>
              <a:t> code uses less memory</a:t>
            </a:r>
          </a:p>
          <a:p>
            <a:r>
              <a:rPr lang="en-GB" dirty="0" err="1"/>
              <a:t>Async</a:t>
            </a:r>
            <a:r>
              <a:rPr lang="en-GB" dirty="0"/>
              <a:t> code is inherently thread-safe </a:t>
            </a:r>
          </a:p>
          <a:p>
            <a:pPr lvl="1"/>
            <a:r>
              <a:rPr lang="en-GB" dirty="0"/>
              <a:t>and therefore allows you to write simpler code and not worry about locking </a:t>
            </a:r>
            <a:r>
              <a:rPr lang="en-GB" dirty="0" err="1"/>
              <a:t>etc</a:t>
            </a:r>
            <a:r>
              <a:rPr lang="en-GB" dirty="0"/>
              <a:t>)</a:t>
            </a:r>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3290591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Tips</a:t>
            </a:r>
          </a:p>
        </p:txBody>
      </p:sp>
      <p:sp>
        <p:nvSpPr>
          <p:cNvPr id="3" name="Content Placeholder 2"/>
          <p:cNvSpPr>
            <a:spLocks noGrp="1"/>
          </p:cNvSpPr>
          <p:nvPr>
            <p:ph idx="1"/>
          </p:nvPr>
        </p:nvSpPr>
        <p:spPr/>
        <p:txBody>
          <a:bodyPr/>
          <a:lstStyle/>
          <a:p>
            <a:r>
              <a:rPr lang="en-GB" dirty="0"/>
              <a:t>Return the task when you can, instead of awaiting it</a:t>
            </a:r>
          </a:p>
          <a:p>
            <a:r>
              <a:rPr lang="en-GB" dirty="0"/>
              <a:t>When using LINQ to create a list of Tasks, remember to call </a:t>
            </a:r>
            <a:r>
              <a:rPr lang="en-GB" dirty="0" err="1"/>
              <a:t>ToList</a:t>
            </a:r>
            <a:r>
              <a:rPr lang="en-GB" dirty="0"/>
              <a:t>() to make them run in parallel and to avoid potentially creating them more than once.</a:t>
            </a:r>
          </a:p>
          <a:p>
            <a:r>
              <a:rPr lang="en-GB" dirty="0" err="1"/>
              <a:t>Task.WhenAny</a:t>
            </a:r>
            <a:r>
              <a:rPr lang="en-GB" dirty="0"/>
              <a:t> swallows exceptions</a:t>
            </a:r>
          </a:p>
          <a:p>
            <a:r>
              <a:rPr lang="en-GB" dirty="0" err="1"/>
              <a:t>Task.Run</a:t>
            </a:r>
            <a:r>
              <a:rPr lang="en-GB" dirty="0"/>
              <a:t> is </a:t>
            </a:r>
            <a:r>
              <a:rPr lang="en-GB" i="1" dirty="0"/>
              <a:t>not</a:t>
            </a:r>
            <a:r>
              <a:rPr lang="en-GB" dirty="0"/>
              <a:t> </a:t>
            </a:r>
            <a:r>
              <a:rPr lang="en-GB" dirty="0" err="1"/>
              <a:t>async</a:t>
            </a:r>
            <a:r>
              <a:rPr lang="en-GB" dirty="0"/>
              <a:t> code! It runs your code on a </a:t>
            </a:r>
            <a:r>
              <a:rPr lang="en-GB" dirty="0" err="1"/>
              <a:t>Threadpool</a:t>
            </a:r>
            <a:r>
              <a:rPr lang="en-GB" dirty="0"/>
              <a:t> so is </a:t>
            </a:r>
            <a:r>
              <a:rPr lang="en-GB" i="1" dirty="0"/>
              <a:t>threading code. </a:t>
            </a:r>
            <a:r>
              <a:rPr lang="en-GB" dirty="0"/>
              <a:t>It just happens to use the same syntax as </a:t>
            </a:r>
            <a:r>
              <a:rPr lang="en-GB" dirty="0" err="1"/>
              <a:t>async</a:t>
            </a:r>
            <a:r>
              <a:rPr lang="en-GB" dirty="0"/>
              <a:t>.</a:t>
            </a:r>
          </a:p>
          <a:p>
            <a:r>
              <a:rPr lang="en-GB" dirty="0"/>
              <a:t>Read Stephen Cleary’s blog on </a:t>
            </a:r>
            <a:r>
              <a:rPr lang="en-GB" dirty="0" err="1"/>
              <a:t>async</a:t>
            </a:r>
            <a:r>
              <a:rPr lang="en-GB" dirty="0"/>
              <a:t>/await</a:t>
            </a:r>
          </a:p>
          <a:p>
            <a:endParaRPr lang="en-GB" dirty="0"/>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3777581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GB" dirty="0" err="1"/>
              <a:t>Async</a:t>
            </a:r>
            <a:r>
              <a:rPr lang="en-GB" dirty="0"/>
              <a:t> is really, really cool</a:t>
            </a:r>
          </a:p>
          <a:p>
            <a:r>
              <a:rPr lang="en-GB" dirty="0" err="1"/>
              <a:t>Async</a:t>
            </a:r>
            <a:r>
              <a:rPr lang="en-GB" dirty="0"/>
              <a:t> is really, really helpful when you actually need it</a:t>
            </a:r>
          </a:p>
          <a:p>
            <a:r>
              <a:rPr lang="en-GB" dirty="0"/>
              <a:t>You probably don’t need it 95% of the time – but you can’t avoid it so just embrace it.</a:t>
            </a:r>
          </a:p>
          <a:p>
            <a:r>
              <a:rPr lang="en-GB" dirty="0" err="1"/>
              <a:t>Async</a:t>
            </a:r>
            <a:r>
              <a:rPr lang="en-GB" dirty="0"/>
              <a:t> in </a:t>
            </a:r>
            <a:r>
              <a:rPr lang="en-GB" dirty="0" err="1"/>
              <a:t>.Net</a:t>
            </a:r>
            <a:r>
              <a:rPr lang="en-GB" dirty="0"/>
              <a:t> is a lot more complicated than </a:t>
            </a:r>
            <a:r>
              <a:rPr lang="en-GB" dirty="0" err="1"/>
              <a:t>async</a:t>
            </a:r>
            <a:r>
              <a:rPr lang="en-GB" dirty="0"/>
              <a:t> in, say, </a:t>
            </a:r>
            <a:r>
              <a:rPr lang="en-GB" dirty="0" err="1"/>
              <a:t>javascript</a:t>
            </a:r>
            <a:r>
              <a:rPr lang="en-GB" dirty="0"/>
              <a:t> and requires you to understand a lot more than the hype would lead you to believe.</a:t>
            </a:r>
          </a:p>
          <a:p>
            <a:r>
              <a:rPr lang="en-GB" dirty="0" err="1"/>
              <a:t>Async</a:t>
            </a:r>
            <a:r>
              <a:rPr lang="en-GB" dirty="0"/>
              <a:t> code may be faster than threading</a:t>
            </a:r>
          </a:p>
          <a:p>
            <a:r>
              <a:rPr lang="en-GB" dirty="0" err="1"/>
              <a:t>Async</a:t>
            </a:r>
            <a:r>
              <a:rPr lang="en-GB" dirty="0"/>
              <a:t> makes it easier to write parallel code </a:t>
            </a:r>
          </a:p>
          <a:p>
            <a:r>
              <a:rPr lang="en-GB" dirty="0" err="1"/>
              <a:t>Async</a:t>
            </a:r>
            <a:r>
              <a:rPr lang="en-GB" dirty="0"/>
              <a:t> code is not inherently thread-safe, though still often easier to write than full-blown threading code. </a:t>
            </a:r>
          </a:p>
          <a:p>
            <a:pPr marL="36900" indent="0">
              <a:buNone/>
            </a:pPr>
            <a:endParaRPr lang="en-GB" dirty="0"/>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3266187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Questions?</a:t>
            </a:r>
          </a:p>
        </p:txBody>
      </p:sp>
      <p:sp>
        <p:nvSpPr>
          <p:cNvPr id="6" name="Text Placeholder 5"/>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145783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All the code is on </a:t>
            </a:r>
            <a:r>
              <a:rPr lang="en-GB" dirty="0" err="1"/>
              <a:t>Github</a:t>
            </a:r>
            <a:endParaRPr lang="en-GB" dirty="0"/>
          </a:p>
        </p:txBody>
      </p:sp>
      <p:sp>
        <p:nvSpPr>
          <p:cNvPr id="3" name="Content Placeholder 2"/>
          <p:cNvSpPr>
            <a:spLocks noGrp="1"/>
          </p:cNvSpPr>
          <p:nvPr>
            <p:ph idx="1"/>
          </p:nvPr>
        </p:nvSpPr>
        <p:spPr/>
        <p:txBody>
          <a:bodyPr/>
          <a:lstStyle/>
          <a:p>
            <a:r>
              <a:rPr lang="en-GB" dirty="0"/>
              <a:t>I may be saying things today you may not believe</a:t>
            </a:r>
          </a:p>
          <a:p>
            <a:r>
              <a:rPr lang="en-GB" dirty="0"/>
              <a:t>My sample code is on </a:t>
            </a:r>
            <a:r>
              <a:rPr lang="en-GB" dirty="0" err="1"/>
              <a:t>gihub</a:t>
            </a:r>
            <a:r>
              <a:rPr lang="en-GB" dirty="0"/>
              <a:t>: </a:t>
            </a:r>
            <a:r>
              <a:rPr lang="en-GB" dirty="0">
                <a:hlinkClick r:id="rId2"/>
              </a:rPr>
              <a:t>https://github.com/flytzen/Async.Presentation</a:t>
            </a:r>
            <a:endParaRPr lang="en-GB" dirty="0"/>
          </a:p>
          <a:p>
            <a:r>
              <a:rPr lang="en-GB" dirty="0"/>
              <a:t>Feel free to try it out yourself and let me know of any mistakes</a:t>
            </a:r>
          </a:p>
          <a:p>
            <a:r>
              <a:rPr lang="en-GB" dirty="0"/>
              <a:t>Twitter: @</a:t>
            </a:r>
            <a:r>
              <a:rPr lang="en-GB" dirty="0" err="1"/>
              <a:t>flytzen</a:t>
            </a:r>
            <a:r>
              <a:rPr lang="en-GB" dirty="0"/>
              <a:t> </a:t>
            </a:r>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73092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Why </a:t>
            </a:r>
            <a:r>
              <a:rPr lang="en-GB" dirty="0" err="1"/>
              <a:t>async</a:t>
            </a:r>
            <a:r>
              <a:rPr lang="en-GB" dirty="0"/>
              <a:t>?</a:t>
            </a:r>
          </a:p>
        </p:txBody>
      </p:sp>
      <p:sp>
        <p:nvSpPr>
          <p:cNvPr id="6" name="Text Placeholder 5"/>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267069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Reasons for using </a:t>
            </a:r>
            <a:r>
              <a:rPr lang="en-GB" dirty="0" err="1"/>
              <a:t>async</a:t>
            </a:r>
            <a:endParaRPr lang="en-GB" dirty="0"/>
          </a:p>
        </p:txBody>
      </p:sp>
      <p:sp>
        <p:nvSpPr>
          <p:cNvPr id="3" name="Content Placeholder 2"/>
          <p:cNvSpPr>
            <a:spLocks noGrp="1"/>
          </p:cNvSpPr>
          <p:nvPr>
            <p:ph idx="1"/>
          </p:nvPr>
        </p:nvSpPr>
        <p:spPr/>
        <p:txBody>
          <a:bodyPr>
            <a:normAutofit/>
          </a:bodyPr>
          <a:lstStyle/>
          <a:p>
            <a:r>
              <a:rPr lang="en-GB" dirty="0"/>
              <a:t>You can scale your website more</a:t>
            </a:r>
          </a:p>
          <a:p>
            <a:pPr lvl="1"/>
            <a:r>
              <a:rPr lang="en-GB" dirty="0"/>
              <a:t>Thread starvation</a:t>
            </a:r>
          </a:p>
          <a:p>
            <a:pPr lvl="1"/>
            <a:r>
              <a:rPr lang="en-GB" dirty="0"/>
              <a:t>Unlikely to actually matter to </a:t>
            </a:r>
            <a:r>
              <a:rPr lang="en-GB" i="1" dirty="0"/>
              <a:t>most</a:t>
            </a:r>
            <a:r>
              <a:rPr lang="en-GB" dirty="0"/>
              <a:t> people</a:t>
            </a:r>
          </a:p>
          <a:p>
            <a:r>
              <a:rPr lang="en-GB" dirty="0"/>
              <a:t>It makes windows apps (phone, desktop </a:t>
            </a:r>
            <a:r>
              <a:rPr lang="en-GB" dirty="0" err="1"/>
              <a:t>etc</a:t>
            </a:r>
            <a:r>
              <a:rPr lang="en-GB" dirty="0"/>
              <a:t>) more responsive</a:t>
            </a:r>
          </a:p>
          <a:p>
            <a:pPr lvl="1"/>
            <a:r>
              <a:rPr lang="en-GB" dirty="0"/>
              <a:t>Or, rather, it makes it much easier to write them in such a way that they don’t block the UI thread.</a:t>
            </a:r>
          </a:p>
          <a:p>
            <a:r>
              <a:rPr lang="en-GB" dirty="0"/>
              <a:t>Certain highly parallel I/O operations can be made to scale more easily.</a:t>
            </a:r>
          </a:p>
          <a:p>
            <a:pPr lvl="1"/>
            <a:r>
              <a:rPr lang="en-GB" dirty="0"/>
              <a:t>For example inserting lots of data into Azure Table Storage or </a:t>
            </a:r>
            <a:r>
              <a:rPr lang="en-GB" dirty="0" err="1"/>
              <a:t>DocumentDb</a:t>
            </a:r>
            <a:endParaRPr lang="en-GB" dirty="0"/>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146104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“Sometimes” reasons</a:t>
            </a:r>
          </a:p>
        </p:txBody>
      </p:sp>
      <p:sp>
        <p:nvSpPr>
          <p:cNvPr id="3" name="Content Placeholder 2"/>
          <p:cNvSpPr>
            <a:spLocks noGrp="1"/>
          </p:cNvSpPr>
          <p:nvPr>
            <p:ph idx="1"/>
          </p:nvPr>
        </p:nvSpPr>
        <p:spPr/>
        <p:txBody>
          <a:bodyPr/>
          <a:lstStyle/>
          <a:p>
            <a:r>
              <a:rPr lang="en-GB" dirty="0" err="1"/>
              <a:t>Async</a:t>
            </a:r>
            <a:r>
              <a:rPr lang="en-GB" dirty="0"/>
              <a:t> may sometimes be faster than </a:t>
            </a:r>
            <a:r>
              <a:rPr lang="en-GB" i="1" dirty="0"/>
              <a:t>threading</a:t>
            </a:r>
          </a:p>
          <a:p>
            <a:pPr lvl="1"/>
            <a:r>
              <a:rPr lang="en-GB" dirty="0"/>
              <a:t>But remember – looked at in isolation, nothing is faster than synchronous code!</a:t>
            </a:r>
          </a:p>
          <a:p>
            <a:r>
              <a:rPr lang="en-GB" dirty="0" err="1"/>
              <a:t>Async</a:t>
            </a:r>
            <a:r>
              <a:rPr lang="en-GB" dirty="0"/>
              <a:t> may sometimes use less memory than threading</a:t>
            </a:r>
          </a:p>
          <a:p>
            <a:r>
              <a:rPr lang="en-GB" dirty="0" err="1"/>
              <a:t>Async</a:t>
            </a:r>
            <a:r>
              <a:rPr lang="en-GB" dirty="0"/>
              <a:t> may sometimes allow you to write simpler code than threading</a:t>
            </a:r>
          </a:p>
          <a:p>
            <a:endParaRPr lang="en-GB" dirty="0"/>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21799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with using </a:t>
            </a:r>
            <a:r>
              <a:rPr lang="en-GB" dirty="0" err="1"/>
              <a:t>async</a:t>
            </a:r>
            <a:endParaRPr lang="en-GB" dirty="0"/>
          </a:p>
        </p:txBody>
      </p:sp>
      <p:sp>
        <p:nvSpPr>
          <p:cNvPr id="3" name="Content Placeholder 2"/>
          <p:cNvSpPr>
            <a:spLocks noGrp="1"/>
          </p:cNvSpPr>
          <p:nvPr>
            <p:ph idx="1"/>
          </p:nvPr>
        </p:nvSpPr>
        <p:spPr/>
        <p:txBody>
          <a:bodyPr/>
          <a:lstStyle/>
          <a:p>
            <a:r>
              <a:rPr lang="en-GB" dirty="0"/>
              <a:t>Can make your code slower</a:t>
            </a:r>
          </a:p>
          <a:p>
            <a:pPr lvl="1"/>
            <a:r>
              <a:rPr lang="en-GB" dirty="0"/>
              <a:t>Primarily, but not exclusively, because of the overhead of </a:t>
            </a:r>
            <a:r>
              <a:rPr lang="en-GB" dirty="0" err="1"/>
              <a:t>async</a:t>
            </a:r>
            <a:r>
              <a:rPr lang="en-GB" dirty="0"/>
              <a:t>/await “sugar”</a:t>
            </a:r>
          </a:p>
          <a:p>
            <a:pPr lvl="1"/>
            <a:r>
              <a:rPr lang="en-GB" dirty="0"/>
              <a:t>Admittedly, this is so small most people don’t have to worry about it</a:t>
            </a:r>
          </a:p>
          <a:p>
            <a:r>
              <a:rPr lang="en-GB" dirty="0"/>
              <a:t>Can introduce subtle bugs </a:t>
            </a:r>
          </a:p>
          <a:p>
            <a:pPr lvl="1"/>
            <a:r>
              <a:rPr lang="en-GB" dirty="0" err="1"/>
              <a:t>async</a:t>
            </a:r>
            <a:r>
              <a:rPr lang="en-GB" dirty="0"/>
              <a:t> is a lot more complicated than most people think</a:t>
            </a:r>
          </a:p>
          <a:p>
            <a:r>
              <a:rPr lang="en-GB" dirty="0"/>
              <a:t>Is harder to debug</a:t>
            </a:r>
          </a:p>
          <a:p>
            <a:pPr lvl="1"/>
            <a:r>
              <a:rPr lang="en-GB" dirty="0"/>
              <a:t>Ever seen a stack trace when an </a:t>
            </a:r>
            <a:r>
              <a:rPr lang="en-GB" dirty="0" err="1"/>
              <a:t>async</a:t>
            </a:r>
            <a:r>
              <a:rPr lang="en-GB" dirty="0"/>
              <a:t> method throws?</a:t>
            </a:r>
          </a:p>
          <a:p>
            <a:pPr lvl="1"/>
            <a:r>
              <a:rPr lang="en-GB" dirty="0"/>
              <a:t>Debug support in Visual Studio can be flaky</a:t>
            </a:r>
          </a:p>
          <a:p>
            <a:endParaRPr lang="en-GB" dirty="0"/>
          </a:p>
          <a:p>
            <a:endParaRPr lang="en-GB" dirty="0"/>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402609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Brain teasers</a:t>
            </a:r>
          </a:p>
        </p:txBody>
      </p:sp>
      <p:sp>
        <p:nvSpPr>
          <p:cNvPr id="4" name="Footer Placeholder 3"/>
          <p:cNvSpPr>
            <a:spLocks noGrp="1"/>
          </p:cNvSpPr>
          <p:nvPr>
            <p:ph type="ftr" sz="quarter" idx="11"/>
          </p:nvPr>
        </p:nvSpPr>
        <p:spPr/>
        <p:txBody>
          <a:bodyPr/>
          <a:lstStyle/>
          <a:p>
            <a:r>
              <a:rPr lang="en-GB"/>
              <a:t>@flytzen</a:t>
            </a:r>
            <a:endParaRPr lang="en-GB" dirty="0"/>
          </a:p>
        </p:txBody>
      </p:sp>
    </p:spTree>
    <p:extLst>
      <p:ext uri="{BB962C8B-B14F-4D97-AF65-F5344CB8AC3E}">
        <p14:creationId xmlns:p14="http://schemas.microsoft.com/office/powerpoint/2010/main" val="799925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1768</TotalTime>
  <Words>4725</Words>
  <Application>Microsoft Office PowerPoint</Application>
  <PresentationFormat>Widescreen</PresentationFormat>
  <Paragraphs>660</Paragraphs>
  <Slides>38</Slides>
  <Notes>23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Calibri</vt:lpstr>
      <vt:lpstr>Consolas</vt:lpstr>
      <vt:lpstr>Trebuchet MS</vt:lpstr>
      <vt:lpstr>Wingdings 2</vt:lpstr>
      <vt:lpstr>Slate</vt:lpstr>
      <vt:lpstr>Async in .NET</vt:lpstr>
      <vt:lpstr>Introduction</vt:lpstr>
      <vt:lpstr>What I’m going to cover</vt:lpstr>
      <vt:lpstr>All the code is on Github</vt:lpstr>
      <vt:lpstr>Why async?</vt:lpstr>
      <vt:lpstr>Reasons for using async</vt:lpstr>
      <vt:lpstr>“Sometimes” reasons</vt:lpstr>
      <vt:lpstr>Problems with using async</vt:lpstr>
      <vt:lpstr>Brain teasers</vt:lpstr>
      <vt:lpstr>How long does this ASP.Net code take to run?</vt:lpstr>
      <vt:lpstr>Which is faster?</vt:lpstr>
      <vt:lpstr>Which uses more memory?</vt:lpstr>
      <vt:lpstr>What is the value of “total”?</vt:lpstr>
      <vt:lpstr>Unwrapping the syntactic sugar</vt:lpstr>
      <vt:lpstr>It’s always a callback</vt:lpstr>
      <vt:lpstr>You await the task object not the method</vt:lpstr>
      <vt:lpstr>How async in .Net works</vt:lpstr>
      <vt:lpstr>Async in Javascript   !=   Async in .Net</vt:lpstr>
      <vt:lpstr>Threadpool diversion</vt:lpstr>
      <vt:lpstr>Tweaking ThreadPool settings</vt:lpstr>
      <vt:lpstr>The basic threading of async</vt:lpstr>
      <vt:lpstr>Async in a Console App</vt:lpstr>
      <vt:lpstr>Async in ASP.Net</vt:lpstr>
      <vt:lpstr>Be parallel when you can</vt:lpstr>
      <vt:lpstr>Async in Asp.Net (default)</vt:lpstr>
      <vt:lpstr>Async in Asp.Net (ConfigureAwait)</vt:lpstr>
      <vt:lpstr>Async in UI apps</vt:lpstr>
      <vt:lpstr>Deadlocks</vt:lpstr>
      <vt:lpstr>This always deadlocks</vt:lpstr>
      <vt:lpstr>This never deadlocks</vt:lpstr>
      <vt:lpstr>This rarely deadlocks</vt:lpstr>
      <vt:lpstr>This deadlocks when doItFast is false</vt:lpstr>
      <vt:lpstr>Avoiding Deadlocks</vt:lpstr>
      <vt:lpstr>Tips</vt:lpstr>
      <vt:lpstr>Myths that are sometimes true</vt:lpstr>
      <vt:lpstr>Tips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in .NET</dc:title>
  <dc:creator>Frans Lytzen</dc:creator>
  <cp:lastModifiedBy>Frans Lytzen</cp:lastModifiedBy>
  <cp:revision>59</cp:revision>
  <dcterms:created xsi:type="dcterms:W3CDTF">2017-02-25T14:04:17Z</dcterms:created>
  <dcterms:modified xsi:type="dcterms:W3CDTF">2017-03-28T12:55:10Z</dcterms:modified>
</cp:coreProperties>
</file>