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160000" cy="7620000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stin Schroder" initials="" lastIdx="9" clrIdx="0"/>
  <p:cmAuthor id="1" name="Robert Cook" initials="" lastIdx="4" clrIdx="1"/>
  <p:cmAuthor id="2" name="taylorhans7" initials="" lastIdx="6" clrIdx="2"/>
  <p:cmAuthor id="3" name="revan shan" initials="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208" autoAdjust="0"/>
  </p:normalViewPr>
  <p:slideViewPr>
    <p:cSldViewPr>
      <p:cViewPr>
        <p:scale>
          <a:sx n="70" d="100"/>
          <a:sy n="70" d="100"/>
        </p:scale>
        <p:origin x="-294" y="72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5">
    <p:pos x="6000" y="0"/>
    <p:text>Saturation state for this transistor actually begins at 2V according to data sheet</p:text>
  </p:cm>
  <p:cm authorId="3" idx="1">
    <p:pos x="6000" y="100"/>
    <p:text>it would be nice to test it, im not sure what happens when a voltage less than 3.3V is applied to the base of the transistor</p:text>
  </p:cm>
  <p:cm authorId="3" idx="2">
    <p:pos x="6000" y="200"/>
    <p:text>I ran a simulation, it looks like you can turn the LED on with a voltage of 1V to 5 V which it is the breakdown voltage</p:text>
  </p:cm>
  <p:cm authorId="0" idx="6">
    <p:pos x="6000" y="300"/>
    <p:text>According to the PN2222 datasheet, collector/emitter breakdown voltage is 1V, so that makes sense.</p:text>
  </p:cm>
  <p:cm authorId="0" idx="7">
    <p:pos x="6000" y="400"/>
    <p:text>*I mean saturation. Minimum breakdown voltage is 60V. Does that mean the transistor stops conducting at 60V?</p:text>
  </p:cm>
  <p:cm authorId="3" idx="3">
    <p:pos x="6000" y="500"/>
    <p:text>I'm afraid I dont know for sure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8">
    <p:pos x="6000" y="0"/>
    <p:text>So I can't duplicate a slide to create a new one?</p:text>
  </p:cm>
  <p:cm authorId="2" idx="3">
    <p:pos x="6000" y="100"/>
    <p:text>_Marked as resolved_</p:text>
  </p:cm>
  <p:cm authorId="2" idx="4">
    <p:pos x="6000" y="200"/>
    <p:text>_Re-opened_
Haha totally didn't mean to mark it resolved like I was ignoring you. Copying and pasting a slide worked for me.</p:text>
  </p:cm>
  <p:cm authorId="0" idx="9">
    <p:pos x="6000" y="300"/>
    <p:text>I was slightly confused... Or duplicate</p:text>
  </p:cm>
  <p:cm authorId="2" idx="5">
    <p:pos x="6000" y="400"/>
    <p:text>Yeah, duplicate works for me to. You'd just delete whatever you don't want.</p:text>
  </p:cm>
  <p:cm authorId="1" idx="4">
    <p:pos x="6000" y="500"/>
    <p:text>Yeah IDK haha, it is a free for all guys, no worries, have fun, we crushed this class and all got As!!! Just keep it reasonable, scaled right to fight / legible, and no contrast, color / background conflicts</p:text>
  </p:cm>
  <p:cm authorId="2" idx="6">
    <p:pos x="6000" y="600"/>
    <p:text>Whoop whoop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I would love to pick up some donuts, but alas, I do not have a parking spot at Speed... I walk to class.</p:text>
  </p:cm>
  <p:cm authorId="0" idx="2">
    <p:pos x="6000" y="100"/>
    <p:text>But if someone wants to, by all means</p:text>
  </p:cm>
  <p:cm authorId="1" idx="1">
    <p:pos x="6000" y="200"/>
    <p:text>I might, just depends if I can get up in time haha</p:text>
  </p:cm>
  <p:cm authorId="1" idx="2">
    <p:pos x="6000" y="300"/>
    <p:text>Need to figure out where to go though</p:text>
  </p:cm>
  <p:cm authorId="2" idx="1">
    <p:pos x="6000" y="400"/>
    <p:text>I cant pick em up but I can pitch in like 5 bucks</p:text>
  </p:cm>
  <p:cm authorId="0" idx="3">
    <p:pos x="6000" y="500"/>
    <p:text>Speedway by McDonalds off of S. Floyd. If someone were to do that, I would pay for half of it</p:text>
  </p:cm>
  <p:cm authorId="0" idx="4">
    <p:pos x="6000" y="600"/>
    <p:text>Or Dunkin Donuts on Bardstown, depending where you are coming from.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idx="2">
    <p:pos x="6000" y="0"/>
    <p:text>Spiderman was a great touch.</p:text>
  </p:cm>
  <p:cm authorId="1" idx="3">
    <p:pos x="6000" y="100"/>
    <p:text>For sure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16668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0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0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0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0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0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0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0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0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0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3.xml"/><Relationship Id="rId5" Type="http://schemas.openxmlformats.org/officeDocument/2006/relationships/image" Target="../media/image15.jpg"/><Relationship Id="rId4" Type="http://schemas.openxmlformats.org/officeDocument/2006/relationships/hyperlink" Target="http://youtube.com/v/s9xVoz6UuY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://www.avrfreaks.net/forum/tut-newbies-guide-avr-interrup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sparkfun.com/tutorials/transistors" TargetMode="External"/><Relationship Id="rId5" Type="http://schemas.openxmlformats.org/officeDocument/2006/relationships/hyperlink" Target="https://learn.sparkfun.com/tutorials/switch-basics" TargetMode="External"/><Relationship Id="rId4" Type="http://schemas.openxmlformats.org/officeDocument/2006/relationships/hyperlink" Target="https://github.com/RobBobC/ECE-412-Final-Project-Simon-Gam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omments" Target="../comments/commen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gif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609600" y="5020975"/>
            <a:ext cx="8507700" cy="780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FFFFFF"/>
                </a:solidFill>
              </a:rPr>
              <a:t>Celadon Simon Says Push-LED</a:t>
            </a:r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09600" y="5801875"/>
            <a:ext cx="8507700" cy="1431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</a:rPr>
              <a:t>University of Louisville</a:t>
            </a:r>
          </a:p>
          <a:p>
            <a:pPr marL="0" marR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</a:rPr>
              <a:t>ECE-412 Fall 2014</a:t>
            </a:r>
          </a:p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</a:rPr>
              <a:t>Taylor Hans, Ricardo Benitez, Robert Cook, Austin Schroder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609600" y="711175"/>
            <a:ext cx="9015599" cy="1243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FFFF"/>
                </a:solidFill>
              </a:rPr>
              <a:t>Problems Shortlist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038750" y="2770025"/>
            <a:ext cx="4507799" cy="436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>
                <a:solidFill>
                  <a:srgbClr val="FFFFFF"/>
                </a:solidFill>
              </a:rPr>
              <a:t>Ran into a problem where the board wouldn’t accept nested loops/ifs - Would just ignore the loops or statements within the outer loop. Never did find a solution, but we moved the inside code to an external function, and it worked fine.</a:t>
            </a:r>
          </a:p>
          <a:p>
            <a:pPr lvl="0" algn="just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175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>
                <a:solidFill>
                  <a:srgbClr val="FFFFFF"/>
                </a:solidFill>
              </a:rPr>
              <a:t>High score always tracked as double the correct number of points - We just halved the number of times the lights indicate a point to solve that problem.</a:t>
            </a:r>
          </a:p>
          <a:p>
            <a:pPr lvl="0" algn="just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175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>
                <a:solidFill>
                  <a:srgbClr val="FFFFFF"/>
                </a:solidFill>
              </a:rPr>
              <a:t>At first, our interrupts wouldn’t let us determine which button caused the interrupt, so we spread the inputs across two ports so each button would have a different interrupt service routine, giving us exactly which button caused the interrupt.</a:t>
            </a:r>
          </a:p>
          <a:p>
            <a:pPr lvl="0" algn="just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17500" algn="just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>
                <a:solidFill>
                  <a:srgbClr val="FFFFFF"/>
                </a:solidFill>
              </a:rPr>
              <a:t>A3BU got bricked when we tried to use PORTB for interrupts, which happened to be the same PORT the JTAG interface uses.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8800" y="4168325"/>
            <a:ext cx="2862775" cy="2862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6122387" y="3209250"/>
            <a:ext cx="3075600" cy="66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</a:rPr>
              <a:t>ZOMBIE LIGHT!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4700" y="4786900"/>
            <a:ext cx="1090975" cy="10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609600" y="507975"/>
            <a:ext cx="9015599" cy="1243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FFFF"/>
                </a:solidFill>
              </a:rPr>
              <a:t>Finished Product: Instructions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250" y="2292324"/>
            <a:ext cx="3390600" cy="45208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title" idx="2"/>
          </p:nvPr>
        </p:nvSpPr>
        <p:spPr>
          <a:xfrm>
            <a:off x="5722900" y="3391700"/>
            <a:ext cx="3902399" cy="37799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342900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1800">
                <a:solidFill>
                  <a:srgbClr val="FFFFFF"/>
                </a:solidFill>
              </a:rPr>
              <a:t>In order to start the game push the green button, all the lights will turn on indicating that the game is about to start</a:t>
            </a:r>
          </a:p>
          <a:p>
            <a:pPr marL="457200" marR="0" lvl="0" indent="-342900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1800">
                <a:solidFill>
                  <a:srgbClr val="FFFFFF"/>
                </a:solidFill>
              </a:rPr>
              <a:t>The white button will flash the highscore (non-volatile through EEPROM)</a:t>
            </a:r>
          </a:p>
          <a:p>
            <a:pPr marL="457200" marR="0" lvl="0" indent="-342900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1800">
                <a:solidFill>
                  <a:srgbClr val="FFFFFF"/>
                </a:solidFill>
              </a:rPr>
              <a:t>The red button will reset the highscore</a:t>
            </a:r>
          </a:p>
          <a:p>
            <a:pPr marL="457200" marR="0" lvl="0" indent="-342900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1800">
                <a:solidFill>
                  <a:srgbClr val="FFFFFF"/>
                </a:solidFill>
              </a:rPr>
              <a:t>The blue button is to make the lights go crazy</a:t>
            </a:r>
          </a:p>
          <a:p>
            <a:pPr marL="0" marR="0" lvl="0" indent="0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09600" y="711175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FFFF"/>
                </a:solidFill>
              </a:rPr>
              <a:t>Video</a:t>
            </a:r>
          </a:p>
        </p:txBody>
      </p:sp>
      <p:sp>
        <p:nvSpPr>
          <p:cNvPr id="100" name="Shape 100">
            <a:hlinkClick r:id="rId4"/>
          </p:cNvPr>
          <p:cNvSpPr/>
          <p:nvPr/>
        </p:nvSpPr>
        <p:spPr>
          <a:xfrm>
            <a:off x="1940812" y="2841724"/>
            <a:ext cx="6278350" cy="4708774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711200" y="507975"/>
            <a:ext cx="9015574" cy="1501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66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08000" y="3149575"/>
            <a:ext cx="8997600" cy="4091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1800">
                <a:solidFill>
                  <a:srgbClr val="FFFFFF"/>
                </a:solidFill>
              </a:rPr>
              <a:t>PN2222 Datasheet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1800">
                <a:solidFill>
                  <a:srgbClr val="FFFFFF"/>
                </a:solidFill>
              </a:rPr>
              <a:t>Dr. Harnett (University of Louisville) and her Electronics HW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buClr>
                <a:srgbClr val="00FFFF"/>
              </a:buClr>
              <a:buSzPct val="100000"/>
              <a:buFont typeface="Arial"/>
              <a:buChar char="●"/>
            </a:pPr>
            <a:r>
              <a:rPr lang="en-US" sz="1800" u="sng">
                <a:solidFill>
                  <a:srgbClr val="00FFFF"/>
                </a:solidFill>
                <a:hlinkClick r:id="rId4"/>
              </a:rPr>
              <a:t>GitHub Project Repository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buClr>
                <a:srgbClr val="00FFFF"/>
              </a:buClr>
              <a:buSzPct val="100000"/>
              <a:buFont typeface="Arial"/>
              <a:buChar char="●"/>
            </a:pPr>
            <a:r>
              <a:rPr lang="en-US" sz="1800" u="sng">
                <a:solidFill>
                  <a:srgbClr val="00FFFF"/>
                </a:solidFill>
                <a:hlinkClick r:id="rId5"/>
              </a:rPr>
              <a:t>Sparkfun-Switch-Basics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buClr>
                <a:srgbClr val="00FFFF"/>
              </a:buClr>
              <a:buSzPct val="100000"/>
              <a:buFont typeface="Arial"/>
              <a:buChar char="●"/>
            </a:pPr>
            <a:r>
              <a:rPr lang="en-US" sz="1800" u="sng">
                <a:solidFill>
                  <a:srgbClr val="00FFFF"/>
                </a:solidFill>
                <a:hlinkClick r:id="rId6"/>
              </a:rPr>
              <a:t>Sparkfun-Transistors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buClr>
                <a:srgbClr val="00FFFF"/>
              </a:buClr>
              <a:buSzPct val="100000"/>
              <a:buFont typeface="Arial"/>
              <a:buChar char="●"/>
            </a:pPr>
            <a:r>
              <a:rPr lang="en-US" sz="1800" u="sng">
                <a:solidFill>
                  <a:srgbClr val="00FFFF"/>
                </a:solidFill>
                <a:hlinkClick r:id="rId7"/>
              </a:rPr>
              <a:t>AVR-Interrupts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1800">
                <a:solidFill>
                  <a:srgbClr val="FFFFFF"/>
                </a:solidFill>
              </a:rPr>
              <a:t>8/16-Bit Atmel XMEGA A3BU Microcontroller - ATxmega256A3BU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1800">
                <a:solidFill>
                  <a:srgbClr val="FFFFFF"/>
                </a:solidFill>
              </a:rPr>
              <a:t>XMEGA A3BU XPLAINED Design Documentation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1800">
                <a:solidFill>
                  <a:srgbClr val="FFFFFF"/>
                </a:solidFill>
              </a:rPr>
              <a:t>8-Bit Atmel XMega Microcontroller AU Manual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609600" y="711175"/>
            <a:ext cx="9015599" cy="1243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FFFF"/>
                </a:solidFill>
              </a:rPr>
              <a:t>Questions?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075" y="2403000"/>
            <a:ext cx="4584125" cy="447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5074" y="2349812"/>
            <a:ext cx="2531099" cy="235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5075" y="4936596"/>
            <a:ext cx="2531100" cy="1940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82150" y="609600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FFFF"/>
                </a:solidFill>
              </a:rPr>
              <a:t>Game: Simon Says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x="739375" y="2115700"/>
            <a:ext cx="9084300" cy="430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</a:rPr>
              <a:t>User follows, memorizes, and attempts to enter correct push-LED sequence</a:t>
            </a:r>
          </a:p>
          <a:p>
            <a:pPr marL="381000" marR="0" lvl="0" indent="-276578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</a:rPr>
              <a:t>LEDs are connected to J2 PORTA pins for generic output of the sequence, and the inputs are connected to J1/J3 PORTC and PORTD pins</a:t>
            </a:r>
          </a:p>
          <a:p>
            <a:pPr marL="381000" marR="0" lvl="0" indent="-276578" algn="l" rt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8765"/>
              <a:buFont typeface="Arial"/>
              <a:buChar char="●"/>
            </a:pPr>
            <a:r>
              <a:rPr lang="en-US" sz="3555">
                <a:solidFill>
                  <a:srgbClr val="FFFFFF"/>
                </a:solidFill>
              </a:rPr>
              <a:t>No sound (YET!)</a:t>
            </a:r>
          </a:p>
        </p:txBody>
      </p:sp>
      <p:pic>
        <p:nvPicPr>
          <p:cNvPr id="27" name="Shape 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325" y="54817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09600" y="507975"/>
            <a:ext cx="9015599" cy="1243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FFFF"/>
                </a:solidFill>
              </a:rPr>
              <a:t>Under the Box: Interface</a:t>
            </a:r>
          </a:p>
        </p:txBody>
      </p:sp>
      <p:pic>
        <p:nvPicPr>
          <p:cNvPr id="33" name="Shape 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2292299"/>
            <a:ext cx="3523299" cy="469772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/>
        </p:nvSpPr>
        <p:spPr>
          <a:xfrm>
            <a:off x="5685825" y="3734975"/>
            <a:ext cx="3401400" cy="58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title" idx="2"/>
          </p:nvPr>
        </p:nvSpPr>
        <p:spPr>
          <a:xfrm>
            <a:off x="5685825" y="3536125"/>
            <a:ext cx="2898599" cy="2534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R="0" lvl="0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This shows the interface setup for the XPLAINED J expansion headers and PORTs used for both input and output connections for the game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09600" y="507975"/>
            <a:ext cx="9015574" cy="1243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FFFF"/>
                </a:solidFill>
              </a:rPr>
              <a:t>Under the Box: Circuit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774" y="2367362"/>
            <a:ext cx="5591173" cy="419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title" idx="2"/>
          </p:nvPr>
        </p:nvSpPr>
        <p:spPr>
          <a:xfrm>
            <a:off x="6196475" y="3470025"/>
            <a:ext cx="2656199" cy="2764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Most of the loose wiring was due to needing to pull the A3BU pins to somewhere else, something that’s not easy to do tightly.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09600" y="507975"/>
            <a:ext cx="9015599" cy="1243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FFFF"/>
                </a:solidFill>
              </a:rPr>
              <a:t>Under the Box: LED / Switch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174" y="2975674"/>
            <a:ext cx="3994373" cy="29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/>
        </p:nvSpPr>
        <p:spPr>
          <a:xfrm>
            <a:off x="5612225" y="3414800"/>
            <a:ext cx="3715199" cy="276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1800">
                <a:solidFill>
                  <a:srgbClr val="FFFFFF"/>
                </a:solidFill>
              </a:rPr>
              <a:t>This shows the wiring between the LEDs, switches, circuit, and bread board</a:t>
            </a:r>
          </a:p>
          <a:p>
            <a:pPr marL="457200" lvl="0" indent="-3429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1800">
                <a:solidFill>
                  <a:srgbClr val="FFFFFF"/>
                </a:solidFill>
              </a:rPr>
              <a:t>It is directly underneath the top of the box where these are hooked up</a:t>
            </a:r>
          </a:p>
          <a:p>
            <a:pPr marL="457200" lvl="0" indent="-3429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1800">
                <a:solidFill>
                  <a:srgbClr val="FFFFFF"/>
                </a:solidFill>
              </a:rPr>
              <a:t>Soldering, and a last minute clamp, was used to hold connections securely in place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6529175" y="3367350"/>
            <a:ext cx="2150100" cy="278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Just 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465925" y="3796250"/>
            <a:ext cx="2656199" cy="2764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Just Duplicate this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487" y="2930775"/>
            <a:ext cx="9493024" cy="424467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194525" y="666950"/>
            <a:ext cx="9604200" cy="112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sz="4800">
                <a:solidFill>
                  <a:srgbClr val="FFFFFF"/>
                </a:solidFill>
              </a:rPr>
              <a:t>Schematic: Output</a:t>
            </a:r>
          </a:p>
          <a:p>
            <a:pPr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09600" y="711175"/>
            <a:ext cx="9015599" cy="1243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FFFF"/>
                </a:solidFill>
              </a:rPr>
              <a:t>Schematic: Output/Input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572200" y="2916625"/>
            <a:ext cx="9015599" cy="39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1800">
                <a:solidFill>
                  <a:srgbClr val="FFFFFF"/>
                </a:solidFill>
              </a:rPr>
              <a:t>For the output:</a:t>
            </a:r>
          </a:p>
          <a:p>
            <a:pPr marL="914400" lvl="1" indent="-3429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-US" sz="1800">
                <a:solidFill>
                  <a:srgbClr val="FFFFFF"/>
                </a:solidFill>
              </a:rPr>
              <a:t>In this configuration, the Transistor behaves as a switch, completing the circuit when 3.3V  is present at its base and turning the LED on. PN2222 transistors saturate when Collector/Emitter voltage is 1V.  </a:t>
            </a:r>
          </a:p>
          <a:p>
            <a:pPr marL="914400" lvl="1" indent="-3429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-US" sz="1800">
                <a:solidFill>
                  <a:srgbClr val="FFFFFF"/>
                </a:solidFill>
              </a:rPr>
              <a:t>The LED and its 12 VDC power supply are connected to the Collector of the transistor and the emitter goes to ground</a:t>
            </a:r>
          </a:p>
          <a:p>
            <a:pPr marL="457200" lvl="0" indent="-3429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1800">
                <a:solidFill>
                  <a:srgbClr val="FFFFFF"/>
                </a:solidFill>
              </a:rPr>
              <a:t>For the input</a:t>
            </a:r>
          </a:p>
          <a:p>
            <a:pPr marL="914400" lvl="1" indent="-3429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-US" sz="1800">
                <a:solidFill>
                  <a:srgbClr val="FFFFFF"/>
                </a:solidFill>
              </a:rPr>
              <a:t>The switches consist of three terminals: NO (normally open), NC (normally close), and common. </a:t>
            </a:r>
          </a:p>
          <a:p>
            <a:pPr marL="914400" lvl="1" indent="-3429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-US" sz="1800">
                <a:solidFill>
                  <a:srgbClr val="FFFFFF"/>
                </a:solidFill>
              </a:rPr>
              <a:t>The common is connected to an input of the A3BU, normally closed goes to ground and normally open goes to 3.3V</a:t>
            </a:r>
          </a:p>
          <a:p>
            <a:pPr marL="914400" lvl="1" indent="-3429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-US" sz="1800">
                <a:solidFill>
                  <a:srgbClr val="FFFFFF"/>
                </a:solidFill>
              </a:rPr>
              <a:t>Pressing the switch completes the circuit and it will send a signal to the A3BU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6529175" y="3367350"/>
            <a:ext cx="2150100" cy="278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Just 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5719175" y="3434825"/>
            <a:ext cx="3551699" cy="3551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342900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1800">
                <a:solidFill>
                  <a:srgbClr val="FFFFFF"/>
                </a:solidFill>
              </a:rPr>
              <a:t>Switch is momentary contact, Single Pole Double Throw (SPDT)</a:t>
            </a:r>
          </a:p>
          <a:p>
            <a:pPr marL="457200" marR="0" lvl="0" indent="-342900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1800">
                <a:solidFill>
                  <a:srgbClr val="FFFFFF"/>
                </a:solidFill>
              </a:rPr>
              <a:t>Normally Closed (NC) contact between A3BU input and ground</a:t>
            </a:r>
          </a:p>
          <a:p>
            <a:pPr marL="457200" marR="0" lvl="0" indent="-342900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1800">
                <a:solidFill>
                  <a:srgbClr val="FFFFFF"/>
                </a:solidFill>
              </a:rPr>
              <a:t>Normally Opened (NO) contact between A3BU input and VCC</a:t>
            </a:r>
          </a:p>
          <a:p>
            <a:pPr marR="0" lvl="0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275" y="3513025"/>
            <a:ext cx="3782650" cy="26368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>
            <a:spLocks noGrp="1"/>
          </p:cNvSpPr>
          <p:nvPr>
            <p:ph type="title" idx="2"/>
          </p:nvPr>
        </p:nvSpPr>
        <p:spPr>
          <a:xfrm>
            <a:off x="609600" y="507975"/>
            <a:ext cx="9015599" cy="1243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FFFF"/>
                </a:solidFill>
              </a:rPr>
              <a:t>Microcontroller / Switch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609600" y="507975"/>
            <a:ext cx="9015599" cy="1243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FFFFFF"/>
                </a:solidFill>
              </a:rPr>
              <a:t>Finished Product: Debugging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99" y="2434599"/>
            <a:ext cx="3499576" cy="466612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title" idx="2"/>
          </p:nvPr>
        </p:nvSpPr>
        <p:spPr>
          <a:xfrm>
            <a:off x="5691275" y="3385425"/>
            <a:ext cx="2924700" cy="2764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rt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The box allowed us to hide the wiring, plus an organized method for using the JTAGICE3 debugger to completely finish the game’s software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623</Words>
  <Application>Microsoft Office PowerPoint</Application>
  <PresentationFormat>Custom</PresentationFormat>
  <Paragraphs>60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Custom Theme</vt:lpstr>
      <vt:lpstr>Celadon Simon Says Push-LED</vt:lpstr>
      <vt:lpstr>Game: Simon Says</vt:lpstr>
      <vt:lpstr>Under the Box: Interface</vt:lpstr>
      <vt:lpstr>Under the Box: Circuit</vt:lpstr>
      <vt:lpstr>Under the Box: LED / Switch</vt:lpstr>
      <vt:lpstr>Just Duplicate this</vt:lpstr>
      <vt:lpstr>Schematic: Output/Input</vt:lpstr>
      <vt:lpstr>Switch is momentary contact, Single Pole Double Throw (SPDT) Normally Closed (NC) contact between A3BU input and ground Normally Opened (NO) contact between A3BU input and VCC </vt:lpstr>
      <vt:lpstr>Finished Product: Debugging</vt:lpstr>
      <vt:lpstr>Problems Shortlist</vt:lpstr>
      <vt:lpstr>Finished Product: Instructions</vt:lpstr>
      <vt:lpstr>Video</vt:lpstr>
      <vt:lpstr>References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Celadon Simon Says Push-LED</dc:title>
  <dc:creator>Robert</dc:creator>
  <cp:lastModifiedBy>Robert</cp:lastModifiedBy>
  <cp:revision>2</cp:revision>
  <dcterms:modified xsi:type="dcterms:W3CDTF">2014-12-15T05:12:25Z</dcterms:modified>
</cp:coreProperties>
</file>