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269" r:id="rId4"/>
    <p:sldId id="268" r:id="rId5"/>
    <p:sldId id="266" r:id="rId6"/>
    <p:sldId id="263" r:id="rId7"/>
    <p:sldId id="257" r:id="rId8"/>
    <p:sldId id="264" r:id="rId9"/>
    <p:sldId id="262" r:id="rId10"/>
    <p:sldId id="260" r:id="rId11"/>
    <p:sldId id="261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9966CC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/>
    <p:restoredTop sz="94672"/>
  </p:normalViewPr>
  <p:slideViewPr>
    <p:cSldViewPr snapToGrid="0" snapToObjects="1">
      <p:cViewPr varScale="1">
        <p:scale>
          <a:sx n="74" d="100"/>
          <a:sy n="7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8C78-9DC8-DA43-8A5E-8BBD1F0E65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8964-18F2-4048-88B0-6537C966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2A94-A4BE-BC4F-AE28-6C1D6B0E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3EFB-E490-764E-849C-D76FDDAB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CC20-21C0-7C4F-A89F-DB997BA6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A31F-6B3F-A142-9271-C054C36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0F9D-0013-7045-A1C1-D52360D7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E040-E05F-2949-89F4-0338AF1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0C560-69DD-2C44-86D8-79C6D87F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5F0C-6F72-0F42-8766-47EB784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6E99-14EF-5B4F-8D62-185009F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5C0A-B86E-024F-AFA3-B51B683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E7B0-598B-EC41-BA87-4FC7EBF9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6B51-6D51-5E42-A993-AE2EDF45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6539-31F0-C147-82F5-62EDF6B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4FA-3B27-EB4F-AA6A-32A9F6DE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A2CA-74F4-4F4C-B521-CBA55E3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D9A4-752F-9F4B-93AD-5A47820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91E6-A32E-834D-AC59-E82C2FB7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2D7F-7CB5-9C46-91D0-29C43F8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A8BD-094C-344C-A3C8-B0AAB60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452-E049-F84F-82F0-6B6BD2E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D12-3F89-1240-9EBE-FDFE022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0462-019C-AE47-AAAA-F5BA2131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3276-9542-1742-90C8-6570EBC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5F71-EBE7-B344-9276-2B658B96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E7E0-F9D5-AA41-AFE7-51D0A1FF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DD03-C87F-CF4F-A481-5C10AB2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40C-288E-DA49-B1E7-B088F7979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49C1-1D51-E841-ACBA-4A8B8F32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1E9F-82D8-1544-B8CE-F5D0C83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09E0-C652-6542-B78E-63FB3A61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8D6B-2066-7E4C-92F7-B7A8C6E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ED7-0216-BB46-9FAD-65A6398D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B56-DA47-DF43-8EC5-4E1398AB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FCDC-6C90-5440-9109-F77D64A9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819AA-7E6D-7643-BC0F-4B7F7E7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10A01-9B57-EF4C-AC25-F9B8A02D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C8C07-1E53-BD4E-B7F7-4344755A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10A3-CF05-CD45-B372-B9C5118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BDBAC-CCBD-5649-9EB8-616D67B4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F4D2-5578-5E4A-9783-43404148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748AE-0664-5944-B6E4-A477556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99EBC-ABCA-5F4E-92A7-3D1859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3558-7F34-1F43-B59C-7AA3057E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2A5AE-9C83-8D4F-873C-B0BD141C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338C6-8B7A-A14D-A9E9-491834A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2979-F109-B54F-BAE6-1C343B1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05C5-AB37-6044-939B-AA176DBB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2590-2E30-684F-99E1-00376C71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4373-6A02-CD4F-A101-4A970DF2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DDAF-D595-DD44-8A7E-E50C1834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B4F8-EA09-C442-996D-AAD73ED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E3AB-5572-DE44-8955-A4FF1BE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415D-90C3-2444-835F-126A912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C2BAC-76FB-304E-B278-01C823B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430E-0FB8-6147-B25E-850FABA1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31A-449A-8B44-A491-2E71E8B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22C3-C111-9C4C-A7D7-DBD08C2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10E2-AE05-034B-AD71-F8DEF62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6FE21-1474-1F4B-BEE1-7FD79EA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0F76-C003-F142-A899-C7902007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E624-5201-D74F-94A3-3CE1A9005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038-2F7D-7645-8672-625D9763B6A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3818-E04C-2442-B040-EB552980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9C64-EA11-A340-8783-FDB674AA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v3 Black/White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separated course and section approach</a:t>
            </a:r>
          </a:p>
          <a:p>
            <a:pPr lvl="1"/>
            <a:r>
              <a:rPr lang="en-US" sz="1800" dirty="0"/>
              <a:t>Index is a view of all courses</a:t>
            </a:r>
          </a:p>
          <a:p>
            <a:pPr lvl="2"/>
            <a:r>
              <a:rPr lang="en-US" sz="1600" dirty="0"/>
              <a:t>Default is all courses for the academic year</a:t>
            </a:r>
          </a:p>
          <a:p>
            <a:pPr lvl="2"/>
            <a:r>
              <a:rPr lang="en-US" sz="1600" dirty="0"/>
              <a:t>Ability to filter based on</a:t>
            </a:r>
          </a:p>
          <a:p>
            <a:pPr lvl="3"/>
            <a:r>
              <a:rPr lang="en-US" sz="1400" dirty="0"/>
              <a:t>Quarter (Autumn, Winter, Spring, Summer)</a:t>
            </a:r>
          </a:p>
          <a:p>
            <a:pPr lvl="3"/>
            <a:r>
              <a:rPr lang="en-US" sz="1400" dirty="0"/>
              <a:t>Credits (100, 50)</a:t>
            </a:r>
          </a:p>
          <a:p>
            <a:pPr lvl="3"/>
            <a:r>
              <a:rPr lang="en-US" sz="1400" dirty="0"/>
              <a:t>Program (Full-time, Evening, Weekend, PhD)</a:t>
            </a:r>
          </a:p>
          <a:p>
            <a:pPr lvl="3"/>
            <a:r>
              <a:rPr lang="en-US" sz="1400" dirty="0"/>
              <a:t>Meeting Day (Mon, Tues, Wed, Thurs, Fri, Sat, Sun + any combo of days)</a:t>
            </a:r>
          </a:p>
          <a:p>
            <a:pPr lvl="3"/>
            <a:r>
              <a:rPr lang="en-US" sz="1400" dirty="0"/>
              <a:t>Workload</a:t>
            </a:r>
          </a:p>
          <a:p>
            <a:pPr lvl="3"/>
            <a:r>
              <a:rPr lang="en-US" sz="1400" dirty="0"/>
              <a:t>Rating</a:t>
            </a:r>
          </a:p>
          <a:p>
            <a:pPr lvl="3"/>
            <a:r>
              <a:rPr lang="en-US" sz="1400" dirty="0"/>
              <a:t>Concentration (Entrepreneurship, Accounting, Finance, Analytic Finance, etc.)</a:t>
            </a:r>
          </a:p>
          <a:p>
            <a:pPr lvl="3"/>
            <a:r>
              <a:rPr lang="en-US" sz="1400" dirty="0"/>
              <a:t>Field of Study</a:t>
            </a:r>
          </a:p>
          <a:p>
            <a:pPr lvl="1"/>
            <a:r>
              <a:rPr lang="en-US" sz="2000" dirty="0"/>
              <a:t>Sections related to the previous course are their own page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53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/>
          <a:lstStyle/>
          <a:p>
            <a:r>
              <a:rPr lang="en-US" dirty="0"/>
              <a:t>Layout v1</a:t>
            </a:r>
          </a:p>
        </p:txBody>
      </p:sp>
    </p:spTree>
    <p:extLst>
      <p:ext uri="{BB962C8B-B14F-4D97-AF65-F5344CB8AC3E}">
        <p14:creationId xmlns:p14="http://schemas.microsoft.com/office/powerpoint/2010/main" val="329151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consolidated course and section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918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F28A700F-5CE8-8987-BD18-0FD1FE889C4F}"/>
              </a:ext>
            </a:extLst>
          </p:cNvPr>
          <p:cNvSpPr/>
          <p:nvPr/>
        </p:nvSpPr>
        <p:spPr>
          <a:xfrm>
            <a:off x="5992703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AB5A0F8A-F241-F105-1EDF-B53198C18526}"/>
              </a:ext>
            </a:extLst>
          </p:cNvPr>
          <p:cNvSpPr/>
          <p:nvPr/>
        </p:nvSpPr>
        <p:spPr>
          <a:xfrm>
            <a:off x="9674396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41949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68987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219ED41-A8A7-5745-6C0B-B9024DDFDCC6}"/>
              </a:ext>
            </a:extLst>
          </p:cNvPr>
          <p:cNvSpPr/>
          <p:nvPr/>
        </p:nvSpPr>
        <p:spPr>
          <a:xfrm>
            <a:off x="451944" y="4214420"/>
            <a:ext cx="11620075" cy="694158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1B4CE2-50F9-6851-7D29-EB98DBEC2BF7}"/>
              </a:ext>
            </a:extLst>
          </p:cNvPr>
          <p:cNvSpPr txBox="1"/>
          <p:nvPr/>
        </p:nvSpPr>
        <p:spPr>
          <a:xfrm>
            <a:off x="388207" y="391349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Winter 2022</a:t>
            </a:r>
          </a:p>
        </p:txBody>
      </p:sp>
    </p:spTree>
    <p:extLst>
      <p:ext uri="{BB962C8B-B14F-4D97-AF65-F5344CB8AC3E}">
        <p14:creationId xmlns:p14="http://schemas.microsoft.com/office/powerpoint/2010/main" val="33673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8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022423" y="2312556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385019" y="3162214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001647" y="3171937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009333" y="3476560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345146" y="3488829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641980" y="2858740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8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5944932" y="3162214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4561560" y="3171937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4569246" y="3476560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5905059" y="3488829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01893" y="2858740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5"/>
            <a:ext cx="2984938" cy="2256131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3500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512024" y="316222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128652" y="317194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136338" y="347656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3333"/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472151" y="348883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3333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768985" y="2858747"/>
            <a:ext cx="28071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solidFill>
                  <a:srgbClr val="333333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209389" y="231256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668762" y="2312556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E6842D-FF1E-FE89-1565-41861148EC74}"/>
              </a:ext>
            </a:extLst>
          </p:cNvPr>
          <p:cNvCxnSpPr>
            <a:cxnSpLocks/>
          </p:cNvCxnSpPr>
          <p:nvPr/>
        </p:nvCxnSpPr>
        <p:spPr>
          <a:xfrm>
            <a:off x="622790" y="2745615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66DC6F-C467-73F9-37E6-EE161099EF31}"/>
              </a:ext>
            </a:extLst>
          </p:cNvPr>
          <p:cNvCxnSpPr>
            <a:cxnSpLocks/>
          </p:cNvCxnSpPr>
          <p:nvPr/>
        </p:nvCxnSpPr>
        <p:spPr>
          <a:xfrm>
            <a:off x="4173995" y="2742738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9801A8-24A4-FB30-36BA-4E5DDC00528D}"/>
              </a:ext>
            </a:extLst>
          </p:cNvPr>
          <p:cNvCxnSpPr>
            <a:cxnSpLocks/>
          </p:cNvCxnSpPr>
          <p:nvPr/>
        </p:nvCxnSpPr>
        <p:spPr>
          <a:xfrm>
            <a:off x="7742456" y="2739861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7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8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7" y="2409237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8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36110-02 (AUT21)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0" y="2409237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5"/>
            <a:ext cx="2984938" cy="2753279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2" y="2409244"/>
            <a:ext cx="251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rgbClr val="333333"/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rgbClr val="333333"/>
              </a:solidFill>
              <a:latin typeface="Andale Mono" panose="020B05090000000000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33333"/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6 SECTIONS</a:t>
            </a:r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753243B5-6ABD-BC21-8D20-A83A08FD9F4D}"/>
              </a:ext>
            </a:extLst>
          </p:cNvPr>
          <p:cNvSpPr/>
          <p:nvPr/>
        </p:nvSpPr>
        <p:spPr>
          <a:xfrm>
            <a:off x="3178943" y="2369144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14618D5B-5C79-DAC1-99A1-89BA1725E1A8}"/>
              </a:ext>
            </a:extLst>
          </p:cNvPr>
          <p:cNvSpPr/>
          <p:nvPr/>
        </p:nvSpPr>
        <p:spPr>
          <a:xfrm>
            <a:off x="6738856" y="2347886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AE2759E-9947-B8CE-5D87-46D4BAEE5C7F}"/>
              </a:ext>
            </a:extLst>
          </p:cNvPr>
          <p:cNvSpPr/>
          <p:nvPr/>
        </p:nvSpPr>
        <p:spPr>
          <a:xfrm>
            <a:off x="10305948" y="2329349"/>
            <a:ext cx="270164" cy="270164"/>
          </a:xfrm>
          <a:prstGeom prst="star5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35B80D-427C-17D5-26D4-42F9DD91D402}"/>
              </a:ext>
            </a:extLst>
          </p:cNvPr>
          <p:cNvSpPr txBox="1"/>
          <p:nvPr/>
        </p:nvSpPr>
        <p:spPr>
          <a:xfrm>
            <a:off x="747579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D2DEAD-8327-73E7-A0BB-E525AF4AD652}"/>
              </a:ext>
            </a:extLst>
          </p:cNvPr>
          <p:cNvSpPr txBox="1"/>
          <p:nvPr/>
        </p:nvSpPr>
        <p:spPr>
          <a:xfrm>
            <a:off x="1577137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F361C0-EFA3-61FC-184D-3E9B129F8DB8}"/>
              </a:ext>
            </a:extLst>
          </p:cNvPr>
          <p:cNvSpPr txBox="1"/>
          <p:nvPr/>
        </p:nvSpPr>
        <p:spPr>
          <a:xfrm>
            <a:off x="2555585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0F992-762A-9C85-D1CD-61562E13F225}"/>
              </a:ext>
            </a:extLst>
          </p:cNvPr>
          <p:cNvSpPr txBox="1"/>
          <p:nvPr/>
        </p:nvSpPr>
        <p:spPr>
          <a:xfrm>
            <a:off x="1577137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5BA264-A5F8-6D67-A73D-11AEA7172520}"/>
              </a:ext>
            </a:extLst>
          </p:cNvPr>
          <p:cNvSpPr txBox="1"/>
          <p:nvPr/>
        </p:nvSpPr>
        <p:spPr>
          <a:xfrm>
            <a:off x="2555585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EC7EE4-3F92-1178-902C-11866BA44779}"/>
              </a:ext>
            </a:extLst>
          </p:cNvPr>
          <p:cNvSpPr txBox="1"/>
          <p:nvPr/>
        </p:nvSpPr>
        <p:spPr>
          <a:xfrm>
            <a:off x="747579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26C129-A2A7-5242-6D50-EB5921AC753B}"/>
              </a:ext>
            </a:extLst>
          </p:cNvPr>
          <p:cNvSpPr txBox="1"/>
          <p:nvPr/>
        </p:nvSpPr>
        <p:spPr>
          <a:xfrm>
            <a:off x="747579" y="3538236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BA9E1-DDF7-47B7-88DD-4FC2DEA88DDD}"/>
              </a:ext>
            </a:extLst>
          </p:cNvPr>
          <p:cNvSpPr txBox="1"/>
          <p:nvPr/>
        </p:nvSpPr>
        <p:spPr>
          <a:xfrm>
            <a:off x="4311117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359DBC-064C-2837-7FDF-3C0731550ACD}"/>
              </a:ext>
            </a:extLst>
          </p:cNvPr>
          <p:cNvSpPr txBox="1"/>
          <p:nvPr/>
        </p:nvSpPr>
        <p:spPr>
          <a:xfrm>
            <a:off x="5140675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F9DD09-E730-D72A-4D12-F9503AB8427A}"/>
              </a:ext>
            </a:extLst>
          </p:cNvPr>
          <p:cNvSpPr txBox="1"/>
          <p:nvPr/>
        </p:nvSpPr>
        <p:spPr>
          <a:xfrm>
            <a:off x="6119123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A91F8-E150-0856-DFD7-F878B32C29FA}"/>
              </a:ext>
            </a:extLst>
          </p:cNvPr>
          <p:cNvSpPr txBox="1"/>
          <p:nvPr/>
        </p:nvSpPr>
        <p:spPr>
          <a:xfrm>
            <a:off x="5140675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A92F51-5BA5-8A50-7B8F-55FBBB33EEFF}"/>
              </a:ext>
            </a:extLst>
          </p:cNvPr>
          <p:cNvSpPr txBox="1"/>
          <p:nvPr/>
        </p:nvSpPr>
        <p:spPr>
          <a:xfrm>
            <a:off x="6119123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235A0E-6FDB-86EE-0191-500439FC3F12}"/>
              </a:ext>
            </a:extLst>
          </p:cNvPr>
          <p:cNvSpPr txBox="1"/>
          <p:nvPr/>
        </p:nvSpPr>
        <p:spPr>
          <a:xfrm>
            <a:off x="4311117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80F83-FAE5-CF29-0D72-3C511E41D122}"/>
              </a:ext>
            </a:extLst>
          </p:cNvPr>
          <p:cNvSpPr txBox="1"/>
          <p:nvPr/>
        </p:nvSpPr>
        <p:spPr>
          <a:xfrm>
            <a:off x="4311117" y="3538236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21EFEF-267A-181B-C043-68F45BAAE56D}"/>
              </a:ext>
            </a:extLst>
          </p:cNvPr>
          <p:cNvSpPr txBox="1"/>
          <p:nvPr/>
        </p:nvSpPr>
        <p:spPr>
          <a:xfrm>
            <a:off x="7871868" y="3139506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B1CBAA-DB1A-8D2A-4885-BA70DCF1B3B7}"/>
              </a:ext>
            </a:extLst>
          </p:cNvPr>
          <p:cNvSpPr txBox="1"/>
          <p:nvPr/>
        </p:nvSpPr>
        <p:spPr>
          <a:xfrm>
            <a:off x="8701426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057D89-8E65-C099-FBFA-2C21FE5236EB}"/>
              </a:ext>
            </a:extLst>
          </p:cNvPr>
          <p:cNvSpPr txBox="1"/>
          <p:nvPr/>
        </p:nvSpPr>
        <p:spPr>
          <a:xfrm>
            <a:off x="9679874" y="3185673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F4016E-DBEA-00B3-92E4-DC2640D00EF2}"/>
              </a:ext>
            </a:extLst>
          </p:cNvPr>
          <p:cNvSpPr txBox="1"/>
          <p:nvPr/>
        </p:nvSpPr>
        <p:spPr>
          <a:xfrm>
            <a:off x="8701426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2273CD-B229-1854-3A8E-6200F50C78F5}"/>
              </a:ext>
            </a:extLst>
          </p:cNvPr>
          <p:cNvSpPr txBox="1"/>
          <p:nvPr/>
        </p:nvSpPr>
        <p:spPr>
          <a:xfrm>
            <a:off x="9679874" y="2918892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D2042A-C7C4-AD64-9DB0-D5A397F411D9}"/>
              </a:ext>
            </a:extLst>
          </p:cNvPr>
          <p:cNvSpPr txBox="1"/>
          <p:nvPr/>
        </p:nvSpPr>
        <p:spPr>
          <a:xfrm>
            <a:off x="7871868" y="2918892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E745E-CE50-11C5-9984-85092D1325DA}"/>
              </a:ext>
            </a:extLst>
          </p:cNvPr>
          <p:cNvSpPr txBox="1"/>
          <p:nvPr/>
        </p:nvSpPr>
        <p:spPr>
          <a:xfrm>
            <a:off x="7871868" y="3538236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8C0AE1-DEE1-8019-7117-5361DB4C2AD8}"/>
              </a:ext>
            </a:extLst>
          </p:cNvPr>
          <p:cNvSpPr txBox="1"/>
          <p:nvPr/>
        </p:nvSpPr>
        <p:spPr>
          <a:xfrm>
            <a:off x="641727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66" name="Chevron 65">
            <a:extLst>
              <a:ext uri="{FF2B5EF4-FFF2-40B4-BE49-F238E27FC236}">
                <a16:creationId xmlns:a16="http://schemas.microsoft.com/office/drawing/2014/main" id="{63663710-9A16-B6C1-C1BE-ED09410B94BC}"/>
              </a:ext>
            </a:extLst>
          </p:cNvPr>
          <p:cNvSpPr/>
          <p:nvPr/>
        </p:nvSpPr>
        <p:spPr>
          <a:xfrm>
            <a:off x="3258088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A15DD1-F8F4-5A7C-FA2E-03E97524573B}"/>
              </a:ext>
            </a:extLst>
          </p:cNvPr>
          <p:cNvCxnSpPr>
            <a:cxnSpLocks/>
          </p:cNvCxnSpPr>
          <p:nvPr/>
        </p:nvCxnSpPr>
        <p:spPr>
          <a:xfrm>
            <a:off x="622790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FC75E7-5506-621E-01A1-F835C1BBE7CD}"/>
              </a:ext>
            </a:extLst>
          </p:cNvPr>
          <p:cNvSpPr txBox="1"/>
          <p:nvPr/>
        </p:nvSpPr>
        <p:spPr>
          <a:xfrm>
            <a:off x="4208819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65C0FE85-D19B-1FC5-87D0-0DBC6978346A}"/>
              </a:ext>
            </a:extLst>
          </p:cNvPr>
          <p:cNvSpPr/>
          <p:nvPr/>
        </p:nvSpPr>
        <p:spPr>
          <a:xfrm>
            <a:off x="6825180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1304BC-0DDB-D7CC-E028-6A1F071A4C9A}"/>
              </a:ext>
            </a:extLst>
          </p:cNvPr>
          <p:cNvCxnSpPr>
            <a:cxnSpLocks/>
          </p:cNvCxnSpPr>
          <p:nvPr/>
        </p:nvCxnSpPr>
        <p:spPr>
          <a:xfrm>
            <a:off x="4189882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4FBD55-91AE-B338-0B8E-59A0881649E9}"/>
              </a:ext>
            </a:extLst>
          </p:cNvPr>
          <p:cNvSpPr txBox="1"/>
          <p:nvPr/>
        </p:nvSpPr>
        <p:spPr>
          <a:xfrm>
            <a:off x="7775911" y="3987820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Section Syllabus</a:t>
            </a:r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A42F6B0E-9A85-CFDC-924D-B791170EFA0E}"/>
              </a:ext>
            </a:extLst>
          </p:cNvPr>
          <p:cNvSpPr/>
          <p:nvPr/>
        </p:nvSpPr>
        <p:spPr>
          <a:xfrm>
            <a:off x="10392272" y="4026587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7D5896-338C-585A-514C-300249739EB9}"/>
              </a:ext>
            </a:extLst>
          </p:cNvPr>
          <p:cNvCxnSpPr>
            <a:cxnSpLocks/>
          </p:cNvCxnSpPr>
          <p:nvPr/>
        </p:nvCxnSpPr>
        <p:spPr>
          <a:xfrm>
            <a:off x="7756974" y="3867049"/>
            <a:ext cx="29849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475465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456366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486573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456366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486573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710764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3"/>
            <a:ext cx="10515600" cy="532296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academic 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6BABFE-A2D2-BB80-D6A1-383D76B80991}"/>
              </a:ext>
            </a:extLst>
          </p:cNvPr>
          <p:cNvSpPr/>
          <p:nvPr/>
        </p:nvSpPr>
        <p:spPr>
          <a:xfrm>
            <a:off x="4015483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22DBF0-5572-4672-05B0-86FA61769082}"/>
              </a:ext>
            </a:extLst>
          </p:cNvPr>
          <p:cNvCxnSpPr/>
          <p:nvPr/>
        </p:nvCxnSpPr>
        <p:spPr>
          <a:xfrm>
            <a:off x="4015483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2C7253-35E9-9460-A906-85BE3790C3E9}"/>
              </a:ext>
            </a:extLst>
          </p:cNvPr>
          <p:cNvSpPr txBox="1"/>
          <p:nvPr/>
        </p:nvSpPr>
        <p:spPr>
          <a:xfrm>
            <a:off x="4015483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703C7B-D819-2B6C-A0A1-6B329851076C}"/>
              </a:ext>
            </a:extLst>
          </p:cNvPr>
          <p:cNvSpPr txBox="1"/>
          <p:nvPr/>
        </p:nvSpPr>
        <p:spPr>
          <a:xfrm>
            <a:off x="4015483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CA1C2-70BF-2745-B793-9524D9CD5025}"/>
              </a:ext>
            </a:extLst>
          </p:cNvPr>
          <p:cNvCxnSpPr/>
          <p:nvPr/>
        </p:nvCxnSpPr>
        <p:spPr>
          <a:xfrm>
            <a:off x="4015483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4AB7F05-5194-FC2D-13C3-6008C3DCBFE8}"/>
              </a:ext>
            </a:extLst>
          </p:cNvPr>
          <p:cNvSpPr/>
          <p:nvPr/>
        </p:nvSpPr>
        <p:spPr>
          <a:xfrm>
            <a:off x="6566511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877D6600-F924-1704-8FE0-007797D03AA9}"/>
              </a:ext>
            </a:extLst>
          </p:cNvPr>
          <p:cNvSpPr/>
          <p:nvPr/>
        </p:nvSpPr>
        <p:spPr>
          <a:xfrm>
            <a:off x="6631844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A39E6-E2B0-AC9E-F0E0-24B9347FDB0C}"/>
              </a:ext>
            </a:extLst>
          </p:cNvPr>
          <p:cNvSpPr txBox="1"/>
          <p:nvPr/>
        </p:nvSpPr>
        <p:spPr>
          <a:xfrm>
            <a:off x="4015483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36110-05 (AUT21)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BE01A-4B50-16CA-CFF1-5F58BE414B8A}"/>
              </a:ext>
            </a:extLst>
          </p:cNvPr>
          <p:cNvSpPr txBox="1"/>
          <p:nvPr/>
        </p:nvSpPr>
        <p:spPr>
          <a:xfrm>
            <a:off x="4015482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1A2CD-E270-6B3D-CE1A-2C0CCFE3B867}"/>
              </a:ext>
            </a:extLst>
          </p:cNvPr>
          <p:cNvSpPr txBox="1"/>
          <p:nvPr/>
        </p:nvSpPr>
        <p:spPr>
          <a:xfrm>
            <a:off x="4086828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B0953B-DDF0-0A4C-A0BD-D99977B7E238}"/>
              </a:ext>
            </a:extLst>
          </p:cNvPr>
          <p:cNvSpPr txBox="1"/>
          <p:nvPr/>
        </p:nvSpPr>
        <p:spPr>
          <a:xfrm>
            <a:off x="5019904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3C4BD-B52F-A77C-A3D7-C30EB01D92B5}"/>
              </a:ext>
            </a:extLst>
          </p:cNvPr>
          <p:cNvSpPr txBox="1"/>
          <p:nvPr/>
        </p:nvSpPr>
        <p:spPr>
          <a:xfrm>
            <a:off x="6050111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070ACD-A262-CC4E-8E23-59AC1D63F88B}"/>
              </a:ext>
            </a:extLst>
          </p:cNvPr>
          <p:cNvSpPr txBox="1"/>
          <p:nvPr/>
        </p:nvSpPr>
        <p:spPr>
          <a:xfrm>
            <a:off x="5019904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F50426-F93D-D17D-4B65-B0AA8C29FB29}"/>
              </a:ext>
            </a:extLst>
          </p:cNvPr>
          <p:cNvSpPr txBox="1"/>
          <p:nvPr/>
        </p:nvSpPr>
        <p:spPr>
          <a:xfrm>
            <a:off x="6050111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A0968A-C7A0-5C9D-0A90-19567C0932A5}"/>
              </a:ext>
            </a:extLst>
          </p:cNvPr>
          <p:cNvSpPr txBox="1"/>
          <p:nvPr/>
        </p:nvSpPr>
        <p:spPr>
          <a:xfrm>
            <a:off x="4086828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C191A1-5BDB-9ADF-4BEE-4A4ABB65F9C7}"/>
              </a:ext>
            </a:extLst>
          </p:cNvPr>
          <p:cNvSpPr txBox="1"/>
          <p:nvPr/>
        </p:nvSpPr>
        <p:spPr>
          <a:xfrm>
            <a:off x="4086828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6578A5-3DB4-6AD1-50B5-FAFF72D0DD36}"/>
              </a:ext>
            </a:extLst>
          </p:cNvPr>
          <p:cNvSpPr txBox="1"/>
          <p:nvPr/>
        </p:nvSpPr>
        <p:spPr>
          <a:xfrm>
            <a:off x="5890206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199D923-F231-5552-45CE-BC99B6C10135}"/>
              </a:ext>
            </a:extLst>
          </p:cNvPr>
          <p:cNvSpPr/>
          <p:nvPr/>
        </p:nvSpPr>
        <p:spPr>
          <a:xfrm>
            <a:off x="7576234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F52B47-1A50-D1EF-0D60-0617A3869676}"/>
              </a:ext>
            </a:extLst>
          </p:cNvPr>
          <p:cNvCxnSpPr/>
          <p:nvPr/>
        </p:nvCxnSpPr>
        <p:spPr>
          <a:xfrm>
            <a:off x="7576234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E9722D-638D-0FAA-80B0-20560B34EF7D}"/>
              </a:ext>
            </a:extLst>
          </p:cNvPr>
          <p:cNvSpPr txBox="1"/>
          <p:nvPr/>
        </p:nvSpPr>
        <p:spPr>
          <a:xfrm>
            <a:off x="7576234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5DB888-0B7C-FF17-2C4B-B67261188241}"/>
              </a:ext>
            </a:extLst>
          </p:cNvPr>
          <p:cNvSpPr txBox="1"/>
          <p:nvPr/>
        </p:nvSpPr>
        <p:spPr>
          <a:xfrm>
            <a:off x="7576234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9A38D8-E6DF-D014-3A6F-7912294C6540}"/>
              </a:ext>
            </a:extLst>
          </p:cNvPr>
          <p:cNvCxnSpPr/>
          <p:nvPr/>
        </p:nvCxnSpPr>
        <p:spPr>
          <a:xfrm>
            <a:off x="7576234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6E95DDFB-274D-95E3-545B-23951484AF5B}"/>
              </a:ext>
            </a:extLst>
          </p:cNvPr>
          <p:cNvSpPr/>
          <p:nvPr/>
        </p:nvSpPr>
        <p:spPr>
          <a:xfrm>
            <a:off x="10127262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54B8FD5E-848D-35DD-861D-6C96F2DB4404}"/>
              </a:ext>
            </a:extLst>
          </p:cNvPr>
          <p:cNvSpPr/>
          <p:nvPr/>
        </p:nvSpPr>
        <p:spPr>
          <a:xfrm>
            <a:off x="10192595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1A440-4734-FA9B-55B8-DAF0854D1B54}"/>
              </a:ext>
            </a:extLst>
          </p:cNvPr>
          <p:cNvSpPr txBox="1"/>
          <p:nvPr/>
        </p:nvSpPr>
        <p:spPr>
          <a:xfrm>
            <a:off x="7576234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56CE60-C7AF-2621-3ACD-3D842E690307}"/>
              </a:ext>
            </a:extLst>
          </p:cNvPr>
          <p:cNvSpPr txBox="1"/>
          <p:nvPr/>
        </p:nvSpPr>
        <p:spPr>
          <a:xfrm>
            <a:off x="7576233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C2CE55-3201-3AEB-1CFA-CF68BC1047D4}"/>
              </a:ext>
            </a:extLst>
          </p:cNvPr>
          <p:cNvSpPr txBox="1"/>
          <p:nvPr/>
        </p:nvSpPr>
        <p:spPr>
          <a:xfrm>
            <a:off x="7647579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988DC9-7E3A-2912-016D-8B5E7EAFB89F}"/>
              </a:ext>
            </a:extLst>
          </p:cNvPr>
          <p:cNvSpPr txBox="1"/>
          <p:nvPr/>
        </p:nvSpPr>
        <p:spPr>
          <a:xfrm>
            <a:off x="8580655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2D13EC-9A50-272A-E479-D838E469B096}"/>
              </a:ext>
            </a:extLst>
          </p:cNvPr>
          <p:cNvSpPr txBox="1"/>
          <p:nvPr/>
        </p:nvSpPr>
        <p:spPr>
          <a:xfrm>
            <a:off x="9610862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4BE26C-8644-ADF9-9C9B-21EB4B7B0C0B}"/>
              </a:ext>
            </a:extLst>
          </p:cNvPr>
          <p:cNvSpPr txBox="1"/>
          <p:nvPr/>
        </p:nvSpPr>
        <p:spPr>
          <a:xfrm>
            <a:off x="8580655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509800-30D8-6741-AD04-9B99A768CD86}"/>
              </a:ext>
            </a:extLst>
          </p:cNvPr>
          <p:cNvSpPr txBox="1"/>
          <p:nvPr/>
        </p:nvSpPr>
        <p:spPr>
          <a:xfrm>
            <a:off x="9610862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638E3E-6893-40B0-636E-C1D3F54FB571}"/>
              </a:ext>
            </a:extLst>
          </p:cNvPr>
          <p:cNvSpPr txBox="1"/>
          <p:nvPr/>
        </p:nvSpPr>
        <p:spPr>
          <a:xfrm>
            <a:off x="7647579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668831-DE37-4002-7A16-1309F48551D8}"/>
              </a:ext>
            </a:extLst>
          </p:cNvPr>
          <p:cNvSpPr txBox="1"/>
          <p:nvPr/>
        </p:nvSpPr>
        <p:spPr>
          <a:xfrm>
            <a:off x="7647579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B10B5E-B37A-00A7-4E0D-A73E1892F476}"/>
              </a:ext>
            </a:extLst>
          </p:cNvPr>
          <p:cNvSpPr txBox="1"/>
          <p:nvPr/>
        </p:nvSpPr>
        <p:spPr>
          <a:xfrm>
            <a:off x="9450957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00436E-9CAD-324B-0A4B-7AAAFC234958}"/>
              </a:ext>
            </a:extLst>
          </p:cNvPr>
          <p:cNvSpPr txBox="1"/>
          <p:nvPr/>
        </p:nvSpPr>
        <p:spPr>
          <a:xfrm>
            <a:off x="94689" y="4381920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EVALUATION AND BIDDING HISTORY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F6BE04-E26C-5029-008C-A9575CDE9BB9}"/>
              </a:ext>
            </a:extLst>
          </p:cNvPr>
          <p:cNvSpPr txBox="1"/>
          <p:nvPr/>
        </p:nvSpPr>
        <p:spPr>
          <a:xfrm>
            <a:off x="194622" y="4728549"/>
            <a:ext cx="256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2021-2022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AF31E1-7769-B615-300F-4882230B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59450"/>
              </p:ext>
            </p:extLst>
          </p:nvPr>
        </p:nvGraphicFramePr>
        <p:xfrm>
          <a:off x="270456" y="5072867"/>
          <a:ext cx="103489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95849867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2449290925"/>
                    </a:ext>
                  </a:extLst>
                </a:gridCol>
                <a:gridCol w="433930">
                  <a:extLst>
                    <a:ext uri="{9D8B030D-6E8A-4147-A177-3AD203B41FA5}">
                      <a16:colId xmlns:a16="http://schemas.microsoft.com/office/drawing/2014/main" val="1801512382"/>
                    </a:ext>
                  </a:extLst>
                </a:gridCol>
                <a:gridCol w="694288">
                  <a:extLst>
                    <a:ext uri="{9D8B030D-6E8A-4147-A177-3AD203B41FA5}">
                      <a16:colId xmlns:a16="http://schemas.microsoft.com/office/drawing/2014/main" val="34335620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8247399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264609781"/>
                    </a:ext>
                  </a:extLst>
                </a:gridCol>
                <a:gridCol w="898846">
                  <a:extLst>
                    <a:ext uri="{9D8B030D-6E8A-4147-A177-3AD203B41FA5}">
                      <a16:colId xmlns:a16="http://schemas.microsoft.com/office/drawing/2014/main" val="233740261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4890170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05416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30220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686371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470339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622633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50897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2064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Term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Day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Hours Committed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Overall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Recommend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Interesting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Clear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Enrollment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36110-01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WIN22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Tues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8:30AM – 11:30AM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6.79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4.74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211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65/65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62/65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64/65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16996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C76C5FB3-B485-8249-B246-8F47C55EBFF0}"/>
              </a:ext>
            </a:extLst>
          </p:cNvPr>
          <p:cNvSpPr txBox="1"/>
          <p:nvPr/>
        </p:nvSpPr>
        <p:spPr>
          <a:xfrm>
            <a:off x="143641" y="1005635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6 SECTIONS</a:t>
            </a:r>
          </a:p>
        </p:txBody>
      </p:sp>
    </p:spTree>
    <p:extLst>
      <p:ext uri="{BB962C8B-B14F-4D97-AF65-F5344CB8AC3E}">
        <p14:creationId xmlns:p14="http://schemas.microsoft.com/office/powerpoint/2010/main" val="9978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9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177700" y="170870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799088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795282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802968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759215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710992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9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6359001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5355195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5362881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6319128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70905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6"/>
            <a:ext cx="2984938" cy="2110322"/>
          </a:xfrm>
          <a:prstGeom prst="roundRect">
            <a:avLst>
              <a:gd name="adj" fmla="val 46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3500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926093" y="2972438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922287" y="2982161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929973" y="3286784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886220" y="3299053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837997" y="2979518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364666" y="1708710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824039" y="1708703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3133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separated course and section approach</a:t>
            </a:r>
          </a:p>
          <a:p>
            <a:pPr lvl="1"/>
            <a:r>
              <a:rPr lang="en-US" sz="1800" dirty="0"/>
              <a:t>Index is a view of all courses</a:t>
            </a:r>
          </a:p>
          <a:p>
            <a:pPr lvl="2"/>
            <a:r>
              <a:rPr lang="en-US" sz="1600" dirty="0"/>
              <a:t>Default is all courses for the academic year</a:t>
            </a:r>
          </a:p>
          <a:p>
            <a:pPr lvl="2"/>
            <a:r>
              <a:rPr lang="en-US" sz="1600" dirty="0"/>
              <a:t>Ability to filter based on</a:t>
            </a:r>
          </a:p>
          <a:p>
            <a:pPr lvl="3"/>
            <a:r>
              <a:rPr lang="en-US" sz="1400" dirty="0"/>
              <a:t>Quarter (Autumn, Winter, Spring, Summer)</a:t>
            </a:r>
          </a:p>
          <a:p>
            <a:pPr lvl="3"/>
            <a:r>
              <a:rPr lang="en-US" sz="1400" dirty="0"/>
              <a:t>Credits (100, 50)</a:t>
            </a:r>
          </a:p>
          <a:p>
            <a:pPr lvl="3"/>
            <a:r>
              <a:rPr lang="en-US" sz="1400" dirty="0"/>
              <a:t>Program (Full-time, Evening, Weekend, PhD)</a:t>
            </a:r>
          </a:p>
          <a:p>
            <a:pPr lvl="3"/>
            <a:r>
              <a:rPr lang="en-US" sz="1400" dirty="0"/>
              <a:t>Meeting Day (Mon, Tues, Wed, Thurs, Fri, Sat, Sun + any combo of days)</a:t>
            </a:r>
          </a:p>
          <a:p>
            <a:pPr lvl="3"/>
            <a:r>
              <a:rPr lang="en-US" sz="1400" dirty="0"/>
              <a:t>Workload</a:t>
            </a:r>
          </a:p>
          <a:p>
            <a:pPr lvl="3"/>
            <a:r>
              <a:rPr lang="en-US" sz="1400" dirty="0"/>
              <a:t>Rating</a:t>
            </a:r>
          </a:p>
          <a:p>
            <a:pPr lvl="3"/>
            <a:r>
              <a:rPr lang="en-US" sz="1400" dirty="0"/>
              <a:t>Concentration (Entrepreneurship, Accounting, Finance, Analytic Finance, etc.)</a:t>
            </a:r>
          </a:p>
          <a:p>
            <a:pPr lvl="3"/>
            <a:r>
              <a:rPr lang="en-US" sz="1400" dirty="0"/>
              <a:t>Field of Study</a:t>
            </a:r>
          </a:p>
          <a:p>
            <a:pPr lvl="1"/>
            <a:r>
              <a:rPr lang="en-US" sz="2000" dirty="0"/>
              <a:t>Sections related to the previous course are their own page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11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177700" y="170870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799088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795282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802968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759215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710992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6359001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5355195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5362881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6319128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70905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6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3500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926093" y="2972438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922287" y="2982161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929973" y="3286784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886220" y="3299053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837997" y="2979518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364666" y="1708710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824039" y="1708703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4823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475465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456366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486573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456366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486573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710764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3"/>
            <a:ext cx="10515600" cy="532296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academic 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6BABFE-A2D2-BB80-D6A1-383D76B80991}"/>
              </a:ext>
            </a:extLst>
          </p:cNvPr>
          <p:cNvSpPr/>
          <p:nvPr/>
        </p:nvSpPr>
        <p:spPr>
          <a:xfrm>
            <a:off x="4015483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22DBF0-5572-4672-05B0-86FA61769082}"/>
              </a:ext>
            </a:extLst>
          </p:cNvPr>
          <p:cNvCxnSpPr/>
          <p:nvPr/>
        </p:nvCxnSpPr>
        <p:spPr>
          <a:xfrm>
            <a:off x="4015483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2C7253-35E9-9460-A906-85BE3790C3E9}"/>
              </a:ext>
            </a:extLst>
          </p:cNvPr>
          <p:cNvSpPr txBox="1"/>
          <p:nvPr/>
        </p:nvSpPr>
        <p:spPr>
          <a:xfrm>
            <a:off x="4015483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703C7B-D819-2B6C-A0A1-6B329851076C}"/>
              </a:ext>
            </a:extLst>
          </p:cNvPr>
          <p:cNvSpPr txBox="1"/>
          <p:nvPr/>
        </p:nvSpPr>
        <p:spPr>
          <a:xfrm>
            <a:off x="4015483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CA1C2-70BF-2745-B793-9524D9CD5025}"/>
              </a:ext>
            </a:extLst>
          </p:cNvPr>
          <p:cNvCxnSpPr/>
          <p:nvPr/>
        </p:nvCxnSpPr>
        <p:spPr>
          <a:xfrm>
            <a:off x="4015483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4AB7F05-5194-FC2D-13C3-6008C3DCBFE8}"/>
              </a:ext>
            </a:extLst>
          </p:cNvPr>
          <p:cNvSpPr/>
          <p:nvPr/>
        </p:nvSpPr>
        <p:spPr>
          <a:xfrm>
            <a:off x="6566511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877D6600-F924-1704-8FE0-007797D03AA9}"/>
              </a:ext>
            </a:extLst>
          </p:cNvPr>
          <p:cNvSpPr/>
          <p:nvPr/>
        </p:nvSpPr>
        <p:spPr>
          <a:xfrm>
            <a:off x="6631844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A39E6-E2B0-AC9E-F0E0-24B9347FDB0C}"/>
              </a:ext>
            </a:extLst>
          </p:cNvPr>
          <p:cNvSpPr txBox="1"/>
          <p:nvPr/>
        </p:nvSpPr>
        <p:spPr>
          <a:xfrm>
            <a:off x="4015483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36110-05 (AUT21)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BE01A-4B50-16CA-CFF1-5F58BE414B8A}"/>
              </a:ext>
            </a:extLst>
          </p:cNvPr>
          <p:cNvSpPr txBox="1"/>
          <p:nvPr/>
        </p:nvSpPr>
        <p:spPr>
          <a:xfrm>
            <a:off x="4015482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1A2CD-E270-6B3D-CE1A-2C0CCFE3B867}"/>
              </a:ext>
            </a:extLst>
          </p:cNvPr>
          <p:cNvSpPr txBox="1"/>
          <p:nvPr/>
        </p:nvSpPr>
        <p:spPr>
          <a:xfrm>
            <a:off x="4086828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B0953B-DDF0-0A4C-A0BD-D99977B7E238}"/>
              </a:ext>
            </a:extLst>
          </p:cNvPr>
          <p:cNvSpPr txBox="1"/>
          <p:nvPr/>
        </p:nvSpPr>
        <p:spPr>
          <a:xfrm>
            <a:off x="5019904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3C4BD-B52F-A77C-A3D7-C30EB01D92B5}"/>
              </a:ext>
            </a:extLst>
          </p:cNvPr>
          <p:cNvSpPr txBox="1"/>
          <p:nvPr/>
        </p:nvSpPr>
        <p:spPr>
          <a:xfrm>
            <a:off x="6050111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070ACD-A262-CC4E-8E23-59AC1D63F88B}"/>
              </a:ext>
            </a:extLst>
          </p:cNvPr>
          <p:cNvSpPr txBox="1"/>
          <p:nvPr/>
        </p:nvSpPr>
        <p:spPr>
          <a:xfrm>
            <a:off x="5019904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F50426-F93D-D17D-4B65-B0AA8C29FB29}"/>
              </a:ext>
            </a:extLst>
          </p:cNvPr>
          <p:cNvSpPr txBox="1"/>
          <p:nvPr/>
        </p:nvSpPr>
        <p:spPr>
          <a:xfrm>
            <a:off x="6050111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A0968A-C7A0-5C9D-0A90-19567C0932A5}"/>
              </a:ext>
            </a:extLst>
          </p:cNvPr>
          <p:cNvSpPr txBox="1"/>
          <p:nvPr/>
        </p:nvSpPr>
        <p:spPr>
          <a:xfrm>
            <a:off x="4086828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C191A1-5BDB-9ADF-4BEE-4A4ABB65F9C7}"/>
              </a:ext>
            </a:extLst>
          </p:cNvPr>
          <p:cNvSpPr txBox="1"/>
          <p:nvPr/>
        </p:nvSpPr>
        <p:spPr>
          <a:xfrm>
            <a:off x="4086828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6578A5-3DB4-6AD1-50B5-FAFF72D0DD36}"/>
              </a:ext>
            </a:extLst>
          </p:cNvPr>
          <p:cNvSpPr txBox="1"/>
          <p:nvPr/>
        </p:nvSpPr>
        <p:spPr>
          <a:xfrm>
            <a:off x="5890206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199D923-F231-5552-45CE-BC99B6C10135}"/>
              </a:ext>
            </a:extLst>
          </p:cNvPr>
          <p:cNvSpPr/>
          <p:nvPr/>
        </p:nvSpPr>
        <p:spPr>
          <a:xfrm>
            <a:off x="7576234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F52B47-1A50-D1EF-0D60-0617A3869676}"/>
              </a:ext>
            </a:extLst>
          </p:cNvPr>
          <p:cNvCxnSpPr/>
          <p:nvPr/>
        </p:nvCxnSpPr>
        <p:spPr>
          <a:xfrm>
            <a:off x="7576234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E9722D-638D-0FAA-80B0-20560B34EF7D}"/>
              </a:ext>
            </a:extLst>
          </p:cNvPr>
          <p:cNvSpPr txBox="1"/>
          <p:nvPr/>
        </p:nvSpPr>
        <p:spPr>
          <a:xfrm>
            <a:off x="7576234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5DB888-0B7C-FF17-2C4B-B67261188241}"/>
              </a:ext>
            </a:extLst>
          </p:cNvPr>
          <p:cNvSpPr txBox="1"/>
          <p:nvPr/>
        </p:nvSpPr>
        <p:spPr>
          <a:xfrm>
            <a:off x="7576234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9A38D8-E6DF-D014-3A6F-7912294C6540}"/>
              </a:ext>
            </a:extLst>
          </p:cNvPr>
          <p:cNvCxnSpPr/>
          <p:nvPr/>
        </p:nvCxnSpPr>
        <p:spPr>
          <a:xfrm>
            <a:off x="7576234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6E95DDFB-274D-95E3-545B-23951484AF5B}"/>
              </a:ext>
            </a:extLst>
          </p:cNvPr>
          <p:cNvSpPr/>
          <p:nvPr/>
        </p:nvSpPr>
        <p:spPr>
          <a:xfrm>
            <a:off x="10127262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54B8FD5E-848D-35DD-861D-6C96F2DB4404}"/>
              </a:ext>
            </a:extLst>
          </p:cNvPr>
          <p:cNvSpPr/>
          <p:nvPr/>
        </p:nvSpPr>
        <p:spPr>
          <a:xfrm>
            <a:off x="10192595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1A440-4734-FA9B-55B8-DAF0854D1B54}"/>
              </a:ext>
            </a:extLst>
          </p:cNvPr>
          <p:cNvSpPr txBox="1"/>
          <p:nvPr/>
        </p:nvSpPr>
        <p:spPr>
          <a:xfrm>
            <a:off x="7576234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56CE60-C7AF-2621-3ACD-3D842E690307}"/>
              </a:ext>
            </a:extLst>
          </p:cNvPr>
          <p:cNvSpPr txBox="1"/>
          <p:nvPr/>
        </p:nvSpPr>
        <p:spPr>
          <a:xfrm>
            <a:off x="7576233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C2CE55-3201-3AEB-1CFA-CF68BC1047D4}"/>
              </a:ext>
            </a:extLst>
          </p:cNvPr>
          <p:cNvSpPr txBox="1"/>
          <p:nvPr/>
        </p:nvSpPr>
        <p:spPr>
          <a:xfrm>
            <a:off x="7647579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988DC9-7E3A-2912-016D-8B5E7EAFB89F}"/>
              </a:ext>
            </a:extLst>
          </p:cNvPr>
          <p:cNvSpPr txBox="1"/>
          <p:nvPr/>
        </p:nvSpPr>
        <p:spPr>
          <a:xfrm>
            <a:off x="8580655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2D13EC-9A50-272A-E479-D838E469B096}"/>
              </a:ext>
            </a:extLst>
          </p:cNvPr>
          <p:cNvSpPr txBox="1"/>
          <p:nvPr/>
        </p:nvSpPr>
        <p:spPr>
          <a:xfrm>
            <a:off x="9610862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4BE26C-8644-ADF9-9C9B-21EB4B7B0C0B}"/>
              </a:ext>
            </a:extLst>
          </p:cNvPr>
          <p:cNvSpPr txBox="1"/>
          <p:nvPr/>
        </p:nvSpPr>
        <p:spPr>
          <a:xfrm>
            <a:off x="8580655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509800-30D8-6741-AD04-9B99A768CD86}"/>
              </a:ext>
            </a:extLst>
          </p:cNvPr>
          <p:cNvSpPr txBox="1"/>
          <p:nvPr/>
        </p:nvSpPr>
        <p:spPr>
          <a:xfrm>
            <a:off x="9610862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638E3E-6893-40B0-636E-C1D3F54FB571}"/>
              </a:ext>
            </a:extLst>
          </p:cNvPr>
          <p:cNvSpPr txBox="1"/>
          <p:nvPr/>
        </p:nvSpPr>
        <p:spPr>
          <a:xfrm>
            <a:off x="7647579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668831-DE37-4002-7A16-1309F48551D8}"/>
              </a:ext>
            </a:extLst>
          </p:cNvPr>
          <p:cNvSpPr txBox="1"/>
          <p:nvPr/>
        </p:nvSpPr>
        <p:spPr>
          <a:xfrm>
            <a:off x="7647579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B10B5E-B37A-00A7-4E0D-A73E1892F476}"/>
              </a:ext>
            </a:extLst>
          </p:cNvPr>
          <p:cNvSpPr txBox="1"/>
          <p:nvPr/>
        </p:nvSpPr>
        <p:spPr>
          <a:xfrm>
            <a:off x="9450957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7" name="Chevron 116">
            <a:extLst>
              <a:ext uri="{FF2B5EF4-FFF2-40B4-BE49-F238E27FC236}">
                <a16:creationId xmlns:a16="http://schemas.microsoft.com/office/drawing/2014/main" id="{5CBDAD86-D38D-A9D8-C3C8-8465DD33E685}"/>
              </a:ext>
            </a:extLst>
          </p:cNvPr>
          <p:cNvSpPr/>
          <p:nvPr/>
        </p:nvSpPr>
        <p:spPr>
          <a:xfrm>
            <a:off x="11795082" y="2538582"/>
            <a:ext cx="213802" cy="258537"/>
          </a:xfrm>
          <a:prstGeom prst="chevron">
            <a:avLst>
              <a:gd name="adj" fmla="val 761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CDF70-C9B7-A952-2976-0A12704176B2}"/>
              </a:ext>
            </a:extLst>
          </p:cNvPr>
          <p:cNvSpPr txBox="1"/>
          <p:nvPr/>
        </p:nvSpPr>
        <p:spPr>
          <a:xfrm>
            <a:off x="10884940" y="2505006"/>
            <a:ext cx="101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Additional Sections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00436E-9CAD-324B-0A4B-7AAAFC234958}"/>
              </a:ext>
            </a:extLst>
          </p:cNvPr>
          <p:cNvSpPr txBox="1"/>
          <p:nvPr/>
        </p:nvSpPr>
        <p:spPr>
          <a:xfrm>
            <a:off x="94689" y="4381920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EVALUATION AND BIDDING HISTORY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F6BE04-E26C-5029-008C-A9575CDE9BB9}"/>
              </a:ext>
            </a:extLst>
          </p:cNvPr>
          <p:cNvSpPr txBox="1"/>
          <p:nvPr/>
        </p:nvSpPr>
        <p:spPr>
          <a:xfrm>
            <a:off x="194622" y="4728549"/>
            <a:ext cx="256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2021-2022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AF31E1-7769-B615-300F-4882230B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65280"/>
              </p:ext>
            </p:extLst>
          </p:nvPr>
        </p:nvGraphicFramePr>
        <p:xfrm>
          <a:off x="270456" y="5072867"/>
          <a:ext cx="11656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95849867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2449290925"/>
                    </a:ext>
                  </a:extLst>
                </a:gridCol>
                <a:gridCol w="433930">
                  <a:extLst>
                    <a:ext uri="{9D8B030D-6E8A-4147-A177-3AD203B41FA5}">
                      <a16:colId xmlns:a16="http://schemas.microsoft.com/office/drawing/2014/main" val="1801512382"/>
                    </a:ext>
                  </a:extLst>
                </a:gridCol>
                <a:gridCol w="694288">
                  <a:extLst>
                    <a:ext uri="{9D8B030D-6E8A-4147-A177-3AD203B41FA5}">
                      <a16:colId xmlns:a16="http://schemas.microsoft.com/office/drawing/2014/main" val="34335620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8247399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264609781"/>
                    </a:ext>
                  </a:extLst>
                </a:gridCol>
                <a:gridCol w="898846">
                  <a:extLst>
                    <a:ext uri="{9D8B030D-6E8A-4147-A177-3AD203B41FA5}">
                      <a16:colId xmlns:a16="http://schemas.microsoft.com/office/drawing/2014/main" val="233740261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4890170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054162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5961083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73022040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96863713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15397857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41470339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36226335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11010793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605089717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02064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Term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Day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Hours Committed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Overall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Recommend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Interesting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Clear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36110-01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WIN22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Tues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8:30AM – 11:30AM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6.79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4.74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16996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C76C5FB3-B485-8249-B246-8F47C55EBFF0}"/>
              </a:ext>
            </a:extLst>
          </p:cNvPr>
          <p:cNvSpPr txBox="1"/>
          <p:nvPr/>
        </p:nvSpPr>
        <p:spPr>
          <a:xfrm>
            <a:off x="143641" y="1005635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307854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</a:t>
            </a:r>
            <a:r>
              <a:rPr lang="en-US" sz="3200" dirty="0" err="1"/>
              <a:t>academic_year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4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25570</TotalTime>
  <Words>1224</Words>
  <Application>Microsoft Macintosh PowerPoint</Application>
  <PresentationFormat>Widescreen</PresentationFormat>
  <Paragraphs>504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Office Theme</vt:lpstr>
      <vt:lpstr>Layout v3 Black/White</vt:lpstr>
      <vt:lpstr>Default view of all courses for full academic year</vt:lpstr>
      <vt:lpstr>Default view of all courses for full academic year</vt:lpstr>
      <vt:lpstr>Application Development I (all sections for academic year)</vt:lpstr>
      <vt:lpstr>Default view of all courses for full academic year</vt:lpstr>
      <vt:lpstr>Layout v2</vt:lpstr>
      <vt:lpstr>Default view of all courses for full academic year</vt:lpstr>
      <vt:lpstr>Application Development I (all sections for academic year)</vt:lpstr>
      <vt:lpstr>Application Development I (all sections for academic_year)</vt:lpstr>
      <vt:lpstr>Layout v1</vt:lpstr>
      <vt:lpstr>Layout v1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Rob Young</cp:lastModifiedBy>
  <cp:revision>3</cp:revision>
  <dcterms:created xsi:type="dcterms:W3CDTF">2022-04-11T18:30:28Z</dcterms:created>
  <dcterms:modified xsi:type="dcterms:W3CDTF">2022-06-07T16:07:40Z</dcterms:modified>
</cp:coreProperties>
</file>