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21"/>
  </p:notesMasterIdLst>
  <p:sldIdLst>
    <p:sldId id="257" r:id="rId2"/>
    <p:sldId id="256" r:id="rId3"/>
    <p:sldId id="274" r:id="rId4"/>
    <p:sldId id="258" r:id="rId5"/>
    <p:sldId id="271" r:id="rId6"/>
    <p:sldId id="259" r:id="rId7"/>
    <p:sldId id="270" r:id="rId8"/>
    <p:sldId id="269" r:id="rId9"/>
    <p:sldId id="268" r:id="rId10"/>
    <p:sldId id="267" r:id="rId11"/>
    <p:sldId id="266" r:id="rId12"/>
    <p:sldId id="265" r:id="rId13"/>
    <p:sldId id="272" r:id="rId14"/>
    <p:sldId id="264" r:id="rId15"/>
    <p:sldId id="263" r:id="rId16"/>
    <p:sldId id="262" r:id="rId17"/>
    <p:sldId id="261" r:id="rId18"/>
    <p:sldId id="260"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8734A8-6A65-43F1-ADB8-1FB3780EBA90}" v="91" dt="2023-11-15T22:44:13.8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89" autoAdjust="0"/>
    <p:restoredTop sz="79140" autoAdjust="0"/>
  </p:normalViewPr>
  <p:slideViewPr>
    <p:cSldViewPr snapToGrid="0">
      <p:cViewPr varScale="1">
        <p:scale>
          <a:sx n="84" d="100"/>
          <a:sy n="84" d="100"/>
        </p:scale>
        <p:origin x="840" y="78"/>
      </p:cViewPr>
      <p:guideLst/>
    </p:cSldViewPr>
  </p:slideViewPr>
  <p:notesTextViewPr>
    <p:cViewPr>
      <p:scale>
        <a:sx n="1" d="1"/>
        <a:sy n="1" d="1"/>
      </p:scale>
      <p:origin x="0" y="0"/>
    </p:cViewPr>
  </p:notesTextViewPr>
  <p:notesViewPr>
    <p:cSldViewPr snapToGrid="0">
      <p:cViewPr varScale="1">
        <p:scale>
          <a:sx n="80" d="100"/>
          <a:sy n="80" d="100"/>
        </p:scale>
        <p:origin x="4002" y="11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 Brown" userId="6740461080351cdd" providerId="LiveId" clId="{2A8734A8-6A65-43F1-ADB8-1FB3780EBA90}"/>
    <pc:docChg chg="undo custSel modSld">
      <pc:chgData name="Robert Brown" userId="6740461080351cdd" providerId="LiveId" clId="{2A8734A8-6A65-43F1-ADB8-1FB3780EBA90}" dt="2023-11-15T22:44:13.810" v="223"/>
      <pc:docMkLst>
        <pc:docMk/>
      </pc:docMkLst>
      <pc:sldChg chg="modSp mod">
        <pc:chgData name="Robert Brown" userId="6740461080351cdd" providerId="LiveId" clId="{2A8734A8-6A65-43F1-ADB8-1FB3780EBA90}" dt="2023-11-15T00:44:04.892" v="35" actId="14100"/>
        <pc:sldMkLst>
          <pc:docMk/>
          <pc:sldMk cId="1207627457" sldId="256"/>
        </pc:sldMkLst>
        <pc:spChg chg="mod">
          <ac:chgData name="Robert Brown" userId="6740461080351cdd" providerId="LiveId" clId="{2A8734A8-6A65-43F1-ADB8-1FB3780EBA90}" dt="2023-11-15T00:44:04.892" v="35" actId="14100"/>
          <ac:spMkLst>
            <pc:docMk/>
            <pc:sldMk cId="1207627457" sldId="256"/>
            <ac:spMk id="2" creationId="{319F64D5-02C7-D353-6049-EF8E95632A72}"/>
          </ac:spMkLst>
        </pc:spChg>
      </pc:sldChg>
      <pc:sldChg chg="addSp delSp modSp mod setBg modNotesTx">
        <pc:chgData name="Robert Brown" userId="6740461080351cdd" providerId="LiveId" clId="{2A8734A8-6A65-43F1-ADB8-1FB3780EBA90}" dt="2023-11-15T22:44:07.602" v="222"/>
        <pc:sldMkLst>
          <pc:docMk/>
          <pc:sldMk cId="3206640614" sldId="258"/>
        </pc:sldMkLst>
        <pc:spChg chg="add del mod">
          <ac:chgData name="Robert Brown" userId="6740461080351cdd" providerId="LiveId" clId="{2A8734A8-6A65-43F1-ADB8-1FB3780EBA90}" dt="2023-11-15T02:04:06.466" v="68"/>
          <ac:spMkLst>
            <pc:docMk/>
            <pc:sldMk cId="3206640614" sldId="258"/>
            <ac:spMk id="2" creationId="{D0B98D84-E68E-A5B7-70B1-179B0E3D792F}"/>
          </ac:spMkLst>
        </pc:spChg>
        <pc:spChg chg="del">
          <ac:chgData name="Robert Brown" userId="6740461080351cdd" providerId="LiveId" clId="{2A8734A8-6A65-43F1-ADB8-1FB3780EBA90}" dt="2023-11-15T01:59:39.046" v="61" actId="21"/>
          <ac:spMkLst>
            <pc:docMk/>
            <pc:sldMk cId="3206640614" sldId="258"/>
            <ac:spMk id="3" creationId="{E709AA6F-E0FC-3AA4-FABF-713482D69895}"/>
          </ac:spMkLst>
        </pc:spChg>
        <pc:spChg chg="del mod">
          <ac:chgData name="Robert Brown" userId="6740461080351cdd" providerId="LiveId" clId="{2A8734A8-6A65-43F1-ADB8-1FB3780EBA90}" dt="2023-11-15T02:04:06.467" v="70"/>
          <ac:spMkLst>
            <pc:docMk/>
            <pc:sldMk cId="3206640614" sldId="258"/>
            <ac:spMk id="7" creationId="{7B84E33D-4909-7A07-41BD-6C189B7E9264}"/>
          </ac:spMkLst>
        </pc:spChg>
        <pc:spChg chg="add mod">
          <ac:chgData name="Robert Brown" userId="6740461080351cdd" providerId="LiveId" clId="{2A8734A8-6A65-43F1-ADB8-1FB3780EBA90}" dt="2023-11-15T01:58:57.794" v="60" actId="255"/>
          <ac:spMkLst>
            <pc:docMk/>
            <pc:sldMk cId="3206640614" sldId="258"/>
            <ac:spMk id="14" creationId="{6E9049C3-4650-BE86-F297-BBF45C8B0297}"/>
          </ac:spMkLst>
        </pc:spChg>
        <pc:graphicFrameChg chg="del mod">
          <ac:chgData name="Robert Brown" userId="6740461080351cdd" providerId="LiveId" clId="{2A8734A8-6A65-43F1-ADB8-1FB3780EBA90}" dt="2023-11-07T04:26:42.923" v="31" actId="478"/>
          <ac:graphicFrameMkLst>
            <pc:docMk/>
            <pc:sldMk cId="3206640614" sldId="258"/>
            <ac:graphicFrameMk id="12" creationId="{5CBB70EA-1762-5684-95A7-BBFD557E6A55}"/>
          </ac:graphicFrameMkLst>
        </pc:graphicFrameChg>
        <pc:graphicFrameChg chg="del">
          <ac:chgData name="Robert Brown" userId="6740461080351cdd" providerId="LiveId" clId="{2A8734A8-6A65-43F1-ADB8-1FB3780EBA90}" dt="2023-11-07T04:26:34.234" v="29" actId="478"/>
          <ac:graphicFrameMkLst>
            <pc:docMk/>
            <pc:sldMk cId="3206640614" sldId="258"/>
            <ac:graphicFrameMk id="13" creationId="{8A23CAE6-A259-1BCD-454F-67FF0C692E28}"/>
          </ac:graphicFrameMkLst>
        </pc:graphicFrameChg>
      </pc:sldChg>
      <pc:sldChg chg="delSp modSp mod setBg modNotesTx">
        <pc:chgData name="Robert Brown" userId="6740461080351cdd" providerId="LiveId" clId="{2A8734A8-6A65-43F1-ADB8-1FB3780EBA90}" dt="2023-11-15T22:44:01.360" v="220"/>
        <pc:sldMkLst>
          <pc:docMk/>
          <pc:sldMk cId="3881020828" sldId="259"/>
        </pc:sldMkLst>
        <pc:spChg chg="del mod">
          <ac:chgData name="Robert Brown" userId="6740461080351cdd" providerId="LiveId" clId="{2A8734A8-6A65-43F1-ADB8-1FB3780EBA90}" dt="2023-11-15T02:17:02.502" v="81"/>
          <ac:spMkLst>
            <pc:docMk/>
            <pc:sldMk cId="3881020828" sldId="259"/>
            <ac:spMk id="3" creationId="{97F9BF35-8CF4-8FC9-CD27-391BB986330B}"/>
          </ac:spMkLst>
        </pc:spChg>
        <pc:spChg chg="del mod">
          <ac:chgData name="Robert Brown" userId="6740461080351cdd" providerId="LiveId" clId="{2A8734A8-6A65-43F1-ADB8-1FB3780EBA90}" dt="2023-11-15T22:33:01.095" v="192"/>
          <ac:spMkLst>
            <pc:docMk/>
            <pc:sldMk cId="3881020828" sldId="259"/>
            <ac:spMk id="5" creationId="{42D3B8F0-0F23-4C2C-D539-9FD3E25055E9}"/>
          </ac:spMkLst>
        </pc:spChg>
        <pc:spChg chg="mod">
          <ac:chgData name="Robert Brown" userId="6740461080351cdd" providerId="LiveId" clId="{2A8734A8-6A65-43F1-ADB8-1FB3780EBA90}" dt="2023-11-15T21:45:51.104" v="150"/>
          <ac:spMkLst>
            <pc:docMk/>
            <pc:sldMk cId="3881020828" sldId="259"/>
            <ac:spMk id="7" creationId="{DE582EB5-041A-C872-1898-88CFBEB0A287}"/>
          </ac:spMkLst>
        </pc:spChg>
      </pc:sldChg>
      <pc:sldChg chg="addSp modSp mod">
        <pc:chgData name="Robert Brown" userId="6740461080351cdd" providerId="LiveId" clId="{2A8734A8-6A65-43F1-ADB8-1FB3780EBA90}" dt="2023-11-15T01:14:02.371" v="48" actId="1076"/>
        <pc:sldMkLst>
          <pc:docMk/>
          <pc:sldMk cId="4171019071" sldId="262"/>
        </pc:sldMkLst>
        <pc:spChg chg="add mod">
          <ac:chgData name="Robert Brown" userId="6740461080351cdd" providerId="LiveId" clId="{2A8734A8-6A65-43F1-ADB8-1FB3780EBA90}" dt="2023-11-15T00:53:23.412" v="38" actId="1076"/>
          <ac:spMkLst>
            <pc:docMk/>
            <pc:sldMk cId="4171019071" sldId="262"/>
            <ac:spMk id="4" creationId="{A5F3AF0C-4F55-585C-0FE5-26B41542F335}"/>
          </ac:spMkLst>
        </pc:spChg>
        <pc:spChg chg="add mod">
          <ac:chgData name="Robert Brown" userId="6740461080351cdd" providerId="LiveId" clId="{2A8734A8-6A65-43F1-ADB8-1FB3780EBA90}" dt="2023-11-15T00:55:04.618" v="40" actId="1076"/>
          <ac:spMkLst>
            <pc:docMk/>
            <pc:sldMk cId="4171019071" sldId="262"/>
            <ac:spMk id="6" creationId="{8BC68AC1-73DE-79C0-6966-F8651BE29306}"/>
          </ac:spMkLst>
        </pc:spChg>
        <pc:spChg chg="add mod">
          <ac:chgData name="Robert Brown" userId="6740461080351cdd" providerId="LiveId" clId="{2A8734A8-6A65-43F1-ADB8-1FB3780EBA90}" dt="2023-11-15T00:58:55.071" v="42" actId="1076"/>
          <ac:spMkLst>
            <pc:docMk/>
            <pc:sldMk cId="4171019071" sldId="262"/>
            <ac:spMk id="8" creationId="{9272CF16-D5B1-ED5B-3C2E-9BBD5596E602}"/>
          </ac:spMkLst>
        </pc:spChg>
        <pc:spChg chg="add mod">
          <ac:chgData name="Robert Brown" userId="6740461080351cdd" providerId="LiveId" clId="{2A8734A8-6A65-43F1-ADB8-1FB3780EBA90}" dt="2023-11-15T01:00:13.136" v="44" actId="1076"/>
          <ac:spMkLst>
            <pc:docMk/>
            <pc:sldMk cId="4171019071" sldId="262"/>
            <ac:spMk id="10" creationId="{4D936AB2-872D-465F-5F1B-4FE72C2DE063}"/>
          </ac:spMkLst>
        </pc:spChg>
        <pc:spChg chg="add mod">
          <ac:chgData name="Robert Brown" userId="6740461080351cdd" providerId="LiveId" clId="{2A8734A8-6A65-43F1-ADB8-1FB3780EBA90}" dt="2023-11-15T01:03:46.668" v="46" actId="1076"/>
          <ac:spMkLst>
            <pc:docMk/>
            <pc:sldMk cId="4171019071" sldId="262"/>
            <ac:spMk id="12" creationId="{0CE4B084-7381-C907-62C7-57B9DDF5D039}"/>
          </ac:spMkLst>
        </pc:spChg>
        <pc:spChg chg="add mod">
          <ac:chgData name="Robert Brown" userId="6740461080351cdd" providerId="LiveId" clId="{2A8734A8-6A65-43F1-ADB8-1FB3780EBA90}" dt="2023-11-15T01:14:02.371" v="48" actId="1076"/>
          <ac:spMkLst>
            <pc:docMk/>
            <pc:sldMk cId="4171019071" sldId="262"/>
            <ac:spMk id="14" creationId="{B0F1EEF6-A730-24C8-FB44-06FFE3AD96D6}"/>
          </ac:spMkLst>
        </pc:spChg>
      </pc:sldChg>
      <pc:sldChg chg="modSp mod setBg">
        <pc:chgData name="Robert Brown" userId="6740461080351cdd" providerId="LiveId" clId="{2A8734A8-6A65-43F1-ADB8-1FB3780EBA90}" dt="2023-11-15T22:43:33.048" v="216"/>
        <pc:sldMkLst>
          <pc:docMk/>
          <pc:sldMk cId="1363582219" sldId="267"/>
        </pc:sldMkLst>
        <pc:spChg chg="mod">
          <ac:chgData name="Robert Brown" userId="6740461080351cdd" providerId="LiveId" clId="{2A8734A8-6A65-43F1-ADB8-1FB3780EBA90}" dt="2023-11-15T22:43:29.396" v="215" actId="207"/>
          <ac:spMkLst>
            <pc:docMk/>
            <pc:sldMk cId="1363582219" sldId="267"/>
            <ac:spMk id="3" creationId="{19657FA3-E319-F536-3519-D4385C96E1E5}"/>
          </ac:spMkLst>
        </pc:spChg>
      </pc:sldChg>
      <pc:sldChg chg="setBg">
        <pc:chgData name="Robert Brown" userId="6740461080351cdd" providerId="LiveId" clId="{2A8734A8-6A65-43F1-ADB8-1FB3780EBA90}" dt="2023-11-15T22:43:42.264" v="217"/>
        <pc:sldMkLst>
          <pc:docMk/>
          <pc:sldMk cId="3538768543" sldId="268"/>
        </pc:sldMkLst>
      </pc:sldChg>
      <pc:sldChg chg="setBg">
        <pc:chgData name="Robert Brown" userId="6740461080351cdd" providerId="LiveId" clId="{2A8734A8-6A65-43F1-ADB8-1FB3780EBA90}" dt="2023-11-15T22:43:50.238" v="218"/>
        <pc:sldMkLst>
          <pc:docMk/>
          <pc:sldMk cId="2513997869" sldId="269"/>
        </pc:sldMkLst>
      </pc:sldChg>
      <pc:sldChg chg="setBg">
        <pc:chgData name="Robert Brown" userId="6740461080351cdd" providerId="LiveId" clId="{2A8734A8-6A65-43F1-ADB8-1FB3780EBA90}" dt="2023-11-15T22:43:55.878" v="219"/>
        <pc:sldMkLst>
          <pc:docMk/>
          <pc:sldMk cId="252193911" sldId="270"/>
        </pc:sldMkLst>
      </pc:sldChg>
      <pc:sldChg chg="addSp delSp modSp mod setBg modNotesTx">
        <pc:chgData name="Robert Brown" userId="6740461080351cdd" providerId="LiveId" clId="{2A8734A8-6A65-43F1-ADB8-1FB3780EBA90}" dt="2023-11-15T22:44:04.362" v="221"/>
        <pc:sldMkLst>
          <pc:docMk/>
          <pc:sldMk cId="1551770226" sldId="271"/>
        </pc:sldMkLst>
        <pc:spChg chg="add mod">
          <ac:chgData name="Robert Brown" userId="6740461080351cdd" providerId="LiveId" clId="{2A8734A8-6A65-43F1-ADB8-1FB3780EBA90}" dt="2023-11-15T02:26:46.661" v="139" actId="108"/>
          <ac:spMkLst>
            <pc:docMk/>
            <pc:sldMk cId="1551770226" sldId="271"/>
            <ac:spMk id="2" creationId="{7FEFB738-33D2-0351-316E-4C4C66208732}"/>
          </ac:spMkLst>
        </pc:spChg>
        <pc:spChg chg="mod">
          <ac:chgData name="Robert Brown" userId="6740461080351cdd" providerId="LiveId" clId="{2A8734A8-6A65-43F1-ADB8-1FB3780EBA90}" dt="2023-11-15T02:05:17.356" v="72" actId="21"/>
          <ac:spMkLst>
            <pc:docMk/>
            <pc:sldMk cId="1551770226" sldId="271"/>
            <ac:spMk id="3" creationId="{C0EF2B57-E6AC-2DA7-0105-C92F7D7930A9}"/>
          </ac:spMkLst>
        </pc:spChg>
        <pc:spChg chg="mod">
          <ac:chgData name="Robert Brown" userId="6740461080351cdd" providerId="LiveId" clId="{2A8734A8-6A65-43F1-ADB8-1FB3780EBA90}" dt="2023-11-15T02:25:26.898" v="127" actId="1076"/>
          <ac:spMkLst>
            <pc:docMk/>
            <pc:sldMk cId="1551770226" sldId="271"/>
            <ac:spMk id="4" creationId="{A550479F-A40E-2E99-7533-42670ED8D55A}"/>
          </ac:spMkLst>
        </pc:spChg>
        <pc:spChg chg="del mod">
          <ac:chgData name="Robert Brown" userId="6740461080351cdd" providerId="LiveId" clId="{2A8734A8-6A65-43F1-ADB8-1FB3780EBA90}" dt="2023-11-15T02:16:37.416" v="77"/>
          <ac:spMkLst>
            <pc:docMk/>
            <pc:sldMk cId="1551770226" sldId="271"/>
            <ac:spMk id="5" creationId="{A0B3E9D9-B0F1-CB5E-1C8A-3B8FEF7AE673}"/>
          </ac:spMkLst>
        </pc:spChg>
      </pc:sldChg>
      <pc:sldChg chg="delSp modSp mod setBg">
        <pc:chgData name="Robert Brown" userId="6740461080351cdd" providerId="LiveId" clId="{2A8734A8-6A65-43F1-ADB8-1FB3780EBA90}" dt="2023-11-15T22:44:13.810" v="223"/>
        <pc:sldMkLst>
          <pc:docMk/>
          <pc:sldMk cId="1352209990" sldId="274"/>
        </pc:sldMkLst>
        <pc:spChg chg="mod">
          <ac:chgData name="Robert Brown" userId="6740461080351cdd" providerId="LiveId" clId="{2A8734A8-6A65-43F1-ADB8-1FB3780EBA90}" dt="2023-11-07T04:07:04.314" v="13" actId="1076"/>
          <ac:spMkLst>
            <pc:docMk/>
            <pc:sldMk cId="1352209990" sldId="274"/>
            <ac:spMk id="2" creationId="{353A0DC8-D48D-B228-B250-34A2C834AC63}"/>
          </ac:spMkLst>
        </pc:spChg>
        <pc:spChg chg="mod">
          <ac:chgData name="Robert Brown" userId="6740461080351cdd" providerId="LiveId" clId="{2A8734A8-6A65-43F1-ADB8-1FB3780EBA90}" dt="2023-11-15T00:45:05.316" v="36" actId="114"/>
          <ac:spMkLst>
            <pc:docMk/>
            <pc:sldMk cId="1352209990" sldId="274"/>
            <ac:spMk id="3" creationId="{928A8F22-5397-3A33-6DF4-7AFAF061F7A3}"/>
          </ac:spMkLst>
        </pc:spChg>
        <pc:spChg chg="del mod">
          <ac:chgData name="Robert Brown" userId="6740461080351cdd" providerId="LiveId" clId="{2A8734A8-6A65-43F1-ADB8-1FB3780EBA90}" dt="2023-11-07T04:26:25.705" v="28" actId="21"/>
          <ac:spMkLst>
            <pc:docMk/>
            <pc:sldMk cId="1352209990" sldId="274"/>
            <ac:spMk id="4" creationId="{F1B25E74-E0E5-7B8D-6526-382F5B5B43B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4A04C4-3443-4CC4-937E-8D6D6F6D29A8}" type="datetimeFigureOut">
              <a:rPr lang="en-US" smtClean="0"/>
              <a:t>11/15/2023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E45BD9-6C0D-4324-9540-14B419E75A2E}" type="slidenum">
              <a:rPr lang="en-US" smtClean="0"/>
              <a:t>‹#›</a:t>
            </a:fld>
            <a:endParaRPr lang="en-US"/>
          </a:p>
        </p:txBody>
      </p:sp>
    </p:spTree>
    <p:extLst>
      <p:ext uri="{BB962C8B-B14F-4D97-AF65-F5344CB8AC3E}">
        <p14:creationId xmlns:p14="http://schemas.microsoft.com/office/powerpoint/2010/main" val="3254709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ECECF1"/>
                </a:solidFill>
                <a:effectLst/>
                <a:latin typeface="Söhne"/>
              </a:rPr>
              <a:t>Introduction</a:t>
            </a:r>
            <a:endParaRPr lang="en-US" b="0" i="0" dirty="0">
              <a:solidFill>
                <a:srgbClr val="ECECF1"/>
              </a:solidFill>
              <a:effectLst/>
              <a:latin typeface="Söhne"/>
            </a:endParaRPr>
          </a:p>
          <a:p>
            <a:pPr algn="l">
              <a:buFont typeface="Arial" panose="020B0604020202020204" pitchFamily="34" charset="0"/>
              <a:buChar char="•"/>
            </a:pPr>
            <a:r>
              <a:rPr lang="en-US" b="0" i="0" dirty="0">
                <a:solidFill>
                  <a:srgbClr val="ECECF1"/>
                </a:solidFill>
                <a:effectLst/>
                <a:latin typeface="Söhne"/>
              </a:rPr>
              <a:t>Overview of the Scotch whisky industry's complexity and significance.</a:t>
            </a:r>
          </a:p>
          <a:p>
            <a:pPr algn="l">
              <a:buFont typeface="Arial" panose="020B0604020202020204" pitchFamily="34" charset="0"/>
              <a:buChar char="•"/>
            </a:pPr>
            <a:r>
              <a:rPr lang="en-US" b="0" i="0" dirty="0">
                <a:solidFill>
                  <a:srgbClr val="ECECF1"/>
                </a:solidFill>
                <a:effectLst/>
                <a:latin typeface="Söhne"/>
              </a:rPr>
              <a:t>Purpose of the data-centric inquiry into whisky characteristics.</a:t>
            </a:r>
          </a:p>
          <a:p>
            <a:r>
              <a:rPr lang="en-US" dirty="0"/>
              <a:t>A brief narrative on the storied tradition and the unique nuances of the whisky industry.</a:t>
            </a:r>
          </a:p>
          <a:p>
            <a:r>
              <a:rPr lang="en-US" dirty="0"/>
              <a:t>Introduce the significance of the data-centric approach for distillery characterization.</a:t>
            </a:r>
          </a:p>
          <a:p>
            <a:endParaRPr lang="en-US" dirty="0"/>
          </a:p>
        </p:txBody>
      </p:sp>
      <p:sp>
        <p:nvSpPr>
          <p:cNvPr id="4" name="Slide Number Placeholder 3"/>
          <p:cNvSpPr>
            <a:spLocks noGrp="1"/>
          </p:cNvSpPr>
          <p:nvPr>
            <p:ph type="sldNum" sz="quarter" idx="5"/>
          </p:nvPr>
        </p:nvSpPr>
        <p:spPr/>
        <p:txBody>
          <a:bodyPr/>
          <a:lstStyle/>
          <a:p>
            <a:fld id="{65E45BD9-6C0D-4324-9540-14B419E75A2E}" type="slidenum">
              <a:rPr lang="en-US" smtClean="0"/>
              <a:t>4</a:t>
            </a:fld>
            <a:endParaRPr lang="en-US"/>
          </a:p>
        </p:txBody>
      </p:sp>
    </p:spTree>
    <p:extLst>
      <p:ext uri="{BB962C8B-B14F-4D97-AF65-F5344CB8AC3E}">
        <p14:creationId xmlns:p14="http://schemas.microsoft.com/office/powerpoint/2010/main" val="14434307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ECECF1"/>
                </a:solidFill>
                <a:effectLst/>
                <a:latin typeface="Söhne"/>
              </a:rPr>
              <a:t>Background</a:t>
            </a:r>
            <a:endParaRPr lang="en-US" b="0" i="0" dirty="0">
              <a:solidFill>
                <a:srgbClr val="ECECF1"/>
              </a:solidFill>
              <a:effectLst/>
              <a:latin typeface="Söhne"/>
            </a:endParaRPr>
          </a:p>
          <a:p>
            <a:pPr algn="l">
              <a:buFont typeface="Arial" panose="020B0604020202020204" pitchFamily="34" charset="0"/>
              <a:buChar char="•"/>
            </a:pPr>
            <a:r>
              <a:rPr lang="en-US" b="0" i="0" dirty="0">
                <a:solidFill>
                  <a:srgbClr val="ECECF1"/>
                </a:solidFill>
                <a:effectLst/>
                <a:latin typeface="Söhne"/>
              </a:rPr>
              <a:t>Discuss the dataset sources: Kaggle.</a:t>
            </a:r>
          </a:p>
          <a:p>
            <a:pPr algn="l">
              <a:buFont typeface="Arial" panose="020B0604020202020204" pitchFamily="34" charset="0"/>
              <a:buChar char="•"/>
            </a:pPr>
            <a:r>
              <a:rPr lang="en-US" b="0" i="0" dirty="0">
                <a:solidFill>
                  <a:srgbClr val="ECECF1"/>
                </a:solidFill>
                <a:effectLst/>
                <a:latin typeface="Söhne"/>
              </a:rPr>
              <a:t>Mention the features described in the dataset, including body, sweetness, smokiness, etc.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F1"/>
                </a:solidFill>
                <a:effectLst/>
                <a:latin typeface="Söhne"/>
              </a:rPr>
              <a:t>The proper drinking of Scotch whisky is more than indulgence: it is a toast to civilization, a tribute to the continuity of culture, a manifesto of man’s determination to use the resources of nature to refresh mind and body and enjoy to the full the senses with which he has been endowed." - David </a:t>
            </a:r>
            <a:r>
              <a:rPr lang="en-US" b="0" i="0" dirty="0" err="1">
                <a:solidFill>
                  <a:srgbClr val="ECECF1"/>
                </a:solidFill>
                <a:effectLst/>
                <a:latin typeface="Söhne"/>
              </a:rPr>
              <a:t>Daiches</a:t>
            </a:r>
            <a:r>
              <a:rPr lang="en-US" b="0" i="0" dirty="0">
                <a:solidFill>
                  <a:srgbClr val="ECECF1"/>
                </a:solidFill>
                <a:effectLst/>
                <a:latin typeface="Söhne"/>
              </a:rPr>
              <a:t>, Scottish literary historian and critic.</a:t>
            </a:r>
            <a:endParaRPr lang="en-US" dirty="0"/>
          </a:p>
          <a:p>
            <a:endParaRPr lang="en-US" dirty="0"/>
          </a:p>
        </p:txBody>
      </p:sp>
      <p:sp>
        <p:nvSpPr>
          <p:cNvPr id="4" name="Slide Number Placeholder 3"/>
          <p:cNvSpPr>
            <a:spLocks noGrp="1"/>
          </p:cNvSpPr>
          <p:nvPr>
            <p:ph type="sldNum" sz="quarter" idx="5"/>
          </p:nvPr>
        </p:nvSpPr>
        <p:spPr/>
        <p:txBody>
          <a:bodyPr/>
          <a:lstStyle/>
          <a:p>
            <a:fld id="{65E45BD9-6C0D-4324-9540-14B419E75A2E}" type="slidenum">
              <a:rPr lang="en-US" smtClean="0"/>
              <a:t>5</a:t>
            </a:fld>
            <a:endParaRPr lang="en-US"/>
          </a:p>
        </p:txBody>
      </p:sp>
    </p:spTree>
    <p:extLst>
      <p:ext uri="{BB962C8B-B14F-4D97-AF65-F5344CB8AC3E}">
        <p14:creationId xmlns:p14="http://schemas.microsoft.com/office/powerpoint/2010/main" val="771136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Problem Statement</a:t>
            </a:r>
          </a:p>
          <a:p>
            <a:endParaRPr lang="en-US" dirty="0"/>
          </a:p>
          <a:p>
            <a:r>
              <a:rPr lang="en-US" dirty="0"/>
              <a:t>Detailed problem statement from the Signature Assignment.</a:t>
            </a:r>
          </a:p>
          <a:p>
            <a:r>
              <a:rPr lang="en-US" b="0" i="0" dirty="0">
                <a:solidFill>
                  <a:srgbClr val="ECECF1"/>
                </a:solidFill>
                <a:effectLst/>
                <a:latin typeface="Söhne"/>
              </a:rPr>
              <a:t>Articulate the main goal: elucidate the factors defining whisky characteristics and develop predictive models.</a:t>
            </a:r>
          </a:p>
          <a:p>
            <a:endParaRPr lang="en-US" dirty="0"/>
          </a:p>
          <a:p>
            <a:r>
              <a:rPr lang="en-US" sz="1200" b="0" dirty="0">
                <a:solidFill>
                  <a:schemeClr val="bg1"/>
                </a:solidFill>
                <a:effectLst/>
              </a:rPr>
              <a:t>The central challenge addressed by this analysis is to discern the myriad factors that define the unique characteristics of Scotch whisky, which can be as varied and complex as the spirit itself. </a:t>
            </a:r>
          </a:p>
          <a:p>
            <a:endParaRPr lang="en-US" b="0" dirty="0">
              <a:solidFill>
                <a:schemeClr val="bg1"/>
              </a:solidFill>
              <a:effectLst/>
            </a:endParaRPr>
          </a:p>
          <a:p>
            <a:r>
              <a:rPr lang="en-US" sz="1200" b="0" dirty="0">
                <a:solidFill>
                  <a:schemeClr val="bg1"/>
                </a:solidFill>
                <a:effectLst/>
              </a:rPr>
              <a:t>This entails unraveling the intricate blend of ingredients, processes, and cultural elements that give each whisky its signature profile. </a:t>
            </a:r>
          </a:p>
          <a:p>
            <a:endParaRPr lang="en-US" b="0" dirty="0">
              <a:solidFill>
                <a:schemeClr val="bg1"/>
              </a:solidFill>
              <a:effectLst/>
            </a:endParaRPr>
          </a:p>
          <a:p>
            <a:r>
              <a:rPr lang="en-US" sz="1200" b="0" dirty="0">
                <a:solidFill>
                  <a:schemeClr val="bg1"/>
                </a:solidFill>
                <a:effectLst/>
              </a:rPr>
              <a:t>By leveraging predictive analytics, we aim to translate these multifaceted data into strategic insights that can guide product development, marketing, and consumer education.</a:t>
            </a:r>
          </a:p>
          <a:p>
            <a:endParaRPr lang="en-US" dirty="0"/>
          </a:p>
        </p:txBody>
      </p:sp>
      <p:sp>
        <p:nvSpPr>
          <p:cNvPr id="4" name="Slide Number Placeholder 3"/>
          <p:cNvSpPr>
            <a:spLocks noGrp="1"/>
          </p:cNvSpPr>
          <p:nvPr>
            <p:ph type="sldNum" sz="quarter" idx="5"/>
          </p:nvPr>
        </p:nvSpPr>
        <p:spPr/>
        <p:txBody>
          <a:bodyPr/>
          <a:lstStyle/>
          <a:p>
            <a:fld id="{65E45BD9-6C0D-4324-9540-14B419E75A2E}" type="slidenum">
              <a:rPr lang="en-US" smtClean="0"/>
              <a:t>6</a:t>
            </a:fld>
            <a:endParaRPr lang="en-US"/>
          </a:p>
        </p:txBody>
      </p:sp>
    </p:spTree>
    <p:extLst>
      <p:ext uri="{BB962C8B-B14F-4D97-AF65-F5344CB8AC3E}">
        <p14:creationId xmlns:p14="http://schemas.microsoft.com/office/powerpoint/2010/main" val="36324461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21818-E75A-458F-AC5B-0E9A2C76B835}"/>
              </a:ext>
            </a:extLst>
          </p:cNvPr>
          <p:cNvSpPr>
            <a:spLocks noGrp="1"/>
          </p:cNvSpPr>
          <p:nvPr>
            <p:ph type="ctrTitle"/>
          </p:nvPr>
        </p:nvSpPr>
        <p:spPr>
          <a:xfrm>
            <a:off x="448056" y="448056"/>
            <a:ext cx="11292840" cy="3401568"/>
          </a:xfrm>
        </p:spPr>
        <p:txBody>
          <a:bodyPr anchor="b">
            <a:normAutofit/>
          </a:bodyPr>
          <a:lstStyle>
            <a:lvl1pPr algn="l">
              <a:defRPr sz="6400">
                <a:solidFill>
                  <a:schemeClr val="tx2"/>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6EE64DE-978B-4F95-BB3C-D027D8008748}"/>
              </a:ext>
            </a:extLst>
          </p:cNvPr>
          <p:cNvSpPr>
            <a:spLocks noGrp="1"/>
          </p:cNvSpPr>
          <p:nvPr>
            <p:ph type="subTitle" idx="1"/>
          </p:nvPr>
        </p:nvSpPr>
        <p:spPr>
          <a:xfrm>
            <a:off x="448056" y="4471416"/>
            <a:ext cx="11292840" cy="1481328"/>
          </a:xfrm>
        </p:spPr>
        <p:txBody>
          <a:bodyPr/>
          <a:lstStyle>
            <a:lvl1pPr marL="0" indent="0" algn="l">
              <a:lnSpc>
                <a:spcPct val="120000"/>
              </a:lnSpc>
              <a:buNone/>
              <a:defRPr sz="2400">
                <a:solidFill>
                  <a:schemeClr val="tx2">
                    <a:alpha val="5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a:extLst>
              <a:ext uri="{FF2B5EF4-FFF2-40B4-BE49-F238E27FC236}">
                <a16:creationId xmlns:a16="http://schemas.microsoft.com/office/drawing/2014/main" id="{C66CC717-08C5-4F3E-B8AA-BA93C8755982}"/>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Footer Placeholder 4">
            <a:extLst>
              <a:ext uri="{FF2B5EF4-FFF2-40B4-BE49-F238E27FC236}">
                <a16:creationId xmlns:a16="http://schemas.microsoft.com/office/drawing/2014/main" id="{896B5700-AA45-4E20-8BE5-27620411303F}"/>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10" name="Slide Number Placeholder 5">
            <a:extLst>
              <a:ext uri="{FF2B5EF4-FFF2-40B4-BE49-F238E27FC236}">
                <a16:creationId xmlns:a16="http://schemas.microsoft.com/office/drawing/2014/main" id="{7C5B7199-CC00-4D38-8B48-F8A539112985}"/>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11" name="Date Placeholder 3">
            <a:extLst>
              <a:ext uri="{FF2B5EF4-FFF2-40B4-BE49-F238E27FC236}">
                <a16:creationId xmlns:a16="http://schemas.microsoft.com/office/drawing/2014/main" id="{16BC76EC-3453-4CE0-A71D-BD21940757B4}"/>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Wednesday, November 15, 2023</a:t>
            </a:fld>
            <a:endParaRPr lang="en-US" dirty="0"/>
          </a:p>
        </p:txBody>
      </p:sp>
    </p:spTree>
    <p:extLst>
      <p:ext uri="{BB962C8B-B14F-4D97-AF65-F5344CB8AC3E}">
        <p14:creationId xmlns:p14="http://schemas.microsoft.com/office/powerpoint/2010/main" val="2633087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733FC-38A1-463C-BF3D-0D99784E02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2AFD076A-A004-4560-A43B-028624E20D17}"/>
              </a:ext>
            </a:extLst>
          </p:cNvPr>
          <p:cNvSpPr>
            <a:spLocks noGrp="1"/>
          </p:cNvSpPr>
          <p:nvPr>
            <p:ph type="body" orient="vert" idx="1"/>
          </p:nvPr>
        </p:nvSpPr>
        <p:spPr>
          <a:xfrm>
            <a:off x="448056" y="1956816"/>
            <a:ext cx="11301984" cy="3995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FCFBA60-9309-4F2A-9FA9-305C4AFBECAF}"/>
              </a:ext>
            </a:extLst>
          </p:cNvPr>
          <p:cNvSpPr>
            <a:spLocks noGrp="1"/>
          </p:cNvSpPr>
          <p:nvPr>
            <p:ph type="dt" sz="half" idx="10"/>
          </p:nvPr>
        </p:nvSpPr>
        <p:spPr>
          <a:xfrm>
            <a:off x="438912" y="6153912"/>
            <a:ext cx="3456432" cy="502920"/>
          </a:xfrm>
          <a:prstGeom prst="rect">
            <a:avLst/>
          </a:prstGeom>
        </p:spPr>
        <p:txBody>
          <a:bodyPr/>
          <a:lstStyle/>
          <a:p>
            <a:fld id="{53CF612A-4CB0-4F57-9A87-F049CECB184D}" type="datetime2">
              <a:rPr lang="en-US" smtClean="0"/>
              <a:t>Wednesday, November 15, 2023</a:t>
            </a:fld>
            <a:endParaRPr lang="en-US"/>
          </a:p>
        </p:txBody>
      </p:sp>
      <p:sp>
        <p:nvSpPr>
          <p:cNvPr id="5" name="Footer Placeholder 4">
            <a:extLst>
              <a:ext uri="{FF2B5EF4-FFF2-40B4-BE49-F238E27FC236}">
                <a16:creationId xmlns:a16="http://schemas.microsoft.com/office/drawing/2014/main" id="{491BF451-928F-4E55-8A76-111D0E21121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B5EC161-BA80-4E93-AEB1-B61E38C098BB}"/>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847460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44E3E-5EFE-4FCB-86A2-5E20CC6525EC}"/>
              </a:ext>
            </a:extLst>
          </p:cNvPr>
          <p:cNvSpPr>
            <a:spLocks noGrp="1"/>
          </p:cNvSpPr>
          <p:nvPr>
            <p:ph type="title" orient="vert"/>
          </p:nvPr>
        </p:nvSpPr>
        <p:spPr>
          <a:xfrm>
            <a:off x="10232136" y="448056"/>
            <a:ext cx="1581912" cy="550468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95005E-2E0C-4200-BF29-1135A35EE9B9}"/>
              </a:ext>
            </a:extLst>
          </p:cNvPr>
          <p:cNvSpPr>
            <a:spLocks noGrp="1"/>
          </p:cNvSpPr>
          <p:nvPr>
            <p:ph type="body" orient="vert" idx="1"/>
          </p:nvPr>
        </p:nvSpPr>
        <p:spPr>
          <a:xfrm>
            <a:off x="438912" y="438912"/>
            <a:ext cx="9436608" cy="55046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12BBBED-3B21-4271-BC0F-BBA258B59D48}"/>
              </a:ext>
            </a:extLst>
          </p:cNvPr>
          <p:cNvSpPr>
            <a:spLocks noGrp="1"/>
          </p:cNvSpPr>
          <p:nvPr>
            <p:ph type="dt" sz="half" idx="10"/>
          </p:nvPr>
        </p:nvSpPr>
        <p:spPr>
          <a:xfrm>
            <a:off x="438912" y="6153912"/>
            <a:ext cx="3456432" cy="502920"/>
          </a:xfrm>
          <a:prstGeom prst="rect">
            <a:avLst/>
          </a:prstGeom>
        </p:spPr>
        <p:txBody>
          <a:bodyPr/>
          <a:lstStyle/>
          <a:p>
            <a:fld id="{8F397F40-C8F7-4897-A6B8-241042F913A9}" type="datetime2">
              <a:rPr lang="en-US" smtClean="0"/>
              <a:t>Wednesday, November 15, 2023</a:t>
            </a:fld>
            <a:endParaRPr lang="en-US"/>
          </a:p>
        </p:txBody>
      </p:sp>
      <p:sp>
        <p:nvSpPr>
          <p:cNvPr id="5" name="Footer Placeholder 4">
            <a:extLst>
              <a:ext uri="{FF2B5EF4-FFF2-40B4-BE49-F238E27FC236}">
                <a16:creationId xmlns:a16="http://schemas.microsoft.com/office/drawing/2014/main" id="{2D89CED5-56F3-4943-8143-918F7A860CD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9C87180-7248-4741-8E3B-9AAFB414DD95}"/>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2365829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B7685-BDD9-488F-B082-33592E0F1364}"/>
              </a:ext>
            </a:extLst>
          </p:cNvPr>
          <p:cNvSpPr>
            <a:spLocks noGrp="1"/>
          </p:cNvSpPr>
          <p:nvPr>
            <p:ph type="title"/>
          </p:nvPr>
        </p:nvSpPr>
        <p:spPr/>
        <p:txBody>
          <a:bodyPr wrap="square"/>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9CB5FF-7FB5-4B8A-BF1C-48765D40B4C0}"/>
              </a:ext>
            </a:extLst>
          </p:cNvPr>
          <p:cNvSpPr>
            <a:spLocks noGrp="1"/>
          </p:cNvSpPr>
          <p:nvPr>
            <p:ph idx="1"/>
          </p:nvPr>
        </p:nvSpPr>
        <p:spPr>
          <a:xfrm>
            <a:off x="448056" y="1735200"/>
            <a:ext cx="11293200" cy="3783013"/>
          </a:xfrm>
        </p:spPr>
        <p:txBody>
          <a:bodyPr wrap="square"/>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a:extLst>
              <a:ext uri="{FF2B5EF4-FFF2-40B4-BE49-F238E27FC236}">
                <a16:creationId xmlns:a16="http://schemas.microsoft.com/office/drawing/2014/main" id="{BDA03860-F8F0-4186-B5D0-72C935B2C2A9}"/>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8" name="Slide Number Placeholder 5">
            <a:extLst>
              <a:ext uri="{FF2B5EF4-FFF2-40B4-BE49-F238E27FC236}">
                <a16:creationId xmlns:a16="http://schemas.microsoft.com/office/drawing/2014/main" id="{60B9D802-9E36-42DA-B6CA-6C937CBE8A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9" name="Date Placeholder 3">
            <a:extLst>
              <a:ext uri="{FF2B5EF4-FFF2-40B4-BE49-F238E27FC236}">
                <a16:creationId xmlns:a16="http://schemas.microsoft.com/office/drawing/2014/main" id="{C227B5A7-BF66-4C50-9DAD-A24070310B83}"/>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Wednesday, November 15, 2023</a:t>
            </a:fld>
            <a:endParaRPr lang="en-US" dirty="0"/>
          </a:p>
        </p:txBody>
      </p:sp>
    </p:spTree>
    <p:extLst>
      <p:ext uri="{BB962C8B-B14F-4D97-AF65-F5344CB8AC3E}">
        <p14:creationId xmlns:p14="http://schemas.microsoft.com/office/powerpoint/2010/main" val="1879275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E2B8D-DB20-44D1-84BC-F76685913380}"/>
              </a:ext>
            </a:extLst>
          </p:cNvPr>
          <p:cNvSpPr>
            <a:spLocks noGrp="1"/>
          </p:cNvSpPr>
          <p:nvPr>
            <p:ph type="title"/>
          </p:nvPr>
        </p:nvSpPr>
        <p:spPr>
          <a:xfrm>
            <a:off x="448056" y="448056"/>
            <a:ext cx="11311128" cy="3401568"/>
          </a:xfrm>
        </p:spPr>
        <p:txBody>
          <a:bodyPr anchor="b">
            <a:normAutofit/>
          </a:bodyPr>
          <a:lstStyle>
            <a:lvl1pPr>
              <a:defRPr sz="6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594C298-618E-4642-8F2B-8DD253ED5C06}"/>
              </a:ext>
            </a:extLst>
          </p:cNvPr>
          <p:cNvSpPr>
            <a:spLocks noGrp="1"/>
          </p:cNvSpPr>
          <p:nvPr>
            <p:ph type="body" idx="1"/>
          </p:nvPr>
        </p:nvSpPr>
        <p:spPr>
          <a:xfrm>
            <a:off x="448056" y="4471416"/>
            <a:ext cx="11292840" cy="1481328"/>
          </a:xfrm>
        </p:spPr>
        <p:txBody>
          <a:bodyPr/>
          <a:lstStyle>
            <a:lvl1pPr marL="0" indent="0">
              <a:lnSpc>
                <a:spcPct val="120000"/>
              </a:lnSpc>
              <a:buNone/>
              <a:defRPr sz="2400">
                <a:solidFill>
                  <a:schemeClr val="tx2">
                    <a:alpha val="5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B3ECD5-2EEA-457B-9C93-36F8AF368EC7}"/>
              </a:ext>
            </a:extLst>
          </p:cNvPr>
          <p:cNvSpPr>
            <a:spLocks noGrp="1"/>
          </p:cNvSpPr>
          <p:nvPr>
            <p:ph type="dt" sz="half" idx="10"/>
          </p:nvPr>
        </p:nvSpPr>
        <p:spPr>
          <a:xfrm>
            <a:off x="438912" y="6153912"/>
            <a:ext cx="3456432" cy="502920"/>
          </a:xfrm>
          <a:prstGeom prst="rect">
            <a:avLst/>
          </a:prstGeom>
        </p:spPr>
        <p:txBody>
          <a:bodyPr/>
          <a:lstStyle/>
          <a:p>
            <a:fld id="{10EDCA73-0A86-4195-A787-75037827079D}" type="datetime2">
              <a:rPr lang="en-US" smtClean="0"/>
              <a:t>Wednesday, November 15, 2023</a:t>
            </a:fld>
            <a:endParaRPr lang="en-US"/>
          </a:p>
        </p:txBody>
      </p:sp>
      <p:sp>
        <p:nvSpPr>
          <p:cNvPr id="5" name="Footer Placeholder 4">
            <a:extLst>
              <a:ext uri="{FF2B5EF4-FFF2-40B4-BE49-F238E27FC236}">
                <a16:creationId xmlns:a16="http://schemas.microsoft.com/office/drawing/2014/main" id="{D79A15D4-F172-4025-9290-C8F5D419720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3926CD73-9984-4E1D-BD74-37115C1F4C57}"/>
              </a:ext>
            </a:extLst>
          </p:cNvPr>
          <p:cNvSpPr>
            <a:spLocks noGrp="1"/>
          </p:cNvSpPr>
          <p:nvPr>
            <p:ph type="sldNum" sz="quarter" idx="12"/>
          </p:nvPr>
        </p:nvSpPr>
        <p:spPr/>
        <p:txBody>
          <a:bodyPr rIns="219456"/>
          <a:lstStyle/>
          <a:p>
            <a:fld id="{0D309695-DEC3-40DA-9DF5-330280C9D0E8}" type="slidenum">
              <a:rPr lang="en-US" smtClean="0"/>
              <a:t>‹#›</a:t>
            </a:fld>
            <a:endParaRPr lang="en-US"/>
          </a:p>
        </p:txBody>
      </p:sp>
      <p:cxnSp>
        <p:nvCxnSpPr>
          <p:cNvPr id="8" name="Straight Connector 7">
            <a:extLst>
              <a:ext uri="{FF2B5EF4-FFF2-40B4-BE49-F238E27FC236}">
                <a16:creationId xmlns:a16="http://schemas.microsoft.com/office/drawing/2014/main" id="{E99FAD47-5E44-4EE5-A422-A77593F8F3A3}"/>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1257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74E41-AB27-418C-AA9E-8F863DDE362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8B9E10A-E18D-4122-A71B-0A22F695E076}"/>
              </a:ext>
            </a:extLst>
          </p:cNvPr>
          <p:cNvSpPr>
            <a:spLocks noGrp="1"/>
          </p:cNvSpPr>
          <p:nvPr>
            <p:ph sz="half" idx="1"/>
          </p:nvPr>
        </p:nvSpPr>
        <p:spPr>
          <a:xfrm>
            <a:off x="448056" y="1735200"/>
            <a:ext cx="5431536" cy="4214750"/>
          </a:xfrm>
        </p:spPr>
        <p:txBody>
          <a:bodyPr/>
          <a:lstStyle>
            <a:lvl1pPr marL="450000">
              <a:defRPr/>
            </a:lvl1pPr>
            <a:lvl2pPr marL="900000">
              <a:defRPr/>
            </a:lvl2pPr>
            <a:lvl3pPr marL="1350000">
              <a:defRPr/>
            </a:lvl3pPr>
            <a:lvl4pPr marL="1800000">
              <a:defRPr/>
            </a:lvl4pPr>
            <a:lvl5pPr marL="225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90CB980D-2720-431B-88C8-4D837023BBFF}"/>
              </a:ext>
            </a:extLst>
          </p:cNvPr>
          <p:cNvSpPr>
            <a:spLocks noGrp="1"/>
          </p:cNvSpPr>
          <p:nvPr>
            <p:ph sz="half" idx="2"/>
          </p:nvPr>
        </p:nvSpPr>
        <p:spPr>
          <a:xfrm>
            <a:off x="6309360" y="1735200"/>
            <a:ext cx="5431536" cy="4214750"/>
          </a:xfrm>
        </p:spPr>
        <p:txBody>
          <a:bodyPr/>
          <a:lstStyle>
            <a:lvl2pPr marL="900000">
              <a:defRPr/>
            </a:lvl2pPr>
            <a:lvl3pPr marL="1350000">
              <a:defRPr/>
            </a:lvl3pPr>
            <a:lvl4pPr marL="1800000">
              <a:defRPr/>
            </a:lvl4pPr>
            <a:lvl5pPr marL="243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E8EB211-F6F7-4C53-B25F-F1EBF7A8BF4E}"/>
              </a:ext>
            </a:extLst>
          </p:cNvPr>
          <p:cNvSpPr>
            <a:spLocks noGrp="1"/>
          </p:cNvSpPr>
          <p:nvPr>
            <p:ph type="dt" sz="half" idx="10"/>
          </p:nvPr>
        </p:nvSpPr>
        <p:spPr>
          <a:xfrm>
            <a:off x="438912" y="6153912"/>
            <a:ext cx="3456432" cy="502920"/>
          </a:xfrm>
          <a:prstGeom prst="rect">
            <a:avLst/>
          </a:prstGeom>
        </p:spPr>
        <p:txBody>
          <a:bodyPr/>
          <a:lstStyle/>
          <a:p>
            <a:fld id="{83C75374-B296-498E-A935-80631EA9020D}" type="datetime2">
              <a:rPr lang="en-US" smtClean="0"/>
              <a:t>Wednesday, November 15, 2023</a:t>
            </a:fld>
            <a:endParaRPr lang="en-US"/>
          </a:p>
        </p:txBody>
      </p:sp>
      <p:sp>
        <p:nvSpPr>
          <p:cNvPr id="6" name="Footer Placeholder 5">
            <a:extLst>
              <a:ext uri="{FF2B5EF4-FFF2-40B4-BE49-F238E27FC236}">
                <a16:creationId xmlns:a16="http://schemas.microsoft.com/office/drawing/2014/main" id="{D0AA830D-482E-415E-B855-D561B94BDC2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2D7FB2AC-9F49-4D35-8C5E-ECECC6B13134}"/>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2606569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25D59-DC0A-4295-8714-902B54B983AF}"/>
              </a:ext>
            </a:extLst>
          </p:cNvPr>
          <p:cNvSpPr>
            <a:spLocks noGrp="1"/>
          </p:cNvSpPr>
          <p:nvPr>
            <p:ph type="title"/>
          </p:nvPr>
        </p:nvSpPr>
        <p:spPr>
          <a:xfrm>
            <a:off x="448056" y="388800"/>
            <a:ext cx="11311128" cy="114120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67A33E2-E7AE-4E37-9DF1-69697E45D2A7}"/>
              </a:ext>
            </a:extLst>
          </p:cNvPr>
          <p:cNvSpPr>
            <a:spLocks noGrp="1"/>
          </p:cNvSpPr>
          <p:nvPr>
            <p:ph type="body" idx="1"/>
          </p:nvPr>
        </p:nvSpPr>
        <p:spPr>
          <a:xfrm>
            <a:off x="448056"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2E79D5-E651-4B82-AFAA-DE6E16AC3EB8}"/>
              </a:ext>
            </a:extLst>
          </p:cNvPr>
          <p:cNvSpPr>
            <a:spLocks noGrp="1"/>
          </p:cNvSpPr>
          <p:nvPr>
            <p:ph sz="half" idx="2"/>
          </p:nvPr>
        </p:nvSpPr>
        <p:spPr>
          <a:xfrm>
            <a:off x="448056"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1A91196-F771-42C3-A726-A4ECF561FFF3}"/>
              </a:ext>
            </a:extLst>
          </p:cNvPr>
          <p:cNvSpPr>
            <a:spLocks noGrp="1"/>
          </p:cNvSpPr>
          <p:nvPr>
            <p:ph type="body" sz="quarter" idx="3"/>
          </p:nvPr>
        </p:nvSpPr>
        <p:spPr>
          <a:xfrm>
            <a:off x="6309360"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76BA18-D373-4B5F-B812-5D5E4C2378E7}"/>
              </a:ext>
            </a:extLst>
          </p:cNvPr>
          <p:cNvSpPr>
            <a:spLocks noGrp="1"/>
          </p:cNvSpPr>
          <p:nvPr>
            <p:ph sz="quarter" idx="4"/>
          </p:nvPr>
        </p:nvSpPr>
        <p:spPr>
          <a:xfrm>
            <a:off x="6309360"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F395D0EB-9F99-4C95-ADA6-AC6B493CCA9D}"/>
              </a:ext>
            </a:extLst>
          </p:cNvPr>
          <p:cNvSpPr>
            <a:spLocks noGrp="1"/>
          </p:cNvSpPr>
          <p:nvPr>
            <p:ph type="dt" sz="half" idx="10"/>
          </p:nvPr>
        </p:nvSpPr>
        <p:spPr>
          <a:xfrm>
            <a:off x="438912" y="6153912"/>
            <a:ext cx="3456432" cy="502920"/>
          </a:xfrm>
          <a:prstGeom prst="rect">
            <a:avLst/>
          </a:prstGeom>
        </p:spPr>
        <p:txBody>
          <a:bodyPr/>
          <a:lstStyle/>
          <a:p>
            <a:fld id="{B098B728-214A-4ABC-8432-5B3A5A66A987}" type="datetime2">
              <a:rPr lang="en-US" smtClean="0"/>
              <a:t>Wednesday, November 15, 2023</a:t>
            </a:fld>
            <a:endParaRPr lang="en-US" dirty="0"/>
          </a:p>
        </p:txBody>
      </p:sp>
      <p:sp>
        <p:nvSpPr>
          <p:cNvPr id="8" name="Footer Placeholder 7">
            <a:extLst>
              <a:ext uri="{FF2B5EF4-FFF2-40B4-BE49-F238E27FC236}">
                <a16:creationId xmlns:a16="http://schemas.microsoft.com/office/drawing/2014/main" id="{27EB69A9-1E48-4683-8873-D888C39E6EE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57E419C-3010-4562-BA4B-ECBC2DBE629E}"/>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501615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58066-A255-4886-A4B0-2AC829A768F3}"/>
              </a:ext>
            </a:extLst>
          </p:cNvPr>
          <p:cNvSpPr>
            <a:spLocks noGrp="1"/>
          </p:cNvSpPr>
          <p:nvPr>
            <p:ph type="title"/>
          </p:nvPr>
        </p:nvSpPr>
        <p:spPr>
          <a:xfrm>
            <a:off x="448056" y="388800"/>
            <a:ext cx="11311128" cy="5559552"/>
          </a:xfrm>
        </p:spPr>
        <p:txBody>
          <a:bodyPr wrap="square"/>
          <a:lstStyle/>
          <a:p>
            <a:r>
              <a:rPr lang="en-US"/>
              <a:t>Click to edit Master title style</a:t>
            </a:r>
            <a:endParaRPr lang="en-US" dirty="0"/>
          </a:p>
        </p:txBody>
      </p:sp>
      <p:sp>
        <p:nvSpPr>
          <p:cNvPr id="3" name="Date Placeholder 2">
            <a:extLst>
              <a:ext uri="{FF2B5EF4-FFF2-40B4-BE49-F238E27FC236}">
                <a16:creationId xmlns:a16="http://schemas.microsoft.com/office/drawing/2014/main" id="{2068D80A-6560-46E3-AF30-9CEC54EA747C}"/>
              </a:ext>
            </a:extLst>
          </p:cNvPr>
          <p:cNvSpPr>
            <a:spLocks noGrp="1"/>
          </p:cNvSpPr>
          <p:nvPr>
            <p:ph type="dt" sz="half" idx="10"/>
          </p:nvPr>
        </p:nvSpPr>
        <p:spPr>
          <a:xfrm>
            <a:off x="438912" y="6153912"/>
            <a:ext cx="3456432" cy="502920"/>
          </a:xfrm>
          <a:prstGeom prst="rect">
            <a:avLst/>
          </a:prstGeom>
        </p:spPr>
        <p:txBody>
          <a:bodyPr/>
          <a:lstStyle/>
          <a:p>
            <a:fld id="{015F02D0-6806-43AF-9888-2359BF40C204}" type="datetime2">
              <a:rPr lang="en-US" smtClean="0"/>
              <a:t>Wednesday, November 15, 2023</a:t>
            </a:fld>
            <a:endParaRPr lang="en-US"/>
          </a:p>
        </p:txBody>
      </p:sp>
      <p:sp>
        <p:nvSpPr>
          <p:cNvPr id="4" name="Footer Placeholder 3">
            <a:extLst>
              <a:ext uri="{FF2B5EF4-FFF2-40B4-BE49-F238E27FC236}">
                <a16:creationId xmlns:a16="http://schemas.microsoft.com/office/drawing/2014/main" id="{4AB673C2-FB1E-46F5-8CFB-93B9DB807075}"/>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91E2120-410F-4382-81AB-37F161F72150}"/>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2197581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802222-E41B-48E7-BF06-5C5509D621C0}"/>
              </a:ext>
            </a:extLst>
          </p:cNvPr>
          <p:cNvSpPr>
            <a:spLocks noGrp="1"/>
          </p:cNvSpPr>
          <p:nvPr>
            <p:ph type="dt" sz="half" idx="10"/>
          </p:nvPr>
        </p:nvSpPr>
        <p:spPr>
          <a:xfrm>
            <a:off x="438912" y="6153912"/>
            <a:ext cx="3456432" cy="502920"/>
          </a:xfrm>
          <a:prstGeom prst="rect">
            <a:avLst/>
          </a:prstGeom>
        </p:spPr>
        <p:txBody>
          <a:bodyPr/>
          <a:lstStyle/>
          <a:p>
            <a:fld id="{8EE14D2D-B1AF-4197-82D6-FC1F8BD05681}" type="datetime2">
              <a:rPr lang="en-US" smtClean="0"/>
              <a:t>Wednesday, November 15, 2023</a:t>
            </a:fld>
            <a:endParaRPr lang="en-US"/>
          </a:p>
        </p:txBody>
      </p:sp>
      <p:sp>
        <p:nvSpPr>
          <p:cNvPr id="3" name="Footer Placeholder 2">
            <a:extLst>
              <a:ext uri="{FF2B5EF4-FFF2-40B4-BE49-F238E27FC236}">
                <a16:creationId xmlns:a16="http://schemas.microsoft.com/office/drawing/2014/main" id="{17A636E3-B721-46E8-882F-C123530F0FEF}"/>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C4FC1178-3E0E-449A-B799-009C04C069AF}"/>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3510925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23392-4FF4-4922-A14E-8AA23A9BDD7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04FB38E-5055-4C9B-9A3B-A7B3A4887944}"/>
              </a:ext>
            </a:extLst>
          </p:cNvPr>
          <p:cNvSpPr>
            <a:spLocks noGrp="1"/>
          </p:cNvSpPr>
          <p:nvPr>
            <p:ph idx="1"/>
          </p:nvPr>
        </p:nvSpPr>
        <p:spPr>
          <a:xfrm>
            <a:off x="4370832" y="393192"/>
            <a:ext cx="7379208" cy="5559552"/>
          </a:xfrm>
        </p:spPr>
        <p:txBody>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E2EC2DB-2ED3-408C-BFF2-F413C9D8F91E}"/>
              </a:ext>
            </a:extLst>
          </p:cNvPr>
          <p:cNvSpPr>
            <a:spLocks noGrp="1"/>
          </p:cNvSpPr>
          <p:nvPr>
            <p:ph type="body" sz="half" idx="2"/>
          </p:nvPr>
        </p:nvSpPr>
        <p:spPr>
          <a:xfrm>
            <a:off x="448056" y="1733550"/>
            <a:ext cx="3447288" cy="421919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374FDF-3000-4B2C-AC88-8CE34D680596}"/>
              </a:ext>
            </a:extLst>
          </p:cNvPr>
          <p:cNvSpPr>
            <a:spLocks noGrp="1"/>
          </p:cNvSpPr>
          <p:nvPr>
            <p:ph type="dt" sz="half" idx="10"/>
          </p:nvPr>
        </p:nvSpPr>
        <p:spPr>
          <a:xfrm>
            <a:off x="438912" y="6153912"/>
            <a:ext cx="3456432" cy="502920"/>
          </a:xfrm>
          <a:prstGeom prst="rect">
            <a:avLst/>
          </a:prstGeom>
        </p:spPr>
        <p:txBody>
          <a:bodyPr/>
          <a:lstStyle/>
          <a:p>
            <a:fld id="{98771CEB-9838-4245-91B8-EFBAFE2D8B44}" type="datetime2">
              <a:rPr lang="en-US" smtClean="0"/>
              <a:t>Wednesday, November 15, 2023</a:t>
            </a:fld>
            <a:endParaRPr lang="en-US"/>
          </a:p>
        </p:txBody>
      </p:sp>
      <p:sp>
        <p:nvSpPr>
          <p:cNvPr id="6" name="Footer Placeholder 5">
            <a:extLst>
              <a:ext uri="{FF2B5EF4-FFF2-40B4-BE49-F238E27FC236}">
                <a16:creationId xmlns:a16="http://schemas.microsoft.com/office/drawing/2014/main" id="{0DA0B7F4-5B8C-49BD-9BDA-FCBD13E24227}"/>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3502BC00-0803-4A53-8657-91CE0DB80E54}"/>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868883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C2A98-C272-40D9-B75A-77A3D58678E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AD50DAC-9AC3-4A9A-91B7-6C95E4362561}"/>
              </a:ext>
            </a:extLst>
          </p:cNvPr>
          <p:cNvSpPr>
            <a:spLocks noGrp="1"/>
          </p:cNvSpPr>
          <p:nvPr>
            <p:ph type="pic" idx="1"/>
          </p:nvPr>
        </p:nvSpPr>
        <p:spPr>
          <a:xfrm>
            <a:off x="4370832" y="441324"/>
            <a:ext cx="7373112" cy="55114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3721B04-C243-49A9-B5D3-483379290943}"/>
              </a:ext>
            </a:extLst>
          </p:cNvPr>
          <p:cNvSpPr>
            <a:spLocks noGrp="1"/>
          </p:cNvSpPr>
          <p:nvPr>
            <p:ph type="body" sz="half" idx="2"/>
          </p:nvPr>
        </p:nvSpPr>
        <p:spPr>
          <a:xfrm>
            <a:off x="448056" y="1735200"/>
            <a:ext cx="3447288" cy="421475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8E949C-DD35-44F6-B45A-35134D7E1299}"/>
              </a:ext>
            </a:extLst>
          </p:cNvPr>
          <p:cNvSpPr>
            <a:spLocks noGrp="1"/>
          </p:cNvSpPr>
          <p:nvPr>
            <p:ph type="dt" sz="half" idx="10"/>
          </p:nvPr>
        </p:nvSpPr>
        <p:spPr>
          <a:xfrm>
            <a:off x="438912" y="6153912"/>
            <a:ext cx="3456432" cy="502920"/>
          </a:xfrm>
          <a:prstGeom prst="rect">
            <a:avLst/>
          </a:prstGeom>
        </p:spPr>
        <p:txBody>
          <a:bodyPr/>
          <a:lstStyle/>
          <a:p>
            <a:fld id="{51D3F6BF-A585-41F8-88DF-7E5D069F892A}" type="datetime2">
              <a:rPr lang="en-US" smtClean="0"/>
              <a:t>Wednesday, November 15, 2023</a:t>
            </a:fld>
            <a:endParaRPr lang="en-US"/>
          </a:p>
        </p:txBody>
      </p:sp>
      <p:sp>
        <p:nvSpPr>
          <p:cNvPr id="6" name="Footer Placeholder 5">
            <a:extLst>
              <a:ext uri="{FF2B5EF4-FFF2-40B4-BE49-F238E27FC236}">
                <a16:creationId xmlns:a16="http://schemas.microsoft.com/office/drawing/2014/main" id="{6BC70102-4B8E-4FEC-9BB7-97FDC1EABF86}"/>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86693AF-08A9-4388-A9B8-174D53955998}"/>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65029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DDBCE8-F60C-4E3A-83C0-BDE8DD2DE1FD}"/>
              </a:ext>
            </a:extLst>
          </p:cNvPr>
          <p:cNvSpPr>
            <a:spLocks noGrp="1"/>
          </p:cNvSpPr>
          <p:nvPr>
            <p:ph type="title"/>
          </p:nvPr>
        </p:nvSpPr>
        <p:spPr>
          <a:xfrm>
            <a:off x="448056" y="388800"/>
            <a:ext cx="11301984" cy="1141200"/>
          </a:xfrm>
          <a:prstGeom prst="rect">
            <a:avLst/>
          </a:prstGeom>
        </p:spPr>
        <p:txBody>
          <a:bodyPr vert="horz" lIns="0" tIns="0" rIns="0" bIns="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4BBC57F-72F2-48BC-B1EE-1F2C6155D72E}"/>
              </a:ext>
            </a:extLst>
          </p:cNvPr>
          <p:cNvSpPr>
            <a:spLocks noGrp="1"/>
          </p:cNvSpPr>
          <p:nvPr>
            <p:ph type="body" idx="1"/>
          </p:nvPr>
        </p:nvSpPr>
        <p:spPr>
          <a:xfrm>
            <a:off x="448056" y="1733550"/>
            <a:ext cx="11293200" cy="3783013"/>
          </a:xfrm>
          <a:prstGeom prst="rect">
            <a:avLst/>
          </a:prstGeom>
        </p:spPr>
        <p:txBody>
          <a:bodyPr vert="horz" lIns="0" tIns="0" rIns="9144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930FBC45-A4BC-4EE5-82B1-8BC79122559A}"/>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6" name="Slide Number Placeholder 5">
            <a:extLst>
              <a:ext uri="{FF2B5EF4-FFF2-40B4-BE49-F238E27FC236}">
                <a16:creationId xmlns:a16="http://schemas.microsoft.com/office/drawing/2014/main" id="{725E1300-1995-409E-B058-59180872B6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10" name="Date Placeholder 3">
            <a:extLst>
              <a:ext uri="{FF2B5EF4-FFF2-40B4-BE49-F238E27FC236}">
                <a16:creationId xmlns:a16="http://schemas.microsoft.com/office/drawing/2014/main" id="{639030E9-7F3B-403F-96B2-7C2C627C30A0}"/>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Wednesday, November 15, 2023</a:t>
            </a:fld>
            <a:endParaRPr lang="en-US" dirty="0"/>
          </a:p>
        </p:txBody>
      </p:sp>
    </p:spTree>
    <p:extLst>
      <p:ext uri="{BB962C8B-B14F-4D97-AF65-F5344CB8AC3E}">
        <p14:creationId xmlns:p14="http://schemas.microsoft.com/office/powerpoint/2010/main" val="2304838864"/>
      </p:ext>
    </p:extLst>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hf sldNum="0" hdr="0" ftr="0" dt="0"/>
  <p:txStyles>
    <p:titleStyle>
      <a:lvl1pPr algn="l" defTabSz="914400" rtl="0" eaLnBrk="1" latinLnBrk="0" hangingPunct="1">
        <a:lnSpc>
          <a:spcPct val="90000"/>
        </a:lnSpc>
        <a:spcBef>
          <a:spcPct val="0"/>
        </a:spcBef>
        <a:buNone/>
        <a:defRPr sz="2800" i="1" kern="1200">
          <a:solidFill>
            <a:schemeClr val="tx2"/>
          </a:solidFill>
          <a:latin typeface="+mj-lt"/>
          <a:ea typeface="+mj-ea"/>
          <a:cs typeface="+mj-cs"/>
        </a:defRPr>
      </a:lvl1pPr>
    </p:titleStyle>
    <p:bodyStyle>
      <a:lvl1pPr marL="450000" indent="-448056" algn="l" defTabSz="914400" rtl="0" eaLnBrk="1" latinLnBrk="0" hangingPunct="1">
        <a:lnSpc>
          <a:spcPct val="140000"/>
        </a:lnSpc>
        <a:spcBef>
          <a:spcPts val="1000"/>
        </a:spcBef>
        <a:buFont typeface="Calibri Light" panose="020F0302020204030204" pitchFamily="34" charset="0"/>
        <a:buChar char="→"/>
        <a:defRPr sz="1800" kern="1200">
          <a:solidFill>
            <a:schemeClr val="tx2">
              <a:alpha val="55000"/>
            </a:schemeClr>
          </a:solidFill>
          <a:latin typeface="+mn-lt"/>
          <a:ea typeface="+mn-ea"/>
          <a:cs typeface="+mn-cs"/>
        </a:defRPr>
      </a:lvl1pPr>
      <a:lvl2pPr marL="90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2pPr>
      <a:lvl3pPr marL="135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3pPr>
      <a:lvl4pPr marL="180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4pPr>
      <a:lvl5pPr marL="225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hyperlink" Target="https://unsplash.com/@nick_rickert?utm_content=creditCopyText&amp;utm_medium=referral&amp;utm_source=unsplash" TargetMode="External"/><Relationship Id="rId13" Type="http://schemas.openxmlformats.org/officeDocument/2006/relationships/hyperlink" Target="https://unsplash.com/photos/clear-drinking-glass-with-water-XXm35Ekf_CY?utm_content=creditCopyText&amp;utm_medium=referral&amp;utm_source=unsplash" TargetMode="External"/><Relationship Id="rId3" Type="http://schemas.openxmlformats.org/officeDocument/2006/relationships/hyperlink" Target="https://unsplash.com/photos/round-photo-frame-lot-on-wall-PUDQGDlM_V8?utm_content=creditCopyText&amp;utm_medium=referral&amp;utm_source=unsplash" TargetMode="External"/><Relationship Id="rId7" Type="http://schemas.openxmlformats.org/officeDocument/2006/relationships/hyperlink" Target="https://unsplash.com/photos/a-shelf-filled-with-lots-of-wooden-barrels-l1kZD3_dySY?utm_content=creditCopyText&amp;utm_medium=referral&amp;utm_source=unsplash" TargetMode="External"/><Relationship Id="rId12" Type="http://schemas.openxmlformats.org/officeDocument/2006/relationships/hyperlink" Target="https://unsplash.com/@disguise_truth?utm_content=creditCopyText&amp;utm_medium=referral&amp;utm_source=unsplash" TargetMode="External"/><Relationship Id="rId2" Type="http://schemas.openxmlformats.org/officeDocument/2006/relationships/hyperlink" Target="https://unsplash.com/@vogel11?utm_content=creditCopyText&amp;utm_medium=referral&amp;utm_source=unsplash" TargetMode="External"/><Relationship Id="rId1" Type="http://schemas.openxmlformats.org/officeDocument/2006/relationships/slideLayout" Target="../slideLayouts/slideLayout7.xml"/><Relationship Id="rId6" Type="http://schemas.openxmlformats.org/officeDocument/2006/relationships/hyperlink" Target="https://unsplash.com/@danielnorris?utm_content=creditCopyText&amp;utm_medium=referral&amp;utm_source=unsplash" TargetMode="External"/><Relationship Id="rId11" Type="http://schemas.openxmlformats.org/officeDocument/2006/relationships/hyperlink" Target="https://unsplash.com/photos/barrels-of-liquor-in-a-basement-D9WH_vlxicA?utm_content=creditCopyText&amp;utm_medium=referral&amp;utm_source=unsplash" TargetMode="External"/><Relationship Id="rId5" Type="http://schemas.openxmlformats.org/officeDocument/2006/relationships/hyperlink" Target="https://unsplash.com/photos/clear-drinking-glass-with-orange-liquid-4aWCVJA2uSo?utm_content=creditCopyText&amp;utm_medium=referral&amp;utm_source=unsplash" TargetMode="External"/><Relationship Id="rId10" Type="http://schemas.openxmlformats.org/officeDocument/2006/relationships/hyperlink" Target="https://unsplash.com/@corkjockey?utm_content=creditCopyText&amp;utm_medium=referral&amp;utm_source=unsplash" TargetMode="External"/><Relationship Id="rId4" Type="http://schemas.openxmlformats.org/officeDocument/2006/relationships/hyperlink" Target="https://unsplash.com/@thomascpark?utm_content=creditCopyText&amp;utm_medium=referral&amp;utm_source=unsplash" TargetMode="External"/><Relationship Id="rId9" Type="http://schemas.openxmlformats.org/officeDocument/2006/relationships/hyperlink" Target="https://unsplash.com/photos/clear-glass-bottles-on-table-TUZva3dfRv4?utm_content=creditCopyText&amp;utm_medium=referral&amp;utm_source=unsplash"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8D09A93-CA0C-F28A-50C0-AC84D8BCF7DE}"/>
              </a:ext>
            </a:extLst>
          </p:cNvPr>
          <p:cNvSpPr txBox="1"/>
          <p:nvPr/>
        </p:nvSpPr>
        <p:spPr>
          <a:xfrm>
            <a:off x="0" y="58846"/>
            <a:ext cx="12192000" cy="6740307"/>
          </a:xfrm>
          <a:prstGeom prst="rect">
            <a:avLst/>
          </a:prstGeom>
          <a:noFill/>
        </p:spPr>
        <p:txBody>
          <a:bodyPr wrap="square">
            <a:spAutoFit/>
          </a:bodyPr>
          <a:lstStyle/>
          <a:p>
            <a:pPr algn="l">
              <a:buFont typeface="+mj-lt"/>
              <a:buAutoNum type="arabicPeriod"/>
            </a:pPr>
            <a:r>
              <a:rPr lang="en-US" sz="1200" b="1" i="0" dirty="0">
                <a:effectLst/>
                <a:latin typeface="Söhne"/>
              </a:rPr>
              <a:t>Title Slide:</a:t>
            </a:r>
            <a:endParaRPr lang="en-US" sz="1200" b="0" i="0" dirty="0">
              <a:effectLst/>
              <a:latin typeface="Söhne"/>
            </a:endParaRPr>
          </a:p>
          <a:p>
            <a:pPr marL="742950" lvl="1" indent="-285750" algn="l">
              <a:buFont typeface="+mj-lt"/>
              <a:buAutoNum type="arabicPeriod"/>
            </a:pPr>
            <a:r>
              <a:rPr lang="en-US" sz="1200" b="0" i="0" dirty="0">
                <a:effectLst/>
                <a:latin typeface="Söhne"/>
              </a:rPr>
              <a:t>Title: "Distilling Data into Strategy: Insights from Whisky Analytics"</a:t>
            </a:r>
          </a:p>
          <a:p>
            <a:pPr marL="742950" lvl="1" indent="-285750" algn="l">
              <a:buFont typeface="+mj-lt"/>
              <a:buAutoNum type="arabicPeriod"/>
            </a:pPr>
            <a:r>
              <a:rPr lang="en-US" sz="1200" b="0" i="0" dirty="0">
                <a:effectLst/>
                <a:latin typeface="Söhne"/>
              </a:rPr>
              <a:t>Subtitle: "Predictive Simulations Informing Executive Decisions"</a:t>
            </a:r>
          </a:p>
          <a:p>
            <a:pPr algn="l">
              <a:buFont typeface="+mj-lt"/>
              <a:buAutoNum type="arabicPeriod"/>
            </a:pPr>
            <a:r>
              <a:rPr lang="en-US" sz="1200" b="1" i="0" dirty="0">
                <a:effectLst/>
                <a:latin typeface="Söhne"/>
              </a:rPr>
              <a:t>Introduction:</a:t>
            </a:r>
            <a:endParaRPr lang="en-US" sz="1200" b="0" i="0" dirty="0">
              <a:effectLst/>
              <a:latin typeface="Söhne"/>
            </a:endParaRPr>
          </a:p>
          <a:p>
            <a:pPr marL="742950" lvl="1" indent="-285750" algn="l">
              <a:buFont typeface="+mj-lt"/>
              <a:buAutoNum type="arabicPeriod"/>
            </a:pPr>
            <a:r>
              <a:rPr lang="en-US" sz="1200" b="0" i="0" dirty="0">
                <a:effectLst/>
                <a:latin typeface="Söhne"/>
              </a:rPr>
              <a:t>Presentation overview</a:t>
            </a:r>
          </a:p>
          <a:p>
            <a:pPr marL="742950" lvl="1" indent="-285750" algn="l">
              <a:buFont typeface="+mj-lt"/>
              <a:buAutoNum type="arabicPeriod"/>
            </a:pPr>
            <a:r>
              <a:rPr lang="en-US" sz="1200" b="0" i="0" dirty="0">
                <a:effectLst/>
                <a:latin typeface="Söhne"/>
              </a:rPr>
              <a:t>The importance of data-driven decision-making in the Whisky industry</a:t>
            </a:r>
          </a:p>
          <a:p>
            <a:pPr algn="l">
              <a:buFont typeface="+mj-lt"/>
              <a:buAutoNum type="arabicPeriod"/>
            </a:pPr>
            <a:r>
              <a:rPr lang="en-US" sz="1200" b="1" i="0" dirty="0">
                <a:effectLst/>
                <a:latin typeface="Söhne"/>
              </a:rPr>
              <a:t>Problem Statement Slide:</a:t>
            </a:r>
            <a:endParaRPr lang="en-US" sz="1200" b="0" i="0" dirty="0">
              <a:effectLst/>
              <a:latin typeface="Söhne"/>
            </a:endParaRPr>
          </a:p>
          <a:p>
            <a:pPr marL="742950" lvl="1" indent="-285750" algn="l">
              <a:buFont typeface="+mj-lt"/>
              <a:buAutoNum type="arabicPeriod"/>
            </a:pPr>
            <a:r>
              <a:rPr lang="en-US" sz="1200" b="0" i="0" dirty="0">
                <a:effectLst/>
                <a:latin typeface="Söhne"/>
              </a:rPr>
              <a:t>A concise articulation of the problem statement addressed by the predictive analysis</a:t>
            </a:r>
          </a:p>
          <a:p>
            <a:pPr algn="l">
              <a:buFont typeface="+mj-lt"/>
              <a:buAutoNum type="arabicPeriod"/>
            </a:pPr>
            <a:r>
              <a:rPr lang="en-US" sz="1200" b="1" i="0" dirty="0">
                <a:effectLst/>
                <a:latin typeface="Söhne"/>
              </a:rPr>
              <a:t>Methodology Overview:</a:t>
            </a:r>
            <a:endParaRPr lang="en-US" sz="1200" b="0" i="0" dirty="0">
              <a:effectLst/>
              <a:latin typeface="Söhne"/>
            </a:endParaRPr>
          </a:p>
          <a:p>
            <a:pPr marL="742950" lvl="1" indent="-285750" algn="l">
              <a:buFont typeface="+mj-lt"/>
              <a:buAutoNum type="arabicPeriod"/>
            </a:pPr>
            <a:r>
              <a:rPr lang="en-US" sz="1200" b="0" i="0" dirty="0">
                <a:effectLst/>
                <a:latin typeface="Söhne"/>
              </a:rPr>
              <a:t>Brief on the selected models and hypothesis testing from the signature assignment</a:t>
            </a:r>
          </a:p>
          <a:p>
            <a:pPr algn="l">
              <a:buFont typeface="+mj-lt"/>
              <a:buAutoNum type="arabicPeriod"/>
            </a:pPr>
            <a:r>
              <a:rPr lang="en-US" sz="1200" b="1" i="0" dirty="0">
                <a:effectLst/>
                <a:latin typeface="Söhne"/>
              </a:rPr>
              <a:t>Data Insights - Part 1:</a:t>
            </a:r>
            <a:endParaRPr lang="en-US" sz="1200" b="0" i="0" dirty="0">
              <a:effectLst/>
              <a:latin typeface="Söhne"/>
            </a:endParaRPr>
          </a:p>
          <a:p>
            <a:pPr marL="742950" lvl="1" indent="-285750" algn="l">
              <a:buFont typeface="+mj-lt"/>
              <a:buAutoNum type="arabicPeriod"/>
            </a:pPr>
            <a:r>
              <a:rPr lang="en-US" sz="1200" b="0" i="0" dirty="0">
                <a:effectLst/>
                <a:latin typeface="Söhne"/>
              </a:rPr>
              <a:t>Key insights from the initial weeks of analysis (Weeks 3-6)</a:t>
            </a:r>
          </a:p>
          <a:p>
            <a:pPr marL="742950" lvl="1" indent="-285750" algn="l">
              <a:buFont typeface="+mj-lt"/>
              <a:buAutoNum type="arabicPeriod"/>
            </a:pPr>
            <a:r>
              <a:rPr lang="en-US" sz="1200" b="0" i="0" dirty="0">
                <a:effectLst/>
                <a:latin typeface="Söhne"/>
              </a:rPr>
              <a:t>Relevant graphic or chart</a:t>
            </a:r>
          </a:p>
          <a:p>
            <a:pPr algn="l">
              <a:buFont typeface="+mj-lt"/>
              <a:buAutoNum type="arabicPeriod"/>
            </a:pPr>
            <a:r>
              <a:rPr lang="en-US" sz="1200" b="1" i="0" dirty="0">
                <a:effectLst/>
                <a:latin typeface="Söhne"/>
              </a:rPr>
              <a:t>Data Insights - Part 2:</a:t>
            </a:r>
            <a:endParaRPr lang="en-US" sz="1200" b="0" i="0" dirty="0">
              <a:effectLst/>
              <a:latin typeface="Söhne"/>
            </a:endParaRPr>
          </a:p>
          <a:p>
            <a:pPr marL="742950" lvl="1" indent="-285750" algn="l">
              <a:buFont typeface="+mj-lt"/>
              <a:buAutoNum type="arabicPeriod"/>
            </a:pPr>
            <a:r>
              <a:rPr lang="en-US" sz="1200" b="0" i="0" dirty="0">
                <a:effectLst/>
                <a:latin typeface="Söhne"/>
              </a:rPr>
              <a:t>Continuation of insights with additional data or analysis if needed</a:t>
            </a:r>
          </a:p>
          <a:p>
            <a:pPr marL="742950" lvl="1" indent="-285750" algn="l">
              <a:buFont typeface="+mj-lt"/>
              <a:buAutoNum type="arabicPeriod"/>
            </a:pPr>
            <a:r>
              <a:rPr lang="en-US" sz="1200" b="0" i="0" dirty="0">
                <a:effectLst/>
                <a:latin typeface="Söhne"/>
              </a:rPr>
              <a:t>Relevant graphic or chart</a:t>
            </a:r>
          </a:p>
          <a:p>
            <a:pPr algn="l">
              <a:buFont typeface="+mj-lt"/>
              <a:buAutoNum type="arabicPeriod"/>
            </a:pPr>
            <a:r>
              <a:rPr lang="en-US" sz="1200" b="1" i="0" dirty="0">
                <a:effectLst/>
                <a:latin typeface="Söhne"/>
              </a:rPr>
              <a:t>Predictive Simulation - Overview:</a:t>
            </a:r>
            <a:endParaRPr lang="en-US" sz="1200" b="0" i="0" dirty="0">
              <a:effectLst/>
              <a:latin typeface="Söhne"/>
            </a:endParaRPr>
          </a:p>
          <a:p>
            <a:pPr marL="742950" lvl="1" indent="-285750" algn="l">
              <a:buFont typeface="+mj-lt"/>
              <a:buAutoNum type="arabicPeriod"/>
            </a:pPr>
            <a:r>
              <a:rPr lang="en-US" sz="1200" b="0" i="0" dirty="0">
                <a:effectLst/>
                <a:latin typeface="Söhne"/>
              </a:rPr>
              <a:t>Description of the simulation method and why it was chosen</a:t>
            </a:r>
          </a:p>
          <a:p>
            <a:pPr algn="l">
              <a:buFont typeface="+mj-lt"/>
              <a:buAutoNum type="arabicPeriod"/>
            </a:pPr>
            <a:r>
              <a:rPr lang="en-US" sz="1200" b="1" i="0" dirty="0">
                <a:effectLst/>
                <a:latin typeface="Söhne"/>
              </a:rPr>
              <a:t>Predictive Simulation - Results:</a:t>
            </a:r>
            <a:endParaRPr lang="en-US" sz="1200" b="0" i="0" dirty="0">
              <a:effectLst/>
              <a:latin typeface="Söhne"/>
            </a:endParaRPr>
          </a:p>
          <a:p>
            <a:pPr marL="742950" lvl="1" indent="-285750" algn="l">
              <a:buFont typeface="+mj-lt"/>
              <a:buAutoNum type="arabicPeriod"/>
            </a:pPr>
            <a:r>
              <a:rPr lang="en-US" sz="1200" b="0" i="0" dirty="0">
                <a:effectLst/>
                <a:latin typeface="Söhne"/>
              </a:rPr>
              <a:t>Presentation of the simulation results</a:t>
            </a:r>
          </a:p>
          <a:p>
            <a:pPr marL="742950" lvl="1" indent="-285750" algn="l">
              <a:buFont typeface="+mj-lt"/>
              <a:buAutoNum type="arabicPeriod"/>
            </a:pPr>
            <a:r>
              <a:rPr lang="en-US" sz="1200" b="0" i="0" dirty="0">
                <a:effectLst/>
                <a:latin typeface="Söhne"/>
              </a:rPr>
              <a:t>Graphics showing predictive outcomes</a:t>
            </a:r>
          </a:p>
          <a:p>
            <a:pPr algn="l">
              <a:buFont typeface="+mj-lt"/>
              <a:buAutoNum type="arabicPeriod"/>
            </a:pPr>
            <a:r>
              <a:rPr lang="en-US" sz="1200" b="1" i="0" dirty="0">
                <a:effectLst/>
                <a:latin typeface="Söhne"/>
              </a:rPr>
              <a:t>Discussion of Predictive Results:</a:t>
            </a:r>
            <a:endParaRPr lang="en-US" sz="1200" b="0" i="0" dirty="0">
              <a:effectLst/>
              <a:latin typeface="Söhne"/>
            </a:endParaRPr>
          </a:p>
          <a:p>
            <a:pPr marL="742950" lvl="1" indent="-285750" algn="l">
              <a:buFont typeface="+mj-lt"/>
              <a:buAutoNum type="arabicPeriod"/>
            </a:pPr>
            <a:r>
              <a:rPr lang="en-US" sz="1200" b="0" i="0" dirty="0">
                <a:effectLst/>
                <a:latin typeface="Söhne"/>
              </a:rPr>
              <a:t>Interpretation of the results</a:t>
            </a:r>
          </a:p>
          <a:p>
            <a:pPr marL="742950" lvl="1" indent="-285750" algn="l">
              <a:buFont typeface="+mj-lt"/>
              <a:buAutoNum type="arabicPeriod"/>
            </a:pPr>
            <a:r>
              <a:rPr lang="en-US" sz="1200" b="0" i="0" dirty="0">
                <a:effectLst/>
                <a:latin typeface="Söhne"/>
              </a:rPr>
              <a:t>How the results inform the hypotheses and the problem statement</a:t>
            </a:r>
          </a:p>
          <a:p>
            <a:pPr algn="l">
              <a:buFont typeface="+mj-lt"/>
              <a:buAutoNum type="arabicPeriod"/>
            </a:pPr>
            <a:r>
              <a:rPr lang="en-US" sz="1200" b="1" i="0" dirty="0">
                <a:effectLst/>
                <a:latin typeface="Söhne"/>
              </a:rPr>
              <a:t>Strategic Implications:</a:t>
            </a:r>
            <a:endParaRPr lang="en-US" sz="1200" b="0" i="0" dirty="0">
              <a:effectLst/>
              <a:latin typeface="Söhne"/>
            </a:endParaRPr>
          </a:p>
          <a:p>
            <a:pPr marL="742950" lvl="1" indent="-285750" algn="l">
              <a:buFont typeface="+mj-lt"/>
              <a:buAutoNum type="arabicPeriod"/>
            </a:pPr>
            <a:r>
              <a:rPr lang="en-US" sz="1200" b="0" i="0" dirty="0">
                <a:effectLst/>
                <a:latin typeface="Söhne"/>
              </a:rPr>
              <a:t>How the data insights translate into business strategy for the Whisky industry</a:t>
            </a:r>
          </a:p>
          <a:p>
            <a:pPr algn="l">
              <a:buFont typeface="+mj-lt"/>
              <a:buAutoNum type="arabicPeriod"/>
            </a:pPr>
            <a:r>
              <a:rPr lang="en-US" sz="1200" b="1" i="0" dirty="0">
                <a:effectLst/>
                <a:latin typeface="Söhne"/>
              </a:rPr>
              <a:t>Conclusions:</a:t>
            </a:r>
            <a:endParaRPr lang="en-US" sz="1200" b="0" i="0" dirty="0">
              <a:effectLst/>
              <a:latin typeface="Söhne"/>
            </a:endParaRPr>
          </a:p>
          <a:p>
            <a:pPr marL="742950" lvl="1" indent="-285750" algn="l">
              <a:buFont typeface="+mj-lt"/>
              <a:buAutoNum type="arabicPeriod"/>
            </a:pPr>
            <a:r>
              <a:rPr lang="en-US" sz="1200" b="0" i="0" dirty="0">
                <a:effectLst/>
                <a:latin typeface="Söhne"/>
              </a:rPr>
              <a:t>Summary of key findings and recommendations</a:t>
            </a:r>
          </a:p>
          <a:p>
            <a:pPr marL="742950" lvl="1" indent="-285750" algn="l">
              <a:buFont typeface="+mj-lt"/>
              <a:buAutoNum type="arabicPeriod"/>
            </a:pPr>
            <a:r>
              <a:rPr lang="en-US" sz="1200" b="0" i="0" dirty="0">
                <a:effectLst/>
                <a:latin typeface="Söhne"/>
              </a:rPr>
              <a:t>Call to action for the board of directors</a:t>
            </a:r>
          </a:p>
          <a:p>
            <a:pPr algn="l">
              <a:buFont typeface="+mj-lt"/>
              <a:buAutoNum type="arabicPeriod"/>
            </a:pPr>
            <a:r>
              <a:rPr lang="en-US" sz="1200" b="1" i="0" dirty="0">
                <a:effectLst/>
                <a:latin typeface="Söhne"/>
              </a:rPr>
              <a:t>Future Considerations:</a:t>
            </a:r>
            <a:endParaRPr lang="en-US" sz="1200" b="0" i="0" dirty="0">
              <a:effectLst/>
              <a:latin typeface="Söhne"/>
            </a:endParaRPr>
          </a:p>
          <a:p>
            <a:pPr marL="742950" lvl="1" indent="-285750" algn="l">
              <a:buFont typeface="+mj-lt"/>
              <a:buAutoNum type="arabicPeriod"/>
            </a:pPr>
            <a:r>
              <a:rPr lang="en-US" sz="1200" b="0" i="0" dirty="0">
                <a:effectLst/>
                <a:latin typeface="Söhne"/>
              </a:rPr>
              <a:t>Potential future analyses</a:t>
            </a:r>
          </a:p>
          <a:p>
            <a:pPr marL="742950" lvl="1" indent="-285750" algn="l">
              <a:buFont typeface="+mj-lt"/>
              <a:buAutoNum type="arabicPeriod"/>
            </a:pPr>
            <a:r>
              <a:rPr lang="en-US" sz="1200" b="0" i="0" dirty="0">
                <a:effectLst/>
                <a:latin typeface="Söhne"/>
              </a:rPr>
              <a:t>Next steps in data-driven strategy development</a:t>
            </a:r>
          </a:p>
          <a:p>
            <a:pPr algn="l">
              <a:buFont typeface="+mj-lt"/>
              <a:buAutoNum type="arabicPeriod"/>
            </a:pPr>
            <a:r>
              <a:rPr lang="en-US" sz="1200" b="1" i="0" dirty="0">
                <a:effectLst/>
                <a:latin typeface="Söhne"/>
              </a:rPr>
              <a:t>Q&amp;A:</a:t>
            </a:r>
            <a:endParaRPr lang="en-US" sz="1200" b="0" i="0" dirty="0">
              <a:effectLst/>
              <a:latin typeface="Söhne"/>
            </a:endParaRPr>
          </a:p>
          <a:p>
            <a:pPr marL="742950" lvl="1" indent="-285750" algn="l">
              <a:buFont typeface="+mj-lt"/>
              <a:buAutoNum type="arabicPeriod"/>
            </a:pPr>
            <a:r>
              <a:rPr lang="en-US" sz="1200" b="0" i="0" dirty="0">
                <a:effectLst/>
                <a:latin typeface="Söhne"/>
              </a:rPr>
              <a:t>Slide reserved for potential questions from the board</a:t>
            </a:r>
          </a:p>
          <a:p>
            <a:pPr algn="l">
              <a:buFont typeface="+mj-lt"/>
              <a:buAutoNum type="arabicPeriod"/>
            </a:pPr>
            <a:r>
              <a:rPr lang="en-US" sz="1200" b="1" i="0" dirty="0">
                <a:effectLst/>
                <a:latin typeface="Söhne"/>
              </a:rPr>
              <a:t>References:</a:t>
            </a:r>
            <a:endParaRPr lang="en-US" sz="1200" b="0" i="0" dirty="0">
              <a:effectLst/>
              <a:latin typeface="Söhne"/>
            </a:endParaRPr>
          </a:p>
          <a:p>
            <a:pPr marL="742950" lvl="1" indent="-285750" algn="l">
              <a:buFont typeface="+mj-lt"/>
              <a:buAutoNum type="arabicPeriod"/>
            </a:pPr>
            <a:r>
              <a:rPr lang="en-US" sz="1200" b="0" i="0" dirty="0">
                <a:effectLst/>
                <a:latin typeface="Söhne"/>
              </a:rPr>
              <a:t>List of peer-reviewed articles, journals, and credible websites </a:t>
            </a:r>
            <a:r>
              <a:rPr lang="en-US" sz="1200" b="0" i="0" dirty="0" err="1">
                <a:effectLst/>
                <a:latin typeface="Söhne"/>
              </a:rPr>
              <a:t>usedOverview</a:t>
            </a:r>
            <a:endParaRPr lang="en-US" sz="1200" b="0" i="0" dirty="0">
              <a:effectLst/>
              <a:latin typeface="Söhne"/>
            </a:endParaRPr>
          </a:p>
        </p:txBody>
      </p:sp>
    </p:spTree>
    <p:extLst>
      <p:ext uri="{BB962C8B-B14F-4D97-AF65-F5344CB8AC3E}">
        <p14:creationId xmlns:p14="http://schemas.microsoft.com/office/powerpoint/2010/main" val="14114185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657FA3-E319-F536-3519-D4385C96E1E5}"/>
              </a:ext>
            </a:extLst>
          </p:cNvPr>
          <p:cNvSpPr txBox="1"/>
          <p:nvPr/>
        </p:nvSpPr>
        <p:spPr>
          <a:xfrm>
            <a:off x="2945652" y="1835765"/>
            <a:ext cx="6097044" cy="923330"/>
          </a:xfrm>
          <a:prstGeom prst="rect">
            <a:avLst/>
          </a:prstGeom>
          <a:noFill/>
        </p:spPr>
        <p:txBody>
          <a:bodyPr wrap="square">
            <a:spAutoFit/>
          </a:bodyPr>
          <a:lstStyle/>
          <a:p>
            <a:pPr algn="l"/>
            <a:r>
              <a:rPr lang="en-US" b="1" i="0" dirty="0">
                <a:solidFill>
                  <a:srgbClr val="FF0000"/>
                </a:solidFill>
                <a:effectLst/>
                <a:latin typeface="Söhne"/>
              </a:rPr>
              <a:t>Results Interpretation</a:t>
            </a:r>
            <a:endParaRPr lang="en-US" b="0" i="0" dirty="0">
              <a:solidFill>
                <a:srgbClr val="FF0000"/>
              </a:solidFill>
              <a:effectLst/>
              <a:latin typeface="Söhne"/>
            </a:endParaRPr>
          </a:p>
          <a:p>
            <a:pPr algn="l">
              <a:buFont typeface="Arial" panose="020B0604020202020204" pitchFamily="34" charset="0"/>
              <a:buChar char="•"/>
            </a:pPr>
            <a:r>
              <a:rPr lang="en-US" b="0" i="0" dirty="0">
                <a:solidFill>
                  <a:srgbClr val="FF0000"/>
                </a:solidFill>
                <a:effectLst/>
                <a:latin typeface="Söhne"/>
              </a:rPr>
              <a:t>Detailed explanation of the outcomes from the analyses.</a:t>
            </a:r>
          </a:p>
          <a:p>
            <a:pPr algn="l">
              <a:buFont typeface="Arial" panose="020B0604020202020204" pitchFamily="34" charset="0"/>
              <a:buChar char="•"/>
            </a:pPr>
            <a:r>
              <a:rPr lang="en-US" b="0" i="0" dirty="0">
                <a:solidFill>
                  <a:srgbClr val="FF0000"/>
                </a:solidFill>
                <a:effectLst/>
                <a:latin typeface="Söhne"/>
              </a:rPr>
              <a:t>How the results inform the hypotheses or problem statement.</a:t>
            </a:r>
          </a:p>
        </p:txBody>
      </p:sp>
    </p:spTree>
    <p:extLst>
      <p:ext uri="{BB962C8B-B14F-4D97-AF65-F5344CB8AC3E}">
        <p14:creationId xmlns:p14="http://schemas.microsoft.com/office/powerpoint/2010/main" val="1363582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8CF80-BA06-8BE2-424F-26F3CC0D10D7}"/>
              </a:ext>
            </a:extLst>
          </p:cNvPr>
          <p:cNvSpPr txBox="1"/>
          <p:nvPr/>
        </p:nvSpPr>
        <p:spPr>
          <a:xfrm>
            <a:off x="3048522" y="2967335"/>
            <a:ext cx="6097044" cy="923330"/>
          </a:xfrm>
          <a:prstGeom prst="rect">
            <a:avLst/>
          </a:prstGeom>
          <a:noFill/>
        </p:spPr>
        <p:txBody>
          <a:bodyPr wrap="square">
            <a:spAutoFit/>
          </a:bodyPr>
          <a:lstStyle/>
          <a:p>
            <a:pPr algn="l"/>
            <a:r>
              <a:rPr lang="en-US" b="1" i="0" dirty="0">
                <a:solidFill>
                  <a:srgbClr val="ECECF1"/>
                </a:solidFill>
                <a:effectLst/>
                <a:latin typeface="Söhne"/>
              </a:rPr>
              <a:t>Predictive Simulations</a:t>
            </a:r>
            <a:endParaRPr lang="en-US" b="0" i="0" dirty="0">
              <a:solidFill>
                <a:srgbClr val="ECECF1"/>
              </a:solidFill>
              <a:effectLst/>
              <a:latin typeface="Söhne"/>
            </a:endParaRPr>
          </a:p>
          <a:p>
            <a:pPr algn="l">
              <a:buFont typeface="Arial" panose="020B0604020202020204" pitchFamily="34" charset="0"/>
              <a:buChar char="•"/>
            </a:pPr>
            <a:r>
              <a:rPr lang="en-US" b="0" i="0" dirty="0">
                <a:solidFill>
                  <a:srgbClr val="ECECF1"/>
                </a:solidFill>
                <a:effectLst/>
                <a:latin typeface="Söhne"/>
              </a:rPr>
              <a:t>Description and outcomes of predictive simulations.</a:t>
            </a:r>
          </a:p>
          <a:p>
            <a:pPr algn="l">
              <a:buFont typeface="Arial" panose="020B0604020202020204" pitchFamily="34" charset="0"/>
              <a:buChar char="•"/>
            </a:pPr>
            <a:r>
              <a:rPr lang="en-US" b="0" i="0" dirty="0">
                <a:solidFill>
                  <a:srgbClr val="ECECF1"/>
                </a:solidFill>
                <a:effectLst/>
                <a:latin typeface="Söhne"/>
              </a:rPr>
              <a:t>Visualization of simulation results.</a:t>
            </a:r>
          </a:p>
        </p:txBody>
      </p:sp>
    </p:spTree>
    <p:extLst>
      <p:ext uri="{BB962C8B-B14F-4D97-AF65-F5344CB8AC3E}">
        <p14:creationId xmlns:p14="http://schemas.microsoft.com/office/powerpoint/2010/main" val="3248623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F3753F-785F-43A9-9193-3BECA6E9098A}"/>
              </a:ext>
            </a:extLst>
          </p:cNvPr>
          <p:cNvSpPr txBox="1"/>
          <p:nvPr/>
        </p:nvSpPr>
        <p:spPr>
          <a:xfrm>
            <a:off x="3048522" y="2828836"/>
            <a:ext cx="6097044" cy="1200329"/>
          </a:xfrm>
          <a:prstGeom prst="rect">
            <a:avLst/>
          </a:prstGeom>
          <a:noFill/>
        </p:spPr>
        <p:txBody>
          <a:bodyPr wrap="square">
            <a:spAutoFit/>
          </a:bodyPr>
          <a:lstStyle/>
          <a:p>
            <a:pPr algn="l"/>
            <a:r>
              <a:rPr lang="en-US" b="1" i="0" dirty="0">
                <a:solidFill>
                  <a:srgbClr val="ECECF1"/>
                </a:solidFill>
                <a:effectLst/>
                <a:latin typeface="Söhne"/>
              </a:rPr>
              <a:t>Conclusions</a:t>
            </a:r>
            <a:endParaRPr lang="en-US" b="0" i="0" dirty="0">
              <a:solidFill>
                <a:srgbClr val="ECECF1"/>
              </a:solidFill>
              <a:effectLst/>
              <a:latin typeface="Söhne"/>
            </a:endParaRPr>
          </a:p>
          <a:p>
            <a:pPr algn="l">
              <a:buFont typeface="Arial" panose="020B0604020202020204" pitchFamily="34" charset="0"/>
              <a:buChar char="•"/>
            </a:pPr>
            <a:r>
              <a:rPr lang="en-US" b="0" i="0" dirty="0">
                <a:solidFill>
                  <a:srgbClr val="ECECF1"/>
                </a:solidFill>
                <a:effectLst/>
                <a:latin typeface="Söhne"/>
              </a:rPr>
              <a:t>Summary of key insights and their implications for the whisky industry.</a:t>
            </a:r>
          </a:p>
          <a:p>
            <a:pPr algn="l">
              <a:buFont typeface="Arial" panose="020B0604020202020204" pitchFamily="34" charset="0"/>
              <a:buChar char="•"/>
            </a:pPr>
            <a:r>
              <a:rPr lang="en-US" b="0" i="0" dirty="0">
                <a:solidFill>
                  <a:srgbClr val="ECECF1"/>
                </a:solidFill>
                <a:effectLst/>
                <a:latin typeface="Söhne"/>
              </a:rPr>
              <a:t>Strategic recommendations based on data.</a:t>
            </a:r>
          </a:p>
        </p:txBody>
      </p:sp>
      <p:sp>
        <p:nvSpPr>
          <p:cNvPr id="5" name="TextBox 4">
            <a:extLst>
              <a:ext uri="{FF2B5EF4-FFF2-40B4-BE49-F238E27FC236}">
                <a16:creationId xmlns:a16="http://schemas.microsoft.com/office/drawing/2014/main" id="{3721B79B-AB0A-987A-66DB-80A28CE99849}"/>
              </a:ext>
            </a:extLst>
          </p:cNvPr>
          <p:cNvSpPr txBox="1"/>
          <p:nvPr/>
        </p:nvSpPr>
        <p:spPr>
          <a:xfrm>
            <a:off x="3048522" y="4112040"/>
            <a:ext cx="6097044" cy="1477328"/>
          </a:xfrm>
          <a:prstGeom prst="rect">
            <a:avLst/>
          </a:prstGeom>
          <a:noFill/>
        </p:spPr>
        <p:txBody>
          <a:bodyPr wrap="square">
            <a:spAutoFit/>
          </a:bodyPr>
          <a:lstStyle/>
          <a:p>
            <a:pPr algn="l"/>
            <a:r>
              <a:rPr lang="en-US" b="1" i="0" dirty="0">
                <a:solidFill>
                  <a:srgbClr val="ECECF1"/>
                </a:solidFill>
                <a:effectLst/>
                <a:latin typeface="Söhne"/>
              </a:rPr>
              <a:t>Results Interpretation</a:t>
            </a:r>
            <a:endParaRPr lang="en-US" b="0" i="0" dirty="0">
              <a:solidFill>
                <a:srgbClr val="ECECF1"/>
              </a:solidFill>
              <a:effectLst/>
              <a:latin typeface="Söhne"/>
            </a:endParaRPr>
          </a:p>
          <a:p>
            <a:pPr algn="l">
              <a:buFont typeface="Arial" panose="020B0604020202020204" pitchFamily="34" charset="0"/>
              <a:buChar char="•"/>
            </a:pPr>
            <a:r>
              <a:rPr lang="en-US" b="0" i="0" dirty="0">
                <a:solidFill>
                  <a:srgbClr val="ECECF1"/>
                </a:solidFill>
                <a:effectLst/>
                <a:latin typeface="Söhne"/>
              </a:rPr>
              <a:t>Explain how the data analysis results inform or contradict the initial hypotheses.</a:t>
            </a:r>
          </a:p>
          <a:p>
            <a:pPr algn="l">
              <a:buFont typeface="Arial" panose="020B0604020202020204" pitchFamily="34" charset="0"/>
              <a:buChar char="•"/>
            </a:pPr>
            <a:r>
              <a:rPr lang="en-US" b="0" i="0" dirty="0">
                <a:solidFill>
                  <a:srgbClr val="ECECF1"/>
                </a:solidFill>
                <a:effectLst/>
                <a:latin typeface="Söhne"/>
              </a:rPr>
              <a:t>Use bullet points for clarity and graphical data for reinforcement.</a:t>
            </a:r>
          </a:p>
        </p:txBody>
      </p:sp>
    </p:spTree>
    <p:extLst>
      <p:ext uri="{BB962C8B-B14F-4D97-AF65-F5344CB8AC3E}">
        <p14:creationId xmlns:p14="http://schemas.microsoft.com/office/powerpoint/2010/main" val="11479035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C2011E-C2E9-B7A1-D5D6-E46DA00D8A50}"/>
              </a:ext>
            </a:extLst>
          </p:cNvPr>
          <p:cNvSpPr txBox="1"/>
          <p:nvPr/>
        </p:nvSpPr>
        <p:spPr>
          <a:xfrm>
            <a:off x="3048522" y="2967335"/>
            <a:ext cx="6097044" cy="923330"/>
          </a:xfrm>
          <a:prstGeom prst="rect">
            <a:avLst/>
          </a:prstGeom>
          <a:noFill/>
        </p:spPr>
        <p:txBody>
          <a:bodyPr wrap="square">
            <a:spAutoFit/>
          </a:bodyPr>
          <a:lstStyle/>
          <a:p>
            <a:pPr algn="l"/>
            <a:r>
              <a:rPr lang="en-US" b="1" i="0" dirty="0">
                <a:solidFill>
                  <a:srgbClr val="ECECF1"/>
                </a:solidFill>
                <a:effectLst/>
                <a:latin typeface="Söhne"/>
              </a:rPr>
              <a:t>Predictive Simulations</a:t>
            </a:r>
            <a:endParaRPr lang="en-US" b="0" i="0" dirty="0">
              <a:solidFill>
                <a:srgbClr val="ECECF1"/>
              </a:solidFill>
              <a:effectLst/>
              <a:latin typeface="Söhne"/>
            </a:endParaRPr>
          </a:p>
          <a:p>
            <a:pPr algn="l">
              <a:buFont typeface="Arial" panose="020B0604020202020204" pitchFamily="34" charset="0"/>
              <a:buChar char="•"/>
            </a:pPr>
            <a:r>
              <a:rPr lang="en-US" b="0" i="0" dirty="0">
                <a:solidFill>
                  <a:srgbClr val="ECECF1"/>
                </a:solidFill>
                <a:effectLst/>
                <a:latin typeface="Söhne"/>
              </a:rPr>
              <a:t>Detail the simulation process and outcomes.</a:t>
            </a:r>
          </a:p>
          <a:p>
            <a:pPr algn="l">
              <a:buFont typeface="Arial" panose="020B0604020202020204" pitchFamily="34" charset="0"/>
              <a:buChar char="•"/>
            </a:pPr>
            <a:r>
              <a:rPr lang="en-US" b="0" i="0" dirty="0">
                <a:solidFill>
                  <a:srgbClr val="ECECF1"/>
                </a:solidFill>
                <a:effectLst/>
                <a:latin typeface="Söhne"/>
              </a:rPr>
              <a:t>Present simulation visuals to show predictive accuracy.</a:t>
            </a:r>
          </a:p>
        </p:txBody>
      </p:sp>
    </p:spTree>
    <p:extLst>
      <p:ext uri="{BB962C8B-B14F-4D97-AF65-F5344CB8AC3E}">
        <p14:creationId xmlns:p14="http://schemas.microsoft.com/office/powerpoint/2010/main" val="1216288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A2590F-E83C-0388-8600-52273B5348BD}"/>
              </a:ext>
            </a:extLst>
          </p:cNvPr>
          <p:cNvSpPr txBox="1"/>
          <p:nvPr/>
        </p:nvSpPr>
        <p:spPr>
          <a:xfrm>
            <a:off x="3048522" y="2967335"/>
            <a:ext cx="6097044" cy="2031325"/>
          </a:xfrm>
          <a:prstGeom prst="rect">
            <a:avLst/>
          </a:prstGeom>
          <a:noFill/>
        </p:spPr>
        <p:txBody>
          <a:bodyPr wrap="square">
            <a:spAutoFit/>
          </a:bodyPr>
          <a:lstStyle/>
          <a:p>
            <a:pPr algn="l"/>
            <a:r>
              <a:rPr lang="en-US" b="1" i="0" dirty="0">
                <a:solidFill>
                  <a:srgbClr val="ECECF1"/>
                </a:solidFill>
                <a:effectLst/>
                <a:latin typeface="Söhne"/>
              </a:rPr>
              <a:t>Implications for Stakeholders</a:t>
            </a:r>
            <a:endParaRPr lang="en-US" b="0" i="0" dirty="0">
              <a:solidFill>
                <a:srgbClr val="ECECF1"/>
              </a:solidFill>
              <a:effectLst/>
              <a:latin typeface="Söhne"/>
            </a:endParaRPr>
          </a:p>
          <a:p>
            <a:pPr algn="l">
              <a:buFont typeface="Arial" panose="020B0604020202020204" pitchFamily="34" charset="0"/>
              <a:buChar char="•"/>
            </a:pPr>
            <a:r>
              <a:rPr lang="en-US" b="0" i="0" dirty="0">
                <a:solidFill>
                  <a:srgbClr val="ECECF1"/>
                </a:solidFill>
                <a:effectLst/>
                <a:latin typeface="Söhne"/>
              </a:rPr>
              <a:t>How the findings affect various whisky stakeholders.</a:t>
            </a:r>
          </a:p>
          <a:p>
            <a:pPr algn="l">
              <a:buFont typeface="Arial" panose="020B0604020202020204" pitchFamily="34" charset="0"/>
              <a:buChar char="•"/>
            </a:pPr>
            <a:r>
              <a:rPr lang="en-US" b="0" i="0" dirty="0">
                <a:solidFill>
                  <a:srgbClr val="ECECF1"/>
                </a:solidFill>
                <a:effectLst/>
                <a:latin typeface="Söhne"/>
              </a:rPr>
              <a:t>Potential actions to be taken.</a:t>
            </a:r>
          </a:p>
          <a:p>
            <a:pPr algn="l">
              <a:buFont typeface="Arial" panose="020B0604020202020204" pitchFamily="34" charset="0"/>
              <a:buChar char="•"/>
            </a:pPr>
            <a:r>
              <a:rPr lang="en-US" b="0" i="0" dirty="0">
                <a:solidFill>
                  <a:srgbClr val="ECECF1"/>
                </a:solidFill>
                <a:effectLst/>
                <a:latin typeface="Söhne"/>
              </a:rPr>
              <a:t>Elaborate on the impact of results on stakeholders.</a:t>
            </a:r>
          </a:p>
          <a:p>
            <a:pPr algn="l">
              <a:buFont typeface="Arial" panose="020B0604020202020204" pitchFamily="34" charset="0"/>
              <a:buChar char="•"/>
            </a:pPr>
            <a:r>
              <a:rPr lang="en-US" b="0" i="0" dirty="0">
                <a:solidFill>
                  <a:srgbClr val="ECECF1"/>
                </a:solidFill>
                <a:effectLst/>
                <a:latin typeface="Söhne"/>
              </a:rPr>
              <a:t>Propose evidence-based decisions for distilleries and marketers.</a:t>
            </a:r>
          </a:p>
          <a:p>
            <a:pPr algn="l">
              <a:buFont typeface="Arial" panose="020B0604020202020204" pitchFamily="34" charset="0"/>
              <a:buChar char="•"/>
            </a:pPr>
            <a:endParaRPr lang="en-US" b="0" i="0" dirty="0">
              <a:solidFill>
                <a:srgbClr val="ECECF1"/>
              </a:solidFill>
              <a:effectLst/>
              <a:latin typeface="Söhne"/>
            </a:endParaRPr>
          </a:p>
        </p:txBody>
      </p:sp>
    </p:spTree>
    <p:extLst>
      <p:ext uri="{BB962C8B-B14F-4D97-AF65-F5344CB8AC3E}">
        <p14:creationId xmlns:p14="http://schemas.microsoft.com/office/powerpoint/2010/main" val="1536775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82EAEB-9012-F41A-D99F-04A73F1FC5B0}"/>
              </a:ext>
            </a:extLst>
          </p:cNvPr>
          <p:cNvSpPr txBox="1"/>
          <p:nvPr/>
        </p:nvSpPr>
        <p:spPr>
          <a:xfrm>
            <a:off x="3048522" y="2967335"/>
            <a:ext cx="6097044" cy="2031325"/>
          </a:xfrm>
          <a:prstGeom prst="rect">
            <a:avLst/>
          </a:prstGeom>
          <a:noFill/>
        </p:spPr>
        <p:txBody>
          <a:bodyPr wrap="square">
            <a:spAutoFit/>
          </a:bodyPr>
          <a:lstStyle/>
          <a:p>
            <a:pPr algn="l"/>
            <a:r>
              <a:rPr lang="en-US" b="1" i="0" dirty="0">
                <a:solidFill>
                  <a:srgbClr val="ECECF1"/>
                </a:solidFill>
                <a:effectLst/>
                <a:latin typeface="Söhne"/>
              </a:rPr>
              <a:t>Future Research and Considerations</a:t>
            </a:r>
            <a:endParaRPr lang="en-US" b="0" i="0" dirty="0">
              <a:solidFill>
                <a:srgbClr val="ECECF1"/>
              </a:solidFill>
              <a:effectLst/>
              <a:latin typeface="Söhne"/>
            </a:endParaRPr>
          </a:p>
          <a:p>
            <a:pPr algn="l">
              <a:buFont typeface="Arial" panose="020B0604020202020204" pitchFamily="34" charset="0"/>
              <a:buChar char="•"/>
            </a:pPr>
            <a:r>
              <a:rPr lang="en-US" b="0" i="0" dirty="0">
                <a:solidFill>
                  <a:srgbClr val="ECECF1"/>
                </a:solidFill>
                <a:effectLst/>
                <a:latin typeface="Söhne"/>
              </a:rPr>
              <a:t>Suggestions for future data-driven inquiries in the industry.</a:t>
            </a:r>
          </a:p>
          <a:p>
            <a:pPr algn="l">
              <a:buFont typeface="Arial" panose="020B0604020202020204" pitchFamily="34" charset="0"/>
              <a:buChar char="•"/>
            </a:pPr>
            <a:r>
              <a:rPr lang="en-US" b="0" i="0" dirty="0">
                <a:solidFill>
                  <a:srgbClr val="ECECF1"/>
                </a:solidFill>
                <a:effectLst/>
                <a:latin typeface="Söhne"/>
              </a:rPr>
              <a:t>Considerations for continuous improvement.</a:t>
            </a:r>
          </a:p>
          <a:p>
            <a:pPr algn="l">
              <a:buFont typeface="Arial" panose="020B0604020202020204" pitchFamily="34" charset="0"/>
              <a:buChar char="•"/>
            </a:pPr>
            <a:r>
              <a:rPr lang="en-US" b="0" i="0" dirty="0">
                <a:solidFill>
                  <a:srgbClr val="ECECF1"/>
                </a:solidFill>
                <a:effectLst/>
                <a:latin typeface="Söhne"/>
              </a:rPr>
              <a:t>Suggest avenues for further statistical exploration.</a:t>
            </a:r>
          </a:p>
          <a:p>
            <a:pPr algn="l">
              <a:buFont typeface="Arial" panose="020B0604020202020204" pitchFamily="34" charset="0"/>
              <a:buChar char="•"/>
            </a:pPr>
            <a:r>
              <a:rPr lang="en-US" b="0" i="0" dirty="0">
                <a:solidFill>
                  <a:srgbClr val="ECECF1"/>
                </a:solidFill>
                <a:effectLst/>
                <a:latin typeface="Söhne"/>
              </a:rPr>
              <a:t>Highlight the importance of continuous data analysis in product development.</a:t>
            </a:r>
          </a:p>
          <a:p>
            <a:pPr algn="l">
              <a:buFont typeface="Arial" panose="020B0604020202020204" pitchFamily="34" charset="0"/>
              <a:buChar char="•"/>
            </a:pPr>
            <a:endParaRPr lang="en-US" b="0" i="0" dirty="0">
              <a:solidFill>
                <a:srgbClr val="ECECF1"/>
              </a:solidFill>
              <a:effectLst/>
              <a:latin typeface="Söhne"/>
            </a:endParaRPr>
          </a:p>
        </p:txBody>
      </p:sp>
    </p:spTree>
    <p:extLst>
      <p:ext uri="{BB962C8B-B14F-4D97-AF65-F5344CB8AC3E}">
        <p14:creationId xmlns:p14="http://schemas.microsoft.com/office/powerpoint/2010/main" val="1455550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BA28192-B4B7-55EC-8E56-11D6E5CC99CF}"/>
              </a:ext>
            </a:extLst>
          </p:cNvPr>
          <p:cNvSpPr txBox="1"/>
          <p:nvPr/>
        </p:nvSpPr>
        <p:spPr>
          <a:xfrm>
            <a:off x="3048522" y="2967335"/>
            <a:ext cx="6097044" cy="923330"/>
          </a:xfrm>
          <a:prstGeom prst="rect">
            <a:avLst/>
          </a:prstGeom>
          <a:noFill/>
        </p:spPr>
        <p:txBody>
          <a:bodyPr wrap="square">
            <a:spAutoFit/>
          </a:bodyPr>
          <a:lstStyle/>
          <a:p>
            <a:pPr algn="l"/>
            <a:r>
              <a:rPr lang="en-US" b="1" i="0" dirty="0">
                <a:solidFill>
                  <a:srgbClr val="ECECF1"/>
                </a:solidFill>
                <a:effectLst/>
                <a:latin typeface="Söhne"/>
              </a:rPr>
              <a:t>References</a:t>
            </a:r>
            <a:endParaRPr lang="en-US" b="0" i="0" dirty="0">
              <a:solidFill>
                <a:srgbClr val="ECECF1"/>
              </a:solidFill>
              <a:effectLst/>
              <a:latin typeface="Söhne"/>
            </a:endParaRPr>
          </a:p>
          <a:p>
            <a:pPr algn="l">
              <a:buFont typeface="Arial" panose="020B0604020202020204" pitchFamily="34" charset="0"/>
              <a:buChar char="•"/>
            </a:pPr>
            <a:r>
              <a:rPr lang="en-US" b="0" i="0" dirty="0">
                <a:solidFill>
                  <a:srgbClr val="ECECF1"/>
                </a:solidFill>
                <a:effectLst/>
                <a:latin typeface="Söhne"/>
              </a:rPr>
              <a:t>Citing the 14 relevant resources, including peer-reviewed journals, articles, and websites.</a:t>
            </a:r>
          </a:p>
        </p:txBody>
      </p:sp>
      <p:sp>
        <p:nvSpPr>
          <p:cNvPr id="4" name="TextBox 3">
            <a:extLst>
              <a:ext uri="{FF2B5EF4-FFF2-40B4-BE49-F238E27FC236}">
                <a16:creationId xmlns:a16="http://schemas.microsoft.com/office/drawing/2014/main" id="{A5F3AF0C-4F55-585C-0FE5-26B41542F335}"/>
              </a:ext>
            </a:extLst>
          </p:cNvPr>
          <p:cNvSpPr txBox="1"/>
          <p:nvPr/>
        </p:nvSpPr>
        <p:spPr>
          <a:xfrm>
            <a:off x="3710474" y="6220799"/>
            <a:ext cx="6096000" cy="369332"/>
          </a:xfrm>
          <a:prstGeom prst="rect">
            <a:avLst/>
          </a:prstGeom>
          <a:noFill/>
        </p:spPr>
        <p:txBody>
          <a:bodyPr wrap="square">
            <a:spAutoFit/>
          </a:bodyPr>
          <a:lstStyle/>
          <a:p>
            <a:r>
              <a:rPr lang="en-US" dirty="0"/>
              <a:t>Photo by </a:t>
            </a:r>
            <a:r>
              <a:rPr lang="en-US" dirty="0">
                <a:hlinkClick r:id="rId2"/>
              </a:rPr>
              <a:t>Daniel Vogel</a:t>
            </a:r>
            <a:r>
              <a:rPr lang="en-US" dirty="0"/>
              <a:t> on </a:t>
            </a:r>
            <a:r>
              <a:rPr lang="en-US" dirty="0" err="1">
                <a:hlinkClick r:id="rId3"/>
              </a:rPr>
              <a:t>Unsplash</a:t>
            </a:r>
            <a:r>
              <a:rPr lang="en-US" dirty="0"/>
              <a:t> </a:t>
            </a:r>
          </a:p>
        </p:txBody>
      </p:sp>
      <p:sp>
        <p:nvSpPr>
          <p:cNvPr id="6" name="TextBox 5">
            <a:extLst>
              <a:ext uri="{FF2B5EF4-FFF2-40B4-BE49-F238E27FC236}">
                <a16:creationId xmlns:a16="http://schemas.microsoft.com/office/drawing/2014/main" id="{8BC68AC1-73DE-79C0-6966-F8651BE29306}"/>
              </a:ext>
            </a:extLst>
          </p:cNvPr>
          <p:cNvSpPr txBox="1"/>
          <p:nvPr/>
        </p:nvSpPr>
        <p:spPr>
          <a:xfrm>
            <a:off x="3708920" y="5851467"/>
            <a:ext cx="6097554" cy="369332"/>
          </a:xfrm>
          <a:prstGeom prst="rect">
            <a:avLst/>
          </a:prstGeom>
          <a:noFill/>
        </p:spPr>
        <p:txBody>
          <a:bodyPr wrap="square">
            <a:spAutoFit/>
          </a:bodyPr>
          <a:lstStyle/>
          <a:p>
            <a:r>
              <a:rPr lang="en-US" dirty="0"/>
              <a:t>Photo by </a:t>
            </a:r>
            <a:r>
              <a:rPr lang="en-US" dirty="0">
                <a:hlinkClick r:id="rId4"/>
              </a:rPr>
              <a:t>Thomas Park</a:t>
            </a:r>
            <a:r>
              <a:rPr lang="en-US" dirty="0"/>
              <a:t> on </a:t>
            </a:r>
            <a:r>
              <a:rPr lang="en-US" dirty="0" err="1">
                <a:hlinkClick r:id="rId5"/>
              </a:rPr>
              <a:t>Unsplash</a:t>
            </a:r>
            <a:r>
              <a:rPr lang="en-US" dirty="0"/>
              <a:t> </a:t>
            </a:r>
          </a:p>
        </p:txBody>
      </p:sp>
      <p:sp>
        <p:nvSpPr>
          <p:cNvPr id="8" name="TextBox 7">
            <a:extLst>
              <a:ext uri="{FF2B5EF4-FFF2-40B4-BE49-F238E27FC236}">
                <a16:creationId xmlns:a16="http://schemas.microsoft.com/office/drawing/2014/main" id="{9272CF16-D5B1-ED5B-3C2E-9BBD5596E602}"/>
              </a:ext>
            </a:extLst>
          </p:cNvPr>
          <p:cNvSpPr txBox="1"/>
          <p:nvPr/>
        </p:nvSpPr>
        <p:spPr>
          <a:xfrm>
            <a:off x="3708920" y="5482135"/>
            <a:ext cx="6097554" cy="369332"/>
          </a:xfrm>
          <a:prstGeom prst="rect">
            <a:avLst/>
          </a:prstGeom>
          <a:noFill/>
        </p:spPr>
        <p:txBody>
          <a:bodyPr wrap="square">
            <a:spAutoFit/>
          </a:bodyPr>
          <a:lstStyle/>
          <a:p>
            <a:r>
              <a:rPr lang="en-US" dirty="0"/>
              <a:t>Photo by </a:t>
            </a:r>
            <a:r>
              <a:rPr lang="en-US" dirty="0">
                <a:hlinkClick r:id="rId6"/>
              </a:rPr>
              <a:t>Daniel Norris</a:t>
            </a:r>
            <a:r>
              <a:rPr lang="en-US" dirty="0"/>
              <a:t> on </a:t>
            </a:r>
            <a:r>
              <a:rPr lang="en-US" dirty="0" err="1">
                <a:hlinkClick r:id="rId7"/>
              </a:rPr>
              <a:t>Unsplash</a:t>
            </a:r>
            <a:r>
              <a:rPr lang="en-US" dirty="0"/>
              <a:t> </a:t>
            </a:r>
          </a:p>
        </p:txBody>
      </p:sp>
      <p:sp>
        <p:nvSpPr>
          <p:cNvPr id="10" name="TextBox 9">
            <a:extLst>
              <a:ext uri="{FF2B5EF4-FFF2-40B4-BE49-F238E27FC236}">
                <a16:creationId xmlns:a16="http://schemas.microsoft.com/office/drawing/2014/main" id="{4D936AB2-872D-465F-5F1B-4FE72C2DE063}"/>
              </a:ext>
            </a:extLst>
          </p:cNvPr>
          <p:cNvSpPr txBox="1"/>
          <p:nvPr/>
        </p:nvSpPr>
        <p:spPr>
          <a:xfrm>
            <a:off x="3708920" y="5112803"/>
            <a:ext cx="6097554" cy="369332"/>
          </a:xfrm>
          <a:prstGeom prst="rect">
            <a:avLst/>
          </a:prstGeom>
          <a:noFill/>
        </p:spPr>
        <p:txBody>
          <a:bodyPr wrap="square">
            <a:spAutoFit/>
          </a:bodyPr>
          <a:lstStyle/>
          <a:p>
            <a:r>
              <a:rPr lang="en-US" dirty="0"/>
              <a:t>Photo by </a:t>
            </a:r>
            <a:r>
              <a:rPr lang="en-US" dirty="0">
                <a:hlinkClick r:id="rId8"/>
              </a:rPr>
              <a:t>Nick Rickert</a:t>
            </a:r>
            <a:r>
              <a:rPr lang="en-US" dirty="0"/>
              <a:t> on </a:t>
            </a:r>
            <a:r>
              <a:rPr lang="en-US" dirty="0" err="1">
                <a:hlinkClick r:id="rId9"/>
              </a:rPr>
              <a:t>Unsplash</a:t>
            </a:r>
            <a:r>
              <a:rPr lang="en-US" dirty="0"/>
              <a:t> </a:t>
            </a:r>
          </a:p>
        </p:txBody>
      </p:sp>
      <p:sp>
        <p:nvSpPr>
          <p:cNvPr id="12" name="TextBox 11">
            <a:extLst>
              <a:ext uri="{FF2B5EF4-FFF2-40B4-BE49-F238E27FC236}">
                <a16:creationId xmlns:a16="http://schemas.microsoft.com/office/drawing/2014/main" id="{0CE4B084-7381-C907-62C7-57B9DDF5D039}"/>
              </a:ext>
            </a:extLst>
          </p:cNvPr>
          <p:cNvSpPr txBox="1"/>
          <p:nvPr/>
        </p:nvSpPr>
        <p:spPr>
          <a:xfrm>
            <a:off x="3708920" y="4743471"/>
            <a:ext cx="6097554" cy="369332"/>
          </a:xfrm>
          <a:prstGeom prst="rect">
            <a:avLst/>
          </a:prstGeom>
          <a:noFill/>
        </p:spPr>
        <p:txBody>
          <a:bodyPr wrap="square">
            <a:spAutoFit/>
          </a:bodyPr>
          <a:lstStyle/>
          <a:p>
            <a:r>
              <a:rPr lang="en-US" dirty="0"/>
              <a:t>Photo by </a:t>
            </a:r>
            <a:r>
              <a:rPr lang="en-US" dirty="0">
                <a:hlinkClick r:id="rId10"/>
              </a:rPr>
              <a:t>Eric Cook</a:t>
            </a:r>
            <a:r>
              <a:rPr lang="en-US" dirty="0"/>
              <a:t> on </a:t>
            </a:r>
            <a:r>
              <a:rPr lang="en-US" dirty="0" err="1">
                <a:hlinkClick r:id="rId11"/>
              </a:rPr>
              <a:t>Unsplash</a:t>
            </a:r>
            <a:r>
              <a:rPr lang="en-US" dirty="0"/>
              <a:t> </a:t>
            </a:r>
          </a:p>
        </p:txBody>
      </p:sp>
      <p:sp>
        <p:nvSpPr>
          <p:cNvPr id="14" name="TextBox 13">
            <a:extLst>
              <a:ext uri="{FF2B5EF4-FFF2-40B4-BE49-F238E27FC236}">
                <a16:creationId xmlns:a16="http://schemas.microsoft.com/office/drawing/2014/main" id="{B0F1EEF6-A730-24C8-FB44-06FFE3AD96D6}"/>
              </a:ext>
            </a:extLst>
          </p:cNvPr>
          <p:cNvSpPr txBox="1"/>
          <p:nvPr/>
        </p:nvSpPr>
        <p:spPr>
          <a:xfrm>
            <a:off x="3708920" y="4317068"/>
            <a:ext cx="6097554" cy="369332"/>
          </a:xfrm>
          <a:prstGeom prst="rect">
            <a:avLst/>
          </a:prstGeom>
          <a:noFill/>
        </p:spPr>
        <p:txBody>
          <a:bodyPr wrap="square">
            <a:spAutoFit/>
          </a:bodyPr>
          <a:lstStyle/>
          <a:p>
            <a:r>
              <a:rPr lang="en-US" dirty="0"/>
              <a:t>Photo by </a:t>
            </a:r>
            <a:r>
              <a:rPr lang="en-US" dirty="0">
                <a:hlinkClick r:id="rId12"/>
              </a:rPr>
              <a:t>Anastasia </a:t>
            </a:r>
            <a:r>
              <a:rPr lang="en-US" dirty="0" err="1">
                <a:hlinkClick r:id="rId12"/>
              </a:rPr>
              <a:t>Zhenina</a:t>
            </a:r>
            <a:r>
              <a:rPr lang="en-US" dirty="0"/>
              <a:t> on </a:t>
            </a:r>
            <a:r>
              <a:rPr lang="en-US" dirty="0" err="1">
                <a:hlinkClick r:id="rId13"/>
              </a:rPr>
              <a:t>Unsplash</a:t>
            </a:r>
            <a:r>
              <a:rPr lang="en-US" dirty="0"/>
              <a:t> </a:t>
            </a:r>
          </a:p>
        </p:txBody>
      </p:sp>
    </p:spTree>
    <p:extLst>
      <p:ext uri="{BB962C8B-B14F-4D97-AF65-F5344CB8AC3E}">
        <p14:creationId xmlns:p14="http://schemas.microsoft.com/office/powerpoint/2010/main" val="41710190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44C8E3-62DC-979F-4D12-8C62945EE2A3}"/>
              </a:ext>
            </a:extLst>
          </p:cNvPr>
          <p:cNvSpPr txBox="1"/>
          <p:nvPr/>
        </p:nvSpPr>
        <p:spPr>
          <a:xfrm>
            <a:off x="3048522" y="3105835"/>
            <a:ext cx="6097044" cy="1754326"/>
          </a:xfrm>
          <a:prstGeom prst="rect">
            <a:avLst/>
          </a:prstGeom>
          <a:noFill/>
        </p:spPr>
        <p:txBody>
          <a:bodyPr wrap="square">
            <a:spAutoFit/>
          </a:bodyPr>
          <a:lstStyle/>
          <a:p>
            <a:pPr algn="l"/>
            <a:r>
              <a:rPr lang="en-US" b="1" i="0" dirty="0">
                <a:solidFill>
                  <a:srgbClr val="ECECF1"/>
                </a:solidFill>
                <a:effectLst/>
                <a:latin typeface="Söhne"/>
              </a:rPr>
              <a:t>Q&amp;A/Closing Remarks</a:t>
            </a:r>
            <a:endParaRPr lang="en-US" b="0" i="0" dirty="0">
              <a:solidFill>
                <a:srgbClr val="ECECF1"/>
              </a:solidFill>
              <a:effectLst/>
              <a:latin typeface="Söhne"/>
            </a:endParaRPr>
          </a:p>
          <a:p>
            <a:pPr algn="l">
              <a:buFont typeface="Arial" panose="020B0604020202020204" pitchFamily="34" charset="0"/>
              <a:buChar char="•"/>
            </a:pPr>
            <a:r>
              <a:rPr lang="en-US" b="0" i="0" dirty="0">
                <a:solidFill>
                  <a:srgbClr val="ECECF1"/>
                </a:solidFill>
                <a:effectLst/>
                <a:latin typeface="Söhne"/>
              </a:rPr>
              <a:t>Open floor for questions and final thoughts.</a:t>
            </a:r>
          </a:p>
          <a:p>
            <a:pPr algn="l">
              <a:buFont typeface="Arial" panose="020B0604020202020204" pitchFamily="34" charset="0"/>
              <a:buChar char="•"/>
            </a:pPr>
            <a:r>
              <a:rPr lang="en-US" b="0" i="0" dirty="0">
                <a:solidFill>
                  <a:srgbClr val="ECECF1"/>
                </a:solidFill>
                <a:effectLst/>
                <a:latin typeface="Söhne"/>
              </a:rPr>
              <a:t>Invite questions from the board of directors.</a:t>
            </a:r>
          </a:p>
          <a:p>
            <a:pPr algn="l">
              <a:buFont typeface="Arial" panose="020B0604020202020204" pitchFamily="34" charset="0"/>
              <a:buChar char="•"/>
            </a:pPr>
            <a:r>
              <a:rPr lang="en-US" b="0" i="0" dirty="0">
                <a:solidFill>
                  <a:srgbClr val="ECECF1"/>
                </a:solidFill>
                <a:effectLst/>
                <a:latin typeface="Söhne"/>
              </a:rPr>
              <a:t>Offer a concise recap of the presentation's take-home message.</a:t>
            </a:r>
          </a:p>
          <a:p>
            <a:pPr algn="l">
              <a:buFont typeface="Arial" panose="020B0604020202020204" pitchFamily="34" charset="0"/>
              <a:buChar char="•"/>
            </a:pPr>
            <a:endParaRPr lang="en-US" b="0" i="0" dirty="0">
              <a:solidFill>
                <a:srgbClr val="ECECF1"/>
              </a:solidFill>
              <a:effectLst/>
              <a:latin typeface="Söhne"/>
            </a:endParaRPr>
          </a:p>
        </p:txBody>
      </p:sp>
    </p:spTree>
    <p:extLst>
      <p:ext uri="{BB962C8B-B14F-4D97-AF65-F5344CB8AC3E}">
        <p14:creationId xmlns:p14="http://schemas.microsoft.com/office/powerpoint/2010/main" val="9249787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0ADC9B-DDA7-2052-DD86-2583B9F1A3AF}"/>
              </a:ext>
            </a:extLst>
          </p:cNvPr>
          <p:cNvSpPr txBox="1"/>
          <p:nvPr/>
        </p:nvSpPr>
        <p:spPr>
          <a:xfrm>
            <a:off x="3048522" y="3105835"/>
            <a:ext cx="6097044" cy="923330"/>
          </a:xfrm>
          <a:prstGeom prst="rect">
            <a:avLst/>
          </a:prstGeom>
          <a:noFill/>
        </p:spPr>
        <p:txBody>
          <a:bodyPr wrap="square">
            <a:spAutoFit/>
          </a:bodyPr>
          <a:lstStyle/>
          <a:p>
            <a:pPr algn="l"/>
            <a:r>
              <a:rPr lang="en-US" b="1" i="0" dirty="0">
                <a:solidFill>
                  <a:srgbClr val="ECECF1"/>
                </a:solidFill>
                <a:effectLst/>
                <a:latin typeface="Söhne"/>
              </a:rPr>
              <a:t>Conclusions</a:t>
            </a:r>
            <a:endParaRPr lang="en-US" b="0" i="0" dirty="0">
              <a:solidFill>
                <a:srgbClr val="ECECF1"/>
              </a:solidFill>
              <a:effectLst/>
              <a:latin typeface="Söhne"/>
            </a:endParaRPr>
          </a:p>
          <a:p>
            <a:pPr algn="l">
              <a:buFont typeface="Arial" panose="020B0604020202020204" pitchFamily="34" charset="0"/>
              <a:buChar char="•"/>
            </a:pPr>
            <a:r>
              <a:rPr lang="en-US" b="0" i="0" dirty="0">
                <a:solidFill>
                  <a:srgbClr val="ECECF1"/>
                </a:solidFill>
                <a:effectLst/>
                <a:latin typeface="Söhne"/>
              </a:rPr>
              <a:t>Summarize the implications of the findings.</a:t>
            </a:r>
          </a:p>
          <a:p>
            <a:pPr algn="l">
              <a:buFont typeface="Arial" panose="020B0604020202020204" pitchFamily="34" charset="0"/>
              <a:buChar char="•"/>
            </a:pPr>
            <a:r>
              <a:rPr lang="en-US" b="0" i="0" dirty="0">
                <a:solidFill>
                  <a:srgbClr val="ECECF1"/>
                </a:solidFill>
                <a:effectLst/>
                <a:latin typeface="Söhne"/>
              </a:rPr>
              <a:t>Suggest actions based on the data-driven insights.</a:t>
            </a:r>
          </a:p>
        </p:txBody>
      </p:sp>
    </p:spTree>
    <p:extLst>
      <p:ext uri="{BB962C8B-B14F-4D97-AF65-F5344CB8AC3E}">
        <p14:creationId xmlns:p14="http://schemas.microsoft.com/office/powerpoint/2010/main" val="21495672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7C1819-160F-4DC8-8260-CBE74BD8F5F0}"/>
              </a:ext>
            </a:extLst>
          </p:cNvPr>
          <p:cNvSpPr txBox="1"/>
          <p:nvPr/>
        </p:nvSpPr>
        <p:spPr>
          <a:xfrm>
            <a:off x="3048522" y="2413338"/>
            <a:ext cx="6097044" cy="2031325"/>
          </a:xfrm>
          <a:prstGeom prst="rect">
            <a:avLst/>
          </a:prstGeom>
          <a:noFill/>
        </p:spPr>
        <p:txBody>
          <a:bodyPr wrap="square">
            <a:spAutoFit/>
          </a:bodyPr>
          <a:lstStyle/>
          <a:p>
            <a:pPr algn="l"/>
            <a:r>
              <a:rPr lang="en-US" b="0" i="0" dirty="0">
                <a:effectLst/>
                <a:latin typeface="Söhne"/>
              </a:rPr>
              <a:t>For the graphical elements, we will need:</a:t>
            </a:r>
          </a:p>
          <a:p>
            <a:pPr algn="l">
              <a:buFont typeface="Arial" panose="020B0604020202020204" pitchFamily="34" charset="0"/>
              <a:buChar char="•"/>
            </a:pPr>
            <a:r>
              <a:rPr lang="en-US" b="0" i="0" dirty="0">
                <a:effectLst/>
                <a:latin typeface="Söhne"/>
              </a:rPr>
              <a:t>Descriptive statistics charts (e.g., histograms, box plots)</a:t>
            </a:r>
          </a:p>
          <a:p>
            <a:pPr algn="l">
              <a:buFont typeface="Arial" panose="020B0604020202020204" pitchFamily="34" charset="0"/>
              <a:buChar char="•"/>
            </a:pPr>
            <a:r>
              <a:rPr lang="en-US" b="0" i="0" dirty="0">
                <a:effectLst/>
                <a:latin typeface="Söhne"/>
              </a:rPr>
              <a:t>Results of hypothesis tests (e.g., ANOVA tables, Chi-Square tests)</a:t>
            </a:r>
          </a:p>
          <a:p>
            <a:pPr algn="l">
              <a:buFont typeface="Arial" panose="020B0604020202020204" pitchFamily="34" charset="0"/>
              <a:buChar char="•"/>
            </a:pPr>
            <a:r>
              <a:rPr lang="en-US" b="0" i="0" dirty="0">
                <a:effectLst/>
                <a:latin typeface="Söhne"/>
              </a:rPr>
              <a:t>Clustering results (e.g., dendrograms, scatter plots)</a:t>
            </a:r>
          </a:p>
          <a:p>
            <a:pPr algn="l">
              <a:buFont typeface="Arial" panose="020B0604020202020204" pitchFamily="34" charset="0"/>
              <a:buChar char="•"/>
            </a:pPr>
            <a:r>
              <a:rPr lang="en-US" b="0" i="0" dirty="0">
                <a:effectLst/>
                <a:latin typeface="Söhne"/>
              </a:rPr>
              <a:t>Predictive simulation graphs (e.g., regression lines, confidence intervals)</a:t>
            </a:r>
          </a:p>
        </p:txBody>
      </p:sp>
    </p:spTree>
    <p:extLst>
      <p:ext uri="{BB962C8B-B14F-4D97-AF65-F5344CB8AC3E}">
        <p14:creationId xmlns:p14="http://schemas.microsoft.com/office/powerpoint/2010/main" val="1882277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2E5B6AE-5EFE-45F0-A2AE-ED771CA3D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9F64D5-02C7-D353-6049-EF8E95632A72}"/>
              </a:ext>
            </a:extLst>
          </p:cNvPr>
          <p:cNvSpPr>
            <a:spLocks noGrp="1"/>
          </p:cNvSpPr>
          <p:nvPr>
            <p:ph type="ctrTitle"/>
          </p:nvPr>
        </p:nvSpPr>
        <p:spPr>
          <a:xfrm>
            <a:off x="448055" y="772768"/>
            <a:ext cx="11293200" cy="1563025"/>
          </a:xfrm>
        </p:spPr>
        <p:txBody>
          <a:bodyPr anchor="ctr">
            <a:normAutofit fontScale="90000"/>
          </a:bodyPr>
          <a:lstStyle/>
          <a:p>
            <a:r>
              <a:rPr lang="en-US" dirty="0"/>
              <a:t>Distilling Data into Strategy: Insights from Whisky Analytics</a:t>
            </a:r>
          </a:p>
        </p:txBody>
      </p:sp>
      <p:sp>
        <p:nvSpPr>
          <p:cNvPr id="3" name="Subtitle 2">
            <a:extLst>
              <a:ext uri="{FF2B5EF4-FFF2-40B4-BE49-F238E27FC236}">
                <a16:creationId xmlns:a16="http://schemas.microsoft.com/office/drawing/2014/main" id="{2211D3E7-CFE3-3ED9-EA84-2A200423EBA3}"/>
              </a:ext>
            </a:extLst>
          </p:cNvPr>
          <p:cNvSpPr>
            <a:spLocks noGrp="1"/>
          </p:cNvSpPr>
          <p:nvPr>
            <p:ph type="subTitle" idx="1"/>
          </p:nvPr>
        </p:nvSpPr>
        <p:spPr>
          <a:xfrm>
            <a:off x="448055" y="2065758"/>
            <a:ext cx="11293200" cy="984885"/>
          </a:xfrm>
        </p:spPr>
        <p:txBody>
          <a:bodyPr anchor="ctr">
            <a:normAutofit fontScale="47500" lnSpcReduction="20000"/>
          </a:bodyPr>
          <a:lstStyle/>
          <a:p>
            <a:r>
              <a:rPr lang="en-US" sz="6400" dirty="0"/>
              <a:t>Predictive Simulations Informing Executive Decisions</a:t>
            </a:r>
          </a:p>
        </p:txBody>
      </p:sp>
      <p:cxnSp>
        <p:nvCxnSpPr>
          <p:cNvPr id="12" name="Straight Connector 11">
            <a:extLst>
              <a:ext uri="{FF2B5EF4-FFF2-40B4-BE49-F238E27FC236}">
                <a16:creationId xmlns:a16="http://schemas.microsoft.com/office/drawing/2014/main" id="{D255B435-D9F3-4A31-B89E-36741390DB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450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5" name="Picture 4" descr="A group of barrels in front of a dark background&#10;&#10;Description automatically generated">
            <a:extLst>
              <a:ext uri="{FF2B5EF4-FFF2-40B4-BE49-F238E27FC236}">
                <a16:creationId xmlns:a16="http://schemas.microsoft.com/office/drawing/2014/main" id="{2B58E16A-9D0B-A8C0-AD74-34F1893A0B3B}"/>
              </a:ext>
            </a:extLst>
          </p:cNvPr>
          <p:cNvPicPr>
            <a:picLocks noChangeAspect="1"/>
          </p:cNvPicPr>
          <p:nvPr/>
        </p:nvPicPr>
        <p:blipFill rotWithShape="1">
          <a:blip r:embed="rId2">
            <a:extLst>
              <a:ext uri="{28A0092B-C50C-407E-A947-70E740481C1C}">
                <a14:useLocalDpi xmlns:a14="http://schemas.microsoft.com/office/drawing/2010/main" val="0"/>
              </a:ext>
            </a:extLst>
          </a:blip>
          <a:srcRect t="18157" b="11172"/>
          <a:stretch/>
        </p:blipFill>
        <p:spPr>
          <a:xfrm>
            <a:off x="20" y="2959198"/>
            <a:ext cx="12191980" cy="3898801"/>
          </a:xfrm>
          <a:prstGeom prst="rect">
            <a:avLst/>
          </a:prstGeom>
        </p:spPr>
      </p:pic>
      <p:sp>
        <p:nvSpPr>
          <p:cNvPr id="6" name="TextBox 5">
            <a:extLst>
              <a:ext uri="{FF2B5EF4-FFF2-40B4-BE49-F238E27FC236}">
                <a16:creationId xmlns:a16="http://schemas.microsoft.com/office/drawing/2014/main" id="{E747B3A8-3DD9-E71A-37B4-2D00E6703645}"/>
              </a:ext>
            </a:extLst>
          </p:cNvPr>
          <p:cNvSpPr txBox="1"/>
          <p:nvPr/>
        </p:nvSpPr>
        <p:spPr>
          <a:xfrm>
            <a:off x="448055" y="3107257"/>
            <a:ext cx="6160661" cy="1200329"/>
          </a:xfrm>
          <a:prstGeom prst="rect">
            <a:avLst/>
          </a:prstGeom>
          <a:noFill/>
        </p:spPr>
        <p:txBody>
          <a:bodyPr wrap="none" rtlCol="0">
            <a:spAutoFit/>
          </a:bodyPr>
          <a:lstStyle/>
          <a:p>
            <a:r>
              <a:rPr lang="en-US" dirty="0"/>
              <a:t>Northcentral University</a:t>
            </a:r>
          </a:p>
          <a:p>
            <a:r>
              <a:rPr lang="en-US" dirty="0"/>
              <a:t>TIM-6520: Inferential Statistics and Predictive Analytics</a:t>
            </a:r>
          </a:p>
          <a:p>
            <a:r>
              <a:rPr lang="en-US" dirty="0"/>
              <a:t>Dr. William Tribbey</a:t>
            </a:r>
          </a:p>
          <a:p>
            <a:r>
              <a:rPr lang="en-US" dirty="0"/>
              <a:t>November 12, 2023</a:t>
            </a:r>
          </a:p>
        </p:txBody>
      </p:sp>
    </p:spTree>
    <p:extLst>
      <p:ext uri="{BB962C8B-B14F-4D97-AF65-F5344CB8AC3E}">
        <p14:creationId xmlns:p14="http://schemas.microsoft.com/office/powerpoint/2010/main" val="1207627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A0DC8-D48D-B228-B250-34A2C834AC63}"/>
              </a:ext>
            </a:extLst>
          </p:cNvPr>
          <p:cNvSpPr>
            <a:spLocks noGrp="1"/>
          </p:cNvSpPr>
          <p:nvPr>
            <p:ph type="title"/>
          </p:nvPr>
        </p:nvSpPr>
        <p:spPr>
          <a:xfrm>
            <a:off x="441960" y="545703"/>
            <a:ext cx="11301984" cy="1141200"/>
          </a:xfrm>
        </p:spPr>
        <p:txBody>
          <a:bodyPr>
            <a:normAutofit/>
          </a:bodyPr>
          <a:lstStyle/>
          <a:p>
            <a:r>
              <a:rPr lang="en-US" sz="4400" dirty="0">
                <a:solidFill>
                  <a:schemeClr val="bg1"/>
                </a:solidFill>
                <a:effectLst>
                  <a:outerShdw blurRad="38100" dist="38100" dir="2700000" algn="tl">
                    <a:srgbClr val="000000">
                      <a:alpha val="43137"/>
                    </a:srgbClr>
                  </a:outerShdw>
                </a:effectLst>
              </a:rPr>
              <a:t>Introduction	</a:t>
            </a:r>
          </a:p>
        </p:txBody>
      </p:sp>
      <p:sp>
        <p:nvSpPr>
          <p:cNvPr id="3" name="Content Placeholder 2">
            <a:extLst>
              <a:ext uri="{FF2B5EF4-FFF2-40B4-BE49-F238E27FC236}">
                <a16:creationId xmlns:a16="http://schemas.microsoft.com/office/drawing/2014/main" id="{928A8F22-5397-3A33-6DF4-7AFAF061F7A3}"/>
              </a:ext>
            </a:extLst>
          </p:cNvPr>
          <p:cNvSpPr>
            <a:spLocks noGrp="1"/>
          </p:cNvSpPr>
          <p:nvPr>
            <p:ph idx="1"/>
          </p:nvPr>
        </p:nvSpPr>
        <p:spPr>
          <a:xfrm>
            <a:off x="448056" y="1735200"/>
            <a:ext cx="5647944" cy="3783013"/>
          </a:xfrm>
        </p:spPr>
        <p:txBody>
          <a:bodyPr>
            <a:normAutofit fontScale="85000" lnSpcReduction="10000"/>
          </a:bodyPr>
          <a:lstStyle/>
          <a:p>
            <a:pPr lvl="0"/>
            <a:r>
              <a:rPr lang="en-US" b="1" dirty="0">
                <a:solidFill>
                  <a:schemeClr val="bg1">
                    <a:alpha val="55000"/>
                  </a:schemeClr>
                </a:solidFill>
                <a:effectLst>
                  <a:outerShdw blurRad="38100" dist="38100" dir="2700000" algn="tl">
                    <a:srgbClr val="000000">
                      <a:alpha val="43137"/>
                    </a:srgbClr>
                  </a:outerShdw>
                </a:effectLst>
                <a:latin typeface="+mj-lt"/>
              </a:rPr>
              <a:t>- Industry Overview</a:t>
            </a:r>
            <a:endParaRPr lang="en-US" dirty="0">
              <a:solidFill>
                <a:schemeClr val="bg1">
                  <a:alpha val="55000"/>
                </a:schemeClr>
              </a:solidFill>
              <a:effectLst>
                <a:outerShdw blurRad="38100" dist="38100" dir="2700000" algn="tl">
                  <a:srgbClr val="000000">
                    <a:alpha val="43137"/>
                  </a:srgbClr>
                </a:outerShdw>
              </a:effectLst>
              <a:latin typeface="+mj-lt"/>
            </a:endParaRPr>
          </a:p>
          <a:p>
            <a:pPr lvl="0"/>
            <a:r>
              <a:rPr lang="en-US" b="1" dirty="0">
                <a:solidFill>
                  <a:schemeClr val="bg1">
                    <a:alpha val="55000"/>
                  </a:schemeClr>
                </a:solidFill>
                <a:effectLst>
                  <a:outerShdw blurRad="38100" dist="38100" dir="2700000" algn="tl">
                    <a:srgbClr val="000000">
                      <a:alpha val="43137"/>
                    </a:srgbClr>
                  </a:outerShdw>
                </a:effectLst>
                <a:latin typeface="+mj-lt"/>
              </a:rPr>
              <a:t>- Significance of Data-Driven Decision-Making</a:t>
            </a:r>
            <a:endParaRPr lang="en-US" dirty="0">
              <a:solidFill>
                <a:schemeClr val="bg1">
                  <a:alpha val="55000"/>
                </a:schemeClr>
              </a:solidFill>
              <a:effectLst>
                <a:outerShdw blurRad="38100" dist="38100" dir="2700000" algn="tl">
                  <a:srgbClr val="000000">
                    <a:alpha val="43137"/>
                  </a:srgbClr>
                </a:outerShdw>
              </a:effectLst>
              <a:latin typeface="+mj-lt"/>
            </a:endParaRPr>
          </a:p>
          <a:p>
            <a:pPr lvl="0"/>
            <a:r>
              <a:rPr lang="en-US" b="1" dirty="0">
                <a:solidFill>
                  <a:schemeClr val="bg1">
                    <a:alpha val="55000"/>
                  </a:schemeClr>
                </a:solidFill>
                <a:effectLst>
                  <a:outerShdw blurRad="38100" dist="38100" dir="2700000" algn="tl">
                    <a:srgbClr val="000000">
                      <a:alpha val="43137"/>
                    </a:srgbClr>
                  </a:outerShdw>
                </a:effectLst>
                <a:latin typeface="+mj-lt"/>
              </a:rPr>
              <a:t>- Problem Statement</a:t>
            </a:r>
            <a:endParaRPr lang="en-US" dirty="0">
              <a:solidFill>
                <a:schemeClr val="bg1">
                  <a:alpha val="55000"/>
                </a:schemeClr>
              </a:solidFill>
              <a:effectLst>
                <a:outerShdw blurRad="38100" dist="38100" dir="2700000" algn="tl">
                  <a:srgbClr val="000000">
                    <a:alpha val="43137"/>
                  </a:srgbClr>
                </a:outerShdw>
              </a:effectLst>
              <a:latin typeface="+mj-lt"/>
            </a:endParaRPr>
          </a:p>
          <a:p>
            <a:pPr lvl="0"/>
            <a:r>
              <a:rPr lang="en-US" b="1" dirty="0">
                <a:solidFill>
                  <a:schemeClr val="bg1">
                    <a:alpha val="55000"/>
                  </a:schemeClr>
                </a:solidFill>
                <a:effectLst>
                  <a:outerShdw blurRad="38100" dist="38100" dir="2700000" algn="tl">
                    <a:srgbClr val="000000">
                      <a:alpha val="43137"/>
                    </a:srgbClr>
                  </a:outerShdw>
                </a:effectLst>
                <a:latin typeface="+mj-lt"/>
              </a:rPr>
              <a:t>- Methodology Overview</a:t>
            </a:r>
            <a:endParaRPr lang="en-US" dirty="0">
              <a:solidFill>
                <a:schemeClr val="bg1">
                  <a:alpha val="55000"/>
                </a:schemeClr>
              </a:solidFill>
              <a:effectLst>
                <a:outerShdw blurRad="38100" dist="38100" dir="2700000" algn="tl">
                  <a:srgbClr val="000000">
                    <a:alpha val="43137"/>
                  </a:srgbClr>
                </a:outerShdw>
              </a:effectLst>
              <a:latin typeface="+mj-lt"/>
            </a:endParaRPr>
          </a:p>
          <a:p>
            <a:pPr lvl="0"/>
            <a:r>
              <a:rPr lang="en-US" b="1" dirty="0">
                <a:solidFill>
                  <a:schemeClr val="bg1">
                    <a:alpha val="55000"/>
                  </a:schemeClr>
                </a:solidFill>
                <a:effectLst>
                  <a:outerShdw blurRad="38100" dist="38100" dir="2700000" algn="tl">
                    <a:srgbClr val="000000">
                      <a:alpha val="43137"/>
                    </a:srgbClr>
                  </a:outerShdw>
                </a:effectLst>
                <a:latin typeface="+mj-lt"/>
              </a:rPr>
              <a:t>- Data Insights</a:t>
            </a:r>
            <a:endParaRPr lang="en-US" dirty="0">
              <a:solidFill>
                <a:schemeClr val="bg1">
                  <a:alpha val="55000"/>
                </a:schemeClr>
              </a:solidFill>
              <a:effectLst>
                <a:outerShdw blurRad="38100" dist="38100" dir="2700000" algn="tl">
                  <a:srgbClr val="000000">
                    <a:alpha val="43137"/>
                  </a:srgbClr>
                </a:outerShdw>
              </a:effectLst>
              <a:latin typeface="+mj-lt"/>
            </a:endParaRPr>
          </a:p>
          <a:p>
            <a:pPr lvl="0"/>
            <a:r>
              <a:rPr lang="en-US" b="1" dirty="0">
                <a:solidFill>
                  <a:schemeClr val="bg1">
                    <a:alpha val="55000"/>
                  </a:schemeClr>
                </a:solidFill>
                <a:effectLst>
                  <a:outerShdw blurRad="38100" dist="38100" dir="2700000" algn="tl">
                    <a:srgbClr val="000000">
                      <a:alpha val="43137"/>
                    </a:srgbClr>
                  </a:outerShdw>
                </a:effectLst>
                <a:latin typeface="+mj-lt"/>
              </a:rPr>
              <a:t>- Predictive Simulation and Results</a:t>
            </a:r>
            <a:endParaRPr lang="en-US" dirty="0">
              <a:solidFill>
                <a:schemeClr val="bg1">
                  <a:alpha val="55000"/>
                </a:schemeClr>
              </a:solidFill>
              <a:effectLst>
                <a:outerShdw blurRad="38100" dist="38100" dir="2700000" algn="tl">
                  <a:srgbClr val="000000">
                    <a:alpha val="43137"/>
                  </a:srgbClr>
                </a:outerShdw>
              </a:effectLst>
              <a:latin typeface="+mj-lt"/>
            </a:endParaRPr>
          </a:p>
          <a:p>
            <a:pPr lvl="0"/>
            <a:r>
              <a:rPr lang="en-US" b="1" dirty="0">
                <a:solidFill>
                  <a:schemeClr val="bg1">
                    <a:alpha val="55000"/>
                  </a:schemeClr>
                </a:solidFill>
                <a:effectLst>
                  <a:outerShdw blurRad="38100" dist="38100" dir="2700000" algn="tl">
                    <a:srgbClr val="000000">
                      <a:alpha val="43137"/>
                    </a:srgbClr>
                  </a:outerShdw>
                </a:effectLst>
                <a:latin typeface="+mj-lt"/>
              </a:rPr>
              <a:t>- Strategic Implications and Conclusions</a:t>
            </a:r>
            <a:endParaRPr lang="en-US" dirty="0">
              <a:solidFill>
                <a:schemeClr val="bg1">
                  <a:alpha val="55000"/>
                </a:schemeClr>
              </a:solidFill>
              <a:effectLst>
                <a:outerShdw blurRad="38100" dist="38100" dir="2700000" algn="tl">
                  <a:srgbClr val="000000">
                    <a:alpha val="43137"/>
                  </a:srgbClr>
                </a:outerShdw>
              </a:effectLst>
              <a:latin typeface="+mj-lt"/>
            </a:endParaRPr>
          </a:p>
          <a:p>
            <a:pPr lvl="0"/>
            <a:r>
              <a:rPr lang="en-US" b="1" dirty="0">
                <a:solidFill>
                  <a:schemeClr val="bg1">
                    <a:alpha val="55000"/>
                  </a:schemeClr>
                </a:solidFill>
                <a:effectLst>
                  <a:outerShdw blurRad="38100" dist="38100" dir="2700000" algn="tl">
                    <a:srgbClr val="000000">
                      <a:alpha val="43137"/>
                    </a:srgbClr>
                  </a:outerShdw>
                </a:effectLst>
                <a:latin typeface="+mj-lt"/>
              </a:rPr>
              <a:t>- Future Considerations and Q&amp;A</a:t>
            </a:r>
            <a:endParaRPr lang="en-US" dirty="0">
              <a:solidFill>
                <a:schemeClr val="bg1">
                  <a:alpha val="55000"/>
                </a:schemeClr>
              </a:solidFill>
              <a:effectLst>
                <a:outerShdw blurRad="38100" dist="38100" dir="2700000" algn="tl">
                  <a:srgbClr val="000000">
                    <a:alpha val="43137"/>
                  </a:srgbClr>
                </a:outerShdw>
              </a:effectLst>
              <a:latin typeface="+mj-lt"/>
            </a:endParaRPr>
          </a:p>
          <a:p>
            <a:pPr lvl="0"/>
            <a:r>
              <a:rPr lang="en-US" i="1" dirty="0">
                <a:solidFill>
                  <a:schemeClr val="bg1">
                    <a:alpha val="55000"/>
                  </a:schemeClr>
                </a:solidFill>
                <a:effectLst>
                  <a:outerShdw blurRad="38100" dist="38100" dir="2700000" algn="tl">
                    <a:srgbClr val="000000">
                      <a:alpha val="43137"/>
                    </a:srgbClr>
                  </a:outerShdw>
                </a:effectLst>
                <a:latin typeface="+mj-lt"/>
              </a:rPr>
              <a:t>**Brief Narrative here**</a:t>
            </a:r>
          </a:p>
          <a:p>
            <a:endParaRPr lang="en-US" dirty="0">
              <a:solidFill>
                <a:schemeClr val="bg1">
                  <a:alpha val="55000"/>
                </a:schemeClr>
              </a:solidFill>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1352209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Content Placeholder 2">
            <a:extLst>
              <a:ext uri="{FF2B5EF4-FFF2-40B4-BE49-F238E27FC236}">
                <a16:creationId xmlns:a16="http://schemas.microsoft.com/office/drawing/2014/main" id="{6E9049C3-4650-BE86-F297-BBF45C8B0297}"/>
              </a:ext>
            </a:extLst>
          </p:cNvPr>
          <p:cNvSpPr txBox="1">
            <a:spLocks/>
          </p:cNvSpPr>
          <p:nvPr/>
        </p:nvSpPr>
        <p:spPr>
          <a:xfrm>
            <a:off x="3471030" y="1433736"/>
            <a:ext cx="5647944" cy="1693801"/>
          </a:xfrm>
          <a:prstGeom prst="rect">
            <a:avLst/>
          </a:prstGeom>
        </p:spPr>
        <p:txBody>
          <a:bodyPr vert="horz" wrap="square" lIns="0" tIns="0" rIns="91440" bIns="0" rtlCol="0">
            <a:noAutofit/>
          </a:bodyPr>
          <a:lstStyle>
            <a:lvl1pPr marL="450000" indent="-448056" algn="l" defTabSz="914400" rtl="0" eaLnBrk="1" latinLnBrk="0" hangingPunct="1">
              <a:lnSpc>
                <a:spcPct val="140000"/>
              </a:lnSpc>
              <a:spcBef>
                <a:spcPts val="1000"/>
              </a:spcBef>
              <a:buFont typeface="Calibri Light" panose="020F0302020204030204" pitchFamily="34" charset="0"/>
              <a:buChar char="→"/>
              <a:defRPr sz="1800" kern="1200">
                <a:solidFill>
                  <a:schemeClr val="tx2">
                    <a:alpha val="55000"/>
                  </a:schemeClr>
                </a:solidFill>
                <a:latin typeface="+mn-lt"/>
                <a:ea typeface="+mn-ea"/>
                <a:cs typeface="+mn-cs"/>
              </a:defRPr>
            </a:lvl1pPr>
            <a:lvl2pPr marL="90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2pPr>
            <a:lvl3pPr marL="135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3pPr>
            <a:lvl4pPr marL="180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4pPr>
            <a:lvl5pPr marL="225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944" indent="0">
              <a:buNone/>
            </a:pPr>
            <a:r>
              <a:rPr lang="en-US" sz="1400" b="1" i="1" dirty="0">
                <a:solidFill>
                  <a:schemeClr val="tx1"/>
                </a:solidFill>
                <a:effectLst>
                  <a:outerShdw blurRad="38100" dist="38100" dir="2700000" algn="tl">
                    <a:srgbClr val="000000">
                      <a:alpha val="43137"/>
                    </a:srgbClr>
                  </a:outerShdw>
                </a:effectLst>
                <a:latin typeface="Segoe Print" panose="02000600000000000000" pitchFamily="2" charset="0"/>
              </a:rPr>
              <a:t>“The proper drinking of Scotch whisky is more than indulgence: it is a toast to civilization, a tribute to the continuity of culture, a manifesto of man’s determination to use the resources of nature to refresh mind and body and enjoy to the full the senses with which he has been endowed." </a:t>
            </a:r>
          </a:p>
          <a:p>
            <a:pPr marL="1944" indent="0" algn="r">
              <a:lnSpc>
                <a:spcPct val="100000"/>
              </a:lnSpc>
              <a:buNone/>
            </a:pPr>
            <a:r>
              <a:rPr lang="en-US" sz="1400" b="1" i="1" dirty="0">
                <a:solidFill>
                  <a:schemeClr val="tx1"/>
                </a:solidFill>
                <a:effectLst>
                  <a:outerShdw blurRad="38100" dist="38100" dir="2700000" algn="tl">
                    <a:srgbClr val="000000">
                      <a:alpha val="43137"/>
                    </a:srgbClr>
                  </a:outerShdw>
                </a:effectLst>
                <a:latin typeface="Segoe Print" panose="02000600000000000000" pitchFamily="2" charset="0"/>
              </a:rPr>
              <a:t>~ David Daiches, </a:t>
            </a:r>
          </a:p>
          <a:p>
            <a:pPr marL="1944" indent="0" algn="r">
              <a:lnSpc>
                <a:spcPct val="100000"/>
              </a:lnSpc>
              <a:buNone/>
            </a:pPr>
            <a:r>
              <a:rPr lang="en-US" sz="1400" b="1" i="1" dirty="0">
                <a:solidFill>
                  <a:schemeClr val="tx1"/>
                </a:solidFill>
                <a:effectLst>
                  <a:outerShdw blurRad="38100" dist="38100" dir="2700000" algn="tl">
                    <a:srgbClr val="000000">
                      <a:alpha val="43137"/>
                    </a:srgbClr>
                  </a:outerShdw>
                </a:effectLst>
                <a:latin typeface="Segoe Print" panose="02000600000000000000" pitchFamily="2" charset="0"/>
              </a:rPr>
              <a:t>Scottish literary historian and critic</a:t>
            </a:r>
          </a:p>
        </p:txBody>
      </p:sp>
    </p:spTree>
    <p:extLst>
      <p:ext uri="{BB962C8B-B14F-4D97-AF65-F5344CB8AC3E}">
        <p14:creationId xmlns:p14="http://schemas.microsoft.com/office/powerpoint/2010/main" val="3206640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EF2B57-E6AC-2DA7-0105-C92F7D7930A9}"/>
              </a:ext>
            </a:extLst>
          </p:cNvPr>
          <p:cNvSpPr txBox="1"/>
          <p:nvPr/>
        </p:nvSpPr>
        <p:spPr>
          <a:xfrm>
            <a:off x="8918532" y="4826675"/>
            <a:ext cx="3274512" cy="646331"/>
          </a:xfrm>
          <a:prstGeom prst="rect">
            <a:avLst/>
          </a:prstGeom>
          <a:noFill/>
        </p:spPr>
        <p:txBody>
          <a:bodyPr wrap="square">
            <a:spAutoFit/>
          </a:bodyPr>
          <a:lstStyle/>
          <a:p>
            <a:pPr algn="l">
              <a:buFont typeface="Arial" panose="020B0604020202020204" pitchFamily="34" charset="0"/>
              <a:buChar char="•"/>
            </a:pPr>
            <a:endParaRPr lang="en-US" dirty="0">
              <a:solidFill>
                <a:srgbClr val="ECECF1"/>
              </a:solidFill>
              <a:latin typeface="Söhne"/>
            </a:endParaRPr>
          </a:p>
          <a:p>
            <a:pPr algn="l">
              <a:buFont typeface="Arial" panose="020B0604020202020204" pitchFamily="34" charset="0"/>
              <a:buChar char="•"/>
            </a:pPr>
            <a:endParaRPr lang="en-US" b="0" i="0" dirty="0">
              <a:solidFill>
                <a:srgbClr val="ECECF1"/>
              </a:solidFill>
              <a:effectLst/>
              <a:latin typeface="Söhne"/>
            </a:endParaRPr>
          </a:p>
        </p:txBody>
      </p:sp>
      <p:sp>
        <p:nvSpPr>
          <p:cNvPr id="4" name="Content Placeholder 2">
            <a:extLst>
              <a:ext uri="{FF2B5EF4-FFF2-40B4-BE49-F238E27FC236}">
                <a16:creationId xmlns:a16="http://schemas.microsoft.com/office/drawing/2014/main" id="{A550479F-A40E-2E99-7533-42670ED8D55A}"/>
              </a:ext>
            </a:extLst>
          </p:cNvPr>
          <p:cNvSpPr txBox="1">
            <a:spLocks/>
          </p:cNvSpPr>
          <p:nvPr/>
        </p:nvSpPr>
        <p:spPr>
          <a:xfrm>
            <a:off x="0" y="2680871"/>
            <a:ext cx="12192000" cy="4823460"/>
          </a:xfrm>
          <a:prstGeom prst="rect">
            <a:avLst/>
          </a:prstGeom>
        </p:spPr>
        <p:txBody>
          <a:bodyPr/>
          <a:lstStyle>
            <a:lvl1pPr marL="450000" indent="-448056" algn="l" defTabSz="914400" rtl="0" eaLnBrk="1" latinLnBrk="0" hangingPunct="1">
              <a:lnSpc>
                <a:spcPct val="140000"/>
              </a:lnSpc>
              <a:spcBef>
                <a:spcPts val="1000"/>
              </a:spcBef>
              <a:buFont typeface="Calibri Light" panose="020F0302020204030204" pitchFamily="34" charset="0"/>
              <a:buChar char="→"/>
              <a:defRPr sz="1800" kern="1200">
                <a:solidFill>
                  <a:schemeClr val="tx2">
                    <a:alpha val="55000"/>
                  </a:schemeClr>
                </a:solidFill>
                <a:latin typeface="+mn-lt"/>
                <a:ea typeface="+mn-ea"/>
                <a:cs typeface="+mn-cs"/>
              </a:defRPr>
            </a:lvl1pPr>
            <a:lvl2pPr marL="90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2pPr>
            <a:lvl3pPr marL="135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3pPr>
            <a:lvl4pPr marL="180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4pPr>
            <a:lvl5pPr marL="225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b="1" dirty="0">
                <a:effectLst>
                  <a:outerShdw blurRad="38100" dist="38100" dir="2700000" algn="tl">
                    <a:srgbClr val="000000">
                      <a:alpha val="43137"/>
                    </a:srgbClr>
                  </a:outerShdw>
                </a:effectLst>
              </a:rPr>
              <a:t>The whisky industry, with its storied tradition and complex character, epitomizes the convergence of ancient craft and modern sophistication. Each distillery narrates its own saga through distinct flavor profiles, meticulous processes, and cultural heritage. </a:t>
            </a:r>
          </a:p>
          <a:p>
            <a:r>
              <a:rPr lang="en-US" sz="1600" b="1" dirty="0">
                <a:effectLst>
                  <a:outerShdw blurRad="38100" dist="38100" dir="2700000" algn="tl">
                    <a:srgbClr val="000000">
                      <a:alpha val="43137"/>
                    </a:srgbClr>
                  </a:outerShdw>
                </a:effectLst>
              </a:rPr>
              <a:t>This data-centric exploration endeavors to distill a spectrum of whisky characteristics into coherent insights, fostering strategic decisions that honor the essence of the craft while steering the industry toward innovation and growth. </a:t>
            </a:r>
          </a:p>
          <a:p>
            <a:r>
              <a:rPr lang="en-US" sz="1600" b="1" dirty="0">
                <a:effectLst>
                  <a:outerShdw blurRad="38100" dist="38100" dir="2700000" algn="tl">
                    <a:srgbClr val="000000">
                      <a:alpha val="43137"/>
                    </a:srgbClr>
                  </a:outerShdw>
                </a:effectLst>
              </a:rPr>
              <a:t>Pursuing such analysis is not just about understanding the spirits but shaping their future - a future where data informs the subtleties of production, branding, and consumer engagement toward innovation and growth. </a:t>
            </a:r>
          </a:p>
          <a:p>
            <a:r>
              <a:rPr lang="en-US" sz="1600" b="1" dirty="0">
                <a:effectLst>
                  <a:outerShdw blurRad="38100" dist="38100" dir="2700000" algn="tl">
                    <a:srgbClr val="000000">
                      <a:alpha val="43137"/>
                    </a:srgbClr>
                  </a:outerShdw>
                </a:effectLst>
              </a:rPr>
              <a:t>Pursuing such analysis is not just about understanding the spirits but shaping their future - a future where data informs the subtleties of production, branding, and consumer engagement.</a:t>
            </a:r>
          </a:p>
        </p:txBody>
      </p:sp>
      <p:sp>
        <p:nvSpPr>
          <p:cNvPr id="2" name="TextBox 1">
            <a:extLst>
              <a:ext uri="{FF2B5EF4-FFF2-40B4-BE49-F238E27FC236}">
                <a16:creationId xmlns:a16="http://schemas.microsoft.com/office/drawing/2014/main" id="{7FEFB738-33D2-0351-316E-4C4C66208732}"/>
              </a:ext>
            </a:extLst>
          </p:cNvPr>
          <p:cNvSpPr txBox="1"/>
          <p:nvPr/>
        </p:nvSpPr>
        <p:spPr>
          <a:xfrm>
            <a:off x="811530" y="468630"/>
            <a:ext cx="4326184" cy="984885"/>
          </a:xfrm>
          <a:prstGeom prst="rect">
            <a:avLst/>
          </a:prstGeom>
          <a:noFill/>
        </p:spPr>
        <p:txBody>
          <a:bodyPr wrap="none" rtlCol="0">
            <a:spAutoFit/>
          </a:bodyPr>
          <a:lstStyle/>
          <a:p>
            <a:r>
              <a:rPr lang="en-US" sz="5800" i="1" dirty="0">
                <a:solidFill>
                  <a:schemeClr val="tx2"/>
                </a:solidFill>
                <a:latin typeface="+mj-lt"/>
                <a:ea typeface="+mj-ea"/>
                <a:cs typeface="+mj-cs"/>
              </a:rPr>
              <a:t>Background</a:t>
            </a:r>
          </a:p>
        </p:txBody>
      </p:sp>
    </p:spTree>
    <p:extLst>
      <p:ext uri="{BB962C8B-B14F-4D97-AF65-F5344CB8AC3E}">
        <p14:creationId xmlns:p14="http://schemas.microsoft.com/office/powerpoint/2010/main" val="1551770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E582EB5-041A-C872-1898-88CFBEB0A287}"/>
              </a:ext>
            </a:extLst>
          </p:cNvPr>
          <p:cNvSpPr txBox="1"/>
          <p:nvPr/>
        </p:nvSpPr>
        <p:spPr>
          <a:xfrm>
            <a:off x="1130474" y="494871"/>
            <a:ext cx="7099125" cy="984885"/>
          </a:xfrm>
          <a:prstGeom prst="rect">
            <a:avLst/>
          </a:prstGeom>
          <a:noFill/>
        </p:spPr>
        <p:txBody>
          <a:bodyPr wrap="square">
            <a:spAutoFit/>
          </a:bodyPr>
          <a:lstStyle/>
          <a:p>
            <a:r>
              <a:rPr lang="en-US" sz="5800" i="1" dirty="0">
                <a:solidFill>
                  <a:schemeClr val="tx2"/>
                </a:solidFill>
                <a:effectLst>
                  <a:outerShdw blurRad="38100" dist="38100" dir="2700000" algn="tl">
                    <a:srgbClr val="000000">
                      <a:alpha val="43137"/>
                    </a:srgbClr>
                  </a:outerShdw>
                </a:effectLst>
                <a:latin typeface="+mj-lt"/>
                <a:ea typeface="+mj-ea"/>
                <a:cs typeface="+mj-cs"/>
              </a:rPr>
              <a:t>Problem Statement</a:t>
            </a:r>
          </a:p>
        </p:txBody>
      </p:sp>
    </p:spTree>
    <p:extLst>
      <p:ext uri="{BB962C8B-B14F-4D97-AF65-F5344CB8AC3E}">
        <p14:creationId xmlns:p14="http://schemas.microsoft.com/office/powerpoint/2010/main" val="3881020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21CE4A-4D97-FA49-0892-092E983FD3BB}"/>
              </a:ext>
            </a:extLst>
          </p:cNvPr>
          <p:cNvSpPr txBox="1"/>
          <p:nvPr/>
        </p:nvSpPr>
        <p:spPr>
          <a:xfrm>
            <a:off x="0" y="0"/>
            <a:ext cx="6097044" cy="2308324"/>
          </a:xfrm>
          <a:prstGeom prst="rect">
            <a:avLst/>
          </a:prstGeom>
          <a:noFill/>
        </p:spPr>
        <p:txBody>
          <a:bodyPr wrap="square">
            <a:spAutoFit/>
          </a:bodyPr>
          <a:lstStyle/>
          <a:p>
            <a:pPr algn="l"/>
            <a:r>
              <a:rPr lang="en-US" b="1" i="0" dirty="0">
                <a:solidFill>
                  <a:srgbClr val="ECECF1"/>
                </a:solidFill>
                <a:effectLst/>
                <a:latin typeface="Söhne"/>
              </a:rPr>
              <a:t>Methodology Overview</a:t>
            </a:r>
            <a:endParaRPr lang="en-US" b="0" i="0" dirty="0">
              <a:solidFill>
                <a:srgbClr val="ECECF1"/>
              </a:solidFill>
              <a:effectLst/>
              <a:latin typeface="Söhne"/>
            </a:endParaRPr>
          </a:p>
          <a:p>
            <a:pPr algn="l">
              <a:buFont typeface="Arial" panose="020B0604020202020204" pitchFamily="34" charset="0"/>
              <a:buChar char="•"/>
            </a:pPr>
            <a:r>
              <a:rPr lang="en-US" b="0" i="0" dirty="0">
                <a:solidFill>
                  <a:srgbClr val="ECECF1"/>
                </a:solidFill>
                <a:effectLst/>
                <a:latin typeface="Söhne"/>
              </a:rPr>
              <a:t>Summary of the statistical and predictive analytics methods used.</a:t>
            </a:r>
          </a:p>
          <a:p>
            <a:pPr algn="l">
              <a:buFont typeface="Arial" panose="020B0604020202020204" pitchFamily="34" charset="0"/>
              <a:buChar char="•"/>
            </a:pPr>
            <a:r>
              <a:rPr lang="en-US" b="0" i="0" dirty="0">
                <a:solidFill>
                  <a:srgbClr val="ECECF1"/>
                </a:solidFill>
                <a:effectLst/>
                <a:latin typeface="Söhne"/>
              </a:rPr>
              <a:t>Justification for method selection.</a:t>
            </a:r>
          </a:p>
          <a:p>
            <a:pPr algn="l">
              <a:buFont typeface="Arial" panose="020B0604020202020204" pitchFamily="34" charset="0"/>
              <a:buChar char="•"/>
            </a:pPr>
            <a:r>
              <a:rPr lang="en-US" b="0" i="0" dirty="0">
                <a:solidFill>
                  <a:srgbClr val="ECECF1"/>
                </a:solidFill>
                <a:effectLst/>
                <a:latin typeface="Söhne"/>
              </a:rPr>
              <a:t>Outline the hypothesis testing methodologies used: Chi-Square, Bartlett's, </a:t>
            </a:r>
            <a:r>
              <a:rPr lang="en-US" b="0" i="0" dirty="0" err="1">
                <a:solidFill>
                  <a:srgbClr val="ECECF1"/>
                </a:solidFill>
                <a:effectLst/>
                <a:latin typeface="Söhne"/>
              </a:rPr>
              <a:t>Levene's</a:t>
            </a:r>
            <a:r>
              <a:rPr lang="en-US" b="0" i="0" dirty="0">
                <a:solidFill>
                  <a:srgbClr val="ECECF1"/>
                </a:solidFill>
                <a:effectLst/>
                <a:latin typeface="Söhne"/>
              </a:rPr>
              <a:t> test, ANOVA.</a:t>
            </a:r>
          </a:p>
          <a:p>
            <a:pPr algn="l">
              <a:buFont typeface="Arial" panose="020B0604020202020204" pitchFamily="34" charset="0"/>
              <a:buChar char="•"/>
            </a:pPr>
            <a:r>
              <a:rPr lang="en-US" b="0" i="0" dirty="0">
                <a:solidFill>
                  <a:srgbClr val="ECECF1"/>
                </a:solidFill>
                <a:effectLst/>
                <a:latin typeface="Söhne"/>
              </a:rPr>
              <a:t>Provide the rationale for choosing these methods.</a:t>
            </a:r>
          </a:p>
          <a:p>
            <a:pPr algn="l">
              <a:buFont typeface="Arial" panose="020B0604020202020204" pitchFamily="34" charset="0"/>
              <a:buChar char="•"/>
            </a:pPr>
            <a:endParaRPr lang="en-US" b="0" i="0" dirty="0">
              <a:solidFill>
                <a:srgbClr val="ECECF1"/>
              </a:solidFill>
              <a:effectLst/>
              <a:latin typeface="Söhne"/>
            </a:endParaRPr>
          </a:p>
        </p:txBody>
      </p:sp>
      <p:sp>
        <p:nvSpPr>
          <p:cNvPr id="5" name="TextBox 4">
            <a:extLst>
              <a:ext uri="{FF2B5EF4-FFF2-40B4-BE49-F238E27FC236}">
                <a16:creationId xmlns:a16="http://schemas.microsoft.com/office/drawing/2014/main" id="{E5CE151C-044C-98A1-E755-BAFF227DF242}"/>
              </a:ext>
            </a:extLst>
          </p:cNvPr>
          <p:cNvSpPr txBox="1"/>
          <p:nvPr/>
        </p:nvSpPr>
        <p:spPr>
          <a:xfrm>
            <a:off x="0" y="2308324"/>
            <a:ext cx="6122096" cy="2862322"/>
          </a:xfrm>
          <a:prstGeom prst="rect">
            <a:avLst/>
          </a:prstGeom>
          <a:noFill/>
        </p:spPr>
        <p:txBody>
          <a:bodyPr wrap="square">
            <a:spAutoFit/>
          </a:bodyPr>
          <a:lstStyle/>
          <a:p>
            <a:r>
              <a:rPr lang="en-US" sz="1800" b="1" dirty="0"/>
              <a:t>Our approach employed a robust statistical toolkit encompassing Chi-Square tests, ANOVA, and regression analysis, complemented by predictive simulations. These methods were meticulously chosen to align with the complexity of the dataset and the nuances inherent in whisky production. This multi-faceted methodology not only facilitated a deeper understanding of current trends but also provided a foundation for forecasting future preferences and market dynamics.</a:t>
            </a:r>
          </a:p>
        </p:txBody>
      </p:sp>
    </p:spTree>
    <p:extLst>
      <p:ext uri="{BB962C8B-B14F-4D97-AF65-F5344CB8AC3E}">
        <p14:creationId xmlns:p14="http://schemas.microsoft.com/office/powerpoint/2010/main" val="252193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DB49CE-6EC0-0C65-D36A-2024A103912C}"/>
              </a:ext>
            </a:extLst>
          </p:cNvPr>
          <p:cNvSpPr txBox="1"/>
          <p:nvPr/>
        </p:nvSpPr>
        <p:spPr>
          <a:xfrm>
            <a:off x="0" y="0"/>
            <a:ext cx="6097044" cy="2031325"/>
          </a:xfrm>
          <a:prstGeom prst="rect">
            <a:avLst/>
          </a:prstGeom>
          <a:noFill/>
        </p:spPr>
        <p:txBody>
          <a:bodyPr wrap="square">
            <a:spAutoFit/>
          </a:bodyPr>
          <a:lstStyle/>
          <a:p>
            <a:pPr algn="l"/>
            <a:r>
              <a:rPr lang="en-US" b="1" i="0" dirty="0">
                <a:solidFill>
                  <a:srgbClr val="ECECF1"/>
                </a:solidFill>
                <a:effectLst/>
                <a:latin typeface="Söhne"/>
              </a:rPr>
              <a:t>Data Analysis - Part 1</a:t>
            </a:r>
            <a:endParaRPr lang="en-US" b="0" i="0" dirty="0">
              <a:solidFill>
                <a:srgbClr val="ECECF1"/>
              </a:solidFill>
              <a:effectLst/>
              <a:latin typeface="Söhne"/>
            </a:endParaRPr>
          </a:p>
          <a:p>
            <a:pPr algn="l">
              <a:buFont typeface="Arial" panose="020B0604020202020204" pitchFamily="34" charset="0"/>
              <a:buChar char="•"/>
            </a:pPr>
            <a:r>
              <a:rPr lang="en-US" b="0" i="0" dirty="0">
                <a:solidFill>
                  <a:srgbClr val="ECECF1"/>
                </a:solidFill>
                <a:effectLst/>
                <a:latin typeface="Söhne"/>
              </a:rPr>
              <a:t>Presentation of initial findings from the analysis.</a:t>
            </a:r>
          </a:p>
          <a:p>
            <a:pPr algn="l">
              <a:buFont typeface="Arial" panose="020B0604020202020204" pitchFamily="34" charset="0"/>
              <a:buChar char="•"/>
            </a:pPr>
            <a:r>
              <a:rPr lang="en-US" b="0" i="0" dirty="0">
                <a:solidFill>
                  <a:srgbClr val="ECECF1"/>
                </a:solidFill>
                <a:effectLst/>
                <a:latin typeface="Söhne"/>
              </a:rPr>
              <a:t>Graphs and charts to support insights.</a:t>
            </a:r>
          </a:p>
          <a:p>
            <a:pPr algn="l">
              <a:buFont typeface="Arial" panose="020B0604020202020204" pitchFamily="34" charset="0"/>
              <a:buChar char="•"/>
            </a:pPr>
            <a:r>
              <a:rPr lang="en-US" b="0" i="0" dirty="0">
                <a:solidFill>
                  <a:srgbClr val="ECECF1"/>
                </a:solidFill>
                <a:effectLst/>
                <a:latin typeface="Söhne"/>
              </a:rPr>
              <a:t>Show initial statistical findings.</a:t>
            </a:r>
          </a:p>
          <a:p>
            <a:pPr algn="l">
              <a:buFont typeface="Arial" panose="020B0604020202020204" pitchFamily="34" charset="0"/>
              <a:buChar char="•"/>
            </a:pPr>
            <a:r>
              <a:rPr lang="en-US" b="0" i="0" dirty="0">
                <a:solidFill>
                  <a:srgbClr val="ECECF1"/>
                </a:solidFill>
                <a:effectLst/>
                <a:latin typeface="Söhne"/>
              </a:rPr>
              <a:t>Include charts/graphs illustrating characteristic distributions and test results.</a:t>
            </a:r>
          </a:p>
          <a:p>
            <a:pPr algn="l">
              <a:buFont typeface="Arial" panose="020B0604020202020204" pitchFamily="34" charset="0"/>
              <a:buChar char="•"/>
            </a:pPr>
            <a:endParaRPr lang="en-US" b="0" i="0" dirty="0">
              <a:solidFill>
                <a:srgbClr val="ECECF1"/>
              </a:solidFill>
              <a:effectLst/>
              <a:latin typeface="Söhne"/>
            </a:endParaRPr>
          </a:p>
        </p:txBody>
      </p:sp>
      <p:sp>
        <p:nvSpPr>
          <p:cNvPr id="5" name="TextBox 4">
            <a:extLst>
              <a:ext uri="{FF2B5EF4-FFF2-40B4-BE49-F238E27FC236}">
                <a16:creationId xmlns:a16="http://schemas.microsoft.com/office/drawing/2014/main" id="{411B862A-3C1A-E488-CBE5-06880D37536C}"/>
              </a:ext>
            </a:extLst>
          </p:cNvPr>
          <p:cNvSpPr txBox="1"/>
          <p:nvPr/>
        </p:nvSpPr>
        <p:spPr>
          <a:xfrm>
            <a:off x="-26096" y="1730670"/>
            <a:ext cx="6122096" cy="4801314"/>
          </a:xfrm>
          <a:prstGeom prst="rect">
            <a:avLst/>
          </a:prstGeom>
          <a:noFill/>
        </p:spPr>
        <p:txBody>
          <a:bodyPr wrap="square">
            <a:spAutoFit/>
          </a:bodyPr>
          <a:lstStyle/>
          <a:p>
            <a:pPr algn="l">
              <a:buFont typeface="Arial" panose="020B0604020202020204" pitchFamily="34" charset="0"/>
              <a:buChar char="•"/>
            </a:pPr>
            <a:r>
              <a:rPr lang="en-US" b="0" i="0" dirty="0">
                <a:effectLst/>
                <a:latin typeface="Söhne"/>
              </a:rPr>
              <a:t>Highlight the primary insights drawn from the initial weeks of analysis.</a:t>
            </a:r>
          </a:p>
          <a:p>
            <a:pPr algn="l">
              <a:buFont typeface="Arial" panose="020B0604020202020204" pitchFamily="34" charset="0"/>
              <a:buChar char="•"/>
            </a:pPr>
            <a:r>
              <a:rPr lang="en-US" b="0" i="0" dirty="0">
                <a:effectLst/>
                <a:latin typeface="Söhne"/>
              </a:rPr>
              <a:t>Summarize the statistical findings or trends observed in the whisky characteristics data.</a:t>
            </a:r>
          </a:p>
          <a:p>
            <a:pPr algn="l">
              <a:buFont typeface="Arial" panose="020B0604020202020204" pitchFamily="34" charset="0"/>
              <a:buChar char="•"/>
            </a:pPr>
            <a:r>
              <a:rPr lang="en-US" b="0" i="0" dirty="0">
                <a:effectLst/>
                <a:latin typeface="Söhne"/>
              </a:rPr>
              <a:t>Identify specific outputs needed: Descriptive statistics, charts showing the distribution of whisky characteristics, results from cluster analysis, etc.</a:t>
            </a:r>
          </a:p>
          <a:p>
            <a:pPr algn="l">
              <a:buFont typeface="Arial" panose="020B0604020202020204" pitchFamily="34" charset="0"/>
              <a:buChar char="•"/>
            </a:pPr>
            <a:endParaRPr lang="en-US" dirty="0">
              <a:latin typeface="Söhne"/>
            </a:endParaRPr>
          </a:p>
          <a:p>
            <a:endParaRPr lang="en-US" dirty="0"/>
          </a:p>
          <a:p>
            <a:r>
              <a:rPr lang="en-US" sz="1800" b="1" dirty="0"/>
              <a:t>Key statistical findings from initial analysis:</a:t>
            </a:r>
          </a:p>
          <a:p>
            <a:r>
              <a:rPr lang="en-US" sz="1800" b="1" dirty="0"/>
              <a:t>- Descriptive statistics of whisky characteristics</a:t>
            </a:r>
          </a:p>
          <a:p>
            <a:r>
              <a:rPr lang="en-US" sz="1800" b="1" dirty="0"/>
              <a:t>- Results from cluster analysis indicating distinct flavor profiles</a:t>
            </a:r>
          </a:p>
          <a:p>
            <a:r>
              <a:rPr lang="en-US" sz="1800" b="1" dirty="0"/>
              <a:t>*Placeholder for graphic/chart related to descriptive statistics and clustering*</a:t>
            </a:r>
          </a:p>
          <a:p>
            <a:endParaRPr lang="en-US" sz="1800" b="1" dirty="0"/>
          </a:p>
          <a:p>
            <a:pPr algn="l">
              <a:buFont typeface="Arial" panose="020B0604020202020204" pitchFamily="34" charset="0"/>
              <a:buChar char="•"/>
            </a:pPr>
            <a:endParaRPr lang="en-US" b="0" i="0" dirty="0">
              <a:effectLst/>
              <a:latin typeface="Söhne"/>
            </a:endParaRPr>
          </a:p>
        </p:txBody>
      </p:sp>
    </p:spTree>
    <p:extLst>
      <p:ext uri="{BB962C8B-B14F-4D97-AF65-F5344CB8AC3E}">
        <p14:creationId xmlns:p14="http://schemas.microsoft.com/office/powerpoint/2010/main" val="2513997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4A0CBE-4DB9-FDAF-7282-1805CFFF01CE}"/>
              </a:ext>
            </a:extLst>
          </p:cNvPr>
          <p:cNvSpPr txBox="1"/>
          <p:nvPr/>
        </p:nvSpPr>
        <p:spPr>
          <a:xfrm>
            <a:off x="0" y="0"/>
            <a:ext cx="6097044" cy="4801314"/>
          </a:xfrm>
          <a:prstGeom prst="rect">
            <a:avLst/>
          </a:prstGeom>
          <a:noFill/>
        </p:spPr>
        <p:txBody>
          <a:bodyPr wrap="square">
            <a:spAutoFit/>
          </a:bodyPr>
          <a:lstStyle/>
          <a:p>
            <a:pPr algn="l">
              <a:buFont typeface="+mj-lt"/>
              <a:buAutoNum type="arabicPeriod"/>
            </a:pPr>
            <a:r>
              <a:rPr lang="en-US" b="1" i="0" dirty="0">
                <a:effectLst/>
                <a:latin typeface="Söhne"/>
              </a:rPr>
              <a:t>Data Analysis - Part 2</a:t>
            </a:r>
            <a:endParaRPr lang="en-US" b="0" i="0" dirty="0">
              <a:effectLst/>
              <a:latin typeface="Söhne"/>
            </a:endParaRPr>
          </a:p>
          <a:p>
            <a:pPr marL="742950" lvl="1" indent="-285750" algn="l">
              <a:buFont typeface="+mj-lt"/>
              <a:buAutoNum type="arabicPeriod"/>
            </a:pPr>
            <a:r>
              <a:rPr lang="en-US" b="0" i="0" dirty="0">
                <a:effectLst/>
                <a:latin typeface="Söhne"/>
              </a:rPr>
              <a:t>Continued discussion of findings, focusing on predictive simulation results.</a:t>
            </a:r>
          </a:p>
          <a:p>
            <a:pPr marL="742950" lvl="1" indent="-285750" algn="l">
              <a:buFont typeface="+mj-lt"/>
              <a:buAutoNum type="arabicPeriod"/>
            </a:pPr>
            <a:r>
              <a:rPr lang="en-US" b="0" i="0" dirty="0">
                <a:effectLst/>
                <a:latin typeface="Söhne"/>
              </a:rPr>
              <a:t>Additional visual data representations.</a:t>
            </a:r>
          </a:p>
          <a:p>
            <a:pPr algn="l">
              <a:buFont typeface="Arial" panose="020B0604020202020204" pitchFamily="34" charset="0"/>
              <a:buChar char="•"/>
            </a:pPr>
            <a:r>
              <a:rPr lang="en-US" b="0" i="0" dirty="0">
                <a:solidFill>
                  <a:srgbClr val="ECECF1"/>
                </a:solidFill>
                <a:effectLst/>
                <a:latin typeface="Söhne"/>
              </a:rPr>
              <a:t>Discuss predictive modeling and simulation results.</a:t>
            </a:r>
          </a:p>
          <a:p>
            <a:pPr algn="l">
              <a:buFont typeface="Arial" panose="020B0604020202020204" pitchFamily="34" charset="0"/>
              <a:buChar char="•"/>
            </a:pPr>
            <a:r>
              <a:rPr lang="en-US" b="0" i="0" dirty="0">
                <a:solidFill>
                  <a:srgbClr val="ECECF1"/>
                </a:solidFill>
                <a:effectLst/>
                <a:latin typeface="Söhne"/>
              </a:rPr>
              <a:t>Use visual aids to demonstrate model predictions versus actual data.</a:t>
            </a:r>
          </a:p>
          <a:p>
            <a:pPr algn="l">
              <a:buFont typeface="Arial" panose="020B0604020202020204" pitchFamily="34" charset="0"/>
              <a:buChar char="•"/>
            </a:pPr>
            <a:endParaRPr lang="en-US" dirty="0">
              <a:solidFill>
                <a:srgbClr val="ECECF1"/>
              </a:solidFill>
              <a:latin typeface="Söhne"/>
            </a:endParaRPr>
          </a:p>
          <a:p>
            <a:endParaRPr lang="en-US" dirty="0"/>
          </a:p>
          <a:p>
            <a:r>
              <a:rPr lang="en-US" sz="1800" b="1" dirty="0"/>
              <a:t>Further exploration of data revealing:</a:t>
            </a:r>
          </a:p>
          <a:p>
            <a:r>
              <a:rPr lang="en-US" sz="1800" b="1" dirty="0"/>
              <a:t>- Advanced statistical tests (e.g., ANOVA) results</a:t>
            </a:r>
          </a:p>
          <a:p>
            <a:r>
              <a:rPr lang="en-US" sz="1800" b="1" dirty="0"/>
              <a:t>- Trends and patterns identified in the whisky data</a:t>
            </a:r>
          </a:p>
          <a:p>
            <a:r>
              <a:rPr lang="en-US" sz="1800" b="1" dirty="0"/>
              <a:t>*Placeholder for graphic/chart related to advanced statistical tests and trends*</a:t>
            </a:r>
          </a:p>
          <a:p>
            <a:endParaRPr lang="en-US" sz="1800" b="1" dirty="0"/>
          </a:p>
          <a:p>
            <a:pPr algn="l">
              <a:buFont typeface="Arial" panose="020B0604020202020204" pitchFamily="34" charset="0"/>
              <a:buChar char="•"/>
            </a:pPr>
            <a:endParaRPr lang="en-US" b="0" i="0" dirty="0">
              <a:solidFill>
                <a:srgbClr val="ECECF1"/>
              </a:solidFill>
              <a:effectLst/>
              <a:latin typeface="Söhne"/>
            </a:endParaRPr>
          </a:p>
          <a:p>
            <a:pPr marL="742950" lvl="1" indent="-285750" algn="l">
              <a:buFont typeface="+mj-lt"/>
              <a:buAutoNum type="arabicPeriod"/>
            </a:pPr>
            <a:endParaRPr lang="en-US" b="0" i="0" dirty="0">
              <a:effectLst/>
              <a:latin typeface="Söhne"/>
            </a:endParaRPr>
          </a:p>
        </p:txBody>
      </p:sp>
    </p:spTree>
    <p:extLst>
      <p:ext uri="{BB962C8B-B14F-4D97-AF65-F5344CB8AC3E}">
        <p14:creationId xmlns:p14="http://schemas.microsoft.com/office/powerpoint/2010/main" val="3538768543"/>
      </p:ext>
    </p:extLst>
  </p:cSld>
  <p:clrMapOvr>
    <a:masterClrMapping/>
  </p:clrMapOvr>
</p:sld>
</file>

<file path=ppt/theme/theme1.xml><?xml version="1.0" encoding="utf-8"?>
<a:theme xmlns:a="http://schemas.openxmlformats.org/drawingml/2006/main" name="ThinLineVTI">
  <a:themeElements>
    <a:clrScheme name="ThinLines Color Scheme">
      <a:dk1>
        <a:sysClr val="windowText" lastClr="000000"/>
      </a:dk1>
      <a:lt1>
        <a:sysClr val="window" lastClr="FFFFFF"/>
      </a:lt1>
      <a:dk2>
        <a:srgbClr val="000000"/>
      </a:dk2>
      <a:lt2>
        <a:srgbClr val="FFFFFF"/>
      </a:lt2>
      <a:accent1>
        <a:srgbClr val="00BAC8"/>
      </a:accent1>
      <a:accent2>
        <a:srgbClr val="794DFF"/>
      </a:accent2>
      <a:accent3>
        <a:srgbClr val="00D17D"/>
      </a:accent3>
      <a:accent4>
        <a:srgbClr val="404040"/>
      </a:accent4>
      <a:accent5>
        <a:srgbClr val="FE5D21"/>
      </a:accent5>
      <a:accent6>
        <a:srgbClr val="B3B3B3"/>
      </a:accent6>
      <a:hlink>
        <a:srgbClr val="3E8FF1"/>
      </a:hlink>
      <a:folHlink>
        <a:srgbClr val="939393"/>
      </a:folHlink>
    </a:clrScheme>
    <a:fontScheme name="Custom 3">
      <a:majorFont>
        <a:latin typeface="Sagona Book"/>
        <a:ea typeface=""/>
        <a:cs typeface=""/>
      </a:majorFont>
      <a:minorFont>
        <a:latin typeface="Univer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inLineVTI" id="{DA2A884B-D36C-4F63-9FE8-3C89F2B99A40}" vid="{62C1F77B-42AE-47B9-869B-5CE48C8ED8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429</TotalTime>
  <Words>1396</Words>
  <Application>Microsoft Office PowerPoint</Application>
  <PresentationFormat>Widescreen</PresentationFormat>
  <Paragraphs>160</Paragraphs>
  <Slides>19</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Calibri Light</vt:lpstr>
      <vt:lpstr>Sagona Book</vt:lpstr>
      <vt:lpstr>Segoe Print</vt:lpstr>
      <vt:lpstr>Söhne</vt:lpstr>
      <vt:lpstr>Univers</vt:lpstr>
      <vt:lpstr>ThinLineVTI</vt:lpstr>
      <vt:lpstr>PowerPoint Presentation</vt:lpstr>
      <vt:lpstr>Distilling Data into Strategy: Insights from Whisky Analytics</vt:lpstr>
      <vt:lpstr>Introduction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 Brown</dc:creator>
  <cp:lastModifiedBy>Robert Brown</cp:lastModifiedBy>
  <cp:revision>1</cp:revision>
  <dcterms:created xsi:type="dcterms:W3CDTF">2023-11-07T00:14:35Z</dcterms:created>
  <dcterms:modified xsi:type="dcterms:W3CDTF">2023-11-15T22:44:21Z</dcterms:modified>
</cp:coreProperties>
</file>