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8" r:id="rId11"/>
    <p:sldId id="271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Sora" pitchFamily="2" charset="0"/>
      <p:regular r:id="rId18"/>
      <p:bold r:id="rId19"/>
    </p:embeddedFont>
    <p:embeddedFont>
      <p:font typeface="Sora Light" pitchFamily="2" charset="0"/>
      <p:regular r:id="rId20"/>
      <p:bold r:id="rId21"/>
    </p:embeddedFont>
    <p:embeddedFont>
      <p:font typeface="Sora SemiBold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w4Yahyb9hXc7etCS8c6+ko0DF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65" autoAdjust="0"/>
  </p:normalViewPr>
  <p:slideViewPr>
    <p:cSldViewPr snapToGrid="0">
      <p:cViewPr varScale="1">
        <p:scale>
          <a:sx n="62" d="100"/>
          <a:sy n="62" d="100"/>
        </p:scale>
        <p:origin x="140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Representan más del 99% de empresas</a:t>
            </a:r>
          </a:p>
          <a:p>
            <a:r>
              <a:rPr lang="es-ES" dirty="0"/>
              <a:t>Generan 72% del empleo formal</a:t>
            </a:r>
          </a:p>
          <a:p>
            <a:r>
              <a:rPr lang="es-ES" dirty="0"/>
              <a:t>Contribuyen con 52% del PIB</a:t>
            </a:r>
          </a:p>
          <a:p>
            <a:r>
              <a:rPr lang="es-ES" dirty="0"/>
              <a:t>Enfrentan brecha digital significativa</a:t>
            </a:r>
          </a:p>
          <a:p>
            <a:r>
              <a:rPr lang="es-ES" dirty="0"/>
              <a:t>Solo 10% tienen presencia digital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636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Proceso integral de </a:t>
            </a:r>
            <a:r>
              <a:rPr lang="es-ES" dirty="0" err="1"/>
              <a:t>reimaginación</a:t>
            </a:r>
            <a:endParaRPr lang="es-ES" dirty="0"/>
          </a:p>
          <a:p>
            <a:r>
              <a:rPr lang="es-ES" dirty="0"/>
              <a:t>Cambio cultural, no solo tecnológico</a:t>
            </a:r>
          </a:p>
          <a:p>
            <a:r>
              <a:rPr lang="es-ES" dirty="0"/>
              <a:t>Repensar procesos y experiencias</a:t>
            </a:r>
          </a:p>
          <a:p>
            <a:r>
              <a:rPr lang="es-ES" dirty="0"/>
              <a:t>Requiere liderazgo y visión</a:t>
            </a:r>
          </a:p>
          <a:p>
            <a:r>
              <a:rPr lang="es-ES" dirty="0"/>
              <a:t>Es un viaje continuo, no un destino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465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Limitaciones financieras:</a:t>
            </a:r>
          </a:p>
          <a:p>
            <a:pPr marL="158750" indent="0">
              <a:buNone/>
            </a:pPr>
            <a:r>
              <a:rPr lang="es-ES" dirty="0"/>
              <a:t>	*Restricciones presupuestarias</a:t>
            </a:r>
          </a:p>
          <a:p>
            <a:pPr marL="158750" indent="0">
              <a:buNone/>
            </a:pPr>
            <a:r>
              <a:rPr lang="es-ES" dirty="0"/>
              <a:t>	*Difícil acceso a financiamiento</a:t>
            </a:r>
          </a:p>
          <a:p>
            <a:pPr marL="158750" indent="0">
              <a:buNone/>
            </a:pPr>
            <a:r>
              <a:rPr lang="es-ES" dirty="0"/>
              <a:t>	*ROI percibido como incierto</a:t>
            </a:r>
          </a:p>
          <a:p>
            <a:r>
              <a:rPr lang="es-ES" dirty="0"/>
              <a:t>Brecha de habilidades:</a:t>
            </a:r>
          </a:p>
          <a:p>
            <a:pPr marL="158750" indent="0">
              <a:buNone/>
            </a:pPr>
            <a:r>
              <a:rPr lang="es-ES" dirty="0"/>
              <a:t>	*Escasez de personal capacitado</a:t>
            </a:r>
          </a:p>
          <a:p>
            <a:pPr marL="158750" indent="0">
              <a:buNone/>
            </a:pPr>
            <a:r>
              <a:rPr lang="es-ES" dirty="0"/>
              <a:t>	*Resistencia al cambio</a:t>
            </a:r>
          </a:p>
          <a:p>
            <a:pPr marL="158750" indent="0">
              <a:buNone/>
            </a:pPr>
            <a:r>
              <a:rPr lang="es-ES" dirty="0"/>
              <a:t>	*Dificultad para atraer talento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343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Infraestructura:</a:t>
            </a:r>
          </a:p>
          <a:p>
            <a:r>
              <a:rPr lang="es-MX" dirty="0"/>
              <a:t>• Conectividad desigual</a:t>
            </a:r>
          </a:p>
          <a:p>
            <a:r>
              <a:rPr lang="es-MX" dirty="0"/>
              <a:t>• Obsolescencia de sistemas</a:t>
            </a:r>
          </a:p>
          <a:p>
            <a:r>
              <a:rPr lang="es-MX" dirty="0"/>
              <a:t>• Problemas de interoperabilidad</a:t>
            </a:r>
          </a:p>
          <a:p>
            <a:endParaRPr lang="es-MX" dirty="0"/>
          </a:p>
          <a:p>
            <a:r>
              <a:rPr lang="es-MX" dirty="0"/>
              <a:t>Seguridad:</a:t>
            </a:r>
          </a:p>
          <a:p>
            <a:r>
              <a:rPr lang="es-MX" dirty="0"/>
              <a:t>• Vulnerabilidad a ciberataques</a:t>
            </a:r>
          </a:p>
          <a:p>
            <a:r>
              <a:rPr lang="es-MX" dirty="0"/>
              <a:t>• Desconocimiento normativo</a:t>
            </a:r>
          </a:p>
          <a:p>
            <a:r>
              <a:rPr lang="es-MX" dirty="0"/>
              <a:t>• Falta de protocolos</a:t>
            </a:r>
          </a:p>
          <a:p>
            <a:r>
              <a:rPr lang="es-ES" dirty="0"/>
              <a:t>Cultura organizacional:</a:t>
            </a:r>
          </a:p>
          <a:p>
            <a:r>
              <a:rPr lang="es-ES" dirty="0"/>
              <a:t>• Estructuras jerárquicas</a:t>
            </a:r>
          </a:p>
          <a:p>
            <a:r>
              <a:rPr lang="es-ES" dirty="0"/>
              <a:t>• Procesos de decisión lentos</a:t>
            </a:r>
          </a:p>
          <a:p>
            <a:r>
              <a:rPr lang="es-ES" dirty="0"/>
              <a:t>• Falta de visión digital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19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es-ES" dirty="0"/>
              <a:t>Innovación de Producto/Servicio:</a:t>
            </a:r>
          </a:p>
          <a:p>
            <a:pPr rtl="0">
              <a:buNone/>
            </a:pPr>
            <a:r>
              <a:rPr lang="es-ES" dirty="0"/>
              <a:t>• Nuevas ofertas o mejoras</a:t>
            </a:r>
          </a:p>
          <a:p>
            <a:pPr rtl="0">
              <a:buNone/>
            </a:pPr>
            <a:r>
              <a:rPr lang="es-ES" dirty="0"/>
              <a:t>• </a:t>
            </a:r>
            <a:r>
              <a:rPr lang="es-ES" dirty="0" err="1"/>
              <a:t>Ej</a:t>
            </a:r>
            <a:r>
              <a:rPr lang="es-ES" dirty="0"/>
              <a:t>: E-</a:t>
            </a:r>
            <a:r>
              <a:rPr lang="es-ES" dirty="0" err="1"/>
              <a:t>commerce</a:t>
            </a:r>
            <a:r>
              <a:rPr lang="es-ES" dirty="0"/>
              <a:t>, servicios digitales</a:t>
            </a:r>
          </a:p>
          <a:p>
            <a:pPr rtl="0">
              <a:buNone/>
            </a:pPr>
            <a:r>
              <a:rPr lang="es-ES" dirty="0"/>
              <a:t>• Impacto: Nuevos ingresos</a:t>
            </a:r>
          </a:p>
          <a:p>
            <a:pPr rtl="0">
              <a:buFont typeface="+mj-lt"/>
              <a:buAutoNum type="arabicPeriod" startAt="2"/>
            </a:pPr>
            <a:r>
              <a:rPr lang="es-ES" dirty="0"/>
              <a:t>Innovación de Proceso:</a:t>
            </a:r>
          </a:p>
          <a:p>
            <a:pPr rtl="0">
              <a:buNone/>
            </a:pPr>
            <a:r>
              <a:rPr lang="es-ES" dirty="0"/>
              <a:t>• Mejora en métodos productivos</a:t>
            </a:r>
          </a:p>
          <a:p>
            <a:pPr rtl="0">
              <a:buNone/>
            </a:pPr>
            <a:r>
              <a:rPr lang="es-ES" dirty="0"/>
              <a:t>• </a:t>
            </a:r>
            <a:r>
              <a:rPr lang="es-ES" dirty="0" err="1"/>
              <a:t>Ej</a:t>
            </a:r>
            <a:r>
              <a:rPr lang="es-ES" dirty="0"/>
              <a:t>: Automatización, ERP</a:t>
            </a:r>
          </a:p>
          <a:p>
            <a:pPr rtl="0">
              <a:buNone/>
            </a:pPr>
            <a:r>
              <a:rPr lang="es-ES" dirty="0"/>
              <a:t>• Impacto: </a:t>
            </a:r>
            <a:r>
              <a:rPr lang="es-ES" dirty="0" err="1"/>
              <a:t>Eficienciaoperativa</a:t>
            </a:r>
            <a:endParaRPr lang="es-ES" dirty="0"/>
          </a:p>
          <a:p>
            <a:pPr rtl="0">
              <a:buFont typeface="+mj-lt"/>
              <a:buAutoNum type="arabicPeriod" startAt="3"/>
            </a:pPr>
            <a:r>
              <a:rPr lang="es-ES" dirty="0"/>
              <a:t>Innovación de Modelo de Negocio:</a:t>
            </a:r>
          </a:p>
          <a:p>
            <a:pPr rtl="0">
              <a:buNone/>
            </a:pPr>
            <a:r>
              <a:rPr lang="es-ES" dirty="0"/>
              <a:t>• Cambios en creación de valor</a:t>
            </a:r>
          </a:p>
          <a:p>
            <a:pPr rtl="0">
              <a:buNone/>
            </a:pPr>
            <a:r>
              <a:rPr lang="es-ES" dirty="0"/>
              <a:t>• </a:t>
            </a:r>
            <a:r>
              <a:rPr lang="es-ES" dirty="0" err="1"/>
              <a:t>Ej</a:t>
            </a:r>
            <a:r>
              <a:rPr lang="es-ES" dirty="0"/>
              <a:t>: Plataformas digitales</a:t>
            </a:r>
          </a:p>
          <a:p>
            <a:pPr rtl="0"/>
            <a:r>
              <a:rPr lang="es-ES" dirty="0"/>
              <a:t>• Impacto: Transformación completa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907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s-ES" dirty="0"/>
              <a:t>1. Diagnóstico digital personalizado:</a:t>
            </a:r>
          </a:p>
          <a:p>
            <a:pPr marL="85725" indent="0">
              <a:buNone/>
            </a:pPr>
            <a:r>
              <a:rPr lang="es-ES" dirty="0"/>
              <a:t>	• Evaluación de madurez actual</a:t>
            </a:r>
          </a:p>
          <a:p>
            <a:pPr marL="85725" indent="0">
              <a:buNone/>
            </a:pPr>
            <a:r>
              <a:rPr lang="es-ES" dirty="0"/>
              <a:t>	• Identificación de oportunidades</a:t>
            </a:r>
          </a:p>
          <a:p>
            <a:pPr marL="85725" indent="0">
              <a:buNone/>
            </a:pPr>
            <a:r>
              <a:rPr lang="es-ES" dirty="0"/>
              <a:t>	• Priorización de iniciativas</a:t>
            </a:r>
          </a:p>
          <a:p>
            <a:endParaRPr lang="es-ES" dirty="0"/>
          </a:p>
          <a:p>
            <a:pPr marL="85725" indent="0">
              <a:buNone/>
            </a:pPr>
            <a:r>
              <a:rPr lang="es-ES" dirty="0"/>
              <a:t>2. Desarrollo de capacidades:</a:t>
            </a:r>
          </a:p>
          <a:p>
            <a:pPr marL="85725" indent="0">
              <a:buNone/>
            </a:pPr>
            <a:r>
              <a:rPr lang="es-ES" dirty="0"/>
              <a:t>	• Formación continua del personal</a:t>
            </a:r>
          </a:p>
          <a:p>
            <a:pPr marL="85725" indent="0">
              <a:buNone/>
            </a:pPr>
            <a:r>
              <a:rPr lang="es-ES" dirty="0"/>
              <a:t>	• Alianzas educativas</a:t>
            </a:r>
          </a:p>
          <a:p>
            <a:pPr marL="85725" indent="0">
              <a:buNone/>
            </a:pPr>
            <a:r>
              <a:rPr lang="es-ES" dirty="0"/>
              <a:t>	• Contratación estratégica1. Diagnóstico digital personalizado:</a:t>
            </a:r>
          </a:p>
          <a:p>
            <a:pPr marL="85725" indent="0">
              <a:buNone/>
            </a:pPr>
            <a:r>
              <a:rPr lang="es-ES" dirty="0"/>
              <a:t>	• Evaluación de madurez actual</a:t>
            </a:r>
          </a:p>
          <a:p>
            <a:pPr marL="85725" indent="0">
              <a:buNone/>
            </a:pPr>
            <a:r>
              <a:rPr lang="es-ES" dirty="0"/>
              <a:t>	• Identificación de oportunidades</a:t>
            </a:r>
          </a:p>
          <a:p>
            <a:pPr marL="85725" indent="0">
              <a:buNone/>
            </a:pPr>
            <a:r>
              <a:rPr lang="es-ES" dirty="0"/>
              <a:t>	• Priorización de iniciativas</a:t>
            </a:r>
          </a:p>
          <a:p>
            <a:endParaRPr lang="es-ES" dirty="0"/>
          </a:p>
          <a:p>
            <a:pPr marL="85725" indent="0">
              <a:buNone/>
            </a:pPr>
            <a:r>
              <a:rPr lang="es-ES" dirty="0"/>
              <a:t>2. Desarrollo de capacidades:</a:t>
            </a:r>
          </a:p>
          <a:p>
            <a:pPr marL="85725" indent="0">
              <a:buNone/>
            </a:pPr>
            <a:r>
              <a:rPr lang="es-ES" dirty="0"/>
              <a:t>	• Formación continua del personal</a:t>
            </a:r>
          </a:p>
          <a:p>
            <a:pPr marL="85725" indent="0">
              <a:buNone/>
            </a:pPr>
            <a:r>
              <a:rPr lang="es-ES" dirty="0"/>
              <a:t>	• Alianzas educativas</a:t>
            </a:r>
          </a:p>
          <a:p>
            <a:pPr marL="85725" indent="0">
              <a:buNone/>
            </a:pPr>
            <a:r>
              <a:rPr lang="es-ES" dirty="0"/>
              <a:t>	• Contratación estratégica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11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 opcional para </a:t>
            </a:r>
            <a:r>
              <a:rPr lang="es-ES" dirty="0" err="1"/>
              <a:t>PyMEs</a:t>
            </a:r>
            <a:r>
              <a:rPr lang="es-ES" dirty="0"/>
              <a:t> mexicanas</a:t>
            </a:r>
          </a:p>
          <a:p>
            <a:r>
              <a:rPr lang="es-ES" dirty="0"/>
              <a:t>Desafíos superables con estrategia</a:t>
            </a:r>
          </a:p>
          <a:p>
            <a:r>
              <a:rPr lang="es-ES" dirty="0"/>
              <a:t>Innovación adaptada al contexto</a:t>
            </a:r>
          </a:p>
          <a:p>
            <a:r>
              <a:rPr lang="es-ES" dirty="0"/>
              <a:t>Ecosistema de apoyo creciente</a:t>
            </a:r>
          </a:p>
          <a:p>
            <a:r>
              <a:rPr lang="es-ES" dirty="0"/>
              <a:t>Riesgos competitivos en aumento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849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ctrTitle"/>
          </p:nvPr>
        </p:nvSpPr>
        <p:spPr>
          <a:xfrm>
            <a:off x="994951" y="1600044"/>
            <a:ext cx="7154100" cy="13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subTitle" idx="1"/>
          </p:nvPr>
        </p:nvSpPr>
        <p:spPr>
          <a:xfrm>
            <a:off x="994946" y="3009003"/>
            <a:ext cx="7154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None/>
              <a:defRPr sz="135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3" name="Google Shape;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415" y="4274679"/>
            <a:ext cx="1049175" cy="5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orient="horz" pos="3070" userDrawn="1">
          <p15:clr>
            <a:srgbClr val="E46962"/>
          </p15:clr>
        </p15:guide>
        <p15:guide id="4" pos="5591" userDrawn="1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311700" y="270000"/>
            <a:ext cx="8520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None/>
              <a:defRPr sz="750">
                <a:latin typeface="Sora Light"/>
                <a:ea typeface="Sora Light"/>
                <a:cs typeface="Sora Light"/>
                <a:sym typeface="Sor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6"/>
          <p:cNvSpPr txBox="1">
            <a:spLocks noGrp="1"/>
          </p:cNvSpPr>
          <p:nvPr>
            <p:ph type="title" idx="2"/>
          </p:nvPr>
        </p:nvSpPr>
        <p:spPr>
          <a:xfrm>
            <a:off x="311700" y="69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ra SemiBold"/>
              <a:buNone/>
              <a:defRPr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body" idx="1"/>
          </p:nvPr>
        </p:nvSpPr>
        <p:spPr>
          <a:xfrm>
            <a:off x="311700" y="1403125"/>
            <a:ext cx="8520600" cy="3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571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783" lvl="1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675" lvl="2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566" lvl="3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457" lvl="4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348" lvl="5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240" lvl="6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132" lvl="7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023" lvl="8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orient="horz" pos="3070" userDrawn="1">
          <p15:clr>
            <a:srgbClr val="E46962"/>
          </p15:clr>
        </p15:guide>
        <p15:guide id="4" pos="5591" userDrawn="1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311700" y="270000"/>
            <a:ext cx="8520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None/>
              <a:defRPr sz="750">
                <a:latin typeface="Sora Light"/>
                <a:ea typeface="Sora Light"/>
                <a:cs typeface="Sora Light"/>
                <a:sym typeface="Sor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title" idx="2"/>
          </p:nvPr>
        </p:nvSpPr>
        <p:spPr>
          <a:xfrm>
            <a:off x="839300" y="2029325"/>
            <a:ext cx="3504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839275" y="2579875"/>
            <a:ext cx="35046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783" lvl="1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3"/>
          </p:nvPr>
        </p:nvSpPr>
        <p:spPr>
          <a:xfrm>
            <a:off x="4800101" y="2579875"/>
            <a:ext cx="35046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783" lvl="1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title" idx="4"/>
          </p:nvPr>
        </p:nvSpPr>
        <p:spPr>
          <a:xfrm>
            <a:off x="4800125" y="2029325"/>
            <a:ext cx="3504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pic>
        <p:nvPicPr>
          <p:cNvPr id="77" name="Google Shape;7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80" name="Google Shape;8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>
            <a:off x="311700" y="270000"/>
            <a:ext cx="8520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None/>
              <a:defRPr sz="750">
                <a:latin typeface="Sora Light"/>
                <a:ea typeface="Sora Light"/>
                <a:cs typeface="Sora Light"/>
                <a:sym typeface="Sor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title" idx="2"/>
          </p:nvPr>
        </p:nvSpPr>
        <p:spPr>
          <a:xfrm>
            <a:off x="311700" y="69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ra SemiBold"/>
              <a:buNone/>
              <a:defRPr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85" name="Google Shape;8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9"/>
          <p:cNvSpPr txBox="1">
            <a:spLocks noGrp="1"/>
          </p:cNvSpPr>
          <p:nvPr>
            <p:ph type="title"/>
          </p:nvPr>
        </p:nvSpPr>
        <p:spPr>
          <a:xfrm>
            <a:off x="311700" y="270000"/>
            <a:ext cx="8520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None/>
              <a:defRPr sz="750">
                <a:latin typeface="Sora Light"/>
                <a:ea typeface="Sora Light"/>
                <a:cs typeface="Sora Light"/>
                <a:sym typeface="Sor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title" idx="2"/>
          </p:nvPr>
        </p:nvSpPr>
        <p:spPr>
          <a:xfrm>
            <a:off x="311700" y="69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ra SemiBold"/>
              <a:buNone/>
              <a:defRPr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783" lvl="1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1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800"/>
              <a:buNone/>
              <a:defRPr sz="3600">
                <a:solidFill>
                  <a:srgbClr val="FF862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862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200"/>
              <a:buNone/>
              <a:defRPr sz="3150">
                <a:solidFill>
                  <a:srgbClr val="202427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892" lvl="0" indent="-2571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783" lvl="1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675" lvl="2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566" lvl="3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457" lvl="4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348" lvl="5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240" lvl="6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132" lvl="7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023" lvl="8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892" lvl="0" indent="-1714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p4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2000"/>
              <a:buNone/>
              <a:defRPr sz="9000">
                <a:solidFill>
                  <a:srgbClr val="20242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5716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783" lvl="1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675" lvl="2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566" lvl="3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457" lvl="4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348" lvl="5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240" lvl="6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132" lvl="7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023" lvl="8" indent="-23811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ice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pic>
        <p:nvPicPr>
          <p:cNvPr id="16" name="Google Shape;1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1142963" y="1712238"/>
            <a:ext cx="9039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title" idx="2"/>
          </p:nvPr>
        </p:nvSpPr>
        <p:spPr>
          <a:xfrm>
            <a:off x="2093839" y="1663463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 SemiBold"/>
              <a:buNone/>
              <a:defRPr sz="1125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title" idx="3"/>
          </p:nvPr>
        </p:nvSpPr>
        <p:spPr>
          <a:xfrm>
            <a:off x="2093839" y="2108388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"/>
              <a:buNone/>
              <a:defRPr sz="1125"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title" idx="4"/>
          </p:nvPr>
        </p:nvSpPr>
        <p:spPr>
          <a:xfrm>
            <a:off x="1142963" y="3019713"/>
            <a:ext cx="9039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title" idx="5"/>
          </p:nvPr>
        </p:nvSpPr>
        <p:spPr>
          <a:xfrm>
            <a:off x="2093839" y="2970938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 SemiBold"/>
              <a:buNone/>
              <a:defRPr sz="1125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title" idx="6"/>
          </p:nvPr>
        </p:nvSpPr>
        <p:spPr>
          <a:xfrm>
            <a:off x="2093839" y="3415863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"/>
              <a:buNone/>
              <a:defRPr sz="1125"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 idx="7"/>
          </p:nvPr>
        </p:nvSpPr>
        <p:spPr>
          <a:xfrm>
            <a:off x="4905163" y="1666575"/>
            <a:ext cx="9039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title" idx="8"/>
          </p:nvPr>
        </p:nvSpPr>
        <p:spPr>
          <a:xfrm>
            <a:off x="5856039" y="1617800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 SemiBold"/>
              <a:buNone/>
              <a:defRPr sz="1125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title" idx="9"/>
          </p:nvPr>
        </p:nvSpPr>
        <p:spPr>
          <a:xfrm>
            <a:off x="5856039" y="2062725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"/>
              <a:buNone/>
              <a:defRPr sz="1125"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idx="13"/>
          </p:nvPr>
        </p:nvSpPr>
        <p:spPr>
          <a:xfrm>
            <a:off x="4905163" y="2974050"/>
            <a:ext cx="9039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623"/>
              </a:buClr>
              <a:buSzPts val="4000"/>
              <a:buFont typeface="Sora"/>
              <a:buNone/>
              <a:defRPr sz="3000" b="1">
                <a:solidFill>
                  <a:srgbClr val="FF8623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title" idx="14"/>
          </p:nvPr>
        </p:nvSpPr>
        <p:spPr>
          <a:xfrm>
            <a:off x="5856039" y="2925275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 SemiBold"/>
              <a:buNone/>
              <a:defRPr sz="1125"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title" idx="15"/>
          </p:nvPr>
        </p:nvSpPr>
        <p:spPr>
          <a:xfrm>
            <a:off x="5856039" y="3370200"/>
            <a:ext cx="214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ora"/>
              <a:buNone/>
              <a:defRPr sz="1125"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title" idx="16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2800"/>
              <a:buFont typeface="Sora SemiBold"/>
              <a:buNone/>
              <a:defRPr sz="2100">
                <a:solidFill>
                  <a:srgbClr val="202427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311700" y="270000"/>
            <a:ext cx="8520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None/>
              <a:defRPr sz="750">
                <a:latin typeface="Sora Light"/>
                <a:ea typeface="Sora Light"/>
                <a:cs typeface="Sora Light"/>
                <a:sym typeface="Sor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title" idx="2"/>
          </p:nvPr>
        </p:nvSpPr>
        <p:spPr>
          <a:xfrm>
            <a:off x="311700" y="695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ra SemiBold"/>
              <a:buNone/>
              <a:defRPr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body" idx="1"/>
          </p:nvPr>
        </p:nvSpPr>
        <p:spPr>
          <a:xfrm>
            <a:off x="311700" y="1403125"/>
            <a:ext cx="8520600" cy="3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5716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783" lvl="1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675" lvl="2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566" lvl="3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457" lvl="4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348" lvl="5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240" lvl="6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132" lvl="7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023" lvl="8" indent="-23811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5" name="Google Shape;3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orient="horz" pos="3070" userDrawn="1">
          <p15:clr>
            <a:srgbClr val="E46962"/>
          </p15:clr>
        </p15:guide>
        <p15:guide id="4" pos="5591" userDrawn="1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839300" y="2029325"/>
            <a:ext cx="3504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839275" y="2579875"/>
            <a:ext cx="35046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783" lvl="1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800101" y="2579875"/>
            <a:ext cx="3504600" cy="14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342892" lvl="0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783" lvl="1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1" name="Google Shape;41;p30"/>
          <p:cNvSpPr txBox="1">
            <a:spLocks noGrp="1"/>
          </p:cNvSpPr>
          <p:nvPr>
            <p:ph type="title" idx="3"/>
          </p:nvPr>
        </p:nvSpPr>
        <p:spPr>
          <a:xfrm>
            <a:off x="311700" y="270000"/>
            <a:ext cx="85206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None/>
              <a:defRPr sz="750">
                <a:latin typeface="Sora Light"/>
                <a:ea typeface="Sora Light"/>
                <a:cs typeface="Sora Light"/>
                <a:sym typeface="Sora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title" idx="4"/>
          </p:nvPr>
        </p:nvSpPr>
        <p:spPr>
          <a:xfrm>
            <a:off x="4800125" y="2029325"/>
            <a:ext cx="3504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pic>
        <p:nvPicPr>
          <p:cNvPr id="43" name="Google Shape;4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negro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270000" y="1987263"/>
            <a:ext cx="860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47" name="Google Shape;47;p31"/>
          <p:cNvSpPr txBox="1">
            <a:spLocks noGrp="1"/>
          </p:cNvSpPr>
          <p:nvPr>
            <p:ph type="title" idx="2"/>
          </p:nvPr>
        </p:nvSpPr>
        <p:spPr>
          <a:xfrm>
            <a:off x="270000" y="2707425"/>
            <a:ext cx="8604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None/>
              <a:defRPr sz="135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042" y="4708788"/>
            <a:ext cx="1650963" cy="1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pos="5591" userDrawn="1">
          <p15:clr>
            <a:srgbClr val="E46962"/>
          </p15:clr>
        </p15:guide>
        <p15:guide id="4" orient="horz" pos="3070" userDrawn="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naranj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270000" y="1987263"/>
            <a:ext cx="860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2" name="Google Shape;52;p32"/>
          <p:cNvSpPr txBox="1">
            <a:spLocks noGrp="1"/>
          </p:cNvSpPr>
          <p:nvPr>
            <p:ph type="title" idx="2"/>
          </p:nvPr>
        </p:nvSpPr>
        <p:spPr>
          <a:xfrm>
            <a:off x="270000" y="2707425"/>
            <a:ext cx="8604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None/>
              <a:defRPr sz="135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2997" y="4708788"/>
            <a:ext cx="1651003" cy="1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pos="5591" userDrawn="1">
          <p15:clr>
            <a:srgbClr val="E46962"/>
          </p15:clr>
        </p15:guide>
        <p15:guide id="4" orient="horz" pos="3070" userDrawn="1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ulo blanc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270000" y="1987263"/>
            <a:ext cx="860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4000"/>
              <a:buFont typeface="Sora"/>
              <a:buNone/>
              <a:defRPr sz="3000" b="1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7" name="Google Shape;57;p33"/>
          <p:cNvSpPr txBox="1">
            <a:spLocks noGrp="1"/>
          </p:cNvSpPr>
          <p:nvPr>
            <p:ph type="title" idx="2"/>
          </p:nvPr>
        </p:nvSpPr>
        <p:spPr>
          <a:xfrm>
            <a:off x="270000" y="2707425"/>
            <a:ext cx="8604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800"/>
              <a:buFont typeface="Sora"/>
              <a:buNone/>
              <a:defRPr sz="1350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3600"/>
              <a:buNone/>
              <a:defRPr sz="2700">
                <a:solidFill>
                  <a:srgbClr val="202427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4708788"/>
            <a:ext cx="1650875" cy="16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pos="5591" userDrawn="1">
          <p15:clr>
            <a:srgbClr val="E46962"/>
          </p15:clr>
        </p15:guide>
        <p15:guide id="4" orient="horz" pos="3070" userDrawn="1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final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ra"/>
              <a:buNone/>
              <a:defRPr sz="30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pic>
        <p:nvPicPr>
          <p:cNvPr id="63" name="Google Shape;6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2390" y="4321050"/>
            <a:ext cx="14192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71" userDrawn="1">
          <p15:clr>
            <a:srgbClr val="E46962"/>
          </p15:clr>
        </p15:guide>
        <p15:guide id="2" orient="horz" pos="170" userDrawn="1">
          <p15:clr>
            <a:srgbClr val="E46962"/>
          </p15:clr>
        </p15:guide>
        <p15:guide id="3" orient="horz" pos="3070" userDrawn="1">
          <p15:clr>
            <a:srgbClr val="E46962"/>
          </p15:clr>
        </p15:guide>
        <p15:guide id="4" pos="5591" userDrawn="1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rgbClr val="202427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 SemiBold"/>
              <a:buNone/>
              <a:defRPr sz="2800" b="0" i="0" u="none" strike="noStrike" cap="none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800"/>
              <a:buFont typeface="Sora"/>
              <a:buChar char="●"/>
              <a:defRPr sz="18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○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■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●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○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■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●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○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427"/>
              </a:buClr>
              <a:buSzPts val="1400"/>
              <a:buFont typeface="Sora"/>
              <a:buChar char="■"/>
              <a:defRPr sz="1400" b="0" i="0" u="none" strike="noStrike" cap="none">
                <a:solidFill>
                  <a:srgbClr val="202427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212" y="1764999"/>
            <a:ext cx="5365575" cy="1038150"/>
          </a:xfrm>
        </p:spPr>
        <p:txBody>
          <a:bodyPr>
            <a:noAutofit/>
          </a:bodyPr>
          <a:lstStyle/>
          <a:p>
            <a:r>
              <a:rPr sz="2400" dirty="0"/>
              <a:t>RETOS DE TRANSFORMACIÓN DIGITAL PARA PYMES EN MÉXICO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211" y="3101320"/>
            <a:ext cx="5365575" cy="400950"/>
          </a:xfrm>
        </p:spPr>
        <p:txBody>
          <a:bodyPr/>
          <a:lstStyle/>
          <a:p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Innovación</a:t>
            </a:r>
            <a:r>
              <a:rPr dirty="0"/>
              <a:t> y </a:t>
            </a:r>
            <a:r>
              <a:rPr dirty="0" err="1"/>
              <a:t>Tipología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37897" y="113401"/>
            <a:ext cx="6390450" cy="429525"/>
          </a:xfrm>
        </p:spPr>
        <p:txBody>
          <a:bodyPr>
            <a:noAutofit/>
          </a:bodyPr>
          <a:lstStyle/>
          <a:p>
            <a:r>
              <a:rPr lang="es-MX" sz="1800" dirty="0"/>
              <a:t>TRANSFORMACIÓN: NECESIDAD ESTRATÉGICA</a:t>
            </a:r>
            <a:endParaRPr sz="1800" dirty="0"/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C2F9DE1-6183-E34E-0395-F24F6435CD55}"/>
              </a:ext>
            </a:extLst>
          </p:cNvPr>
          <p:cNvSpPr/>
          <p:nvPr/>
        </p:nvSpPr>
        <p:spPr>
          <a:xfrm>
            <a:off x="4533122" y="643890"/>
            <a:ext cx="914400" cy="3657600"/>
          </a:xfrm>
          <a:custGeom>
            <a:avLst/>
            <a:gdLst/>
            <a:ahLst/>
            <a:cxnLst/>
            <a:rect l="0" t="0" r="0" b="0"/>
            <a:pathLst>
              <a:path w="914400" h="3657600">
                <a:moveTo>
                  <a:pt x="790019" y="1828800"/>
                </a:moveTo>
                <a:cubicBezTo>
                  <a:pt x="790019" y="821268"/>
                  <a:pt x="674133" y="95"/>
                  <a:pt x="531176" y="0"/>
                </a:cubicBezTo>
                <a:cubicBezTo>
                  <a:pt x="673939" y="0"/>
                  <a:pt x="914400" y="818781"/>
                  <a:pt x="914400" y="1828800"/>
                </a:cubicBezTo>
                <a:cubicBezTo>
                  <a:pt x="914400" y="2838818"/>
                  <a:pt x="673939" y="3657600"/>
                  <a:pt x="531176" y="3657600"/>
                </a:cubicBezTo>
                <a:cubicBezTo>
                  <a:pt x="674133" y="3657504"/>
                  <a:pt x="790019" y="2836331"/>
                  <a:pt x="790019" y="1828800"/>
                </a:cubicBezTo>
                <a:close/>
                <a:moveTo>
                  <a:pt x="531170" y="3657600"/>
                </a:moveTo>
                <a:cubicBezTo>
                  <a:pt x="674128" y="3657504"/>
                  <a:pt x="790013" y="2836331"/>
                  <a:pt x="790013" y="1828800"/>
                </a:cubicBezTo>
                <a:cubicBezTo>
                  <a:pt x="790013" y="821268"/>
                  <a:pt x="674128" y="95"/>
                  <a:pt x="531170" y="0"/>
                </a:cubicBezTo>
                <a:lnTo>
                  <a:pt x="399644" y="0"/>
                </a:lnTo>
                <a:cubicBezTo>
                  <a:pt x="533978" y="65606"/>
                  <a:pt x="640073" y="861744"/>
                  <a:pt x="640073" y="1828800"/>
                </a:cubicBezTo>
                <a:cubicBezTo>
                  <a:pt x="640073" y="2795856"/>
                  <a:pt x="527519" y="3591993"/>
                  <a:pt x="393185" y="3657600"/>
                </a:cubicBezTo>
                <a:close/>
                <a:moveTo>
                  <a:pt x="640080" y="1828800"/>
                </a:moveTo>
                <a:cubicBezTo>
                  <a:pt x="640080" y="2795856"/>
                  <a:pt x="527525" y="3591993"/>
                  <a:pt x="393192" y="3657600"/>
                </a:cubicBezTo>
                <a:lnTo>
                  <a:pt x="381585" y="3657600"/>
                </a:lnTo>
                <a:cubicBezTo>
                  <a:pt x="238824" y="3657600"/>
                  <a:pt x="0" y="2838818"/>
                  <a:pt x="0" y="1828800"/>
                </a:cubicBezTo>
                <a:cubicBezTo>
                  <a:pt x="0" y="818781"/>
                  <a:pt x="238824" y="0"/>
                  <a:pt x="381585" y="0"/>
                </a:cubicBezTo>
                <a:cubicBezTo>
                  <a:pt x="387658" y="0"/>
                  <a:pt x="399650" y="0"/>
                  <a:pt x="399650" y="0"/>
                </a:cubicBezTo>
                <a:cubicBezTo>
                  <a:pt x="533984" y="65606"/>
                  <a:pt x="640079" y="861744"/>
                  <a:pt x="640079" y="1828800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95E27F7-4A5F-64A2-9470-31979C6A82C6}"/>
              </a:ext>
            </a:extLst>
          </p:cNvPr>
          <p:cNvGrpSpPr/>
          <p:nvPr/>
        </p:nvGrpSpPr>
        <p:grpSpPr>
          <a:xfrm>
            <a:off x="3733025" y="2876550"/>
            <a:ext cx="2504121" cy="1196340"/>
            <a:chOff x="2400300" y="3375660"/>
            <a:chExt cx="2504121" cy="1196340"/>
          </a:xfrm>
        </p:grpSpPr>
        <p:sp>
          <p:nvSpPr>
            <p:cNvPr id="31" name="Rounded Rectangle 2">
              <a:extLst>
                <a:ext uri="{FF2B5EF4-FFF2-40B4-BE49-F238E27FC236}">
                  <a16:creationId xmlns:a16="http://schemas.microsoft.com/office/drawing/2014/main" id="{9F4156DD-5088-5AC0-7A96-8E10D791CB8F}"/>
                </a:ext>
              </a:extLst>
            </p:cNvPr>
            <p:cNvSpPr/>
            <p:nvPr/>
          </p:nvSpPr>
          <p:spPr>
            <a:xfrm>
              <a:off x="2400300" y="3384423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2500217" y="0"/>
                  </a:moveTo>
                  <a:lnTo>
                    <a:pt x="1143000" y="1187577"/>
                  </a:lnTo>
                  <a:lnTo>
                    <a:pt x="0" y="1187577"/>
                  </a:lnTo>
                </a:path>
              </a:pathLst>
            </a:custGeom>
            <a:noFill/>
            <a:ln w="14287">
              <a:solidFill>
                <a:srgbClr val="BA5DE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F44E367D-EFB3-FA23-B339-E0EDFAFF7C2A}"/>
                </a:ext>
              </a:extLst>
            </p:cNvPr>
            <p:cNvSpPr/>
            <p:nvPr/>
          </p:nvSpPr>
          <p:spPr>
            <a:xfrm>
              <a:off x="4816792" y="3375660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0" y="0"/>
                  </a:moveTo>
                  <a:lnTo>
                    <a:pt x="87629" y="5715"/>
                  </a:lnTo>
                  <a:lnTo>
                    <a:pt x="81914" y="93345"/>
                  </a:lnTo>
                </a:path>
              </a:pathLst>
            </a:custGeom>
            <a:noFill/>
            <a:ln w="14287">
              <a:solidFill>
                <a:srgbClr val="BA5DE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DD2F48F2-A10F-B9B8-7497-261D49E49A3C}"/>
              </a:ext>
            </a:extLst>
          </p:cNvPr>
          <p:cNvGrpSpPr/>
          <p:nvPr/>
        </p:nvGrpSpPr>
        <p:grpSpPr>
          <a:xfrm>
            <a:off x="3733025" y="2678433"/>
            <a:ext cx="2329815" cy="594359"/>
            <a:chOff x="2400300" y="3177541"/>
            <a:chExt cx="2329815" cy="594359"/>
          </a:xfrm>
        </p:grpSpPr>
        <p:sp>
          <p:nvSpPr>
            <p:cNvPr id="29" name="Rounded Rectangle 5">
              <a:extLst>
                <a:ext uri="{FF2B5EF4-FFF2-40B4-BE49-F238E27FC236}">
                  <a16:creationId xmlns:a16="http://schemas.microsoft.com/office/drawing/2014/main" id="{33A9776A-21A6-51BD-19E0-F9A9B0801CF0}"/>
                </a:ext>
              </a:extLst>
            </p:cNvPr>
            <p:cNvSpPr/>
            <p:nvPr/>
          </p:nvSpPr>
          <p:spPr>
            <a:xfrm>
              <a:off x="2400300" y="3208592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2325909" y="0"/>
                  </a:moveTo>
                  <a:lnTo>
                    <a:pt x="1143000" y="563308"/>
                  </a:lnTo>
                  <a:lnTo>
                    <a:pt x="0" y="563308"/>
                  </a:ln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0" name="Rounded Rectangle 6">
              <a:extLst>
                <a:ext uri="{FF2B5EF4-FFF2-40B4-BE49-F238E27FC236}">
                  <a16:creationId xmlns:a16="http://schemas.microsoft.com/office/drawing/2014/main" id="{F573D190-8A12-413B-D683-00EA2E53D657}"/>
                </a:ext>
              </a:extLst>
            </p:cNvPr>
            <p:cNvSpPr/>
            <p:nvPr/>
          </p:nvSpPr>
          <p:spPr>
            <a:xfrm>
              <a:off x="4648200" y="3177541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lnTo>
                    <a:pt x="81915" y="28575"/>
                  </a:lnTo>
                  <a:lnTo>
                    <a:pt x="53340" y="111442"/>
                  </a:ln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05928E20-E556-9F97-5BE3-BCD43231931D}"/>
              </a:ext>
            </a:extLst>
          </p:cNvPr>
          <p:cNvGrpSpPr/>
          <p:nvPr/>
        </p:nvGrpSpPr>
        <p:grpSpPr>
          <a:xfrm>
            <a:off x="3734070" y="2410779"/>
            <a:ext cx="2270664" cy="123825"/>
            <a:chOff x="2401347" y="2909887"/>
            <a:chExt cx="2270664" cy="123825"/>
          </a:xfrm>
        </p:grpSpPr>
        <p:sp>
          <p:nvSpPr>
            <p:cNvPr id="27" name="Rounded Rectangle 8">
              <a:extLst>
                <a:ext uri="{FF2B5EF4-FFF2-40B4-BE49-F238E27FC236}">
                  <a16:creationId xmlns:a16="http://schemas.microsoft.com/office/drawing/2014/main" id="{6F35BE9A-6DD6-68AC-1F62-7E1C31DC4ED6}"/>
                </a:ext>
              </a:extLst>
            </p:cNvPr>
            <p:cNvSpPr/>
            <p:nvPr/>
          </p:nvSpPr>
          <p:spPr>
            <a:xfrm>
              <a:off x="2401347" y="2971800"/>
              <a:ext cx="2265902" cy="9525"/>
            </a:xfrm>
            <a:custGeom>
              <a:avLst/>
              <a:gdLst/>
              <a:ahLst/>
              <a:cxnLst/>
              <a:rect l="0" t="0" r="0" b="0"/>
              <a:pathLst>
                <a:path w="2265902" h="9525">
                  <a:moveTo>
                    <a:pt x="0" y="0"/>
                  </a:moveTo>
                  <a:lnTo>
                    <a:pt x="1141952" y="0"/>
                  </a:lnTo>
                  <a:lnTo>
                    <a:pt x="2265902" y="0"/>
                  </a:ln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8" name="Rounded Rectangle 9">
              <a:extLst>
                <a:ext uri="{FF2B5EF4-FFF2-40B4-BE49-F238E27FC236}">
                  <a16:creationId xmlns:a16="http://schemas.microsoft.com/office/drawing/2014/main" id="{91E0CDD9-F64A-5102-FA9C-46ABA877D740}"/>
                </a:ext>
              </a:extLst>
            </p:cNvPr>
            <p:cNvSpPr/>
            <p:nvPr/>
          </p:nvSpPr>
          <p:spPr>
            <a:xfrm>
              <a:off x="46100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B760F57E-4AC8-BFFE-2ABD-1335C7C06463}"/>
              </a:ext>
            </a:extLst>
          </p:cNvPr>
          <p:cNvGrpSpPr/>
          <p:nvPr/>
        </p:nvGrpSpPr>
        <p:grpSpPr>
          <a:xfrm>
            <a:off x="3733025" y="1672592"/>
            <a:ext cx="2329815" cy="594359"/>
            <a:chOff x="2400300" y="2171700"/>
            <a:chExt cx="2329815" cy="594359"/>
          </a:xfrm>
        </p:grpSpPr>
        <p:sp>
          <p:nvSpPr>
            <p:cNvPr id="25" name="Rounded Rectangle 11">
              <a:extLst>
                <a:ext uri="{FF2B5EF4-FFF2-40B4-BE49-F238E27FC236}">
                  <a16:creationId xmlns:a16="http://schemas.microsoft.com/office/drawing/2014/main" id="{DED96C2D-CE15-1327-C75B-DE2485636561}"/>
                </a:ext>
              </a:extLst>
            </p:cNvPr>
            <p:cNvSpPr/>
            <p:nvPr/>
          </p:nvSpPr>
          <p:spPr>
            <a:xfrm>
              <a:off x="2400300" y="2171700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0" y="0"/>
                  </a:moveTo>
                  <a:lnTo>
                    <a:pt x="1143000" y="0"/>
                  </a:lnTo>
                  <a:lnTo>
                    <a:pt x="2325909" y="563308"/>
                  </a:ln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Rounded Rectangle 12">
              <a:extLst>
                <a:ext uri="{FF2B5EF4-FFF2-40B4-BE49-F238E27FC236}">
                  <a16:creationId xmlns:a16="http://schemas.microsoft.com/office/drawing/2014/main" id="{7AA662F3-EA51-390E-3C4A-3747FD338070}"/>
                </a:ext>
              </a:extLst>
            </p:cNvPr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lnTo>
                    <a:pt x="81915" y="82867"/>
                  </a:lnTo>
                  <a:lnTo>
                    <a:pt x="0" y="111442"/>
                  </a:ln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0" name="Group 16">
            <a:extLst>
              <a:ext uri="{FF2B5EF4-FFF2-40B4-BE49-F238E27FC236}">
                <a16:creationId xmlns:a16="http://schemas.microsoft.com/office/drawing/2014/main" id="{6BD7FD49-2E74-2120-B868-3B95AC3F44C2}"/>
              </a:ext>
            </a:extLst>
          </p:cNvPr>
          <p:cNvGrpSpPr/>
          <p:nvPr/>
        </p:nvGrpSpPr>
        <p:grpSpPr>
          <a:xfrm>
            <a:off x="3733025" y="872490"/>
            <a:ext cx="2504121" cy="1196340"/>
            <a:chOff x="2400300" y="1371600"/>
            <a:chExt cx="2504121" cy="1196340"/>
          </a:xfrm>
        </p:grpSpPr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75DF0623-D72F-449D-36AD-E22CFB8D8065}"/>
                </a:ext>
              </a:extLst>
            </p:cNvPr>
            <p:cNvSpPr/>
            <p:nvPr/>
          </p:nvSpPr>
          <p:spPr>
            <a:xfrm>
              <a:off x="2400300" y="1371600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0" y="0"/>
                  </a:moveTo>
                  <a:lnTo>
                    <a:pt x="1143000" y="0"/>
                  </a:lnTo>
                  <a:lnTo>
                    <a:pt x="2500217" y="1187577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Rounded Rectangle 15">
              <a:extLst>
                <a:ext uri="{FF2B5EF4-FFF2-40B4-BE49-F238E27FC236}">
                  <a16:creationId xmlns:a16="http://schemas.microsoft.com/office/drawing/2014/main" id="{84241F0C-0B8B-EF76-2AFB-042101570659}"/>
                </a:ext>
              </a:extLst>
            </p:cNvPr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lnTo>
                    <a:pt x="87629" y="87629"/>
                  </a:lnTo>
                  <a:lnTo>
                    <a:pt x="0" y="93345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1" name="TextBox 18">
            <a:extLst>
              <a:ext uri="{FF2B5EF4-FFF2-40B4-BE49-F238E27FC236}">
                <a16:creationId xmlns:a16="http://schemas.microsoft.com/office/drawing/2014/main" id="{71A2FA27-FCD8-88FA-4BDA-63B9BB9DFACD}"/>
              </a:ext>
            </a:extLst>
          </p:cNvPr>
          <p:cNvSpPr txBox="1"/>
          <p:nvPr/>
        </p:nvSpPr>
        <p:spPr>
          <a:xfrm>
            <a:off x="1802067" y="662942"/>
            <a:ext cx="1367362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>
                <a:solidFill>
                  <a:srgbClr val="484848"/>
                </a:solidFill>
                <a:latin typeface="Roboto"/>
              </a:rPr>
              <a:t>Necesidad de
Transformación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D0335BF4-15FD-2917-4F12-C55DDFACD8F5}"/>
              </a:ext>
            </a:extLst>
          </p:cNvPr>
          <p:cNvSpPr txBox="1"/>
          <p:nvPr/>
        </p:nvSpPr>
        <p:spPr>
          <a:xfrm>
            <a:off x="2003255" y="1463042"/>
            <a:ext cx="1106072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dirty="0" err="1">
                <a:solidFill>
                  <a:srgbClr val="484848"/>
                </a:solidFill>
                <a:latin typeface="Roboto"/>
              </a:rPr>
              <a:t>Estrategia</a:t>
            </a:r>
            <a:r>
              <a:rPr sz="1500" dirty="0">
                <a:solidFill>
                  <a:srgbClr val="484848"/>
                </a:solidFill>
                <a:latin typeface="Roboto"/>
              </a:rPr>
              <a:t> y
</a:t>
            </a:r>
            <a:r>
              <a:rPr sz="1500" dirty="0" err="1">
                <a:solidFill>
                  <a:srgbClr val="484848"/>
                </a:solidFill>
                <a:latin typeface="Roboto"/>
              </a:rPr>
              <a:t>Planificación</a:t>
            </a:r>
            <a:endParaRPr sz="15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C5FF8C8E-4719-68DC-8214-C2052354074E}"/>
              </a:ext>
            </a:extLst>
          </p:cNvPr>
          <p:cNvSpPr txBox="1"/>
          <p:nvPr/>
        </p:nvSpPr>
        <p:spPr>
          <a:xfrm>
            <a:off x="2200000" y="2263142"/>
            <a:ext cx="932948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dirty="0" err="1">
                <a:solidFill>
                  <a:srgbClr val="484848"/>
                </a:solidFill>
                <a:latin typeface="Roboto"/>
              </a:rPr>
              <a:t>Innovación</a:t>
            </a:r>
            <a:r>
              <a:rPr sz="1500" dirty="0">
                <a:solidFill>
                  <a:srgbClr val="484848"/>
                </a:solidFill>
                <a:latin typeface="Roboto"/>
              </a:rPr>
              <a:t>
</a:t>
            </a:r>
            <a:r>
              <a:rPr sz="1500" dirty="0" err="1">
                <a:solidFill>
                  <a:srgbClr val="484848"/>
                </a:solidFill>
                <a:latin typeface="Roboto"/>
              </a:rPr>
              <a:t>Adaptada</a:t>
            </a:r>
            <a:endParaRPr sz="15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A1A8B2EE-32CD-6EFC-CA35-4040577F71DC}"/>
              </a:ext>
            </a:extLst>
          </p:cNvPr>
          <p:cNvSpPr txBox="1"/>
          <p:nvPr/>
        </p:nvSpPr>
        <p:spPr>
          <a:xfrm>
            <a:off x="6414214" y="2164132"/>
            <a:ext cx="1367362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dirty="0" err="1">
                <a:solidFill>
                  <a:srgbClr val="484848"/>
                </a:solidFill>
                <a:latin typeface="Roboto"/>
              </a:rPr>
              <a:t>Éxito</a:t>
            </a:r>
            <a:r>
              <a:rPr sz="1500" dirty="0">
                <a:solidFill>
                  <a:srgbClr val="484848"/>
                </a:solidFill>
                <a:latin typeface="Roboto"/>
              </a:rPr>
              <a:t> </a:t>
            </a:r>
            <a:r>
              <a:rPr sz="1500" dirty="0" err="1">
                <a:solidFill>
                  <a:srgbClr val="484848"/>
                </a:solidFill>
                <a:latin typeface="Roboto"/>
              </a:rPr>
              <a:t>en</a:t>
            </a:r>
            <a:r>
              <a:rPr sz="1500" dirty="0">
                <a:solidFill>
                  <a:srgbClr val="484848"/>
                </a:solidFill>
                <a:latin typeface="Roboto"/>
              </a:rPr>
              <a:t> la
</a:t>
            </a:r>
            <a:r>
              <a:rPr sz="1500" dirty="0" err="1">
                <a:solidFill>
                  <a:srgbClr val="484848"/>
                </a:solidFill>
                <a:latin typeface="Roboto"/>
              </a:rPr>
              <a:t>Transformación</a:t>
            </a:r>
            <a:r>
              <a:rPr sz="1500" dirty="0">
                <a:solidFill>
                  <a:srgbClr val="484848"/>
                </a:solidFill>
                <a:latin typeface="Roboto"/>
              </a:rPr>
              <a:t>
Digital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BEBF2EE9-D650-3018-AACB-3F7C1BA38E55}"/>
              </a:ext>
            </a:extLst>
          </p:cNvPr>
          <p:cNvSpPr txBox="1"/>
          <p:nvPr/>
        </p:nvSpPr>
        <p:spPr>
          <a:xfrm>
            <a:off x="1904912" y="3063242"/>
            <a:ext cx="1261564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dirty="0" err="1">
                <a:solidFill>
                  <a:srgbClr val="484848"/>
                </a:solidFill>
                <a:latin typeface="Roboto"/>
              </a:rPr>
              <a:t>Ecosistema</a:t>
            </a:r>
            <a:r>
              <a:rPr sz="1500" dirty="0">
                <a:solidFill>
                  <a:srgbClr val="484848"/>
                </a:solidFill>
                <a:latin typeface="Roboto"/>
              </a:rPr>
              <a:t> de
</a:t>
            </a:r>
            <a:r>
              <a:rPr sz="1500" dirty="0" err="1">
                <a:solidFill>
                  <a:srgbClr val="484848"/>
                </a:solidFill>
                <a:latin typeface="Roboto"/>
              </a:rPr>
              <a:t>Apoyo</a:t>
            </a:r>
            <a:endParaRPr sz="15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3EB942E9-364A-62D6-B839-021CF125AEE8}"/>
              </a:ext>
            </a:extLst>
          </p:cNvPr>
          <p:cNvSpPr txBox="1"/>
          <p:nvPr/>
        </p:nvSpPr>
        <p:spPr>
          <a:xfrm>
            <a:off x="2045138" y="3863342"/>
            <a:ext cx="113172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dirty="0" err="1">
                <a:solidFill>
                  <a:srgbClr val="484848"/>
                </a:solidFill>
                <a:latin typeface="Roboto"/>
              </a:rPr>
              <a:t>Riesgos</a:t>
            </a:r>
            <a:r>
              <a:rPr sz="1500" dirty="0">
                <a:solidFill>
                  <a:srgbClr val="484848"/>
                </a:solidFill>
                <a:latin typeface="Roboto"/>
              </a:rPr>
              <a:t>
</a:t>
            </a:r>
            <a:r>
              <a:rPr sz="1500" dirty="0" err="1">
                <a:solidFill>
                  <a:srgbClr val="484848"/>
                </a:solidFill>
                <a:latin typeface="Roboto"/>
              </a:rPr>
              <a:t>Competitivos</a:t>
            </a:r>
            <a:endParaRPr sz="15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9B0EFB3C-4BE6-651E-7C55-3668EAB6CC09}"/>
              </a:ext>
            </a:extLst>
          </p:cNvPr>
          <p:cNvSpPr/>
          <p:nvPr/>
        </p:nvSpPr>
        <p:spPr>
          <a:xfrm>
            <a:off x="3161523" y="643890"/>
            <a:ext cx="442912" cy="442912"/>
          </a:xfrm>
          <a:custGeom>
            <a:avLst/>
            <a:gdLst/>
            <a:ahLst/>
            <a:cxnLst/>
            <a:rect l="0" t="0" r="0" b="0"/>
            <a:pathLst>
              <a:path w="442912" h="442912">
                <a:moveTo>
                  <a:pt x="442912" y="166687"/>
                </a:moveTo>
                <a:cubicBezTo>
                  <a:pt x="442912" y="178117"/>
                  <a:pt x="435292" y="185737"/>
                  <a:pt x="423862" y="185737"/>
                </a:cubicBezTo>
                <a:lnTo>
                  <a:pt x="252412" y="185737"/>
                </a:lnTo>
                <a:cubicBezTo>
                  <a:pt x="240982" y="185737"/>
                  <a:pt x="233362" y="178117"/>
                  <a:pt x="233362" y="166687"/>
                </a:cubicBezTo>
                <a:lnTo>
                  <a:pt x="233362" y="33337"/>
                </a:lnTo>
                <a:cubicBezTo>
                  <a:pt x="233362" y="21907"/>
                  <a:pt x="240982" y="14287"/>
                  <a:pt x="252412" y="14287"/>
                </a:cubicBezTo>
                <a:lnTo>
                  <a:pt x="423862" y="14287"/>
                </a:lnTo>
                <a:cubicBezTo>
                  <a:pt x="435292" y="14287"/>
                  <a:pt x="442912" y="21907"/>
                  <a:pt x="442912" y="33337"/>
                </a:cubicBezTo>
                <a:close/>
                <a:moveTo>
                  <a:pt x="338137" y="242887"/>
                </a:moveTo>
                <a:lnTo>
                  <a:pt x="338137" y="185737"/>
                </a:lnTo>
                <a:moveTo>
                  <a:pt x="300037" y="242887"/>
                </a:moveTo>
                <a:lnTo>
                  <a:pt x="376237" y="242887"/>
                </a:lnTo>
                <a:moveTo>
                  <a:pt x="0" y="0"/>
                </a:moveTo>
                <a:moveTo>
                  <a:pt x="287654" y="128587"/>
                </a:moveTo>
                <a:lnTo>
                  <a:pt x="312419" y="84772"/>
                </a:lnTo>
                <a:lnTo>
                  <a:pt x="360044" y="122872"/>
                </a:lnTo>
                <a:lnTo>
                  <a:pt x="388619" y="71437"/>
                </a:lnTo>
                <a:moveTo>
                  <a:pt x="318135" y="339089"/>
                </a:moveTo>
                <a:lnTo>
                  <a:pt x="276225" y="381000"/>
                </a:lnTo>
                <a:lnTo>
                  <a:pt x="318135" y="422910"/>
                </a:lnTo>
                <a:moveTo>
                  <a:pt x="390525" y="323850"/>
                </a:moveTo>
                <a:cubicBezTo>
                  <a:pt x="390525" y="356235"/>
                  <a:pt x="365760" y="381000"/>
                  <a:pt x="333375" y="381000"/>
                </a:cubicBezTo>
                <a:lnTo>
                  <a:pt x="276225" y="381000"/>
                </a:lnTo>
                <a:moveTo>
                  <a:pt x="0" y="0"/>
                </a:moveTo>
                <a:moveTo>
                  <a:pt x="118109" y="34289"/>
                </a:moveTo>
                <a:lnTo>
                  <a:pt x="161924" y="76199"/>
                </a:lnTo>
                <a:lnTo>
                  <a:pt x="118109" y="118109"/>
                </a:lnTo>
                <a:moveTo>
                  <a:pt x="47624" y="133350"/>
                </a:moveTo>
                <a:cubicBezTo>
                  <a:pt x="47624" y="100964"/>
                  <a:pt x="72389" y="76200"/>
                  <a:pt x="104774" y="76200"/>
                </a:cubicBezTo>
                <a:lnTo>
                  <a:pt x="161924" y="76200"/>
                </a:lnTo>
                <a:moveTo>
                  <a:pt x="37146" y="296227"/>
                </a:moveTo>
                <a:cubicBezTo>
                  <a:pt x="37146" y="259403"/>
                  <a:pt x="66998" y="229552"/>
                  <a:pt x="103821" y="229552"/>
                </a:cubicBezTo>
                <a:cubicBezTo>
                  <a:pt x="140645" y="229552"/>
                  <a:pt x="170496" y="259403"/>
                  <a:pt x="170496" y="296227"/>
                </a:cubicBezTo>
                <a:cubicBezTo>
                  <a:pt x="170496" y="333051"/>
                  <a:pt x="140645" y="362902"/>
                  <a:pt x="103821" y="362902"/>
                </a:cubicBezTo>
                <a:cubicBezTo>
                  <a:pt x="66998" y="362902"/>
                  <a:pt x="37146" y="333051"/>
                  <a:pt x="37146" y="296227"/>
                </a:cubicBezTo>
                <a:close/>
                <a:moveTo>
                  <a:pt x="46671" y="261937"/>
                </a:moveTo>
                <a:cubicBezTo>
                  <a:pt x="69531" y="284797"/>
                  <a:pt x="101916" y="300037"/>
                  <a:pt x="136206" y="300037"/>
                </a:cubicBezTo>
                <a:cubicBezTo>
                  <a:pt x="147636" y="300037"/>
                  <a:pt x="159066" y="298132"/>
                  <a:pt x="170496" y="294322"/>
                </a:cubicBezTo>
                <a:moveTo>
                  <a:pt x="14287" y="442912"/>
                </a:moveTo>
                <a:cubicBezTo>
                  <a:pt x="27622" y="408622"/>
                  <a:pt x="61912" y="381952"/>
                  <a:pt x="103822" y="381952"/>
                </a:cubicBezTo>
                <a:cubicBezTo>
                  <a:pt x="145732" y="381952"/>
                  <a:pt x="180022" y="406717"/>
                  <a:pt x="193357" y="442912"/>
                </a:cubicBez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8" name="Rounded Rectangle 25">
            <a:extLst>
              <a:ext uri="{FF2B5EF4-FFF2-40B4-BE49-F238E27FC236}">
                <a16:creationId xmlns:a16="http://schemas.microsoft.com/office/drawing/2014/main" id="{3D611A73-9CDA-3F99-AFC4-3B8500B119C7}"/>
              </a:ext>
            </a:extLst>
          </p:cNvPr>
          <p:cNvSpPr/>
          <p:nvPr/>
        </p:nvSpPr>
        <p:spPr>
          <a:xfrm>
            <a:off x="3177984" y="1453495"/>
            <a:ext cx="424281" cy="438170"/>
          </a:xfrm>
          <a:custGeom>
            <a:avLst/>
            <a:gdLst/>
            <a:ahLst/>
            <a:cxnLst/>
            <a:rect l="0" t="0" r="0" b="0"/>
            <a:pathLst>
              <a:path w="424281" h="438170">
                <a:moveTo>
                  <a:pt x="18249" y="66961"/>
                </a:moveTo>
                <a:cubicBezTo>
                  <a:pt x="18238" y="29983"/>
                  <a:pt x="48212" y="0"/>
                  <a:pt x="85191" y="0"/>
                </a:cubicBezTo>
                <a:cubicBezTo>
                  <a:pt x="122170" y="0"/>
                  <a:pt x="152144" y="29983"/>
                  <a:pt x="152133" y="66961"/>
                </a:cubicBezTo>
                <a:cubicBezTo>
                  <a:pt x="152144" y="103940"/>
                  <a:pt x="122170" y="133923"/>
                  <a:pt x="85191" y="133923"/>
                </a:cubicBezTo>
                <a:cubicBezTo>
                  <a:pt x="48212" y="133923"/>
                  <a:pt x="18238" y="103940"/>
                  <a:pt x="18249" y="66961"/>
                </a:cubicBezTo>
                <a:moveTo>
                  <a:pt x="121710" y="438170"/>
                </a:moveTo>
                <a:lnTo>
                  <a:pt x="48691" y="438170"/>
                </a:lnTo>
                <a:lnTo>
                  <a:pt x="38538" y="316459"/>
                </a:lnTo>
                <a:lnTo>
                  <a:pt x="0" y="316459"/>
                </a:lnTo>
                <a:lnTo>
                  <a:pt x="0" y="243440"/>
                </a:lnTo>
                <a:cubicBezTo>
                  <a:pt x="4" y="213361"/>
                  <a:pt x="15867" y="185512"/>
                  <a:pt x="41738" y="170166"/>
                </a:cubicBezTo>
                <a:cubicBezTo>
                  <a:pt x="67609" y="154820"/>
                  <a:pt x="99654" y="154251"/>
                  <a:pt x="126053" y="168669"/>
                </a:cubicBezTo>
                <a:moveTo>
                  <a:pt x="337870" y="276092"/>
                </a:moveTo>
                <a:cubicBezTo>
                  <a:pt x="351187" y="327855"/>
                  <a:pt x="328084" y="382109"/>
                  <a:pt x="281537" y="408379"/>
                </a:cubicBezTo>
                <a:cubicBezTo>
                  <a:pt x="234990" y="434650"/>
                  <a:pt x="176603" y="426387"/>
                  <a:pt x="139173" y="388234"/>
                </a:cubicBezTo>
                <a:cubicBezTo>
                  <a:pt x="101743" y="350080"/>
                  <a:pt x="94600" y="291545"/>
                  <a:pt x="121757" y="245510"/>
                </a:cubicBezTo>
                <a:cubicBezTo>
                  <a:pt x="148913" y="199475"/>
                  <a:pt x="203600" y="177414"/>
                  <a:pt x="255098" y="191720"/>
                </a:cubicBezTo>
                <a:moveTo>
                  <a:pt x="223265" y="246565"/>
                </a:moveTo>
                <a:cubicBezTo>
                  <a:pt x="190587" y="246565"/>
                  <a:pt x="164096" y="273056"/>
                  <a:pt x="164096" y="305734"/>
                </a:cubicBezTo>
                <a:cubicBezTo>
                  <a:pt x="164096" y="338412"/>
                  <a:pt x="190587" y="364903"/>
                  <a:pt x="223265" y="364903"/>
                </a:cubicBezTo>
                <a:cubicBezTo>
                  <a:pt x="255944" y="364903"/>
                  <a:pt x="282435" y="338412"/>
                  <a:pt x="282435" y="305734"/>
                </a:cubicBezTo>
                <a:moveTo>
                  <a:pt x="226466" y="305734"/>
                </a:moveTo>
                <a:lnTo>
                  <a:pt x="308629" y="218256"/>
                </a:lnTo>
                <a:moveTo>
                  <a:pt x="308629" y="218256"/>
                </a:moveTo>
                <a:lnTo>
                  <a:pt x="305771" y="149905"/>
                </a:lnTo>
                <a:lnTo>
                  <a:pt x="363969" y="96355"/>
                </a:lnTo>
                <a:lnTo>
                  <a:pt x="364026" y="160078"/>
                </a:lnTo>
                <a:moveTo>
                  <a:pt x="364026" y="160078"/>
                </a:moveTo>
                <a:lnTo>
                  <a:pt x="424281" y="160078"/>
                </a:lnTo>
                <a:lnTo>
                  <a:pt x="370732" y="218256"/>
                </a:lnTo>
                <a:lnTo>
                  <a:pt x="308629" y="218256"/>
                </a:ln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BC969701-5BB6-FA5F-DB82-CAADE9F829F9}"/>
              </a:ext>
            </a:extLst>
          </p:cNvPr>
          <p:cNvSpPr/>
          <p:nvPr/>
        </p:nvSpPr>
        <p:spPr>
          <a:xfrm>
            <a:off x="3171048" y="2253310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247650" y="209550"/>
                </a:moveTo>
                <a:lnTo>
                  <a:pt x="190500" y="209550"/>
                </a:lnTo>
                <a:moveTo>
                  <a:pt x="247650" y="152400"/>
                </a:moveTo>
                <a:lnTo>
                  <a:pt x="247650" y="171450"/>
                </a:lnTo>
                <a:lnTo>
                  <a:pt x="190500" y="171450"/>
                </a:lnTo>
                <a:lnTo>
                  <a:pt x="190500" y="152400"/>
                </a:lnTo>
                <a:cubicBezTo>
                  <a:pt x="173222" y="142695"/>
                  <a:pt x="162357" y="124586"/>
                  <a:pt x="161925" y="104775"/>
                </a:cubicBezTo>
                <a:cubicBezTo>
                  <a:pt x="162811" y="73586"/>
                  <a:pt x="187886" y="48511"/>
                  <a:pt x="219075" y="47625"/>
                </a:cubicBezTo>
                <a:cubicBezTo>
                  <a:pt x="250263" y="48511"/>
                  <a:pt x="275338" y="73586"/>
                  <a:pt x="276225" y="104775"/>
                </a:cubicBezTo>
                <a:cubicBezTo>
                  <a:pt x="275784" y="124584"/>
                  <a:pt x="264921" y="142689"/>
                  <a:pt x="247650" y="152400"/>
                </a:cubicBezTo>
                <a:close/>
                <a:moveTo>
                  <a:pt x="33337" y="338137"/>
                </a:moveTo>
                <a:cubicBezTo>
                  <a:pt x="33337" y="319725"/>
                  <a:pt x="48263" y="304800"/>
                  <a:pt x="66675" y="304800"/>
                </a:cubicBezTo>
                <a:cubicBezTo>
                  <a:pt x="85086" y="304800"/>
                  <a:pt x="100012" y="319725"/>
                  <a:pt x="100012" y="338137"/>
                </a:cubicBezTo>
                <a:cubicBezTo>
                  <a:pt x="100012" y="356549"/>
                  <a:pt x="85086" y="371475"/>
                  <a:pt x="66675" y="371475"/>
                </a:cubicBezTo>
                <a:cubicBezTo>
                  <a:pt x="48263" y="371475"/>
                  <a:pt x="33337" y="356549"/>
                  <a:pt x="33337" y="338137"/>
                </a:cubicBezTo>
                <a:close/>
                <a:moveTo>
                  <a:pt x="0" y="438150"/>
                </a:moveTo>
                <a:cubicBezTo>
                  <a:pt x="7771" y="407671"/>
                  <a:pt x="35221" y="386343"/>
                  <a:pt x="66675" y="386343"/>
                </a:cubicBezTo>
                <a:cubicBezTo>
                  <a:pt x="98128" y="386343"/>
                  <a:pt x="125578" y="407671"/>
                  <a:pt x="133350" y="438150"/>
                </a:cubicBezTo>
                <a:close/>
                <a:moveTo>
                  <a:pt x="185737" y="338137"/>
                </a:moveTo>
                <a:cubicBezTo>
                  <a:pt x="185737" y="319725"/>
                  <a:pt x="200663" y="304800"/>
                  <a:pt x="219075" y="304800"/>
                </a:cubicBezTo>
                <a:cubicBezTo>
                  <a:pt x="237486" y="304800"/>
                  <a:pt x="252412" y="319725"/>
                  <a:pt x="252412" y="338137"/>
                </a:cubicBezTo>
                <a:cubicBezTo>
                  <a:pt x="252412" y="356549"/>
                  <a:pt x="237486" y="371475"/>
                  <a:pt x="219075" y="371475"/>
                </a:cubicBezTo>
                <a:cubicBezTo>
                  <a:pt x="200663" y="371475"/>
                  <a:pt x="185737" y="356549"/>
                  <a:pt x="185737" y="338137"/>
                </a:cubicBezTo>
                <a:close/>
                <a:moveTo>
                  <a:pt x="152400" y="438150"/>
                </a:moveTo>
                <a:cubicBezTo>
                  <a:pt x="160171" y="407671"/>
                  <a:pt x="187621" y="386343"/>
                  <a:pt x="219075" y="386343"/>
                </a:cubicBezTo>
                <a:cubicBezTo>
                  <a:pt x="250528" y="386343"/>
                  <a:pt x="277978" y="407671"/>
                  <a:pt x="285750" y="438150"/>
                </a:cubicBezTo>
                <a:close/>
                <a:moveTo>
                  <a:pt x="338137" y="338137"/>
                </a:moveTo>
                <a:cubicBezTo>
                  <a:pt x="338137" y="319725"/>
                  <a:pt x="353063" y="304800"/>
                  <a:pt x="371475" y="304800"/>
                </a:cubicBezTo>
                <a:cubicBezTo>
                  <a:pt x="389886" y="304800"/>
                  <a:pt x="404812" y="319725"/>
                  <a:pt x="404812" y="338137"/>
                </a:cubicBezTo>
                <a:cubicBezTo>
                  <a:pt x="404812" y="356549"/>
                  <a:pt x="389886" y="371475"/>
                  <a:pt x="371475" y="371475"/>
                </a:cubicBezTo>
                <a:cubicBezTo>
                  <a:pt x="353063" y="371475"/>
                  <a:pt x="338137" y="356549"/>
                  <a:pt x="338137" y="338137"/>
                </a:cubicBezTo>
                <a:close/>
                <a:moveTo>
                  <a:pt x="304800" y="438150"/>
                </a:moveTo>
                <a:cubicBezTo>
                  <a:pt x="312571" y="407671"/>
                  <a:pt x="340021" y="386343"/>
                  <a:pt x="371475" y="386343"/>
                </a:cubicBezTo>
                <a:cubicBezTo>
                  <a:pt x="402928" y="386343"/>
                  <a:pt x="430378" y="407671"/>
                  <a:pt x="438150" y="438150"/>
                </a:cubicBezTo>
                <a:close/>
                <a:moveTo>
                  <a:pt x="219075" y="0"/>
                </a:moveTo>
                <a:lnTo>
                  <a:pt x="219075" y="19050"/>
                </a:lnTo>
                <a:moveTo>
                  <a:pt x="293160" y="30689"/>
                </a:moveTo>
                <a:lnTo>
                  <a:pt x="279692" y="44157"/>
                </a:lnTo>
                <a:moveTo>
                  <a:pt x="304800" y="95250"/>
                </a:moveTo>
                <a:lnTo>
                  <a:pt x="323850" y="95250"/>
                </a:lnTo>
                <a:moveTo>
                  <a:pt x="158457" y="44157"/>
                </a:moveTo>
                <a:lnTo>
                  <a:pt x="144989" y="30689"/>
                </a:lnTo>
                <a:moveTo>
                  <a:pt x="133350" y="95250"/>
                </a:moveTo>
                <a:lnTo>
                  <a:pt x="114300" y="95250"/>
                </a:lnTo>
                <a:moveTo>
                  <a:pt x="238125" y="247650"/>
                </a:moveTo>
                <a:lnTo>
                  <a:pt x="200025" y="247650"/>
                </a:lnTo>
              </a:path>
            </a:pathLst>
          </a:custGeom>
          <a:noFill/>
          <a:ln w="14287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4435B64F-BC76-DE2F-5F98-9E063494918D}"/>
              </a:ext>
            </a:extLst>
          </p:cNvPr>
          <p:cNvSpPr/>
          <p:nvPr/>
        </p:nvSpPr>
        <p:spPr>
          <a:xfrm>
            <a:off x="3171048" y="3053715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247478" y="0"/>
                </a:moveTo>
                <a:cubicBezTo>
                  <a:pt x="242468" y="132359"/>
                  <a:pt x="133578" y="228600"/>
                  <a:pt x="0" y="228600"/>
                </a:cubicBezTo>
                <a:moveTo>
                  <a:pt x="209550" y="38100"/>
                </a:moveTo>
                <a:lnTo>
                  <a:pt x="247650" y="0"/>
                </a:lnTo>
                <a:lnTo>
                  <a:pt x="285750" y="38100"/>
                </a:lnTo>
                <a:moveTo>
                  <a:pt x="423843" y="46710"/>
                </a:moveTo>
                <a:cubicBezTo>
                  <a:pt x="426934" y="45287"/>
                  <a:pt x="430548" y="45621"/>
                  <a:pt x="433326" y="47585"/>
                </a:cubicBezTo>
                <a:cubicBezTo>
                  <a:pt x="436104" y="49550"/>
                  <a:pt x="437623" y="52847"/>
                  <a:pt x="437311" y="56235"/>
                </a:cubicBezTo>
                <a:cubicBezTo>
                  <a:pt x="434320" y="92773"/>
                  <a:pt x="420509" y="176745"/>
                  <a:pt x="357092" y="176745"/>
                </a:cubicBezTo>
                <a:cubicBezTo>
                  <a:pt x="326505" y="176182"/>
                  <a:pt x="302004" y="151226"/>
                  <a:pt x="302004" y="120634"/>
                </a:cubicBezTo>
                <a:cubicBezTo>
                  <a:pt x="302004" y="90042"/>
                  <a:pt x="326505" y="65085"/>
                  <a:pt x="357092" y="64522"/>
                </a:cubicBezTo>
                <a:cubicBezTo>
                  <a:pt x="380310" y="63113"/>
                  <a:pt x="403009" y="57056"/>
                  <a:pt x="423843" y="46710"/>
                </a:cubicBezTo>
                <a:close/>
                <a:moveTo>
                  <a:pt x="309562" y="438150"/>
                </a:moveTo>
                <a:lnTo>
                  <a:pt x="309562" y="200025"/>
                </a:lnTo>
                <a:cubicBezTo>
                  <a:pt x="309546" y="192614"/>
                  <a:pt x="310776" y="185253"/>
                  <a:pt x="313201" y="178250"/>
                </a:cubicBezTo>
                <a:cubicBezTo>
                  <a:pt x="324207" y="146069"/>
                  <a:pt x="348858" y="120386"/>
                  <a:pt x="380561" y="108070"/>
                </a:cubicBezTo>
                <a:moveTo>
                  <a:pt x="0" y="438150"/>
                </a:moveTo>
                <a:lnTo>
                  <a:pt x="438150" y="438150"/>
                </a:lnTo>
                <a:moveTo>
                  <a:pt x="80962" y="390525"/>
                </a:moveTo>
                <a:cubicBezTo>
                  <a:pt x="42862" y="390525"/>
                  <a:pt x="42862" y="438150"/>
                  <a:pt x="42862" y="438150"/>
                </a:cubicBezTo>
                <a:cubicBezTo>
                  <a:pt x="42862" y="390525"/>
                  <a:pt x="4762" y="390525"/>
                  <a:pt x="4762" y="390525"/>
                </a:cubicBezTo>
                <a:moveTo>
                  <a:pt x="176212" y="400050"/>
                </a:moveTo>
                <a:cubicBezTo>
                  <a:pt x="181873" y="383629"/>
                  <a:pt x="196963" y="372311"/>
                  <a:pt x="214312" y="371475"/>
                </a:cubicBezTo>
                <a:moveTo>
                  <a:pt x="166687" y="313639"/>
                </a:moveTo>
                <a:cubicBezTo>
                  <a:pt x="177846" y="324797"/>
                  <a:pt x="177849" y="342888"/>
                  <a:pt x="166693" y="354050"/>
                </a:cubicBezTo>
                <a:cubicBezTo>
                  <a:pt x="155537" y="365211"/>
                  <a:pt x="137445" y="365217"/>
                  <a:pt x="126282" y="354063"/>
                </a:cubicBezTo>
                <a:cubicBezTo>
                  <a:pt x="116487" y="338551"/>
                  <a:pt x="109149" y="321619"/>
                  <a:pt x="104527" y="303866"/>
                </a:cubicBezTo>
                <a:cubicBezTo>
                  <a:pt x="103448" y="300473"/>
                  <a:pt x="104351" y="296762"/>
                  <a:pt x="106869" y="294245"/>
                </a:cubicBezTo>
                <a:cubicBezTo>
                  <a:pt x="109386" y="291727"/>
                  <a:pt x="113097" y="290824"/>
                  <a:pt x="116490" y="291903"/>
                </a:cubicBezTo>
                <a:cubicBezTo>
                  <a:pt x="134239" y="296528"/>
                  <a:pt x="151170" y="303859"/>
                  <a:pt x="166687" y="313639"/>
                </a:cubicBezTo>
                <a:close/>
                <a:moveTo>
                  <a:pt x="165735" y="355034"/>
                </a:moveTo>
                <a:cubicBezTo>
                  <a:pt x="172590" y="365600"/>
                  <a:pt x="176230" y="377929"/>
                  <a:pt x="176212" y="390525"/>
                </a:cubicBezTo>
                <a:lnTo>
                  <a:pt x="176212" y="438150"/>
                </a:lnTo>
                <a:moveTo>
                  <a:pt x="166439" y="223513"/>
                </a:moveTo>
                <a:cubicBezTo>
                  <a:pt x="183860" y="221357"/>
                  <a:pt x="200688" y="215804"/>
                  <a:pt x="215969" y="207168"/>
                </a:cubicBezTo>
                <a:cubicBezTo>
                  <a:pt x="236875" y="193838"/>
                  <a:pt x="264629" y="199981"/>
                  <a:pt x="277956" y="220889"/>
                </a:cubicBezTo>
                <a:cubicBezTo>
                  <a:pt x="291283" y="241797"/>
                  <a:pt x="285134" y="269550"/>
                  <a:pt x="264223" y="282873"/>
                </a:cubicBezTo>
                <a:cubicBezTo>
                  <a:pt x="223018" y="309238"/>
                  <a:pt x="179412" y="263042"/>
                  <a:pt x="160362" y="238753"/>
                </a:cubicBezTo>
                <a:cubicBezTo>
                  <a:pt x="158300" y="236087"/>
                  <a:pt x="157801" y="232529"/>
                  <a:pt x="159049" y="229398"/>
                </a:cubicBezTo>
                <a:cubicBezTo>
                  <a:pt x="160298" y="226267"/>
                  <a:pt x="163108" y="224029"/>
                  <a:pt x="166439" y="223513"/>
                </a:cubicBezTo>
                <a:close/>
                <a:moveTo>
                  <a:pt x="309562" y="276225"/>
                </a:moveTo>
                <a:cubicBezTo>
                  <a:pt x="306384" y="271222"/>
                  <a:pt x="302392" y="266785"/>
                  <a:pt x="297751" y="263099"/>
                </a:cubicBezTo>
                <a:cubicBezTo>
                  <a:pt x="276482" y="246127"/>
                  <a:pt x="248809" y="239400"/>
                  <a:pt x="222122" y="244716"/>
                </a:cubicBezTo>
              </a:path>
            </a:pathLst>
          </a:custGeom>
          <a:noFill/>
          <a:ln w="14287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2" name="Rounded Rectangle 29">
            <a:extLst>
              <a:ext uri="{FF2B5EF4-FFF2-40B4-BE49-F238E27FC236}">
                <a16:creationId xmlns:a16="http://schemas.microsoft.com/office/drawing/2014/main" id="{DED332BF-2A48-CEA1-128B-8B037C68F164}"/>
              </a:ext>
            </a:extLst>
          </p:cNvPr>
          <p:cNvSpPr/>
          <p:nvPr/>
        </p:nvSpPr>
        <p:spPr>
          <a:xfrm>
            <a:off x="3161525" y="3844292"/>
            <a:ext cx="444655" cy="446149"/>
          </a:xfrm>
          <a:custGeom>
            <a:avLst/>
            <a:gdLst/>
            <a:ahLst/>
            <a:cxnLst/>
            <a:rect l="0" t="0" r="0" b="0"/>
            <a:pathLst>
              <a:path w="444655" h="446149">
                <a:moveTo>
                  <a:pt x="0" y="0"/>
                </a:moveTo>
                <a:moveTo>
                  <a:pt x="116064" y="195733"/>
                </a:moveTo>
                <a:cubicBezTo>
                  <a:pt x="121486" y="190680"/>
                  <a:pt x="126998" y="188875"/>
                  <a:pt x="134221" y="187069"/>
                </a:cubicBezTo>
                <a:lnTo>
                  <a:pt x="168511" y="181354"/>
                </a:lnTo>
                <a:cubicBezTo>
                  <a:pt x="197087" y="177544"/>
                  <a:pt x="223757" y="190879"/>
                  <a:pt x="237092" y="215644"/>
                </a:cubicBezTo>
                <a:cubicBezTo>
                  <a:pt x="250427" y="240409"/>
                  <a:pt x="246617" y="270889"/>
                  <a:pt x="227567" y="291844"/>
                </a:cubicBezTo>
                <a:lnTo>
                  <a:pt x="254793" y="314919"/>
                </a:lnTo>
                <a:moveTo>
                  <a:pt x="0" y="0"/>
                </a:moveTo>
                <a:moveTo>
                  <a:pt x="166425" y="244935"/>
                </a:moveTo>
                <a:lnTo>
                  <a:pt x="84692" y="337564"/>
                </a:lnTo>
                <a:moveTo>
                  <a:pt x="0" y="0"/>
                </a:moveTo>
                <a:moveTo>
                  <a:pt x="385017" y="326677"/>
                </a:moveTo>
                <a:lnTo>
                  <a:pt x="418067" y="383284"/>
                </a:lnTo>
                <a:cubicBezTo>
                  <a:pt x="429497" y="400429"/>
                  <a:pt x="421877" y="423289"/>
                  <a:pt x="404732" y="434719"/>
                </a:cubicBezTo>
                <a:cubicBezTo>
                  <a:pt x="387587" y="446149"/>
                  <a:pt x="362822" y="440434"/>
                  <a:pt x="353297" y="421384"/>
                </a:cubicBezTo>
                <a:lnTo>
                  <a:pt x="315197" y="358519"/>
                </a:lnTo>
                <a:moveTo>
                  <a:pt x="88502" y="303274"/>
                </a:moveTo>
                <a:cubicBezTo>
                  <a:pt x="56117" y="303274"/>
                  <a:pt x="31352" y="278509"/>
                  <a:pt x="31352" y="246124"/>
                </a:cubicBezTo>
                <a:cubicBezTo>
                  <a:pt x="31352" y="213739"/>
                  <a:pt x="56117" y="188974"/>
                  <a:pt x="88502" y="188974"/>
                </a:cubicBezTo>
                <a:cubicBezTo>
                  <a:pt x="120887" y="188974"/>
                  <a:pt x="145652" y="213739"/>
                  <a:pt x="145652" y="246124"/>
                </a:cubicBezTo>
                <a:cubicBezTo>
                  <a:pt x="145652" y="278509"/>
                  <a:pt x="120887" y="303274"/>
                  <a:pt x="88502" y="303274"/>
                </a:cubicBezTo>
                <a:close/>
                <a:moveTo>
                  <a:pt x="0" y="0"/>
                </a:moveTo>
                <a:moveTo>
                  <a:pt x="233280" y="345184"/>
                </a:moveTo>
                <a:lnTo>
                  <a:pt x="284696" y="272794"/>
                </a:lnTo>
                <a:cubicBezTo>
                  <a:pt x="290409" y="263269"/>
                  <a:pt x="299930" y="257554"/>
                  <a:pt x="311357" y="257554"/>
                </a:cubicBezTo>
                <a:lnTo>
                  <a:pt x="400857" y="248029"/>
                </a:lnTo>
                <a:cubicBezTo>
                  <a:pt x="421805" y="246124"/>
                  <a:pt x="440847" y="261364"/>
                  <a:pt x="442752" y="282319"/>
                </a:cubicBezTo>
                <a:cubicBezTo>
                  <a:pt x="444655" y="303274"/>
                  <a:pt x="429421" y="322324"/>
                  <a:pt x="408475" y="324229"/>
                </a:cubicBezTo>
                <a:lnTo>
                  <a:pt x="334207" y="331849"/>
                </a:lnTo>
                <a:lnTo>
                  <a:pt x="267557" y="423289"/>
                </a:lnTo>
                <a:cubicBezTo>
                  <a:pt x="259941" y="432814"/>
                  <a:pt x="250419" y="436624"/>
                  <a:pt x="240896" y="438529"/>
                </a:cubicBezTo>
                <a:lnTo>
                  <a:pt x="237088" y="438529"/>
                </a:lnTo>
                <a:cubicBezTo>
                  <a:pt x="227567" y="438529"/>
                  <a:pt x="219951" y="434719"/>
                  <a:pt x="212333" y="429004"/>
                </a:cubicBezTo>
                <a:lnTo>
                  <a:pt x="155204" y="377569"/>
                </a:lnTo>
                <a:lnTo>
                  <a:pt x="128544" y="411859"/>
                </a:lnTo>
                <a:cubicBezTo>
                  <a:pt x="115214" y="425194"/>
                  <a:pt x="98076" y="432814"/>
                  <a:pt x="79033" y="432814"/>
                </a:cubicBezTo>
                <a:cubicBezTo>
                  <a:pt x="71416" y="432814"/>
                  <a:pt x="63799" y="432814"/>
                  <a:pt x="56182" y="429004"/>
                </a:cubicBezTo>
                <a:cubicBezTo>
                  <a:pt x="31426" y="419479"/>
                  <a:pt x="14287" y="392809"/>
                  <a:pt x="14287" y="366139"/>
                </a:cubicBezTo>
                <a:lnTo>
                  <a:pt x="14287" y="316609"/>
                </a:lnTo>
                <a:cubicBezTo>
                  <a:pt x="14287" y="299641"/>
                  <a:pt x="25478" y="284538"/>
                  <a:pt x="42323" y="280536"/>
                </a:cubicBezTo>
                <a:moveTo>
                  <a:pt x="0" y="0"/>
                </a:moveTo>
                <a:moveTo>
                  <a:pt x="377336" y="25000"/>
                </a:moveTo>
                <a:lnTo>
                  <a:pt x="247381" y="108842"/>
                </a:lnTo>
                <a:lnTo>
                  <a:pt x="199171" y="52249"/>
                </a:lnTo>
                <a:lnTo>
                  <a:pt x="100657" y="125610"/>
                </a:lnTo>
                <a:moveTo>
                  <a:pt x="0" y="0"/>
                </a:moveTo>
                <a:moveTo>
                  <a:pt x="310263" y="16615"/>
                </a:moveTo>
                <a:lnTo>
                  <a:pt x="377336" y="25000"/>
                </a:lnTo>
                <a:lnTo>
                  <a:pt x="362664" y="94170"/>
                </a:lnTo>
              </a:path>
            </a:pathLst>
          </a:custGeom>
          <a:noFill/>
          <a:ln w="14287">
            <a:solidFill>
              <a:srgbClr val="BA5DE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AB28F-539D-0D87-38B2-C093E8AC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A14F1B-7D02-DD97-AD61-AC7CBC66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38" y="1283837"/>
            <a:ext cx="4952144" cy="257582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s-ES" sz="2000" dirty="0"/>
              <a:t>“Cada organización necesitará digitalizarse para sobrevivir y </a:t>
            </a:r>
          </a:p>
          <a:p>
            <a:pPr marL="114300" indent="0">
              <a:buNone/>
            </a:pPr>
            <a:r>
              <a:rPr lang="es-ES" sz="2000" dirty="0"/>
              <a:t>prosperar. Aquellos que no lo hagan, se quedarán atrás.”</a:t>
            </a:r>
          </a:p>
          <a:p>
            <a:pPr marL="114300" indent="0">
              <a:buNone/>
            </a:pPr>
            <a:endParaRPr lang="es-ES" sz="2000" dirty="0"/>
          </a:p>
          <a:p>
            <a:pPr marL="114300" indent="0">
              <a:buNone/>
            </a:pPr>
            <a:r>
              <a:rPr lang="es-ES" sz="2000" b="1" dirty="0">
                <a:effectLst/>
              </a:rPr>
              <a:t>Satya Nadella</a:t>
            </a:r>
          </a:p>
          <a:p>
            <a:pPr marL="114300" indent="0">
              <a:buNone/>
            </a:pPr>
            <a:r>
              <a:rPr lang="es-MX" sz="2000" dirty="0"/>
              <a:t>CEO de Microsoft</a:t>
            </a:r>
          </a:p>
        </p:txBody>
      </p:sp>
      <p:pic>
        <p:nvPicPr>
          <p:cNvPr id="2" name="Picture 2" descr="Image">
            <a:extLst>
              <a:ext uri="{FF2B5EF4-FFF2-40B4-BE49-F238E27FC236}">
                <a16:creationId xmlns:a16="http://schemas.microsoft.com/office/drawing/2014/main" id="{BB368DCA-3964-5C65-371A-3E24F0E8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56" y="996592"/>
            <a:ext cx="3150313" cy="315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39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FB405-1D73-8BE6-EBE2-5970E381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2725"/>
            <a:ext cx="8178800" cy="10606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2200" b="1" dirty="0">
                <a:effectLst/>
              </a:rPr>
              <a:t>"La transformación digital no se trata de tecnología, sino de estrategia y las personas."</a:t>
            </a:r>
            <a:r>
              <a:rPr lang="es-ES" sz="2200" dirty="0"/>
              <a:t> (Anónimo)</a:t>
            </a:r>
            <a:endParaRPr lang="es-MX" sz="2200" dirty="0"/>
          </a:p>
        </p:txBody>
      </p:sp>
      <p:pic>
        <p:nvPicPr>
          <p:cNvPr id="1026" name="Picture 2" descr="Selected">
            <a:extLst>
              <a:ext uri="{FF2B5EF4-FFF2-40B4-BE49-F238E27FC236}">
                <a16:creationId xmlns:a16="http://schemas.microsoft.com/office/drawing/2014/main" id="{D3387B5F-BF9D-D3CA-CA83-356E8DED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66" y="1868143"/>
            <a:ext cx="4537467" cy="253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3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76775" y="127304"/>
            <a:ext cx="6390450" cy="429525"/>
          </a:xfrm>
        </p:spPr>
        <p:txBody>
          <a:bodyPr>
            <a:noAutofit/>
          </a:bodyPr>
          <a:lstStyle/>
          <a:p>
            <a:r>
              <a:rPr lang="es-ES" sz="2200" dirty="0"/>
              <a:t>PANORAMA ACTUAL DE LAS PYMES</a:t>
            </a:r>
            <a:endParaRPr sz="2200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89F0F71-CEFE-A46C-C75C-6FE0045CBA39}"/>
              </a:ext>
            </a:extLst>
          </p:cNvPr>
          <p:cNvGrpSpPr/>
          <p:nvPr/>
        </p:nvGrpSpPr>
        <p:grpSpPr>
          <a:xfrm>
            <a:off x="1657352" y="3329405"/>
            <a:ext cx="1457325" cy="493899"/>
            <a:chOff x="228600" y="3416877"/>
            <a:chExt cx="1943100" cy="658532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B7661173-275E-6D70-5483-0B79BA1FDFD3}"/>
                </a:ext>
              </a:extLst>
            </p:cNvPr>
            <p:cNvSpPr/>
            <p:nvPr/>
          </p:nvSpPr>
          <p:spPr>
            <a:xfrm>
              <a:off x="1200150" y="35975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0" y="341312"/>
                  </a:moveTo>
                  <a:lnTo>
                    <a:pt x="971550" y="0"/>
                  </a:lnTo>
                  <a:lnTo>
                    <a:pt x="971550" y="136524"/>
                  </a:lnTo>
                  <a:lnTo>
                    <a:pt x="0" y="477837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1A3B9108-7155-01D8-9CBF-5316D8CE2522}"/>
                </a:ext>
              </a:extLst>
            </p:cNvPr>
            <p:cNvSpPr/>
            <p:nvPr/>
          </p:nvSpPr>
          <p:spPr>
            <a:xfrm>
              <a:off x="228600" y="35975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971550" y="341312"/>
                  </a:moveTo>
                  <a:lnTo>
                    <a:pt x="971550" y="477837"/>
                  </a:lnTo>
                  <a:lnTo>
                    <a:pt x="0" y="1365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7E03E59B-57AC-91D6-818D-F02F98124C37}"/>
                </a:ext>
              </a:extLst>
            </p:cNvPr>
            <p:cNvSpPr/>
            <p:nvPr/>
          </p:nvSpPr>
          <p:spPr>
            <a:xfrm>
              <a:off x="228600" y="3416877"/>
              <a:ext cx="1943100" cy="522007"/>
            </a:xfrm>
            <a:custGeom>
              <a:avLst/>
              <a:gdLst/>
              <a:ahLst/>
              <a:cxnLst/>
              <a:rect l="0" t="0" r="0" b="0"/>
              <a:pathLst>
                <a:path w="1943100" h="522007">
                  <a:moveTo>
                    <a:pt x="1428750" y="0"/>
                  </a:moveTo>
                  <a:lnTo>
                    <a:pt x="1943100" y="180694"/>
                  </a:lnTo>
                  <a:lnTo>
                    <a:pt x="971550" y="522007"/>
                  </a:lnTo>
                  <a:lnTo>
                    <a:pt x="0" y="180694"/>
                  </a:lnTo>
                  <a:lnTo>
                    <a:pt x="514350" y="0"/>
                  </a:lnTo>
                  <a:lnTo>
                    <a:pt x="514350" y="153706"/>
                  </a:lnTo>
                  <a:cubicBezTo>
                    <a:pt x="514350" y="279959"/>
                    <a:pt x="719045" y="382306"/>
                    <a:pt x="971550" y="382307"/>
                  </a:cubicBezTo>
                  <a:cubicBezTo>
                    <a:pt x="1224054" y="382307"/>
                    <a:pt x="1428750" y="279959"/>
                    <a:pt x="1428750" y="15370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99E056A0-D8DB-64B1-A050-4990235398D0}"/>
              </a:ext>
            </a:extLst>
          </p:cNvPr>
          <p:cNvSpPr/>
          <p:nvPr/>
        </p:nvSpPr>
        <p:spPr>
          <a:xfrm>
            <a:off x="2043113" y="1857790"/>
            <a:ext cx="685800" cy="1771650"/>
          </a:xfrm>
          <a:custGeom>
            <a:avLst/>
            <a:gdLst/>
            <a:ahLst/>
            <a:cxnLst/>
            <a:rect l="0" t="0" r="0" b="0"/>
            <a:pathLst>
              <a:path w="914400" h="2362200">
                <a:moveTo>
                  <a:pt x="914399" y="228600"/>
                </a:moveTo>
                <a:lnTo>
                  <a:pt x="914399" y="2133600"/>
                </a:lnTo>
                <a:moveTo>
                  <a:pt x="0" y="228600"/>
                </a:moveTo>
                <a:lnTo>
                  <a:pt x="0" y="2133600"/>
                </a:lnTo>
                <a:moveTo>
                  <a:pt x="914400" y="2133600"/>
                </a:moveTo>
                <a:cubicBezTo>
                  <a:pt x="914400" y="2259851"/>
                  <a:pt x="709704" y="2362200"/>
                  <a:pt x="457200" y="2362200"/>
                </a:cubicBezTo>
                <a:cubicBezTo>
                  <a:pt x="204695" y="2362200"/>
                  <a:pt x="0" y="2259851"/>
                  <a:pt x="0" y="2133600"/>
                </a:cubicBezTo>
                <a:moveTo>
                  <a:pt x="914400" y="228600"/>
                </a:moveTo>
                <a:cubicBezTo>
                  <a:pt x="914400" y="354851"/>
                  <a:pt x="709704" y="457200"/>
                  <a:pt x="457200" y="457200"/>
                </a:cubicBezTo>
                <a:cubicBezTo>
                  <a:pt x="204695" y="457200"/>
                  <a:pt x="0" y="354851"/>
                  <a:pt x="0" y="228600"/>
                </a:cubicBezTo>
                <a:cubicBezTo>
                  <a:pt x="0" y="102348"/>
                  <a:pt x="204695" y="0"/>
                  <a:pt x="457200" y="0"/>
                </a:cubicBezTo>
                <a:cubicBezTo>
                  <a:pt x="709704" y="0"/>
                  <a:pt x="914400" y="102348"/>
                  <a:pt x="914400" y="228600"/>
                </a:cubicBezTo>
                <a:close/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E093BF27-889E-B82D-BF81-B166A1DA195D}"/>
              </a:ext>
            </a:extLst>
          </p:cNvPr>
          <p:cNvGrpSpPr/>
          <p:nvPr/>
        </p:nvGrpSpPr>
        <p:grpSpPr>
          <a:xfrm>
            <a:off x="3114677" y="2900780"/>
            <a:ext cx="1457325" cy="493899"/>
            <a:chOff x="2171700" y="2845377"/>
            <a:chExt cx="1943100" cy="658532"/>
          </a:xfrm>
        </p:grpSpPr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B8AC6FA6-276A-7C95-3F59-9F23A6C65705}"/>
                </a:ext>
              </a:extLst>
            </p:cNvPr>
            <p:cNvSpPr/>
            <p:nvPr/>
          </p:nvSpPr>
          <p:spPr>
            <a:xfrm>
              <a:off x="3143250" y="30260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0" y="341312"/>
                  </a:moveTo>
                  <a:lnTo>
                    <a:pt x="971550" y="0"/>
                  </a:lnTo>
                  <a:lnTo>
                    <a:pt x="971550" y="136524"/>
                  </a:lnTo>
                  <a:lnTo>
                    <a:pt x="0" y="477837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F6CCB1F0-29E1-3D00-D253-FC2310119A7D}"/>
                </a:ext>
              </a:extLst>
            </p:cNvPr>
            <p:cNvSpPr/>
            <p:nvPr/>
          </p:nvSpPr>
          <p:spPr>
            <a:xfrm>
              <a:off x="2171700" y="30260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971550" y="341312"/>
                  </a:moveTo>
                  <a:lnTo>
                    <a:pt x="971550" y="477837"/>
                  </a:lnTo>
                  <a:lnTo>
                    <a:pt x="0" y="1365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FD5EA19D-A318-3940-FCC0-5A3DA98EBA4D}"/>
                </a:ext>
              </a:extLst>
            </p:cNvPr>
            <p:cNvSpPr/>
            <p:nvPr/>
          </p:nvSpPr>
          <p:spPr>
            <a:xfrm>
              <a:off x="2171700" y="2845377"/>
              <a:ext cx="1943100" cy="522007"/>
            </a:xfrm>
            <a:custGeom>
              <a:avLst/>
              <a:gdLst/>
              <a:ahLst/>
              <a:cxnLst/>
              <a:rect l="0" t="0" r="0" b="0"/>
              <a:pathLst>
                <a:path w="1943100" h="522007">
                  <a:moveTo>
                    <a:pt x="1428750" y="0"/>
                  </a:moveTo>
                  <a:lnTo>
                    <a:pt x="1943100" y="180694"/>
                  </a:lnTo>
                  <a:lnTo>
                    <a:pt x="971550" y="522007"/>
                  </a:lnTo>
                  <a:lnTo>
                    <a:pt x="0" y="180694"/>
                  </a:lnTo>
                  <a:lnTo>
                    <a:pt x="514350" y="0"/>
                  </a:lnTo>
                  <a:lnTo>
                    <a:pt x="514350" y="153706"/>
                  </a:lnTo>
                  <a:cubicBezTo>
                    <a:pt x="514350" y="279959"/>
                    <a:pt x="719045" y="382306"/>
                    <a:pt x="971550" y="382307"/>
                  </a:cubicBezTo>
                  <a:cubicBezTo>
                    <a:pt x="1224054" y="382307"/>
                    <a:pt x="1428750" y="279959"/>
                    <a:pt x="1428750" y="15370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3F09EF6B-F4A6-D866-6E5C-8CD88CEE2373}"/>
              </a:ext>
            </a:extLst>
          </p:cNvPr>
          <p:cNvSpPr/>
          <p:nvPr/>
        </p:nvSpPr>
        <p:spPr>
          <a:xfrm>
            <a:off x="3500438" y="1795446"/>
            <a:ext cx="685800" cy="1405370"/>
          </a:xfrm>
          <a:custGeom>
            <a:avLst/>
            <a:gdLst/>
            <a:ahLst/>
            <a:cxnLst/>
            <a:rect l="0" t="0" r="0" b="0"/>
            <a:pathLst>
              <a:path w="914400" h="1873827">
                <a:moveTo>
                  <a:pt x="914399" y="228600"/>
                </a:moveTo>
                <a:lnTo>
                  <a:pt x="914399" y="1645227"/>
                </a:lnTo>
                <a:moveTo>
                  <a:pt x="0" y="1645227"/>
                </a:moveTo>
                <a:lnTo>
                  <a:pt x="0" y="228600"/>
                </a:lnTo>
                <a:moveTo>
                  <a:pt x="914400" y="1645227"/>
                </a:moveTo>
                <a:cubicBezTo>
                  <a:pt x="914400" y="1771479"/>
                  <a:pt x="709704" y="1873827"/>
                  <a:pt x="457200" y="1873827"/>
                </a:cubicBezTo>
                <a:cubicBezTo>
                  <a:pt x="204695" y="1873827"/>
                  <a:pt x="0" y="1771479"/>
                  <a:pt x="0" y="1645227"/>
                </a:cubicBezTo>
                <a:moveTo>
                  <a:pt x="914400" y="228600"/>
                </a:moveTo>
                <a:cubicBezTo>
                  <a:pt x="914400" y="354851"/>
                  <a:pt x="709704" y="457200"/>
                  <a:pt x="457200" y="457200"/>
                </a:cubicBezTo>
                <a:cubicBezTo>
                  <a:pt x="204695" y="457200"/>
                  <a:pt x="0" y="354851"/>
                  <a:pt x="0" y="228600"/>
                </a:cubicBezTo>
                <a:cubicBezTo>
                  <a:pt x="0" y="102348"/>
                  <a:pt x="204695" y="0"/>
                  <a:pt x="457200" y="0"/>
                </a:cubicBezTo>
                <a:cubicBezTo>
                  <a:pt x="709704" y="0"/>
                  <a:pt x="914400" y="102348"/>
                  <a:pt x="914400" y="228600"/>
                </a:cubicBezTo>
                <a:close/>
              </a:path>
            </a:pathLst>
          </a:custGeom>
          <a:noFill/>
          <a:ln w="1428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CF7EA50F-36AF-0356-6019-FC7FC72184D4}"/>
              </a:ext>
            </a:extLst>
          </p:cNvPr>
          <p:cNvGrpSpPr/>
          <p:nvPr/>
        </p:nvGrpSpPr>
        <p:grpSpPr>
          <a:xfrm>
            <a:off x="4572002" y="3329405"/>
            <a:ext cx="1457325" cy="493899"/>
            <a:chOff x="4114800" y="3416877"/>
            <a:chExt cx="1943100" cy="658532"/>
          </a:xfrm>
        </p:grpSpPr>
        <p:sp>
          <p:nvSpPr>
            <p:cNvPr id="20" name="Rounded Rectangle 11">
              <a:extLst>
                <a:ext uri="{FF2B5EF4-FFF2-40B4-BE49-F238E27FC236}">
                  <a16:creationId xmlns:a16="http://schemas.microsoft.com/office/drawing/2014/main" id="{D7A41A9C-B90B-234D-5F56-5E0A7B5E5C08}"/>
                </a:ext>
              </a:extLst>
            </p:cNvPr>
            <p:cNvSpPr/>
            <p:nvPr/>
          </p:nvSpPr>
          <p:spPr>
            <a:xfrm>
              <a:off x="5086350" y="35975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0" y="341312"/>
                  </a:moveTo>
                  <a:lnTo>
                    <a:pt x="971550" y="0"/>
                  </a:lnTo>
                  <a:lnTo>
                    <a:pt x="971550" y="136524"/>
                  </a:lnTo>
                  <a:lnTo>
                    <a:pt x="0" y="477837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03880BA6-341B-C3CB-CFBF-2C732CC505A2}"/>
                </a:ext>
              </a:extLst>
            </p:cNvPr>
            <p:cNvSpPr/>
            <p:nvPr/>
          </p:nvSpPr>
          <p:spPr>
            <a:xfrm>
              <a:off x="4114800" y="35975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971550" y="341312"/>
                  </a:moveTo>
                  <a:lnTo>
                    <a:pt x="971550" y="477837"/>
                  </a:lnTo>
                  <a:lnTo>
                    <a:pt x="0" y="1365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2" name="Rounded Rectangle 13">
              <a:extLst>
                <a:ext uri="{FF2B5EF4-FFF2-40B4-BE49-F238E27FC236}">
                  <a16:creationId xmlns:a16="http://schemas.microsoft.com/office/drawing/2014/main" id="{4C4D2257-361C-20E5-30B5-133EE7E3FD78}"/>
                </a:ext>
              </a:extLst>
            </p:cNvPr>
            <p:cNvSpPr/>
            <p:nvPr/>
          </p:nvSpPr>
          <p:spPr>
            <a:xfrm>
              <a:off x="4114800" y="3416877"/>
              <a:ext cx="1943100" cy="522007"/>
            </a:xfrm>
            <a:custGeom>
              <a:avLst/>
              <a:gdLst/>
              <a:ahLst/>
              <a:cxnLst/>
              <a:rect l="0" t="0" r="0" b="0"/>
              <a:pathLst>
                <a:path w="1943100" h="522007">
                  <a:moveTo>
                    <a:pt x="1428750" y="0"/>
                  </a:moveTo>
                  <a:lnTo>
                    <a:pt x="1943100" y="180694"/>
                  </a:lnTo>
                  <a:lnTo>
                    <a:pt x="971550" y="522007"/>
                  </a:lnTo>
                  <a:lnTo>
                    <a:pt x="0" y="180694"/>
                  </a:lnTo>
                  <a:lnTo>
                    <a:pt x="514350" y="0"/>
                  </a:lnTo>
                  <a:lnTo>
                    <a:pt x="514350" y="153706"/>
                  </a:lnTo>
                  <a:cubicBezTo>
                    <a:pt x="514350" y="279959"/>
                    <a:pt x="719045" y="382306"/>
                    <a:pt x="971550" y="382307"/>
                  </a:cubicBezTo>
                  <a:cubicBezTo>
                    <a:pt x="1224054" y="382307"/>
                    <a:pt x="1428750" y="279959"/>
                    <a:pt x="1428750" y="15370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D273302E-8D8D-88BD-3A02-5D4947430E06}"/>
              </a:ext>
            </a:extLst>
          </p:cNvPr>
          <p:cNvSpPr/>
          <p:nvPr/>
        </p:nvSpPr>
        <p:spPr>
          <a:xfrm>
            <a:off x="4957763" y="2495390"/>
            <a:ext cx="685800" cy="1134052"/>
          </a:xfrm>
          <a:custGeom>
            <a:avLst/>
            <a:gdLst/>
            <a:ahLst/>
            <a:cxnLst/>
            <a:rect l="0" t="0" r="0" b="0"/>
            <a:pathLst>
              <a:path w="914400" h="1512069">
                <a:moveTo>
                  <a:pt x="914400" y="228600"/>
                </a:moveTo>
                <a:lnTo>
                  <a:pt x="914400" y="1283469"/>
                </a:lnTo>
                <a:moveTo>
                  <a:pt x="0" y="228600"/>
                </a:moveTo>
                <a:lnTo>
                  <a:pt x="0" y="1283469"/>
                </a:lnTo>
                <a:moveTo>
                  <a:pt x="914400" y="1283469"/>
                </a:moveTo>
                <a:cubicBezTo>
                  <a:pt x="914400" y="1409721"/>
                  <a:pt x="709704" y="1512069"/>
                  <a:pt x="457200" y="1512069"/>
                </a:cubicBezTo>
                <a:cubicBezTo>
                  <a:pt x="204695" y="1512069"/>
                  <a:pt x="0" y="1409721"/>
                  <a:pt x="0" y="1283469"/>
                </a:cubicBezTo>
                <a:moveTo>
                  <a:pt x="914400" y="228600"/>
                </a:moveTo>
                <a:cubicBezTo>
                  <a:pt x="914400" y="354851"/>
                  <a:pt x="709704" y="457200"/>
                  <a:pt x="457200" y="457200"/>
                </a:cubicBezTo>
                <a:cubicBezTo>
                  <a:pt x="204695" y="457200"/>
                  <a:pt x="0" y="354851"/>
                  <a:pt x="0" y="228600"/>
                </a:cubicBezTo>
                <a:cubicBezTo>
                  <a:pt x="0" y="102348"/>
                  <a:pt x="204695" y="0"/>
                  <a:pt x="457200" y="0"/>
                </a:cubicBezTo>
                <a:cubicBezTo>
                  <a:pt x="709704" y="0"/>
                  <a:pt x="914400" y="102348"/>
                  <a:pt x="914400" y="228600"/>
                </a:cubicBezTo>
                <a:close/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grpSp>
        <p:nvGrpSpPr>
          <p:cNvPr id="24" name="Group 19">
            <a:extLst>
              <a:ext uri="{FF2B5EF4-FFF2-40B4-BE49-F238E27FC236}">
                <a16:creationId xmlns:a16="http://schemas.microsoft.com/office/drawing/2014/main" id="{D4380E57-760F-D7BF-E98A-E1524D418CEC}"/>
              </a:ext>
            </a:extLst>
          </p:cNvPr>
          <p:cNvGrpSpPr/>
          <p:nvPr/>
        </p:nvGrpSpPr>
        <p:grpSpPr>
          <a:xfrm>
            <a:off x="6029327" y="2900780"/>
            <a:ext cx="1457325" cy="493899"/>
            <a:chOff x="6057900" y="2845377"/>
            <a:chExt cx="1943100" cy="658532"/>
          </a:xfrm>
        </p:grpSpPr>
        <p:sp>
          <p:nvSpPr>
            <p:cNvPr id="25" name="Rounded Rectangle 16">
              <a:extLst>
                <a:ext uri="{FF2B5EF4-FFF2-40B4-BE49-F238E27FC236}">
                  <a16:creationId xmlns:a16="http://schemas.microsoft.com/office/drawing/2014/main" id="{80FA3C00-2302-6E5F-9504-155E5EE4719A}"/>
                </a:ext>
              </a:extLst>
            </p:cNvPr>
            <p:cNvSpPr/>
            <p:nvPr/>
          </p:nvSpPr>
          <p:spPr>
            <a:xfrm>
              <a:off x="7029450" y="30260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0" y="341312"/>
                  </a:moveTo>
                  <a:lnTo>
                    <a:pt x="971550" y="0"/>
                  </a:lnTo>
                  <a:lnTo>
                    <a:pt x="971550" y="136524"/>
                  </a:lnTo>
                  <a:lnTo>
                    <a:pt x="0" y="477837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6" name="Rounded Rectangle 17">
              <a:extLst>
                <a:ext uri="{FF2B5EF4-FFF2-40B4-BE49-F238E27FC236}">
                  <a16:creationId xmlns:a16="http://schemas.microsoft.com/office/drawing/2014/main" id="{F74B11F1-A419-801C-1CBC-BB5B0329A5C5}"/>
                </a:ext>
              </a:extLst>
            </p:cNvPr>
            <p:cNvSpPr/>
            <p:nvPr/>
          </p:nvSpPr>
          <p:spPr>
            <a:xfrm>
              <a:off x="6057900" y="3026072"/>
              <a:ext cx="971550" cy="477837"/>
            </a:xfrm>
            <a:custGeom>
              <a:avLst/>
              <a:gdLst/>
              <a:ahLst/>
              <a:cxnLst/>
              <a:rect l="0" t="0" r="0" b="0"/>
              <a:pathLst>
                <a:path w="971550" h="477837">
                  <a:moveTo>
                    <a:pt x="971550" y="341312"/>
                  </a:moveTo>
                  <a:lnTo>
                    <a:pt x="971550" y="477837"/>
                  </a:lnTo>
                  <a:lnTo>
                    <a:pt x="0" y="1365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  <p:sp>
          <p:nvSpPr>
            <p:cNvPr id="27" name="Rounded Rectangle 18">
              <a:extLst>
                <a:ext uri="{FF2B5EF4-FFF2-40B4-BE49-F238E27FC236}">
                  <a16:creationId xmlns:a16="http://schemas.microsoft.com/office/drawing/2014/main" id="{02EA84EB-4309-2AC7-9010-70A11C9E141E}"/>
                </a:ext>
              </a:extLst>
            </p:cNvPr>
            <p:cNvSpPr/>
            <p:nvPr/>
          </p:nvSpPr>
          <p:spPr>
            <a:xfrm>
              <a:off x="6057900" y="2845377"/>
              <a:ext cx="1943100" cy="522007"/>
            </a:xfrm>
            <a:custGeom>
              <a:avLst/>
              <a:gdLst/>
              <a:ahLst/>
              <a:cxnLst/>
              <a:rect l="0" t="0" r="0" b="0"/>
              <a:pathLst>
                <a:path w="1943100" h="522007">
                  <a:moveTo>
                    <a:pt x="1428750" y="0"/>
                  </a:moveTo>
                  <a:lnTo>
                    <a:pt x="1943100" y="180694"/>
                  </a:lnTo>
                  <a:lnTo>
                    <a:pt x="971550" y="522007"/>
                  </a:lnTo>
                  <a:lnTo>
                    <a:pt x="0" y="180694"/>
                  </a:lnTo>
                  <a:lnTo>
                    <a:pt x="514350" y="0"/>
                  </a:lnTo>
                  <a:lnTo>
                    <a:pt x="514350" y="153706"/>
                  </a:lnTo>
                  <a:cubicBezTo>
                    <a:pt x="514350" y="279959"/>
                    <a:pt x="719045" y="382306"/>
                    <a:pt x="971550" y="382307"/>
                  </a:cubicBezTo>
                  <a:cubicBezTo>
                    <a:pt x="1224054" y="382307"/>
                    <a:pt x="1428750" y="279959"/>
                    <a:pt x="1428750" y="15370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050"/>
            </a:p>
          </p:txBody>
        </p:sp>
      </p:grpSp>
      <p:sp>
        <p:nvSpPr>
          <p:cNvPr id="28" name="Rounded Rectangle 20">
            <a:extLst>
              <a:ext uri="{FF2B5EF4-FFF2-40B4-BE49-F238E27FC236}">
                <a16:creationId xmlns:a16="http://schemas.microsoft.com/office/drawing/2014/main" id="{774CB6A3-0E61-8ADC-5D65-D434320D5F55}"/>
              </a:ext>
            </a:extLst>
          </p:cNvPr>
          <p:cNvSpPr/>
          <p:nvPr/>
        </p:nvSpPr>
        <p:spPr>
          <a:xfrm>
            <a:off x="6415088" y="2636532"/>
            <a:ext cx="685800" cy="564284"/>
          </a:xfrm>
          <a:custGeom>
            <a:avLst/>
            <a:gdLst/>
            <a:ahLst/>
            <a:cxnLst/>
            <a:rect l="0" t="0" r="0" b="0"/>
            <a:pathLst>
              <a:path w="914400" h="752378">
                <a:moveTo>
                  <a:pt x="914400" y="523778"/>
                </a:moveTo>
                <a:lnTo>
                  <a:pt x="914400" y="228600"/>
                </a:lnTo>
                <a:moveTo>
                  <a:pt x="0" y="523778"/>
                </a:moveTo>
                <a:lnTo>
                  <a:pt x="0" y="228600"/>
                </a:lnTo>
                <a:moveTo>
                  <a:pt x="914400" y="523778"/>
                </a:moveTo>
                <a:cubicBezTo>
                  <a:pt x="914400" y="650030"/>
                  <a:pt x="709704" y="752378"/>
                  <a:pt x="457200" y="752378"/>
                </a:cubicBezTo>
                <a:cubicBezTo>
                  <a:pt x="204695" y="752378"/>
                  <a:pt x="0" y="650030"/>
                  <a:pt x="0" y="523778"/>
                </a:cubicBezTo>
                <a:moveTo>
                  <a:pt x="914400" y="228600"/>
                </a:moveTo>
                <a:cubicBezTo>
                  <a:pt x="914400" y="354851"/>
                  <a:pt x="709704" y="457200"/>
                  <a:pt x="457200" y="457200"/>
                </a:cubicBezTo>
                <a:cubicBezTo>
                  <a:pt x="204695" y="457200"/>
                  <a:pt x="0" y="354851"/>
                  <a:pt x="0" y="228600"/>
                </a:cubicBezTo>
                <a:cubicBezTo>
                  <a:pt x="0" y="102348"/>
                  <a:pt x="204695" y="0"/>
                  <a:pt x="457200" y="0"/>
                </a:cubicBezTo>
                <a:cubicBezTo>
                  <a:pt x="709704" y="0"/>
                  <a:pt x="914400" y="102348"/>
                  <a:pt x="914400" y="228600"/>
                </a:cubicBezTo>
                <a:close/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 sz="1050"/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558EEED6-D579-0FE9-A055-559AC7433757}"/>
              </a:ext>
            </a:extLst>
          </p:cNvPr>
          <p:cNvSpPr txBox="1"/>
          <p:nvPr/>
        </p:nvSpPr>
        <p:spPr>
          <a:xfrm>
            <a:off x="2722726" y="845284"/>
            <a:ext cx="4086055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dirty="0">
                <a:solidFill>
                  <a:srgbClr val="484848"/>
                </a:solidFill>
                <a:latin typeface="Roboto"/>
              </a:rPr>
              <a:t>Impacto de las </a:t>
            </a:r>
            <a:r>
              <a:rPr sz="1125" dirty="0" err="1">
                <a:solidFill>
                  <a:srgbClr val="484848"/>
                </a:solidFill>
                <a:latin typeface="Roboto"/>
              </a:rPr>
              <a:t>Pequeñas</a:t>
            </a:r>
            <a:r>
              <a:rPr sz="1125" dirty="0">
                <a:solidFill>
                  <a:srgbClr val="484848"/>
                </a:solidFill>
                <a:latin typeface="Roboto"/>
              </a:rPr>
              <a:t> y </a:t>
            </a:r>
            <a:r>
              <a:rPr sz="1125" dirty="0" err="1">
                <a:solidFill>
                  <a:srgbClr val="484848"/>
                </a:solidFill>
                <a:latin typeface="Roboto"/>
              </a:rPr>
              <a:t>Medianas</a:t>
            </a:r>
            <a:r>
              <a:rPr sz="1125" dirty="0">
                <a:solidFill>
                  <a:srgbClr val="484848"/>
                </a:solidFill>
                <a:latin typeface="Roboto"/>
              </a:rPr>
              <a:t> </a:t>
            </a:r>
            <a:r>
              <a:rPr sz="1125" dirty="0" err="1">
                <a:solidFill>
                  <a:srgbClr val="484848"/>
                </a:solidFill>
                <a:latin typeface="Roboto"/>
              </a:rPr>
              <a:t>Empresas</a:t>
            </a:r>
            <a:r>
              <a:rPr sz="1125" dirty="0">
                <a:solidFill>
                  <a:srgbClr val="484848"/>
                </a:solidFill>
                <a:latin typeface="Roboto"/>
              </a:rPr>
              <a:t> </a:t>
            </a:r>
            <a:r>
              <a:rPr sz="1125" dirty="0" err="1">
                <a:solidFill>
                  <a:srgbClr val="484848"/>
                </a:solidFill>
                <a:latin typeface="Roboto"/>
              </a:rPr>
              <a:t>en</a:t>
            </a:r>
            <a:r>
              <a:rPr sz="1125" dirty="0">
                <a:solidFill>
                  <a:srgbClr val="484848"/>
                </a:solidFill>
                <a:latin typeface="Roboto"/>
              </a:rPr>
              <a:t> la Economía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DA66D948-B720-DFE9-490E-7F7BB030485E}"/>
              </a:ext>
            </a:extLst>
          </p:cNvPr>
          <p:cNvSpPr txBox="1"/>
          <p:nvPr/>
        </p:nvSpPr>
        <p:spPr>
          <a:xfrm>
            <a:off x="2236150" y="1554183"/>
            <a:ext cx="327014" cy="2077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50" b="1">
                <a:solidFill>
                  <a:srgbClr val="4E88E7"/>
                </a:solidFill>
                <a:latin typeface="Roboto"/>
              </a:rPr>
              <a:t>99%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B482409-8A4B-A24B-B2F7-4EFEDF1BE4D1}"/>
              </a:ext>
            </a:extLst>
          </p:cNvPr>
          <p:cNvSpPr txBox="1"/>
          <p:nvPr/>
        </p:nvSpPr>
        <p:spPr>
          <a:xfrm>
            <a:off x="3693475" y="1491837"/>
            <a:ext cx="327014" cy="2077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50" b="1">
                <a:solidFill>
                  <a:srgbClr val="1EABDA"/>
                </a:solidFill>
                <a:latin typeface="Roboto"/>
              </a:rPr>
              <a:t>72%</a:t>
            </a:r>
          </a:p>
        </p:txBody>
      </p:sp>
      <p:sp>
        <p:nvSpPr>
          <p:cNvPr id="32" name="TextBox 24">
            <a:extLst>
              <a:ext uri="{FF2B5EF4-FFF2-40B4-BE49-F238E27FC236}">
                <a16:creationId xmlns:a16="http://schemas.microsoft.com/office/drawing/2014/main" id="{0D2D61DA-4FF3-7C12-2F1E-EE15DE94A5F7}"/>
              </a:ext>
            </a:extLst>
          </p:cNvPr>
          <p:cNvSpPr txBox="1"/>
          <p:nvPr/>
        </p:nvSpPr>
        <p:spPr>
          <a:xfrm>
            <a:off x="5150800" y="2191781"/>
            <a:ext cx="327014" cy="2077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50" b="1">
                <a:solidFill>
                  <a:srgbClr val="3CC583"/>
                </a:solidFill>
                <a:latin typeface="Roboto"/>
              </a:rPr>
              <a:t>52%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937F9ECD-56A2-6C77-D4BE-39A468FFE923}"/>
              </a:ext>
            </a:extLst>
          </p:cNvPr>
          <p:cNvSpPr txBox="1"/>
          <p:nvPr/>
        </p:nvSpPr>
        <p:spPr>
          <a:xfrm>
            <a:off x="6608125" y="2332924"/>
            <a:ext cx="327014" cy="2077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50" b="1">
                <a:solidFill>
                  <a:srgbClr val="92BD39"/>
                </a:solidFill>
                <a:latin typeface="Roboto"/>
              </a:rPr>
              <a:t>10%</a:t>
            </a:r>
          </a:p>
        </p:txBody>
      </p:sp>
      <p:sp>
        <p:nvSpPr>
          <p:cNvPr id="34" name="TextBox 26">
            <a:extLst>
              <a:ext uri="{FF2B5EF4-FFF2-40B4-BE49-F238E27FC236}">
                <a16:creationId xmlns:a16="http://schemas.microsoft.com/office/drawing/2014/main" id="{4C4E2CCE-3B30-5080-3389-1BA9CEE2A6AD}"/>
              </a:ext>
            </a:extLst>
          </p:cNvPr>
          <p:cNvSpPr txBox="1"/>
          <p:nvPr/>
        </p:nvSpPr>
        <p:spPr>
          <a:xfrm>
            <a:off x="3404195" y="3643730"/>
            <a:ext cx="936155" cy="3462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484848"/>
                </a:solidFill>
                <a:latin typeface="Roboto"/>
              </a:rPr>
              <a:t>Generación de
Empleo</a:t>
            </a:r>
          </a:p>
        </p:txBody>
      </p:sp>
      <p:sp>
        <p:nvSpPr>
          <p:cNvPr id="35" name="TextBox 27">
            <a:extLst>
              <a:ext uri="{FF2B5EF4-FFF2-40B4-BE49-F238E27FC236}">
                <a16:creationId xmlns:a16="http://schemas.microsoft.com/office/drawing/2014/main" id="{60DDF6FF-3A6D-BD66-FC58-0809165F1D6E}"/>
              </a:ext>
            </a:extLst>
          </p:cNvPr>
          <p:cNvSpPr txBox="1"/>
          <p:nvPr/>
        </p:nvSpPr>
        <p:spPr>
          <a:xfrm>
            <a:off x="6259750" y="3643728"/>
            <a:ext cx="1098058" cy="1731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484848"/>
                </a:solidFill>
                <a:latin typeface="Roboto"/>
              </a:rPr>
              <a:t>Presencia Digital</a:t>
            </a:r>
          </a:p>
        </p:txBody>
      </p:sp>
      <p:sp>
        <p:nvSpPr>
          <p:cNvPr id="36" name="TextBox 28">
            <a:extLst>
              <a:ext uri="{FF2B5EF4-FFF2-40B4-BE49-F238E27FC236}">
                <a16:creationId xmlns:a16="http://schemas.microsoft.com/office/drawing/2014/main" id="{5D9E1128-8ECE-862F-4852-B9B9FE23E097}"/>
              </a:ext>
            </a:extLst>
          </p:cNvPr>
          <p:cNvSpPr txBox="1"/>
          <p:nvPr/>
        </p:nvSpPr>
        <p:spPr>
          <a:xfrm>
            <a:off x="6425595" y="3897330"/>
            <a:ext cx="795089" cy="2539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>
                <a:solidFill>
                  <a:srgbClr val="484848"/>
                </a:solidFill>
                <a:latin typeface="Roboto"/>
              </a:rPr>
              <a:t>Solo el 10% tiene
presencia digital</a:t>
            </a:r>
          </a:p>
        </p:txBody>
      </p:sp>
      <p:sp>
        <p:nvSpPr>
          <p:cNvPr id="37" name="TextBox 29">
            <a:extLst>
              <a:ext uri="{FF2B5EF4-FFF2-40B4-BE49-F238E27FC236}">
                <a16:creationId xmlns:a16="http://schemas.microsoft.com/office/drawing/2014/main" id="{772C684D-2148-75AC-4434-43C618E97B4A}"/>
              </a:ext>
            </a:extLst>
          </p:cNvPr>
          <p:cNvSpPr txBox="1"/>
          <p:nvPr/>
        </p:nvSpPr>
        <p:spPr>
          <a:xfrm>
            <a:off x="1908280" y="4072355"/>
            <a:ext cx="1017907" cy="3462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484848"/>
                </a:solidFill>
                <a:latin typeface="Roboto"/>
              </a:rPr>
              <a:t>Representación
de Empresas</a:t>
            </a:r>
          </a:p>
        </p:txBody>
      </p:sp>
      <p:sp>
        <p:nvSpPr>
          <p:cNvPr id="38" name="TextBox 30">
            <a:extLst>
              <a:ext uri="{FF2B5EF4-FFF2-40B4-BE49-F238E27FC236}">
                <a16:creationId xmlns:a16="http://schemas.microsoft.com/office/drawing/2014/main" id="{D5FBD9BA-929B-5CB4-CC19-9D4C49348092}"/>
              </a:ext>
            </a:extLst>
          </p:cNvPr>
          <p:cNvSpPr txBox="1"/>
          <p:nvPr/>
        </p:nvSpPr>
        <p:spPr>
          <a:xfrm>
            <a:off x="3481246" y="4068780"/>
            <a:ext cx="888065" cy="2539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>
                <a:solidFill>
                  <a:srgbClr val="484848"/>
                </a:solidFill>
                <a:latin typeface="Roboto"/>
              </a:rPr>
              <a:t>Generan el 72% del
empleo formal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DB56FF40-3E44-3672-E795-3FA331C7EA35}"/>
              </a:ext>
            </a:extLst>
          </p:cNvPr>
          <p:cNvSpPr txBox="1"/>
          <p:nvPr/>
        </p:nvSpPr>
        <p:spPr>
          <a:xfrm>
            <a:off x="4833188" y="4072355"/>
            <a:ext cx="984245" cy="3462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25" b="1">
                <a:solidFill>
                  <a:srgbClr val="484848"/>
                </a:solidFill>
                <a:latin typeface="Roboto"/>
              </a:rPr>
              <a:t>Contribución al
PIB</a:t>
            </a: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4A0F1D09-5582-6B86-1468-46A53E0E68D6}"/>
              </a:ext>
            </a:extLst>
          </p:cNvPr>
          <p:cNvSpPr txBox="1"/>
          <p:nvPr/>
        </p:nvSpPr>
        <p:spPr>
          <a:xfrm>
            <a:off x="1968390" y="4534505"/>
            <a:ext cx="897682" cy="2539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 dirty="0">
                <a:solidFill>
                  <a:srgbClr val="484848"/>
                </a:solidFill>
                <a:latin typeface="Roboto"/>
              </a:rPr>
              <a:t>Más del 99% de las
</a:t>
            </a:r>
            <a:r>
              <a:rPr sz="825" dirty="0" err="1">
                <a:solidFill>
                  <a:srgbClr val="484848"/>
                </a:solidFill>
                <a:latin typeface="Roboto"/>
              </a:rPr>
              <a:t>empresas</a:t>
            </a:r>
            <a:endParaRPr sz="825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41" name="TextBox 33">
            <a:extLst>
              <a:ext uri="{FF2B5EF4-FFF2-40B4-BE49-F238E27FC236}">
                <a16:creationId xmlns:a16="http://schemas.microsoft.com/office/drawing/2014/main" id="{5461E339-8CEA-E62A-B9EE-8399E10394A7}"/>
              </a:ext>
            </a:extLst>
          </p:cNvPr>
          <p:cNvSpPr txBox="1"/>
          <p:nvPr/>
        </p:nvSpPr>
        <p:spPr>
          <a:xfrm>
            <a:off x="4778685" y="4476155"/>
            <a:ext cx="1093249" cy="2539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25" dirty="0" err="1">
                <a:solidFill>
                  <a:srgbClr val="484848"/>
                </a:solidFill>
                <a:latin typeface="Roboto"/>
              </a:rPr>
              <a:t>Contribuyen</a:t>
            </a:r>
            <a:r>
              <a:rPr sz="825" dirty="0">
                <a:solidFill>
                  <a:srgbClr val="484848"/>
                </a:solidFill>
                <a:latin typeface="Roboto"/>
              </a:rPr>
              <a:t> con </a:t>
            </a:r>
            <a:r>
              <a:rPr sz="825" dirty="0" err="1">
                <a:solidFill>
                  <a:srgbClr val="484848"/>
                </a:solidFill>
                <a:latin typeface="Roboto"/>
              </a:rPr>
              <a:t>el</a:t>
            </a:r>
            <a:r>
              <a:rPr sz="825" dirty="0">
                <a:solidFill>
                  <a:srgbClr val="484848"/>
                </a:solidFill>
                <a:latin typeface="Roboto"/>
              </a:rPr>
              <a:t> 52%
del PIB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259300" y="138270"/>
            <a:ext cx="6390450" cy="429525"/>
          </a:xfrm>
        </p:spPr>
        <p:txBody>
          <a:bodyPr>
            <a:noAutofit/>
          </a:bodyPr>
          <a:lstStyle/>
          <a:p>
            <a:r>
              <a:rPr lang="es-MX" sz="2200" dirty="0"/>
              <a:t>TRANSFORMACIÓN DIGITAL</a:t>
            </a:r>
            <a:endParaRPr sz="2200" dirty="0"/>
          </a:p>
        </p:txBody>
      </p:sp>
      <p:grpSp>
        <p:nvGrpSpPr>
          <p:cNvPr id="109" name="Group 3">
            <a:extLst>
              <a:ext uri="{FF2B5EF4-FFF2-40B4-BE49-F238E27FC236}">
                <a16:creationId xmlns:a16="http://schemas.microsoft.com/office/drawing/2014/main" id="{CEB9787A-36F8-9C30-7103-EEA0D3C58811}"/>
              </a:ext>
            </a:extLst>
          </p:cNvPr>
          <p:cNvGrpSpPr/>
          <p:nvPr/>
        </p:nvGrpSpPr>
        <p:grpSpPr>
          <a:xfrm>
            <a:off x="3079777" y="2834009"/>
            <a:ext cx="1793231" cy="1602589"/>
            <a:chOff x="2226273" y="3133277"/>
            <a:chExt cx="1793231" cy="1602589"/>
          </a:xfrm>
        </p:grpSpPr>
        <p:sp>
          <p:nvSpPr>
            <p:cNvPr id="110" name="Rounded Rectangle 1">
              <a:extLst>
                <a:ext uri="{FF2B5EF4-FFF2-40B4-BE49-F238E27FC236}">
                  <a16:creationId xmlns:a16="http://schemas.microsoft.com/office/drawing/2014/main" id="{5C3ED7A5-AED2-EC11-B15A-DCF5D12FB84F}"/>
                </a:ext>
              </a:extLst>
            </p:cNvPr>
            <p:cNvSpPr/>
            <p:nvPr/>
          </p:nvSpPr>
          <p:spPr>
            <a:xfrm>
              <a:off x="3459334" y="3595246"/>
              <a:ext cx="560170" cy="576775"/>
            </a:xfrm>
            <a:custGeom>
              <a:avLst/>
              <a:gdLst/>
              <a:ahLst/>
              <a:cxnLst/>
              <a:rect l="0" t="0" r="0" b="0"/>
              <a:pathLst>
                <a:path w="560170" h="576775">
                  <a:moveTo>
                    <a:pt x="271729" y="44662"/>
                  </a:moveTo>
                  <a:cubicBezTo>
                    <a:pt x="319828" y="6869"/>
                    <a:pt x="388540" y="0"/>
                    <a:pt x="426332" y="51534"/>
                  </a:cubicBezTo>
                  <a:cubicBezTo>
                    <a:pt x="477866" y="106503"/>
                    <a:pt x="477866" y="175215"/>
                    <a:pt x="477866" y="250798"/>
                  </a:cubicBezTo>
                  <a:cubicBezTo>
                    <a:pt x="477866" y="309304"/>
                    <a:pt x="481301" y="395094"/>
                    <a:pt x="495044" y="443192"/>
                  </a:cubicBezTo>
                  <a:cubicBezTo>
                    <a:pt x="506320" y="482660"/>
                    <a:pt x="519910" y="526753"/>
                    <a:pt x="554793" y="560288"/>
                  </a:cubicBezTo>
                  <a:cubicBezTo>
                    <a:pt x="560170" y="565457"/>
                    <a:pt x="555515" y="576775"/>
                    <a:pt x="548140" y="575659"/>
                  </a:cubicBezTo>
                  <a:lnTo>
                    <a:pt x="7191" y="494726"/>
                  </a:lnTo>
                  <a:cubicBezTo>
                    <a:pt x="2615" y="494034"/>
                    <a:pt x="0" y="489150"/>
                    <a:pt x="2046" y="484999"/>
                  </a:cubicBezTo>
                  <a:cubicBezTo>
                    <a:pt x="37429" y="413231"/>
                    <a:pt x="106097" y="271474"/>
                    <a:pt x="141176" y="213007"/>
                  </a:cubicBezTo>
                  <a:cubicBezTo>
                    <a:pt x="182403" y="144294"/>
                    <a:pt x="236507" y="72338"/>
                    <a:pt x="271729" y="44662"/>
                  </a:cubicBezTo>
                  <a:close/>
                </a:path>
              </a:pathLst>
            </a:custGeom>
            <a:noFill/>
            <a:ln w="10306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1" name="Rounded Rectangle 2">
              <a:extLst>
                <a:ext uri="{FF2B5EF4-FFF2-40B4-BE49-F238E27FC236}">
                  <a16:creationId xmlns:a16="http://schemas.microsoft.com/office/drawing/2014/main" id="{694D62B9-C756-E46E-D355-A7C48C879640}"/>
                </a:ext>
              </a:extLst>
            </p:cNvPr>
            <p:cNvSpPr/>
            <p:nvPr/>
          </p:nvSpPr>
          <p:spPr>
            <a:xfrm>
              <a:off x="2226273" y="3133277"/>
              <a:ext cx="1491053" cy="1602589"/>
            </a:xfrm>
            <a:custGeom>
              <a:avLst/>
              <a:gdLst/>
              <a:ahLst/>
              <a:cxnLst/>
              <a:rect l="0" t="0" r="0" b="0"/>
              <a:pathLst>
                <a:path w="1491053" h="1602589">
                  <a:moveTo>
                    <a:pt x="618409" y="314238"/>
                  </a:moveTo>
                  <a:cubicBezTo>
                    <a:pt x="697428" y="286752"/>
                    <a:pt x="1079926" y="345157"/>
                    <a:pt x="1267738" y="369207"/>
                  </a:cubicBezTo>
                  <a:lnTo>
                    <a:pt x="1491053" y="403563"/>
                  </a:lnTo>
                  <a:cubicBezTo>
                    <a:pt x="1460132" y="417305"/>
                    <a:pt x="1408598" y="465403"/>
                    <a:pt x="1329579" y="585649"/>
                  </a:cubicBezTo>
                  <a:cubicBezTo>
                    <a:pt x="1242857" y="717618"/>
                    <a:pt x="1029536" y="1157105"/>
                    <a:pt x="931049" y="1358661"/>
                  </a:cubicBezTo>
                  <a:cubicBezTo>
                    <a:pt x="898983" y="1423937"/>
                    <a:pt x="816987" y="1559300"/>
                    <a:pt x="745526" y="1578540"/>
                  </a:cubicBezTo>
                  <a:cubicBezTo>
                    <a:pt x="656200" y="1602589"/>
                    <a:pt x="601231" y="1523570"/>
                    <a:pt x="587488" y="1441115"/>
                  </a:cubicBezTo>
                  <a:cubicBezTo>
                    <a:pt x="573746" y="1358661"/>
                    <a:pt x="563439" y="1097555"/>
                    <a:pt x="529083" y="1008229"/>
                  </a:cubicBezTo>
                  <a:cubicBezTo>
                    <a:pt x="500397" y="933645"/>
                    <a:pt x="467242" y="884546"/>
                    <a:pt x="398530" y="857063"/>
                  </a:cubicBezTo>
                  <a:cubicBezTo>
                    <a:pt x="343560" y="835076"/>
                    <a:pt x="271412" y="843320"/>
                    <a:pt x="271412" y="843320"/>
                  </a:cubicBezTo>
                  <a:lnTo>
                    <a:pt x="195829" y="833014"/>
                  </a:lnTo>
                  <a:cubicBezTo>
                    <a:pt x="195829" y="833014"/>
                    <a:pt x="395094" y="523810"/>
                    <a:pt x="460371" y="444791"/>
                  </a:cubicBezTo>
                  <a:cubicBezTo>
                    <a:pt x="525647" y="365771"/>
                    <a:pt x="551668" y="337452"/>
                    <a:pt x="618409" y="314238"/>
                  </a:cubicBezTo>
                  <a:close/>
                  <a:moveTo>
                    <a:pt x="422579" y="494727"/>
                  </a:moveTo>
                  <a:lnTo>
                    <a:pt x="0" y="494727"/>
                  </a:lnTo>
                  <a:lnTo>
                    <a:pt x="0" y="0"/>
                  </a:lnTo>
                </a:path>
              </a:pathLst>
            </a:custGeom>
            <a:noFill/>
            <a:ln w="10306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2" name="Group 6">
            <a:extLst>
              <a:ext uri="{FF2B5EF4-FFF2-40B4-BE49-F238E27FC236}">
                <a16:creationId xmlns:a16="http://schemas.microsoft.com/office/drawing/2014/main" id="{5CD66CF9-05D4-CD45-3E3F-3F9046A93DD8}"/>
              </a:ext>
            </a:extLst>
          </p:cNvPr>
          <p:cNvGrpSpPr/>
          <p:nvPr/>
        </p:nvGrpSpPr>
        <p:grpSpPr>
          <a:xfrm>
            <a:off x="4399048" y="2256825"/>
            <a:ext cx="1431594" cy="1572658"/>
            <a:chOff x="3545546" y="2556095"/>
            <a:chExt cx="1431594" cy="1572658"/>
          </a:xfrm>
        </p:grpSpPr>
        <p:sp>
          <p:nvSpPr>
            <p:cNvPr id="113" name="Rounded Rectangle 4">
              <a:extLst>
                <a:ext uri="{FF2B5EF4-FFF2-40B4-BE49-F238E27FC236}">
                  <a16:creationId xmlns:a16="http://schemas.microsoft.com/office/drawing/2014/main" id="{13A27CE3-502F-6652-AB41-1E104A41F59D}"/>
                </a:ext>
              </a:extLst>
            </p:cNvPr>
            <p:cNvSpPr/>
            <p:nvPr/>
          </p:nvSpPr>
          <p:spPr>
            <a:xfrm>
              <a:off x="4540175" y="3246948"/>
              <a:ext cx="436965" cy="469455"/>
            </a:xfrm>
            <a:custGeom>
              <a:avLst/>
              <a:gdLst/>
              <a:ahLst/>
              <a:cxnLst/>
              <a:rect l="0" t="0" r="0" b="0"/>
              <a:pathLst>
                <a:path w="436965" h="469455">
                  <a:moveTo>
                    <a:pt x="214704" y="37494"/>
                  </a:moveTo>
                  <a:cubicBezTo>
                    <a:pt x="255235" y="0"/>
                    <a:pt x="318821" y="8201"/>
                    <a:pt x="338385" y="51237"/>
                  </a:cubicBezTo>
                  <a:cubicBezTo>
                    <a:pt x="357951" y="94273"/>
                    <a:pt x="362435" y="155277"/>
                    <a:pt x="362435" y="223017"/>
                  </a:cubicBezTo>
                  <a:cubicBezTo>
                    <a:pt x="362435" y="268656"/>
                    <a:pt x="368893" y="333229"/>
                    <a:pt x="379613" y="370748"/>
                  </a:cubicBezTo>
                  <a:cubicBezTo>
                    <a:pt x="388409" y="401535"/>
                    <a:pt x="405560" y="430436"/>
                    <a:pt x="432771" y="456594"/>
                  </a:cubicBezTo>
                  <a:cubicBezTo>
                    <a:pt x="436965" y="460626"/>
                    <a:pt x="433334" y="469455"/>
                    <a:pt x="427581" y="468585"/>
                  </a:cubicBezTo>
                  <a:lnTo>
                    <a:pt x="5609" y="405453"/>
                  </a:lnTo>
                  <a:cubicBezTo>
                    <a:pt x="2040" y="404913"/>
                    <a:pt x="0" y="401103"/>
                    <a:pt x="1596" y="397865"/>
                  </a:cubicBezTo>
                  <a:cubicBezTo>
                    <a:pt x="29197" y="341882"/>
                    <a:pt x="82761" y="231302"/>
                    <a:pt x="110125" y="185695"/>
                  </a:cubicBezTo>
                  <a:cubicBezTo>
                    <a:pt x="142285" y="132095"/>
                    <a:pt x="174172" y="74989"/>
                    <a:pt x="214704" y="37494"/>
                  </a:cubicBezTo>
                  <a:close/>
                </a:path>
              </a:pathLst>
            </a:custGeom>
            <a:noFill/>
            <a:ln w="10306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4" name="Rounded Rectangle 5">
              <a:extLst>
                <a:ext uri="{FF2B5EF4-FFF2-40B4-BE49-F238E27FC236}">
                  <a16:creationId xmlns:a16="http://schemas.microsoft.com/office/drawing/2014/main" id="{4CDF9611-B007-AE29-D5D2-69AE159C0BB2}"/>
                </a:ext>
              </a:extLst>
            </p:cNvPr>
            <p:cNvSpPr/>
            <p:nvPr/>
          </p:nvSpPr>
          <p:spPr>
            <a:xfrm>
              <a:off x="3545546" y="2556095"/>
              <a:ext cx="1189002" cy="1572658"/>
            </a:xfrm>
            <a:custGeom>
              <a:avLst/>
              <a:gdLst/>
              <a:ahLst/>
              <a:cxnLst/>
              <a:rect l="0" t="0" r="0" b="0"/>
              <a:pathLst>
                <a:path w="1189002" h="1572658">
                  <a:moveTo>
                    <a:pt x="508288" y="567668"/>
                  </a:moveTo>
                  <a:cubicBezTo>
                    <a:pt x="569928" y="546228"/>
                    <a:pt x="868298" y="591787"/>
                    <a:pt x="1014804" y="610547"/>
                  </a:cubicBezTo>
                  <a:lnTo>
                    <a:pt x="1189002" y="637347"/>
                  </a:lnTo>
                  <a:cubicBezTo>
                    <a:pt x="1164882" y="648067"/>
                    <a:pt x="1124683" y="685586"/>
                    <a:pt x="1063043" y="779385"/>
                  </a:cubicBezTo>
                  <a:cubicBezTo>
                    <a:pt x="995394" y="882328"/>
                    <a:pt x="828992" y="1225154"/>
                    <a:pt x="752166" y="1382379"/>
                  </a:cubicBezTo>
                  <a:cubicBezTo>
                    <a:pt x="727153" y="1433299"/>
                    <a:pt x="663191" y="1538891"/>
                    <a:pt x="607447" y="1553898"/>
                  </a:cubicBezTo>
                  <a:cubicBezTo>
                    <a:pt x="537767" y="1572658"/>
                    <a:pt x="494888" y="1511019"/>
                    <a:pt x="484168" y="1446699"/>
                  </a:cubicBezTo>
                  <a:cubicBezTo>
                    <a:pt x="473448" y="1382380"/>
                    <a:pt x="480299" y="1170670"/>
                    <a:pt x="453500" y="1100991"/>
                  </a:cubicBezTo>
                  <a:cubicBezTo>
                    <a:pt x="431123" y="1042811"/>
                    <a:pt x="386853" y="993783"/>
                    <a:pt x="333253" y="972344"/>
                  </a:cubicBezTo>
                  <a:cubicBezTo>
                    <a:pt x="257670" y="942111"/>
                    <a:pt x="182087" y="977309"/>
                    <a:pt x="182087" y="977309"/>
                  </a:cubicBezTo>
                  <a:cubicBezTo>
                    <a:pt x="182087" y="977309"/>
                    <a:pt x="334090" y="731147"/>
                    <a:pt x="385009" y="669507"/>
                  </a:cubicBezTo>
                  <a:cubicBezTo>
                    <a:pt x="435929" y="607867"/>
                    <a:pt x="456226" y="585777"/>
                    <a:pt x="508288" y="567668"/>
                  </a:cubicBezTo>
                  <a:close/>
                  <a:moveTo>
                    <a:pt x="391659" y="659636"/>
                  </a:moveTo>
                  <a:lnTo>
                    <a:pt x="0" y="659636"/>
                  </a:lnTo>
                  <a:lnTo>
                    <a:pt x="0" y="0"/>
                  </a:lnTo>
                </a:path>
              </a:pathLst>
            </a:custGeom>
            <a:noFill/>
            <a:ln w="10306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5" name="Group 9">
            <a:extLst>
              <a:ext uri="{FF2B5EF4-FFF2-40B4-BE49-F238E27FC236}">
                <a16:creationId xmlns:a16="http://schemas.microsoft.com/office/drawing/2014/main" id="{826372F2-2884-C0AA-D7E3-D0A9FAB6F855}"/>
              </a:ext>
            </a:extLst>
          </p:cNvPr>
          <p:cNvGrpSpPr/>
          <p:nvPr/>
        </p:nvGrpSpPr>
        <p:grpSpPr>
          <a:xfrm>
            <a:off x="5610961" y="1679648"/>
            <a:ext cx="953052" cy="1653733"/>
            <a:chOff x="4757459" y="1978916"/>
            <a:chExt cx="953052" cy="1653733"/>
          </a:xfrm>
        </p:grpSpPr>
        <p:sp>
          <p:nvSpPr>
            <p:cNvPr id="116" name="Rounded Rectangle 7">
              <a:extLst>
                <a:ext uri="{FF2B5EF4-FFF2-40B4-BE49-F238E27FC236}">
                  <a16:creationId xmlns:a16="http://schemas.microsoft.com/office/drawing/2014/main" id="{EE553BF7-0A8C-C989-31CD-950C7E2B5BF1}"/>
                </a:ext>
              </a:extLst>
            </p:cNvPr>
            <p:cNvSpPr/>
            <p:nvPr/>
          </p:nvSpPr>
          <p:spPr>
            <a:xfrm>
              <a:off x="5382625" y="2975315"/>
              <a:ext cx="327886" cy="337606"/>
            </a:xfrm>
            <a:custGeom>
              <a:avLst/>
              <a:gdLst/>
              <a:ahLst/>
              <a:cxnLst/>
              <a:rect l="0" t="0" r="0" b="0"/>
              <a:pathLst>
                <a:path w="327886" h="337606">
                  <a:moveTo>
                    <a:pt x="159052" y="26142"/>
                  </a:moveTo>
                  <a:cubicBezTo>
                    <a:pt x="187206" y="4021"/>
                    <a:pt x="227425" y="0"/>
                    <a:pt x="249545" y="30164"/>
                  </a:cubicBezTo>
                  <a:cubicBezTo>
                    <a:pt x="279710" y="62339"/>
                    <a:pt x="279710" y="102559"/>
                    <a:pt x="279710" y="146801"/>
                  </a:cubicBezTo>
                  <a:cubicBezTo>
                    <a:pt x="279710" y="181046"/>
                    <a:pt x="281721" y="231262"/>
                    <a:pt x="289765" y="259415"/>
                  </a:cubicBezTo>
                  <a:cubicBezTo>
                    <a:pt x="296366" y="282517"/>
                    <a:pt x="304320" y="308326"/>
                    <a:pt x="324739" y="327956"/>
                  </a:cubicBezTo>
                  <a:cubicBezTo>
                    <a:pt x="327886" y="330981"/>
                    <a:pt x="325161" y="337606"/>
                    <a:pt x="320845" y="336953"/>
                  </a:cubicBezTo>
                  <a:lnTo>
                    <a:pt x="4209" y="289580"/>
                  </a:lnTo>
                  <a:cubicBezTo>
                    <a:pt x="1530" y="289175"/>
                    <a:pt x="0" y="286316"/>
                    <a:pt x="1197" y="283886"/>
                  </a:cubicBezTo>
                  <a:cubicBezTo>
                    <a:pt x="21908" y="241878"/>
                    <a:pt x="62102" y="158903"/>
                    <a:pt x="82635" y="124680"/>
                  </a:cubicBezTo>
                  <a:cubicBezTo>
                    <a:pt x="106766" y="84460"/>
                    <a:pt x="138435" y="42341"/>
                    <a:pt x="159052" y="26142"/>
                  </a:cubicBezTo>
                  <a:close/>
                </a:path>
              </a:pathLst>
            </a:custGeom>
            <a:noFill/>
            <a:ln w="10306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7" name="Rounded Rectangle 8">
              <a:extLst>
                <a:ext uri="{FF2B5EF4-FFF2-40B4-BE49-F238E27FC236}">
                  <a16:creationId xmlns:a16="http://schemas.microsoft.com/office/drawing/2014/main" id="{76E7BF3A-26A3-7574-7A88-8CC12D4C7118}"/>
                </a:ext>
              </a:extLst>
            </p:cNvPr>
            <p:cNvSpPr/>
            <p:nvPr/>
          </p:nvSpPr>
          <p:spPr>
            <a:xfrm>
              <a:off x="4757459" y="1978916"/>
              <a:ext cx="755560" cy="1653733"/>
            </a:xfrm>
            <a:custGeom>
              <a:avLst/>
              <a:gdLst/>
              <a:ahLst/>
              <a:cxnLst/>
              <a:rect l="0" t="0" r="0" b="0"/>
              <a:pathLst>
                <a:path w="755560" h="1653733">
                  <a:moveTo>
                    <a:pt x="244771" y="899618"/>
                  </a:moveTo>
                  <a:cubicBezTo>
                    <a:pt x="291024" y="883529"/>
                    <a:pt x="514912" y="917716"/>
                    <a:pt x="624846" y="931793"/>
                  </a:cubicBezTo>
                  <a:lnTo>
                    <a:pt x="755560" y="951903"/>
                  </a:lnTo>
                  <a:cubicBezTo>
                    <a:pt x="737461" y="959947"/>
                    <a:pt x="707296" y="988100"/>
                    <a:pt x="661043" y="1058484"/>
                  </a:cubicBezTo>
                  <a:cubicBezTo>
                    <a:pt x="610282" y="1135730"/>
                    <a:pt x="485418" y="1392977"/>
                    <a:pt x="427770" y="1510954"/>
                  </a:cubicBezTo>
                  <a:cubicBezTo>
                    <a:pt x="409001" y="1549162"/>
                    <a:pt x="361006" y="1628395"/>
                    <a:pt x="319178" y="1639656"/>
                  </a:cubicBezTo>
                  <a:cubicBezTo>
                    <a:pt x="266892" y="1653733"/>
                    <a:pt x="234717" y="1607481"/>
                    <a:pt x="226673" y="1559218"/>
                  </a:cubicBezTo>
                  <a:cubicBezTo>
                    <a:pt x="218628" y="1510954"/>
                    <a:pt x="223770" y="1352093"/>
                    <a:pt x="203660" y="1299808"/>
                  </a:cubicBezTo>
                  <a:cubicBezTo>
                    <a:pt x="186869" y="1256151"/>
                    <a:pt x="153650" y="1219362"/>
                    <a:pt x="113430" y="1203275"/>
                  </a:cubicBezTo>
                  <a:cubicBezTo>
                    <a:pt x="56715" y="1180589"/>
                    <a:pt x="0" y="1207001"/>
                    <a:pt x="0" y="1207001"/>
                  </a:cubicBezTo>
                  <a:cubicBezTo>
                    <a:pt x="0" y="1207001"/>
                    <a:pt x="114058" y="1022288"/>
                    <a:pt x="152266" y="976035"/>
                  </a:cubicBezTo>
                  <a:cubicBezTo>
                    <a:pt x="190475" y="929782"/>
                    <a:pt x="205706" y="913206"/>
                    <a:pt x="244771" y="899618"/>
                  </a:cubicBezTo>
                  <a:close/>
                  <a:moveTo>
                    <a:pt x="107359" y="0"/>
                  </a:moveTo>
                  <a:lnTo>
                    <a:pt x="107359" y="1037553"/>
                  </a:lnTo>
                </a:path>
              </a:pathLst>
            </a:custGeom>
            <a:noFill/>
            <a:ln w="10306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8" name="Group 12">
            <a:extLst>
              <a:ext uri="{FF2B5EF4-FFF2-40B4-BE49-F238E27FC236}">
                <a16:creationId xmlns:a16="http://schemas.microsoft.com/office/drawing/2014/main" id="{F3390D70-4B70-335F-F832-0B5D4E4286E9}"/>
              </a:ext>
            </a:extLst>
          </p:cNvPr>
          <p:cNvGrpSpPr/>
          <p:nvPr/>
        </p:nvGrpSpPr>
        <p:grpSpPr>
          <a:xfrm>
            <a:off x="1668699" y="3411191"/>
            <a:ext cx="1998898" cy="1732311"/>
            <a:chOff x="815196" y="3710459"/>
            <a:chExt cx="1998898" cy="1732311"/>
          </a:xfrm>
        </p:grpSpPr>
        <p:sp>
          <p:nvSpPr>
            <p:cNvPr id="119" name="Rounded Rectangle 10">
              <a:extLst>
                <a:ext uri="{FF2B5EF4-FFF2-40B4-BE49-F238E27FC236}">
                  <a16:creationId xmlns:a16="http://schemas.microsoft.com/office/drawing/2014/main" id="{8FD7059C-D083-F0A6-E0E9-4D6F6ADFF555}"/>
                </a:ext>
              </a:extLst>
            </p:cNvPr>
            <p:cNvSpPr/>
            <p:nvPr/>
          </p:nvSpPr>
          <p:spPr>
            <a:xfrm>
              <a:off x="815196" y="3863223"/>
              <a:ext cx="1682492" cy="1579547"/>
            </a:xfrm>
            <a:custGeom>
              <a:avLst/>
              <a:gdLst/>
              <a:ahLst/>
              <a:cxnLst/>
              <a:rect l="0" t="0" r="0" b="0"/>
              <a:pathLst>
                <a:path w="1682492" h="1579547">
                  <a:moveTo>
                    <a:pt x="589969" y="151166"/>
                  </a:moveTo>
                  <a:cubicBezTo>
                    <a:pt x="634632" y="105108"/>
                    <a:pt x="703345" y="48100"/>
                    <a:pt x="768621" y="24050"/>
                  </a:cubicBezTo>
                  <a:cubicBezTo>
                    <a:pt x="833898" y="0"/>
                    <a:pt x="943837" y="13743"/>
                    <a:pt x="943837" y="13743"/>
                  </a:cubicBezTo>
                  <a:lnTo>
                    <a:pt x="1682492" y="113375"/>
                  </a:lnTo>
                  <a:cubicBezTo>
                    <a:pt x="1637830" y="121391"/>
                    <a:pt x="1537510" y="158725"/>
                    <a:pt x="1438564" y="271413"/>
                  </a:cubicBezTo>
                  <a:cubicBezTo>
                    <a:pt x="1314883" y="412273"/>
                    <a:pt x="1208379" y="601231"/>
                    <a:pt x="1160280" y="693993"/>
                  </a:cubicBezTo>
                  <a:cubicBezTo>
                    <a:pt x="1112182" y="786754"/>
                    <a:pt x="926659" y="1199027"/>
                    <a:pt x="885432" y="1312402"/>
                  </a:cubicBezTo>
                  <a:cubicBezTo>
                    <a:pt x="853767" y="1399479"/>
                    <a:pt x="817458" y="1518856"/>
                    <a:pt x="801435" y="1573855"/>
                  </a:cubicBezTo>
                  <a:cubicBezTo>
                    <a:pt x="800377" y="1577485"/>
                    <a:pt x="796603" y="1579547"/>
                    <a:pt x="792964" y="1578517"/>
                  </a:cubicBezTo>
                  <a:lnTo>
                    <a:pt x="5921" y="1355577"/>
                  </a:lnTo>
                  <a:cubicBezTo>
                    <a:pt x="2168" y="1354514"/>
                    <a:pt x="0" y="1350701"/>
                    <a:pt x="1216" y="1346994"/>
                  </a:cubicBezTo>
                  <a:cubicBezTo>
                    <a:pt x="55425" y="1181868"/>
                    <a:pt x="191115" y="805489"/>
                    <a:pt x="318557" y="566875"/>
                  </a:cubicBezTo>
                  <a:cubicBezTo>
                    <a:pt x="447735" y="325008"/>
                    <a:pt x="553323" y="188958"/>
                    <a:pt x="589969" y="151166"/>
                  </a:cubicBezTo>
                  <a:close/>
                </a:path>
              </a:pathLst>
            </a:custGeom>
            <a:noFill/>
            <a:ln w="10306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0" name="Rounded Rectangle 11">
              <a:extLst>
                <a:ext uri="{FF2B5EF4-FFF2-40B4-BE49-F238E27FC236}">
                  <a16:creationId xmlns:a16="http://schemas.microsoft.com/office/drawing/2014/main" id="{86AA4491-18D2-070F-BBCE-BB9AB455B97F}"/>
                </a:ext>
              </a:extLst>
            </p:cNvPr>
            <p:cNvSpPr/>
            <p:nvPr/>
          </p:nvSpPr>
          <p:spPr>
            <a:xfrm>
              <a:off x="907002" y="3710459"/>
              <a:ext cx="1907092" cy="1243689"/>
            </a:xfrm>
            <a:custGeom>
              <a:avLst/>
              <a:gdLst/>
              <a:ahLst/>
              <a:cxnLst/>
              <a:rect l="0" t="0" r="0" b="0"/>
              <a:pathLst>
                <a:path w="1907092" h="1243689">
                  <a:moveTo>
                    <a:pt x="1556328" y="376078"/>
                  </a:moveTo>
                  <a:cubicBezTo>
                    <a:pt x="1617363" y="353190"/>
                    <a:pt x="1679440" y="354896"/>
                    <a:pt x="1721236" y="396691"/>
                  </a:cubicBezTo>
                  <a:cubicBezTo>
                    <a:pt x="1759028" y="434483"/>
                    <a:pt x="1783894" y="510540"/>
                    <a:pt x="1793384" y="595955"/>
                  </a:cubicBezTo>
                  <a:cubicBezTo>
                    <a:pt x="1807126" y="719638"/>
                    <a:pt x="1803691" y="822708"/>
                    <a:pt x="1831176" y="915468"/>
                  </a:cubicBezTo>
                  <a:cubicBezTo>
                    <a:pt x="1848261" y="973129"/>
                    <a:pt x="1873311" y="1016188"/>
                    <a:pt x="1901376" y="1045469"/>
                  </a:cubicBezTo>
                  <a:cubicBezTo>
                    <a:pt x="1907092" y="1051433"/>
                    <a:pt x="1898004" y="1072393"/>
                    <a:pt x="1889905" y="1070766"/>
                  </a:cubicBezTo>
                  <a:lnTo>
                    <a:pt x="1148681" y="922156"/>
                  </a:lnTo>
                  <a:cubicBezTo>
                    <a:pt x="1144089" y="921233"/>
                    <a:pt x="1141737" y="916102"/>
                    <a:pt x="1144055" y="912032"/>
                  </a:cubicBezTo>
                  <a:cubicBezTo>
                    <a:pt x="1197134" y="818826"/>
                    <a:pt x="1304019" y="638087"/>
                    <a:pt x="1367371" y="554729"/>
                  </a:cubicBezTo>
                  <a:cubicBezTo>
                    <a:pt x="1438174" y="461568"/>
                    <a:pt x="1501358" y="396690"/>
                    <a:pt x="1556328" y="376078"/>
                  </a:cubicBezTo>
                  <a:close/>
                  <a:moveTo>
                    <a:pt x="0" y="0"/>
                  </a:moveTo>
                  <a:lnTo>
                    <a:pt x="0" y="1243689"/>
                  </a:lnTo>
                </a:path>
              </a:pathLst>
            </a:custGeom>
            <a:noFill/>
            <a:ln w="10306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1" name="Rounded Rectangle 13">
            <a:extLst>
              <a:ext uri="{FF2B5EF4-FFF2-40B4-BE49-F238E27FC236}">
                <a16:creationId xmlns:a16="http://schemas.microsoft.com/office/drawing/2014/main" id="{44625DD3-3B59-606D-6C52-3E4F0BC6554A}"/>
              </a:ext>
            </a:extLst>
          </p:cNvPr>
          <p:cNvSpPr/>
          <p:nvPr/>
        </p:nvSpPr>
        <p:spPr>
          <a:xfrm>
            <a:off x="6380283" y="1102464"/>
            <a:ext cx="717333" cy="1930074"/>
          </a:xfrm>
          <a:custGeom>
            <a:avLst/>
            <a:gdLst/>
            <a:ahLst/>
            <a:cxnLst/>
            <a:rect l="0" t="0" r="0" b="0"/>
            <a:pathLst>
              <a:path w="717333" h="1930074">
                <a:moveTo>
                  <a:pt x="200278" y="1659495"/>
                </a:moveTo>
                <a:cubicBezTo>
                  <a:pt x="200278" y="1545755"/>
                  <a:pt x="130482" y="1475513"/>
                  <a:pt x="30468" y="1505469"/>
                </a:cubicBezTo>
                <a:lnTo>
                  <a:pt x="110744" y="1348134"/>
                </a:lnTo>
                <a:lnTo>
                  <a:pt x="4140" y="1333597"/>
                </a:lnTo>
                <a:cubicBezTo>
                  <a:pt x="988" y="1333167"/>
                  <a:pt x="0" y="1329093"/>
                  <a:pt x="2604" y="1327266"/>
                </a:cubicBezTo>
                <a:lnTo>
                  <a:pt x="481889" y="1023421"/>
                </a:lnTo>
                <a:cubicBezTo>
                  <a:pt x="483567" y="1022245"/>
                  <a:pt x="485893" y="1022756"/>
                  <a:pt x="486922" y="1024528"/>
                </a:cubicBezTo>
                <a:lnTo>
                  <a:pt x="715869" y="1424146"/>
                </a:lnTo>
                <a:cubicBezTo>
                  <a:pt x="717333" y="1426666"/>
                  <a:pt x="715255" y="1429768"/>
                  <a:pt x="712367" y="1429371"/>
                </a:cubicBezTo>
                <a:lnTo>
                  <a:pt x="579536" y="1411106"/>
                </a:lnTo>
                <a:cubicBezTo>
                  <a:pt x="566708" y="1446674"/>
                  <a:pt x="541752" y="1511511"/>
                  <a:pt x="523560" y="1556291"/>
                </a:cubicBezTo>
                <a:cubicBezTo>
                  <a:pt x="474528" y="1676988"/>
                  <a:pt x="424773" y="1761730"/>
                  <a:pt x="382464" y="1817435"/>
                </a:cubicBezTo>
                <a:cubicBezTo>
                  <a:pt x="296913" y="1930074"/>
                  <a:pt x="200278" y="1870523"/>
                  <a:pt x="200278" y="1659495"/>
                </a:cubicBezTo>
                <a:close/>
                <a:moveTo>
                  <a:pt x="657314" y="0"/>
                </a:moveTo>
                <a:lnTo>
                  <a:pt x="657312" y="1157799"/>
                </a:lnTo>
                <a:lnTo>
                  <a:pt x="564551" y="1157799"/>
                </a:lnTo>
              </a:path>
            </a:pathLst>
          </a:custGeom>
          <a:noFill/>
          <a:ln w="10306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3" name="TextBox 15">
            <a:extLst>
              <a:ext uri="{FF2B5EF4-FFF2-40B4-BE49-F238E27FC236}">
                <a16:creationId xmlns:a16="http://schemas.microsoft.com/office/drawing/2014/main" id="{4496A248-EE65-BD47-51DF-1FF6ECFE7696}"/>
              </a:ext>
            </a:extLst>
          </p:cNvPr>
          <p:cNvSpPr txBox="1"/>
          <p:nvPr/>
        </p:nvSpPr>
        <p:spPr>
          <a:xfrm>
            <a:off x="6649788" y="374108"/>
            <a:ext cx="84157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 dirty="0">
                <a:solidFill>
                  <a:srgbClr val="7F64EA"/>
                </a:solidFill>
                <a:latin typeface="Roboto"/>
              </a:rPr>
              <a:t>Viaje Continuo</a:t>
            </a:r>
          </a:p>
        </p:txBody>
      </p:sp>
      <p:sp>
        <p:nvSpPr>
          <p:cNvPr id="124" name="TextBox 16">
            <a:extLst>
              <a:ext uri="{FF2B5EF4-FFF2-40B4-BE49-F238E27FC236}">
                <a16:creationId xmlns:a16="http://schemas.microsoft.com/office/drawing/2014/main" id="{A4FAD40D-E23A-7488-3E23-0D92D81DB453}"/>
              </a:ext>
            </a:extLst>
          </p:cNvPr>
          <p:cNvSpPr txBox="1"/>
          <p:nvPr/>
        </p:nvSpPr>
        <p:spPr>
          <a:xfrm>
            <a:off x="6667585" y="638651"/>
            <a:ext cx="85119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Reconocer que la
transformación es un
esfuerzo continuo.</a:t>
            </a: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DD60E51B-E663-172B-5030-B79366287E6D}"/>
              </a:ext>
            </a:extLst>
          </p:cNvPr>
          <p:cNvSpPr txBox="1"/>
          <p:nvPr/>
        </p:nvSpPr>
        <p:spPr>
          <a:xfrm>
            <a:off x="5418773" y="786383"/>
            <a:ext cx="66684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 dirty="0" err="1">
                <a:solidFill>
                  <a:srgbClr val="1EABDA"/>
                </a:solidFill>
                <a:latin typeface="Roboto"/>
              </a:rPr>
              <a:t>Liderazgo</a:t>
            </a:r>
            <a:r>
              <a:rPr sz="1000" b="1" dirty="0">
                <a:solidFill>
                  <a:srgbClr val="1EABDA"/>
                </a:solidFill>
                <a:latin typeface="Roboto"/>
              </a:rPr>
              <a:t> y
Visión</a:t>
            </a:r>
          </a:p>
        </p:txBody>
      </p:sp>
      <p:sp>
        <p:nvSpPr>
          <p:cNvPr id="126" name="TextBox 18">
            <a:extLst>
              <a:ext uri="{FF2B5EF4-FFF2-40B4-BE49-F238E27FC236}">
                <a16:creationId xmlns:a16="http://schemas.microsoft.com/office/drawing/2014/main" id="{F9762A0F-2747-0F6B-9466-BA349D516175}"/>
              </a:ext>
            </a:extLst>
          </p:cNvPr>
          <p:cNvSpPr txBox="1"/>
          <p:nvPr/>
        </p:nvSpPr>
        <p:spPr>
          <a:xfrm>
            <a:off x="5384387" y="1215834"/>
            <a:ext cx="860813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Proporcionar un
liderazgo fuerte y una
visión clara.</a:t>
            </a:r>
          </a:p>
        </p:txBody>
      </p:sp>
      <p:sp>
        <p:nvSpPr>
          <p:cNvPr id="127" name="TextBox 19">
            <a:extLst>
              <a:ext uri="{FF2B5EF4-FFF2-40B4-BE49-F238E27FC236}">
                <a16:creationId xmlns:a16="http://schemas.microsoft.com/office/drawing/2014/main" id="{DB0E7214-07FE-00A7-8464-938EE9FA096A}"/>
              </a:ext>
            </a:extLst>
          </p:cNvPr>
          <p:cNvSpPr txBox="1"/>
          <p:nvPr/>
        </p:nvSpPr>
        <p:spPr>
          <a:xfrm>
            <a:off x="4141379" y="1363565"/>
            <a:ext cx="54502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 dirty="0" err="1">
                <a:solidFill>
                  <a:srgbClr val="92BD39"/>
                </a:solidFill>
                <a:latin typeface="Roboto"/>
              </a:rPr>
              <a:t>Repensar</a:t>
            </a:r>
            <a:r>
              <a:rPr sz="1000" b="1" dirty="0">
                <a:solidFill>
                  <a:srgbClr val="92BD39"/>
                </a:solidFill>
                <a:latin typeface="Roboto"/>
              </a:rPr>
              <a:t>
</a:t>
            </a:r>
            <a:r>
              <a:rPr sz="1000" b="1" dirty="0" err="1">
                <a:solidFill>
                  <a:srgbClr val="92BD39"/>
                </a:solidFill>
                <a:latin typeface="Roboto"/>
              </a:rPr>
              <a:t>Procesos</a:t>
            </a:r>
            <a:endParaRPr sz="1000" b="1" dirty="0">
              <a:solidFill>
                <a:srgbClr val="92BD39"/>
              </a:solidFill>
              <a:latin typeface="Roboto"/>
            </a:endParaRPr>
          </a:p>
        </p:txBody>
      </p:sp>
      <p:sp>
        <p:nvSpPr>
          <p:cNvPr id="128" name="TextBox 20">
            <a:extLst>
              <a:ext uri="{FF2B5EF4-FFF2-40B4-BE49-F238E27FC236}">
                <a16:creationId xmlns:a16="http://schemas.microsoft.com/office/drawing/2014/main" id="{8E540604-E5B7-6D46-5F47-2D90665CD068}"/>
              </a:ext>
            </a:extLst>
          </p:cNvPr>
          <p:cNvSpPr txBox="1"/>
          <p:nvPr/>
        </p:nvSpPr>
        <p:spPr>
          <a:xfrm>
            <a:off x="4045574" y="1793016"/>
            <a:ext cx="839974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Repensar y optimizar
los procesos para la
eficiencia.</a:t>
            </a:r>
          </a:p>
        </p:txBody>
      </p:sp>
      <p:sp>
        <p:nvSpPr>
          <p:cNvPr id="129" name="TextBox 21">
            <a:extLst>
              <a:ext uri="{FF2B5EF4-FFF2-40B4-BE49-F238E27FC236}">
                <a16:creationId xmlns:a16="http://schemas.microsoft.com/office/drawing/2014/main" id="{663083F7-C269-2F39-C4B1-921E0A053B19}"/>
              </a:ext>
            </a:extLst>
          </p:cNvPr>
          <p:cNvSpPr txBox="1"/>
          <p:nvPr/>
        </p:nvSpPr>
        <p:spPr>
          <a:xfrm>
            <a:off x="2666461" y="2105654"/>
            <a:ext cx="926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 dirty="0">
                <a:solidFill>
                  <a:srgbClr val="3CC583"/>
                </a:solidFill>
                <a:latin typeface="Roboto"/>
              </a:rPr>
              <a:t>Cambio Cultural</a:t>
            </a:r>
          </a:p>
        </p:txBody>
      </p:sp>
      <p:sp>
        <p:nvSpPr>
          <p:cNvPr id="130" name="TextBox 22">
            <a:extLst>
              <a:ext uri="{FF2B5EF4-FFF2-40B4-BE49-F238E27FC236}">
                <a16:creationId xmlns:a16="http://schemas.microsoft.com/office/drawing/2014/main" id="{0DB92361-004B-2431-1CF6-1E7075722A94}"/>
              </a:ext>
            </a:extLst>
          </p:cNvPr>
          <p:cNvSpPr txBox="1"/>
          <p:nvPr/>
        </p:nvSpPr>
        <p:spPr>
          <a:xfrm>
            <a:off x="1354856" y="2435475"/>
            <a:ext cx="85760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 dirty="0" err="1">
                <a:solidFill>
                  <a:srgbClr val="4E88E7"/>
                </a:solidFill>
                <a:latin typeface="Roboto"/>
              </a:rPr>
              <a:t>Reimaginación</a:t>
            </a:r>
            <a:r>
              <a:rPr sz="1000" b="1" dirty="0">
                <a:solidFill>
                  <a:srgbClr val="4E88E7"/>
                </a:solidFill>
                <a:latin typeface="Roboto"/>
              </a:rPr>
              <a:t>
Integral</a:t>
            </a:r>
          </a:p>
        </p:txBody>
      </p:sp>
      <p:sp>
        <p:nvSpPr>
          <p:cNvPr id="131" name="TextBox 23">
            <a:extLst>
              <a:ext uri="{FF2B5EF4-FFF2-40B4-BE49-F238E27FC236}">
                <a16:creationId xmlns:a16="http://schemas.microsoft.com/office/drawing/2014/main" id="{73FE8605-15E0-1DCE-82DC-53407B87331C}"/>
              </a:ext>
            </a:extLst>
          </p:cNvPr>
          <p:cNvSpPr txBox="1"/>
          <p:nvPr/>
        </p:nvSpPr>
        <p:spPr>
          <a:xfrm>
            <a:off x="2746801" y="2370198"/>
            <a:ext cx="85600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Fomentar un cambio
cultural que abrace la
innovación.</a:t>
            </a:r>
          </a:p>
        </p:txBody>
      </p:sp>
      <p:sp>
        <p:nvSpPr>
          <p:cNvPr id="132" name="TextBox 24">
            <a:extLst>
              <a:ext uri="{FF2B5EF4-FFF2-40B4-BE49-F238E27FC236}">
                <a16:creationId xmlns:a16="http://schemas.microsoft.com/office/drawing/2014/main" id="{1E6C17DF-E451-52D5-A512-55FFAEA8C593}"/>
              </a:ext>
            </a:extLst>
          </p:cNvPr>
          <p:cNvSpPr txBox="1"/>
          <p:nvPr/>
        </p:nvSpPr>
        <p:spPr>
          <a:xfrm>
            <a:off x="1468196" y="2844312"/>
            <a:ext cx="71173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Iniciar un proceso
completo para
reimaginar las
operaciones.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28798"/>
            <a:ext cx="6489700" cy="330525"/>
          </a:xfrm>
        </p:spPr>
        <p:txBody>
          <a:bodyPr>
            <a:noAutofit/>
          </a:bodyPr>
          <a:lstStyle/>
          <a:p>
            <a:pPr algn="l"/>
            <a:r>
              <a:rPr sz="2200" dirty="0"/>
              <a:t>BARRERAS FINANCIERAS Y CAPACIDADES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F2F39632-CA8A-43DB-297F-1AAC6BB51FF0}"/>
              </a:ext>
            </a:extLst>
          </p:cNvPr>
          <p:cNvGrpSpPr/>
          <p:nvPr/>
        </p:nvGrpSpPr>
        <p:grpSpPr>
          <a:xfrm>
            <a:off x="2692400" y="2024090"/>
            <a:ext cx="4114800" cy="1619250"/>
            <a:chOff x="228599" y="2505093"/>
            <a:chExt cx="4114800" cy="1619250"/>
          </a:xfrm>
        </p:grpSpPr>
        <p:sp>
          <p:nvSpPr>
            <p:cNvPr id="23" name="Rounded Rectangle 1">
              <a:extLst>
                <a:ext uri="{FF2B5EF4-FFF2-40B4-BE49-F238E27FC236}">
                  <a16:creationId xmlns:a16="http://schemas.microsoft.com/office/drawing/2014/main" id="{96C5AAEE-A1A4-953A-92B3-A35F82BAABB9}"/>
                </a:ext>
              </a:extLst>
            </p:cNvPr>
            <p:cNvSpPr/>
            <p:nvPr/>
          </p:nvSpPr>
          <p:spPr>
            <a:xfrm>
              <a:off x="228599" y="2505093"/>
              <a:ext cx="4114800" cy="1619250"/>
            </a:xfrm>
            <a:custGeom>
              <a:avLst/>
              <a:gdLst/>
              <a:ahLst/>
              <a:cxnLst/>
              <a:rect l="0" t="0" r="0" b="0"/>
              <a:pathLst>
                <a:path w="4114800" h="1619250">
                  <a:moveTo>
                    <a:pt x="9" y="1266825"/>
                  </a:moveTo>
                  <a:lnTo>
                    <a:pt x="0" y="352425"/>
                  </a:lnTo>
                  <a:lnTo>
                    <a:pt x="542925" y="352425"/>
                  </a:lnTo>
                  <a:lnTo>
                    <a:pt x="571500" y="466725"/>
                  </a:lnTo>
                  <a:lnTo>
                    <a:pt x="2971800" y="466725"/>
                  </a:lnTo>
                  <a:lnTo>
                    <a:pt x="2943225" y="352425"/>
                  </a:lnTo>
                  <a:lnTo>
                    <a:pt x="3200400" y="352425"/>
                  </a:lnTo>
                  <a:lnTo>
                    <a:pt x="3200400" y="0"/>
                  </a:lnTo>
                  <a:lnTo>
                    <a:pt x="4114800" y="809625"/>
                  </a:lnTo>
                  <a:lnTo>
                    <a:pt x="3200419" y="1619250"/>
                  </a:lnTo>
                  <a:lnTo>
                    <a:pt x="3200400" y="1266825"/>
                  </a:lnTo>
                  <a:lnTo>
                    <a:pt x="2943234" y="1266825"/>
                  </a:lnTo>
                  <a:lnTo>
                    <a:pt x="2971809" y="1152525"/>
                  </a:lnTo>
                  <a:lnTo>
                    <a:pt x="571509" y="1152525"/>
                  </a:lnTo>
                  <a:lnTo>
                    <a:pt x="542934" y="1266825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270A280B-5565-DBA5-4422-3EE53B002DDD}"/>
                </a:ext>
              </a:extLst>
            </p:cNvPr>
            <p:cNvSpPr/>
            <p:nvPr/>
          </p:nvSpPr>
          <p:spPr>
            <a:xfrm>
              <a:off x="228599" y="2505093"/>
              <a:ext cx="4114800" cy="1619250"/>
            </a:xfrm>
            <a:custGeom>
              <a:avLst/>
              <a:gdLst/>
              <a:ahLst/>
              <a:cxnLst/>
              <a:rect l="0" t="0" r="0" b="0"/>
              <a:pathLst>
                <a:path w="4114800" h="1619250">
                  <a:moveTo>
                    <a:pt x="9" y="1266825"/>
                  </a:moveTo>
                  <a:lnTo>
                    <a:pt x="0" y="352425"/>
                  </a:lnTo>
                  <a:lnTo>
                    <a:pt x="542925" y="352425"/>
                  </a:lnTo>
                  <a:lnTo>
                    <a:pt x="571500" y="466725"/>
                  </a:lnTo>
                  <a:lnTo>
                    <a:pt x="2971800" y="466725"/>
                  </a:lnTo>
                  <a:lnTo>
                    <a:pt x="2943225" y="352425"/>
                  </a:lnTo>
                  <a:lnTo>
                    <a:pt x="3200400" y="352425"/>
                  </a:lnTo>
                  <a:lnTo>
                    <a:pt x="3200400" y="0"/>
                  </a:lnTo>
                  <a:lnTo>
                    <a:pt x="4114800" y="809625"/>
                  </a:lnTo>
                  <a:lnTo>
                    <a:pt x="3200416" y="1619250"/>
                  </a:lnTo>
                  <a:lnTo>
                    <a:pt x="3200400" y="1266825"/>
                  </a:lnTo>
                  <a:lnTo>
                    <a:pt x="2943234" y="1266825"/>
                  </a:lnTo>
                  <a:lnTo>
                    <a:pt x="2971809" y="1152525"/>
                  </a:lnTo>
                  <a:lnTo>
                    <a:pt x="571509" y="1152525"/>
                  </a:lnTo>
                  <a:lnTo>
                    <a:pt x="542934" y="1266825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82B1758-2211-95F3-235D-3B562E6F7ACD}"/>
              </a:ext>
            </a:extLst>
          </p:cNvPr>
          <p:cNvGrpSpPr/>
          <p:nvPr/>
        </p:nvGrpSpPr>
        <p:grpSpPr>
          <a:xfrm>
            <a:off x="2832981" y="3176580"/>
            <a:ext cx="2831231" cy="1724025"/>
            <a:chOff x="369178" y="3657581"/>
            <a:chExt cx="2831231" cy="1724025"/>
          </a:xfrm>
          <a:solidFill>
            <a:schemeClr val="accent4">
              <a:lumMod val="75000"/>
            </a:schemeClr>
          </a:solidFill>
        </p:grpSpPr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886396BD-D334-6904-28B7-EC56F352368E}"/>
                </a:ext>
              </a:extLst>
            </p:cNvPr>
            <p:cNvSpPr/>
            <p:nvPr/>
          </p:nvSpPr>
          <p:spPr>
            <a:xfrm>
              <a:off x="369178" y="3657581"/>
              <a:ext cx="2831231" cy="1724025"/>
            </a:xfrm>
            <a:custGeom>
              <a:avLst/>
              <a:gdLst/>
              <a:ahLst/>
              <a:cxnLst/>
              <a:rect l="0" t="0" r="0" b="0"/>
              <a:pathLst>
                <a:path w="2831231" h="1724025">
                  <a:moveTo>
                    <a:pt x="2831231" y="0"/>
                  </a:moveTo>
                  <a:lnTo>
                    <a:pt x="2716931" y="457200"/>
                  </a:lnTo>
                  <a:lnTo>
                    <a:pt x="316631" y="457200"/>
                  </a:lnTo>
                  <a:lnTo>
                    <a:pt x="430931" y="0"/>
                  </a:lnTo>
                  <a:close/>
                  <a:moveTo>
                    <a:pt x="2688282" y="571500"/>
                  </a:moveTo>
                  <a:lnTo>
                    <a:pt x="2573982" y="1028700"/>
                  </a:lnTo>
                  <a:lnTo>
                    <a:pt x="173682" y="1028700"/>
                  </a:lnTo>
                  <a:lnTo>
                    <a:pt x="287982" y="571500"/>
                  </a:lnTo>
                  <a:close/>
                  <a:moveTo>
                    <a:pt x="2514600" y="1266825"/>
                  </a:moveTo>
                  <a:lnTo>
                    <a:pt x="2400300" y="1724025"/>
                  </a:lnTo>
                  <a:lnTo>
                    <a:pt x="0" y="1724025"/>
                  </a:lnTo>
                  <a:lnTo>
                    <a:pt x="30956" y="1600200"/>
                  </a:lnTo>
                  <a:lnTo>
                    <a:pt x="30877" y="1600200"/>
                  </a:lnTo>
                  <a:lnTo>
                    <a:pt x="145177" y="1143000"/>
                  </a:lnTo>
                  <a:lnTo>
                    <a:pt x="2545480" y="1143000"/>
                  </a:lnTo>
                  <a:lnTo>
                    <a:pt x="2514523" y="12668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Rounded Rectangle 5">
              <a:extLst>
                <a:ext uri="{FF2B5EF4-FFF2-40B4-BE49-F238E27FC236}">
                  <a16:creationId xmlns:a16="http://schemas.microsoft.com/office/drawing/2014/main" id="{5A746D18-EAC8-E5A9-5AB2-6C575B3106C7}"/>
                </a:ext>
              </a:extLst>
            </p:cNvPr>
            <p:cNvSpPr/>
            <p:nvPr/>
          </p:nvSpPr>
          <p:spPr>
            <a:xfrm>
              <a:off x="369178" y="3657581"/>
              <a:ext cx="2831231" cy="1724025"/>
            </a:xfrm>
            <a:custGeom>
              <a:avLst/>
              <a:gdLst/>
              <a:ahLst/>
              <a:cxnLst/>
              <a:rect l="0" t="0" r="0" b="0"/>
              <a:pathLst>
                <a:path w="2831231" h="1724025">
                  <a:moveTo>
                    <a:pt x="2831231" y="0"/>
                  </a:moveTo>
                  <a:lnTo>
                    <a:pt x="2716931" y="457200"/>
                  </a:lnTo>
                  <a:lnTo>
                    <a:pt x="316631" y="457200"/>
                  </a:lnTo>
                  <a:lnTo>
                    <a:pt x="430931" y="0"/>
                  </a:lnTo>
                  <a:close/>
                  <a:moveTo>
                    <a:pt x="2688282" y="571500"/>
                  </a:moveTo>
                  <a:lnTo>
                    <a:pt x="2573982" y="1028700"/>
                  </a:lnTo>
                  <a:lnTo>
                    <a:pt x="173682" y="1028700"/>
                  </a:lnTo>
                  <a:lnTo>
                    <a:pt x="287982" y="571500"/>
                  </a:lnTo>
                  <a:close/>
                  <a:moveTo>
                    <a:pt x="2514600" y="1266825"/>
                  </a:moveTo>
                  <a:lnTo>
                    <a:pt x="2400300" y="1724025"/>
                  </a:lnTo>
                  <a:lnTo>
                    <a:pt x="0" y="1724025"/>
                  </a:lnTo>
                  <a:lnTo>
                    <a:pt x="30956" y="1600200"/>
                  </a:lnTo>
                  <a:lnTo>
                    <a:pt x="30877" y="1600200"/>
                  </a:lnTo>
                  <a:lnTo>
                    <a:pt x="145177" y="1143000"/>
                  </a:lnTo>
                  <a:lnTo>
                    <a:pt x="2545477" y="1143000"/>
                  </a:lnTo>
                  <a:lnTo>
                    <a:pt x="2514520" y="1266825"/>
                  </a:lnTo>
                  <a:close/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DD105F51-A16F-DFEE-9887-5F29D92FDD55}"/>
              </a:ext>
            </a:extLst>
          </p:cNvPr>
          <p:cNvGrpSpPr/>
          <p:nvPr/>
        </p:nvGrpSpPr>
        <p:grpSpPr>
          <a:xfrm>
            <a:off x="2835278" y="776299"/>
            <a:ext cx="2828925" cy="1714481"/>
            <a:chOff x="371475" y="1257300"/>
            <a:chExt cx="2828925" cy="1714481"/>
          </a:xfrm>
          <a:solidFill>
            <a:schemeClr val="accent4">
              <a:lumMod val="75000"/>
            </a:schemeClr>
          </a:solidFill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F8661EE3-6CA6-D1EB-A0F6-0079E1B2319D}"/>
                </a:ext>
              </a:extLst>
            </p:cNvPr>
            <p:cNvSpPr/>
            <p:nvPr/>
          </p:nvSpPr>
          <p:spPr>
            <a:xfrm>
              <a:off x="371475" y="1257300"/>
              <a:ext cx="2828925" cy="1714481"/>
            </a:xfrm>
            <a:custGeom>
              <a:avLst/>
              <a:gdLst/>
              <a:ahLst/>
              <a:cxnLst/>
              <a:rect l="0" t="0" r="0" b="0"/>
              <a:pathLst>
                <a:path w="2828925" h="1714481">
                  <a:moveTo>
                    <a:pt x="428625" y="1714481"/>
                  </a:moveTo>
                  <a:lnTo>
                    <a:pt x="314325" y="1257281"/>
                  </a:lnTo>
                  <a:lnTo>
                    <a:pt x="2714625" y="1257281"/>
                  </a:lnTo>
                  <a:lnTo>
                    <a:pt x="2828925" y="1714481"/>
                  </a:lnTo>
                  <a:close/>
                  <a:moveTo>
                    <a:pt x="285675" y="1142981"/>
                  </a:moveTo>
                  <a:lnTo>
                    <a:pt x="171375" y="685781"/>
                  </a:lnTo>
                  <a:lnTo>
                    <a:pt x="2571675" y="685781"/>
                  </a:lnTo>
                  <a:lnTo>
                    <a:pt x="2685975" y="1142981"/>
                  </a:lnTo>
                  <a:close/>
                  <a:moveTo>
                    <a:pt x="2543175" y="571500"/>
                  </a:moveTo>
                  <a:lnTo>
                    <a:pt x="142875" y="571500"/>
                  </a:lnTo>
                  <a:lnTo>
                    <a:pt x="0" y="0"/>
                  </a:lnTo>
                  <a:lnTo>
                    <a:pt x="24003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5A589DC5-2206-2A00-E1B7-D429AE78570F}"/>
                </a:ext>
              </a:extLst>
            </p:cNvPr>
            <p:cNvSpPr/>
            <p:nvPr/>
          </p:nvSpPr>
          <p:spPr>
            <a:xfrm>
              <a:off x="371475" y="1257300"/>
              <a:ext cx="2828925" cy="1714481"/>
            </a:xfrm>
            <a:custGeom>
              <a:avLst/>
              <a:gdLst/>
              <a:ahLst/>
              <a:cxnLst/>
              <a:rect l="0" t="0" r="0" b="0"/>
              <a:pathLst>
                <a:path w="2828925" h="1714481">
                  <a:moveTo>
                    <a:pt x="428625" y="1714481"/>
                  </a:moveTo>
                  <a:lnTo>
                    <a:pt x="314325" y="1257281"/>
                  </a:lnTo>
                  <a:lnTo>
                    <a:pt x="2714625" y="1257281"/>
                  </a:lnTo>
                  <a:lnTo>
                    <a:pt x="2828925" y="1714481"/>
                  </a:lnTo>
                  <a:close/>
                  <a:moveTo>
                    <a:pt x="285675" y="1142981"/>
                  </a:moveTo>
                  <a:lnTo>
                    <a:pt x="171375" y="685781"/>
                  </a:lnTo>
                  <a:lnTo>
                    <a:pt x="2571675" y="685781"/>
                  </a:lnTo>
                  <a:lnTo>
                    <a:pt x="2685975" y="1142981"/>
                  </a:lnTo>
                  <a:close/>
                  <a:moveTo>
                    <a:pt x="2543175" y="571500"/>
                  </a:moveTo>
                  <a:lnTo>
                    <a:pt x="142875" y="571500"/>
                  </a:lnTo>
                  <a:lnTo>
                    <a:pt x="0" y="0"/>
                  </a:lnTo>
                  <a:lnTo>
                    <a:pt x="2400300" y="0"/>
                  </a:lnTo>
                  <a:close/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4007D95-900B-FFF0-691F-8E905A595BB1}"/>
              </a:ext>
            </a:extLst>
          </p:cNvPr>
          <p:cNvSpPr txBox="1"/>
          <p:nvPr/>
        </p:nvSpPr>
        <p:spPr>
          <a:xfrm>
            <a:off x="4116726" y="852499"/>
            <a:ext cx="1114088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b="1" dirty="0" err="1">
                <a:solidFill>
                  <a:srgbClr val="FFFFFF"/>
                </a:solidFill>
                <a:latin typeface="Roboto"/>
              </a:rPr>
              <a:t>Limitaciones</a:t>
            </a:r>
            <a:r>
              <a:rPr sz="15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1500" b="1" dirty="0" err="1">
                <a:solidFill>
                  <a:srgbClr val="FFFFFF"/>
                </a:solidFill>
                <a:latin typeface="Roboto"/>
              </a:rPr>
              <a:t>Financieras</a:t>
            </a:r>
            <a:endParaRPr sz="15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81F25-F98D-87E6-A9BF-7B00C0BDF014}"/>
              </a:ext>
            </a:extLst>
          </p:cNvPr>
          <p:cNvSpPr txBox="1"/>
          <p:nvPr/>
        </p:nvSpPr>
        <p:spPr>
          <a:xfrm>
            <a:off x="3653059" y="1619261"/>
            <a:ext cx="197009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100" dirty="0" err="1">
                <a:solidFill>
                  <a:srgbClr val="FFFFFF"/>
                </a:solidFill>
                <a:latin typeface="Roboto"/>
              </a:rPr>
              <a:t>Acceso</a:t>
            </a:r>
            <a:r>
              <a:rPr sz="1100" dirty="0">
                <a:solidFill>
                  <a:srgbClr val="FFFFFF"/>
                </a:solidFill>
                <a:latin typeface="Roboto"/>
              </a:rPr>
              <a:t> </a:t>
            </a:r>
            <a:r>
              <a:rPr sz="1100" dirty="0" err="1">
                <a:solidFill>
                  <a:srgbClr val="FFFFFF"/>
                </a:solidFill>
                <a:latin typeface="Roboto"/>
              </a:rPr>
              <a:t>Difícil</a:t>
            </a:r>
            <a:r>
              <a:rPr sz="1100" dirty="0">
                <a:solidFill>
                  <a:srgbClr val="FFFFFF"/>
                </a:solidFill>
                <a:latin typeface="Roboto"/>
              </a:rPr>
              <a:t> a </a:t>
            </a:r>
            <a:r>
              <a:rPr sz="1100" dirty="0" err="1">
                <a:solidFill>
                  <a:srgbClr val="FFFFFF"/>
                </a:solidFill>
                <a:latin typeface="Roboto"/>
              </a:rPr>
              <a:t>Financiamiento</a:t>
            </a:r>
            <a:endParaRPr sz="11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54418-5B81-6CEE-AB06-3DA427696314}"/>
              </a:ext>
            </a:extLst>
          </p:cNvPr>
          <p:cNvSpPr txBox="1"/>
          <p:nvPr/>
        </p:nvSpPr>
        <p:spPr>
          <a:xfrm>
            <a:off x="3793393" y="2190761"/>
            <a:ext cx="1907574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100">
                <a:solidFill>
                  <a:srgbClr val="FFFFFF"/>
                </a:solidFill>
                <a:latin typeface="Roboto"/>
              </a:rPr>
              <a:t>Restricciones Presupuestarias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1A70E-E3E3-760C-29A2-66DEEC3FB0FB}"/>
              </a:ext>
            </a:extLst>
          </p:cNvPr>
          <p:cNvSpPr txBox="1"/>
          <p:nvPr/>
        </p:nvSpPr>
        <p:spPr>
          <a:xfrm>
            <a:off x="2692400" y="2710606"/>
            <a:ext cx="3718656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600" b="1" dirty="0" err="1">
                <a:solidFill>
                  <a:srgbClr val="FFFFFF"/>
                </a:solidFill>
                <a:latin typeface="Roboto"/>
              </a:rPr>
              <a:t>Obstáculos</a:t>
            </a:r>
            <a:r>
              <a:rPr sz="16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1600" b="1" dirty="0" err="1">
                <a:solidFill>
                  <a:srgbClr val="FFFFFF"/>
                </a:solidFill>
                <a:latin typeface="Roboto"/>
              </a:rPr>
              <a:t>en</a:t>
            </a:r>
            <a:r>
              <a:rPr sz="16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1600" b="1" dirty="0" err="1">
                <a:solidFill>
                  <a:srgbClr val="FFFFFF"/>
                </a:solidFill>
                <a:latin typeface="Roboto"/>
              </a:rPr>
              <a:t>laTransformación</a:t>
            </a:r>
            <a:r>
              <a:rPr lang="es-ES" sz="16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Roboto"/>
              </a:rPr>
              <a:t>Digital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51226-1ADE-A38A-998E-DAE2AABFAE4E}"/>
              </a:ext>
            </a:extLst>
          </p:cNvPr>
          <p:cNvSpPr txBox="1"/>
          <p:nvPr/>
        </p:nvSpPr>
        <p:spPr>
          <a:xfrm>
            <a:off x="4244965" y="3333761"/>
            <a:ext cx="1389804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100">
                <a:solidFill>
                  <a:srgbClr val="FFFFFF"/>
                </a:solidFill>
                <a:latin typeface="Roboto"/>
              </a:rPr>
              <a:t>Resistencia al Cambio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ABA3D-036F-52B1-0DBF-B5566D1F9266}"/>
              </a:ext>
            </a:extLst>
          </p:cNvPr>
          <p:cNvSpPr txBox="1"/>
          <p:nvPr/>
        </p:nvSpPr>
        <p:spPr>
          <a:xfrm>
            <a:off x="4185779" y="3819534"/>
            <a:ext cx="1301638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100">
                <a:solidFill>
                  <a:srgbClr val="FFFFFF"/>
                </a:solidFill>
                <a:latin typeface="Roboto"/>
              </a:rPr>
              <a:t>Escasez de Personal
Capacitado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0623B-EB9B-5B54-4CA8-025C4D82373F}"/>
              </a:ext>
            </a:extLst>
          </p:cNvPr>
          <p:cNvSpPr txBox="1"/>
          <p:nvPr/>
        </p:nvSpPr>
        <p:spPr>
          <a:xfrm>
            <a:off x="3383717" y="4510097"/>
            <a:ext cx="1944442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b="1">
                <a:solidFill>
                  <a:srgbClr val="FFFFFF"/>
                </a:solidFill>
                <a:latin typeface="Roboto"/>
              </a:rPr>
              <a:t>Brecha de Habilidades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53375" y="200525"/>
            <a:ext cx="6018151" cy="440700"/>
          </a:xfrm>
        </p:spPr>
        <p:txBody>
          <a:bodyPr>
            <a:noAutofit/>
          </a:bodyPr>
          <a:lstStyle/>
          <a:p>
            <a:r>
              <a:rPr lang="es-MX" sz="2200" dirty="0"/>
              <a:t>DESAFÍOS TÉCNICOS Y CULTURALES</a:t>
            </a:r>
            <a:endParaRPr sz="2200" dirty="0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D0606658-E2D5-B1AE-74FF-D64B92EC8689}"/>
              </a:ext>
            </a:extLst>
          </p:cNvPr>
          <p:cNvSpPr/>
          <p:nvPr/>
        </p:nvSpPr>
        <p:spPr>
          <a:xfrm>
            <a:off x="5032892" y="1179807"/>
            <a:ext cx="622002" cy="1818167"/>
          </a:xfrm>
          <a:custGeom>
            <a:avLst/>
            <a:gdLst/>
            <a:ahLst/>
            <a:cxnLst/>
            <a:rect l="0" t="0" r="0" b="0"/>
            <a:pathLst>
              <a:path w="622002" h="1818167">
                <a:moveTo>
                  <a:pt x="285856" y="669847"/>
                </a:moveTo>
                <a:lnTo>
                  <a:pt x="190163" y="669847"/>
                </a:lnTo>
                <a:moveTo>
                  <a:pt x="384329" y="1339698"/>
                </a:moveTo>
                <a:lnTo>
                  <a:pt x="480022" y="1339698"/>
                </a:lnTo>
                <a:moveTo>
                  <a:pt x="0" y="0"/>
                </a:moveTo>
                <a:lnTo>
                  <a:pt x="95690" y="0"/>
                </a:lnTo>
                <a:lnTo>
                  <a:pt x="622002" y="1818167"/>
                </a:lnTo>
              </a:path>
            </a:pathLst>
          </a:custGeom>
          <a:noFill/>
          <a:ln w="11961">
            <a:solidFill>
              <a:srgbClr val="969696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3E3AC51C-AA07-D7CB-EAD4-8C0A0DC7F645}"/>
              </a:ext>
            </a:extLst>
          </p:cNvPr>
          <p:cNvSpPr/>
          <p:nvPr/>
        </p:nvSpPr>
        <p:spPr>
          <a:xfrm>
            <a:off x="3788882" y="2997966"/>
            <a:ext cx="622002" cy="1818167"/>
          </a:xfrm>
          <a:custGeom>
            <a:avLst/>
            <a:gdLst/>
            <a:ahLst/>
            <a:cxnLst/>
            <a:rect l="0" t="0" r="0" b="0"/>
            <a:pathLst>
              <a:path w="622002" h="1818167">
                <a:moveTo>
                  <a:pt x="285895" y="1148320"/>
                </a:moveTo>
                <a:lnTo>
                  <a:pt x="190202" y="1148320"/>
                </a:lnTo>
                <a:moveTo>
                  <a:pt x="384368" y="478469"/>
                </a:moveTo>
                <a:lnTo>
                  <a:pt x="480061" y="478469"/>
                </a:lnTo>
                <a:moveTo>
                  <a:pt x="622002" y="0"/>
                </a:moveTo>
                <a:lnTo>
                  <a:pt x="95690" y="1818167"/>
                </a:lnTo>
                <a:lnTo>
                  <a:pt x="0" y="1818167"/>
                </a:lnTo>
              </a:path>
            </a:pathLst>
          </a:custGeom>
          <a:noFill/>
          <a:ln w="11961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49A079E9-7296-21A4-F7A8-0E129820A42C}"/>
              </a:ext>
            </a:extLst>
          </p:cNvPr>
          <p:cNvSpPr/>
          <p:nvPr/>
        </p:nvSpPr>
        <p:spPr>
          <a:xfrm>
            <a:off x="2544873" y="1179807"/>
            <a:ext cx="622002" cy="1818167"/>
          </a:xfrm>
          <a:custGeom>
            <a:avLst/>
            <a:gdLst/>
            <a:ahLst/>
            <a:cxnLst/>
            <a:rect l="0" t="0" r="0" b="0"/>
            <a:pathLst>
              <a:path w="622002" h="1818167">
                <a:moveTo>
                  <a:pt x="190202" y="669847"/>
                </a:moveTo>
                <a:lnTo>
                  <a:pt x="285895" y="669847"/>
                </a:lnTo>
                <a:moveTo>
                  <a:pt x="384368" y="1339698"/>
                </a:moveTo>
                <a:lnTo>
                  <a:pt x="480061" y="1339698"/>
                </a:lnTo>
                <a:moveTo>
                  <a:pt x="0" y="0"/>
                </a:moveTo>
                <a:lnTo>
                  <a:pt x="95690" y="0"/>
                </a:lnTo>
                <a:lnTo>
                  <a:pt x="622002" y="1818167"/>
                </a:lnTo>
              </a:path>
            </a:pathLst>
          </a:custGeom>
          <a:noFill/>
          <a:ln w="11961">
            <a:solidFill>
              <a:srgbClr val="4E88E7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09F63382-B929-DA03-84C2-2E1785E9ADBF}"/>
              </a:ext>
            </a:extLst>
          </p:cNvPr>
          <p:cNvGrpSpPr/>
          <p:nvPr/>
        </p:nvGrpSpPr>
        <p:grpSpPr>
          <a:xfrm flipV="1">
            <a:off x="1353375" y="2973602"/>
            <a:ext cx="4624486" cy="50238"/>
            <a:chOff x="191386" y="3010343"/>
            <a:chExt cx="5538233" cy="103667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90755A3A-1F54-7EE3-C9A2-86F8805597B0}"/>
                </a:ext>
              </a:extLst>
            </p:cNvPr>
            <p:cNvSpPr/>
            <p:nvPr/>
          </p:nvSpPr>
          <p:spPr>
            <a:xfrm>
              <a:off x="191386" y="3062176"/>
              <a:ext cx="5534246" cy="7974"/>
            </a:xfrm>
            <a:custGeom>
              <a:avLst/>
              <a:gdLst/>
              <a:ahLst/>
              <a:cxnLst/>
              <a:rect l="0" t="0" r="0" b="0"/>
              <a:pathLst>
                <a:path w="5534246" h="7974">
                  <a:moveTo>
                    <a:pt x="5534246" y="0"/>
                  </a:moveTo>
                  <a:lnTo>
                    <a:pt x="0" y="0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6" name="Rounded Rectangle 5">
              <a:extLst>
                <a:ext uri="{FF2B5EF4-FFF2-40B4-BE49-F238E27FC236}">
                  <a16:creationId xmlns:a16="http://schemas.microsoft.com/office/drawing/2014/main" id="{800B403F-671A-699D-7C64-836CDD0682AE}"/>
                </a:ext>
              </a:extLst>
            </p:cNvPr>
            <p:cNvSpPr/>
            <p:nvPr/>
          </p:nvSpPr>
          <p:spPr>
            <a:xfrm>
              <a:off x="5677786" y="3010343"/>
              <a:ext cx="51833" cy="103667"/>
            </a:xfrm>
            <a:custGeom>
              <a:avLst/>
              <a:gdLst/>
              <a:ahLst/>
              <a:cxnLst/>
              <a:rect l="0" t="0" r="0" b="0"/>
              <a:pathLst>
                <a:path w="51833" h="103667">
                  <a:moveTo>
                    <a:pt x="0" y="0"/>
                  </a:moveTo>
                  <a:lnTo>
                    <a:pt x="51833" y="51833"/>
                  </a:lnTo>
                  <a:lnTo>
                    <a:pt x="0" y="103667"/>
                  </a:lnTo>
                </a:path>
              </a:pathLst>
            </a:custGeom>
            <a:noFill/>
            <a:ln w="11961">
              <a:solidFill>
                <a:srgbClr val="484848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1" name="TextBox 8">
            <a:extLst>
              <a:ext uri="{FF2B5EF4-FFF2-40B4-BE49-F238E27FC236}">
                <a16:creationId xmlns:a16="http://schemas.microsoft.com/office/drawing/2014/main" id="{1CB81CA6-D129-66FE-9942-F27CD5299B68}"/>
              </a:ext>
            </a:extLst>
          </p:cNvPr>
          <p:cNvSpPr txBox="1"/>
          <p:nvPr/>
        </p:nvSpPr>
        <p:spPr>
          <a:xfrm>
            <a:off x="1078991" y="1100057"/>
            <a:ext cx="10163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 err="1">
                <a:solidFill>
                  <a:srgbClr val="484848"/>
                </a:solidFill>
                <a:latin typeface="Roboto"/>
              </a:rPr>
              <a:t>Infraestructura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D0205BB-58EB-D9FD-8F34-0119CBC40DE4}"/>
              </a:ext>
            </a:extLst>
          </p:cNvPr>
          <p:cNvSpPr txBox="1"/>
          <p:nvPr/>
        </p:nvSpPr>
        <p:spPr>
          <a:xfrm>
            <a:off x="3270580" y="1100057"/>
            <a:ext cx="155170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>
                <a:solidFill>
                  <a:srgbClr val="484848"/>
                </a:solidFill>
                <a:latin typeface="Roboto"/>
              </a:rPr>
              <a:t>Cultura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Organizacional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A5A4D886-B93C-97A9-0752-DC11B3D4F0D1}"/>
              </a:ext>
            </a:extLst>
          </p:cNvPr>
          <p:cNvSpPr txBox="1"/>
          <p:nvPr/>
        </p:nvSpPr>
        <p:spPr>
          <a:xfrm>
            <a:off x="1175475" y="1769908"/>
            <a:ext cx="151964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 err="1">
                <a:solidFill>
                  <a:srgbClr val="484848"/>
                </a:solidFill>
                <a:latin typeface="Roboto"/>
              </a:rPr>
              <a:t>Conectividad</a:t>
            </a:r>
            <a:r>
              <a:rPr sz="1200" dirty="0">
                <a:solidFill>
                  <a:srgbClr val="484848"/>
                </a:solidFill>
                <a:latin typeface="Roboto"/>
              </a:rPr>
              <a:t> Desigual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BC7AE79-ED3C-7C61-F604-B5C555F0481A}"/>
              </a:ext>
            </a:extLst>
          </p:cNvPr>
          <p:cNvSpPr txBox="1"/>
          <p:nvPr/>
        </p:nvSpPr>
        <p:spPr>
          <a:xfrm>
            <a:off x="3698625" y="1755860"/>
            <a:ext cx="14795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484848"/>
                </a:solidFill>
                <a:latin typeface="Roboto"/>
              </a:rPr>
              <a:t>Falta de visión digital 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5D6FBE15-678C-C09A-34D7-37139007D75C}"/>
              </a:ext>
            </a:extLst>
          </p:cNvPr>
          <p:cNvSpPr txBox="1"/>
          <p:nvPr/>
        </p:nvSpPr>
        <p:spPr>
          <a:xfrm>
            <a:off x="1744553" y="2344067"/>
            <a:ext cx="121347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>
                <a:solidFill>
                  <a:srgbClr val="484848"/>
                </a:solidFill>
                <a:latin typeface="Roboto"/>
              </a:rPr>
              <a:t>Obsolescencia de
Sistemas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EC3B35E3-04B2-D1D9-9F32-240903136FDE}"/>
              </a:ext>
            </a:extLst>
          </p:cNvPr>
          <p:cNvSpPr txBox="1"/>
          <p:nvPr/>
        </p:nvSpPr>
        <p:spPr>
          <a:xfrm>
            <a:off x="3900119" y="2331914"/>
            <a:ext cx="1484382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 err="1">
                <a:solidFill>
                  <a:srgbClr val="484848"/>
                </a:solidFill>
                <a:latin typeface="Roboto"/>
              </a:rPr>
              <a:t>Procesos</a:t>
            </a:r>
            <a:r>
              <a:rPr sz="1200" dirty="0">
                <a:solidFill>
                  <a:srgbClr val="484848"/>
                </a:solidFill>
                <a:latin typeface="Roboto"/>
              </a:rPr>
              <a:t> de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Decisión</a:t>
            </a:r>
            <a:r>
              <a:rPr sz="1200" dirty="0">
                <a:solidFill>
                  <a:srgbClr val="484848"/>
                </a:solidFill>
                <a:latin typeface="Roboto"/>
              </a:rPr>
              <a:t>
Lentos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C041138F-FAC8-804B-384A-D382150AF386}"/>
              </a:ext>
            </a:extLst>
          </p:cNvPr>
          <p:cNvSpPr txBox="1"/>
          <p:nvPr/>
        </p:nvSpPr>
        <p:spPr>
          <a:xfrm>
            <a:off x="6206758" y="2811958"/>
            <a:ext cx="15645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dirty="0" err="1">
                <a:solidFill>
                  <a:srgbClr val="484848"/>
                </a:solidFill>
                <a:latin typeface="Roboto"/>
              </a:rPr>
              <a:t>Obstáculos</a:t>
            </a:r>
            <a:r>
              <a:rPr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en</a:t>
            </a:r>
            <a:r>
              <a:rPr sz="1200" dirty="0">
                <a:solidFill>
                  <a:srgbClr val="484848"/>
                </a:solidFill>
                <a:latin typeface="Roboto"/>
              </a:rPr>
              <a:t> la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Transformación</a:t>
            </a:r>
            <a:r>
              <a:rPr sz="1200" dirty="0">
                <a:solidFill>
                  <a:srgbClr val="484848"/>
                </a:solidFill>
                <a:latin typeface="Roboto"/>
              </a:rPr>
              <a:t> Digital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2DEA7200-5D3A-0981-C59D-B2356F2A8E92}"/>
              </a:ext>
            </a:extLst>
          </p:cNvPr>
          <p:cNvSpPr txBox="1"/>
          <p:nvPr/>
        </p:nvSpPr>
        <p:spPr>
          <a:xfrm>
            <a:off x="3021817" y="3300997"/>
            <a:ext cx="119744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 err="1">
                <a:solidFill>
                  <a:srgbClr val="484848"/>
                </a:solidFill>
                <a:latin typeface="Roboto"/>
              </a:rPr>
              <a:t>Desconocimiento</a:t>
            </a:r>
            <a:r>
              <a:rPr sz="1200" dirty="0">
                <a:solidFill>
                  <a:srgbClr val="484848"/>
                </a:solidFill>
                <a:latin typeface="Roboto"/>
              </a:rPr>
              <a:t>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Normativo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3C57A01C-7648-81E9-879D-FC1F1CED222A}"/>
              </a:ext>
            </a:extLst>
          </p:cNvPr>
          <p:cNvSpPr txBox="1"/>
          <p:nvPr/>
        </p:nvSpPr>
        <p:spPr>
          <a:xfrm>
            <a:off x="2879261" y="3970847"/>
            <a:ext cx="109805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 err="1">
                <a:solidFill>
                  <a:srgbClr val="484848"/>
                </a:solidFill>
                <a:latin typeface="Roboto"/>
              </a:rPr>
              <a:t>Vulnerabilidad</a:t>
            </a:r>
            <a:r>
              <a:rPr sz="1200" dirty="0">
                <a:solidFill>
                  <a:srgbClr val="484848"/>
                </a:solidFill>
                <a:latin typeface="Roboto"/>
              </a:rPr>
              <a:t> a
</a:t>
            </a:r>
            <a:r>
              <a:rPr sz="1200" dirty="0" err="1">
                <a:solidFill>
                  <a:srgbClr val="484848"/>
                </a:solidFill>
                <a:latin typeface="Roboto"/>
              </a:rPr>
              <a:t>Ciberataques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4D5A5F4-917C-978C-6B6A-FBDF5B7F2F59}"/>
              </a:ext>
            </a:extLst>
          </p:cNvPr>
          <p:cNvSpPr txBox="1"/>
          <p:nvPr/>
        </p:nvSpPr>
        <p:spPr>
          <a:xfrm>
            <a:off x="2808277" y="4736392"/>
            <a:ext cx="69089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dirty="0" err="1">
                <a:solidFill>
                  <a:srgbClr val="484848"/>
                </a:solidFill>
                <a:latin typeface="Roboto"/>
              </a:rPr>
              <a:t>Seguridad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21" name="Rounded Rectangle 18">
            <a:extLst>
              <a:ext uri="{FF2B5EF4-FFF2-40B4-BE49-F238E27FC236}">
                <a16:creationId xmlns:a16="http://schemas.microsoft.com/office/drawing/2014/main" id="{C7438EC0-A7D2-D893-B850-FA8C16C2B327}"/>
              </a:ext>
            </a:extLst>
          </p:cNvPr>
          <p:cNvSpPr/>
          <p:nvPr/>
        </p:nvSpPr>
        <p:spPr>
          <a:xfrm>
            <a:off x="2266767" y="1045232"/>
            <a:ext cx="269137" cy="269136"/>
          </a:xfrm>
          <a:custGeom>
            <a:avLst/>
            <a:gdLst/>
            <a:ahLst/>
            <a:cxnLst/>
            <a:rect l="0" t="0" r="0" b="0"/>
            <a:pathLst>
              <a:path w="269137" h="269136">
                <a:moveTo>
                  <a:pt x="0" y="0"/>
                </a:moveTo>
                <a:lnTo>
                  <a:pt x="0" y="269136"/>
                </a:lnTo>
                <a:moveTo>
                  <a:pt x="185405" y="0"/>
                </a:moveTo>
                <a:lnTo>
                  <a:pt x="185405" y="89712"/>
                </a:lnTo>
                <a:moveTo>
                  <a:pt x="89712" y="29904"/>
                </a:moveTo>
                <a:lnTo>
                  <a:pt x="89712" y="0"/>
                </a:lnTo>
                <a:moveTo>
                  <a:pt x="89712" y="191386"/>
                </a:moveTo>
                <a:lnTo>
                  <a:pt x="89712" y="161481"/>
                </a:lnTo>
                <a:moveTo>
                  <a:pt x="89712" y="269136"/>
                </a:moveTo>
                <a:lnTo>
                  <a:pt x="89712" y="239232"/>
                </a:lnTo>
                <a:moveTo>
                  <a:pt x="44258" y="269136"/>
                </a:moveTo>
                <a:lnTo>
                  <a:pt x="44258" y="178228"/>
                </a:lnTo>
                <a:cubicBezTo>
                  <a:pt x="44258" y="165070"/>
                  <a:pt x="49042" y="153108"/>
                  <a:pt x="58611" y="144735"/>
                </a:cubicBezTo>
                <a:lnTo>
                  <a:pt x="149520" y="53827"/>
                </a:lnTo>
                <a:moveTo>
                  <a:pt x="114831" y="53827"/>
                </a:moveTo>
                <a:lnTo>
                  <a:pt x="149520" y="53827"/>
                </a:lnTo>
                <a:lnTo>
                  <a:pt x="149520" y="87319"/>
                </a:lnTo>
                <a:moveTo>
                  <a:pt x="199161" y="244016"/>
                </a:moveTo>
                <a:cubicBezTo>
                  <a:pt x="201553" y="244016"/>
                  <a:pt x="203945" y="241623"/>
                  <a:pt x="203945" y="239231"/>
                </a:cubicBezTo>
                <a:cubicBezTo>
                  <a:pt x="203945" y="236839"/>
                  <a:pt x="201553" y="234446"/>
                  <a:pt x="199161" y="234446"/>
                </a:cubicBezTo>
                <a:moveTo>
                  <a:pt x="199162" y="234446"/>
                </a:moveTo>
                <a:cubicBezTo>
                  <a:pt x="196769" y="234446"/>
                  <a:pt x="194378" y="236839"/>
                  <a:pt x="194378" y="239231"/>
                </a:cubicBezTo>
                <a:cubicBezTo>
                  <a:pt x="194378" y="241623"/>
                  <a:pt x="196769" y="244016"/>
                  <a:pt x="199162" y="244016"/>
                </a:cubicBezTo>
                <a:moveTo>
                  <a:pt x="199161" y="186600"/>
                </a:moveTo>
                <a:lnTo>
                  <a:pt x="199161" y="204542"/>
                </a:lnTo>
                <a:moveTo>
                  <a:pt x="267941" y="255977"/>
                </a:moveTo>
                <a:cubicBezTo>
                  <a:pt x="267941" y="255977"/>
                  <a:pt x="269137" y="258369"/>
                  <a:pt x="269137" y="259566"/>
                </a:cubicBezTo>
                <a:cubicBezTo>
                  <a:pt x="269137" y="264350"/>
                  <a:pt x="264351" y="269135"/>
                  <a:pt x="259567" y="269135"/>
                </a:cubicBezTo>
                <a:lnTo>
                  <a:pt x="138756" y="269135"/>
                </a:lnTo>
                <a:cubicBezTo>
                  <a:pt x="133971" y="269135"/>
                  <a:pt x="129185" y="264350"/>
                  <a:pt x="129185" y="259566"/>
                </a:cubicBezTo>
                <a:cubicBezTo>
                  <a:pt x="129185" y="258369"/>
                  <a:pt x="130382" y="255977"/>
                  <a:pt x="130382" y="255977"/>
                </a:cubicBezTo>
                <a:lnTo>
                  <a:pt x="188993" y="136361"/>
                </a:lnTo>
                <a:cubicBezTo>
                  <a:pt x="190189" y="132772"/>
                  <a:pt x="194975" y="130380"/>
                  <a:pt x="198564" y="130380"/>
                </a:cubicBezTo>
                <a:cubicBezTo>
                  <a:pt x="202152" y="130380"/>
                  <a:pt x="205741" y="132772"/>
                  <a:pt x="208133" y="136361"/>
                </a:cubicBezTo>
                <a:close/>
              </a:path>
            </a:pathLst>
          </a:custGeom>
          <a:noFill/>
          <a:ln w="11961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A9682560-A216-85FE-53EF-786F7207AA82}"/>
              </a:ext>
            </a:extLst>
          </p:cNvPr>
          <p:cNvSpPr/>
          <p:nvPr/>
        </p:nvSpPr>
        <p:spPr>
          <a:xfrm>
            <a:off x="4745815" y="1036261"/>
            <a:ext cx="275839" cy="268484"/>
          </a:xfrm>
          <a:custGeom>
            <a:avLst/>
            <a:gdLst/>
            <a:ahLst/>
            <a:cxnLst/>
            <a:rect l="0" t="0" r="0" b="0"/>
            <a:pathLst>
              <a:path w="275839" h="268484">
                <a:moveTo>
                  <a:pt x="115212" y="136413"/>
                </a:moveTo>
                <a:cubicBezTo>
                  <a:pt x="115212" y="122326"/>
                  <a:pt x="126632" y="110906"/>
                  <a:pt x="140720" y="110906"/>
                </a:cubicBezTo>
                <a:cubicBezTo>
                  <a:pt x="154808" y="110906"/>
                  <a:pt x="166228" y="122326"/>
                  <a:pt x="166228" y="136413"/>
                </a:cubicBezTo>
                <a:cubicBezTo>
                  <a:pt x="166228" y="150502"/>
                  <a:pt x="154808" y="161922"/>
                  <a:pt x="140720" y="161922"/>
                </a:cubicBezTo>
                <a:cubicBezTo>
                  <a:pt x="126632" y="161922"/>
                  <a:pt x="115212" y="150502"/>
                  <a:pt x="115212" y="136413"/>
                </a:cubicBezTo>
                <a:close/>
                <a:moveTo>
                  <a:pt x="97970" y="201592"/>
                </a:moveTo>
                <a:cubicBezTo>
                  <a:pt x="103555" y="183295"/>
                  <a:pt x="120853" y="169575"/>
                  <a:pt x="140721" y="169575"/>
                </a:cubicBezTo>
                <a:cubicBezTo>
                  <a:pt x="160590" y="169575"/>
                  <a:pt x="177887" y="183295"/>
                  <a:pt x="183473" y="201592"/>
                </a:cubicBezTo>
                <a:moveTo>
                  <a:pt x="204702" y="64019"/>
                </a:moveTo>
                <a:cubicBezTo>
                  <a:pt x="233868" y="84288"/>
                  <a:pt x="252962" y="118038"/>
                  <a:pt x="252962" y="156248"/>
                </a:cubicBezTo>
                <a:moveTo>
                  <a:pt x="29015" y="167176"/>
                </a:moveTo>
                <a:cubicBezTo>
                  <a:pt x="28668" y="163581"/>
                  <a:pt x="28490" y="159935"/>
                  <a:pt x="28490" y="156248"/>
                </a:cubicBezTo>
                <a:cubicBezTo>
                  <a:pt x="28490" y="118038"/>
                  <a:pt x="47584" y="84289"/>
                  <a:pt x="76750" y="64019"/>
                </a:cubicBezTo>
                <a:moveTo>
                  <a:pt x="165632" y="265710"/>
                </a:moveTo>
                <a:cubicBezTo>
                  <a:pt x="157621" y="267525"/>
                  <a:pt x="149285" y="268484"/>
                  <a:pt x="140726" y="268484"/>
                </a:cubicBezTo>
                <a:cubicBezTo>
                  <a:pt x="123077" y="268484"/>
                  <a:pt x="106380" y="264410"/>
                  <a:pt x="91523" y="257152"/>
                </a:cubicBezTo>
                <a:moveTo>
                  <a:pt x="11243" y="225931"/>
                </a:moveTo>
                <a:cubicBezTo>
                  <a:pt x="11241" y="209361"/>
                  <a:pt x="24673" y="195927"/>
                  <a:pt x="41243" y="195927"/>
                </a:cubicBezTo>
                <a:cubicBezTo>
                  <a:pt x="57813" y="195927"/>
                  <a:pt x="71245" y="209361"/>
                  <a:pt x="71243" y="225931"/>
                </a:cubicBezTo>
                <a:cubicBezTo>
                  <a:pt x="71245" y="242501"/>
                  <a:pt x="57813" y="255935"/>
                  <a:pt x="41243" y="255935"/>
                </a:cubicBezTo>
                <a:cubicBezTo>
                  <a:pt x="24673" y="255935"/>
                  <a:pt x="11241" y="242501"/>
                  <a:pt x="11243" y="225931"/>
                </a:cubicBezTo>
                <a:moveTo>
                  <a:pt x="0" y="0"/>
                </a:moveTo>
                <a:moveTo>
                  <a:pt x="168992" y="75134"/>
                </a:moveTo>
                <a:lnTo>
                  <a:pt x="112454" y="75134"/>
                </a:lnTo>
                <a:lnTo>
                  <a:pt x="112454" y="18595"/>
                </a:lnTo>
                <a:lnTo>
                  <a:pt x="168992" y="18595"/>
                </a:lnTo>
                <a:close/>
                <a:moveTo>
                  <a:pt x="0" y="0"/>
                </a:moveTo>
                <a:moveTo>
                  <a:pt x="203242" y="255316"/>
                </a:moveTo>
                <a:lnTo>
                  <a:pt x="239541" y="193315"/>
                </a:lnTo>
                <a:lnTo>
                  <a:pt x="275839" y="255316"/>
                </a:lnTo>
                <a:close/>
              </a:path>
            </a:pathLst>
          </a:custGeom>
          <a:noFill/>
          <a:ln w="11961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4" name="Rounded Rectangle 21">
            <a:extLst>
              <a:ext uri="{FF2B5EF4-FFF2-40B4-BE49-F238E27FC236}">
                <a16:creationId xmlns:a16="http://schemas.microsoft.com/office/drawing/2014/main" id="{B7FCB042-0518-782F-705A-3A377D1093C5}"/>
              </a:ext>
            </a:extLst>
          </p:cNvPr>
          <p:cNvSpPr/>
          <p:nvPr/>
        </p:nvSpPr>
        <p:spPr>
          <a:xfrm>
            <a:off x="3510581" y="4681111"/>
            <a:ext cx="271196" cy="271531"/>
          </a:xfrm>
          <a:custGeom>
            <a:avLst/>
            <a:gdLst/>
            <a:ahLst/>
            <a:cxnLst/>
            <a:rect l="0" t="0" r="0" b="0"/>
            <a:pathLst>
              <a:path w="271196" h="271531">
                <a:moveTo>
                  <a:pt x="119510" y="220742"/>
                </a:moveTo>
                <a:lnTo>
                  <a:pt x="109031" y="224773"/>
                </a:lnTo>
                <a:cubicBezTo>
                  <a:pt x="102051" y="227452"/>
                  <a:pt x="94326" y="227452"/>
                  <a:pt x="87345" y="224773"/>
                </a:cubicBezTo>
                <a:lnTo>
                  <a:pt x="76867" y="220742"/>
                </a:lnTo>
                <a:cubicBezTo>
                  <a:pt x="30578" y="202942"/>
                  <a:pt x="34" y="158470"/>
                  <a:pt x="37" y="108877"/>
                </a:cubicBezTo>
                <a:lnTo>
                  <a:pt x="37" y="32227"/>
                </a:lnTo>
                <a:cubicBezTo>
                  <a:pt x="0" y="26338"/>
                  <a:pt x="3416" y="20974"/>
                  <a:pt x="8769" y="18519"/>
                </a:cubicBezTo>
                <a:cubicBezTo>
                  <a:pt x="36957" y="6213"/>
                  <a:pt x="67427" y="1"/>
                  <a:pt x="98182" y="289"/>
                </a:cubicBezTo>
                <a:cubicBezTo>
                  <a:pt x="128938" y="0"/>
                  <a:pt x="159408" y="6212"/>
                  <a:pt x="187595" y="18519"/>
                </a:cubicBezTo>
                <a:cubicBezTo>
                  <a:pt x="192955" y="20968"/>
                  <a:pt x="196378" y="26334"/>
                  <a:pt x="196339" y="32227"/>
                </a:cubicBezTo>
                <a:lnTo>
                  <a:pt x="196339" y="111317"/>
                </a:lnTo>
                <a:moveTo>
                  <a:pt x="98278" y="192405"/>
                </a:moveTo>
                <a:lnTo>
                  <a:pt x="105587" y="189606"/>
                </a:lnTo>
                <a:cubicBezTo>
                  <a:pt x="140304" y="177516"/>
                  <a:pt x="163676" y="144908"/>
                  <a:pt x="163971" y="108147"/>
                </a:cubicBezTo>
                <a:lnTo>
                  <a:pt x="163971" y="40181"/>
                </a:lnTo>
                <a:cubicBezTo>
                  <a:pt x="143491" y="33564"/>
                  <a:pt x="122097" y="30210"/>
                  <a:pt x="100575" y="30241"/>
                </a:cubicBezTo>
                <a:lnTo>
                  <a:pt x="95886" y="30241"/>
                </a:lnTo>
                <a:cubicBezTo>
                  <a:pt x="74367" y="30207"/>
                  <a:pt x="52975" y="33545"/>
                  <a:pt x="32489" y="40133"/>
                </a:cubicBezTo>
                <a:lnTo>
                  <a:pt x="32489" y="108147"/>
                </a:lnTo>
                <a:cubicBezTo>
                  <a:pt x="32786" y="144898"/>
                  <a:pt x="56145" y="177498"/>
                  <a:pt x="90850" y="189594"/>
                </a:cubicBezTo>
                <a:close/>
                <a:moveTo>
                  <a:pt x="33063" y="118171"/>
                </a:moveTo>
                <a:lnTo>
                  <a:pt x="136866" y="34499"/>
                </a:lnTo>
                <a:moveTo>
                  <a:pt x="53446" y="163912"/>
                </a:moveTo>
                <a:lnTo>
                  <a:pt x="163876" y="74894"/>
                </a:lnTo>
                <a:moveTo>
                  <a:pt x="155849" y="230718"/>
                </a:moveTo>
                <a:lnTo>
                  <a:pt x="221519" y="230718"/>
                </a:lnTo>
                <a:cubicBezTo>
                  <a:pt x="230339" y="230731"/>
                  <a:pt x="238054" y="236661"/>
                  <a:pt x="240335" y="245182"/>
                </a:cubicBezTo>
                <a:cubicBezTo>
                  <a:pt x="242617" y="253703"/>
                  <a:pt x="238897" y="262694"/>
                  <a:pt x="231263" y="267112"/>
                </a:cubicBezTo>
                <a:cubicBezTo>
                  <a:pt x="223628" y="271531"/>
                  <a:pt x="213979" y="270278"/>
                  <a:pt x="207727" y="264055"/>
                </a:cubicBezTo>
                <a:moveTo>
                  <a:pt x="213313" y="160694"/>
                </a:moveTo>
                <a:cubicBezTo>
                  <a:pt x="219077" y="147231"/>
                  <a:pt x="233905" y="140099"/>
                  <a:pt x="248021" y="144002"/>
                </a:cubicBezTo>
                <a:cubicBezTo>
                  <a:pt x="262137" y="147904"/>
                  <a:pt x="271196" y="161640"/>
                  <a:pt x="269225" y="176152"/>
                </a:cubicBezTo>
                <a:cubicBezTo>
                  <a:pt x="267254" y="190665"/>
                  <a:pt x="254860" y="201487"/>
                  <a:pt x="240215" y="201484"/>
                </a:cubicBezTo>
                <a:lnTo>
                  <a:pt x="155849" y="201484"/>
                </a:lnTo>
              </a:path>
            </a:pathLst>
          </a:custGeom>
          <a:noFill/>
          <a:ln w="11961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143001" y="238625"/>
            <a:ext cx="6228525" cy="440700"/>
          </a:xfrm>
        </p:spPr>
        <p:txBody>
          <a:bodyPr>
            <a:noAutofit/>
          </a:bodyPr>
          <a:lstStyle/>
          <a:p>
            <a:r>
              <a:rPr lang="es-ES" sz="2200" dirty="0"/>
              <a:t>MODELOS DE INNOVACIÓN PARA PYMES</a:t>
            </a:r>
            <a:endParaRPr sz="2200" dirty="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FE0850E3-4362-9249-D019-22E84D65ED5E}"/>
              </a:ext>
            </a:extLst>
          </p:cNvPr>
          <p:cNvGrpSpPr/>
          <p:nvPr/>
        </p:nvGrpSpPr>
        <p:grpSpPr>
          <a:xfrm>
            <a:off x="3150296" y="2076642"/>
            <a:ext cx="1396639" cy="2066908"/>
            <a:chOff x="1634210" y="1912466"/>
            <a:chExt cx="1396639" cy="2968368"/>
          </a:xfrm>
        </p:grpSpPr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C8A1A71A-4BC0-92BE-D4C0-70FFBC34E216}"/>
                </a:ext>
              </a:extLst>
            </p:cNvPr>
            <p:cNvSpPr/>
            <p:nvPr/>
          </p:nvSpPr>
          <p:spPr>
            <a:xfrm>
              <a:off x="1634210" y="1912466"/>
              <a:ext cx="1396639" cy="2968368"/>
            </a:xfrm>
            <a:custGeom>
              <a:avLst/>
              <a:gdLst/>
              <a:ahLst/>
              <a:cxnLst/>
              <a:rect l="0" t="0" r="0" b="0"/>
              <a:pathLst>
                <a:path w="1396639" h="2968368">
                  <a:moveTo>
                    <a:pt x="1121130" y="1163539"/>
                  </a:moveTo>
                  <a:cubicBezTo>
                    <a:pt x="1122326" y="1163763"/>
                    <a:pt x="1123514" y="1163992"/>
                    <a:pt x="1124697" y="1164227"/>
                  </a:cubicBezTo>
                  <a:cubicBezTo>
                    <a:pt x="1165551" y="1172353"/>
                    <a:pt x="1204330" y="1187918"/>
                    <a:pt x="1239192" y="1209935"/>
                  </a:cubicBezTo>
                  <a:cubicBezTo>
                    <a:pt x="1260255" y="1223237"/>
                    <a:pt x="1279888" y="1238894"/>
                    <a:pt x="1297684" y="1256690"/>
                  </a:cubicBezTo>
                  <a:cubicBezTo>
                    <a:pt x="1315479" y="1274486"/>
                    <a:pt x="1331137" y="1294119"/>
                    <a:pt x="1344439" y="1315182"/>
                  </a:cubicBezTo>
                  <a:cubicBezTo>
                    <a:pt x="1366456" y="1350043"/>
                    <a:pt x="1382020" y="1388823"/>
                    <a:pt x="1390147" y="1429677"/>
                  </a:cubicBezTo>
                  <a:cubicBezTo>
                    <a:pt x="1394464" y="1451381"/>
                    <a:pt x="1396618" y="1473348"/>
                    <a:pt x="1396639" y="1495266"/>
                  </a:cubicBezTo>
                  <a:lnTo>
                    <a:pt x="1396639" y="2929006"/>
                  </a:lnTo>
                  <a:cubicBezTo>
                    <a:pt x="1396639" y="2950745"/>
                    <a:pt x="1379016" y="2968368"/>
                    <a:pt x="1357277" y="2968368"/>
                  </a:cubicBezTo>
                  <a:lnTo>
                    <a:pt x="1278554" y="2968368"/>
                  </a:lnTo>
                  <a:cubicBezTo>
                    <a:pt x="1256815" y="2968368"/>
                    <a:pt x="1239192" y="2950745"/>
                    <a:pt x="1239192" y="2929006"/>
                  </a:cubicBezTo>
                  <a:lnTo>
                    <a:pt x="1239192" y="1499082"/>
                  </a:lnTo>
                  <a:cubicBezTo>
                    <a:pt x="1239225" y="1497371"/>
                    <a:pt x="1239234" y="1495660"/>
                    <a:pt x="1239218" y="1493948"/>
                  </a:cubicBezTo>
                  <a:cubicBezTo>
                    <a:pt x="1239234" y="1492237"/>
                    <a:pt x="1239225" y="1490525"/>
                    <a:pt x="1239192" y="1488813"/>
                  </a:cubicBezTo>
                  <a:lnTo>
                    <a:pt x="1239192" y="1492093"/>
                  </a:lnTo>
                  <a:cubicBezTo>
                    <a:pt x="1238987" y="1481492"/>
                    <a:pt x="1237846" y="1470882"/>
                    <a:pt x="1235759" y="1460387"/>
                  </a:cubicBezTo>
                  <a:cubicBezTo>
                    <a:pt x="1228796" y="1425384"/>
                    <a:pt x="1211611" y="1393232"/>
                    <a:pt x="1186376" y="1367998"/>
                  </a:cubicBezTo>
                  <a:cubicBezTo>
                    <a:pt x="1167826" y="1349448"/>
                    <a:pt x="1145539" y="1335248"/>
                    <a:pt x="1121130" y="1326260"/>
                  </a:cubicBezTo>
                  <a:close/>
                  <a:moveTo>
                    <a:pt x="542925" y="373937"/>
                  </a:moveTo>
                  <a:cubicBezTo>
                    <a:pt x="532429" y="371849"/>
                    <a:pt x="521819" y="370708"/>
                    <a:pt x="511218" y="370503"/>
                  </a:cubicBezTo>
                  <a:cubicBezTo>
                    <a:pt x="508888" y="370458"/>
                    <a:pt x="506558" y="370458"/>
                    <a:pt x="504229" y="370503"/>
                  </a:cubicBezTo>
                  <a:lnTo>
                    <a:pt x="259920" y="370504"/>
                  </a:lnTo>
                  <a:cubicBezTo>
                    <a:pt x="256371" y="370504"/>
                    <a:pt x="254536" y="374742"/>
                    <a:pt x="256965" y="377329"/>
                  </a:cubicBezTo>
                  <a:lnTo>
                    <a:pt x="323663" y="448411"/>
                  </a:lnTo>
                  <a:cubicBezTo>
                    <a:pt x="352174" y="478795"/>
                    <a:pt x="350655" y="526539"/>
                    <a:pt x="320271" y="555050"/>
                  </a:cubicBezTo>
                  <a:cubicBezTo>
                    <a:pt x="289886" y="583560"/>
                    <a:pt x="242143" y="582041"/>
                    <a:pt x="213632" y="551657"/>
                  </a:cubicBezTo>
                  <a:lnTo>
                    <a:pt x="26980" y="344472"/>
                  </a:lnTo>
                  <a:cubicBezTo>
                    <a:pt x="0" y="314525"/>
                    <a:pt x="0" y="269036"/>
                    <a:pt x="26979" y="239088"/>
                  </a:cubicBezTo>
                  <a:lnTo>
                    <a:pt x="213632" y="31903"/>
                  </a:lnTo>
                  <a:cubicBezTo>
                    <a:pt x="242143" y="1518"/>
                    <a:pt x="289886" y="0"/>
                    <a:pt x="320271" y="28510"/>
                  </a:cubicBezTo>
                  <a:cubicBezTo>
                    <a:pt x="350655" y="57021"/>
                    <a:pt x="352174" y="104764"/>
                    <a:pt x="323663" y="135149"/>
                  </a:cubicBezTo>
                  <a:lnTo>
                    <a:pt x="260927" y="202008"/>
                  </a:lnTo>
                  <a:cubicBezTo>
                    <a:pt x="256997" y="206196"/>
                    <a:pt x="259967" y="213057"/>
                    <a:pt x="265711" y="213057"/>
                  </a:cubicBezTo>
                  <a:lnTo>
                    <a:pt x="491322" y="213057"/>
                  </a:lnTo>
                  <a:lnTo>
                    <a:pt x="492555" y="213076"/>
                  </a:lnTo>
                  <a:cubicBezTo>
                    <a:pt x="518616" y="212134"/>
                    <a:pt x="547791" y="214408"/>
                    <a:pt x="573634" y="219549"/>
                  </a:cubicBezTo>
                  <a:cubicBezTo>
                    <a:pt x="614488" y="227675"/>
                    <a:pt x="653268" y="243240"/>
                    <a:pt x="688130" y="265256"/>
                  </a:cubicBezTo>
                  <a:cubicBezTo>
                    <a:pt x="709193" y="278559"/>
                    <a:pt x="728825" y="294216"/>
                    <a:pt x="746621" y="312012"/>
                  </a:cubicBezTo>
                  <a:cubicBezTo>
                    <a:pt x="764417" y="329808"/>
                    <a:pt x="780075" y="349441"/>
                    <a:pt x="793377" y="370503"/>
                  </a:cubicBezTo>
                  <a:cubicBezTo>
                    <a:pt x="815394" y="405365"/>
                    <a:pt x="830958" y="444145"/>
                    <a:pt x="839084" y="484999"/>
                  </a:cubicBezTo>
                  <a:cubicBezTo>
                    <a:pt x="843402" y="506703"/>
                    <a:pt x="845555" y="528670"/>
                    <a:pt x="845576" y="550588"/>
                  </a:cubicBezTo>
                  <a:lnTo>
                    <a:pt x="845576" y="973645"/>
                  </a:lnTo>
                  <a:cubicBezTo>
                    <a:pt x="845531" y="975973"/>
                    <a:pt x="845531" y="978304"/>
                    <a:pt x="845576" y="980634"/>
                  </a:cubicBezTo>
                  <a:cubicBezTo>
                    <a:pt x="845782" y="991235"/>
                    <a:pt x="846922" y="1001845"/>
                    <a:pt x="849009" y="1012341"/>
                  </a:cubicBezTo>
                  <a:cubicBezTo>
                    <a:pt x="855972" y="1047343"/>
                    <a:pt x="873157" y="1079494"/>
                    <a:pt x="898392" y="1104729"/>
                  </a:cubicBezTo>
                  <a:cubicBezTo>
                    <a:pt x="916949" y="1123286"/>
                    <a:pt x="939246" y="1137490"/>
                    <a:pt x="963666" y="1146477"/>
                  </a:cubicBezTo>
                  <a:lnTo>
                    <a:pt x="963666" y="1309193"/>
                  </a:lnTo>
                  <a:cubicBezTo>
                    <a:pt x="962459" y="1308967"/>
                    <a:pt x="961261" y="1308737"/>
                    <a:pt x="960071" y="1308500"/>
                  </a:cubicBezTo>
                  <a:cubicBezTo>
                    <a:pt x="919218" y="1300374"/>
                    <a:pt x="880438" y="1284810"/>
                    <a:pt x="845576" y="1262793"/>
                  </a:cubicBezTo>
                  <a:cubicBezTo>
                    <a:pt x="824513" y="1249491"/>
                    <a:pt x="804880" y="1233832"/>
                    <a:pt x="787085" y="1216037"/>
                  </a:cubicBezTo>
                  <a:cubicBezTo>
                    <a:pt x="769343" y="1198295"/>
                    <a:pt x="753725" y="1178726"/>
                    <a:pt x="740449" y="1157735"/>
                  </a:cubicBezTo>
                  <a:lnTo>
                    <a:pt x="740329" y="1157546"/>
                  </a:lnTo>
                  <a:cubicBezTo>
                    <a:pt x="718312" y="1122684"/>
                    <a:pt x="702748" y="1083904"/>
                    <a:pt x="694621" y="1043050"/>
                  </a:cubicBezTo>
                  <a:cubicBezTo>
                    <a:pt x="690304" y="1021345"/>
                    <a:pt x="688150" y="999378"/>
                    <a:pt x="688130" y="977461"/>
                  </a:cubicBezTo>
                  <a:lnTo>
                    <a:pt x="688130" y="554404"/>
                  </a:lnTo>
                  <a:cubicBezTo>
                    <a:pt x="688175" y="552075"/>
                    <a:pt x="688175" y="549745"/>
                    <a:pt x="688130" y="547415"/>
                  </a:cubicBezTo>
                  <a:cubicBezTo>
                    <a:pt x="687925" y="536814"/>
                    <a:pt x="686784" y="526204"/>
                    <a:pt x="684696" y="515708"/>
                  </a:cubicBezTo>
                  <a:cubicBezTo>
                    <a:pt x="677734" y="480706"/>
                    <a:pt x="660549" y="448554"/>
                    <a:pt x="635313" y="423320"/>
                  </a:cubicBezTo>
                  <a:cubicBezTo>
                    <a:pt x="610079" y="398084"/>
                    <a:pt x="577927" y="380899"/>
                    <a:pt x="542925" y="373937"/>
                  </a:cubicBezTo>
                  <a:close/>
                  <a:moveTo>
                    <a:pt x="1239192" y="1492093"/>
                  </a:moveTo>
                  <a:lnTo>
                    <a:pt x="1239199" y="1492451"/>
                  </a:lnTo>
                  <a:lnTo>
                    <a:pt x="1239210" y="1493162"/>
                  </a:lnTo>
                  <a:lnTo>
                    <a:pt x="1239218" y="1493948"/>
                  </a:lnTo>
                  <a:cubicBezTo>
                    <a:pt x="1239213" y="1494566"/>
                    <a:pt x="1239204" y="1495184"/>
                    <a:pt x="1239192" y="1495802"/>
                  </a:cubicBezTo>
                  <a:moveTo>
                    <a:pt x="1239192" y="1495802"/>
                  </a:moveTo>
                  <a:lnTo>
                    <a:pt x="1239192" y="1488813"/>
                  </a:lnTo>
                  <a:moveTo>
                    <a:pt x="1239192" y="1495802"/>
                  </a:moveTo>
                  <a:lnTo>
                    <a:pt x="1239192" y="2929006"/>
                  </a:lnTo>
                  <a:moveTo>
                    <a:pt x="1396639" y="1491986"/>
                  </a:moveTo>
                  <a:lnTo>
                    <a:pt x="1396639" y="2929006"/>
                  </a:lnTo>
                  <a:moveTo>
                    <a:pt x="688130" y="554404"/>
                  </a:moveTo>
                  <a:lnTo>
                    <a:pt x="688130" y="547415"/>
                  </a:lnTo>
                  <a:moveTo>
                    <a:pt x="845576" y="980634"/>
                  </a:moveTo>
                  <a:lnTo>
                    <a:pt x="845576" y="973645"/>
                  </a:lnTo>
                  <a:moveTo>
                    <a:pt x="504229" y="370503"/>
                  </a:moveTo>
                  <a:lnTo>
                    <a:pt x="511218" y="370503"/>
                  </a:lnTo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2">
              <a:extLst>
                <a:ext uri="{FF2B5EF4-FFF2-40B4-BE49-F238E27FC236}">
                  <a16:creationId xmlns:a16="http://schemas.microsoft.com/office/drawing/2014/main" id="{7777BC04-CB88-5635-116F-D70062FB5748}"/>
                </a:ext>
              </a:extLst>
            </p:cNvPr>
            <p:cNvSpPr/>
            <p:nvPr/>
          </p:nvSpPr>
          <p:spPr>
            <a:xfrm>
              <a:off x="1634210" y="1912466"/>
              <a:ext cx="1396639" cy="2968368"/>
            </a:xfrm>
            <a:custGeom>
              <a:avLst/>
              <a:gdLst/>
              <a:ahLst/>
              <a:cxnLst/>
              <a:rect l="0" t="0" r="0" b="0"/>
              <a:pathLst>
                <a:path w="1396639" h="2968368">
                  <a:moveTo>
                    <a:pt x="1121130" y="1163539"/>
                  </a:moveTo>
                  <a:cubicBezTo>
                    <a:pt x="1122326" y="1163763"/>
                    <a:pt x="1123514" y="1163992"/>
                    <a:pt x="1124697" y="1164227"/>
                  </a:cubicBezTo>
                  <a:cubicBezTo>
                    <a:pt x="1165551" y="1172353"/>
                    <a:pt x="1204330" y="1187918"/>
                    <a:pt x="1239192" y="1209935"/>
                  </a:cubicBezTo>
                  <a:cubicBezTo>
                    <a:pt x="1260255" y="1223237"/>
                    <a:pt x="1279888" y="1238894"/>
                    <a:pt x="1297684" y="1256690"/>
                  </a:cubicBezTo>
                  <a:cubicBezTo>
                    <a:pt x="1315479" y="1274486"/>
                    <a:pt x="1331137" y="1294119"/>
                    <a:pt x="1344439" y="1315182"/>
                  </a:cubicBezTo>
                  <a:cubicBezTo>
                    <a:pt x="1366456" y="1350043"/>
                    <a:pt x="1382020" y="1388823"/>
                    <a:pt x="1390147" y="1429677"/>
                  </a:cubicBezTo>
                  <a:cubicBezTo>
                    <a:pt x="1394464" y="1451381"/>
                    <a:pt x="1396618" y="1473348"/>
                    <a:pt x="1396639" y="1495266"/>
                  </a:cubicBezTo>
                  <a:lnTo>
                    <a:pt x="1396639" y="2929006"/>
                  </a:lnTo>
                  <a:cubicBezTo>
                    <a:pt x="1396639" y="2950745"/>
                    <a:pt x="1379016" y="2968368"/>
                    <a:pt x="1357277" y="2968368"/>
                  </a:cubicBezTo>
                  <a:lnTo>
                    <a:pt x="1278554" y="2968368"/>
                  </a:lnTo>
                  <a:cubicBezTo>
                    <a:pt x="1256815" y="2968368"/>
                    <a:pt x="1239192" y="2950745"/>
                    <a:pt x="1239192" y="2929006"/>
                  </a:cubicBezTo>
                  <a:lnTo>
                    <a:pt x="1239192" y="1499082"/>
                  </a:lnTo>
                  <a:cubicBezTo>
                    <a:pt x="1239225" y="1497371"/>
                    <a:pt x="1239234" y="1495660"/>
                    <a:pt x="1239218" y="1493948"/>
                  </a:cubicBezTo>
                  <a:cubicBezTo>
                    <a:pt x="1239234" y="1492237"/>
                    <a:pt x="1239225" y="1490525"/>
                    <a:pt x="1239192" y="1488813"/>
                  </a:cubicBezTo>
                  <a:lnTo>
                    <a:pt x="1239192" y="1492093"/>
                  </a:lnTo>
                  <a:cubicBezTo>
                    <a:pt x="1238987" y="1481492"/>
                    <a:pt x="1237846" y="1470882"/>
                    <a:pt x="1235759" y="1460387"/>
                  </a:cubicBezTo>
                  <a:cubicBezTo>
                    <a:pt x="1228796" y="1425384"/>
                    <a:pt x="1211611" y="1393232"/>
                    <a:pt x="1186376" y="1367998"/>
                  </a:cubicBezTo>
                  <a:cubicBezTo>
                    <a:pt x="1167826" y="1349448"/>
                    <a:pt x="1145539" y="1335248"/>
                    <a:pt x="1121130" y="1326260"/>
                  </a:cubicBezTo>
                  <a:close/>
                  <a:moveTo>
                    <a:pt x="542925" y="373937"/>
                  </a:moveTo>
                  <a:cubicBezTo>
                    <a:pt x="532429" y="371849"/>
                    <a:pt x="521819" y="370708"/>
                    <a:pt x="511218" y="370503"/>
                  </a:cubicBezTo>
                  <a:cubicBezTo>
                    <a:pt x="508888" y="370458"/>
                    <a:pt x="506558" y="370458"/>
                    <a:pt x="504229" y="370503"/>
                  </a:cubicBezTo>
                  <a:lnTo>
                    <a:pt x="259920" y="370504"/>
                  </a:lnTo>
                  <a:cubicBezTo>
                    <a:pt x="256371" y="370504"/>
                    <a:pt x="254536" y="374742"/>
                    <a:pt x="256965" y="377329"/>
                  </a:cubicBezTo>
                  <a:lnTo>
                    <a:pt x="323663" y="448411"/>
                  </a:lnTo>
                  <a:cubicBezTo>
                    <a:pt x="352174" y="478795"/>
                    <a:pt x="350655" y="526539"/>
                    <a:pt x="320271" y="555050"/>
                  </a:cubicBezTo>
                  <a:cubicBezTo>
                    <a:pt x="289886" y="583560"/>
                    <a:pt x="242143" y="582041"/>
                    <a:pt x="213632" y="551657"/>
                  </a:cubicBezTo>
                  <a:lnTo>
                    <a:pt x="26980" y="344472"/>
                  </a:lnTo>
                  <a:cubicBezTo>
                    <a:pt x="0" y="314525"/>
                    <a:pt x="0" y="269036"/>
                    <a:pt x="26979" y="239088"/>
                  </a:cubicBezTo>
                  <a:lnTo>
                    <a:pt x="213632" y="31903"/>
                  </a:lnTo>
                  <a:cubicBezTo>
                    <a:pt x="242143" y="1518"/>
                    <a:pt x="289886" y="0"/>
                    <a:pt x="320271" y="28510"/>
                  </a:cubicBezTo>
                  <a:cubicBezTo>
                    <a:pt x="350655" y="57021"/>
                    <a:pt x="352174" y="104764"/>
                    <a:pt x="323663" y="135149"/>
                  </a:cubicBezTo>
                  <a:lnTo>
                    <a:pt x="260927" y="202008"/>
                  </a:lnTo>
                  <a:cubicBezTo>
                    <a:pt x="256997" y="206196"/>
                    <a:pt x="259967" y="213057"/>
                    <a:pt x="265711" y="213057"/>
                  </a:cubicBezTo>
                  <a:lnTo>
                    <a:pt x="491322" y="213057"/>
                  </a:lnTo>
                  <a:lnTo>
                    <a:pt x="492555" y="213076"/>
                  </a:lnTo>
                  <a:cubicBezTo>
                    <a:pt x="518616" y="212134"/>
                    <a:pt x="547791" y="214408"/>
                    <a:pt x="573634" y="219549"/>
                  </a:cubicBezTo>
                  <a:cubicBezTo>
                    <a:pt x="614488" y="227675"/>
                    <a:pt x="653268" y="243240"/>
                    <a:pt x="688130" y="265256"/>
                  </a:cubicBezTo>
                  <a:cubicBezTo>
                    <a:pt x="709193" y="278559"/>
                    <a:pt x="728825" y="294216"/>
                    <a:pt x="746621" y="312012"/>
                  </a:cubicBezTo>
                  <a:cubicBezTo>
                    <a:pt x="764417" y="329808"/>
                    <a:pt x="780075" y="349441"/>
                    <a:pt x="793377" y="370503"/>
                  </a:cubicBezTo>
                  <a:cubicBezTo>
                    <a:pt x="815394" y="405365"/>
                    <a:pt x="830958" y="444145"/>
                    <a:pt x="839084" y="484999"/>
                  </a:cubicBezTo>
                  <a:cubicBezTo>
                    <a:pt x="843402" y="506703"/>
                    <a:pt x="845555" y="528670"/>
                    <a:pt x="845576" y="550588"/>
                  </a:cubicBezTo>
                  <a:lnTo>
                    <a:pt x="845576" y="973645"/>
                  </a:lnTo>
                  <a:cubicBezTo>
                    <a:pt x="845531" y="975973"/>
                    <a:pt x="845531" y="978304"/>
                    <a:pt x="845576" y="980634"/>
                  </a:cubicBezTo>
                  <a:cubicBezTo>
                    <a:pt x="845782" y="991235"/>
                    <a:pt x="846922" y="1001845"/>
                    <a:pt x="849009" y="1012341"/>
                  </a:cubicBezTo>
                  <a:cubicBezTo>
                    <a:pt x="855972" y="1047343"/>
                    <a:pt x="873157" y="1079494"/>
                    <a:pt x="898392" y="1104729"/>
                  </a:cubicBezTo>
                  <a:cubicBezTo>
                    <a:pt x="916949" y="1123286"/>
                    <a:pt x="939246" y="1137490"/>
                    <a:pt x="963666" y="1146477"/>
                  </a:cubicBezTo>
                  <a:lnTo>
                    <a:pt x="963666" y="1309193"/>
                  </a:lnTo>
                  <a:cubicBezTo>
                    <a:pt x="962459" y="1308967"/>
                    <a:pt x="961261" y="1308737"/>
                    <a:pt x="960071" y="1308500"/>
                  </a:cubicBezTo>
                  <a:cubicBezTo>
                    <a:pt x="919218" y="1300374"/>
                    <a:pt x="880438" y="1284810"/>
                    <a:pt x="845576" y="1262793"/>
                  </a:cubicBezTo>
                  <a:cubicBezTo>
                    <a:pt x="824513" y="1249491"/>
                    <a:pt x="804880" y="1233832"/>
                    <a:pt x="787085" y="1216037"/>
                  </a:cubicBezTo>
                  <a:cubicBezTo>
                    <a:pt x="769343" y="1198295"/>
                    <a:pt x="753725" y="1178726"/>
                    <a:pt x="740449" y="1157735"/>
                  </a:cubicBezTo>
                  <a:lnTo>
                    <a:pt x="740329" y="1157546"/>
                  </a:lnTo>
                  <a:cubicBezTo>
                    <a:pt x="718312" y="1122684"/>
                    <a:pt x="702748" y="1083904"/>
                    <a:pt x="694621" y="1043050"/>
                  </a:cubicBezTo>
                  <a:cubicBezTo>
                    <a:pt x="690304" y="1021345"/>
                    <a:pt x="688150" y="999378"/>
                    <a:pt x="688130" y="977461"/>
                  </a:cubicBezTo>
                  <a:lnTo>
                    <a:pt x="688130" y="554404"/>
                  </a:lnTo>
                  <a:cubicBezTo>
                    <a:pt x="688175" y="552075"/>
                    <a:pt x="688175" y="549745"/>
                    <a:pt x="688130" y="547415"/>
                  </a:cubicBezTo>
                  <a:cubicBezTo>
                    <a:pt x="687925" y="536814"/>
                    <a:pt x="686784" y="526204"/>
                    <a:pt x="684696" y="515708"/>
                  </a:cubicBezTo>
                  <a:cubicBezTo>
                    <a:pt x="677734" y="480706"/>
                    <a:pt x="660549" y="448554"/>
                    <a:pt x="635313" y="423320"/>
                  </a:cubicBezTo>
                  <a:cubicBezTo>
                    <a:pt x="610079" y="398084"/>
                    <a:pt x="577927" y="380899"/>
                    <a:pt x="542925" y="373937"/>
                  </a:cubicBezTo>
                  <a:close/>
                  <a:moveTo>
                    <a:pt x="1239192" y="1492093"/>
                  </a:moveTo>
                  <a:lnTo>
                    <a:pt x="1239199" y="1492451"/>
                  </a:lnTo>
                  <a:lnTo>
                    <a:pt x="1239210" y="1493162"/>
                  </a:lnTo>
                  <a:lnTo>
                    <a:pt x="1239218" y="1493948"/>
                  </a:lnTo>
                  <a:cubicBezTo>
                    <a:pt x="1239213" y="1494566"/>
                    <a:pt x="1239204" y="1495184"/>
                    <a:pt x="1239192" y="1495802"/>
                  </a:cubicBezTo>
                  <a:moveTo>
                    <a:pt x="1239192" y="1495802"/>
                  </a:moveTo>
                  <a:lnTo>
                    <a:pt x="1239192" y="1488813"/>
                  </a:lnTo>
                  <a:moveTo>
                    <a:pt x="1239192" y="1495802"/>
                  </a:moveTo>
                  <a:lnTo>
                    <a:pt x="1239192" y="2929006"/>
                  </a:lnTo>
                  <a:moveTo>
                    <a:pt x="1396639" y="1491986"/>
                  </a:moveTo>
                  <a:lnTo>
                    <a:pt x="1396639" y="2929006"/>
                  </a:lnTo>
                  <a:moveTo>
                    <a:pt x="688130" y="554404"/>
                  </a:moveTo>
                  <a:lnTo>
                    <a:pt x="688130" y="547415"/>
                  </a:lnTo>
                  <a:moveTo>
                    <a:pt x="845576" y="980634"/>
                  </a:moveTo>
                  <a:lnTo>
                    <a:pt x="845576" y="973645"/>
                  </a:lnTo>
                  <a:moveTo>
                    <a:pt x="504229" y="370503"/>
                  </a:moveTo>
                  <a:lnTo>
                    <a:pt x="511218" y="370503"/>
                  </a:lnTo>
                </a:path>
              </a:pathLst>
            </a:custGeom>
            <a:noFill/>
            <a:ln w="9840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5219EB24-42B4-5DB2-B964-9405AF63CBD0}"/>
              </a:ext>
            </a:extLst>
          </p:cNvPr>
          <p:cNvGrpSpPr/>
          <p:nvPr/>
        </p:nvGrpSpPr>
        <p:grpSpPr>
          <a:xfrm>
            <a:off x="3900903" y="1853274"/>
            <a:ext cx="583560" cy="2290277"/>
            <a:chOff x="2384819" y="1358774"/>
            <a:chExt cx="583560" cy="3522063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3AE94079-7CB2-09B4-AB79-A69F944E918E}"/>
                </a:ext>
              </a:extLst>
            </p:cNvPr>
            <p:cNvSpPr/>
            <p:nvPr/>
          </p:nvSpPr>
          <p:spPr>
            <a:xfrm>
              <a:off x="2384819" y="1358774"/>
              <a:ext cx="583560" cy="3522063"/>
            </a:xfrm>
            <a:custGeom>
              <a:avLst/>
              <a:gdLst/>
              <a:ahLst/>
              <a:cxnLst/>
              <a:rect l="0" t="0" r="0" b="0"/>
              <a:pathLst>
                <a:path w="583560" h="3522063">
                  <a:moveTo>
                    <a:pt x="213057" y="1573522"/>
                  </a:moveTo>
                  <a:lnTo>
                    <a:pt x="213057" y="265700"/>
                  </a:lnTo>
                  <a:cubicBezTo>
                    <a:pt x="213057" y="259956"/>
                    <a:pt x="206196" y="256985"/>
                    <a:pt x="202007" y="260916"/>
                  </a:cubicBezTo>
                  <a:lnTo>
                    <a:pt x="135149" y="323652"/>
                  </a:lnTo>
                  <a:cubicBezTo>
                    <a:pt x="104764" y="352162"/>
                    <a:pt x="57021" y="350644"/>
                    <a:pt x="28510" y="320259"/>
                  </a:cubicBezTo>
                  <a:cubicBezTo>
                    <a:pt x="0" y="289875"/>
                    <a:pt x="1518" y="242131"/>
                    <a:pt x="31903" y="213621"/>
                  </a:cubicBezTo>
                  <a:lnTo>
                    <a:pt x="239074" y="26980"/>
                  </a:lnTo>
                  <a:cubicBezTo>
                    <a:pt x="269020" y="1"/>
                    <a:pt x="314506" y="0"/>
                    <a:pt x="344455" y="26976"/>
                  </a:cubicBezTo>
                  <a:lnTo>
                    <a:pt x="551657" y="213621"/>
                  </a:lnTo>
                  <a:cubicBezTo>
                    <a:pt x="582041" y="242131"/>
                    <a:pt x="583560" y="289875"/>
                    <a:pt x="555050" y="320259"/>
                  </a:cubicBezTo>
                  <a:cubicBezTo>
                    <a:pt x="526539" y="350644"/>
                    <a:pt x="478795" y="352162"/>
                    <a:pt x="448411" y="323652"/>
                  </a:cubicBezTo>
                  <a:lnTo>
                    <a:pt x="381552" y="260916"/>
                  </a:lnTo>
                  <a:cubicBezTo>
                    <a:pt x="377363" y="256985"/>
                    <a:pt x="370503" y="259956"/>
                    <a:pt x="370503" y="265700"/>
                  </a:cubicBezTo>
                  <a:lnTo>
                    <a:pt x="370503" y="1291280"/>
                  </a:lnTo>
                  <a:lnTo>
                    <a:pt x="370486" y="1291291"/>
                  </a:lnTo>
                  <a:cubicBezTo>
                    <a:pt x="349423" y="1304593"/>
                    <a:pt x="329790" y="1320251"/>
                    <a:pt x="311995" y="1338046"/>
                  </a:cubicBezTo>
                  <a:cubicBezTo>
                    <a:pt x="294199" y="1355842"/>
                    <a:pt x="278541" y="1375474"/>
                    <a:pt x="265239" y="1396538"/>
                  </a:cubicBezTo>
                  <a:cubicBezTo>
                    <a:pt x="243222" y="1431399"/>
                    <a:pt x="227658" y="1470179"/>
                    <a:pt x="219531" y="1511033"/>
                  </a:cubicBezTo>
                  <a:cubicBezTo>
                    <a:pt x="215418" y="1531714"/>
                    <a:pt x="213268" y="1552634"/>
                    <a:pt x="213057" y="1573522"/>
                  </a:cubicBezTo>
                  <a:close/>
                  <a:moveTo>
                    <a:pt x="331141" y="3522063"/>
                  </a:moveTo>
                  <a:lnTo>
                    <a:pt x="252418" y="3522063"/>
                  </a:lnTo>
                  <a:cubicBezTo>
                    <a:pt x="230679" y="3522063"/>
                    <a:pt x="213057" y="3504441"/>
                    <a:pt x="213057" y="3482702"/>
                  </a:cubicBezTo>
                  <a:lnTo>
                    <a:pt x="213057" y="2357580"/>
                  </a:lnTo>
                  <a:cubicBezTo>
                    <a:pt x="234113" y="2344279"/>
                    <a:pt x="253740" y="2328625"/>
                    <a:pt x="271531" y="2310834"/>
                  </a:cubicBezTo>
                  <a:cubicBezTo>
                    <a:pt x="289326" y="2293038"/>
                    <a:pt x="304984" y="2273406"/>
                    <a:pt x="318286" y="2252343"/>
                  </a:cubicBezTo>
                  <a:cubicBezTo>
                    <a:pt x="340303" y="2217482"/>
                    <a:pt x="355868" y="2178702"/>
                    <a:pt x="363994" y="2137848"/>
                  </a:cubicBezTo>
                  <a:cubicBezTo>
                    <a:pt x="368311" y="2116143"/>
                    <a:pt x="370488" y="2093911"/>
                    <a:pt x="370509" y="2071993"/>
                  </a:cubicBezTo>
                  <a:lnTo>
                    <a:pt x="370503" y="3482702"/>
                  </a:lnTo>
                  <a:cubicBezTo>
                    <a:pt x="370503" y="3504441"/>
                    <a:pt x="352880" y="3522063"/>
                    <a:pt x="331141" y="3522063"/>
                  </a:cubicBez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7D0D0A06-9E7C-22C2-4D1D-652D1160866C}"/>
                </a:ext>
              </a:extLst>
            </p:cNvPr>
            <p:cNvSpPr/>
            <p:nvPr/>
          </p:nvSpPr>
          <p:spPr>
            <a:xfrm>
              <a:off x="2384819" y="1358774"/>
              <a:ext cx="583560" cy="3522063"/>
            </a:xfrm>
            <a:custGeom>
              <a:avLst/>
              <a:gdLst/>
              <a:ahLst/>
              <a:cxnLst/>
              <a:rect l="0" t="0" r="0" b="0"/>
              <a:pathLst>
                <a:path w="583560" h="3522063">
                  <a:moveTo>
                    <a:pt x="213057" y="1573522"/>
                  </a:moveTo>
                  <a:lnTo>
                    <a:pt x="213057" y="265700"/>
                  </a:lnTo>
                  <a:cubicBezTo>
                    <a:pt x="213057" y="259956"/>
                    <a:pt x="206196" y="256985"/>
                    <a:pt x="202007" y="260916"/>
                  </a:cubicBezTo>
                  <a:lnTo>
                    <a:pt x="135149" y="323652"/>
                  </a:lnTo>
                  <a:cubicBezTo>
                    <a:pt x="104764" y="352162"/>
                    <a:pt x="57021" y="350644"/>
                    <a:pt x="28510" y="320259"/>
                  </a:cubicBezTo>
                  <a:cubicBezTo>
                    <a:pt x="0" y="289875"/>
                    <a:pt x="1518" y="242131"/>
                    <a:pt x="31903" y="213621"/>
                  </a:cubicBezTo>
                  <a:lnTo>
                    <a:pt x="239074" y="26980"/>
                  </a:lnTo>
                  <a:cubicBezTo>
                    <a:pt x="269020" y="1"/>
                    <a:pt x="314506" y="0"/>
                    <a:pt x="344455" y="26976"/>
                  </a:cubicBezTo>
                  <a:lnTo>
                    <a:pt x="551657" y="213621"/>
                  </a:lnTo>
                  <a:cubicBezTo>
                    <a:pt x="582041" y="242131"/>
                    <a:pt x="583560" y="289875"/>
                    <a:pt x="555050" y="320259"/>
                  </a:cubicBezTo>
                  <a:cubicBezTo>
                    <a:pt x="526539" y="350644"/>
                    <a:pt x="478795" y="352162"/>
                    <a:pt x="448411" y="323652"/>
                  </a:cubicBezTo>
                  <a:lnTo>
                    <a:pt x="381552" y="260916"/>
                  </a:lnTo>
                  <a:cubicBezTo>
                    <a:pt x="377363" y="256985"/>
                    <a:pt x="370503" y="259956"/>
                    <a:pt x="370503" y="265700"/>
                  </a:cubicBezTo>
                  <a:lnTo>
                    <a:pt x="370503" y="1291280"/>
                  </a:lnTo>
                  <a:lnTo>
                    <a:pt x="370486" y="1291291"/>
                  </a:lnTo>
                  <a:cubicBezTo>
                    <a:pt x="349423" y="1304593"/>
                    <a:pt x="329790" y="1320251"/>
                    <a:pt x="311995" y="1338046"/>
                  </a:cubicBezTo>
                  <a:cubicBezTo>
                    <a:pt x="294199" y="1355842"/>
                    <a:pt x="278541" y="1375474"/>
                    <a:pt x="265239" y="1396538"/>
                  </a:cubicBezTo>
                  <a:cubicBezTo>
                    <a:pt x="243222" y="1431399"/>
                    <a:pt x="227658" y="1470179"/>
                    <a:pt x="219531" y="1511033"/>
                  </a:cubicBezTo>
                  <a:cubicBezTo>
                    <a:pt x="215418" y="1531714"/>
                    <a:pt x="213268" y="1552634"/>
                    <a:pt x="213057" y="1573522"/>
                  </a:cubicBezTo>
                  <a:close/>
                  <a:moveTo>
                    <a:pt x="331141" y="3522063"/>
                  </a:moveTo>
                  <a:lnTo>
                    <a:pt x="252418" y="3522063"/>
                  </a:lnTo>
                  <a:cubicBezTo>
                    <a:pt x="230679" y="3522063"/>
                    <a:pt x="213057" y="3504441"/>
                    <a:pt x="213057" y="3482702"/>
                  </a:cubicBezTo>
                  <a:lnTo>
                    <a:pt x="213057" y="2357580"/>
                  </a:lnTo>
                  <a:cubicBezTo>
                    <a:pt x="234113" y="2344279"/>
                    <a:pt x="253740" y="2328625"/>
                    <a:pt x="271531" y="2310834"/>
                  </a:cubicBezTo>
                  <a:cubicBezTo>
                    <a:pt x="289326" y="2293038"/>
                    <a:pt x="304984" y="2273406"/>
                    <a:pt x="318286" y="2252343"/>
                  </a:cubicBezTo>
                  <a:cubicBezTo>
                    <a:pt x="340303" y="2217482"/>
                    <a:pt x="355868" y="2178702"/>
                    <a:pt x="363994" y="2137848"/>
                  </a:cubicBezTo>
                  <a:cubicBezTo>
                    <a:pt x="368311" y="2116143"/>
                    <a:pt x="370488" y="2093911"/>
                    <a:pt x="370509" y="2071993"/>
                  </a:cubicBezTo>
                  <a:lnTo>
                    <a:pt x="370503" y="3482702"/>
                  </a:lnTo>
                  <a:cubicBezTo>
                    <a:pt x="370503" y="3504441"/>
                    <a:pt x="352880" y="3522063"/>
                    <a:pt x="331141" y="3522063"/>
                  </a:cubicBezTo>
                  <a:close/>
                </a:path>
              </a:pathLst>
            </a:custGeom>
            <a:noFill/>
            <a:ln w="9840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3351469B-6C1D-0E23-D973-0A92992A25D7}"/>
              </a:ext>
            </a:extLst>
          </p:cNvPr>
          <p:cNvGrpSpPr/>
          <p:nvPr/>
        </p:nvGrpSpPr>
        <p:grpSpPr>
          <a:xfrm>
            <a:off x="3844980" y="2548982"/>
            <a:ext cx="1114535" cy="1594569"/>
            <a:chOff x="2328894" y="2384805"/>
            <a:chExt cx="1114535" cy="2496029"/>
          </a:xfrm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252A292D-991C-C019-5722-4DA1BC658D65}"/>
                </a:ext>
              </a:extLst>
            </p:cNvPr>
            <p:cNvSpPr/>
            <p:nvPr/>
          </p:nvSpPr>
          <p:spPr>
            <a:xfrm>
              <a:off x="2328894" y="2384805"/>
              <a:ext cx="1114535" cy="2496029"/>
            </a:xfrm>
            <a:custGeom>
              <a:avLst/>
              <a:gdLst/>
              <a:ahLst/>
              <a:cxnLst/>
              <a:rect l="0" t="0" r="0" b="0"/>
              <a:pathLst>
                <a:path w="1114535" h="2496029">
                  <a:moveTo>
                    <a:pt x="273248" y="1328715"/>
                  </a:moveTo>
                  <a:cubicBezTo>
                    <a:pt x="271829" y="1329642"/>
                    <a:pt x="270403" y="1330558"/>
                    <a:pt x="268970" y="1331462"/>
                  </a:cubicBezTo>
                  <a:cubicBezTo>
                    <a:pt x="268970" y="1331462"/>
                    <a:pt x="236838" y="1348582"/>
                    <a:pt x="210262" y="1369603"/>
                  </a:cubicBezTo>
                  <a:cubicBezTo>
                    <a:pt x="183687" y="1390625"/>
                    <a:pt x="167842" y="1426990"/>
                    <a:pt x="160880" y="1461992"/>
                  </a:cubicBezTo>
                  <a:cubicBezTo>
                    <a:pt x="158791" y="1472487"/>
                    <a:pt x="157651" y="1483098"/>
                    <a:pt x="157446" y="1493698"/>
                  </a:cubicBezTo>
                  <a:cubicBezTo>
                    <a:pt x="157401" y="1496029"/>
                    <a:pt x="157401" y="1498359"/>
                    <a:pt x="157446" y="1500688"/>
                  </a:cubicBezTo>
                  <a:lnTo>
                    <a:pt x="157446" y="2456668"/>
                  </a:lnTo>
                  <a:cubicBezTo>
                    <a:pt x="157446" y="2478407"/>
                    <a:pt x="139823" y="2496029"/>
                    <a:pt x="118084" y="2496029"/>
                  </a:cubicBezTo>
                  <a:lnTo>
                    <a:pt x="39361" y="2496029"/>
                  </a:lnTo>
                  <a:cubicBezTo>
                    <a:pt x="17622" y="2496029"/>
                    <a:pt x="0" y="2478407"/>
                    <a:pt x="0" y="2456668"/>
                  </a:cubicBezTo>
                  <a:lnTo>
                    <a:pt x="0" y="1496872"/>
                  </a:lnTo>
                  <a:cubicBezTo>
                    <a:pt x="20" y="1474954"/>
                    <a:pt x="2174" y="1452987"/>
                    <a:pt x="6492" y="1431283"/>
                  </a:cubicBezTo>
                  <a:cubicBezTo>
                    <a:pt x="9805" y="1414622"/>
                    <a:pt x="14357" y="1398305"/>
                    <a:pt x="20078" y="1382459"/>
                  </a:cubicBezTo>
                  <a:cubicBezTo>
                    <a:pt x="28386" y="1359450"/>
                    <a:pt x="39161" y="1337432"/>
                    <a:pt x="52199" y="1316787"/>
                  </a:cubicBezTo>
                  <a:cubicBezTo>
                    <a:pt x="65501" y="1295724"/>
                    <a:pt x="81159" y="1276092"/>
                    <a:pt x="98955" y="1258296"/>
                  </a:cubicBezTo>
                  <a:cubicBezTo>
                    <a:pt x="115540" y="1241711"/>
                    <a:pt x="133721" y="1226982"/>
                    <a:pt x="153168" y="1214287"/>
                  </a:cubicBezTo>
                  <a:cubicBezTo>
                    <a:pt x="154587" y="1213361"/>
                    <a:pt x="156013" y="1212445"/>
                    <a:pt x="157446" y="1211540"/>
                  </a:cubicBezTo>
                  <a:lnTo>
                    <a:pt x="158186" y="1211074"/>
                  </a:lnTo>
                  <a:cubicBezTo>
                    <a:pt x="179818" y="1198581"/>
                    <a:pt x="199466" y="1188886"/>
                    <a:pt x="216156" y="1172196"/>
                  </a:cubicBezTo>
                  <a:cubicBezTo>
                    <a:pt x="241392" y="1146961"/>
                    <a:pt x="258574" y="1116013"/>
                    <a:pt x="265537" y="1081010"/>
                  </a:cubicBezTo>
                  <a:cubicBezTo>
                    <a:pt x="267625" y="1070515"/>
                    <a:pt x="268765" y="1059905"/>
                    <a:pt x="268970" y="1049304"/>
                  </a:cubicBezTo>
                  <a:lnTo>
                    <a:pt x="268970" y="550588"/>
                  </a:lnTo>
                  <a:lnTo>
                    <a:pt x="268972" y="549647"/>
                  </a:lnTo>
                  <a:cubicBezTo>
                    <a:pt x="269053" y="528042"/>
                    <a:pt x="271207" y="506393"/>
                    <a:pt x="275462" y="484999"/>
                  </a:cubicBezTo>
                  <a:cubicBezTo>
                    <a:pt x="283589" y="444145"/>
                    <a:pt x="299153" y="405365"/>
                    <a:pt x="321170" y="370503"/>
                  </a:cubicBezTo>
                  <a:cubicBezTo>
                    <a:pt x="334472" y="349441"/>
                    <a:pt x="350130" y="329808"/>
                    <a:pt x="367925" y="312012"/>
                  </a:cubicBezTo>
                  <a:cubicBezTo>
                    <a:pt x="385721" y="294216"/>
                    <a:pt x="405354" y="278559"/>
                    <a:pt x="426417" y="265256"/>
                  </a:cubicBezTo>
                  <a:cubicBezTo>
                    <a:pt x="461279" y="243240"/>
                    <a:pt x="500058" y="227675"/>
                    <a:pt x="540912" y="219549"/>
                  </a:cubicBezTo>
                  <a:cubicBezTo>
                    <a:pt x="566756" y="214408"/>
                    <a:pt x="595931" y="212134"/>
                    <a:pt x="621992" y="213076"/>
                  </a:cubicBezTo>
                  <a:lnTo>
                    <a:pt x="623225" y="213057"/>
                  </a:lnTo>
                  <a:lnTo>
                    <a:pt x="848835" y="213057"/>
                  </a:lnTo>
                  <a:cubicBezTo>
                    <a:pt x="854580" y="213057"/>
                    <a:pt x="857550" y="206196"/>
                    <a:pt x="853619" y="202008"/>
                  </a:cubicBezTo>
                  <a:lnTo>
                    <a:pt x="790883" y="135149"/>
                  </a:lnTo>
                  <a:cubicBezTo>
                    <a:pt x="762372" y="104764"/>
                    <a:pt x="763891" y="57021"/>
                    <a:pt x="794276" y="28510"/>
                  </a:cubicBezTo>
                  <a:cubicBezTo>
                    <a:pt x="824660" y="0"/>
                    <a:pt x="872404" y="1518"/>
                    <a:pt x="900914" y="31903"/>
                  </a:cubicBezTo>
                  <a:lnTo>
                    <a:pt x="1087557" y="239090"/>
                  </a:lnTo>
                  <a:cubicBezTo>
                    <a:pt x="1114535" y="269037"/>
                    <a:pt x="1114535" y="314524"/>
                    <a:pt x="1087557" y="344470"/>
                  </a:cubicBezTo>
                  <a:lnTo>
                    <a:pt x="900914" y="551657"/>
                  </a:lnTo>
                  <a:cubicBezTo>
                    <a:pt x="872404" y="582041"/>
                    <a:pt x="824660" y="583560"/>
                    <a:pt x="794276" y="555050"/>
                  </a:cubicBezTo>
                  <a:cubicBezTo>
                    <a:pt x="763891" y="526539"/>
                    <a:pt x="762372" y="478795"/>
                    <a:pt x="790883" y="448411"/>
                  </a:cubicBezTo>
                  <a:lnTo>
                    <a:pt x="853619" y="381552"/>
                  </a:lnTo>
                  <a:cubicBezTo>
                    <a:pt x="857549" y="377364"/>
                    <a:pt x="854579" y="370503"/>
                    <a:pt x="848835" y="370503"/>
                  </a:cubicBezTo>
                  <a:lnTo>
                    <a:pt x="610317" y="370503"/>
                  </a:lnTo>
                  <a:cubicBezTo>
                    <a:pt x="607989" y="370458"/>
                    <a:pt x="605659" y="370458"/>
                    <a:pt x="603329" y="370503"/>
                  </a:cubicBezTo>
                  <a:cubicBezTo>
                    <a:pt x="592727" y="370708"/>
                    <a:pt x="582117" y="371849"/>
                    <a:pt x="571622" y="373937"/>
                  </a:cubicBezTo>
                  <a:cubicBezTo>
                    <a:pt x="536619" y="380899"/>
                    <a:pt x="504468" y="398084"/>
                    <a:pt x="479233" y="423320"/>
                  </a:cubicBezTo>
                  <a:cubicBezTo>
                    <a:pt x="453998" y="448554"/>
                    <a:pt x="436813" y="480706"/>
                    <a:pt x="429850" y="515708"/>
                  </a:cubicBezTo>
                  <a:cubicBezTo>
                    <a:pt x="427766" y="526190"/>
                    <a:pt x="426625" y="536786"/>
                    <a:pt x="426417" y="547374"/>
                  </a:cubicBezTo>
                  <a:lnTo>
                    <a:pt x="426417" y="547415"/>
                  </a:lnTo>
                  <a:cubicBezTo>
                    <a:pt x="426371" y="549745"/>
                    <a:pt x="426371" y="552075"/>
                    <a:pt x="426417" y="554404"/>
                  </a:cubicBezTo>
                  <a:lnTo>
                    <a:pt x="426419" y="1044928"/>
                  </a:lnTo>
                  <a:lnTo>
                    <a:pt x="426417" y="1046130"/>
                  </a:lnTo>
                  <a:cubicBezTo>
                    <a:pt x="426396" y="1068048"/>
                    <a:pt x="424242" y="1090015"/>
                    <a:pt x="419925" y="1111720"/>
                  </a:cubicBezTo>
                  <a:cubicBezTo>
                    <a:pt x="416694" y="1127960"/>
                    <a:pt x="412289" y="1143872"/>
                    <a:pt x="406770" y="1159341"/>
                  </a:cubicBezTo>
                  <a:cubicBezTo>
                    <a:pt x="398405" y="1182786"/>
                    <a:pt x="387482" y="1205211"/>
                    <a:pt x="374217" y="1226215"/>
                  </a:cubicBezTo>
                  <a:cubicBezTo>
                    <a:pt x="360915" y="1247278"/>
                    <a:pt x="345257" y="1266911"/>
                    <a:pt x="327462" y="1284707"/>
                  </a:cubicBezTo>
                  <a:cubicBezTo>
                    <a:pt x="310877" y="1301292"/>
                    <a:pt x="292696" y="1316020"/>
                    <a:pt x="273248" y="1328715"/>
                  </a:cubicBezTo>
                  <a:close/>
                  <a:moveTo>
                    <a:pt x="426417" y="554404"/>
                  </a:moveTo>
                  <a:lnTo>
                    <a:pt x="426417" y="547415"/>
                  </a:lnTo>
                  <a:cubicBezTo>
                    <a:pt x="426417" y="547401"/>
                    <a:pt x="426417" y="547387"/>
                    <a:pt x="426417" y="547374"/>
                  </a:cubicBezTo>
                  <a:lnTo>
                    <a:pt x="426419" y="1044928"/>
                  </a:lnTo>
                  <a:moveTo>
                    <a:pt x="268972" y="549647"/>
                  </a:moveTo>
                  <a:cubicBezTo>
                    <a:pt x="268972" y="549961"/>
                    <a:pt x="268970" y="550275"/>
                    <a:pt x="268970" y="550588"/>
                  </a:cubicBezTo>
                  <a:moveTo>
                    <a:pt x="157446" y="1500688"/>
                  </a:moveTo>
                  <a:lnTo>
                    <a:pt x="157446" y="1493698"/>
                  </a:lnTo>
                  <a:moveTo>
                    <a:pt x="158186" y="1211074"/>
                  </a:moveTo>
                  <a:cubicBezTo>
                    <a:pt x="157939" y="1211229"/>
                    <a:pt x="157693" y="1211385"/>
                    <a:pt x="157446" y="1211540"/>
                  </a:cubicBezTo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8">
              <a:extLst>
                <a:ext uri="{FF2B5EF4-FFF2-40B4-BE49-F238E27FC236}">
                  <a16:creationId xmlns:a16="http://schemas.microsoft.com/office/drawing/2014/main" id="{03EE1655-31F0-75B7-660E-05AD58547039}"/>
                </a:ext>
              </a:extLst>
            </p:cNvPr>
            <p:cNvSpPr/>
            <p:nvPr/>
          </p:nvSpPr>
          <p:spPr>
            <a:xfrm>
              <a:off x="2328894" y="2384805"/>
              <a:ext cx="1114535" cy="2496029"/>
            </a:xfrm>
            <a:custGeom>
              <a:avLst/>
              <a:gdLst/>
              <a:ahLst/>
              <a:cxnLst/>
              <a:rect l="0" t="0" r="0" b="0"/>
              <a:pathLst>
                <a:path w="1114535" h="2496029">
                  <a:moveTo>
                    <a:pt x="273248" y="1328715"/>
                  </a:moveTo>
                  <a:cubicBezTo>
                    <a:pt x="271829" y="1329642"/>
                    <a:pt x="270403" y="1330558"/>
                    <a:pt x="268970" y="1331462"/>
                  </a:cubicBezTo>
                  <a:cubicBezTo>
                    <a:pt x="268970" y="1331462"/>
                    <a:pt x="236838" y="1348582"/>
                    <a:pt x="210262" y="1369603"/>
                  </a:cubicBezTo>
                  <a:cubicBezTo>
                    <a:pt x="183687" y="1390625"/>
                    <a:pt x="167842" y="1426990"/>
                    <a:pt x="160880" y="1461992"/>
                  </a:cubicBezTo>
                  <a:cubicBezTo>
                    <a:pt x="158791" y="1472487"/>
                    <a:pt x="157651" y="1483098"/>
                    <a:pt x="157446" y="1493698"/>
                  </a:cubicBezTo>
                  <a:cubicBezTo>
                    <a:pt x="157401" y="1496029"/>
                    <a:pt x="157401" y="1498359"/>
                    <a:pt x="157446" y="1500688"/>
                  </a:cubicBezTo>
                  <a:lnTo>
                    <a:pt x="157446" y="2456668"/>
                  </a:lnTo>
                  <a:cubicBezTo>
                    <a:pt x="157446" y="2478407"/>
                    <a:pt x="139823" y="2496029"/>
                    <a:pt x="118084" y="2496029"/>
                  </a:cubicBezTo>
                  <a:lnTo>
                    <a:pt x="39361" y="2496029"/>
                  </a:lnTo>
                  <a:cubicBezTo>
                    <a:pt x="17622" y="2496029"/>
                    <a:pt x="0" y="2478407"/>
                    <a:pt x="0" y="2456668"/>
                  </a:cubicBezTo>
                  <a:lnTo>
                    <a:pt x="0" y="1496872"/>
                  </a:lnTo>
                  <a:cubicBezTo>
                    <a:pt x="20" y="1474954"/>
                    <a:pt x="2174" y="1452987"/>
                    <a:pt x="6492" y="1431283"/>
                  </a:cubicBezTo>
                  <a:cubicBezTo>
                    <a:pt x="9805" y="1414622"/>
                    <a:pt x="14357" y="1398305"/>
                    <a:pt x="20078" y="1382459"/>
                  </a:cubicBezTo>
                  <a:cubicBezTo>
                    <a:pt x="28386" y="1359450"/>
                    <a:pt x="39161" y="1337432"/>
                    <a:pt x="52199" y="1316787"/>
                  </a:cubicBezTo>
                  <a:cubicBezTo>
                    <a:pt x="65501" y="1295724"/>
                    <a:pt x="81159" y="1276092"/>
                    <a:pt x="98955" y="1258296"/>
                  </a:cubicBezTo>
                  <a:cubicBezTo>
                    <a:pt x="115540" y="1241711"/>
                    <a:pt x="133721" y="1226982"/>
                    <a:pt x="153168" y="1214287"/>
                  </a:cubicBezTo>
                  <a:cubicBezTo>
                    <a:pt x="154587" y="1213361"/>
                    <a:pt x="156013" y="1212445"/>
                    <a:pt x="157446" y="1211540"/>
                  </a:cubicBezTo>
                  <a:lnTo>
                    <a:pt x="158186" y="1211074"/>
                  </a:lnTo>
                  <a:cubicBezTo>
                    <a:pt x="179818" y="1198581"/>
                    <a:pt x="199466" y="1188886"/>
                    <a:pt x="216156" y="1172196"/>
                  </a:cubicBezTo>
                  <a:cubicBezTo>
                    <a:pt x="241392" y="1146961"/>
                    <a:pt x="258574" y="1116013"/>
                    <a:pt x="265537" y="1081010"/>
                  </a:cubicBezTo>
                  <a:cubicBezTo>
                    <a:pt x="267625" y="1070515"/>
                    <a:pt x="268765" y="1059905"/>
                    <a:pt x="268970" y="1049304"/>
                  </a:cubicBezTo>
                  <a:lnTo>
                    <a:pt x="268970" y="550588"/>
                  </a:lnTo>
                  <a:lnTo>
                    <a:pt x="268972" y="549647"/>
                  </a:lnTo>
                  <a:cubicBezTo>
                    <a:pt x="269053" y="528042"/>
                    <a:pt x="271207" y="506393"/>
                    <a:pt x="275462" y="484999"/>
                  </a:cubicBezTo>
                  <a:cubicBezTo>
                    <a:pt x="283589" y="444145"/>
                    <a:pt x="299153" y="405365"/>
                    <a:pt x="321170" y="370503"/>
                  </a:cubicBezTo>
                  <a:cubicBezTo>
                    <a:pt x="334472" y="349441"/>
                    <a:pt x="350130" y="329808"/>
                    <a:pt x="367925" y="312012"/>
                  </a:cubicBezTo>
                  <a:cubicBezTo>
                    <a:pt x="385721" y="294216"/>
                    <a:pt x="405354" y="278559"/>
                    <a:pt x="426417" y="265256"/>
                  </a:cubicBezTo>
                  <a:cubicBezTo>
                    <a:pt x="461279" y="243240"/>
                    <a:pt x="500058" y="227675"/>
                    <a:pt x="540912" y="219549"/>
                  </a:cubicBezTo>
                  <a:cubicBezTo>
                    <a:pt x="566756" y="214408"/>
                    <a:pt x="595931" y="212134"/>
                    <a:pt x="621992" y="213076"/>
                  </a:cubicBezTo>
                  <a:lnTo>
                    <a:pt x="623225" y="213057"/>
                  </a:lnTo>
                  <a:lnTo>
                    <a:pt x="848835" y="213057"/>
                  </a:lnTo>
                  <a:cubicBezTo>
                    <a:pt x="854580" y="213057"/>
                    <a:pt x="857550" y="206196"/>
                    <a:pt x="853619" y="202008"/>
                  </a:cubicBezTo>
                  <a:lnTo>
                    <a:pt x="790883" y="135149"/>
                  </a:lnTo>
                  <a:cubicBezTo>
                    <a:pt x="762372" y="104764"/>
                    <a:pt x="763891" y="57021"/>
                    <a:pt x="794276" y="28510"/>
                  </a:cubicBezTo>
                  <a:cubicBezTo>
                    <a:pt x="824660" y="0"/>
                    <a:pt x="872404" y="1518"/>
                    <a:pt x="900914" y="31903"/>
                  </a:cubicBezTo>
                  <a:lnTo>
                    <a:pt x="1087557" y="239090"/>
                  </a:lnTo>
                  <a:cubicBezTo>
                    <a:pt x="1114535" y="269037"/>
                    <a:pt x="1114535" y="314524"/>
                    <a:pt x="1087557" y="344470"/>
                  </a:cubicBezTo>
                  <a:lnTo>
                    <a:pt x="900914" y="551657"/>
                  </a:lnTo>
                  <a:cubicBezTo>
                    <a:pt x="872404" y="582041"/>
                    <a:pt x="824660" y="583560"/>
                    <a:pt x="794276" y="555050"/>
                  </a:cubicBezTo>
                  <a:cubicBezTo>
                    <a:pt x="763891" y="526539"/>
                    <a:pt x="762372" y="478795"/>
                    <a:pt x="790883" y="448411"/>
                  </a:cubicBezTo>
                  <a:lnTo>
                    <a:pt x="853619" y="381552"/>
                  </a:lnTo>
                  <a:cubicBezTo>
                    <a:pt x="857549" y="377364"/>
                    <a:pt x="854579" y="370503"/>
                    <a:pt x="848835" y="370503"/>
                  </a:cubicBezTo>
                  <a:lnTo>
                    <a:pt x="610317" y="370503"/>
                  </a:lnTo>
                  <a:cubicBezTo>
                    <a:pt x="607989" y="370458"/>
                    <a:pt x="605659" y="370458"/>
                    <a:pt x="603329" y="370503"/>
                  </a:cubicBezTo>
                  <a:cubicBezTo>
                    <a:pt x="592727" y="370708"/>
                    <a:pt x="582117" y="371849"/>
                    <a:pt x="571622" y="373937"/>
                  </a:cubicBezTo>
                  <a:cubicBezTo>
                    <a:pt x="536619" y="380899"/>
                    <a:pt x="504468" y="398084"/>
                    <a:pt x="479233" y="423320"/>
                  </a:cubicBezTo>
                  <a:cubicBezTo>
                    <a:pt x="453998" y="448554"/>
                    <a:pt x="436813" y="480706"/>
                    <a:pt x="429850" y="515708"/>
                  </a:cubicBezTo>
                  <a:cubicBezTo>
                    <a:pt x="427766" y="526190"/>
                    <a:pt x="426625" y="536786"/>
                    <a:pt x="426417" y="547374"/>
                  </a:cubicBezTo>
                  <a:lnTo>
                    <a:pt x="426417" y="547415"/>
                  </a:lnTo>
                  <a:cubicBezTo>
                    <a:pt x="426371" y="549745"/>
                    <a:pt x="426371" y="552075"/>
                    <a:pt x="426417" y="554404"/>
                  </a:cubicBezTo>
                  <a:lnTo>
                    <a:pt x="426419" y="1044928"/>
                  </a:lnTo>
                  <a:lnTo>
                    <a:pt x="426417" y="1046130"/>
                  </a:lnTo>
                  <a:cubicBezTo>
                    <a:pt x="426396" y="1068048"/>
                    <a:pt x="424242" y="1090015"/>
                    <a:pt x="419925" y="1111720"/>
                  </a:cubicBezTo>
                  <a:cubicBezTo>
                    <a:pt x="416694" y="1127960"/>
                    <a:pt x="412289" y="1143872"/>
                    <a:pt x="406770" y="1159341"/>
                  </a:cubicBezTo>
                  <a:cubicBezTo>
                    <a:pt x="398405" y="1182786"/>
                    <a:pt x="387482" y="1205211"/>
                    <a:pt x="374217" y="1226215"/>
                  </a:cubicBezTo>
                  <a:cubicBezTo>
                    <a:pt x="360915" y="1247278"/>
                    <a:pt x="345257" y="1266911"/>
                    <a:pt x="327462" y="1284707"/>
                  </a:cubicBezTo>
                  <a:cubicBezTo>
                    <a:pt x="310877" y="1301292"/>
                    <a:pt x="292696" y="1316020"/>
                    <a:pt x="273248" y="1328715"/>
                  </a:cubicBezTo>
                  <a:close/>
                  <a:moveTo>
                    <a:pt x="426417" y="554404"/>
                  </a:moveTo>
                  <a:lnTo>
                    <a:pt x="426417" y="547415"/>
                  </a:lnTo>
                  <a:cubicBezTo>
                    <a:pt x="426417" y="547401"/>
                    <a:pt x="426417" y="547387"/>
                    <a:pt x="426417" y="547374"/>
                  </a:cubicBezTo>
                  <a:lnTo>
                    <a:pt x="426419" y="1044928"/>
                  </a:lnTo>
                  <a:moveTo>
                    <a:pt x="268972" y="549647"/>
                  </a:moveTo>
                  <a:cubicBezTo>
                    <a:pt x="268972" y="549961"/>
                    <a:pt x="268970" y="550275"/>
                    <a:pt x="268970" y="550588"/>
                  </a:cubicBezTo>
                  <a:moveTo>
                    <a:pt x="157446" y="1500688"/>
                  </a:moveTo>
                  <a:lnTo>
                    <a:pt x="157446" y="1493698"/>
                  </a:lnTo>
                  <a:moveTo>
                    <a:pt x="158186" y="1211074"/>
                  </a:moveTo>
                  <a:cubicBezTo>
                    <a:pt x="157939" y="1211229"/>
                    <a:pt x="157693" y="1211385"/>
                    <a:pt x="157446" y="1211540"/>
                  </a:cubicBezTo>
                </a:path>
              </a:pathLst>
            </a:custGeom>
            <a:noFill/>
            <a:ln w="9840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extBox 11">
            <a:extLst>
              <a:ext uri="{FF2B5EF4-FFF2-40B4-BE49-F238E27FC236}">
                <a16:creationId xmlns:a16="http://schemas.microsoft.com/office/drawing/2014/main" id="{63EDFBCA-E3F5-CC48-ADB1-8A302EFE0786}"/>
              </a:ext>
            </a:extLst>
          </p:cNvPr>
          <p:cNvSpPr txBox="1"/>
          <p:nvPr/>
        </p:nvSpPr>
        <p:spPr>
          <a:xfrm>
            <a:off x="3231835" y="807081"/>
            <a:ext cx="204382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 err="1">
                <a:solidFill>
                  <a:srgbClr val="E55753"/>
                </a:solidFill>
                <a:latin typeface="Sora" pitchFamily="2" charset="0"/>
                <a:cs typeface="Sora" pitchFamily="2" charset="0"/>
              </a:rPr>
              <a:t>Innovación</a:t>
            </a:r>
            <a:r>
              <a:rPr b="1" dirty="0">
                <a:solidFill>
                  <a:srgbClr val="E55753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b="1" dirty="0" err="1">
                <a:solidFill>
                  <a:srgbClr val="E55753"/>
                </a:solidFill>
                <a:latin typeface="Sora" pitchFamily="2" charset="0"/>
                <a:cs typeface="Sora" pitchFamily="2" charset="0"/>
              </a:rPr>
              <a:t>Disruptiva</a:t>
            </a:r>
            <a:endParaRPr b="1" dirty="0">
              <a:solidFill>
                <a:srgbClr val="E55753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BF4D1B0-5545-23FE-F171-58F799F2222C}"/>
              </a:ext>
            </a:extLst>
          </p:cNvPr>
          <p:cNvSpPr txBox="1"/>
          <p:nvPr/>
        </p:nvSpPr>
        <p:spPr>
          <a:xfrm>
            <a:off x="3406561" y="1150281"/>
            <a:ext cx="175528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Crea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nuevos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mercados y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simplifica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servicios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para un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impacto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significativo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.</a:t>
            </a: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71B1CD99-CF89-DE3A-760B-9F79AFF951CB}"/>
              </a:ext>
            </a:extLst>
          </p:cNvPr>
          <p:cNvSpPr txBox="1"/>
          <p:nvPr/>
        </p:nvSpPr>
        <p:spPr>
          <a:xfrm>
            <a:off x="1242815" y="1980205"/>
            <a:ext cx="177612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 err="1">
                <a:solidFill>
                  <a:srgbClr val="4E88E7"/>
                </a:solidFill>
                <a:latin typeface="Sora" pitchFamily="2" charset="0"/>
                <a:cs typeface="Sora" pitchFamily="2" charset="0"/>
              </a:rPr>
              <a:t>Innovación</a:t>
            </a:r>
            <a:r>
              <a:rPr b="1" dirty="0">
                <a:solidFill>
                  <a:srgbClr val="4E88E7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b="1" dirty="0" err="1">
                <a:solidFill>
                  <a:srgbClr val="4E88E7"/>
                </a:solidFill>
                <a:latin typeface="Sora" pitchFamily="2" charset="0"/>
                <a:cs typeface="Sora" pitchFamily="2" charset="0"/>
              </a:rPr>
              <a:t>Abierta</a:t>
            </a:r>
            <a:endParaRPr b="1" dirty="0">
              <a:solidFill>
                <a:srgbClr val="4E88E7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EEB6FFED-0A70-667C-A5C2-8789EAC3712B}"/>
              </a:ext>
            </a:extLst>
          </p:cNvPr>
          <p:cNvSpPr txBox="1"/>
          <p:nvPr/>
        </p:nvSpPr>
        <p:spPr>
          <a:xfrm>
            <a:off x="1311699" y="2296969"/>
            <a:ext cx="1776126" cy="7694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Fomenta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la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colaboración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externa y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el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aprovechamiento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del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conocimiento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para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impulsar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la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innovación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.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0DC235B1-F961-F4D3-7F1D-D7139201FA54}"/>
              </a:ext>
            </a:extLst>
          </p:cNvPr>
          <p:cNvSpPr txBox="1"/>
          <p:nvPr/>
        </p:nvSpPr>
        <p:spPr>
          <a:xfrm>
            <a:off x="5071748" y="2460269"/>
            <a:ext cx="1120500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 err="1">
                <a:solidFill>
                  <a:srgbClr val="3CC583"/>
                </a:solidFill>
                <a:latin typeface="Sora" pitchFamily="2" charset="0"/>
                <a:cs typeface="Sora" pitchFamily="2" charset="0"/>
              </a:rPr>
              <a:t>Innovación</a:t>
            </a:r>
            <a:r>
              <a:rPr b="1" dirty="0">
                <a:solidFill>
                  <a:srgbClr val="3CC583"/>
                </a:solidFill>
                <a:latin typeface="Sora" pitchFamily="2" charset="0"/>
                <a:cs typeface="Sora" pitchFamily="2" charset="0"/>
              </a:rPr>
              <a:t>
Incremental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5A6AC24-3789-ADF0-7619-0DD0764CFDCC}"/>
              </a:ext>
            </a:extLst>
          </p:cNvPr>
          <p:cNvSpPr txBox="1"/>
          <p:nvPr/>
        </p:nvSpPr>
        <p:spPr>
          <a:xfrm>
            <a:off x="5071749" y="2931223"/>
            <a:ext cx="1609415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Mejora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gradualmente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los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procesos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con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menor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riesgo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e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inversión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200" dirty="0">
                <a:latin typeface="Sora SemiBold" pitchFamily="2" charset="0"/>
                <a:cs typeface="Sora SemiBold" pitchFamily="2" charset="0"/>
              </a:rPr>
              <a:t>TIPOS DE INNOVACIÓN DIGITAL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366EAC1-8F07-D0A9-5AE8-C7570DDCB621}"/>
              </a:ext>
            </a:extLst>
          </p:cNvPr>
          <p:cNvGrpSpPr/>
          <p:nvPr/>
        </p:nvGrpSpPr>
        <p:grpSpPr>
          <a:xfrm>
            <a:off x="1026864" y="2992012"/>
            <a:ext cx="7060361" cy="1642412"/>
            <a:chOff x="-128837" y="2992012"/>
            <a:chExt cx="7060361" cy="16424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8595ABFC-5AB4-989D-865B-0A235441578B}"/>
                </a:ext>
              </a:extLst>
            </p:cNvPr>
            <p:cNvGrpSpPr/>
            <p:nvPr/>
          </p:nvGrpSpPr>
          <p:grpSpPr>
            <a:xfrm>
              <a:off x="4953446" y="2992012"/>
              <a:ext cx="1978078" cy="1638909"/>
              <a:chOff x="5536302" y="2922550"/>
              <a:chExt cx="1978078" cy="1638909"/>
            </a:xfrm>
          </p:grpSpPr>
          <p:sp>
            <p:nvSpPr>
              <p:cNvPr id="31" name="Rounded Rectangle 1">
                <a:extLst>
                  <a:ext uri="{FF2B5EF4-FFF2-40B4-BE49-F238E27FC236}">
                    <a16:creationId xmlns:a16="http://schemas.microsoft.com/office/drawing/2014/main" id="{FA4F8C67-7044-ED91-C00B-99806428B412}"/>
                  </a:ext>
                </a:extLst>
              </p:cNvPr>
              <p:cNvSpPr/>
              <p:nvPr/>
            </p:nvSpPr>
            <p:spPr>
              <a:xfrm>
                <a:off x="5536302" y="2922550"/>
                <a:ext cx="1978078" cy="1638909"/>
              </a:xfrm>
              <a:custGeom>
                <a:avLst/>
                <a:gdLst/>
                <a:ahLst/>
                <a:cxnLst/>
                <a:rect l="0" t="0" r="0" b="0"/>
                <a:pathLst>
                  <a:path w="1978078" h="1638909">
                    <a:moveTo>
                      <a:pt x="310591" y="893916"/>
                    </a:moveTo>
                    <a:lnTo>
                      <a:pt x="480758" y="1276596"/>
                    </a:lnTo>
                    <a:cubicBezTo>
                      <a:pt x="500488" y="1320962"/>
                      <a:pt x="552451" y="1340938"/>
                      <a:pt x="596820" y="1321208"/>
                    </a:cubicBezTo>
                    <a:lnTo>
                      <a:pt x="1631529" y="861106"/>
                    </a:lnTo>
                    <a:cubicBezTo>
                      <a:pt x="1675895" y="841376"/>
                      <a:pt x="1695871" y="789413"/>
                      <a:pt x="1676141" y="745044"/>
                    </a:cubicBezTo>
                    <a:lnTo>
                      <a:pt x="1505975" y="362364"/>
                    </a:lnTo>
                    <a:cubicBezTo>
                      <a:pt x="1486245" y="317994"/>
                      <a:pt x="1434282" y="298019"/>
                      <a:pt x="1389917" y="317749"/>
                    </a:cubicBezTo>
                    <a:lnTo>
                      <a:pt x="642060" y="650298"/>
                    </a:lnTo>
                    <a:cubicBezTo>
                      <a:pt x="627758" y="636572"/>
                      <a:pt x="610874" y="625048"/>
                      <a:pt x="591717" y="616530"/>
                    </a:cubicBezTo>
                    <a:lnTo>
                      <a:pt x="362124" y="514437"/>
                    </a:lnTo>
                    <a:lnTo>
                      <a:pt x="1430282" y="39459"/>
                    </a:lnTo>
                    <a:cubicBezTo>
                      <a:pt x="1519014" y="0"/>
                      <a:pt x="1622939" y="39948"/>
                      <a:pt x="1662399" y="128688"/>
                    </a:cubicBezTo>
                    <a:lnTo>
                      <a:pt x="1954409" y="785376"/>
                    </a:lnTo>
                    <a:cubicBezTo>
                      <a:pt x="1978078" y="838591"/>
                      <a:pt x="1973181" y="897268"/>
                      <a:pt x="1946338" y="944229"/>
                    </a:cubicBezTo>
                    <a:cubicBezTo>
                      <a:pt x="1927487" y="977192"/>
                      <a:pt x="1892766" y="996429"/>
                      <a:pt x="1858151" y="1012053"/>
                    </a:cubicBezTo>
                    <a:lnTo>
                      <a:pt x="556469" y="1599450"/>
                    </a:lnTo>
                    <a:cubicBezTo>
                      <a:pt x="467730" y="1638909"/>
                      <a:pt x="363804" y="1598957"/>
                      <a:pt x="324344" y="1510216"/>
                    </a:cubicBezTo>
                    <a:lnTo>
                      <a:pt x="32334" y="853532"/>
                    </a:lnTo>
                    <a:cubicBezTo>
                      <a:pt x="0" y="780817"/>
                      <a:pt x="20985" y="697906"/>
                      <a:pt x="78442" y="648621"/>
                    </a:cubicBezTo>
                    <a:lnTo>
                      <a:pt x="358060" y="772959"/>
                    </a:lnTo>
                    <a:cubicBezTo>
                      <a:pt x="359397" y="773554"/>
                      <a:pt x="360713" y="774178"/>
                      <a:pt x="362005" y="774830"/>
                    </a:cubicBezTo>
                    <a:lnTo>
                      <a:pt x="355206" y="777853"/>
                    </a:lnTo>
                    <a:cubicBezTo>
                      <a:pt x="310836" y="797583"/>
                      <a:pt x="290861" y="849547"/>
                      <a:pt x="310591" y="893916"/>
                    </a:cubicBezTo>
                    <a:close/>
                  </a:path>
                </a:pathLst>
              </a:custGeom>
              <a:solidFill>
                <a:srgbClr val="FFF2E5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Rounded Rectangle 2">
                <a:extLst>
                  <a:ext uri="{FF2B5EF4-FFF2-40B4-BE49-F238E27FC236}">
                    <a16:creationId xmlns:a16="http://schemas.microsoft.com/office/drawing/2014/main" id="{723D7DFB-8938-FB03-7CF4-27A303F30B88}"/>
                  </a:ext>
                </a:extLst>
              </p:cNvPr>
              <p:cNvSpPr/>
              <p:nvPr/>
            </p:nvSpPr>
            <p:spPr>
              <a:xfrm>
                <a:off x="5536302" y="2922550"/>
                <a:ext cx="1978076" cy="1638909"/>
              </a:xfrm>
              <a:custGeom>
                <a:avLst/>
                <a:gdLst/>
                <a:ahLst/>
                <a:cxnLst/>
                <a:rect l="0" t="0" r="0" b="0"/>
                <a:pathLst>
                  <a:path w="1978076" h="1638909">
                    <a:moveTo>
                      <a:pt x="310591" y="893916"/>
                    </a:moveTo>
                    <a:lnTo>
                      <a:pt x="480758" y="1276596"/>
                    </a:lnTo>
                    <a:cubicBezTo>
                      <a:pt x="500488" y="1320965"/>
                      <a:pt x="552451" y="1340940"/>
                      <a:pt x="596820" y="1321210"/>
                    </a:cubicBezTo>
                    <a:lnTo>
                      <a:pt x="1631527" y="861106"/>
                    </a:lnTo>
                    <a:cubicBezTo>
                      <a:pt x="1675897" y="841376"/>
                      <a:pt x="1695872" y="789413"/>
                      <a:pt x="1676142" y="745044"/>
                    </a:cubicBezTo>
                    <a:lnTo>
                      <a:pt x="1505976" y="362364"/>
                    </a:lnTo>
                    <a:cubicBezTo>
                      <a:pt x="1486246" y="317994"/>
                      <a:pt x="1434282" y="298019"/>
                      <a:pt x="1389913" y="317749"/>
                    </a:cubicBezTo>
                    <a:lnTo>
                      <a:pt x="642060" y="650298"/>
                    </a:lnTo>
                    <a:cubicBezTo>
                      <a:pt x="627758" y="636572"/>
                      <a:pt x="610874" y="625048"/>
                      <a:pt x="591717" y="616530"/>
                    </a:cubicBezTo>
                    <a:lnTo>
                      <a:pt x="362124" y="514437"/>
                    </a:lnTo>
                    <a:lnTo>
                      <a:pt x="1430278" y="39459"/>
                    </a:lnTo>
                    <a:cubicBezTo>
                      <a:pt x="1519017" y="0"/>
                      <a:pt x="1622943" y="39948"/>
                      <a:pt x="1662403" y="128688"/>
                    </a:cubicBezTo>
                    <a:lnTo>
                      <a:pt x="1954413" y="785376"/>
                    </a:lnTo>
                    <a:cubicBezTo>
                      <a:pt x="1978076" y="838591"/>
                      <a:pt x="1973183" y="897268"/>
                      <a:pt x="1946336" y="944228"/>
                    </a:cubicBezTo>
                    <a:cubicBezTo>
                      <a:pt x="1927490" y="977194"/>
                      <a:pt x="1892764" y="996433"/>
                      <a:pt x="1858153" y="1012052"/>
                    </a:cubicBezTo>
                    <a:lnTo>
                      <a:pt x="556469" y="1599449"/>
                    </a:lnTo>
                    <a:cubicBezTo>
                      <a:pt x="467730" y="1638909"/>
                      <a:pt x="363804" y="1598959"/>
                      <a:pt x="324344" y="1510220"/>
                    </a:cubicBezTo>
                    <a:lnTo>
                      <a:pt x="32334" y="853532"/>
                    </a:lnTo>
                    <a:cubicBezTo>
                      <a:pt x="0" y="780817"/>
                      <a:pt x="20985" y="697906"/>
                      <a:pt x="78442" y="648621"/>
                    </a:cubicBezTo>
                    <a:lnTo>
                      <a:pt x="358060" y="772959"/>
                    </a:lnTo>
                    <a:cubicBezTo>
                      <a:pt x="359397" y="773554"/>
                      <a:pt x="360713" y="774178"/>
                      <a:pt x="362005" y="774830"/>
                    </a:cubicBezTo>
                    <a:lnTo>
                      <a:pt x="355206" y="777853"/>
                    </a:lnTo>
                    <a:cubicBezTo>
                      <a:pt x="310836" y="797583"/>
                      <a:pt x="290861" y="849547"/>
                      <a:pt x="310591" y="893916"/>
                    </a:cubicBezTo>
                    <a:close/>
                  </a:path>
                </a:pathLst>
              </a:custGeom>
              <a:noFill/>
              <a:ln w="13188">
                <a:solidFill>
                  <a:srgbClr val="DE8431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A211DBB9-DB58-457E-7EE9-CA918310ABE6}"/>
                </a:ext>
              </a:extLst>
            </p:cNvPr>
            <p:cNvGrpSpPr/>
            <p:nvPr/>
          </p:nvGrpSpPr>
          <p:grpSpPr>
            <a:xfrm>
              <a:off x="3674751" y="2999355"/>
              <a:ext cx="2000998" cy="1621849"/>
              <a:chOff x="4257607" y="2929893"/>
              <a:chExt cx="2000998" cy="1621849"/>
            </a:xfrm>
          </p:grpSpPr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37F4AB67-14CE-A164-191A-64441757BB33}"/>
                  </a:ext>
                </a:extLst>
              </p:cNvPr>
              <p:cNvSpPr/>
              <p:nvPr/>
            </p:nvSpPr>
            <p:spPr>
              <a:xfrm>
                <a:off x="4257607" y="2929893"/>
                <a:ext cx="2000994" cy="1621849"/>
              </a:xfrm>
              <a:custGeom>
                <a:avLst/>
                <a:gdLst/>
                <a:ahLst/>
                <a:cxnLst/>
                <a:rect l="0" t="0" r="0" b="0"/>
                <a:pathLst>
                  <a:path w="2000994" h="1621849">
                    <a:moveTo>
                      <a:pt x="128688" y="1008788"/>
                    </a:moveTo>
                    <a:cubicBezTo>
                      <a:pt x="39948" y="969328"/>
                      <a:pt x="0" y="865398"/>
                      <a:pt x="39459" y="776659"/>
                    </a:cubicBezTo>
                    <a:lnTo>
                      <a:pt x="236067" y="334518"/>
                    </a:lnTo>
                    <a:cubicBezTo>
                      <a:pt x="238981" y="341163"/>
                      <a:pt x="241793" y="347562"/>
                      <a:pt x="244501" y="353653"/>
                    </a:cubicBezTo>
                    <a:lnTo>
                      <a:pt x="366187" y="627307"/>
                    </a:lnTo>
                    <a:lnTo>
                      <a:pt x="317717" y="736310"/>
                    </a:lnTo>
                    <a:cubicBezTo>
                      <a:pt x="297987" y="780679"/>
                      <a:pt x="317961" y="832642"/>
                      <a:pt x="362331" y="852372"/>
                    </a:cubicBezTo>
                    <a:lnTo>
                      <a:pt x="1397042" y="1312474"/>
                    </a:lnTo>
                    <a:cubicBezTo>
                      <a:pt x="1436889" y="1330199"/>
                      <a:pt x="1482872" y="1315885"/>
                      <a:pt x="1506110" y="1280637"/>
                    </a:cubicBezTo>
                    <a:lnTo>
                      <a:pt x="1604936" y="1502880"/>
                    </a:lnTo>
                    <a:cubicBezTo>
                      <a:pt x="1613016" y="1521045"/>
                      <a:pt x="1623795" y="1537161"/>
                      <a:pt x="1636588" y="1550974"/>
                    </a:cubicBezTo>
                    <a:cubicBezTo>
                      <a:pt x="1586780" y="1603587"/>
                      <a:pt x="1507376" y="1621849"/>
                      <a:pt x="1437407" y="1590733"/>
                    </a:cubicBezTo>
                    <a:close/>
                    <a:moveTo>
                      <a:pt x="1761351" y="1269251"/>
                    </a:moveTo>
                    <a:lnTo>
                      <a:pt x="1636914" y="989418"/>
                    </a:lnTo>
                    <a:lnTo>
                      <a:pt x="1683267" y="885182"/>
                    </a:lnTo>
                    <a:cubicBezTo>
                      <a:pt x="1702979" y="840858"/>
                      <a:pt x="1686871" y="787263"/>
                      <a:pt x="1642602" y="767487"/>
                    </a:cubicBezTo>
                    <a:cubicBezTo>
                      <a:pt x="1641310" y="766835"/>
                      <a:pt x="1639991" y="766211"/>
                      <a:pt x="1638654" y="765616"/>
                    </a:cubicBezTo>
                    <a:lnTo>
                      <a:pt x="1359033" y="641279"/>
                    </a:lnTo>
                    <a:cubicBezTo>
                      <a:pt x="1358145" y="642045"/>
                      <a:pt x="1357257" y="642819"/>
                      <a:pt x="1356377" y="643602"/>
                    </a:cubicBezTo>
                    <a:lnTo>
                      <a:pt x="603946" y="309016"/>
                    </a:lnTo>
                    <a:cubicBezTo>
                      <a:pt x="565536" y="291936"/>
                      <a:pt x="521434" y="304611"/>
                      <a:pt x="497481" y="337109"/>
                    </a:cubicBezTo>
                    <a:lnTo>
                      <a:pt x="400929" y="119978"/>
                    </a:lnTo>
                    <a:cubicBezTo>
                      <a:pt x="392211" y="100373"/>
                      <a:pt x="380348" y="83150"/>
                      <a:pt x="366196" y="68638"/>
                    </a:cubicBezTo>
                    <a:cubicBezTo>
                      <a:pt x="416100" y="17458"/>
                      <a:pt x="494457" y="0"/>
                      <a:pt x="563594" y="30743"/>
                    </a:cubicBezTo>
                    <a:lnTo>
                      <a:pt x="1872310" y="612690"/>
                    </a:lnTo>
                    <a:cubicBezTo>
                      <a:pt x="1961051" y="652150"/>
                      <a:pt x="2000994" y="756076"/>
                      <a:pt x="1961534" y="844815"/>
                    </a:cubicBezTo>
                    <a:lnTo>
                      <a:pt x="1767620" y="1280918"/>
                    </a:lnTo>
                    <a:cubicBezTo>
                      <a:pt x="1765272" y="1277243"/>
                      <a:pt x="1763171" y="1273357"/>
                      <a:pt x="1761351" y="1269251"/>
                    </a:cubicBezTo>
                    <a:close/>
                  </a:path>
                </a:pathLst>
              </a:custGeom>
              <a:solidFill>
                <a:srgbClr val="FFFBDA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Rounded Rectangle 5">
                <a:extLst>
                  <a:ext uri="{FF2B5EF4-FFF2-40B4-BE49-F238E27FC236}">
                    <a16:creationId xmlns:a16="http://schemas.microsoft.com/office/drawing/2014/main" id="{2946A3EF-FC02-D703-ED49-A54A4371AC92}"/>
                  </a:ext>
                </a:extLst>
              </p:cNvPr>
              <p:cNvSpPr/>
              <p:nvPr/>
            </p:nvSpPr>
            <p:spPr>
              <a:xfrm>
                <a:off x="4257607" y="2929893"/>
                <a:ext cx="2000998" cy="1621844"/>
              </a:xfrm>
              <a:custGeom>
                <a:avLst/>
                <a:gdLst/>
                <a:ahLst/>
                <a:cxnLst/>
                <a:rect l="0" t="0" r="0" b="0"/>
                <a:pathLst>
                  <a:path w="2000998" h="1621844">
                    <a:moveTo>
                      <a:pt x="128688" y="1008784"/>
                    </a:moveTo>
                    <a:cubicBezTo>
                      <a:pt x="39948" y="969324"/>
                      <a:pt x="0" y="865398"/>
                      <a:pt x="39459" y="776659"/>
                    </a:cubicBezTo>
                    <a:lnTo>
                      <a:pt x="236067" y="334518"/>
                    </a:lnTo>
                    <a:cubicBezTo>
                      <a:pt x="238981" y="341163"/>
                      <a:pt x="241793" y="347562"/>
                      <a:pt x="244501" y="353653"/>
                    </a:cubicBezTo>
                    <a:lnTo>
                      <a:pt x="366187" y="627307"/>
                    </a:lnTo>
                    <a:lnTo>
                      <a:pt x="317717" y="736310"/>
                    </a:lnTo>
                    <a:cubicBezTo>
                      <a:pt x="297987" y="780679"/>
                      <a:pt x="317961" y="832642"/>
                      <a:pt x="362331" y="852372"/>
                    </a:cubicBezTo>
                    <a:lnTo>
                      <a:pt x="1397038" y="1312476"/>
                    </a:lnTo>
                    <a:cubicBezTo>
                      <a:pt x="1436890" y="1330197"/>
                      <a:pt x="1482869" y="1315887"/>
                      <a:pt x="1506114" y="1280639"/>
                    </a:cubicBezTo>
                    <a:lnTo>
                      <a:pt x="1604937" y="1502877"/>
                    </a:lnTo>
                    <a:cubicBezTo>
                      <a:pt x="1613014" y="1521041"/>
                      <a:pt x="1623793" y="1537162"/>
                      <a:pt x="1636589" y="1550975"/>
                    </a:cubicBezTo>
                    <a:cubicBezTo>
                      <a:pt x="1586783" y="1603590"/>
                      <a:pt x="1507372" y="1621844"/>
                      <a:pt x="1437403" y="1590732"/>
                    </a:cubicBezTo>
                    <a:close/>
                    <a:moveTo>
                      <a:pt x="1761351" y="1269253"/>
                    </a:moveTo>
                    <a:lnTo>
                      <a:pt x="1636917" y="989417"/>
                    </a:lnTo>
                    <a:lnTo>
                      <a:pt x="1683267" y="885182"/>
                    </a:lnTo>
                    <a:cubicBezTo>
                      <a:pt x="1702977" y="840858"/>
                      <a:pt x="1686871" y="787263"/>
                      <a:pt x="1642598" y="767487"/>
                    </a:cubicBezTo>
                    <a:cubicBezTo>
                      <a:pt x="1641305" y="766835"/>
                      <a:pt x="1639990" y="766211"/>
                      <a:pt x="1638653" y="765616"/>
                    </a:cubicBezTo>
                    <a:lnTo>
                      <a:pt x="1359035" y="641279"/>
                    </a:lnTo>
                    <a:cubicBezTo>
                      <a:pt x="1358142" y="642045"/>
                      <a:pt x="1357257" y="642819"/>
                      <a:pt x="1356382" y="643602"/>
                    </a:cubicBezTo>
                    <a:lnTo>
                      <a:pt x="603946" y="309016"/>
                    </a:lnTo>
                    <a:cubicBezTo>
                      <a:pt x="565536" y="291936"/>
                      <a:pt x="521434" y="304611"/>
                      <a:pt x="497481" y="337109"/>
                    </a:cubicBezTo>
                    <a:lnTo>
                      <a:pt x="400929" y="119978"/>
                    </a:lnTo>
                    <a:cubicBezTo>
                      <a:pt x="392211" y="100373"/>
                      <a:pt x="380348" y="83150"/>
                      <a:pt x="366196" y="68638"/>
                    </a:cubicBezTo>
                    <a:cubicBezTo>
                      <a:pt x="416100" y="17458"/>
                      <a:pt x="494457" y="0"/>
                      <a:pt x="563594" y="30743"/>
                    </a:cubicBezTo>
                    <a:lnTo>
                      <a:pt x="1872310" y="612690"/>
                    </a:lnTo>
                    <a:cubicBezTo>
                      <a:pt x="1961049" y="652150"/>
                      <a:pt x="2000998" y="756076"/>
                      <a:pt x="1961538" y="844815"/>
                    </a:cubicBezTo>
                    <a:lnTo>
                      <a:pt x="1767616" y="1280918"/>
                    </a:lnTo>
                    <a:cubicBezTo>
                      <a:pt x="1765273" y="1277246"/>
                      <a:pt x="1763175" y="1273353"/>
                      <a:pt x="1761351" y="1269253"/>
                    </a:cubicBezTo>
                    <a:close/>
                  </a:path>
                </a:pathLst>
              </a:custGeom>
              <a:noFill/>
              <a:ln w="13188">
                <a:solidFill>
                  <a:srgbClr val="E0CB15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8E20BA62-62C2-BCC6-ADB6-4946A7C88A20}"/>
                </a:ext>
              </a:extLst>
            </p:cNvPr>
            <p:cNvGrpSpPr/>
            <p:nvPr/>
          </p:nvGrpSpPr>
          <p:grpSpPr>
            <a:xfrm>
              <a:off x="2415784" y="2992012"/>
              <a:ext cx="1986360" cy="1638909"/>
              <a:chOff x="2998640" y="2922550"/>
              <a:chExt cx="1986360" cy="1638909"/>
            </a:xfrm>
          </p:grpSpPr>
          <p:sp>
            <p:nvSpPr>
              <p:cNvPr id="27" name="Rounded Rectangle 7">
                <a:extLst>
                  <a:ext uri="{FF2B5EF4-FFF2-40B4-BE49-F238E27FC236}">
                    <a16:creationId xmlns:a16="http://schemas.microsoft.com/office/drawing/2014/main" id="{4D2E7326-45AB-828C-3F0A-66DB0F139A9F}"/>
                  </a:ext>
                </a:extLst>
              </p:cNvPr>
              <p:cNvSpPr/>
              <p:nvPr/>
            </p:nvSpPr>
            <p:spPr>
              <a:xfrm>
                <a:off x="2998640" y="2922550"/>
                <a:ext cx="1986360" cy="1638909"/>
              </a:xfrm>
              <a:custGeom>
                <a:avLst/>
                <a:gdLst/>
                <a:ahLst/>
                <a:cxnLst/>
                <a:rect l="0" t="0" r="0" b="0"/>
                <a:pathLst>
                  <a:path w="1986360" h="1638909">
                    <a:moveTo>
                      <a:pt x="362005" y="774830"/>
                    </a:moveTo>
                    <a:lnTo>
                      <a:pt x="355206" y="777853"/>
                    </a:lnTo>
                    <a:cubicBezTo>
                      <a:pt x="310836" y="797583"/>
                      <a:pt x="290861" y="849547"/>
                      <a:pt x="310591" y="893916"/>
                    </a:cubicBezTo>
                    <a:lnTo>
                      <a:pt x="480758" y="1276596"/>
                    </a:lnTo>
                    <a:cubicBezTo>
                      <a:pt x="500488" y="1320962"/>
                      <a:pt x="552451" y="1340938"/>
                      <a:pt x="596820" y="1321208"/>
                    </a:cubicBezTo>
                    <a:lnTo>
                      <a:pt x="1345023" y="988507"/>
                    </a:lnTo>
                    <a:cubicBezTo>
                      <a:pt x="1358167" y="1000131"/>
                      <a:pt x="1373281" y="1009969"/>
                      <a:pt x="1390163" y="1017478"/>
                    </a:cubicBezTo>
                    <a:lnTo>
                      <a:pt x="1627704" y="1123100"/>
                    </a:lnTo>
                    <a:lnTo>
                      <a:pt x="556469" y="1599450"/>
                    </a:lnTo>
                    <a:cubicBezTo>
                      <a:pt x="467730" y="1638909"/>
                      <a:pt x="363804" y="1598957"/>
                      <a:pt x="324344" y="1510216"/>
                    </a:cubicBezTo>
                    <a:lnTo>
                      <a:pt x="32334" y="853532"/>
                    </a:lnTo>
                    <a:cubicBezTo>
                      <a:pt x="0" y="780817"/>
                      <a:pt x="20985" y="697906"/>
                      <a:pt x="78442" y="648621"/>
                    </a:cubicBezTo>
                    <a:lnTo>
                      <a:pt x="358060" y="772959"/>
                    </a:lnTo>
                    <a:cubicBezTo>
                      <a:pt x="359397" y="773554"/>
                      <a:pt x="360713" y="774178"/>
                      <a:pt x="362005" y="774830"/>
                    </a:cubicBezTo>
                    <a:close/>
                    <a:moveTo>
                      <a:pt x="1430282" y="39459"/>
                    </a:moveTo>
                    <a:cubicBezTo>
                      <a:pt x="1519014" y="0"/>
                      <a:pt x="1622939" y="39948"/>
                      <a:pt x="1662399" y="128688"/>
                    </a:cubicBezTo>
                    <a:lnTo>
                      <a:pt x="1954409" y="785376"/>
                    </a:lnTo>
                    <a:cubicBezTo>
                      <a:pt x="1986360" y="857214"/>
                      <a:pt x="1966261" y="939007"/>
                      <a:pt x="1910368" y="988490"/>
                    </a:cubicBezTo>
                    <a:lnTo>
                      <a:pt x="1627713" y="862802"/>
                    </a:lnTo>
                    <a:lnTo>
                      <a:pt x="1631529" y="861106"/>
                    </a:lnTo>
                    <a:cubicBezTo>
                      <a:pt x="1675895" y="841376"/>
                      <a:pt x="1695871" y="789413"/>
                      <a:pt x="1676141" y="745044"/>
                    </a:cubicBezTo>
                    <a:lnTo>
                      <a:pt x="1505975" y="362364"/>
                    </a:lnTo>
                    <a:cubicBezTo>
                      <a:pt x="1486245" y="317994"/>
                      <a:pt x="1434282" y="298019"/>
                      <a:pt x="1389917" y="317749"/>
                    </a:cubicBezTo>
                    <a:lnTo>
                      <a:pt x="642060" y="650298"/>
                    </a:lnTo>
                    <a:cubicBezTo>
                      <a:pt x="627758" y="636572"/>
                      <a:pt x="610874" y="625048"/>
                      <a:pt x="591717" y="616530"/>
                    </a:cubicBezTo>
                    <a:lnTo>
                      <a:pt x="362124" y="514437"/>
                    </a:lnTo>
                    <a:close/>
                  </a:path>
                </a:pathLst>
              </a:custGeom>
              <a:solidFill>
                <a:srgbClr val="F4FFDC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Rounded Rectangle 8">
                <a:extLst>
                  <a:ext uri="{FF2B5EF4-FFF2-40B4-BE49-F238E27FC236}">
                    <a16:creationId xmlns:a16="http://schemas.microsoft.com/office/drawing/2014/main" id="{5F07B838-84E4-FF4C-4220-035338FEF08B}"/>
                  </a:ext>
                </a:extLst>
              </p:cNvPr>
              <p:cNvSpPr/>
              <p:nvPr/>
            </p:nvSpPr>
            <p:spPr>
              <a:xfrm>
                <a:off x="2998640" y="2922550"/>
                <a:ext cx="1986358" cy="1638909"/>
              </a:xfrm>
              <a:custGeom>
                <a:avLst/>
                <a:gdLst/>
                <a:ahLst/>
                <a:cxnLst/>
                <a:rect l="0" t="0" r="0" b="0"/>
                <a:pathLst>
                  <a:path w="1986358" h="1638909">
                    <a:moveTo>
                      <a:pt x="362005" y="774830"/>
                    </a:moveTo>
                    <a:lnTo>
                      <a:pt x="355206" y="777853"/>
                    </a:lnTo>
                    <a:cubicBezTo>
                      <a:pt x="310836" y="797583"/>
                      <a:pt x="290861" y="849547"/>
                      <a:pt x="310591" y="893916"/>
                    </a:cubicBezTo>
                    <a:lnTo>
                      <a:pt x="480758" y="1276596"/>
                    </a:lnTo>
                    <a:cubicBezTo>
                      <a:pt x="500488" y="1320965"/>
                      <a:pt x="552451" y="1340940"/>
                      <a:pt x="596820" y="1321210"/>
                    </a:cubicBezTo>
                    <a:lnTo>
                      <a:pt x="1345026" y="988505"/>
                    </a:lnTo>
                    <a:cubicBezTo>
                      <a:pt x="1358166" y="1000131"/>
                      <a:pt x="1373283" y="1009971"/>
                      <a:pt x="1390166" y="1017479"/>
                    </a:cubicBezTo>
                    <a:lnTo>
                      <a:pt x="1627700" y="1123103"/>
                    </a:lnTo>
                    <a:lnTo>
                      <a:pt x="556469" y="1599449"/>
                    </a:lnTo>
                    <a:cubicBezTo>
                      <a:pt x="467730" y="1638909"/>
                      <a:pt x="363804" y="1598959"/>
                      <a:pt x="324344" y="1510220"/>
                    </a:cubicBezTo>
                    <a:lnTo>
                      <a:pt x="32334" y="853532"/>
                    </a:lnTo>
                    <a:cubicBezTo>
                      <a:pt x="0" y="780817"/>
                      <a:pt x="20985" y="697906"/>
                      <a:pt x="78442" y="648621"/>
                    </a:cubicBezTo>
                    <a:lnTo>
                      <a:pt x="358060" y="772959"/>
                    </a:lnTo>
                    <a:cubicBezTo>
                      <a:pt x="359397" y="773554"/>
                      <a:pt x="360713" y="774178"/>
                      <a:pt x="362005" y="774830"/>
                    </a:cubicBezTo>
                    <a:close/>
                    <a:moveTo>
                      <a:pt x="1430278" y="39459"/>
                    </a:moveTo>
                    <a:cubicBezTo>
                      <a:pt x="1519017" y="0"/>
                      <a:pt x="1622943" y="39948"/>
                      <a:pt x="1662403" y="128688"/>
                    </a:cubicBezTo>
                    <a:lnTo>
                      <a:pt x="1954413" y="785376"/>
                    </a:lnTo>
                    <a:cubicBezTo>
                      <a:pt x="1986358" y="857214"/>
                      <a:pt x="1966260" y="939006"/>
                      <a:pt x="1910367" y="988490"/>
                    </a:cubicBezTo>
                    <a:lnTo>
                      <a:pt x="1627713" y="862802"/>
                    </a:lnTo>
                    <a:lnTo>
                      <a:pt x="1631527" y="861106"/>
                    </a:lnTo>
                    <a:cubicBezTo>
                      <a:pt x="1675897" y="841376"/>
                      <a:pt x="1695872" y="789413"/>
                      <a:pt x="1676142" y="745044"/>
                    </a:cubicBezTo>
                    <a:lnTo>
                      <a:pt x="1505976" y="362364"/>
                    </a:lnTo>
                    <a:cubicBezTo>
                      <a:pt x="1486246" y="317994"/>
                      <a:pt x="1434282" y="298019"/>
                      <a:pt x="1389913" y="317749"/>
                    </a:cubicBezTo>
                    <a:lnTo>
                      <a:pt x="642060" y="650298"/>
                    </a:lnTo>
                    <a:cubicBezTo>
                      <a:pt x="627758" y="636572"/>
                      <a:pt x="610874" y="625048"/>
                      <a:pt x="591717" y="616530"/>
                    </a:cubicBezTo>
                    <a:lnTo>
                      <a:pt x="362124" y="514437"/>
                    </a:lnTo>
                    <a:close/>
                  </a:path>
                </a:pathLst>
              </a:custGeom>
              <a:noFill/>
              <a:ln w="13188">
                <a:solidFill>
                  <a:srgbClr val="92BD39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E385AD0D-578A-3568-0474-79A49931CF47}"/>
                </a:ext>
              </a:extLst>
            </p:cNvPr>
            <p:cNvGrpSpPr/>
            <p:nvPr/>
          </p:nvGrpSpPr>
          <p:grpSpPr>
            <a:xfrm>
              <a:off x="1135198" y="2999355"/>
              <a:ext cx="2000998" cy="1621849"/>
              <a:chOff x="1718054" y="2929893"/>
              <a:chExt cx="2000998" cy="1621849"/>
            </a:xfrm>
          </p:grpSpPr>
          <p:sp>
            <p:nvSpPr>
              <p:cNvPr id="25" name="Rounded Rectangle 10">
                <a:extLst>
                  <a:ext uri="{FF2B5EF4-FFF2-40B4-BE49-F238E27FC236}">
                    <a16:creationId xmlns:a16="http://schemas.microsoft.com/office/drawing/2014/main" id="{2DA3C6BB-FD1C-91FE-FC41-A6096A4CF7B7}"/>
                  </a:ext>
                </a:extLst>
              </p:cNvPr>
              <p:cNvSpPr/>
              <p:nvPr/>
            </p:nvSpPr>
            <p:spPr>
              <a:xfrm>
                <a:off x="1718054" y="2929893"/>
                <a:ext cx="2000994" cy="1621849"/>
              </a:xfrm>
              <a:custGeom>
                <a:avLst/>
                <a:gdLst/>
                <a:ahLst/>
                <a:cxnLst/>
                <a:rect l="0" t="0" r="0" b="0"/>
                <a:pathLst>
                  <a:path w="2000994" h="1621849">
                    <a:moveTo>
                      <a:pt x="128688" y="1008788"/>
                    </a:moveTo>
                    <a:cubicBezTo>
                      <a:pt x="39948" y="969328"/>
                      <a:pt x="0" y="865398"/>
                      <a:pt x="39459" y="776659"/>
                    </a:cubicBezTo>
                    <a:lnTo>
                      <a:pt x="236067" y="334518"/>
                    </a:lnTo>
                    <a:cubicBezTo>
                      <a:pt x="238981" y="341163"/>
                      <a:pt x="241793" y="347562"/>
                      <a:pt x="244501" y="353653"/>
                    </a:cubicBezTo>
                    <a:lnTo>
                      <a:pt x="366187" y="627307"/>
                    </a:lnTo>
                    <a:lnTo>
                      <a:pt x="317717" y="736310"/>
                    </a:lnTo>
                    <a:cubicBezTo>
                      <a:pt x="297987" y="780679"/>
                      <a:pt x="317961" y="832642"/>
                      <a:pt x="362331" y="852372"/>
                    </a:cubicBezTo>
                    <a:lnTo>
                      <a:pt x="1397042" y="1312474"/>
                    </a:lnTo>
                    <a:cubicBezTo>
                      <a:pt x="1436889" y="1330199"/>
                      <a:pt x="1482872" y="1315885"/>
                      <a:pt x="1506110" y="1280637"/>
                    </a:cubicBezTo>
                    <a:lnTo>
                      <a:pt x="1604936" y="1502880"/>
                    </a:lnTo>
                    <a:cubicBezTo>
                      <a:pt x="1613016" y="1521045"/>
                      <a:pt x="1623795" y="1537161"/>
                      <a:pt x="1636588" y="1550974"/>
                    </a:cubicBezTo>
                    <a:cubicBezTo>
                      <a:pt x="1586780" y="1603587"/>
                      <a:pt x="1507376" y="1621849"/>
                      <a:pt x="1437407" y="1590733"/>
                    </a:cubicBezTo>
                    <a:close/>
                    <a:moveTo>
                      <a:pt x="1761351" y="1269251"/>
                    </a:moveTo>
                    <a:lnTo>
                      <a:pt x="1636914" y="989418"/>
                    </a:lnTo>
                    <a:lnTo>
                      <a:pt x="1683267" y="885182"/>
                    </a:lnTo>
                    <a:cubicBezTo>
                      <a:pt x="1702979" y="840858"/>
                      <a:pt x="1686871" y="787263"/>
                      <a:pt x="1642602" y="767487"/>
                    </a:cubicBezTo>
                    <a:cubicBezTo>
                      <a:pt x="1641310" y="766835"/>
                      <a:pt x="1639991" y="766211"/>
                      <a:pt x="1638654" y="765616"/>
                    </a:cubicBezTo>
                    <a:lnTo>
                      <a:pt x="1359033" y="641279"/>
                    </a:lnTo>
                    <a:cubicBezTo>
                      <a:pt x="1358145" y="642045"/>
                      <a:pt x="1357257" y="642819"/>
                      <a:pt x="1356377" y="643602"/>
                    </a:cubicBezTo>
                    <a:lnTo>
                      <a:pt x="603946" y="309016"/>
                    </a:lnTo>
                    <a:cubicBezTo>
                      <a:pt x="565536" y="291936"/>
                      <a:pt x="521434" y="304611"/>
                      <a:pt x="497481" y="337109"/>
                    </a:cubicBezTo>
                    <a:lnTo>
                      <a:pt x="400929" y="119978"/>
                    </a:lnTo>
                    <a:cubicBezTo>
                      <a:pt x="392211" y="100373"/>
                      <a:pt x="380348" y="83150"/>
                      <a:pt x="366196" y="68638"/>
                    </a:cubicBezTo>
                    <a:cubicBezTo>
                      <a:pt x="416100" y="17458"/>
                      <a:pt x="494457" y="0"/>
                      <a:pt x="563594" y="30743"/>
                    </a:cubicBezTo>
                    <a:lnTo>
                      <a:pt x="1872310" y="612690"/>
                    </a:lnTo>
                    <a:cubicBezTo>
                      <a:pt x="1961051" y="652150"/>
                      <a:pt x="2000994" y="756076"/>
                      <a:pt x="1961534" y="844815"/>
                    </a:cubicBezTo>
                    <a:lnTo>
                      <a:pt x="1767620" y="1280918"/>
                    </a:lnTo>
                    <a:cubicBezTo>
                      <a:pt x="1765272" y="1277243"/>
                      <a:pt x="1763171" y="1273357"/>
                      <a:pt x="1761351" y="1269251"/>
                    </a:cubicBezTo>
                    <a:close/>
                  </a:path>
                </a:pathLst>
              </a:custGeom>
              <a:solidFill>
                <a:srgbClr val="E3FFF2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Rounded Rectangle 11">
                <a:extLst>
                  <a:ext uri="{FF2B5EF4-FFF2-40B4-BE49-F238E27FC236}">
                    <a16:creationId xmlns:a16="http://schemas.microsoft.com/office/drawing/2014/main" id="{B2956B12-7FE4-1007-CDDC-8A81AF07E378}"/>
                  </a:ext>
                </a:extLst>
              </p:cNvPr>
              <p:cNvSpPr/>
              <p:nvPr/>
            </p:nvSpPr>
            <p:spPr>
              <a:xfrm>
                <a:off x="1718054" y="2929893"/>
                <a:ext cx="2000998" cy="1621844"/>
              </a:xfrm>
              <a:custGeom>
                <a:avLst/>
                <a:gdLst/>
                <a:ahLst/>
                <a:cxnLst/>
                <a:rect l="0" t="0" r="0" b="0"/>
                <a:pathLst>
                  <a:path w="2000998" h="1621844">
                    <a:moveTo>
                      <a:pt x="128688" y="1008784"/>
                    </a:moveTo>
                    <a:cubicBezTo>
                      <a:pt x="39948" y="969324"/>
                      <a:pt x="0" y="865398"/>
                      <a:pt x="39459" y="776659"/>
                    </a:cubicBezTo>
                    <a:lnTo>
                      <a:pt x="236067" y="334518"/>
                    </a:lnTo>
                    <a:cubicBezTo>
                      <a:pt x="238981" y="341163"/>
                      <a:pt x="241793" y="347562"/>
                      <a:pt x="244501" y="353653"/>
                    </a:cubicBezTo>
                    <a:lnTo>
                      <a:pt x="366187" y="627307"/>
                    </a:lnTo>
                    <a:lnTo>
                      <a:pt x="317717" y="736310"/>
                    </a:lnTo>
                    <a:cubicBezTo>
                      <a:pt x="297987" y="780679"/>
                      <a:pt x="317961" y="832642"/>
                      <a:pt x="362331" y="852372"/>
                    </a:cubicBezTo>
                    <a:lnTo>
                      <a:pt x="1397038" y="1312476"/>
                    </a:lnTo>
                    <a:cubicBezTo>
                      <a:pt x="1436890" y="1330197"/>
                      <a:pt x="1482869" y="1315887"/>
                      <a:pt x="1506114" y="1280639"/>
                    </a:cubicBezTo>
                    <a:lnTo>
                      <a:pt x="1604937" y="1502877"/>
                    </a:lnTo>
                    <a:cubicBezTo>
                      <a:pt x="1613014" y="1521041"/>
                      <a:pt x="1623793" y="1537162"/>
                      <a:pt x="1636589" y="1550975"/>
                    </a:cubicBezTo>
                    <a:cubicBezTo>
                      <a:pt x="1586783" y="1603590"/>
                      <a:pt x="1507372" y="1621844"/>
                      <a:pt x="1437403" y="1590732"/>
                    </a:cubicBezTo>
                    <a:close/>
                    <a:moveTo>
                      <a:pt x="1761351" y="1269253"/>
                    </a:moveTo>
                    <a:lnTo>
                      <a:pt x="1636917" y="989417"/>
                    </a:lnTo>
                    <a:lnTo>
                      <a:pt x="1683267" y="885182"/>
                    </a:lnTo>
                    <a:cubicBezTo>
                      <a:pt x="1702977" y="840858"/>
                      <a:pt x="1686871" y="787263"/>
                      <a:pt x="1642598" y="767487"/>
                    </a:cubicBezTo>
                    <a:cubicBezTo>
                      <a:pt x="1641305" y="766835"/>
                      <a:pt x="1639990" y="766211"/>
                      <a:pt x="1638653" y="765616"/>
                    </a:cubicBezTo>
                    <a:lnTo>
                      <a:pt x="1359035" y="641279"/>
                    </a:lnTo>
                    <a:cubicBezTo>
                      <a:pt x="1358142" y="642045"/>
                      <a:pt x="1357257" y="642819"/>
                      <a:pt x="1356382" y="643602"/>
                    </a:cubicBezTo>
                    <a:lnTo>
                      <a:pt x="603946" y="309016"/>
                    </a:lnTo>
                    <a:cubicBezTo>
                      <a:pt x="565536" y="291936"/>
                      <a:pt x="521434" y="304611"/>
                      <a:pt x="497481" y="337109"/>
                    </a:cubicBezTo>
                    <a:lnTo>
                      <a:pt x="400929" y="119978"/>
                    </a:lnTo>
                    <a:cubicBezTo>
                      <a:pt x="392211" y="100373"/>
                      <a:pt x="380348" y="83150"/>
                      <a:pt x="366196" y="68638"/>
                    </a:cubicBezTo>
                    <a:cubicBezTo>
                      <a:pt x="416100" y="17458"/>
                      <a:pt x="494457" y="0"/>
                      <a:pt x="563594" y="30743"/>
                    </a:cubicBezTo>
                    <a:lnTo>
                      <a:pt x="1872310" y="612690"/>
                    </a:lnTo>
                    <a:cubicBezTo>
                      <a:pt x="1961049" y="652150"/>
                      <a:pt x="2000998" y="756076"/>
                      <a:pt x="1961538" y="844815"/>
                    </a:cubicBezTo>
                    <a:lnTo>
                      <a:pt x="1767616" y="1280918"/>
                    </a:lnTo>
                    <a:cubicBezTo>
                      <a:pt x="1765273" y="1277246"/>
                      <a:pt x="1763175" y="1273353"/>
                      <a:pt x="1761351" y="1269253"/>
                    </a:cubicBezTo>
                    <a:close/>
                  </a:path>
                </a:pathLst>
              </a:custGeom>
              <a:noFill/>
              <a:ln w="13188">
                <a:solidFill>
                  <a:srgbClr val="3CC583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BF9E02B6-1057-5E45-94C7-CA6C03EF4FCC}"/>
                </a:ext>
              </a:extLst>
            </p:cNvPr>
            <p:cNvGrpSpPr/>
            <p:nvPr/>
          </p:nvGrpSpPr>
          <p:grpSpPr>
            <a:xfrm>
              <a:off x="-128837" y="2995515"/>
              <a:ext cx="1993486" cy="1638909"/>
              <a:chOff x="454019" y="2926053"/>
              <a:chExt cx="1993486" cy="1638909"/>
            </a:xfrm>
          </p:grpSpPr>
          <p:sp>
            <p:nvSpPr>
              <p:cNvPr id="23" name="Rounded Rectangle 13">
                <a:extLst>
                  <a:ext uri="{FF2B5EF4-FFF2-40B4-BE49-F238E27FC236}">
                    <a16:creationId xmlns:a16="http://schemas.microsoft.com/office/drawing/2014/main" id="{BC629541-B12C-D557-196A-11244AA8CA5E}"/>
                  </a:ext>
                </a:extLst>
              </p:cNvPr>
              <p:cNvSpPr/>
              <p:nvPr/>
            </p:nvSpPr>
            <p:spPr>
              <a:xfrm>
                <a:off x="454019" y="2926053"/>
                <a:ext cx="1993486" cy="1638909"/>
              </a:xfrm>
              <a:custGeom>
                <a:avLst/>
                <a:gdLst/>
                <a:ahLst/>
                <a:cxnLst/>
                <a:rect l="0" t="0" r="0" b="0"/>
                <a:pathLst>
                  <a:path w="1993486" h="1638909">
                    <a:moveTo>
                      <a:pt x="39459" y="853532"/>
                    </a:moveTo>
                    <a:cubicBezTo>
                      <a:pt x="0" y="764792"/>
                      <a:pt x="39948" y="660866"/>
                      <a:pt x="128688" y="621407"/>
                    </a:cubicBezTo>
                    <a:lnTo>
                      <a:pt x="1437407" y="39459"/>
                    </a:lnTo>
                    <a:cubicBezTo>
                      <a:pt x="1526139" y="0"/>
                      <a:pt x="1630064" y="39948"/>
                      <a:pt x="1669524" y="128688"/>
                    </a:cubicBezTo>
                    <a:lnTo>
                      <a:pt x="1961534" y="785376"/>
                    </a:lnTo>
                    <a:cubicBezTo>
                      <a:pt x="1993486" y="857214"/>
                      <a:pt x="1973386" y="939007"/>
                      <a:pt x="1917494" y="988490"/>
                    </a:cubicBezTo>
                    <a:lnTo>
                      <a:pt x="1634839" y="862802"/>
                    </a:lnTo>
                    <a:lnTo>
                      <a:pt x="1638654" y="861106"/>
                    </a:lnTo>
                    <a:cubicBezTo>
                      <a:pt x="1683020" y="841376"/>
                      <a:pt x="1702997" y="789413"/>
                      <a:pt x="1683267" y="745044"/>
                    </a:cubicBezTo>
                    <a:lnTo>
                      <a:pt x="1513100" y="362364"/>
                    </a:lnTo>
                    <a:cubicBezTo>
                      <a:pt x="1493370" y="317994"/>
                      <a:pt x="1441408" y="298019"/>
                      <a:pt x="1397042" y="317749"/>
                    </a:cubicBezTo>
                    <a:lnTo>
                      <a:pt x="362331" y="777853"/>
                    </a:lnTo>
                    <a:cubicBezTo>
                      <a:pt x="317961" y="797583"/>
                      <a:pt x="297987" y="849547"/>
                      <a:pt x="317717" y="893916"/>
                    </a:cubicBezTo>
                    <a:lnTo>
                      <a:pt x="487883" y="1276596"/>
                    </a:lnTo>
                    <a:cubicBezTo>
                      <a:pt x="507613" y="1320962"/>
                      <a:pt x="559576" y="1340938"/>
                      <a:pt x="603946" y="1321208"/>
                    </a:cubicBezTo>
                    <a:lnTo>
                      <a:pt x="1352148" y="988507"/>
                    </a:lnTo>
                    <a:cubicBezTo>
                      <a:pt x="1365293" y="1000131"/>
                      <a:pt x="1380407" y="1009969"/>
                      <a:pt x="1397288" y="1017478"/>
                    </a:cubicBezTo>
                    <a:lnTo>
                      <a:pt x="1634830" y="1123100"/>
                    </a:lnTo>
                    <a:lnTo>
                      <a:pt x="563594" y="1599450"/>
                    </a:lnTo>
                    <a:cubicBezTo>
                      <a:pt x="474855" y="1638909"/>
                      <a:pt x="370929" y="1598957"/>
                      <a:pt x="331470" y="1510216"/>
                    </a:cubicBezTo>
                    <a:close/>
                  </a:path>
                </a:pathLst>
              </a:custGeom>
              <a:solidFill>
                <a:srgbClr val="E8F9FF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Rounded Rectangle 14">
                <a:extLst>
                  <a:ext uri="{FF2B5EF4-FFF2-40B4-BE49-F238E27FC236}">
                    <a16:creationId xmlns:a16="http://schemas.microsoft.com/office/drawing/2014/main" id="{D50892FA-A6A8-0751-04A4-4CB3E8EA9A06}"/>
                  </a:ext>
                </a:extLst>
              </p:cNvPr>
              <p:cNvSpPr/>
              <p:nvPr/>
            </p:nvSpPr>
            <p:spPr>
              <a:xfrm>
                <a:off x="454019" y="2926053"/>
                <a:ext cx="1993483" cy="1638909"/>
              </a:xfrm>
              <a:custGeom>
                <a:avLst/>
                <a:gdLst/>
                <a:ahLst/>
                <a:cxnLst/>
                <a:rect l="0" t="0" r="0" b="0"/>
                <a:pathLst>
                  <a:path w="1993483" h="1638909">
                    <a:moveTo>
                      <a:pt x="39459" y="853532"/>
                    </a:moveTo>
                    <a:cubicBezTo>
                      <a:pt x="0" y="764792"/>
                      <a:pt x="39948" y="660866"/>
                      <a:pt x="128688" y="621407"/>
                    </a:cubicBezTo>
                    <a:lnTo>
                      <a:pt x="1437404" y="39459"/>
                    </a:lnTo>
                    <a:cubicBezTo>
                      <a:pt x="1526143" y="0"/>
                      <a:pt x="1630069" y="39948"/>
                      <a:pt x="1669529" y="128688"/>
                    </a:cubicBezTo>
                    <a:lnTo>
                      <a:pt x="1961538" y="785376"/>
                    </a:lnTo>
                    <a:cubicBezTo>
                      <a:pt x="1993483" y="857214"/>
                      <a:pt x="1973385" y="939006"/>
                      <a:pt x="1917492" y="988490"/>
                    </a:cubicBezTo>
                    <a:lnTo>
                      <a:pt x="1634839" y="862802"/>
                    </a:lnTo>
                    <a:lnTo>
                      <a:pt x="1638653" y="861106"/>
                    </a:lnTo>
                    <a:cubicBezTo>
                      <a:pt x="1683022" y="841376"/>
                      <a:pt x="1702997" y="789413"/>
                      <a:pt x="1683267" y="745044"/>
                    </a:cubicBezTo>
                    <a:lnTo>
                      <a:pt x="1513101" y="362364"/>
                    </a:lnTo>
                    <a:cubicBezTo>
                      <a:pt x="1493371" y="317994"/>
                      <a:pt x="1441408" y="298019"/>
                      <a:pt x="1397038" y="317749"/>
                    </a:cubicBezTo>
                    <a:lnTo>
                      <a:pt x="362331" y="777853"/>
                    </a:lnTo>
                    <a:cubicBezTo>
                      <a:pt x="317961" y="797583"/>
                      <a:pt x="297987" y="849547"/>
                      <a:pt x="317717" y="893916"/>
                    </a:cubicBezTo>
                    <a:lnTo>
                      <a:pt x="487883" y="1276596"/>
                    </a:lnTo>
                    <a:cubicBezTo>
                      <a:pt x="507613" y="1320965"/>
                      <a:pt x="559576" y="1340940"/>
                      <a:pt x="603946" y="1321210"/>
                    </a:cubicBezTo>
                    <a:lnTo>
                      <a:pt x="1352151" y="988505"/>
                    </a:lnTo>
                    <a:cubicBezTo>
                      <a:pt x="1365291" y="1000131"/>
                      <a:pt x="1380409" y="1009971"/>
                      <a:pt x="1397292" y="1017479"/>
                    </a:cubicBezTo>
                    <a:lnTo>
                      <a:pt x="1634825" y="1123103"/>
                    </a:lnTo>
                    <a:lnTo>
                      <a:pt x="563594" y="1599449"/>
                    </a:lnTo>
                    <a:cubicBezTo>
                      <a:pt x="474855" y="1638909"/>
                      <a:pt x="370929" y="1598959"/>
                      <a:pt x="331470" y="1510220"/>
                    </a:cubicBezTo>
                    <a:close/>
                  </a:path>
                </a:pathLst>
              </a:custGeom>
              <a:noFill/>
              <a:ln w="13188">
                <a:solidFill>
                  <a:srgbClr val="1EABDA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sp>
        <p:nvSpPr>
          <p:cNvPr id="13" name="TextBox 17">
            <a:extLst>
              <a:ext uri="{FF2B5EF4-FFF2-40B4-BE49-F238E27FC236}">
                <a16:creationId xmlns:a16="http://schemas.microsoft.com/office/drawing/2014/main" id="{9570E44B-A9A4-0938-891F-CC6E5C9517ED}"/>
              </a:ext>
            </a:extLst>
          </p:cNvPr>
          <p:cNvSpPr txBox="1"/>
          <p:nvPr/>
        </p:nvSpPr>
        <p:spPr>
          <a:xfrm>
            <a:off x="4015922" y="1180262"/>
            <a:ext cx="111729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1" dirty="0" err="1">
                <a:solidFill>
                  <a:srgbClr val="92BD39"/>
                </a:solidFill>
                <a:latin typeface="Sora SemiBold" pitchFamily="2" charset="0"/>
                <a:cs typeface="Sora SemiBold" pitchFamily="2" charset="0"/>
              </a:rPr>
              <a:t>Innovación</a:t>
            </a:r>
            <a:r>
              <a:rPr sz="1200" b="1" dirty="0">
                <a:solidFill>
                  <a:srgbClr val="92BD39"/>
                </a:solidFill>
                <a:latin typeface="Sora SemiBold" pitchFamily="2" charset="0"/>
                <a:cs typeface="Sora SemiBold" pitchFamily="2" charset="0"/>
              </a:rPr>
              <a:t> de
</a:t>
            </a:r>
            <a:r>
              <a:rPr sz="1200" b="1" dirty="0" err="1">
                <a:solidFill>
                  <a:srgbClr val="92BD39"/>
                </a:solidFill>
                <a:latin typeface="Sora SemiBold" pitchFamily="2" charset="0"/>
                <a:cs typeface="Sora SemiBold" pitchFamily="2" charset="0"/>
              </a:rPr>
              <a:t>Modelo</a:t>
            </a:r>
            <a:r>
              <a:rPr sz="1200" b="1" dirty="0">
                <a:solidFill>
                  <a:srgbClr val="92BD39"/>
                </a:solidFill>
                <a:latin typeface="Sora SemiBold" pitchFamily="2" charset="0"/>
                <a:cs typeface="Sora SemiBold" pitchFamily="2" charset="0"/>
              </a:rPr>
              <a:t> de
</a:t>
            </a:r>
            <a:r>
              <a:rPr sz="1200" b="1" dirty="0" err="1">
                <a:solidFill>
                  <a:srgbClr val="92BD39"/>
                </a:solidFill>
                <a:latin typeface="Sora SemiBold" pitchFamily="2" charset="0"/>
                <a:cs typeface="Sora SemiBold" pitchFamily="2" charset="0"/>
              </a:rPr>
              <a:t>Negocio</a:t>
            </a:r>
            <a:endParaRPr sz="1200" b="1" dirty="0">
              <a:solidFill>
                <a:srgbClr val="92BD39"/>
              </a:solidFill>
              <a:latin typeface="Sora SemiBold" pitchFamily="2" charset="0"/>
              <a:cs typeface="Sora SemiBold" pitchFamily="2" charset="0"/>
            </a:endParaRP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B86BB25D-B25D-2F00-D752-F40A6F3728DF}"/>
              </a:ext>
            </a:extLst>
          </p:cNvPr>
          <p:cNvSpPr txBox="1"/>
          <p:nvPr/>
        </p:nvSpPr>
        <p:spPr>
          <a:xfrm>
            <a:off x="1101961" y="1257207"/>
            <a:ext cx="145071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1" dirty="0" err="1">
                <a:solidFill>
                  <a:srgbClr val="1EABDA"/>
                </a:solidFill>
                <a:latin typeface="Sora SemiBold" pitchFamily="2" charset="0"/>
                <a:cs typeface="Sora SemiBold" pitchFamily="2" charset="0"/>
              </a:rPr>
              <a:t>Innovación</a:t>
            </a:r>
            <a:r>
              <a:rPr sz="1200" b="1" dirty="0">
                <a:solidFill>
                  <a:srgbClr val="1EABDA"/>
                </a:solidFill>
                <a:latin typeface="Sora SemiBold" pitchFamily="2" charset="0"/>
                <a:cs typeface="Sora SemiBold" pitchFamily="2" charset="0"/>
              </a:rPr>
              <a:t> de
</a:t>
            </a:r>
            <a:r>
              <a:rPr sz="1200" b="1" dirty="0" err="1">
                <a:solidFill>
                  <a:srgbClr val="1EABDA"/>
                </a:solidFill>
                <a:latin typeface="Sora SemiBold" pitchFamily="2" charset="0"/>
                <a:cs typeface="Sora SemiBold" pitchFamily="2" charset="0"/>
              </a:rPr>
              <a:t>Producto</a:t>
            </a:r>
            <a:r>
              <a:rPr sz="1200" b="1" dirty="0">
                <a:solidFill>
                  <a:srgbClr val="1EABDA"/>
                </a:solidFill>
                <a:latin typeface="Sora SemiBold" pitchFamily="2" charset="0"/>
                <a:cs typeface="Sora SemiBold" pitchFamily="2" charset="0"/>
              </a:rPr>
              <a:t>/</a:t>
            </a:r>
            <a:r>
              <a:rPr sz="1200" b="1" dirty="0" err="1">
                <a:solidFill>
                  <a:srgbClr val="1EABDA"/>
                </a:solidFill>
                <a:latin typeface="Sora SemiBold" pitchFamily="2" charset="0"/>
                <a:cs typeface="Sora SemiBold" pitchFamily="2" charset="0"/>
              </a:rPr>
              <a:t>Servicio</a:t>
            </a:r>
            <a:endParaRPr sz="1200" b="1" dirty="0">
              <a:solidFill>
                <a:srgbClr val="1EABDA"/>
              </a:solidFill>
              <a:latin typeface="Sora SemiBold" pitchFamily="2" charset="0"/>
              <a:cs typeface="Sora SemiBold" pitchFamily="2" charset="0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EECBFEB2-73D8-8C10-A0C2-749436CBC83A}"/>
              </a:ext>
            </a:extLst>
          </p:cNvPr>
          <p:cNvSpPr txBox="1"/>
          <p:nvPr/>
        </p:nvSpPr>
        <p:spPr>
          <a:xfrm>
            <a:off x="2568704" y="1467439"/>
            <a:ext cx="111729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1" dirty="0" err="1">
                <a:solidFill>
                  <a:srgbClr val="3CC583"/>
                </a:solidFill>
                <a:latin typeface="Sora SemiBold" pitchFamily="2" charset="0"/>
                <a:cs typeface="Sora SemiBold" pitchFamily="2" charset="0"/>
              </a:rPr>
              <a:t>Innovación</a:t>
            </a:r>
            <a:r>
              <a:rPr sz="1200" b="1" dirty="0">
                <a:solidFill>
                  <a:srgbClr val="3CC583"/>
                </a:solidFill>
                <a:latin typeface="Sora SemiBold" pitchFamily="2" charset="0"/>
                <a:cs typeface="Sora SemiBold" pitchFamily="2" charset="0"/>
              </a:rPr>
              <a:t> de
</a:t>
            </a:r>
            <a:r>
              <a:rPr sz="1200" b="1" dirty="0" err="1">
                <a:solidFill>
                  <a:srgbClr val="3CC583"/>
                </a:solidFill>
                <a:latin typeface="Sora SemiBold" pitchFamily="2" charset="0"/>
                <a:cs typeface="Sora SemiBold" pitchFamily="2" charset="0"/>
              </a:rPr>
              <a:t>Proceso</a:t>
            </a:r>
            <a:endParaRPr sz="1200" b="1" dirty="0">
              <a:solidFill>
                <a:srgbClr val="3CC583"/>
              </a:solidFill>
              <a:latin typeface="Sora SemiBold" pitchFamily="2" charset="0"/>
              <a:cs typeface="Sora SemiBold" pitchFamily="2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2088A6F0-E6A6-2091-0F9C-A160156D0BA7}"/>
              </a:ext>
            </a:extLst>
          </p:cNvPr>
          <p:cNvSpPr txBox="1"/>
          <p:nvPr/>
        </p:nvSpPr>
        <p:spPr>
          <a:xfrm>
            <a:off x="5441463" y="1467439"/>
            <a:ext cx="119263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1">
                <a:solidFill>
                  <a:srgbClr val="E0CB15"/>
                </a:solidFill>
                <a:latin typeface="Sora SemiBold" pitchFamily="2" charset="0"/>
                <a:cs typeface="Sora SemiBold" pitchFamily="2" charset="0"/>
              </a:rPr>
              <a:t>Innovación
Organizacional</a:t>
            </a: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66263E8-29BC-CA38-B520-CA056AA31353}"/>
              </a:ext>
            </a:extLst>
          </p:cNvPr>
          <p:cNvSpPr txBox="1"/>
          <p:nvPr/>
        </p:nvSpPr>
        <p:spPr>
          <a:xfrm>
            <a:off x="6797585" y="1467439"/>
            <a:ext cx="111729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1" dirty="0" err="1">
                <a:solidFill>
                  <a:srgbClr val="DE8431"/>
                </a:solidFill>
                <a:latin typeface="Sora SemiBold" pitchFamily="2" charset="0"/>
                <a:cs typeface="Sora SemiBold" pitchFamily="2" charset="0"/>
              </a:rPr>
              <a:t>Innovación</a:t>
            </a:r>
            <a:r>
              <a:rPr sz="1200" b="1" dirty="0">
                <a:solidFill>
                  <a:srgbClr val="DE8431"/>
                </a:solidFill>
                <a:latin typeface="Sora SemiBold" pitchFamily="2" charset="0"/>
                <a:cs typeface="Sora SemiBold" pitchFamily="2" charset="0"/>
              </a:rPr>
              <a:t> de
Marketing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E9E1A2AE-EF9B-13AC-ECF1-6714AD5A68CD}"/>
              </a:ext>
            </a:extLst>
          </p:cNvPr>
          <p:cNvSpPr txBox="1"/>
          <p:nvPr/>
        </p:nvSpPr>
        <p:spPr>
          <a:xfrm>
            <a:off x="1230104" y="1819524"/>
            <a:ext cx="1090042" cy="76944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Nuevas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ofertas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o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mejoras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que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impulsan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el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crecimiento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de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ingresos</a:t>
            </a:r>
            <a:endParaRPr sz="1000" dirty="0">
              <a:solidFill>
                <a:srgbClr val="484848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35113A2A-8D33-845C-0C58-08E5FBBF5E97}"/>
              </a:ext>
            </a:extLst>
          </p:cNvPr>
          <p:cNvSpPr txBox="1"/>
          <p:nvPr/>
        </p:nvSpPr>
        <p:spPr>
          <a:xfrm>
            <a:off x="4018318" y="1805944"/>
            <a:ext cx="1168590" cy="76944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Cambios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en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la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creación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de valor
que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conducen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a la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transformación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completa</a:t>
            </a:r>
            <a:endParaRPr sz="1000" dirty="0">
              <a:solidFill>
                <a:srgbClr val="484848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6B5FF54C-C586-44E7-5C29-7F161A104507}"/>
              </a:ext>
            </a:extLst>
          </p:cNvPr>
          <p:cNvSpPr txBox="1"/>
          <p:nvPr/>
        </p:nvSpPr>
        <p:spPr>
          <a:xfrm>
            <a:off x="2458900" y="1990583"/>
            <a:ext cx="133690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Mejoras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en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métodos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productivos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que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mejoran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la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eficiencia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operativa</a:t>
            </a:r>
            <a:endParaRPr sz="1000" dirty="0">
              <a:solidFill>
                <a:srgbClr val="484848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749D7627-93DB-E496-C639-12E4F8A0C7A4}"/>
              </a:ext>
            </a:extLst>
          </p:cNvPr>
          <p:cNvSpPr txBox="1"/>
          <p:nvPr/>
        </p:nvSpPr>
        <p:spPr>
          <a:xfrm>
            <a:off x="5470310" y="1990583"/>
            <a:ext cx="1191032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Nuevos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métodos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empresariales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que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aumentan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la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adaptabilidad</a:t>
            </a:r>
            <a:endParaRPr sz="1000" dirty="0">
              <a:solidFill>
                <a:srgbClr val="484848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50438C7B-7E17-F6D8-6FDC-1ECAAA6C80E4}"/>
              </a:ext>
            </a:extLst>
          </p:cNvPr>
          <p:cNvSpPr txBox="1"/>
          <p:nvPr/>
        </p:nvSpPr>
        <p:spPr>
          <a:xfrm>
            <a:off x="6741364" y="1972720"/>
            <a:ext cx="1309654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Nuevos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métodos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comerciales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que
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mejoran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la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conexión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
con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los</a:t>
            </a:r>
            <a:r>
              <a:rPr sz="1000" dirty="0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484848"/>
                </a:solidFill>
                <a:latin typeface="Sora" pitchFamily="2" charset="0"/>
                <a:cs typeface="Sora" pitchFamily="2" charset="0"/>
              </a:rPr>
              <a:t>clientes</a:t>
            </a:r>
            <a:endParaRPr sz="1000" dirty="0">
              <a:solidFill>
                <a:srgbClr val="484848"/>
              </a:solidFill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76775" y="-27869"/>
            <a:ext cx="6390450" cy="429525"/>
          </a:xfrm>
        </p:spPr>
        <p:txBody>
          <a:bodyPr>
            <a:normAutofit fontScale="90000"/>
          </a:bodyPr>
          <a:lstStyle/>
          <a:p>
            <a:r>
              <a:rPr lang="es-MX" dirty="0"/>
              <a:t>HOJA DE RUTA DIGITAL</a:t>
            </a:r>
            <a:endParaRPr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0A7DAB4-E699-0926-2164-53B5862E3E67}"/>
              </a:ext>
            </a:extLst>
          </p:cNvPr>
          <p:cNvGrpSpPr/>
          <p:nvPr/>
        </p:nvGrpSpPr>
        <p:grpSpPr>
          <a:xfrm>
            <a:off x="2546637" y="1550281"/>
            <a:ext cx="3806685" cy="3652463"/>
            <a:chOff x="1963345" y="1886364"/>
            <a:chExt cx="3806685" cy="3652463"/>
          </a:xfrm>
        </p:grpSpPr>
        <p:sp>
          <p:nvSpPr>
            <p:cNvPr id="43" name="Rounded Rectangle 1">
              <a:extLst>
                <a:ext uri="{FF2B5EF4-FFF2-40B4-BE49-F238E27FC236}">
                  <a16:creationId xmlns:a16="http://schemas.microsoft.com/office/drawing/2014/main" id="{C7ADC055-91B1-E669-B467-1FC050E0BBE3}"/>
                </a:ext>
              </a:extLst>
            </p:cNvPr>
            <p:cNvSpPr/>
            <p:nvPr/>
          </p:nvSpPr>
          <p:spPr>
            <a:xfrm>
              <a:off x="1963345" y="1886364"/>
              <a:ext cx="3806682" cy="3651759"/>
            </a:xfrm>
            <a:custGeom>
              <a:avLst/>
              <a:gdLst/>
              <a:ahLst/>
              <a:cxnLst/>
              <a:rect l="0" t="0" r="0" b="0"/>
              <a:pathLst>
                <a:path w="3806682" h="3651759">
                  <a:moveTo>
                    <a:pt x="1804920" y="0"/>
                  </a:moveTo>
                  <a:cubicBezTo>
                    <a:pt x="1504921" y="364"/>
                    <a:pt x="1248355" y="72177"/>
                    <a:pt x="1231615" y="125607"/>
                  </a:cubicBezTo>
                  <a:cubicBezTo>
                    <a:pt x="1214007" y="181984"/>
                    <a:pt x="1454893" y="207776"/>
                    <a:pt x="1799109" y="220754"/>
                  </a:cubicBezTo>
                  <a:cubicBezTo>
                    <a:pt x="2100125" y="232125"/>
                    <a:pt x="2323601" y="253227"/>
                    <a:pt x="2477051" y="283933"/>
                  </a:cubicBezTo>
                  <a:cubicBezTo>
                    <a:pt x="2519723" y="357474"/>
                    <a:pt x="2599751" y="413782"/>
                    <a:pt x="2599751" y="413782"/>
                  </a:cubicBezTo>
                  <a:cubicBezTo>
                    <a:pt x="2599751" y="413782"/>
                    <a:pt x="2637355" y="387321"/>
                    <a:pt x="2674761" y="346988"/>
                  </a:cubicBezTo>
                  <a:cubicBezTo>
                    <a:pt x="2707769" y="365442"/>
                    <a:pt x="2727980" y="385752"/>
                    <a:pt x="2736032" y="407907"/>
                  </a:cubicBezTo>
                  <a:cubicBezTo>
                    <a:pt x="2776290" y="518678"/>
                    <a:pt x="2459766" y="608700"/>
                    <a:pt x="1781419" y="635070"/>
                  </a:cubicBezTo>
                  <a:cubicBezTo>
                    <a:pt x="1372972" y="650942"/>
                    <a:pt x="1038923" y="704426"/>
                    <a:pt x="1014207" y="777254"/>
                  </a:cubicBezTo>
                  <a:cubicBezTo>
                    <a:pt x="989325" y="853142"/>
                    <a:pt x="1180206" y="913140"/>
                    <a:pt x="1768771" y="931756"/>
                  </a:cubicBezTo>
                  <a:cubicBezTo>
                    <a:pt x="2150327" y="943825"/>
                    <a:pt x="2431379" y="974213"/>
                    <a:pt x="2632552" y="1018083"/>
                  </a:cubicBezTo>
                  <a:cubicBezTo>
                    <a:pt x="2699949" y="1150553"/>
                    <a:pt x="2847745" y="1254893"/>
                    <a:pt x="2847745" y="1254893"/>
                  </a:cubicBezTo>
                  <a:cubicBezTo>
                    <a:pt x="2847745" y="1254893"/>
                    <a:pt x="2909033" y="1211634"/>
                    <a:pt x="2970668" y="1145453"/>
                  </a:cubicBezTo>
                  <a:cubicBezTo>
                    <a:pt x="3028963" y="1186917"/>
                    <a:pt x="3059020" y="1232664"/>
                    <a:pt x="3066939" y="1281263"/>
                  </a:cubicBezTo>
                  <a:cubicBezTo>
                    <a:pt x="3103163" y="1503383"/>
                    <a:pt x="2736032" y="1654321"/>
                    <a:pt x="1735292" y="1717650"/>
                  </a:cubicBezTo>
                  <a:cubicBezTo>
                    <a:pt x="1014207" y="1763281"/>
                    <a:pt x="667040" y="1866612"/>
                    <a:pt x="641554" y="2026651"/>
                  </a:cubicBezTo>
                  <a:cubicBezTo>
                    <a:pt x="616069" y="2186690"/>
                    <a:pt x="1054382" y="2308538"/>
                    <a:pt x="1708674" y="2342679"/>
                  </a:cubicBezTo>
                  <a:cubicBezTo>
                    <a:pt x="2305042" y="2373794"/>
                    <a:pt x="2746150" y="2440910"/>
                    <a:pt x="3064592" y="2541240"/>
                  </a:cubicBezTo>
                  <a:cubicBezTo>
                    <a:pt x="3063327" y="2553284"/>
                    <a:pt x="3062682" y="2565518"/>
                    <a:pt x="3062682" y="2577893"/>
                  </a:cubicBezTo>
                  <a:lnTo>
                    <a:pt x="3062674" y="2577893"/>
                  </a:lnTo>
                  <a:cubicBezTo>
                    <a:pt x="3062674" y="2832187"/>
                    <a:pt x="3409866" y="3073519"/>
                    <a:pt x="3409866" y="3073519"/>
                  </a:cubicBezTo>
                  <a:cubicBezTo>
                    <a:pt x="3409866" y="3073519"/>
                    <a:pt x="3531441" y="2989010"/>
                    <a:pt x="3630713" y="2867319"/>
                  </a:cubicBezTo>
                  <a:cubicBezTo>
                    <a:pt x="3705798" y="2954399"/>
                    <a:pt x="3750817" y="3051232"/>
                    <a:pt x="3771582" y="3157341"/>
                  </a:cubicBezTo>
                  <a:cubicBezTo>
                    <a:pt x="3806682" y="3336756"/>
                    <a:pt x="3751032" y="3503855"/>
                    <a:pt x="3617355" y="3651759"/>
                  </a:cubicBezTo>
                  <a:lnTo>
                    <a:pt x="2434421" y="3651759"/>
                  </a:lnTo>
                  <a:cubicBezTo>
                    <a:pt x="2833196" y="3545526"/>
                    <a:pt x="3053787" y="3379891"/>
                    <a:pt x="3006925" y="3174122"/>
                  </a:cubicBezTo>
                  <a:cubicBezTo>
                    <a:pt x="2948233" y="2916455"/>
                    <a:pt x="2334934" y="2786465"/>
                    <a:pt x="1694373" y="2727153"/>
                  </a:cubicBezTo>
                  <a:cubicBezTo>
                    <a:pt x="524864" y="2618862"/>
                    <a:pt x="0" y="2387401"/>
                    <a:pt x="67778" y="2010366"/>
                  </a:cubicBezTo>
                  <a:cubicBezTo>
                    <a:pt x="72471" y="1984261"/>
                    <a:pt x="81272" y="1958990"/>
                    <a:pt x="94268" y="1934588"/>
                  </a:cubicBezTo>
                  <a:cubicBezTo>
                    <a:pt x="175701" y="2090973"/>
                    <a:pt x="351268" y="2213813"/>
                    <a:pt x="351268" y="2213813"/>
                  </a:cubicBezTo>
                  <a:cubicBezTo>
                    <a:pt x="351268" y="2213813"/>
                    <a:pt x="648861" y="2005597"/>
                    <a:pt x="648861" y="1786212"/>
                  </a:cubicBezTo>
                  <a:lnTo>
                    <a:pt x="648852" y="1786212"/>
                  </a:lnTo>
                  <a:cubicBezTo>
                    <a:pt x="648852" y="1732894"/>
                    <a:pt x="635064" y="1682832"/>
                    <a:pt x="610889" y="1639449"/>
                  </a:cubicBezTo>
                  <a:cubicBezTo>
                    <a:pt x="881249" y="1569027"/>
                    <a:pt x="1256001" y="1522371"/>
                    <a:pt x="1744385" y="1503383"/>
                  </a:cubicBezTo>
                  <a:cubicBezTo>
                    <a:pt x="2349739" y="1479848"/>
                    <a:pt x="2675604" y="1390628"/>
                    <a:pt x="2637992" y="1281428"/>
                  </a:cubicBezTo>
                  <a:cubicBezTo>
                    <a:pt x="2617739" y="1183966"/>
                    <a:pt x="2203009" y="1111535"/>
                    <a:pt x="1735292" y="1089563"/>
                  </a:cubicBezTo>
                  <a:cubicBezTo>
                    <a:pt x="795643" y="1045420"/>
                    <a:pt x="659452" y="899103"/>
                    <a:pt x="680324" y="777336"/>
                  </a:cubicBezTo>
                  <a:cubicBezTo>
                    <a:pt x="685837" y="745172"/>
                    <a:pt x="709464" y="714075"/>
                    <a:pt x="755310" y="685327"/>
                  </a:cubicBezTo>
                  <a:cubicBezTo>
                    <a:pt x="807801" y="744313"/>
                    <a:pt x="863790" y="783707"/>
                    <a:pt x="863790" y="783707"/>
                  </a:cubicBezTo>
                  <a:cubicBezTo>
                    <a:pt x="863790" y="783707"/>
                    <a:pt x="984679" y="698647"/>
                    <a:pt x="1037725" y="591359"/>
                  </a:cubicBezTo>
                  <a:cubicBezTo>
                    <a:pt x="1203393" y="559133"/>
                    <a:pt x="1433945" y="536266"/>
                    <a:pt x="1744385" y="527443"/>
                  </a:cubicBezTo>
                  <a:cubicBezTo>
                    <a:pt x="2122494" y="516697"/>
                    <a:pt x="2469025" y="480652"/>
                    <a:pt x="2452492" y="407907"/>
                  </a:cubicBezTo>
                  <a:cubicBezTo>
                    <a:pt x="2436868" y="339378"/>
                    <a:pt x="2134150" y="308627"/>
                    <a:pt x="1795885" y="295814"/>
                  </a:cubicBezTo>
                  <a:cubicBezTo>
                    <a:pt x="1209378" y="273577"/>
                    <a:pt x="907404" y="211330"/>
                    <a:pt x="945843" y="125607"/>
                  </a:cubicBezTo>
                  <a:cubicBezTo>
                    <a:pt x="955895" y="103185"/>
                    <a:pt x="994003" y="83398"/>
                    <a:pt x="1053472" y="66550"/>
                  </a:cubicBezTo>
                  <a:cubicBezTo>
                    <a:pt x="1084604" y="97065"/>
                    <a:pt x="1111784" y="116189"/>
                    <a:pt x="1111784" y="116189"/>
                  </a:cubicBezTo>
                  <a:cubicBezTo>
                    <a:pt x="1111784" y="116189"/>
                    <a:pt x="1157200" y="84232"/>
                    <a:pt x="1197855" y="37024"/>
                  </a:cubicBezTo>
                  <a:cubicBezTo>
                    <a:pt x="1355852" y="13147"/>
                    <a:pt x="1572583" y="154"/>
                    <a:pt x="180492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" name="Rounded Rectangle 2">
              <a:extLst>
                <a:ext uri="{FF2B5EF4-FFF2-40B4-BE49-F238E27FC236}">
                  <a16:creationId xmlns:a16="http://schemas.microsoft.com/office/drawing/2014/main" id="{EC78CF13-3B6E-6FC5-3EBE-A918C9E7DF47}"/>
                </a:ext>
              </a:extLst>
            </p:cNvPr>
            <p:cNvSpPr/>
            <p:nvPr/>
          </p:nvSpPr>
          <p:spPr>
            <a:xfrm>
              <a:off x="1963345" y="1886364"/>
              <a:ext cx="3806685" cy="3652463"/>
            </a:xfrm>
            <a:custGeom>
              <a:avLst/>
              <a:gdLst/>
              <a:ahLst/>
              <a:cxnLst/>
              <a:rect l="0" t="0" r="0" b="0"/>
              <a:pathLst>
                <a:path w="3806685" h="3652463">
                  <a:moveTo>
                    <a:pt x="1809113" y="0"/>
                  </a:moveTo>
                  <a:cubicBezTo>
                    <a:pt x="1807714" y="0"/>
                    <a:pt x="1806315" y="0"/>
                    <a:pt x="1804917" y="1"/>
                  </a:cubicBezTo>
                  <a:cubicBezTo>
                    <a:pt x="1805682" y="0"/>
                    <a:pt x="1806446" y="0"/>
                    <a:pt x="1807212" y="0"/>
                  </a:cubicBezTo>
                  <a:close/>
                  <a:moveTo>
                    <a:pt x="94326" y="1934480"/>
                  </a:moveTo>
                  <a:cubicBezTo>
                    <a:pt x="81299" y="1958913"/>
                    <a:pt x="72478" y="1984221"/>
                    <a:pt x="67778" y="2010366"/>
                  </a:cubicBezTo>
                  <a:cubicBezTo>
                    <a:pt x="0" y="2387402"/>
                    <a:pt x="524864" y="2618868"/>
                    <a:pt x="1694374" y="2727153"/>
                  </a:cubicBezTo>
                  <a:cubicBezTo>
                    <a:pt x="2334934" y="2786463"/>
                    <a:pt x="2948234" y="2916457"/>
                    <a:pt x="3006923" y="3174122"/>
                  </a:cubicBezTo>
                  <a:cubicBezTo>
                    <a:pt x="3053791" y="3379891"/>
                    <a:pt x="2833192" y="3545532"/>
                    <a:pt x="2434421" y="3651757"/>
                  </a:cubicBezTo>
                  <a:moveTo>
                    <a:pt x="3630316" y="2866862"/>
                  </a:moveTo>
                  <a:cubicBezTo>
                    <a:pt x="3705637" y="2954056"/>
                    <a:pt x="3750780" y="3051049"/>
                    <a:pt x="3771578" y="3157341"/>
                  </a:cubicBezTo>
                  <a:cubicBezTo>
                    <a:pt x="3806685" y="3336756"/>
                    <a:pt x="3751034" y="3503859"/>
                    <a:pt x="3617357" y="3651757"/>
                  </a:cubicBezTo>
                  <a:moveTo>
                    <a:pt x="754313" y="685956"/>
                  </a:moveTo>
                  <a:cubicBezTo>
                    <a:pt x="709121" y="714529"/>
                    <a:pt x="685798" y="745407"/>
                    <a:pt x="680324" y="777338"/>
                  </a:cubicBezTo>
                  <a:cubicBezTo>
                    <a:pt x="659452" y="899102"/>
                    <a:pt x="795643" y="1045419"/>
                    <a:pt x="1735293" y="1089565"/>
                  </a:cubicBezTo>
                  <a:cubicBezTo>
                    <a:pt x="2203011" y="1111539"/>
                    <a:pt x="2617740" y="1183966"/>
                    <a:pt x="2637993" y="1281428"/>
                  </a:cubicBezTo>
                  <a:cubicBezTo>
                    <a:pt x="2675606" y="1390628"/>
                    <a:pt x="2349741" y="1479848"/>
                    <a:pt x="1744387" y="1503383"/>
                  </a:cubicBezTo>
                  <a:cubicBezTo>
                    <a:pt x="1256468" y="1522352"/>
                    <a:pt x="881964" y="1568937"/>
                    <a:pt x="611662" y="1639249"/>
                  </a:cubicBezTo>
                  <a:moveTo>
                    <a:pt x="1053919" y="66426"/>
                  </a:moveTo>
                  <a:cubicBezTo>
                    <a:pt x="994191" y="83302"/>
                    <a:pt x="955922" y="103131"/>
                    <a:pt x="945844" y="125609"/>
                  </a:cubicBezTo>
                  <a:cubicBezTo>
                    <a:pt x="907405" y="211332"/>
                    <a:pt x="1209380" y="273579"/>
                    <a:pt x="1795887" y="295816"/>
                  </a:cubicBezTo>
                  <a:cubicBezTo>
                    <a:pt x="2134151" y="308629"/>
                    <a:pt x="2436870" y="339380"/>
                    <a:pt x="2452493" y="407909"/>
                  </a:cubicBezTo>
                  <a:cubicBezTo>
                    <a:pt x="2469026" y="480654"/>
                    <a:pt x="2122496" y="516698"/>
                    <a:pt x="1744387" y="527444"/>
                  </a:cubicBezTo>
                  <a:cubicBezTo>
                    <a:pt x="1433731" y="536273"/>
                    <a:pt x="1203079" y="559165"/>
                    <a:pt x="1037386" y="591427"/>
                  </a:cubicBezTo>
                  <a:moveTo>
                    <a:pt x="2477758" y="284077"/>
                  </a:moveTo>
                  <a:cubicBezTo>
                    <a:pt x="2324294" y="253294"/>
                    <a:pt x="2100593" y="232144"/>
                    <a:pt x="1799111" y="220756"/>
                  </a:cubicBezTo>
                  <a:cubicBezTo>
                    <a:pt x="1454895" y="207778"/>
                    <a:pt x="1214008" y="181986"/>
                    <a:pt x="1231616" y="125609"/>
                  </a:cubicBezTo>
                  <a:cubicBezTo>
                    <a:pt x="1248354" y="72178"/>
                    <a:pt x="1504920" y="366"/>
                    <a:pt x="1804917" y="1"/>
                  </a:cubicBezTo>
                  <a:cubicBezTo>
                    <a:pt x="1572941" y="155"/>
                    <a:pt x="1356514" y="13109"/>
                    <a:pt x="1198582" y="36915"/>
                  </a:cubicBezTo>
                  <a:moveTo>
                    <a:pt x="2632817" y="1018146"/>
                  </a:moveTo>
                  <a:cubicBezTo>
                    <a:pt x="2431630" y="974243"/>
                    <a:pt x="2150497" y="943830"/>
                    <a:pt x="1768773" y="931756"/>
                  </a:cubicBezTo>
                  <a:cubicBezTo>
                    <a:pt x="1180209" y="913140"/>
                    <a:pt x="989325" y="853142"/>
                    <a:pt x="1014207" y="777255"/>
                  </a:cubicBezTo>
                  <a:cubicBezTo>
                    <a:pt x="1038924" y="704428"/>
                    <a:pt x="1372974" y="650944"/>
                    <a:pt x="1781420" y="635072"/>
                  </a:cubicBezTo>
                  <a:cubicBezTo>
                    <a:pt x="2459768" y="608702"/>
                    <a:pt x="2776291" y="518680"/>
                    <a:pt x="2736034" y="407909"/>
                  </a:cubicBezTo>
                  <a:cubicBezTo>
                    <a:pt x="2727931" y="385617"/>
                    <a:pt x="2707522" y="365194"/>
                    <a:pt x="2674149" y="346650"/>
                  </a:cubicBezTo>
                  <a:moveTo>
                    <a:pt x="3064583" y="2541237"/>
                  </a:moveTo>
                  <a:cubicBezTo>
                    <a:pt x="2746146" y="2440912"/>
                    <a:pt x="2305040" y="2373796"/>
                    <a:pt x="1708675" y="2342679"/>
                  </a:cubicBezTo>
                  <a:cubicBezTo>
                    <a:pt x="1054383" y="2308538"/>
                    <a:pt x="616069" y="2186689"/>
                    <a:pt x="641554" y="2026651"/>
                  </a:cubicBezTo>
                  <a:cubicBezTo>
                    <a:pt x="667040" y="1866614"/>
                    <a:pt x="1014208" y="1763283"/>
                    <a:pt x="1735293" y="1717650"/>
                  </a:cubicBezTo>
                  <a:cubicBezTo>
                    <a:pt x="2736034" y="1654320"/>
                    <a:pt x="3103163" y="1503383"/>
                    <a:pt x="3066941" y="1281263"/>
                  </a:cubicBezTo>
                  <a:cubicBezTo>
                    <a:pt x="3059007" y="1232608"/>
                    <a:pt x="3028889" y="1186808"/>
                    <a:pt x="2970460" y="1145304"/>
                  </a:cubicBezTo>
                  <a:moveTo>
                    <a:pt x="3387839" y="3376571"/>
                  </a:moveTo>
                  <a:cubicBezTo>
                    <a:pt x="3374281" y="3410712"/>
                    <a:pt x="3354938" y="3444852"/>
                    <a:pt x="3330221" y="3478001"/>
                  </a:cubicBezTo>
                  <a:moveTo>
                    <a:pt x="3403710" y="3175034"/>
                  </a:moveTo>
                  <a:cubicBezTo>
                    <a:pt x="3411563" y="3208100"/>
                    <a:pt x="3414291" y="3241662"/>
                    <a:pt x="3411811" y="3274976"/>
                  </a:cubicBezTo>
                  <a:moveTo>
                    <a:pt x="3300462" y="2986889"/>
                  </a:moveTo>
                  <a:cubicBezTo>
                    <a:pt x="3326667" y="3016483"/>
                    <a:pt x="3348738" y="3047317"/>
                    <a:pt x="3365932" y="3078482"/>
                  </a:cubicBezTo>
                  <a:moveTo>
                    <a:pt x="3095949" y="2831232"/>
                  </a:moveTo>
                  <a:cubicBezTo>
                    <a:pt x="3137364" y="2856114"/>
                    <a:pt x="3175638" y="2882484"/>
                    <a:pt x="3209531" y="2909598"/>
                  </a:cubicBezTo>
                  <a:moveTo>
                    <a:pt x="2811747" y="2706986"/>
                  </a:moveTo>
                  <a:cubicBezTo>
                    <a:pt x="2864653" y="2726247"/>
                    <a:pt x="2915326" y="2747079"/>
                    <a:pt x="2962445" y="2769068"/>
                  </a:cubicBezTo>
                  <a:moveTo>
                    <a:pt x="2469432" y="2610103"/>
                  </a:moveTo>
                  <a:cubicBezTo>
                    <a:pt x="2530191" y="2623082"/>
                    <a:pt x="2589792" y="2637796"/>
                    <a:pt x="2646583" y="2653916"/>
                  </a:cubicBezTo>
                  <a:moveTo>
                    <a:pt x="2088596" y="2552737"/>
                  </a:moveTo>
                  <a:cubicBezTo>
                    <a:pt x="2154149" y="2559185"/>
                    <a:pt x="2219371" y="2566291"/>
                    <a:pt x="2282693" y="2575963"/>
                  </a:cubicBezTo>
                  <a:moveTo>
                    <a:pt x="1889869" y="2530252"/>
                  </a:moveTo>
                  <a:cubicBezTo>
                    <a:pt x="1822728" y="2527119"/>
                    <a:pt x="1688333" y="2519671"/>
                    <a:pt x="1688333" y="2519671"/>
                  </a:cubicBezTo>
                  <a:moveTo>
                    <a:pt x="1484399" y="2502556"/>
                  </a:moveTo>
                  <a:cubicBezTo>
                    <a:pt x="1417109" y="2499002"/>
                    <a:pt x="1350399" y="2493711"/>
                    <a:pt x="1286168" y="2486933"/>
                  </a:cubicBezTo>
                  <a:moveTo>
                    <a:pt x="1106703" y="2461720"/>
                  </a:moveTo>
                  <a:cubicBezTo>
                    <a:pt x="1046771" y="2451883"/>
                    <a:pt x="988658" y="2440392"/>
                    <a:pt x="933934" y="2427745"/>
                  </a:cubicBezTo>
                  <a:moveTo>
                    <a:pt x="771332" y="2394348"/>
                  </a:moveTo>
                  <a:cubicBezTo>
                    <a:pt x="723634" y="2379386"/>
                    <a:pt x="678995" y="2363101"/>
                    <a:pt x="638490" y="2346072"/>
                  </a:cubicBezTo>
                  <a:moveTo>
                    <a:pt x="445219" y="2235136"/>
                  </a:moveTo>
                  <a:cubicBezTo>
                    <a:pt x="468861" y="2254810"/>
                    <a:pt x="497133" y="2274153"/>
                    <a:pt x="529289" y="2292588"/>
                  </a:cubicBezTo>
                  <a:moveTo>
                    <a:pt x="770505" y="1737493"/>
                  </a:moveTo>
                  <a:cubicBezTo>
                    <a:pt x="811011" y="1724432"/>
                    <a:pt x="854245" y="1712033"/>
                    <a:pt x="899132" y="1700708"/>
                  </a:cubicBezTo>
                  <a:moveTo>
                    <a:pt x="1038835" y="1669543"/>
                  </a:moveTo>
                  <a:cubicBezTo>
                    <a:pt x="1086781" y="1660202"/>
                    <a:pt x="1136793" y="1651770"/>
                    <a:pt x="1187549" y="1644413"/>
                  </a:cubicBezTo>
                  <a:moveTo>
                    <a:pt x="1343207" y="1625483"/>
                  </a:moveTo>
                  <a:cubicBezTo>
                    <a:pt x="1395699" y="1620275"/>
                    <a:pt x="1449679" y="1616059"/>
                    <a:pt x="1503659" y="1612918"/>
                  </a:cubicBezTo>
                  <a:moveTo>
                    <a:pt x="1828697" y="1596963"/>
                  </a:moveTo>
                  <a:lnTo>
                    <a:pt x="1666592" y="1606800"/>
                  </a:lnTo>
                  <a:moveTo>
                    <a:pt x="2141501" y="1577537"/>
                  </a:moveTo>
                  <a:cubicBezTo>
                    <a:pt x="2091654" y="1582828"/>
                    <a:pt x="2039906" y="1587126"/>
                    <a:pt x="1987827" y="1590350"/>
                  </a:cubicBezTo>
                  <a:moveTo>
                    <a:pt x="2419007" y="1535047"/>
                  </a:moveTo>
                  <a:cubicBezTo>
                    <a:pt x="2377013" y="1543810"/>
                    <a:pt x="2332374" y="1551911"/>
                    <a:pt x="2286330" y="1558937"/>
                  </a:cubicBezTo>
                  <a:moveTo>
                    <a:pt x="2646748" y="1474041"/>
                  </a:moveTo>
                  <a:cubicBezTo>
                    <a:pt x="2615915" y="1485448"/>
                    <a:pt x="2573590" y="1496360"/>
                    <a:pt x="2537135" y="1506528"/>
                  </a:cubicBezTo>
                  <a:moveTo>
                    <a:pt x="2784633" y="1408818"/>
                  </a:moveTo>
                  <a:cubicBezTo>
                    <a:pt x="2766943" y="1421714"/>
                    <a:pt x="2745698" y="1434527"/>
                    <a:pt x="2721395" y="1446679"/>
                  </a:cubicBezTo>
                  <a:moveTo>
                    <a:pt x="2849773" y="1329377"/>
                  </a:moveTo>
                  <a:cubicBezTo>
                    <a:pt x="2845723" y="1342769"/>
                    <a:pt x="2838283" y="1356243"/>
                    <a:pt x="2827536" y="1369470"/>
                  </a:cubicBezTo>
                  <a:moveTo>
                    <a:pt x="2834811" y="1250267"/>
                  </a:moveTo>
                  <a:cubicBezTo>
                    <a:pt x="2841755" y="1260435"/>
                    <a:pt x="2846880" y="1270851"/>
                    <a:pt x="2849939" y="1281266"/>
                  </a:cubicBezTo>
                  <a:cubicBezTo>
                    <a:pt x="2850765" y="1283994"/>
                    <a:pt x="2851427" y="1286722"/>
                    <a:pt x="2851923" y="1289367"/>
                  </a:cubicBezTo>
                  <a:moveTo>
                    <a:pt x="2594835" y="1113787"/>
                  </a:moveTo>
                  <a:cubicBezTo>
                    <a:pt x="2624677" y="1123294"/>
                    <a:pt x="2652618" y="1133379"/>
                    <a:pt x="2677830" y="1143877"/>
                  </a:cubicBezTo>
                  <a:moveTo>
                    <a:pt x="2392968" y="1063858"/>
                  </a:moveTo>
                  <a:cubicBezTo>
                    <a:pt x="2430001" y="1070884"/>
                    <a:pt x="2465795" y="1078655"/>
                    <a:pt x="2499357" y="1087004"/>
                  </a:cubicBezTo>
                  <a:moveTo>
                    <a:pt x="2154728" y="1029552"/>
                  </a:moveTo>
                  <a:cubicBezTo>
                    <a:pt x="2196556" y="1033851"/>
                    <a:pt x="2237888" y="1038976"/>
                    <a:pt x="2277485" y="1044680"/>
                  </a:cubicBezTo>
                  <a:moveTo>
                    <a:pt x="1894333" y="1012275"/>
                  </a:moveTo>
                  <a:cubicBezTo>
                    <a:pt x="1938724" y="1013680"/>
                    <a:pt x="1983115" y="1015830"/>
                    <a:pt x="2026349" y="1018723"/>
                  </a:cubicBezTo>
                  <a:moveTo>
                    <a:pt x="1760334" y="1010291"/>
                  </a:moveTo>
                  <a:cubicBezTo>
                    <a:pt x="1714785" y="1010208"/>
                    <a:pt x="1669072" y="1009464"/>
                    <a:pt x="1624433" y="1007894"/>
                  </a:cubicBezTo>
                  <a:moveTo>
                    <a:pt x="1491756" y="1001033"/>
                  </a:moveTo>
                  <a:cubicBezTo>
                    <a:pt x="1448687" y="998057"/>
                    <a:pt x="1406198" y="994337"/>
                    <a:pt x="1365444" y="989956"/>
                  </a:cubicBezTo>
                  <a:moveTo>
                    <a:pt x="1248225" y="974911"/>
                  </a:moveTo>
                  <a:cubicBezTo>
                    <a:pt x="1211109" y="969289"/>
                    <a:pt x="1175397" y="963007"/>
                    <a:pt x="1142249" y="956228"/>
                  </a:cubicBezTo>
                  <a:moveTo>
                    <a:pt x="1049499" y="934405"/>
                  </a:moveTo>
                  <a:cubicBezTo>
                    <a:pt x="1021228" y="926717"/>
                    <a:pt x="995023" y="918533"/>
                    <a:pt x="971794" y="910019"/>
                  </a:cubicBezTo>
                  <a:moveTo>
                    <a:pt x="910291" y="883649"/>
                  </a:moveTo>
                  <a:cubicBezTo>
                    <a:pt x="892684" y="874638"/>
                    <a:pt x="877721" y="865297"/>
                    <a:pt x="865735" y="855791"/>
                  </a:cubicBezTo>
                  <a:moveTo>
                    <a:pt x="838704" y="827023"/>
                  </a:moveTo>
                  <a:cubicBezTo>
                    <a:pt x="832669" y="817517"/>
                    <a:pt x="829528" y="807680"/>
                    <a:pt x="829197" y="798008"/>
                  </a:cubicBezTo>
                  <a:moveTo>
                    <a:pt x="1019574" y="665496"/>
                  </a:moveTo>
                  <a:cubicBezTo>
                    <a:pt x="1043630" y="658139"/>
                    <a:pt x="1070083" y="651112"/>
                    <a:pt x="1097941" y="644499"/>
                  </a:cubicBezTo>
                  <a:moveTo>
                    <a:pt x="1186557" y="625982"/>
                  </a:moveTo>
                  <a:cubicBezTo>
                    <a:pt x="1217557" y="620361"/>
                    <a:pt x="1250292" y="614988"/>
                    <a:pt x="1283854" y="610276"/>
                  </a:cubicBezTo>
                  <a:moveTo>
                    <a:pt x="1388259" y="597463"/>
                  </a:moveTo>
                  <a:cubicBezTo>
                    <a:pt x="1423971" y="593743"/>
                    <a:pt x="1460922" y="590519"/>
                    <a:pt x="1498286" y="587791"/>
                  </a:cubicBezTo>
                  <a:moveTo>
                    <a:pt x="1612364" y="581343"/>
                  </a:moveTo>
                  <a:cubicBezTo>
                    <a:pt x="1650555" y="579690"/>
                    <a:pt x="1689655" y="578615"/>
                    <a:pt x="1728508" y="578119"/>
                  </a:cubicBezTo>
                  <a:moveTo>
                    <a:pt x="1957903" y="574069"/>
                  </a:moveTo>
                  <a:cubicBezTo>
                    <a:pt x="1920621" y="575722"/>
                    <a:pt x="1882430" y="576797"/>
                    <a:pt x="1844238" y="577375"/>
                  </a:cubicBezTo>
                  <a:moveTo>
                    <a:pt x="2172087" y="558115"/>
                  </a:moveTo>
                  <a:cubicBezTo>
                    <a:pt x="2138691" y="561752"/>
                    <a:pt x="2103641" y="564893"/>
                    <a:pt x="2068012" y="567538"/>
                  </a:cubicBezTo>
                  <a:moveTo>
                    <a:pt x="2354198" y="531248"/>
                  </a:moveTo>
                  <a:cubicBezTo>
                    <a:pt x="2327332" y="536539"/>
                    <a:pt x="2298399" y="541416"/>
                    <a:pt x="2268144" y="545880"/>
                  </a:cubicBezTo>
                  <a:moveTo>
                    <a:pt x="2490595" y="495951"/>
                  </a:moveTo>
                  <a:cubicBezTo>
                    <a:pt x="2472243" y="502316"/>
                    <a:pt x="2451494" y="508598"/>
                    <a:pt x="2428761" y="514468"/>
                  </a:cubicBezTo>
                  <a:moveTo>
                    <a:pt x="2572267" y="455362"/>
                  </a:moveTo>
                  <a:cubicBezTo>
                    <a:pt x="2563505" y="462389"/>
                    <a:pt x="2552180" y="469415"/>
                    <a:pt x="2538623" y="476111"/>
                  </a:cubicBezTo>
                  <a:moveTo>
                    <a:pt x="2595331" y="412707"/>
                  </a:moveTo>
                  <a:cubicBezTo>
                    <a:pt x="2596323" y="419816"/>
                    <a:pt x="2594918" y="427008"/>
                    <a:pt x="2591115" y="434035"/>
                  </a:cubicBezTo>
                  <a:moveTo>
                    <a:pt x="2476128" y="333680"/>
                  </a:moveTo>
                  <a:cubicBezTo>
                    <a:pt x="2494315" y="339466"/>
                    <a:pt x="2510765" y="345583"/>
                    <a:pt x="2524983" y="351866"/>
                  </a:cubicBezTo>
                  <a:moveTo>
                    <a:pt x="2346427" y="302184"/>
                  </a:moveTo>
                  <a:cubicBezTo>
                    <a:pt x="2371144" y="306814"/>
                    <a:pt x="2394621" y="311773"/>
                    <a:pt x="2416196" y="317064"/>
                  </a:cubicBezTo>
                  <a:moveTo>
                    <a:pt x="2182668" y="278542"/>
                  </a:moveTo>
                  <a:cubicBezTo>
                    <a:pt x="2212097" y="281766"/>
                    <a:pt x="2240864" y="285403"/>
                    <a:pt x="2268144" y="289289"/>
                  </a:cubicBezTo>
                  <a:moveTo>
                    <a:pt x="1995432" y="263910"/>
                  </a:moveTo>
                  <a:cubicBezTo>
                    <a:pt x="2027920" y="265564"/>
                    <a:pt x="2060159" y="267630"/>
                    <a:pt x="2091324" y="270028"/>
                  </a:cubicBezTo>
                  <a:moveTo>
                    <a:pt x="1796210" y="259033"/>
                  </a:moveTo>
                  <a:lnTo>
                    <a:pt x="1797450" y="259033"/>
                  </a:lnTo>
                  <a:cubicBezTo>
                    <a:pt x="1830599" y="259033"/>
                    <a:pt x="1863913" y="259447"/>
                    <a:pt x="1896565" y="260191"/>
                  </a:cubicBezTo>
                  <a:moveTo>
                    <a:pt x="1694285" y="257793"/>
                  </a:moveTo>
                  <a:cubicBezTo>
                    <a:pt x="1660640" y="256884"/>
                    <a:pt x="1627161" y="255644"/>
                    <a:pt x="1594673" y="253991"/>
                  </a:cubicBezTo>
                  <a:moveTo>
                    <a:pt x="1499444" y="247791"/>
                  </a:moveTo>
                  <a:cubicBezTo>
                    <a:pt x="1468775" y="245394"/>
                    <a:pt x="1438933" y="242500"/>
                    <a:pt x="1410579" y="239359"/>
                  </a:cubicBezTo>
                  <a:moveTo>
                    <a:pt x="1329815" y="228778"/>
                  </a:moveTo>
                  <a:cubicBezTo>
                    <a:pt x="1304520" y="224975"/>
                    <a:pt x="1280630" y="220842"/>
                    <a:pt x="1258641" y="216461"/>
                  </a:cubicBezTo>
                  <a:moveTo>
                    <a:pt x="1198296" y="202573"/>
                  </a:moveTo>
                  <a:cubicBezTo>
                    <a:pt x="1180192" y="197779"/>
                    <a:pt x="1163824" y="192736"/>
                    <a:pt x="1149771" y="187528"/>
                  </a:cubicBezTo>
                  <a:moveTo>
                    <a:pt x="1113895" y="171574"/>
                  </a:moveTo>
                  <a:cubicBezTo>
                    <a:pt x="1104140" y="166118"/>
                    <a:pt x="1096453" y="160579"/>
                    <a:pt x="1091079" y="154958"/>
                  </a:cubicBezTo>
                  <a:moveTo>
                    <a:pt x="1081490" y="138095"/>
                  </a:moveTo>
                  <a:cubicBezTo>
                    <a:pt x="1080746" y="133879"/>
                    <a:pt x="1081242" y="129663"/>
                    <a:pt x="1082813" y="125530"/>
                  </a:cubicBezTo>
                  <a:cubicBezTo>
                    <a:pt x="1083392" y="124042"/>
                    <a:pt x="1084053" y="122636"/>
                    <a:pt x="1084880" y="121231"/>
                  </a:cubicBezTo>
                  <a:moveTo>
                    <a:pt x="1167875" y="73947"/>
                  </a:moveTo>
                  <a:cubicBezTo>
                    <a:pt x="1182672" y="69152"/>
                    <a:pt x="1199370" y="64523"/>
                    <a:pt x="1217639" y="60059"/>
                  </a:cubicBezTo>
                  <a:moveTo>
                    <a:pt x="1344282" y="36334"/>
                  </a:moveTo>
                  <a:cubicBezTo>
                    <a:pt x="1320640" y="39806"/>
                    <a:pt x="1297907" y="43526"/>
                    <a:pt x="1276827" y="47411"/>
                  </a:cubicBezTo>
                  <a:moveTo>
                    <a:pt x="1499196" y="19140"/>
                  </a:moveTo>
                  <a:cubicBezTo>
                    <a:pt x="1471668" y="21372"/>
                    <a:pt x="1444554" y="24017"/>
                    <a:pt x="1418763" y="26910"/>
                  </a:cubicBezTo>
                  <a:moveTo>
                    <a:pt x="3238463" y="3577033"/>
                  </a:moveTo>
                  <a:cubicBezTo>
                    <a:pt x="3209588" y="3602759"/>
                    <a:pt x="3176961" y="3628067"/>
                    <a:pt x="3141204" y="3652463"/>
                  </a:cubicBezTo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0CDA83C-926B-A63C-40E3-805F7E855697}"/>
              </a:ext>
            </a:extLst>
          </p:cNvPr>
          <p:cNvGrpSpPr/>
          <p:nvPr/>
        </p:nvGrpSpPr>
        <p:grpSpPr>
          <a:xfrm>
            <a:off x="5609312" y="3780624"/>
            <a:ext cx="694384" cy="843181"/>
            <a:chOff x="5026020" y="4116707"/>
            <a:chExt cx="694384" cy="843181"/>
          </a:xfrm>
        </p:grpSpPr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A683728D-9627-C0F8-E66B-72692919C78E}"/>
                </a:ext>
              </a:extLst>
            </p:cNvPr>
            <p:cNvSpPr/>
            <p:nvPr/>
          </p:nvSpPr>
          <p:spPr>
            <a:xfrm>
              <a:off x="5026020" y="4116707"/>
              <a:ext cx="694384" cy="843181"/>
            </a:xfrm>
            <a:custGeom>
              <a:avLst/>
              <a:gdLst/>
              <a:ahLst/>
              <a:cxnLst/>
              <a:rect l="0" t="0" r="0" b="0"/>
              <a:pathLst>
                <a:path w="694384" h="843181">
                  <a:moveTo>
                    <a:pt x="9" y="347555"/>
                  </a:moveTo>
                  <a:cubicBezTo>
                    <a:pt x="9" y="155604"/>
                    <a:pt x="155214" y="0"/>
                    <a:pt x="346673" y="0"/>
                  </a:cubicBezTo>
                  <a:lnTo>
                    <a:pt x="347710" y="0"/>
                  </a:lnTo>
                  <a:cubicBezTo>
                    <a:pt x="539169" y="0"/>
                    <a:pt x="694374" y="155604"/>
                    <a:pt x="694374" y="347555"/>
                  </a:cubicBezTo>
                  <a:lnTo>
                    <a:pt x="694384" y="347555"/>
                  </a:lnTo>
                  <a:cubicBezTo>
                    <a:pt x="694384" y="601847"/>
                    <a:pt x="347192" y="843181"/>
                    <a:pt x="347192" y="843181"/>
                  </a:cubicBezTo>
                  <a:cubicBezTo>
                    <a:pt x="347192" y="843181"/>
                    <a:pt x="0" y="601847"/>
                    <a:pt x="0" y="347555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" name="Rounded Rectangle 5">
              <a:extLst>
                <a:ext uri="{FF2B5EF4-FFF2-40B4-BE49-F238E27FC236}">
                  <a16:creationId xmlns:a16="http://schemas.microsoft.com/office/drawing/2014/main" id="{85508395-2BAA-E9F6-F781-16108994F33E}"/>
                </a:ext>
              </a:extLst>
            </p:cNvPr>
            <p:cNvSpPr/>
            <p:nvPr/>
          </p:nvSpPr>
          <p:spPr>
            <a:xfrm>
              <a:off x="5026020" y="4116707"/>
              <a:ext cx="694384" cy="843181"/>
            </a:xfrm>
            <a:custGeom>
              <a:avLst/>
              <a:gdLst/>
              <a:ahLst/>
              <a:cxnLst/>
              <a:rect l="0" t="0" r="0" b="0"/>
              <a:pathLst>
                <a:path w="694384" h="843181">
                  <a:moveTo>
                    <a:pt x="9" y="347555"/>
                  </a:moveTo>
                  <a:cubicBezTo>
                    <a:pt x="9" y="155604"/>
                    <a:pt x="155214" y="0"/>
                    <a:pt x="346673" y="0"/>
                  </a:cubicBezTo>
                  <a:lnTo>
                    <a:pt x="347710" y="0"/>
                  </a:lnTo>
                  <a:cubicBezTo>
                    <a:pt x="539169" y="0"/>
                    <a:pt x="694374" y="155604"/>
                    <a:pt x="694374" y="347555"/>
                  </a:cubicBezTo>
                  <a:lnTo>
                    <a:pt x="694384" y="347555"/>
                  </a:lnTo>
                  <a:cubicBezTo>
                    <a:pt x="694384" y="601847"/>
                    <a:pt x="347192" y="843181"/>
                    <a:pt x="347192" y="843181"/>
                  </a:cubicBezTo>
                  <a:cubicBezTo>
                    <a:pt x="347192" y="843181"/>
                    <a:pt x="0" y="601847"/>
                    <a:pt x="0" y="347555"/>
                  </a:cubicBezTo>
                  <a:close/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7" name="Group 9">
            <a:extLst>
              <a:ext uri="{FF2B5EF4-FFF2-40B4-BE49-F238E27FC236}">
                <a16:creationId xmlns:a16="http://schemas.microsoft.com/office/drawing/2014/main" id="{90FD5607-F301-52BF-69F9-91F365A2F515}"/>
              </a:ext>
            </a:extLst>
          </p:cNvPr>
          <p:cNvGrpSpPr/>
          <p:nvPr/>
        </p:nvGrpSpPr>
        <p:grpSpPr>
          <a:xfrm>
            <a:off x="2600313" y="3036639"/>
            <a:ext cx="595186" cy="727450"/>
            <a:chOff x="2017021" y="3372724"/>
            <a:chExt cx="595186" cy="727450"/>
          </a:xfrm>
        </p:grpSpPr>
        <p:sp>
          <p:nvSpPr>
            <p:cNvPr id="39" name="Rounded Rectangle 7">
              <a:extLst>
                <a:ext uri="{FF2B5EF4-FFF2-40B4-BE49-F238E27FC236}">
                  <a16:creationId xmlns:a16="http://schemas.microsoft.com/office/drawing/2014/main" id="{1231129E-7E9E-6EF3-E314-8A55E750E6DA}"/>
                </a:ext>
              </a:extLst>
            </p:cNvPr>
            <p:cNvSpPr/>
            <p:nvPr/>
          </p:nvSpPr>
          <p:spPr>
            <a:xfrm>
              <a:off x="2017021" y="3372724"/>
              <a:ext cx="595186" cy="727450"/>
            </a:xfrm>
            <a:custGeom>
              <a:avLst/>
              <a:gdLst/>
              <a:ahLst/>
              <a:cxnLst/>
              <a:rect l="0" t="0" r="0" b="0"/>
              <a:pathLst>
                <a:path w="595186" h="727450">
                  <a:moveTo>
                    <a:pt x="9" y="299851"/>
                  </a:moveTo>
                  <a:cubicBezTo>
                    <a:pt x="9" y="134246"/>
                    <a:pt x="133041" y="0"/>
                    <a:pt x="297149" y="0"/>
                  </a:cubicBezTo>
                  <a:lnTo>
                    <a:pt x="298037" y="0"/>
                  </a:lnTo>
                  <a:cubicBezTo>
                    <a:pt x="462145" y="0"/>
                    <a:pt x="595177" y="134246"/>
                    <a:pt x="595177" y="299851"/>
                  </a:cubicBezTo>
                  <a:lnTo>
                    <a:pt x="595186" y="299851"/>
                  </a:lnTo>
                  <a:cubicBezTo>
                    <a:pt x="595186" y="519241"/>
                    <a:pt x="297593" y="727450"/>
                    <a:pt x="297593" y="727450"/>
                  </a:cubicBezTo>
                  <a:cubicBezTo>
                    <a:pt x="297593" y="727450"/>
                    <a:pt x="0" y="519241"/>
                    <a:pt x="0" y="299851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980187A2-1B66-6BAB-E685-E2ED3BACAC8E}"/>
                </a:ext>
              </a:extLst>
            </p:cNvPr>
            <p:cNvSpPr/>
            <p:nvPr/>
          </p:nvSpPr>
          <p:spPr>
            <a:xfrm>
              <a:off x="2017021" y="3372724"/>
              <a:ext cx="595186" cy="727450"/>
            </a:xfrm>
            <a:custGeom>
              <a:avLst/>
              <a:gdLst/>
              <a:ahLst/>
              <a:cxnLst/>
              <a:rect l="0" t="0" r="0" b="0"/>
              <a:pathLst>
                <a:path w="595186" h="727450">
                  <a:moveTo>
                    <a:pt x="9" y="299851"/>
                  </a:moveTo>
                  <a:cubicBezTo>
                    <a:pt x="9" y="134246"/>
                    <a:pt x="133041" y="0"/>
                    <a:pt x="297149" y="0"/>
                  </a:cubicBezTo>
                  <a:lnTo>
                    <a:pt x="298037" y="0"/>
                  </a:lnTo>
                  <a:cubicBezTo>
                    <a:pt x="462145" y="0"/>
                    <a:pt x="595177" y="134246"/>
                    <a:pt x="595177" y="299851"/>
                  </a:cubicBezTo>
                  <a:lnTo>
                    <a:pt x="595186" y="299851"/>
                  </a:lnTo>
                  <a:cubicBezTo>
                    <a:pt x="595186" y="519241"/>
                    <a:pt x="297593" y="727450"/>
                    <a:pt x="297593" y="727450"/>
                  </a:cubicBezTo>
                  <a:cubicBezTo>
                    <a:pt x="297593" y="727450"/>
                    <a:pt x="0" y="519241"/>
                    <a:pt x="0" y="299851"/>
                  </a:cubicBezTo>
                  <a:close/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5965D78E-9F36-80C9-8412-7CA48EB8184F}"/>
              </a:ext>
            </a:extLst>
          </p:cNvPr>
          <p:cNvGrpSpPr/>
          <p:nvPr/>
        </p:nvGrpSpPr>
        <p:grpSpPr>
          <a:xfrm>
            <a:off x="5146389" y="2193460"/>
            <a:ext cx="495988" cy="611719"/>
            <a:chOff x="4563097" y="2529543"/>
            <a:chExt cx="495988" cy="611719"/>
          </a:xfrm>
        </p:grpSpPr>
        <p:sp>
          <p:nvSpPr>
            <p:cNvPr id="37" name="Rounded Rectangle 10">
              <a:extLst>
                <a:ext uri="{FF2B5EF4-FFF2-40B4-BE49-F238E27FC236}">
                  <a16:creationId xmlns:a16="http://schemas.microsoft.com/office/drawing/2014/main" id="{5B0216CA-B534-B321-9B81-1E36B762A513}"/>
                </a:ext>
              </a:extLst>
            </p:cNvPr>
            <p:cNvSpPr/>
            <p:nvPr/>
          </p:nvSpPr>
          <p:spPr>
            <a:xfrm>
              <a:off x="4563097" y="2529543"/>
              <a:ext cx="495988" cy="611719"/>
            </a:xfrm>
            <a:custGeom>
              <a:avLst/>
              <a:gdLst/>
              <a:ahLst/>
              <a:cxnLst/>
              <a:rect l="0" t="0" r="0" b="0"/>
              <a:pathLst>
                <a:path w="495988" h="611719">
                  <a:moveTo>
                    <a:pt x="7" y="252147"/>
                  </a:moveTo>
                  <a:cubicBezTo>
                    <a:pt x="7" y="112888"/>
                    <a:pt x="110867" y="0"/>
                    <a:pt x="247624" y="0"/>
                  </a:cubicBezTo>
                  <a:lnTo>
                    <a:pt x="248364" y="0"/>
                  </a:lnTo>
                  <a:cubicBezTo>
                    <a:pt x="385121" y="0"/>
                    <a:pt x="495981" y="112888"/>
                    <a:pt x="495981" y="252147"/>
                  </a:cubicBezTo>
                  <a:lnTo>
                    <a:pt x="495988" y="252147"/>
                  </a:lnTo>
                  <a:cubicBezTo>
                    <a:pt x="495988" y="436634"/>
                    <a:pt x="247994" y="611719"/>
                    <a:pt x="247994" y="611719"/>
                  </a:cubicBezTo>
                  <a:cubicBezTo>
                    <a:pt x="247994" y="611719"/>
                    <a:pt x="0" y="436634"/>
                    <a:pt x="0" y="252147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8" name="Rounded Rectangle 11">
              <a:extLst>
                <a:ext uri="{FF2B5EF4-FFF2-40B4-BE49-F238E27FC236}">
                  <a16:creationId xmlns:a16="http://schemas.microsoft.com/office/drawing/2014/main" id="{5CF16238-09C9-835F-D031-EC88C887B1EA}"/>
                </a:ext>
              </a:extLst>
            </p:cNvPr>
            <p:cNvSpPr/>
            <p:nvPr/>
          </p:nvSpPr>
          <p:spPr>
            <a:xfrm>
              <a:off x="4563097" y="2529543"/>
              <a:ext cx="495973" cy="611719"/>
            </a:xfrm>
            <a:custGeom>
              <a:avLst/>
              <a:gdLst/>
              <a:ahLst/>
              <a:cxnLst/>
              <a:rect l="0" t="0" r="0" b="0"/>
              <a:pathLst>
                <a:path w="495973" h="611719">
                  <a:moveTo>
                    <a:pt x="0" y="252147"/>
                  </a:moveTo>
                  <a:cubicBezTo>
                    <a:pt x="0" y="112888"/>
                    <a:pt x="110860" y="0"/>
                    <a:pt x="247617" y="0"/>
                  </a:cubicBezTo>
                  <a:lnTo>
                    <a:pt x="248357" y="0"/>
                  </a:lnTo>
                  <a:cubicBezTo>
                    <a:pt x="385113" y="0"/>
                    <a:pt x="495973" y="112888"/>
                    <a:pt x="495973" y="252147"/>
                  </a:cubicBezTo>
                  <a:cubicBezTo>
                    <a:pt x="495973" y="436634"/>
                    <a:pt x="247986" y="611719"/>
                    <a:pt x="247986" y="611719"/>
                  </a:cubicBezTo>
                  <a:cubicBezTo>
                    <a:pt x="247986" y="611719"/>
                    <a:pt x="0" y="436634"/>
                    <a:pt x="0" y="252147"/>
                  </a:cubicBezTo>
                  <a:close/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AE1C39A-4D01-CBD9-AA62-EB6D6A81F060}"/>
              </a:ext>
            </a:extLst>
          </p:cNvPr>
          <p:cNvGrpSpPr/>
          <p:nvPr/>
        </p:nvGrpSpPr>
        <p:grpSpPr>
          <a:xfrm>
            <a:off x="3212034" y="1846266"/>
            <a:ext cx="396791" cy="487722"/>
            <a:chOff x="2628741" y="2182351"/>
            <a:chExt cx="396791" cy="487722"/>
          </a:xfrm>
        </p:grpSpPr>
        <p:sp>
          <p:nvSpPr>
            <p:cNvPr id="35" name="Rounded Rectangle 13">
              <a:extLst>
                <a:ext uri="{FF2B5EF4-FFF2-40B4-BE49-F238E27FC236}">
                  <a16:creationId xmlns:a16="http://schemas.microsoft.com/office/drawing/2014/main" id="{EBFDA6A2-CD02-040F-C830-A2FFE54A5D46}"/>
                </a:ext>
              </a:extLst>
            </p:cNvPr>
            <p:cNvSpPr/>
            <p:nvPr/>
          </p:nvSpPr>
          <p:spPr>
            <a:xfrm>
              <a:off x="2628741" y="2182351"/>
              <a:ext cx="396791" cy="487722"/>
            </a:xfrm>
            <a:custGeom>
              <a:avLst/>
              <a:gdLst/>
              <a:ahLst/>
              <a:cxnLst/>
              <a:rect l="0" t="0" r="0" b="0"/>
              <a:pathLst>
                <a:path w="396791" h="487722">
                  <a:moveTo>
                    <a:pt x="5" y="201036"/>
                  </a:moveTo>
                  <a:cubicBezTo>
                    <a:pt x="5" y="90006"/>
                    <a:pt x="88694" y="0"/>
                    <a:pt x="198099" y="0"/>
                  </a:cubicBezTo>
                  <a:lnTo>
                    <a:pt x="198691" y="0"/>
                  </a:lnTo>
                  <a:cubicBezTo>
                    <a:pt x="308096" y="0"/>
                    <a:pt x="396785" y="90006"/>
                    <a:pt x="396785" y="201036"/>
                  </a:cubicBezTo>
                  <a:lnTo>
                    <a:pt x="396791" y="201036"/>
                  </a:lnTo>
                  <a:cubicBezTo>
                    <a:pt x="396791" y="348127"/>
                    <a:pt x="198395" y="487722"/>
                    <a:pt x="198395" y="487722"/>
                  </a:cubicBezTo>
                  <a:cubicBezTo>
                    <a:pt x="198395" y="487722"/>
                    <a:pt x="0" y="348127"/>
                    <a:pt x="0" y="201036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6" name="Rounded Rectangle 14">
              <a:extLst>
                <a:ext uri="{FF2B5EF4-FFF2-40B4-BE49-F238E27FC236}">
                  <a16:creationId xmlns:a16="http://schemas.microsoft.com/office/drawing/2014/main" id="{01353AA2-D60C-E2A8-3FE0-CC5BFDC1548E}"/>
                </a:ext>
              </a:extLst>
            </p:cNvPr>
            <p:cNvSpPr/>
            <p:nvPr/>
          </p:nvSpPr>
          <p:spPr>
            <a:xfrm>
              <a:off x="2628741" y="2182351"/>
              <a:ext cx="396779" cy="487722"/>
            </a:xfrm>
            <a:custGeom>
              <a:avLst/>
              <a:gdLst/>
              <a:ahLst/>
              <a:cxnLst/>
              <a:rect l="0" t="0" r="0" b="0"/>
              <a:pathLst>
                <a:path w="396779" h="487722">
                  <a:moveTo>
                    <a:pt x="0" y="201036"/>
                  </a:moveTo>
                  <a:cubicBezTo>
                    <a:pt x="0" y="90006"/>
                    <a:pt x="88688" y="0"/>
                    <a:pt x="198093" y="0"/>
                  </a:cubicBezTo>
                  <a:lnTo>
                    <a:pt x="198685" y="0"/>
                  </a:lnTo>
                  <a:cubicBezTo>
                    <a:pt x="308090" y="0"/>
                    <a:pt x="396779" y="90006"/>
                    <a:pt x="396779" y="201036"/>
                  </a:cubicBezTo>
                  <a:cubicBezTo>
                    <a:pt x="396779" y="348127"/>
                    <a:pt x="198389" y="487722"/>
                    <a:pt x="198389" y="487722"/>
                  </a:cubicBezTo>
                  <a:cubicBezTo>
                    <a:pt x="198389" y="487722"/>
                    <a:pt x="0" y="348127"/>
                    <a:pt x="0" y="201036"/>
                  </a:cubicBezTo>
                  <a:close/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0" name="Group 18">
            <a:extLst>
              <a:ext uri="{FF2B5EF4-FFF2-40B4-BE49-F238E27FC236}">
                <a16:creationId xmlns:a16="http://schemas.microsoft.com/office/drawing/2014/main" id="{E1F1F3D9-A4BA-002D-85D3-B486E38C53E4}"/>
              </a:ext>
            </a:extLst>
          </p:cNvPr>
          <p:cNvGrpSpPr/>
          <p:nvPr/>
        </p:nvGrpSpPr>
        <p:grpSpPr>
          <a:xfrm>
            <a:off x="4997593" y="1598273"/>
            <a:ext cx="297593" cy="365791"/>
            <a:chOff x="4414300" y="1934356"/>
            <a:chExt cx="297593" cy="365791"/>
          </a:xfrm>
        </p:grpSpPr>
        <p:sp>
          <p:nvSpPr>
            <p:cNvPr id="33" name="Rounded Rectangle 16">
              <a:extLst>
                <a:ext uri="{FF2B5EF4-FFF2-40B4-BE49-F238E27FC236}">
                  <a16:creationId xmlns:a16="http://schemas.microsoft.com/office/drawing/2014/main" id="{37AB8FB8-0922-ABF5-2E8A-C86A33308A83}"/>
                </a:ext>
              </a:extLst>
            </p:cNvPr>
            <p:cNvSpPr/>
            <p:nvPr/>
          </p:nvSpPr>
          <p:spPr>
            <a:xfrm>
              <a:off x="4414300" y="1934356"/>
              <a:ext cx="297593" cy="365791"/>
            </a:xfrm>
            <a:custGeom>
              <a:avLst/>
              <a:gdLst/>
              <a:ahLst/>
              <a:cxnLst/>
              <a:rect l="0" t="0" r="0" b="0"/>
              <a:pathLst>
                <a:path w="297593" h="365791">
                  <a:moveTo>
                    <a:pt x="4" y="150777"/>
                  </a:moveTo>
                  <a:cubicBezTo>
                    <a:pt x="4" y="67504"/>
                    <a:pt x="66520" y="0"/>
                    <a:pt x="148574" y="0"/>
                  </a:cubicBezTo>
                  <a:lnTo>
                    <a:pt x="149019" y="0"/>
                  </a:lnTo>
                  <a:cubicBezTo>
                    <a:pt x="231072" y="0"/>
                    <a:pt x="297589" y="67504"/>
                    <a:pt x="297589" y="150777"/>
                  </a:cubicBezTo>
                  <a:lnTo>
                    <a:pt x="297593" y="150777"/>
                  </a:lnTo>
                  <a:cubicBezTo>
                    <a:pt x="297593" y="261095"/>
                    <a:pt x="148796" y="365791"/>
                    <a:pt x="148796" y="365791"/>
                  </a:cubicBezTo>
                  <a:cubicBezTo>
                    <a:pt x="148796" y="365791"/>
                    <a:pt x="0" y="261095"/>
                    <a:pt x="0" y="150777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id="{343507D6-C066-E85F-4CB8-159E779EA33A}"/>
                </a:ext>
              </a:extLst>
            </p:cNvPr>
            <p:cNvSpPr/>
            <p:nvPr/>
          </p:nvSpPr>
          <p:spPr>
            <a:xfrm>
              <a:off x="4414300" y="1934356"/>
              <a:ext cx="297584" cy="365791"/>
            </a:xfrm>
            <a:custGeom>
              <a:avLst/>
              <a:gdLst/>
              <a:ahLst/>
              <a:cxnLst/>
              <a:rect l="0" t="0" r="0" b="0"/>
              <a:pathLst>
                <a:path w="297584" h="365791">
                  <a:moveTo>
                    <a:pt x="0" y="150777"/>
                  </a:moveTo>
                  <a:cubicBezTo>
                    <a:pt x="0" y="67504"/>
                    <a:pt x="66516" y="0"/>
                    <a:pt x="148570" y="0"/>
                  </a:cubicBezTo>
                  <a:lnTo>
                    <a:pt x="149014" y="0"/>
                  </a:lnTo>
                  <a:cubicBezTo>
                    <a:pt x="231067" y="0"/>
                    <a:pt x="297584" y="67504"/>
                    <a:pt x="297584" y="150777"/>
                  </a:cubicBezTo>
                  <a:cubicBezTo>
                    <a:pt x="297584" y="261095"/>
                    <a:pt x="148792" y="365791"/>
                    <a:pt x="148792" y="365791"/>
                  </a:cubicBezTo>
                  <a:cubicBezTo>
                    <a:pt x="148792" y="365791"/>
                    <a:pt x="0" y="261095"/>
                    <a:pt x="0" y="150777"/>
                  </a:cubicBezTo>
                  <a:close/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grpSp>
        <p:nvGrpSpPr>
          <p:cNvPr id="11" name="Group 21">
            <a:extLst>
              <a:ext uri="{FF2B5EF4-FFF2-40B4-BE49-F238E27FC236}">
                <a16:creationId xmlns:a16="http://schemas.microsoft.com/office/drawing/2014/main" id="{339692DA-9FDF-C663-4806-996E8C14E867}"/>
              </a:ext>
            </a:extLst>
          </p:cNvPr>
          <p:cNvGrpSpPr/>
          <p:nvPr/>
        </p:nvGrpSpPr>
        <p:grpSpPr>
          <a:xfrm>
            <a:off x="3509627" y="1300680"/>
            <a:ext cx="297593" cy="365791"/>
            <a:chOff x="2926334" y="1636763"/>
            <a:chExt cx="297593" cy="365791"/>
          </a:xfrm>
        </p:grpSpPr>
        <p:sp>
          <p:nvSpPr>
            <p:cNvPr id="31" name="Rounded Rectangle 19">
              <a:extLst>
                <a:ext uri="{FF2B5EF4-FFF2-40B4-BE49-F238E27FC236}">
                  <a16:creationId xmlns:a16="http://schemas.microsoft.com/office/drawing/2014/main" id="{95D87F6B-4EB8-4E70-7253-4245C7F228D9}"/>
                </a:ext>
              </a:extLst>
            </p:cNvPr>
            <p:cNvSpPr/>
            <p:nvPr/>
          </p:nvSpPr>
          <p:spPr>
            <a:xfrm>
              <a:off x="2926334" y="1636763"/>
              <a:ext cx="297593" cy="365791"/>
            </a:xfrm>
            <a:custGeom>
              <a:avLst/>
              <a:gdLst/>
              <a:ahLst/>
              <a:cxnLst/>
              <a:rect l="0" t="0" r="0" b="0"/>
              <a:pathLst>
                <a:path w="297593" h="365791">
                  <a:moveTo>
                    <a:pt x="4" y="150777"/>
                  </a:moveTo>
                  <a:cubicBezTo>
                    <a:pt x="4" y="67504"/>
                    <a:pt x="66520" y="0"/>
                    <a:pt x="148574" y="0"/>
                  </a:cubicBezTo>
                  <a:lnTo>
                    <a:pt x="149019" y="0"/>
                  </a:lnTo>
                  <a:cubicBezTo>
                    <a:pt x="231072" y="0"/>
                    <a:pt x="297589" y="67504"/>
                    <a:pt x="297589" y="150777"/>
                  </a:cubicBezTo>
                  <a:lnTo>
                    <a:pt x="297593" y="150777"/>
                  </a:lnTo>
                  <a:cubicBezTo>
                    <a:pt x="297593" y="261095"/>
                    <a:pt x="148796" y="365791"/>
                    <a:pt x="148796" y="365791"/>
                  </a:cubicBezTo>
                  <a:cubicBezTo>
                    <a:pt x="148796" y="365791"/>
                    <a:pt x="0" y="261095"/>
                    <a:pt x="0" y="150777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2" name="Rounded Rectangle 20">
              <a:extLst>
                <a:ext uri="{FF2B5EF4-FFF2-40B4-BE49-F238E27FC236}">
                  <a16:creationId xmlns:a16="http://schemas.microsoft.com/office/drawing/2014/main" id="{B013FCA6-389D-ADDF-19B0-E8957177C9BE}"/>
                </a:ext>
              </a:extLst>
            </p:cNvPr>
            <p:cNvSpPr/>
            <p:nvPr/>
          </p:nvSpPr>
          <p:spPr>
            <a:xfrm>
              <a:off x="2926334" y="1636763"/>
              <a:ext cx="297584" cy="365791"/>
            </a:xfrm>
            <a:custGeom>
              <a:avLst/>
              <a:gdLst/>
              <a:ahLst/>
              <a:cxnLst/>
              <a:rect l="0" t="0" r="0" b="0"/>
              <a:pathLst>
                <a:path w="297584" h="365791">
                  <a:moveTo>
                    <a:pt x="0" y="150777"/>
                  </a:moveTo>
                  <a:cubicBezTo>
                    <a:pt x="0" y="67504"/>
                    <a:pt x="66516" y="0"/>
                    <a:pt x="148570" y="0"/>
                  </a:cubicBezTo>
                  <a:lnTo>
                    <a:pt x="149014" y="0"/>
                  </a:lnTo>
                  <a:cubicBezTo>
                    <a:pt x="231067" y="0"/>
                    <a:pt x="297584" y="67504"/>
                    <a:pt x="297584" y="150777"/>
                  </a:cubicBezTo>
                  <a:cubicBezTo>
                    <a:pt x="297584" y="261095"/>
                    <a:pt x="148792" y="365791"/>
                    <a:pt x="148792" y="365791"/>
                  </a:cubicBezTo>
                  <a:cubicBezTo>
                    <a:pt x="148792" y="365791"/>
                    <a:pt x="0" y="261095"/>
                    <a:pt x="0" y="150777"/>
                  </a:cubicBezTo>
                  <a:close/>
                </a:path>
              </a:pathLst>
            </a:custGeom>
            <a:noFill/>
            <a:ln w="12399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12" name="TextBox 22">
            <a:extLst>
              <a:ext uri="{FF2B5EF4-FFF2-40B4-BE49-F238E27FC236}">
                <a16:creationId xmlns:a16="http://schemas.microsoft.com/office/drawing/2014/main" id="{21AC3BF5-7D07-F3EA-26BB-C90F7EE76A00}"/>
              </a:ext>
            </a:extLst>
          </p:cNvPr>
          <p:cNvSpPr txBox="1"/>
          <p:nvPr/>
        </p:nvSpPr>
        <p:spPr>
          <a:xfrm>
            <a:off x="5559713" y="1267614"/>
            <a:ext cx="1343316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000">
                <a:solidFill>
                  <a:srgbClr val="443E5C"/>
                </a:solidFill>
                <a:latin typeface="Sora" pitchFamily="2" charset="0"/>
                <a:cs typeface="Sora" pitchFamily="2" charset="0"/>
              </a:rPr>
              <a:t>Formar asociaciones
con instituciones
educativas</a:t>
            </a: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A55B5732-EFC8-7214-4D05-0BD6A60AF2AE}"/>
              </a:ext>
            </a:extLst>
          </p:cNvPr>
          <p:cNvSpPr txBox="1"/>
          <p:nvPr/>
        </p:nvSpPr>
        <p:spPr>
          <a:xfrm>
            <a:off x="1543383" y="1987204"/>
            <a:ext cx="161582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b="1" dirty="0" err="1">
                <a:solidFill>
                  <a:srgbClr val="1EABDA"/>
                </a:solidFill>
                <a:latin typeface="Sora" pitchFamily="2" charset="0"/>
                <a:cs typeface="Sora" pitchFamily="2" charset="0"/>
              </a:rPr>
              <a:t>Formación</a:t>
            </a:r>
            <a:r>
              <a:rPr sz="1200" b="1" dirty="0">
                <a:solidFill>
                  <a:srgbClr val="1EABDA"/>
                </a:solidFill>
                <a:latin typeface="Sora" pitchFamily="2" charset="0"/>
                <a:cs typeface="Sora" pitchFamily="2" charset="0"/>
              </a:rPr>
              <a:t> Continua</a:t>
            </a: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5C8215A-4044-BBDD-5F94-667131F891A6}"/>
              </a:ext>
            </a:extLst>
          </p:cNvPr>
          <p:cNvSpPr txBox="1"/>
          <p:nvPr/>
        </p:nvSpPr>
        <p:spPr>
          <a:xfrm>
            <a:off x="2038079" y="2259592"/>
            <a:ext cx="1037143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000">
                <a:solidFill>
                  <a:srgbClr val="32444A"/>
                </a:solidFill>
                <a:latin typeface="Sora" pitchFamily="2" charset="0"/>
                <a:cs typeface="Sora" pitchFamily="2" charset="0"/>
              </a:rPr>
              <a:t>Proporcionar
capacitación
continua para el
personal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E41BBAEC-663E-7715-4A57-9FC270CA9D6A}"/>
              </a:ext>
            </a:extLst>
          </p:cNvPr>
          <p:cNvSpPr txBox="1"/>
          <p:nvPr/>
        </p:nvSpPr>
        <p:spPr>
          <a:xfrm>
            <a:off x="5621463" y="995227"/>
            <a:ext cx="156613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 dirty="0" err="1">
                <a:solidFill>
                  <a:srgbClr val="7F64EA"/>
                </a:solidFill>
                <a:latin typeface="Sora" pitchFamily="2" charset="0"/>
                <a:cs typeface="Sora" pitchFamily="2" charset="0"/>
              </a:rPr>
              <a:t>Alianzas</a:t>
            </a:r>
            <a:r>
              <a:rPr sz="1200" b="1" dirty="0">
                <a:solidFill>
                  <a:srgbClr val="7F64EA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200" b="1" dirty="0" err="1">
                <a:solidFill>
                  <a:srgbClr val="7F64EA"/>
                </a:solidFill>
                <a:latin typeface="Sora" pitchFamily="2" charset="0"/>
                <a:cs typeface="Sora" pitchFamily="2" charset="0"/>
              </a:rPr>
              <a:t>Educativas</a:t>
            </a:r>
            <a:endParaRPr sz="1200" b="1" dirty="0">
              <a:solidFill>
                <a:srgbClr val="7F64EA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EBC847F3-E98F-0EFE-9506-0774512E7A7D}"/>
              </a:ext>
            </a:extLst>
          </p:cNvPr>
          <p:cNvSpPr txBox="1"/>
          <p:nvPr/>
        </p:nvSpPr>
        <p:spPr>
          <a:xfrm>
            <a:off x="6018254" y="2185599"/>
            <a:ext cx="119423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>
                <a:solidFill>
                  <a:srgbClr val="92BD39"/>
                </a:solidFill>
                <a:latin typeface="Sora" pitchFamily="2" charset="0"/>
                <a:cs typeface="Sora" pitchFamily="2" charset="0"/>
              </a:rPr>
              <a:t>Priorización de
Iniciativas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E3E79B43-DBBE-982B-447C-5C2CAD5A24F9}"/>
              </a:ext>
            </a:extLst>
          </p:cNvPr>
          <p:cNvSpPr txBox="1"/>
          <p:nvPr/>
        </p:nvSpPr>
        <p:spPr>
          <a:xfrm>
            <a:off x="5956504" y="2656383"/>
            <a:ext cx="125996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000">
                <a:solidFill>
                  <a:srgbClr val="424736"/>
                </a:solidFill>
                <a:latin typeface="Sora" pitchFamily="2" charset="0"/>
                <a:cs typeface="Sora" pitchFamily="2" charset="0"/>
              </a:rPr>
              <a:t>Establecer
prioridades para
proyectos digitales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B116EFC1-42AA-07E0-03D0-2877E320FA35}"/>
              </a:ext>
            </a:extLst>
          </p:cNvPr>
          <p:cNvSpPr txBox="1"/>
          <p:nvPr/>
        </p:nvSpPr>
        <p:spPr>
          <a:xfrm>
            <a:off x="1133896" y="3083939"/>
            <a:ext cx="135293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b="1" dirty="0" err="1">
                <a:solidFill>
                  <a:srgbClr val="3CC583"/>
                </a:solidFill>
                <a:latin typeface="Sora" pitchFamily="2" charset="0"/>
                <a:cs typeface="Sora" pitchFamily="2" charset="0"/>
              </a:rPr>
              <a:t>Identificación</a:t>
            </a:r>
            <a:r>
              <a:rPr sz="1200" b="1" dirty="0">
                <a:solidFill>
                  <a:srgbClr val="3CC583"/>
                </a:solidFill>
                <a:latin typeface="Sora" pitchFamily="2" charset="0"/>
                <a:cs typeface="Sora" pitchFamily="2" charset="0"/>
              </a:rPr>
              <a:t> de
</a:t>
            </a:r>
            <a:r>
              <a:rPr sz="1200" b="1" dirty="0" err="1">
                <a:solidFill>
                  <a:srgbClr val="3CC583"/>
                </a:solidFill>
                <a:latin typeface="Sora" pitchFamily="2" charset="0"/>
                <a:cs typeface="Sora" pitchFamily="2" charset="0"/>
              </a:rPr>
              <a:t>Oportunidades</a:t>
            </a:r>
            <a:endParaRPr sz="1200" b="1" dirty="0">
              <a:solidFill>
                <a:srgbClr val="3CC583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27D1A5C9-EC14-4F37-4EF2-DB5872AEAAFE}"/>
              </a:ext>
            </a:extLst>
          </p:cNvPr>
          <p:cNvSpPr txBox="1"/>
          <p:nvPr/>
        </p:nvSpPr>
        <p:spPr>
          <a:xfrm>
            <a:off x="2184394" y="970021"/>
            <a:ext cx="1229504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000">
                <a:solidFill>
                  <a:srgbClr val="573E4D"/>
                </a:solidFill>
                <a:latin typeface="Sora" pitchFamily="2" charset="0"/>
                <a:cs typeface="Sora" pitchFamily="2" charset="0"/>
              </a:rPr>
              <a:t>Contratar personal
estratégico para
roles digitales</a:t>
            </a: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F0FA6D0E-A504-ED1A-9357-E5F8E24D6D77}"/>
              </a:ext>
            </a:extLst>
          </p:cNvPr>
          <p:cNvSpPr txBox="1"/>
          <p:nvPr/>
        </p:nvSpPr>
        <p:spPr>
          <a:xfrm>
            <a:off x="1191864" y="3549162"/>
            <a:ext cx="121187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000">
                <a:solidFill>
                  <a:srgbClr val="374840"/>
                </a:solidFill>
                <a:latin typeface="Sora" pitchFamily="2" charset="0"/>
                <a:cs typeface="Sora" pitchFamily="2" charset="0"/>
              </a:rPr>
              <a:t>Descubrir áreas de
mejora digital</a:t>
            </a: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623E769-6801-E2CE-23BD-EF67638D76D6}"/>
              </a:ext>
            </a:extLst>
          </p:cNvPr>
          <p:cNvSpPr txBox="1"/>
          <p:nvPr/>
        </p:nvSpPr>
        <p:spPr>
          <a:xfrm>
            <a:off x="1760126" y="745921"/>
            <a:ext cx="217566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200" b="1" dirty="0" err="1">
                <a:solidFill>
                  <a:srgbClr val="DE58A9"/>
                </a:solidFill>
                <a:latin typeface="Sora" pitchFamily="2" charset="0"/>
                <a:cs typeface="Sora" pitchFamily="2" charset="0"/>
              </a:rPr>
              <a:t>Contratación</a:t>
            </a:r>
            <a:r>
              <a:rPr lang="es-ES" sz="1200" b="1" dirty="0">
                <a:solidFill>
                  <a:srgbClr val="DE58A9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200" b="1" dirty="0" err="1">
                <a:solidFill>
                  <a:srgbClr val="DE58A9"/>
                </a:solidFill>
                <a:latin typeface="Sora" pitchFamily="2" charset="0"/>
                <a:cs typeface="Sora" pitchFamily="2" charset="0"/>
              </a:rPr>
              <a:t>Estratégica</a:t>
            </a:r>
            <a:endParaRPr sz="1200" b="1" dirty="0">
              <a:solidFill>
                <a:srgbClr val="DE58A9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D594E339-8185-81E9-002F-C06C2464F31F}"/>
              </a:ext>
            </a:extLst>
          </p:cNvPr>
          <p:cNvSpPr txBox="1"/>
          <p:nvPr/>
        </p:nvSpPr>
        <p:spPr>
          <a:xfrm>
            <a:off x="6390491" y="3714005"/>
            <a:ext cx="109966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200" b="1" dirty="0" err="1">
                <a:solidFill>
                  <a:srgbClr val="4E88E7"/>
                </a:solidFill>
                <a:latin typeface="Sora" pitchFamily="2" charset="0"/>
                <a:cs typeface="Sora" pitchFamily="2" charset="0"/>
              </a:rPr>
              <a:t>Evaluación</a:t>
            </a:r>
            <a:r>
              <a:rPr sz="1200" b="1" dirty="0">
                <a:solidFill>
                  <a:srgbClr val="4E88E7"/>
                </a:solidFill>
                <a:latin typeface="Sora" pitchFamily="2" charset="0"/>
                <a:cs typeface="Sora" pitchFamily="2" charset="0"/>
              </a:rPr>
              <a:t> de
</a:t>
            </a:r>
            <a:r>
              <a:rPr sz="1200" b="1" dirty="0" err="1">
                <a:solidFill>
                  <a:srgbClr val="4E88E7"/>
                </a:solidFill>
                <a:latin typeface="Sora" pitchFamily="2" charset="0"/>
                <a:cs typeface="Sora" pitchFamily="2" charset="0"/>
              </a:rPr>
              <a:t>Madurez</a:t>
            </a:r>
            <a:endParaRPr sz="1200" b="1" dirty="0">
              <a:solidFill>
                <a:srgbClr val="4E88E7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70489255-AA00-B039-2FBF-95D68137F911}"/>
              </a:ext>
            </a:extLst>
          </p:cNvPr>
          <p:cNvSpPr txBox="1"/>
          <p:nvPr/>
        </p:nvSpPr>
        <p:spPr>
          <a:xfrm>
            <a:off x="6390490" y="4145641"/>
            <a:ext cx="1610510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000" dirty="0" err="1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Evaluar</a:t>
            </a:r>
            <a:r>
              <a:rPr sz="1000" dirty="0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el</a:t>
            </a:r>
            <a:r>
              <a:rPr sz="1000" dirty="0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sz="1000" dirty="0" err="1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estado</a:t>
            </a:r>
            <a:r>
              <a:rPr sz="1000" dirty="0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
digital actual de la
</a:t>
            </a:r>
            <a:r>
              <a:rPr sz="1000" dirty="0" err="1">
                <a:solidFill>
                  <a:srgbClr val="3A4455"/>
                </a:solidFill>
                <a:latin typeface="Sora" pitchFamily="2" charset="0"/>
                <a:cs typeface="Sora" pitchFamily="2" charset="0"/>
              </a:rPr>
              <a:t>organización</a:t>
            </a:r>
            <a:endParaRPr sz="1000" dirty="0">
              <a:solidFill>
                <a:srgbClr val="3A4455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987D0DB4-86BD-F96C-1BC8-93794457D312}"/>
              </a:ext>
            </a:extLst>
          </p:cNvPr>
          <p:cNvSpPr/>
          <p:nvPr/>
        </p:nvSpPr>
        <p:spPr>
          <a:xfrm>
            <a:off x="3567489" y="1358916"/>
            <a:ext cx="181865" cy="181118"/>
          </a:xfrm>
          <a:custGeom>
            <a:avLst/>
            <a:gdLst/>
            <a:ahLst/>
            <a:cxnLst/>
            <a:rect l="0" t="0" r="0" b="0"/>
            <a:pathLst>
              <a:path w="181865" h="181118">
                <a:moveTo>
                  <a:pt x="43492" y="164478"/>
                </a:moveTo>
                <a:lnTo>
                  <a:pt x="43492" y="176753"/>
                </a:lnTo>
                <a:moveTo>
                  <a:pt x="2" y="181118"/>
                </a:moveTo>
                <a:cubicBezTo>
                  <a:pt x="0" y="157097"/>
                  <a:pt x="19471" y="137623"/>
                  <a:pt x="43492" y="137623"/>
                </a:cubicBezTo>
                <a:cubicBezTo>
                  <a:pt x="67513" y="137623"/>
                  <a:pt x="86985" y="157097"/>
                  <a:pt x="86982" y="181118"/>
                </a:cubicBezTo>
                <a:moveTo>
                  <a:pt x="13047" y="93808"/>
                </a:moveTo>
                <a:cubicBezTo>
                  <a:pt x="13045" y="76928"/>
                  <a:pt x="26677" y="63244"/>
                  <a:pt x="43492" y="63244"/>
                </a:cubicBezTo>
                <a:cubicBezTo>
                  <a:pt x="60308" y="63244"/>
                  <a:pt x="73939" y="76928"/>
                  <a:pt x="73938" y="93808"/>
                </a:cubicBezTo>
                <a:cubicBezTo>
                  <a:pt x="73939" y="110687"/>
                  <a:pt x="60308" y="124371"/>
                  <a:pt x="43492" y="124371"/>
                </a:cubicBezTo>
                <a:cubicBezTo>
                  <a:pt x="26677" y="124371"/>
                  <a:pt x="13045" y="110687"/>
                  <a:pt x="13047" y="93808"/>
                </a:cubicBezTo>
                <a:moveTo>
                  <a:pt x="19172" y="75472"/>
                </a:moveTo>
                <a:cubicBezTo>
                  <a:pt x="28170" y="84170"/>
                  <a:pt x="40115" y="89158"/>
                  <a:pt x="52627" y="89443"/>
                </a:cubicBezTo>
                <a:cubicBezTo>
                  <a:pt x="59550" y="89468"/>
                  <a:pt x="66428" y="88325"/>
                  <a:pt x="72970" y="86062"/>
                </a:cubicBezTo>
                <a:moveTo>
                  <a:pt x="81386" y="58270"/>
                </a:moveTo>
                <a:cubicBezTo>
                  <a:pt x="90353" y="43945"/>
                  <a:pt x="109034" y="39261"/>
                  <a:pt x="123699" y="47659"/>
                </a:cubicBezTo>
                <a:cubicBezTo>
                  <a:pt x="138365" y="56058"/>
                  <a:pt x="143779" y="74540"/>
                  <a:pt x="135963" y="89524"/>
                </a:cubicBezTo>
                <a:cubicBezTo>
                  <a:pt x="128147" y="104508"/>
                  <a:pt x="109891" y="110643"/>
                  <a:pt x="94612" y="103421"/>
                </a:cubicBezTo>
                <a:moveTo>
                  <a:pt x="139788" y="42068"/>
                </a:moveTo>
                <a:lnTo>
                  <a:pt x="137689" y="18930"/>
                </a:lnTo>
                <a:lnTo>
                  <a:pt x="156619" y="0"/>
                </a:lnTo>
                <a:lnTo>
                  <a:pt x="162935" y="18930"/>
                </a:lnTo>
                <a:lnTo>
                  <a:pt x="181865" y="25245"/>
                </a:lnTo>
                <a:lnTo>
                  <a:pt x="162935" y="44176"/>
                </a:lnTo>
                <a:close/>
                <a:moveTo>
                  <a:pt x="107714" y="75911"/>
                </a:moveTo>
                <a:lnTo>
                  <a:pt x="140863" y="42762"/>
                </a:lnTo>
                <a:moveTo>
                  <a:pt x="158107" y="43713"/>
                </a:moveTo>
                <a:cubicBezTo>
                  <a:pt x="172781" y="66681"/>
                  <a:pt x="170069" y="96665"/>
                  <a:pt x="151510" y="116627"/>
                </a:cubicBezTo>
                <a:cubicBezTo>
                  <a:pt x="132952" y="136588"/>
                  <a:pt x="103244" y="141475"/>
                  <a:pt x="79270" y="128510"/>
                </a:cubicBezTo>
                <a:moveTo>
                  <a:pt x="55660" y="46482"/>
                </a:moveTo>
                <a:cubicBezTo>
                  <a:pt x="63575" y="32495"/>
                  <a:pt x="76784" y="22281"/>
                  <a:pt x="92312" y="18140"/>
                </a:cubicBezTo>
                <a:cubicBezTo>
                  <a:pt x="107840" y="13999"/>
                  <a:pt x="124381" y="16280"/>
                  <a:pt x="138210" y="24468"/>
                </a:cubicBezTo>
              </a:path>
            </a:pathLst>
          </a:custGeom>
          <a:noFill/>
          <a:ln w="12399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Rounded Rectangle 36">
            <a:extLst>
              <a:ext uri="{FF2B5EF4-FFF2-40B4-BE49-F238E27FC236}">
                <a16:creationId xmlns:a16="http://schemas.microsoft.com/office/drawing/2014/main" id="{3A05FA94-F8DE-94EF-35B5-E47495FFD728}"/>
              </a:ext>
            </a:extLst>
          </p:cNvPr>
          <p:cNvSpPr/>
          <p:nvPr/>
        </p:nvSpPr>
        <p:spPr>
          <a:xfrm>
            <a:off x="5047191" y="1647872"/>
            <a:ext cx="192195" cy="192195"/>
          </a:xfrm>
          <a:custGeom>
            <a:avLst/>
            <a:gdLst/>
            <a:ahLst/>
            <a:cxnLst/>
            <a:rect l="0" t="0" r="0" b="0"/>
            <a:pathLst>
              <a:path w="192195" h="192195">
                <a:moveTo>
                  <a:pt x="62411" y="21905"/>
                </a:moveTo>
                <a:cubicBezTo>
                  <a:pt x="62411" y="13231"/>
                  <a:pt x="69443" y="6199"/>
                  <a:pt x="78118" y="6199"/>
                </a:cubicBezTo>
                <a:cubicBezTo>
                  <a:pt x="86792" y="6199"/>
                  <a:pt x="93824" y="13231"/>
                  <a:pt x="93824" y="21905"/>
                </a:cubicBezTo>
                <a:cubicBezTo>
                  <a:pt x="93824" y="30580"/>
                  <a:pt x="86792" y="37612"/>
                  <a:pt x="78118" y="37612"/>
                </a:cubicBezTo>
                <a:cubicBezTo>
                  <a:pt x="69443" y="37612"/>
                  <a:pt x="62411" y="30580"/>
                  <a:pt x="62411" y="21905"/>
                </a:cubicBezTo>
                <a:close/>
                <a:moveTo>
                  <a:pt x="6199" y="54145"/>
                </a:moveTo>
                <a:cubicBezTo>
                  <a:pt x="6199" y="45471"/>
                  <a:pt x="13231" y="38438"/>
                  <a:pt x="21905" y="38438"/>
                </a:cubicBezTo>
                <a:cubicBezTo>
                  <a:pt x="30580" y="38438"/>
                  <a:pt x="37612" y="45471"/>
                  <a:pt x="37612" y="54145"/>
                </a:cubicBezTo>
                <a:cubicBezTo>
                  <a:pt x="37612" y="62819"/>
                  <a:pt x="30580" y="69851"/>
                  <a:pt x="21905" y="69851"/>
                </a:cubicBezTo>
                <a:cubicBezTo>
                  <a:pt x="13231" y="69851"/>
                  <a:pt x="6199" y="62819"/>
                  <a:pt x="6199" y="54145"/>
                </a:cubicBezTo>
                <a:close/>
                <a:moveTo>
                  <a:pt x="118624" y="54145"/>
                </a:moveTo>
                <a:cubicBezTo>
                  <a:pt x="118624" y="45471"/>
                  <a:pt x="125655" y="38438"/>
                  <a:pt x="134330" y="38438"/>
                </a:cubicBezTo>
                <a:cubicBezTo>
                  <a:pt x="143004" y="38438"/>
                  <a:pt x="150036" y="45471"/>
                  <a:pt x="150036" y="54145"/>
                </a:cubicBezTo>
                <a:cubicBezTo>
                  <a:pt x="150036" y="62819"/>
                  <a:pt x="143004" y="69851"/>
                  <a:pt x="134330" y="69851"/>
                </a:cubicBezTo>
                <a:cubicBezTo>
                  <a:pt x="125655" y="69851"/>
                  <a:pt x="118624" y="62819"/>
                  <a:pt x="118624" y="54145"/>
                </a:cubicBezTo>
                <a:close/>
                <a:moveTo>
                  <a:pt x="63238" y="126890"/>
                </a:moveTo>
                <a:lnTo>
                  <a:pt x="45878" y="126890"/>
                </a:lnTo>
                <a:cubicBezTo>
                  <a:pt x="39265" y="126890"/>
                  <a:pt x="35132" y="119450"/>
                  <a:pt x="39265" y="113664"/>
                </a:cubicBezTo>
                <a:lnTo>
                  <a:pt x="71504" y="70678"/>
                </a:lnTo>
                <a:cubicBezTo>
                  <a:pt x="74811" y="66545"/>
                  <a:pt x="81424" y="66545"/>
                  <a:pt x="84731" y="70678"/>
                </a:cubicBezTo>
                <a:lnTo>
                  <a:pt x="100437" y="91344"/>
                </a:lnTo>
                <a:moveTo>
                  <a:pt x="192195" y="136810"/>
                </a:moveTo>
                <a:lnTo>
                  <a:pt x="192195" y="154996"/>
                </a:lnTo>
                <a:moveTo>
                  <a:pt x="167396" y="149313"/>
                </a:moveTo>
                <a:lnTo>
                  <a:pt x="167396" y="180283"/>
                </a:lnTo>
                <a:cubicBezTo>
                  <a:pt x="167396" y="180283"/>
                  <a:pt x="154996" y="192195"/>
                  <a:pt x="136810" y="192195"/>
                </a:cubicBezTo>
                <a:cubicBezTo>
                  <a:pt x="118624" y="192195"/>
                  <a:pt x="105397" y="180283"/>
                  <a:pt x="105397" y="180283"/>
                </a:cubicBezTo>
                <a:lnTo>
                  <a:pt x="105397" y="149313"/>
                </a:lnTo>
                <a:moveTo>
                  <a:pt x="0" y="0"/>
                </a:moveTo>
                <a:moveTo>
                  <a:pt x="135983" y="112010"/>
                </a:moveTo>
                <a:lnTo>
                  <a:pt x="192195" y="136810"/>
                </a:lnTo>
                <a:lnTo>
                  <a:pt x="135983" y="161609"/>
                </a:lnTo>
                <a:lnTo>
                  <a:pt x="80597" y="136810"/>
                </a:lnTo>
                <a:close/>
              </a:path>
            </a:pathLst>
          </a:custGeom>
          <a:noFill/>
          <a:ln w="12399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7" name="Rounded Rectangle 37">
            <a:extLst>
              <a:ext uri="{FF2B5EF4-FFF2-40B4-BE49-F238E27FC236}">
                <a16:creationId xmlns:a16="http://schemas.microsoft.com/office/drawing/2014/main" id="{552B9C7A-DDCA-53E6-9168-8DAFBAE58E61}"/>
              </a:ext>
            </a:extLst>
          </p:cNvPr>
          <p:cNvSpPr/>
          <p:nvPr/>
        </p:nvSpPr>
        <p:spPr>
          <a:xfrm>
            <a:off x="3293726" y="1925826"/>
            <a:ext cx="233404" cy="237667"/>
          </a:xfrm>
          <a:custGeom>
            <a:avLst/>
            <a:gdLst/>
            <a:ahLst/>
            <a:cxnLst/>
            <a:rect l="0" t="0" r="0" b="0"/>
            <a:pathLst>
              <a:path w="233404" h="237667">
                <a:moveTo>
                  <a:pt x="88689" y="237667"/>
                </a:moveTo>
                <a:lnTo>
                  <a:pt x="88689" y="229225"/>
                </a:lnTo>
                <a:cubicBezTo>
                  <a:pt x="89421" y="209921"/>
                  <a:pt x="105283" y="194649"/>
                  <a:pt x="124601" y="194649"/>
                </a:cubicBezTo>
                <a:cubicBezTo>
                  <a:pt x="143919" y="194649"/>
                  <a:pt x="159782" y="209921"/>
                  <a:pt x="160514" y="229225"/>
                </a:cubicBezTo>
                <a:lnTo>
                  <a:pt x="160514" y="237667"/>
                </a:lnTo>
                <a:moveTo>
                  <a:pt x="104643" y="155488"/>
                </a:moveTo>
                <a:cubicBezTo>
                  <a:pt x="104639" y="144466"/>
                  <a:pt x="113888" y="135529"/>
                  <a:pt x="125299" y="135529"/>
                </a:cubicBezTo>
                <a:cubicBezTo>
                  <a:pt x="136709" y="135529"/>
                  <a:pt x="145958" y="144466"/>
                  <a:pt x="145955" y="155488"/>
                </a:cubicBezTo>
                <a:cubicBezTo>
                  <a:pt x="145958" y="166511"/>
                  <a:pt x="136709" y="175448"/>
                  <a:pt x="125299" y="175448"/>
                </a:cubicBezTo>
                <a:cubicBezTo>
                  <a:pt x="113888" y="175448"/>
                  <a:pt x="104639" y="166511"/>
                  <a:pt x="104643" y="155488"/>
                </a:cubicBezTo>
                <a:moveTo>
                  <a:pt x="160514" y="237667"/>
                </a:moveTo>
                <a:lnTo>
                  <a:pt x="160514" y="229225"/>
                </a:lnTo>
                <a:cubicBezTo>
                  <a:pt x="161171" y="209862"/>
                  <a:pt x="177058" y="194505"/>
                  <a:pt x="196432" y="194505"/>
                </a:cubicBezTo>
                <a:cubicBezTo>
                  <a:pt x="215806" y="194505"/>
                  <a:pt x="231693" y="209862"/>
                  <a:pt x="232350" y="229225"/>
                </a:cubicBezTo>
                <a:lnTo>
                  <a:pt x="232350" y="237667"/>
                </a:lnTo>
                <a:moveTo>
                  <a:pt x="176468" y="155488"/>
                </a:moveTo>
                <a:cubicBezTo>
                  <a:pt x="176465" y="144466"/>
                  <a:pt x="185714" y="135529"/>
                  <a:pt x="197124" y="135529"/>
                </a:cubicBezTo>
                <a:cubicBezTo>
                  <a:pt x="208534" y="135529"/>
                  <a:pt x="217784" y="144466"/>
                  <a:pt x="217780" y="155488"/>
                </a:cubicBezTo>
                <a:cubicBezTo>
                  <a:pt x="217784" y="166511"/>
                  <a:pt x="208534" y="175448"/>
                  <a:pt x="197124" y="175448"/>
                </a:cubicBezTo>
                <a:cubicBezTo>
                  <a:pt x="185714" y="175448"/>
                  <a:pt x="176465" y="166511"/>
                  <a:pt x="176468" y="155488"/>
                </a:cubicBezTo>
                <a:moveTo>
                  <a:pt x="140747" y="6"/>
                </a:moveTo>
                <a:lnTo>
                  <a:pt x="222833" y="6"/>
                </a:lnTo>
                <a:cubicBezTo>
                  <a:pt x="228667" y="6"/>
                  <a:pt x="233398" y="4732"/>
                  <a:pt x="233404" y="10567"/>
                </a:cubicBezTo>
                <a:lnTo>
                  <a:pt x="233404" y="79230"/>
                </a:lnTo>
                <a:cubicBezTo>
                  <a:pt x="233398" y="85064"/>
                  <a:pt x="228667" y="89790"/>
                  <a:pt x="222833" y="89790"/>
                </a:cubicBezTo>
                <a:lnTo>
                  <a:pt x="132305" y="89790"/>
                </a:lnTo>
                <a:moveTo>
                  <a:pt x="207416" y="59173"/>
                </a:moveTo>
                <a:lnTo>
                  <a:pt x="197827" y="43963"/>
                </a:lnTo>
                <a:lnTo>
                  <a:pt x="180054" y="54524"/>
                </a:lnTo>
                <a:lnTo>
                  <a:pt x="166724" y="38683"/>
                </a:lnTo>
                <a:moveTo>
                  <a:pt x="15840" y="26986"/>
                </a:moveTo>
                <a:cubicBezTo>
                  <a:pt x="15837" y="12083"/>
                  <a:pt x="27917" y="0"/>
                  <a:pt x="42820" y="0"/>
                </a:cubicBezTo>
                <a:cubicBezTo>
                  <a:pt x="57723" y="0"/>
                  <a:pt x="69803" y="12083"/>
                  <a:pt x="69800" y="26986"/>
                </a:cubicBezTo>
                <a:cubicBezTo>
                  <a:pt x="69803" y="41889"/>
                  <a:pt x="57723" y="53972"/>
                  <a:pt x="42820" y="53972"/>
                </a:cubicBezTo>
                <a:cubicBezTo>
                  <a:pt x="27917" y="53972"/>
                  <a:pt x="15837" y="41889"/>
                  <a:pt x="15840" y="26986"/>
                </a:cubicBezTo>
                <a:moveTo>
                  <a:pt x="0" y="145341"/>
                </a:moveTo>
                <a:lnTo>
                  <a:pt x="0" y="104463"/>
                </a:lnTo>
                <a:cubicBezTo>
                  <a:pt x="0" y="95168"/>
                  <a:pt x="3696" y="86254"/>
                  <a:pt x="10275" y="79687"/>
                </a:cubicBezTo>
                <a:cubicBezTo>
                  <a:pt x="16854" y="73120"/>
                  <a:pt x="25774" y="69438"/>
                  <a:pt x="35070" y="69455"/>
                </a:cubicBezTo>
                <a:lnTo>
                  <a:pt x="69045" y="69455"/>
                </a:lnTo>
                <a:cubicBezTo>
                  <a:pt x="72628" y="69457"/>
                  <a:pt x="76012" y="67811"/>
                  <a:pt x="78221" y="64991"/>
                </a:cubicBezTo>
                <a:lnTo>
                  <a:pt x="109334" y="25023"/>
                </a:lnTo>
                <a:cubicBezTo>
                  <a:pt x="115286" y="17592"/>
                  <a:pt x="126083" y="16276"/>
                  <a:pt x="133645" y="22060"/>
                </a:cubicBezTo>
                <a:cubicBezTo>
                  <a:pt x="141207" y="27844"/>
                  <a:pt x="142764" y="38609"/>
                  <a:pt x="137151" y="46298"/>
                </a:cubicBezTo>
                <a:lnTo>
                  <a:pt x="136872" y="46650"/>
                </a:lnTo>
                <a:lnTo>
                  <a:pt x="79854" y="121234"/>
                </a:lnTo>
                <a:lnTo>
                  <a:pt x="79854" y="121234"/>
                </a:lnTo>
                <a:lnTo>
                  <a:pt x="79854" y="146240"/>
                </a:lnTo>
                <a:moveTo>
                  <a:pt x="213554" y="89790"/>
                </a:moveTo>
                <a:lnTo>
                  <a:pt x="213554" y="109031"/>
                </a:lnTo>
                <a:moveTo>
                  <a:pt x="42820" y="109031"/>
                </a:moveTo>
                <a:lnTo>
                  <a:pt x="42820" y="93118"/>
                </a:lnTo>
              </a:path>
            </a:pathLst>
          </a:custGeom>
          <a:noFill/>
          <a:ln w="12399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83D1C54A-7EB1-5D38-E60E-8FE395C00760}"/>
              </a:ext>
            </a:extLst>
          </p:cNvPr>
          <p:cNvSpPr/>
          <p:nvPr/>
        </p:nvSpPr>
        <p:spPr>
          <a:xfrm>
            <a:off x="5251788" y="2298857"/>
            <a:ext cx="285193" cy="285193"/>
          </a:xfrm>
          <a:custGeom>
            <a:avLst/>
            <a:gdLst/>
            <a:ahLst/>
            <a:cxnLst/>
            <a:rect l="0" t="0" r="0" b="0"/>
            <a:pathLst>
              <a:path w="285193" h="285193">
                <a:moveTo>
                  <a:pt x="0" y="142596"/>
                </a:moveTo>
                <a:cubicBezTo>
                  <a:pt x="0" y="63842"/>
                  <a:pt x="63842" y="0"/>
                  <a:pt x="142596" y="0"/>
                </a:cubicBezTo>
                <a:cubicBezTo>
                  <a:pt x="221350" y="0"/>
                  <a:pt x="285193" y="63842"/>
                  <a:pt x="285193" y="142596"/>
                </a:cubicBezTo>
                <a:cubicBezTo>
                  <a:pt x="285193" y="221350"/>
                  <a:pt x="221350" y="285193"/>
                  <a:pt x="142596" y="285193"/>
                </a:cubicBezTo>
                <a:cubicBezTo>
                  <a:pt x="63842" y="285193"/>
                  <a:pt x="0" y="221350"/>
                  <a:pt x="0" y="142596"/>
                </a:cubicBezTo>
                <a:moveTo>
                  <a:pt x="173348" y="185251"/>
                </a:moveTo>
                <a:cubicBezTo>
                  <a:pt x="177694" y="171453"/>
                  <a:pt x="179869" y="157063"/>
                  <a:pt x="179795" y="142596"/>
                </a:cubicBezTo>
                <a:cubicBezTo>
                  <a:pt x="181025" y="107745"/>
                  <a:pt x="167522" y="73988"/>
                  <a:pt x="142596" y="49598"/>
                </a:cubicBezTo>
                <a:cubicBezTo>
                  <a:pt x="117671" y="73988"/>
                  <a:pt x="104168" y="107745"/>
                  <a:pt x="105397" y="142596"/>
                </a:cubicBezTo>
                <a:cubicBezTo>
                  <a:pt x="105324" y="157063"/>
                  <a:pt x="107499" y="171453"/>
                  <a:pt x="111845" y="185251"/>
                </a:cubicBezTo>
                <a:cubicBezTo>
                  <a:pt x="101119" y="199686"/>
                  <a:pt x="96650" y="217829"/>
                  <a:pt x="99445" y="235594"/>
                </a:cubicBezTo>
                <a:cubicBezTo>
                  <a:pt x="106246" y="226433"/>
                  <a:pt x="114648" y="218577"/>
                  <a:pt x="124245" y="212407"/>
                </a:cubicBezTo>
                <a:cubicBezTo>
                  <a:pt x="129136" y="221032"/>
                  <a:pt x="135325" y="228853"/>
                  <a:pt x="142596" y="235594"/>
                </a:cubicBezTo>
                <a:cubicBezTo>
                  <a:pt x="149955" y="228871"/>
                  <a:pt x="156230" y="221049"/>
                  <a:pt x="161196" y="212407"/>
                </a:cubicBezTo>
                <a:cubicBezTo>
                  <a:pt x="170793" y="218577"/>
                  <a:pt x="179195" y="226433"/>
                  <a:pt x="185995" y="235594"/>
                </a:cubicBezTo>
                <a:cubicBezTo>
                  <a:pt x="188720" y="217795"/>
                  <a:pt x="184161" y="199649"/>
                  <a:pt x="173348" y="185251"/>
                </a:cubicBezTo>
                <a:close/>
                <a:moveTo>
                  <a:pt x="130197" y="123997"/>
                </a:moveTo>
                <a:cubicBezTo>
                  <a:pt x="130197" y="117149"/>
                  <a:pt x="135748" y="111597"/>
                  <a:pt x="142596" y="111597"/>
                </a:cubicBezTo>
                <a:cubicBezTo>
                  <a:pt x="149445" y="111597"/>
                  <a:pt x="154996" y="117149"/>
                  <a:pt x="154996" y="123997"/>
                </a:cubicBezTo>
                <a:cubicBezTo>
                  <a:pt x="154996" y="130845"/>
                  <a:pt x="149445" y="136396"/>
                  <a:pt x="142596" y="136396"/>
                </a:cubicBezTo>
                <a:cubicBezTo>
                  <a:pt x="135748" y="136396"/>
                  <a:pt x="130197" y="130845"/>
                  <a:pt x="130197" y="123997"/>
                </a:cubicBezTo>
              </a:path>
            </a:pathLst>
          </a:custGeom>
          <a:noFill/>
          <a:ln w="12399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9" name="Rounded Rectangle 39">
            <a:extLst>
              <a:ext uri="{FF2B5EF4-FFF2-40B4-BE49-F238E27FC236}">
                <a16:creationId xmlns:a16="http://schemas.microsoft.com/office/drawing/2014/main" id="{16310E02-E95B-00B0-86F2-7CE71D3AB650}"/>
              </a:ext>
            </a:extLst>
          </p:cNvPr>
          <p:cNvSpPr/>
          <p:nvPr/>
        </p:nvSpPr>
        <p:spPr>
          <a:xfrm>
            <a:off x="2713795" y="3144088"/>
            <a:ext cx="368222" cy="380275"/>
          </a:xfrm>
          <a:custGeom>
            <a:avLst/>
            <a:gdLst/>
            <a:ahLst/>
            <a:cxnLst/>
            <a:rect l="0" t="0" r="0" b="0"/>
            <a:pathLst>
              <a:path w="368222" h="380275">
                <a:moveTo>
                  <a:pt x="15838" y="58114"/>
                </a:moveTo>
                <a:cubicBezTo>
                  <a:pt x="15828" y="26021"/>
                  <a:pt x="41842" y="0"/>
                  <a:pt x="73935" y="0"/>
                </a:cubicBezTo>
                <a:cubicBezTo>
                  <a:pt x="106028" y="0"/>
                  <a:pt x="132041" y="26021"/>
                  <a:pt x="132032" y="58114"/>
                </a:cubicBezTo>
                <a:cubicBezTo>
                  <a:pt x="132041" y="90207"/>
                  <a:pt x="106028" y="116228"/>
                  <a:pt x="73935" y="116228"/>
                </a:cubicBezTo>
                <a:cubicBezTo>
                  <a:pt x="41842" y="116228"/>
                  <a:pt x="15828" y="90207"/>
                  <a:pt x="15838" y="58114"/>
                </a:cubicBezTo>
                <a:moveTo>
                  <a:pt x="105629" y="380275"/>
                </a:moveTo>
                <a:lnTo>
                  <a:pt x="42258" y="380275"/>
                </a:lnTo>
                <a:lnTo>
                  <a:pt x="33446" y="274646"/>
                </a:lnTo>
                <a:lnTo>
                  <a:pt x="0" y="274646"/>
                </a:lnTo>
                <a:lnTo>
                  <a:pt x="0" y="211275"/>
                </a:lnTo>
                <a:cubicBezTo>
                  <a:pt x="3" y="185170"/>
                  <a:pt x="13771" y="161000"/>
                  <a:pt x="36223" y="147682"/>
                </a:cubicBezTo>
                <a:cubicBezTo>
                  <a:pt x="58676" y="134364"/>
                  <a:pt x="86487" y="133870"/>
                  <a:pt x="109398" y="146383"/>
                </a:cubicBezTo>
                <a:moveTo>
                  <a:pt x="293228" y="239613"/>
                </a:moveTo>
                <a:cubicBezTo>
                  <a:pt x="304786" y="284536"/>
                  <a:pt x="284735" y="331622"/>
                  <a:pt x="244338" y="354421"/>
                </a:cubicBezTo>
                <a:cubicBezTo>
                  <a:pt x="203941" y="377220"/>
                  <a:pt x="153269" y="370049"/>
                  <a:pt x="120784" y="336937"/>
                </a:cubicBezTo>
                <a:cubicBezTo>
                  <a:pt x="88300" y="303825"/>
                  <a:pt x="82101" y="253024"/>
                  <a:pt x="105669" y="213071"/>
                </a:cubicBezTo>
                <a:cubicBezTo>
                  <a:pt x="129237" y="173119"/>
                  <a:pt x="176699" y="153973"/>
                  <a:pt x="221392" y="166388"/>
                </a:cubicBezTo>
                <a:moveTo>
                  <a:pt x="193766" y="213987"/>
                </a:moveTo>
                <a:cubicBezTo>
                  <a:pt x="165405" y="213987"/>
                  <a:pt x="142414" y="236977"/>
                  <a:pt x="142414" y="265338"/>
                </a:cubicBezTo>
                <a:cubicBezTo>
                  <a:pt x="142414" y="293698"/>
                  <a:pt x="165405" y="316689"/>
                  <a:pt x="193766" y="316689"/>
                </a:cubicBezTo>
                <a:cubicBezTo>
                  <a:pt x="222126" y="316689"/>
                  <a:pt x="245117" y="293698"/>
                  <a:pt x="245117" y="265338"/>
                </a:cubicBezTo>
                <a:moveTo>
                  <a:pt x="196543" y="265338"/>
                </a:moveTo>
                <a:lnTo>
                  <a:pt x="267850" y="189419"/>
                </a:lnTo>
                <a:moveTo>
                  <a:pt x="267850" y="189419"/>
                </a:moveTo>
                <a:lnTo>
                  <a:pt x="265370" y="130098"/>
                </a:lnTo>
                <a:lnTo>
                  <a:pt x="315878" y="83624"/>
                </a:lnTo>
                <a:lnTo>
                  <a:pt x="315928" y="138927"/>
                </a:lnTo>
                <a:moveTo>
                  <a:pt x="315928" y="138927"/>
                </a:moveTo>
                <a:lnTo>
                  <a:pt x="368222" y="138927"/>
                </a:lnTo>
                <a:lnTo>
                  <a:pt x="321747" y="189419"/>
                </a:lnTo>
                <a:lnTo>
                  <a:pt x="267850" y="189419"/>
                </a:lnTo>
              </a:path>
            </a:pathLst>
          </a:custGeom>
          <a:noFill/>
          <a:ln w="12399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93D8589C-8C8F-6654-F927-AF0CA3363496}"/>
              </a:ext>
            </a:extLst>
          </p:cNvPr>
          <p:cNvSpPr/>
          <p:nvPr/>
        </p:nvSpPr>
        <p:spPr>
          <a:xfrm>
            <a:off x="5741575" y="3929419"/>
            <a:ext cx="432440" cy="432440"/>
          </a:xfrm>
          <a:custGeom>
            <a:avLst/>
            <a:gdLst/>
            <a:ahLst/>
            <a:cxnLst/>
            <a:rect l="0" t="0" r="0" b="0"/>
            <a:pathLst>
              <a:path w="432440" h="432440">
                <a:moveTo>
                  <a:pt x="218545" y="413840"/>
                </a:moveTo>
                <a:cubicBezTo>
                  <a:pt x="218545" y="425000"/>
                  <a:pt x="211105" y="432440"/>
                  <a:pt x="199945" y="432440"/>
                </a:cubicBezTo>
                <a:lnTo>
                  <a:pt x="32549" y="432440"/>
                </a:lnTo>
                <a:cubicBezTo>
                  <a:pt x="21389" y="432440"/>
                  <a:pt x="13949" y="425000"/>
                  <a:pt x="13949" y="413840"/>
                </a:cubicBezTo>
                <a:lnTo>
                  <a:pt x="13949" y="302243"/>
                </a:lnTo>
                <a:cubicBezTo>
                  <a:pt x="13949" y="291083"/>
                  <a:pt x="21389" y="283643"/>
                  <a:pt x="32549" y="283643"/>
                </a:cubicBezTo>
                <a:lnTo>
                  <a:pt x="199945" y="283643"/>
                </a:lnTo>
                <a:cubicBezTo>
                  <a:pt x="211105" y="283643"/>
                  <a:pt x="218545" y="291083"/>
                  <a:pt x="218545" y="302243"/>
                </a:cubicBezTo>
                <a:close/>
                <a:moveTo>
                  <a:pt x="116247" y="348742"/>
                </a:moveTo>
                <a:cubicBezTo>
                  <a:pt x="111111" y="348742"/>
                  <a:pt x="106947" y="352906"/>
                  <a:pt x="106947" y="358041"/>
                </a:cubicBezTo>
                <a:cubicBezTo>
                  <a:pt x="106947" y="363177"/>
                  <a:pt x="111111" y="367341"/>
                  <a:pt x="116247" y="367341"/>
                </a:cubicBezTo>
                <a:moveTo>
                  <a:pt x="116247" y="367341"/>
                </a:moveTo>
                <a:cubicBezTo>
                  <a:pt x="121384" y="367341"/>
                  <a:pt x="125547" y="363177"/>
                  <a:pt x="125547" y="358041"/>
                </a:cubicBezTo>
                <a:cubicBezTo>
                  <a:pt x="125547" y="352906"/>
                  <a:pt x="121384" y="348742"/>
                  <a:pt x="116247" y="348742"/>
                </a:cubicBezTo>
                <a:moveTo>
                  <a:pt x="0" y="0"/>
                </a:moveTo>
                <a:moveTo>
                  <a:pt x="335722" y="331072"/>
                </a:moveTo>
                <a:lnTo>
                  <a:pt x="292943" y="371991"/>
                </a:lnTo>
                <a:lnTo>
                  <a:pt x="335722" y="412910"/>
                </a:lnTo>
                <a:moveTo>
                  <a:pt x="404540" y="316192"/>
                </a:moveTo>
                <a:cubicBezTo>
                  <a:pt x="404540" y="347812"/>
                  <a:pt x="380361" y="371991"/>
                  <a:pt x="348742" y="371991"/>
                </a:cubicBezTo>
                <a:lnTo>
                  <a:pt x="292943" y="371991"/>
                </a:lnTo>
                <a:moveTo>
                  <a:pt x="0" y="0"/>
                </a:moveTo>
                <a:moveTo>
                  <a:pt x="116247" y="33479"/>
                </a:moveTo>
                <a:lnTo>
                  <a:pt x="159026" y="74398"/>
                </a:lnTo>
                <a:lnTo>
                  <a:pt x="116247" y="115317"/>
                </a:lnTo>
                <a:moveTo>
                  <a:pt x="47428" y="130197"/>
                </a:moveTo>
                <a:cubicBezTo>
                  <a:pt x="47428" y="98577"/>
                  <a:pt x="71608" y="74398"/>
                  <a:pt x="103227" y="74398"/>
                </a:cubicBezTo>
                <a:lnTo>
                  <a:pt x="159026" y="74398"/>
                </a:lnTo>
                <a:moveTo>
                  <a:pt x="432440" y="162746"/>
                </a:moveTo>
                <a:cubicBezTo>
                  <a:pt x="432440" y="173906"/>
                  <a:pt x="425000" y="181345"/>
                  <a:pt x="413840" y="181345"/>
                </a:cubicBezTo>
                <a:lnTo>
                  <a:pt x="246444" y="181345"/>
                </a:lnTo>
                <a:cubicBezTo>
                  <a:pt x="235284" y="181345"/>
                  <a:pt x="227844" y="173906"/>
                  <a:pt x="227844" y="162746"/>
                </a:cubicBezTo>
                <a:lnTo>
                  <a:pt x="227844" y="32549"/>
                </a:lnTo>
                <a:cubicBezTo>
                  <a:pt x="227844" y="21389"/>
                  <a:pt x="235284" y="13949"/>
                  <a:pt x="246444" y="13949"/>
                </a:cubicBezTo>
                <a:lnTo>
                  <a:pt x="413840" y="13949"/>
                </a:lnTo>
                <a:cubicBezTo>
                  <a:pt x="425000" y="13949"/>
                  <a:pt x="432440" y="21389"/>
                  <a:pt x="432440" y="32549"/>
                </a:cubicBezTo>
                <a:close/>
                <a:moveTo>
                  <a:pt x="330142" y="237144"/>
                </a:moveTo>
                <a:lnTo>
                  <a:pt x="330142" y="181345"/>
                </a:lnTo>
                <a:moveTo>
                  <a:pt x="367341" y="237144"/>
                </a:moveTo>
                <a:lnTo>
                  <a:pt x="292943" y="237144"/>
                </a:lnTo>
                <a:moveTo>
                  <a:pt x="0" y="0"/>
                </a:moveTo>
                <a:moveTo>
                  <a:pt x="280853" y="125547"/>
                </a:moveTo>
                <a:lnTo>
                  <a:pt x="305033" y="82768"/>
                </a:lnTo>
                <a:lnTo>
                  <a:pt x="351532" y="119967"/>
                </a:lnTo>
                <a:lnTo>
                  <a:pt x="379431" y="69748"/>
                </a:lnTo>
              </a:path>
            </a:pathLst>
          </a:custGeom>
          <a:noFill/>
          <a:ln w="12399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815</Words>
  <Application>Microsoft Office PowerPoint</Application>
  <PresentationFormat>Presentación en pantalla (16:9)</PresentationFormat>
  <Paragraphs>155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Sora SemiBold</vt:lpstr>
      <vt:lpstr>Arial</vt:lpstr>
      <vt:lpstr>Sora</vt:lpstr>
      <vt:lpstr>Sora Light</vt:lpstr>
      <vt:lpstr>Roboto</vt:lpstr>
      <vt:lpstr>Simple Light</vt:lpstr>
      <vt:lpstr>RETOS DE TRANSFORMACIÓN DIGITAL PARA PYMES EN MÉXICO</vt:lpstr>
      <vt:lpstr>Presentación de PowerPoint</vt:lpstr>
      <vt:lpstr>PANORAMA ACTUAL DE LAS PYMES</vt:lpstr>
      <vt:lpstr>TRANSFORMACIÓN DIGITAL</vt:lpstr>
      <vt:lpstr>BARRERAS FINANCIERAS Y CAPACIDADES</vt:lpstr>
      <vt:lpstr>DESAFÍOS TÉCNICOS Y CULTURALES</vt:lpstr>
      <vt:lpstr>MODELOS DE INNOVACIÓN PARA PYMES</vt:lpstr>
      <vt:lpstr>TIPOS DE INNOVACIÓN DIGITAL</vt:lpstr>
      <vt:lpstr>HOJA DE RUTA DIGITAL</vt:lpstr>
      <vt:lpstr>TRANSFORMACIÓN: NECESIDAD ESTRATÉGICA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Roberto F. Cazares B.</dc:creator>
  <cp:lastModifiedBy>Roberto Cazares</cp:lastModifiedBy>
  <cp:revision>6</cp:revision>
  <dcterms:modified xsi:type="dcterms:W3CDTF">2025-05-14T18:38:04Z</dcterms:modified>
</cp:coreProperties>
</file>