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7"/>
  </p:notesMasterIdLst>
  <p:sldIdLst>
    <p:sldId id="256" r:id="rId2"/>
    <p:sldId id="257" r:id="rId3"/>
    <p:sldId id="258" r:id="rId4"/>
    <p:sldId id="259" r:id="rId5"/>
    <p:sldId id="260" r:id="rId6"/>
    <p:sldId id="261" r:id="rId7"/>
    <p:sldId id="263" r:id="rId8"/>
    <p:sldId id="266" r:id="rId9"/>
    <p:sldId id="264" r:id="rId10"/>
    <p:sldId id="265"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DFFA"/>
    <a:srgbClr val="3A23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1"/>
    <p:restoredTop sz="94726"/>
  </p:normalViewPr>
  <p:slideViewPr>
    <p:cSldViewPr snapToGrid="0" snapToObjects="1">
      <p:cViewPr varScale="1">
        <p:scale>
          <a:sx n="112" d="100"/>
          <a:sy n="112" d="100"/>
        </p:scale>
        <p:origin x="200"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29E08-EFAD-4D58-B298-69DCEDB71E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F16DFDC-E7CF-4B1C-AC03-1582B58381FB}">
      <dgm:prSet/>
      <dgm:spPr/>
      <dgm:t>
        <a:bodyPr/>
        <a:lstStyle/>
        <a:p>
          <a:r>
            <a:rPr lang="en-US" b="0" i="0"/>
            <a:t>Executive Summary</a:t>
          </a:r>
          <a:endParaRPr lang="en-US"/>
        </a:p>
      </dgm:t>
    </dgm:pt>
    <dgm:pt modelId="{7923292F-52EC-438B-9AE0-C9989C7812E5}" type="parTrans" cxnId="{80B3F67D-95D3-4945-AF4A-C6F15A64E9B2}">
      <dgm:prSet/>
      <dgm:spPr/>
      <dgm:t>
        <a:bodyPr/>
        <a:lstStyle/>
        <a:p>
          <a:endParaRPr lang="en-US"/>
        </a:p>
      </dgm:t>
    </dgm:pt>
    <dgm:pt modelId="{DF54A857-A923-4BA1-92AA-6BC614ACFE73}" type="sibTrans" cxnId="{80B3F67D-95D3-4945-AF4A-C6F15A64E9B2}">
      <dgm:prSet/>
      <dgm:spPr/>
      <dgm:t>
        <a:bodyPr/>
        <a:lstStyle/>
        <a:p>
          <a:endParaRPr lang="en-US"/>
        </a:p>
      </dgm:t>
    </dgm:pt>
    <dgm:pt modelId="{6F953FF0-4649-4EDD-8FF9-7D48AA676609}">
      <dgm:prSet/>
      <dgm:spPr/>
      <dgm:t>
        <a:bodyPr/>
        <a:lstStyle/>
        <a:p>
          <a:r>
            <a:rPr lang="en-US" b="0" i="0"/>
            <a:t>Introduction</a:t>
          </a:r>
          <a:endParaRPr lang="en-US"/>
        </a:p>
      </dgm:t>
    </dgm:pt>
    <dgm:pt modelId="{4459AE03-0369-4D6E-927C-8896691010FC}" type="parTrans" cxnId="{838ED092-BF6A-4FDB-A8FF-0BF2998F3DA0}">
      <dgm:prSet/>
      <dgm:spPr/>
      <dgm:t>
        <a:bodyPr/>
        <a:lstStyle/>
        <a:p>
          <a:endParaRPr lang="en-US"/>
        </a:p>
      </dgm:t>
    </dgm:pt>
    <dgm:pt modelId="{F0854286-DBE7-433F-A112-EAB573205569}" type="sibTrans" cxnId="{838ED092-BF6A-4FDB-A8FF-0BF2998F3DA0}">
      <dgm:prSet/>
      <dgm:spPr/>
      <dgm:t>
        <a:bodyPr/>
        <a:lstStyle/>
        <a:p>
          <a:endParaRPr lang="en-US"/>
        </a:p>
      </dgm:t>
    </dgm:pt>
    <dgm:pt modelId="{7D0EE4BD-9A8C-4C60-BE53-B8BDB0011482}">
      <dgm:prSet/>
      <dgm:spPr/>
      <dgm:t>
        <a:bodyPr/>
        <a:lstStyle/>
        <a:p>
          <a:r>
            <a:rPr lang="en-US" b="0" i="0"/>
            <a:t>Methodology</a:t>
          </a:r>
          <a:endParaRPr lang="en-US"/>
        </a:p>
      </dgm:t>
    </dgm:pt>
    <dgm:pt modelId="{363F4F42-5BE0-44FB-8590-84704CF2796F}" type="parTrans" cxnId="{9B52219A-1615-4635-A6B7-440C435B4C5F}">
      <dgm:prSet/>
      <dgm:spPr/>
      <dgm:t>
        <a:bodyPr/>
        <a:lstStyle/>
        <a:p>
          <a:endParaRPr lang="en-US"/>
        </a:p>
      </dgm:t>
    </dgm:pt>
    <dgm:pt modelId="{41D32129-1BF9-48AF-9F8E-F4EF90813C26}" type="sibTrans" cxnId="{9B52219A-1615-4635-A6B7-440C435B4C5F}">
      <dgm:prSet/>
      <dgm:spPr/>
      <dgm:t>
        <a:bodyPr/>
        <a:lstStyle/>
        <a:p>
          <a:endParaRPr lang="en-US"/>
        </a:p>
      </dgm:t>
    </dgm:pt>
    <dgm:pt modelId="{11D5B682-F301-41CD-B708-A2F6757FFD70}">
      <dgm:prSet/>
      <dgm:spPr/>
      <dgm:t>
        <a:bodyPr/>
        <a:lstStyle/>
        <a:p>
          <a:r>
            <a:rPr lang="en-US" b="0" i="0"/>
            <a:t>Results</a:t>
          </a:r>
          <a:endParaRPr lang="en-US"/>
        </a:p>
      </dgm:t>
    </dgm:pt>
    <dgm:pt modelId="{464B4950-98AC-4234-9582-6569C327ECD4}" type="parTrans" cxnId="{D902800A-6991-4156-A525-CF1AB6F160C7}">
      <dgm:prSet/>
      <dgm:spPr/>
      <dgm:t>
        <a:bodyPr/>
        <a:lstStyle/>
        <a:p>
          <a:endParaRPr lang="en-US"/>
        </a:p>
      </dgm:t>
    </dgm:pt>
    <dgm:pt modelId="{0E8CBBB5-0CC0-4D7F-8349-00A1FDEE7880}" type="sibTrans" cxnId="{D902800A-6991-4156-A525-CF1AB6F160C7}">
      <dgm:prSet/>
      <dgm:spPr/>
      <dgm:t>
        <a:bodyPr/>
        <a:lstStyle/>
        <a:p>
          <a:endParaRPr lang="en-US"/>
        </a:p>
      </dgm:t>
    </dgm:pt>
    <dgm:pt modelId="{313061E9-4F0E-4302-AE53-86D7676CD33C}">
      <dgm:prSet/>
      <dgm:spPr/>
      <dgm:t>
        <a:bodyPr/>
        <a:lstStyle/>
        <a:p>
          <a:r>
            <a:rPr lang="en-US" b="0" i="0" dirty="0"/>
            <a:t>Market – Visualizations and Findings</a:t>
          </a:r>
          <a:endParaRPr lang="en-US" dirty="0"/>
        </a:p>
      </dgm:t>
    </dgm:pt>
    <dgm:pt modelId="{BA7CD9FD-913C-4D2C-B733-8BF56085D290}" type="parTrans" cxnId="{AA6A0488-C66E-48F7-A129-6415F8F12F42}">
      <dgm:prSet/>
      <dgm:spPr/>
      <dgm:t>
        <a:bodyPr/>
        <a:lstStyle/>
        <a:p>
          <a:endParaRPr lang="en-US"/>
        </a:p>
      </dgm:t>
    </dgm:pt>
    <dgm:pt modelId="{E4E85112-AF3D-4F4D-978A-6E9EE1C30E8A}" type="sibTrans" cxnId="{AA6A0488-C66E-48F7-A129-6415F8F12F42}">
      <dgm:prSet/>
      <dgm:spPr/>
      <dgm:t>
        <a:bodyPr/>
        <a:lstStyle/>
        <a:p>
          <a:endParaRPr lang="en-US"/>
        </a:p>
      </dgm:t>
    </dgm:pt>
    <dgm:pt modelId="{3049F807-693F-4026-AA8F-86562F970DAE}">
      <dgm:prSet/>
      <dgm:spPr/>
      <dgm:t>
        <a:bodyPr/>
        <a:lstStyle/>
        <a:p>
          <a:r>
            <a:rPr lang="en-US" b="0" i="0" dirty="0"/>
            <a:t>Demographics &amp; Quality of Life – Visualizations and Findings</a:t>
          </a:r>
          <a:endParaRPr lang="en-US" dirty="0"/>
        </a:p>
      </dgm:t>
    </dgm:pt>
    <dgm:pt modelId="{21BE8BB8-DF50-4EA3-BEB2-6673DBD69E78}" type="parTrans" cxnId="{66D4079C-9FEA-42CA-BC5F-4E04BBEE1140}">
      <dgm:prSet/>
      <dgm:spPr/>
      <dgm:t>
        <a:bodyPr/>
        <a:lstStyle/>
        <a:p>
          <a:endParaRPr lang="en-US"/>
        </a:p>
      </dgm:t>
    </dgm:pt>
    <dgm:pt modelId="{1AF92B96-D722-4A45-A382-CCC953B949CA}" type="sibTrans" cxnId="{66D4079C-9FEA-42CA-BC5F-4E04BBEE1140}">
      <dgm:prSet/>
      <dgm:spPr/>
      <dgm:t>
        <a:bodyPr/>
        <a:lstStyle/>
        <a:p>
          <a:endParaRPr lang="en-US"/>
        </a:p>
      </dgm:t>
    </dgm:pt>
    <dgm:pt modelId="{4F8E3F9B-9254-4AD4-A7CB-6C2F8FCC91D4}">
      <dgm:prSet/>
      <dgm:spPr/>
      <dgm:t>
        <a:bodyPr/>
        <a:lstStyle/>
        <a:p>
          <a:r>
            <a:rPr lang="en-US" b="0" i="0" dirty="0"/>
            <a:t>Business Demographics – Visualizations and Findings</a:t>
          </a:r>
          <a:endParaRPr lang="en-US" dirty="0"/>
        </a:p>
      </dgm:t>
    </dgm:pt>
    <dgm:pt modelId="{C9E3EE46-24E0-4E1E-91FA-D55AEE06E6BA}" type="parTrans" cxnId="{A048C4E1-631B-4ADF-8418-62A08EA74BE8}">
      <dgm:prSet/>
      <dgm:spPr/>
      <dgm:t>
        <a:bodyPr/>
        <a:lstStyle/>
        <a:p>
          <a:endParaRPr lang="en-US"/>
        </a:p>
      </dgm:t>
    </dgm:pt>
    <dgm:pt modelId="{BE590F52-CE88-4AE2-928F-3E3447FE0DE7}" type="sibTrans" cxnId="{A048C4E1-631B-4ADF-8418-62A08EA74BE8}">
      <dgm:prSet/>
      <dgm:spPr/>
      <dgm:t>
        <a:bodyPr/>
        <a:lstStyle/>
        <a:p>
          <a:endParaRPr lang="en-US"/>
        </a:p>
      </dgm:t>
    </dgm:pt>
    <dgm:pt modelId="{9CDE42D1-9676-4741-91BE-668A5A2C31F2}">
      <dgm:prSet/>
      <dgm:spPr/>
      <dgm:t>
        <a:bodyPr/>
        <a:lstStyle/>
        <a:p>
          <a:r>
            <a:rPr lang="en-US" dirty="0"/>
            <a:t>Discussion</a:t>
          </a:r>
        </a:p>
      </dgm:t>
    </dgm:pt>
    <dgm:pt modelId="{173F038F-4280-44C2-9BA0-76DD9EBCB711}" type="parTrans" cxnId="{B6F65E16-774A-464B-A771-BCF49BF72273}">
      <dgm:prSet/>
      <dgm:spPr/>
      <dgm:t>
        <a:bodyPr/>
        <a:lstStyle/>
        <a:p>
          <a:endParaRPr lang="en-US"/>
        </a:p>
      </dgm:t>
    </dgm:pt>
    <dgm:pt modelId="{67C0D7B0-71A5-4225-A45A-DE1401F617B1}" type="sibTrans" cxnId="{B6F65E16-774A-464B-A771-BCF49BF72273}">
      <dgm:prSet/>
      <dgm:spPr/>
      <dgm:t>
        <a:bodyPr/>
        <a:lstStyle/>
        <a:p>
          <a:endParaRPr lang="en-US"/>
        </a:p>
      </dgm:t>
    </dgm:pt>
    <dgm:pt modelId="{2470680A-2A03-49AD-BD8C-2BB26BDC5C62}">
      <dgm:prSet/>
      <dgm:spPr/>
      <dgm:t>
        <a:bodyPr/>
        <a:lstStyle/>
        <a:p>
          <a:r>
            <a:rPr lang="en-US" b="0" i="0" dirty="0"/>
            <a:t>Market</a:t>
          </a:r>
          <a:endParaRPr lang="en-US" dirty="0"/>
        </a:p>
      </dgm:t>
    </dgm:pt>
    <dgm:pt modelId="{A34B88E6-10EF-4176-B109-B105B8F8CE5D}" type="parTrans" cxnId="{CDF0DBD6-24AF-4643-8082-95D3E1EC8663}">
      <dgm:prSet/>
      <dgm:spPr/>
      <dgm:t>
        <a:bodyPr/>
        <a:lstStyle/>
        <a:p>
          <a:endParaRPr lang="en-US"/>
        </a:p>
      </dgm:t>
    </dgm:pt>
    <dgm:pt modelId="{E106DB6E-BA0B-4B0F-983F-0C0B69AC4D03}" type="sibTrans" cxnId="{CDF0DBD6-24AF-4643-8082-95D3E1EC8663}">
      <dgm:prSet/>
      <dgm:spPr/>
      <dgm:t>
        <a:bodyPr/>
        <a:lstStyle/>
        <a:p>
          <a:endParaRPr lang="en-US"/>
        </a:p>
      </dgm:t>
    </dgm:pt>
    <dgm:pt modelId="{7FC3C878-C21C-4342-AB8E-CAB81E320857}">
      <dgm:prSet/>
      <dgm:spPr/>
      <dgm:t>
        <a:bodyPr/>
        <a:lstStyle/>
        <a:p>
          <a:r>
            <a:rPr lang="en-US" b="0" i="0"/>
            <a:t>Local Demographics</a:t>
          </a:r>
          <a:endParaRPr lang="en-US"/>
        </a:p>
      </dgm:t>
    </dgm:pt>
    <dgm:pt modelId="{C7514892-7E3E-4C7F-BC84-298E64AC038D}" type="parTrans" cxnId="{B646307C-A67A-436C-A386-A0D42C250926}">
      <dgm:prSet/>
      <dgm:spPr/>
      <dgm:t>
        <a:bodyPr/>
        <a:lstStyle/>
        <a:p>
          <a:endParaRPr lang="en-US"/>
        </a:p>
      </dgm:t>
    </dgm:pt>
    <dgm:pt modelId="{6B6DB9FE-3DDD-495C-AA47-C9914A3EED2E}" type="sibTrans" cxnId="{B646307C-A67A-436C-A386-A0D42C250926}">
      <dgm:prSet/>
      <dgm:spPr/>
      <dgm:t>
        <a:bodyPr/>
        <a:lstStyle/>
        <a:p>
          <a:endParaRPr lang="en-US"/>
        </a:p>
      </dgm:t>
    </dgm:pt>
    <dgm:pt modelId="{8057ADA2-13B3-4E54-A04F-6E128513A4D7}">
      <dgm:prSet/>
      <dgm:spPr/>
      <dgm:t>
        <a:bodyPr/>
        <a:lstStyle/>
        <a:p>
          <a:r>
            <a:rPr lang="en-US" b="0" i="0" dirty="0"/>
            <a:t>Business Environment</a:t>
          </a:r>
          <a:endParaRPr lang="en-US" dirty="0"/>
        </a:p>
      </dgm:t>
    </dgm:pt>
    <dgm:pt modelId="{F6B3C81F-5B95-4060-BCB5-F9C9E9A39DD0}" type="parTrans" cxnId="{E54F92E9-C0C1-47D6-809E-4246A0405E47}">
      <dgm:prSet/>
      <dgm:spPr/>
      <dgm:t>
        <a:bodyPr/>
        <a:lstStyle/>
        <a:p>
          <a:endParaRPr lang="en-US"/>
        </a:p>
      </dgm:t>
    </dgm:pt>
    <dgm:pt modelId="{946E7EE8-61D8-473C-9C90-8768AC77C05C}" type="sibTrans" cxnId="{E54F92E9-C0C1-47D6-809E-4246A0405E47}">
      <dgm:prSet/>
      <dgm:spPr/>
      <dgm:t>
        <a:bodyPr/>
        <a:lstStyle/>
        <a:p>
          <a:endParaRPr lang="en-US"/>
        </a:p>
      </dgm:t>
    </dgm:pt>
    <dgm:pt modelId="{0CAADBEF-7031-40CE-B8EA-706A94DCC7F2}">
      <dgm:prSet/>
      <dgm:spPr/>
      <dgm:t>
        <a:bodyPr/>
        <a:lstStyle/>
        <a:p>
          <a:r>
            <a:rPr lang="en-US" b="0" i="0"/>
            <a:t>Conclusion</a:t>
          </a:r>
          <a:endParaRPr lang="en-US"/>
        </a:p>
      </dgm:t>
    </dgm:pt>
    <dgm:pt modelId="{2621E169-184C-4223-B6A6-2798086D1F64}" type="parTrans" cxnId="{402D8907-A6B5-4755-9118-92EE54CB091D}">
      <dgm:prSet/>
      <dgm:spPr/>
      <dgm:t>
        <a:bodyPr/>
        <a:lstStyle/>
        <a:p>
          <a:endParaRPr lang="en-US"/>
        </a:p>
      </dgm:t>
    </dgm:pt>
    <dgm:pt modelId="{CCFCE917-4505-466B-A91D-4EA662FA2215}" type="sibTrans" cxnId="{402D8907-A6B5-4755-9118-92EE54CB091D}">
      <dgm:prSet/>
      <dgm:spPr/>
      <dgm:t>
        <a:bodyPr/>
        <a:lstStyle/>
        <a:p>
          <a:endParaRPr lang="en-US"/>
        </a:p>
      </dgm:t>
    </dgm:pt>
    <dgm:pt modelId="{848DEFCA-CB1E-48B0-859E-BB055B9EBA2B}">
      <dgm:prSet/>
      <dgm:spPr/>
      <dgm:t>
        <a:bodyPr/>
        <a:lstStyle/>
        <a:p>
          <a:r>
            <a:rPr lang="en-US" b="0" i="0"/>
            <a:t>Appendices</a:t>
          </a:r>
          <a:endParaRPr lang="en-US"/>
        </a:p>
      </dgm:t>
    </dgm:pt>
    <dgm:pt modelId="{9557784D-24CD-4134-B2E0-676AFC4AF0C5}" type="parTrans" cxnId="{B29E28A8-9C74-484C-BE93-E1092174D863}">
      <dgm:prSet/>
      <dgm:spPr/>
      <dgm:t>
        <a:bodyPr/>
        <a:lstStyle/>
        <a:p>
          <a:endParaRPr lang="en-US"/>
        </a:p>
      </dgm:t>
    </dgm:pt>
    <dgm:pt modelId="{04EA72BA-4EE8-4C15-BCFE-A00E855CBA6E}" type="sibTrans" cxnId="{B29E28A8-9C74-484C-BE93-E1092174D863}">
      <dgm:prSet/>
      <dgm:spPr/>
      <dgm:t>
        <a:bodyPr/>
        <a:lstStyle/>
        <a:p>
          <a:endParaRPr lang="en-US"/>
        </a:p>
      </dgm:t>
    </dgm:pt>
    <dgm:pt modelId="{81D2FDCF-5142-A34C-B3A6-A72247942826}" type="pres">
      <dgm:prSet presAssocID="{35929E08-EFAD-4D58-B298-69DCEDB71EC6}" presName="linear" presStyleCnt="0">
        <dgm:presLayoutVars>
          <dgm:dir/>
          <dgm:animLvl val="lvl"/>
          <dgm:resizeHandles val="exact"/>
        </dgm:presLayoutVars>
      </dgm:prSet>
      <dgm:spPr/>
    </dgm:pt>
    <dgm:pt modelId="{E859D335-200E-CA4C-9188-01505F8BEAF9}" type="pres">
      <dgm:prSet presAssocID="{FF16DFDC-E7CF-4B1C-AC03-1582B58381FB}" presName="parentLin" presStyleCnt="0"/>
      <dgm:spPr/>
    </dgm:pt>
    <dgm:pt modelId="{47250ED6-B749-1E42-9BB1-9D69851148E9}" type="pres">
      <dgm:prSet presAssocID="{FF16DFDC-E7CF-4B1C-AC03-1582B58381FB}" presName="parentLeftMargin" presStyleLbl="node1" presStyleIdx="0" presStyleCnt="7"/>
      <dgm:spPr/>
    </dgm:pt>
    <dgm:pt modelId="{CC7701A1-0515-6545-8C92-339361E56EA3}" type="pres">
      <dgm:prSet presAssocID="{FF16DFDC-E7CF-4B1C-AC03-1582B58381FB}" presName="parentText" presStyleLbl="node1" presStyleIdx="0" presStyleCnt="7">
        <dgm:presLayoutVars>
          <dgm:chMax val="0"/>
          <dgm:bulletEnabled val="1"/>
        </dgm:presLayoutVars>
      </dgm:prSet>
      <dgm:spPr/>
    </dgm:pt>
    <dgm:pt modelId="{6BEBA973-3213-6F44-A34D-797C27882281}" type="pres">
      <dgm:prSet presAssocID="{FF16DFDC-E7CF-4B1C-AC03-1582B58381FB}" presName="negativeSpace" presStyleCnt="0"/>
      <dgm:spPr/>
    </dgm:pt>
    <dgm:pt modelId="{676A92DE-1377-E446-A024-20C21B0E7434}" type="pres">
      <dgm:prSet presAssocID="{FF16DFDC-E7CF-4B1C-AC03-1582B58381FB}" presName="childText" presStyleLbl="conFgAcc1" presStyleIdx="0" presStyleCnt="7">
        <dgm:presLayoutVars>
          <dgm:bulletEnabled val="1"/>
        </dgm:presLayoutVars>
      </dgm:prSet>
      <dgm:spPr/>
    </dgm:pt>
    <dgm:pt modelId="{9B3716CF-63D7-2647-A93C-8B493450C97B}" type="pres">
      <dgm:prSet presAssocID="{DF54A857-A923-4BA1-92AA-6BC614ACFE73}" presName="spaceBetweenRectangles" presStyleCnt="0"/>
      <dgm:spPr/>
    </dgm:pt>
    <dgm:pt modelId="{EB5023B9-8EE5-1043-92D4-3C78615372F4}" type="pres">
      <dgm:prSet presAssocID="{6F953FF0-4649-4EDD-8FF9-7D48AA676609}" presName="parentLin" presStyleCnt="0"/>
      <dgm:spPr/>
    </dgm:pt>
    <dgm:pt modelId="{7A2F618C-3B4E-8147-BB63-E1408B62F5EE}" type="pres">
      <dgm:prSet presAssocID="{6F953FF0-4649-4EDD-8FF9-7D48AA676609}" presName="parentLeftMargin" presStyleLbl="node1" presStyleIdx="0" presStyleCnt="7"/>
      <dgm:spPr/>
    </dgm:pt>
    <dgm:pt modelId="{9F690051-BB91-8A4A-A001-B7ADAB6539F3}" type="pres">
      <dgm:prSet presAssocID="{6F953FF0-4649-4EDD-8FF9-7D48AA676609}" presName="parentText" presStyleLbl="node1" presStyleIdx="1" presStyleCnt="7">
        <dgm:presLayoutVars>
          <dgm:chMax val="0"/>
          <dgm:bulletEnabled val="1"/>
        </dgm:presLayoutVars>
      </dgm:prSet>
      <dgm:spPr/>
    </dgm:pt>
    <dgm:pt modelId="{3CC634DE-3952-B74D-9887-60CA0A3EA593}" type="pres">
      <dgm:prSet presAssocID="{6F953FF0-4649-4EDD-8FF9-7D48AA676609}" presName="negativeSpace" presStyleCnt="0"/>
      <dgm:spPr/>
    </dgm:pt>
    <dgm:pt modelId="{F06FC126-E21D-BE47-8204-610C92AF8FCB}" type="pres">
      <dgm:prSet presAssocID="{6F953FF0-4649-4EDD-8FF9-7D48AA676609}" presName="childText" presStyleLbl="conFgAcc1" presStyleIdx="1" presStyleCnt="7">
        <dgm:presLayoutVars>
          <dgm:bulletEnabled val="1"/>
        </dgm:presLayoutVars>
      </dgm:prSet>
      <dgm:spPr/>
    </dgm:pt>
    <dgm:pt modelId="{F547E3EF-8A33-7249-80EC-46F4CCAA39BF}" type="pres">
      <dgm:prSet presAssocID="{F0854286-DBE7-433F-A112-EAB573205569}" presName="spaceBetweenRectangles" presStyleCnt="0"/>
      <dgm:spPr/>
    </dgm:pt>
    <dgm:pt modelId="{0C77B47B-79EB-BD40-86E7-B67BF6EC0C04}" type="pres">
      <dgm:prSet presAssocID="{7D0EE4BD-9A8C-4C60-BE53-B8BDB0011482}" presName="parentLin" presStyleCnt="0"/>
      <dgm:spPr/>
    </dgm:pt>
    <dgm:pt modelId="{5F44AC7A-E928-A145-BA5A-C5AB871F444F}" type="pres">
      <dgm:prSet presAssocID="{7D0EE4BD-9A8C-4C60-BE53-B8BDB0011482}" presName="parentLeftMargin" presStyleLbl="node1" presStyleIdx="1" presStyleCnt="7"/>
      <dgm:spPr/>
    </dgm:pt>
    <dgm:pt modelId="{0C96F10F-B52D-2149-812E-D400F92B0B16}" type="pres">
      <dgm:prSet presAssocID="{7D0EE4BD-9A8C-4C60-BE53-B8BDB0011482}" presName="parentText" presStyleLbl="node1" presStyleIdx="2" presStyleCnt="7">
        <dgm:presLayoutVars>
          <dgm:chMax val="0"/>
          <dgm:bulletEnabled val="1"/>
        </dgm:presLayoutVars>
      </dgm:prSet>
      <dgm:spPr/>
    </dgm:pt>
    <dgm:pt modelId="{D23F69E6-006F-8145-A1C1-610C441EAC67}" type="pres">
      <dgm:prSet presAssocID="{7D0EE4BD-9A8C-4C60-BE53-B8BDB0011482}" presName="negativeSpace" presStyleCnt="0"/>
      <dgm:spPr/>
    </dgm:pt>
    <dgm:pt modelId="{8125107D-C257-214F-832D-76C58EE27304}" type="pres">
      <dgm:prSet presAssocID="{7D0EE4BD-9A8C-4C60-BE53-B8BDB0011482}" presName="childText" presStyleLbl="conFgAcc1" presStyleIdx="2" presStyleCnt="7">
        <dgm:presLayoutVars>
          <dgm:bulletEnabled val="1"/>
        </dgm:presLayoutVars>
      </dgm:prSet>
      <dgm:spPr/>
    </dgm:pt>
    <dgm:pt modelId="{637E9160-EB3D-6E43-AEE2-D3CCED202AA8}" type="pres">
      <dgm:prSet presAssocID="{41D32129-1BF9-48AF-9F8E-F4EF90813C26}" presName="spaceBetweenRectangles" presStyleCnt="0"/>
      <dgm:spPr/>
    </dgm:pt>
    <dgm:pt modelId="{C52DFF97-02F2-B141-AC35-251817893A27}" type="pres">
      <dgm:prSet presAssocID="{11D5B682-F301-41CD-B708-A2F6757FFD70}" presName="parentLin" presStyleCnt="0"/>
      <dgm:spPr/>
    </dgm:pt>
    <dgm:pt modelId="{3D629EFF-24AD-4C42-A22F-06BCC0ECA0F3}" type="pres">
      <dgm:prSet presAssocID="{11D5B682-F301-41CD-B708-A2F6757FFD70}" presName="parentLeftMargin" presStyleLbl="node1" presStyleIdx="2" presStyleCnt="7"/>
      <dgm:spPr/>
    </dgm:pt>
    <dgm:pt modelId="{B9AF2056-66D3-EB4B-BDDC-FEA38E80AB04}" type="pres">
      <dgm:prSet presAssocID="{11D5B682-F301-41CD-B708-A2F6757FFD70}" presName="parentText" presStyleLbl="node1" presStyleIdx="3" presStyleCnt="7">
        <dgm:presLayoutVars>
          <dgm:chMax val="0"/>
          <dgm:bulletEnabled val="1"/>
        </dgm:presLayoutVars>
      </dgm:prSet>
      <dgm:spPr/>
    </dgm:pt>
    <dgm:pt modelId="{7A32CC95-D6E2-A64A-92B2-F8DDCA5A7B51}" type="pres">
      <dgm:prSet presAssocID="{11D5B682-F301-41CD-B708-A2F6757FFD70}" presName="negativeSpace" presStyleCnt="0"/>
      <dgm:spPr/>
    </dgm:pt>
    <dgm:pt modelId="{053CF308-7D08-C84B-8DA6-D044B652A7F9}" type="pres">
      <dgm:prSet presAssocID="{11D5B682-F301-41CD-B708-A2F6757FFD70}" presName="childText" presStyleLbl="conFgAcc1" presStyleIdx="3" presStyleCnt="7" custLinFactNeighborX="-4222" custLinFactNeighborY="-71735">
        <dgm:presLayoutVars>
          <dgm:bulletEnabled val="1"/>
        </dgm:presLayoutVars>
      </dgm:prSet>
      <dgm:spPr/>
    </dgm:pt>
    <dgm:pt modelId="{59B4F077-637D-A64E-930E-846E21F057DB}" type="pres">
      <dgm:prSet presAssocID="{0E8CBBB5-0CC0-4D7F-8349-00A1FDEE7880}" presName="spaceBetweenRectangles" presStyleCnt="0"/>
      <dgm:spPr/>
    </dgm:pt>
    <dgm:pt modelId="{C088BCE1-D030-AB46-ACFF-9EB97F84E547}" type="pres">
      <dgm:prSet presAssocID="{9CDE42D1-9676-4741-91BE-668A5A2C31F2}" presName="parentLin" presStyleCnt="0"/>
      <dgm:spPr/>
    </dgm:pt>
    <dgm:pt modelId="{451B2427-7929-E04F-A65C-E510ECE32FB7}" type="pres">
      <dgm:prSet presAssocID="{9CDE42D1-9676-4741-91BE-668A5A2C31F2}" presName="parentLeftMargin" presStyleLbl="node1" presStyleIdx="3" presStyleCnt="7"/>
      <dgm:spPr/>
    </dgm:pt>
    <dgm:pt modelId="{B0F7A509-B4AD-724A-8F8C-935D9368EF7E}" type="pres">
      <dgm:prSet presAssocID="{9CDE42D1-9676-4741-91BE-668A5A2C31F2}" presName="parentText" presStyleLbl="node1" presStyleIdx="4" presStyleCnt="7">
        <dgm:presLayoutVars>
          <dgm:chMax val="0"/>
          <dgm:bulletEnabled val="1"/>
        </dgm:presLayoutVars>
      </dgm:prSet>
      <dgm:spPr/>
    </dgm:pt>
    <dgm:pt modelId="{92052243-C034-B846-A2B3-A3C56B003E88}" type="pres">
      <dgm:prSet presAssocID="{9CDE42D1-9676-4741-91BE-668A5A2C31F2}" presName="negativeSpace" presStyleCnt="0"/>
      <dgm:spPr/>
    </dgm:pt>
    <dgm:pt modelId="{EC16C497-CA4E-7540-AE17-08719D36F3E7}" type="pres">
      <dgm:prSet presAssocID="{9CDE42D1-9676-4741-91BE-668A5A2C31F2}" presName="childText" presStyleLbl="conFgAcc1" presStyleIdx="4" presStyleCnt="7">
        <dgm:presLayoutVars>
          <dgm:bulletEnabled val="1"/>
        </dgm:presLayoutVars>
      </dgm:prSet>
      <dgm:spPr/>
    </dgm:pt>
    <dgm:pt modelId="{C9744B31-7BA5-9743-89CF-D3DF93FE5C27}" type="pres">
      <dgm:prSet presAssocID="{67C0D7B0-71A5-4225-A45A-DE1401F617B1}" presName="spaceBetweenRectangles" presStyleCnt="0"/>
      <dgm:spPr/>
    </dgm:pt>
    <dgm:pt modelId="{B90AAC40-E2B0-EC40-A763-9F4994AFD99C}" type="pres">
      <dgm:prSet presAssocID="{0CAADBEF-7031-40CE-B8EA-706A94DCC7F2}" presName="parentLin" presStyleCnt="0"/>
      <dgm:spPr/>
    </dgm:pt>
    <dgm:pt modelId="{0F70859B-EA9E-6042-9884-69A05AA61FDB}" type="pres">
      <dgm:prSet presAssocID="{0CAADBEF-7031-40CE-B8EA-706A94DCC7F2}" presName="parentLeftMargin" presStyleLbl="node1" presStyleIdx="4" presStyleCnt="7"/>
      <dgm:spPr/>
    </dgm:pt>
    <dgm:pt modelId="{56715D9F-7CBA-5544-A4C4-D50EA693D262}" type="pres">
      <dgm:prSet presAssocID="{0CAADBEF-7031-40CE-B8EA-706A94DCC7F2}" presName="parentText" presStyleLbl="node1" presStyleIdx="5" presStyleCnt="7">
        <dgm:presLayoutVars>
          <dgm:chMax val="0"/>
          <dgm:bulletEnabled val="1"/>
        </dgm:presLayoutVars>
      </dgm:prSet>
      <dgm:spPr/>
    </dgm:pt>
    <dgm:pt modelId="{6BF08F66-FD61-7843-826E-5FE48467DE46}" type="pres">
      <dgm:prSet presAssocID="{0CAADBEF-7031-40CE-B8EA-706A94DCC7F2}" presName="negativeSpace" presStyleCnt="0"/>
      <dgm:spPr/>
    </dgm:pt>
    <dgm:pt modelId="{32EC66FF-202C-6B4F-A4BA-596117FA0B0F}" type="pres">
      <dgm:prSet presAssocID="{0CAADBEF-7031-40CE-B8EA-706A94DCC7F2}" presName="childText" presStyleLbl="conFgAcc1" presStyleIdx="5" presStyleCnt="7">
        <dgm:presLayoutVars>
          <dgm:bulletEnabled val="1"/>
        </dgm:presLayoutVars>
      </dgm:prSet>
      <dgm:spPr/>
    </dgm:pt>
    <dgm:pt modelId="{64B9D389-DB74-9248-A251-F7927382E79A}" type="pres">
      <dgm:prSet presAssocID="{CCFCE917-4505-466B-A91D-4EA662FA2215}" presName="spaceBetweenRectangles" presStyleCnt="0"/>
      <dgm:spPr/>
    </dgm:pt>
    <dgm:pt modelId="{C2D65956-67A5-5044-B55C-0EAFD9B3A7C7}" type="pres">
      <dgm:prSet presAssocID="{848DEFCA-CB1E-48B0-859E-BB055B9EBA2B}" presName="parentLin" presStyleCnt="0"/>
      <dgm:spPr/>
    </dgm:pt>
    <dgm:pt modelId="{E6963F1F-9B2F-1941-9B82-80D1AF6DFD29}" type="pres">
      <dgm:prSet presAssocID="{848DEFCA-CB1E-48B0-859E-BB055B9EBA2B}" presName="parentLeftMargin" presStyleLbl="node1" presStyleIdx="5" presStyleCnt="7"/>
      <dgm:spPr/>
    </dgm:pt>
    <dgm:pt modelId="{DF5BAF67-66A1-C44A-B113-1A3F7640856A}" type="pres">
      <dgm:prSet presAssocID="{848DEFCA-CB1E-48B0-859E-BB055B9EBA2B}" presName="parentText" presStyleLbl="node1" presStyleIdx="6" presStyleCnt="7">
        <dgm:presLayoutVars>
          <dgm:chMax val="0"/>
          <dgm:bulletEnabled val="1"/>
        </dgm:presLayoutVars>
      </dgm:prSet>
      <dgm:spPr/>
    </dgm:pt>
    <dgm:pt modelId="{F1603F78-5465-3540-A955-60D3538524CF}" type="pres">
      <dgm:prSet presAssocID="{848DEFCA-CB1E-48B0-859E-BB055B9EBA2B}" presName="negativeSpace" presStyleCnt="0"/>
      <dgm:spPr/>
    </dgm:pt>
    <dgm:pt modelId="{1AC29BB3-A84F-CB47-BF4F-6D5E41AE2844}" type="pres">
      <dgm:prSet presAssocID="{848DEFCA-CB1E-48B0-859E-BB055B9EBA2B}" presName="childText" presStyleLbl="conFgAcc1" presStyleIdx="6" presStyleCnt="7">
        <dgm:presLayoutVars>
          <dgm:bulletEnabled val="1"/>
        </dgm:presLayoutVars>
      </dgm:prSet>
      <dgm:spPr/>
    </dgm:pt>
  </dgm:ptLst>
  <dgm:cxnLst>
    <dgm:cxn modelId="{402D8907-A6B5-4755-9118-92EE54CB091D}" srcId="{35929E08-EFAD-4D58-B298-69DCEDB71EC6}" destId="{0CAADBEF-7031-40CE-B8EA-706A94DCC7F2}" srcOrd="5" destOrd="0" parTransId="{2621E169-184C-4223-B6A6-2798086D1F64}" sibTransId="{CCFCE917-4505-466B-A91D-4EA662FA2215}"/>
    <dgm:cxn modelId="{D902800A-6991-4156-A525-CF1AB6F160C7}" srcId="{35929E08-EFAD-4D58-B298-69DCEDB71EC6}" destId="{11D5B682-F301-41CD-B708-A2F6757FFD70}" srcOrd="3" destOrd="0" parTransId="{464B4950-98AC-4234-9582-6569C327ECD4}" sibTransId="{0E8CBBB5-0CC0-4D7F-8349-00A1FDEE7880}"/>
    <dgm:cxn modelId="{53E15F0B-6180-6D4A-89EA-1D7216A9A5AB}" type="presOf" srcId="{3049F807-693F-4026-AA8F-86562F970DAE}" destId="{053CF308-7D08-C84B-8DA6-D044B652A7F9}" srcOrd="0" destOrd="1" presId="urn:microsoft.com/office/officeart/2005/8/layout/list1"/>
    <dgm:cxn modelId="{B6F65E16-774A-464B-A771-BCF49BF72273}" srcId="{35929E08-EFAD-4D58-B298-69DCEDB71EC6}" destId="{9CDE42D1-9676-4741-91BE-668A5A2C31F2}" srcOrd="4" destOrd="0" parTransId="{173F038F-4280-44C2-9BA0-76DD9EBCB711}" sibTransId="{67C0D7B0-71A5-4225-A45A-DE1401F617B1}"/>
    <dgm:cxn modelId="{863DC32E-7F85-BE43-949C-DA6616C126AD}" type="presOf" srcId="{7D0EE4BD-9A8C-4C60-BE53-B8BDB0011482}" destId="{5F44AC7A-E928-A145-BA5A-C5AB871F444F}" srcOrd="0" destOrd="0" presId="urn:microsoft.com/office/officeart/2005/8/layout/list1"/>
    <dgm:cxn modelId="{6E3F9C31-9DDC-B941-83C1-BF6D16DA54F6}" type="presOf" srcId="{7D0EE4BD-9A8C-4C60-BE53-B8BDB0011482}" destId="{0C96F10F-B52D-2149-812E-D400F92B0B16}" srcOrd="1" destOrd="0" presId="urn:microsoft.com/office/officeart/2005/8/layout/list1"/>
    <dgm:cxn modelId="{51696432-116A-C44D-A8B4-B5BA817F365A}" type="presOf" srcId="{35929E08-EFAD-4D58-B298-69DCEDB71EC6}" destId="{81D2FDCF-5142-A34C-B3A6-A72247942826}" srcOrd="0" destOrd="0" presId="urn:microsoft.com/office/officeart/2005/8/layout/list1"/>
    <dgm:cxn modelId="{3B84A536-A7EE-4D40-AC5C-5F56D36AFA97}" type="presOf" srcId="{0CAADBEF-7031-40CE-B8EA-706A94DCC7F2}" destId="{56715D9F-7CBA-5544-A4C4-D50EA693D262}" srcOrd="1" destOrd="0" presId="urn:microsoft.com/office/officeart/2005/8/layout/list1"/>
    <dgm:cxn modelId="{9727373C-5533-4349-8607-3CD20AD6B02F}" type="presOf" srcId="{0CAADBEF-7031-40CE-B8EA-706A94DCC7F2}" destId="{0F70859B-EA9E-6042-9884-69A05AA61FDB}" srcOrd="0" destOrd="0" presId="urn:microsoft.com/office/officeart/2005/8/layout/list1"/>
    <dgm:cxn modelId="{CE9E0A60-3220-DB44-84E8-D5838C9C755A}" type="presOf" srcId="{8057ADA2-13B3-4E54-A04F-6E128513A4D7}" destId="{EC16C497-CA4E-7540-AE17-08719D36F3E7}" srcOrd="0" destOrd="2" presId="urn:microsoft.com/office/officeart/2005/8/layout/list1"/>
    <dgm:cxn modelId="{5F427164-85DD-014A-8DAC-41E99A55D157}" type="presOf" srcId="{9CDE42D1-9676-4741-91BE-668A5A2C31F2}" destId="{B0F7A509-B4AD-724A-8F8C-935D9368EF7E}" srcOrd="1" destOrd="0" presId="urn:microsoft.com/office/officeart/2005/8/layout/list1"/>
    <dgm:cxn modelId="{15C5A16F-5D47-D044-B0D2-36DFF77F118B}" type="presOf" srcId="{7FC3C878-C21C-4342-AB8E-CAB81E320857}" destId="{EC16C497-CA4E-7540-AE17-08719D36F3E7}" srcOrd="0" destOrd="1" presId="urn:microsoft.com/office/officeart/2005/8/layout/list1"/>
    <dgm:cxn modelId="{B646307C-A67A-436C-A386-A0D42C250926}" srcId="{9CDE42D1-9676-4741-91BE-668A5A2C31F2}" destId="{7FC3C878-C21C-4342-AB8E-CAB81E320857}" srcOrd="1" destOrd="0" parTransId="{C7514892-7E3E-4C7F-BC84-298E64AC038D}" sibTransId="{6B6DB9FE-3DDD-495C-AA47-C9914A3EED2E}"/>
    <dgm:cxn modelId="{80B3F67D-95D3-4945-AF4A-C6F15A64E9B2}" srcId="{35929E08-EFAD-4D58-B298-69DCEDB71EC6}" destId="{FF16DFDC-E7CF-4B1C-AC03-1582B58381FB}" srcOrd="0" destOrd="0" parTransId="{7923292F-52EC-438B-9AE0-C9989C7812E5}" sibTransId="{DF54A857-A923-4BA1-92AA-6BC614ACFE73}"/>
    <dgm:cxn modelId="{26365081-B233-8F46-8E96-569CE3812E5A}" type="presOf" srcId="{FF16DFDC-E7CF-4B1C-AC03-1582B58381FB}" destId="{47250ED6-B749-1E42-9BB1-9D69851148E9}" srcOrd="0" destOrd="0" presId="urn:microsoft.com/office/officeart/2005/8/layout/list1"/>
    <dgm:cxn modelId="{801CB386-AE12-6045-B99C-40E6C6E24862}" type="presOf" srcId="{2470680A-2A03-49AD-BD8C-2BB26BDC5C62}" destId="{EC16C497-CA4E-7540-AE17-08719D36F3E7}" srcOrd="0" destOrd="0" presId="urn:microsoft.com/office/officeart/2005/8/layout/list1"/>
    <dgm:cxn modelId="{AA6A0488-C66E-48F7-A129-6415F8F12F42}" srcId="{11D5B682-F301-41CD-B708-A2F6757FFD70}" destId="{313061E9-4F0E-4302-AE53-86D7676CD33C}" srcOrd="0" destOrd="0" parTransId="{BA7CD9FD-913C-4D2C-B733-8BF56085D290}" sibTransId="{E4E85112-AF3D-4F4D-978A-6E9EE1C30E8A}"/>
    <dgm:cxn modelId="{838ED092-BF6A-4FDB-A8FF-0BF2998F3DA0}" srcId="{35929E08-EFAD-4D58-B298-69DCEDB71EC6}" destId="{6F953FF0-4649-4EDD-8FF9-7D48AA676609}" srcOrd="1" destOrd="0" parTransId="{4459AE03-0369-4D6E-927C-8896691010FC}" sibTransId="{F0854286-DBE7-433F-A112-EAB573205569}"/>
    <dgm:cxn modelId="{4A504496-D885-3E4C-AF43-C5C0E73489F9}" type="presOf" srcId="{11D5B682-F301-41CD-B708-A2F6757FFD70}" destId="{B9AF2056-66D3-EB4B-BDDC-FEA38E80AB04}" srcOrd="1" destOrd="0" presId="urn:microsoft.com/office/officeart/2005/8/layout/list1"/>
    <dgm:cxn modelId="{9B52219A-1615-4635-A6B7-440C435B4C5F}" srcId="{35929E08-EFAD-4D58-B298-69DCEDB71EC6}" destId="{7D0EE4BD-9A8C-4C60-BE53-B8BDB0011482}" srcOrd="2" destOrd="0" parTransId="{363F4F42-5BE0-44FB-8590-84704CF2796F}" sibTransId="{41D32129-1BF9-48AF-9F8E-F4EF90813C26}"/>
    <dgm:cxn modelId="{66D4079C-9FEA-42CA-BC5F-4E04BBEE1140}" srcId="{11D5B682-F301-41CD-B708-A2F6757FFD70}" destId="{3049F807-693F-4026-AA8F-86562F970DAE}" srcOrd="1" destOrd="0" parTransId="{21BE8BB8-DF50-4EA3-BEB2-6673DBD69E78}" sibTransId="{1AF92B96-D722-4A45-A382-CCC953B949CA}"/>
    <dgm:cxn modelId="{6306F59C-9AE2-E84E-8054-FA79E6B1B7F9}" type="presOf" srcId="{848DEFCA-CB1E-48B0-859E-BB055B9EBA2B}" destId="{E6963F1F-9B2F-1941-9B82-80D1AF6DFD29}" srcOrd="0" destOrd="0" presId="urn:microsoft.com/office/officeart/2005/8/layout/list1"/>
    <dgm:cxn modelId="{B29E28A8-9C74-484C-BE93-E1092174D863}" srcId="{35929E08-EFAD-4D58-B298-69DCEDB71EC6}" destId="{848DEFCA-CB1E-48B0-859E-BB055B9EBA2B}" srcOrd="6" destOrd="0" parTransId="{9557784D-24CD-4134-B2E0-676AFC4AF0C5}" sibTransId="{04EA72BA-4EE8-4C15-BCFE-A00E855CBA6E}"/>
    <dgm:cxn modelId="{878EEAB0-FF87-024F-9B70-46CE01F134F7}" type="presOf" srcId="{313061E9-4F0E-4302-AE53-86D7676CD33C}" destId="{053CF308-7D08-C84B-8DA6-D044B652A7F9}" srcOrd="0" destOrd="0" presId="urn:microsoft.com/office/officeart/2005/8/layout/list1"/>
    <dgm:cxn modelId="{0DD5C2B1-72BE-A74E-92CD-4B3C9BFE9DD7}" type="presOf" srcId="{6F953FF0-4649-4EDD-8FF9-7D48AA676609}" destId="{7A2F618C-3B4E-8147-BB63-E1408B62F5EE}" srcOrd="0" destOrd="0" presId="urn:microsoft.com/office/officeart/2005/8/layout/list1"/>
    <dgm:cxn modelId="{46026AB9-D35F-6740-AAEB-3507D9DBA647}" type="presOf" srcId="{848DEFCA-CB1E-48B0-859E-BB055B9EBA2B}" destId="{DF5BAF67-66A1-C44A-B113-1A3F7640856A}" srcOrd="1" destOrd="0" presId="urn:microsoft.com/office/officeart/2005/8/layout/list1"/>
    <dgm:cxn modelId="{7D6C01C9-42AA-5B4E-8D93-B7B7C11E0668}" type="presOf" srcId="{11D5B682-F301-41CD-B708-A2F6757FFD70}" destId="{3D629EFF-24AD-4C42-A22F-06BCC0ECA0F3}" srcOrd="0" destOrd="0" presId="urn:microsoft.com/office/officeart/2005/8/layout/list1"/>
    <dgm:cxn modelId="{CDF0DBD6-24AF-4643-8082-95D3E1EC8663}" srcId="{9CDE42D1-9676-4741-91BE-668A5A2C31F2}" destId="{2470680A-2A03-49AD-BD8C-2BB26BDC5C62}" srcOrd="0" destOrd="0" parTransId="{A34B88E6-10EF-4176-B109-B105B8F8CE5D}" sibTransId="{E106DB6E-BA0B-4B0F-983F-0C0B69AC4D03}"/>
    <dgm:cxn modelId="{A43672D8-63BF-B648-BD40-4E24A015A64E}" type="presOf" srcId="{4F8E3F9B-9254-4AD4-A7CB-6C2F8FCC91D4}" destId="{053CF308-7D08-C84B-8DA6-D044B652A7F9}" srcOrd="0" destOrd="2" presId="urn:microsoft.com/office/officeart/2005/8/layout/list1"/>
    <dgm:cxn modelId="{A048C4E1-631B-4ADF-8418-62A08EA74BE8}" srcId="{11D5B682-F301-41CD-B708-A2F6757FFD70}" destId="{4F8E3F9B-9254-4AD4-A7CB-6C2F8FCC91D4}" srcOrd="2" destOrd="0" parTransId="{C9E3EE46-24E0-4E1E-91FA-D55AEE06E6BA}" sibTransId="{BE590F52-CE88-4AE2-928F-3E3447FE0DE7}"/>
    <dgm:cxn modelId="{E54F92E9-C0C1-47D6-809E-4246A0405E47}" srcId="{9CDE42D1-9676-4741-91BE-668A5A2C31F2}" destId="{8057ADA2-13B3-4E54-A04F-6E128513A4D7}" srcOrd="2" destOrd="0" parTransId="{F6B3C81F-5B95-4060-BCB5-F9C9E9A39DD0}" sibTransId="{946E7EE8-61D8-473C-9C90-8768AC77C05C}"/>
    <dgm:cxn modelId="{0BCDB2F1-EEF3-EF49-AA57-41ED65CFF6C0}" type="presOf" srcId="{6F953FF0-4649-4EDD-8FF9-7D48AA676609}" destId="{9F690051-BB91-8A4A-A001-B7ADAB6539F3}" srcOrd="1" destOrd="0" presId="urn:microsoft.com/office/officeart/2005/8/layout/list1"/>
    <dgm:cxn modelId="{4DEDDAF4-28B7-4E43-B51B-DF6355EBE7BB}" type="presOf" srcId="{FF16DFDC-E7CF-4B1C-AC03-1582B58381FB}" destId="{CC7701A1-0515-6545-8C92-339361E56EA3}" srcOrd="1" destOrd="0" presId="urn:microsoft.com/office/officeart/2005/8/layout/list1"/>
    <dgm:cxn modelId="{D3C6CAF9-77AF-E44C-B479-E173AF7C0EDF}" type="presOf" srcId="{9CDE42D1-9676-4741-91BE-668A5A2C31F2}" destId="{451B2427-7929-E04F-A65C-E510ECE32FB7}" srcOrd="0" destOrd="0" presId="urn:microsoft.com/office/officeart/2005/8/layout/list1"/>
    <dgm:cxn modelId="{F26FFB43-482B-E440-A4BF-4FA8959E984D}" type="presParOf" srcId="{81D2FDCF-5142-A34C-B3A6-A72247942826}" destId="{E859D335-200E-CA4C-9188-01505F8BEAF9}" srcOrd="0" destOrd="0" presId="urn:microsoft.com/office/officeart/2005/8/layout/list1"/>
    <dgm:cxn modelId="{BB3F5276-7BA9-4B43-84D8-9E3702B3A69B}" type="presParOf" srcId="{E859D335-200E-CA4C-9188-01505F8BEAF9}" destId="{47250ED6-B749-1E42-9BB1-9D69851148E9}" srcOrd="0" destOrd="0" presId="urn:microsoft.com/office/officeart/2005/8/layout/list1"/>
    <dgm:cxn modelId="{B35C3F6A-A779-D84E-960C-E9328FD6B180}" type="presParOf" srcId="{E859D335-200E-CA4C-9188-01505F8BEAF9}" destId="{CC7701A1-0515-6545-8C92-339361E56EA3}" srcOrd="1" destOrd="0" presId="urn:microsoft.com/office/officeart/2005/8/layout/list1"/>
    <dgm:cxn modelId="{4993612D-F418-7948-9F06-7A6F7ECAB293}" type="presParOf" srcId="{81D2FDCF-5142-A34C-B3A6-A72247942826}" destId="{6BEBA973-3213-6F44-A34D-797C27882281}" srcOrd="1" destOrd="0" presId="urn:microsoft.com/office/officeart/2005/8/layout/list1"/>
    <dgm:cxn modelId="{2E5B0342-2FB0-3E4D-B15F-C5CDA28DF015}" type="presParOf" srcId="{81D2FDCF-5142-A34C-B3A6-A72247942826}" destId="{676A92DE-1377-E446-A024-20C21B0E7434}" srcOrd="2" destOrd="0" presId="urn:microsoft.com/office/officeart/2005/8/layout/list1"/>
    <dgm:cxn modelId="{2E77A310-6BE2-A04C-9907-00FBB6F3568C}" type="presParOf" srcId="{81D2FDCF-5142-A34C-B3A6-A72247942826}" destId="{9B3716CF-63D7-2647-A93C-8B493450C97B}" srcOrd="3" destOrd="0" presId="urn:microsoft.com/office/officeart/2005/8/layout/list1"/>
    <dgm:cxn modelId="{16FBFF5A-1D97-2E44-A801-5B9C71914F60}" type="presParOf" srcId="{81D2FDCF-5142-A34C-B3A6-A72247942826}" destId="{EB5023B9-8EE5-1043-92D4-3C78615372F4}" srcOrd="4" destOrd="0" presId="urn:microsoft.com/office/officeart/2005/8/layout/list1"/>
    <dgm:cxn modelId="{DA21042B-C9CB-324D-80D8-BDDF18A08EB1}" type="presParOf" srcId="{EB5023B9-8EE5-1043-92D4-3C78615372F4}" destId="{7A2F618C-3B4E-8147-BB63-E1408B62F5EE}" srcOrd="0" destOrd="0" presId="urn:microsoft.com/office/officeart/2005/8/layout/list1"/>
    <dgm:cxn modelId="{031570A2-013D-EC44-8BB9-241DA082D0B3}" type="presParOf" srcId="{EB5023B9-8EE5-1043-92D4-3C78615372F4}" destId="{9F690051-BB91-8A4A-A001-B7ADAB6539F3}" srcOrd="1" destOrd="0" presId="urn:microsoft.com/office/officeart/2005/8/layout/list1"/>
    <dgm:cxn modelId="{DCA49121-ABCA-F649-B8F4-15415B1CFAD6}" type="presParOf" srcId="{81D2FDCF-5142-A34C-B3A6-A72247942826}" destId="{3CC634DE-3952-B74D-9887-60CA0A3EA593}" srcOrd="5" destOrd="0" presId="urn:microsoft.com/office/officeart/2005/8/layout/list1"/>
    <dgm:cxn modelId="{DCB84E30-EC89-024F-B9D7-C971E0759512}" type="presParOf" srcId="{81D2FDCF-5142-A34C-B3A6-A72247942826}" destId="{F06FC126-E21D-BE47-8204-610C92AF8FCB}" srcOrd="6" destOrd="0" presId="urn:microsoft.com/office/officeart/2005/8/layout/list1"/>
    <dgm:cxn modelId="{E2DAB9C9-01BE-724C-A629-DE47B1DF853A}" type="presParOf" srcId="{81D2FDCF-5142-A34C-B3A6-A72247942826}" destId="{F547E3EF-8A33-7249-80EC-46F4CCAA39BF}" srcOrd="7" destOrd="0" presId="urn:microsoft.com/office/officeart/2005/8/layout/list1"/>
    <dgm:cxn modelId="{4A1543FE-B28E-DA40-B63C-37688F2AF656}" type="presParOf" srcId="{81D2FDCF-5142-A34C-B3A6-A72247942826}" destId="{0C77B47B-79EB-BD40-86E7-B67BF6EC0C04}" srcOrd="8" destOrd="0" presId="urn:microsoft.com/office/officeart/2005/8/layout/list1"/>
    <dgm:cxn modelId="{2863A771-3433-A64F-BBAE-7A5D4BF87954}" type="presParOf" srcId="{0C77B47B-79EB-BD40-86E7-B67BF6EC0C04}" destId="{5F44AC7A-E928-A145-BA5A-C5AB871F444F}" srcOrd="0" destOrd="0" presId="urn:microsoft.com/office/officeart/2005/8/layout/list1"/>
    <dgm:cxn modelId="{50B21891-3E90-3140-BFC6-733658DFD16F}" type="presParOf" srcId="{0C77B47B-79EB-BD40-86E7-B67BF6EC0C04}" destId="{0C96F10F-B52D-2149-812E-D400F92B0B16}" srcOrd="1" destOrd="0" presId="urn:microsoft.com/office/officeart/2005/8/layout/list1"/>
    <dgm:cxn modelId="{391BAB4F-7DB5-4946-B2E2-E40A9C5D2041}" type="presParOf" srcId="{81D2FDCF-5142-A34C-B3A6-A72247942826}" destId="{D23F69E6-006F-8145-A1C1-610C441EAC67}" srcOrd="9" destOrd="0" presId="urn:microsoft.com/office/officeart/2005/8/layout/list1"/>
    <dgm:cxn modelId="{3D5E9119-68C4-4043-9209-A8A82D26007F}" type="presParOf" srcId="{81D2FDCF-5142-A34C-B3A6-A72247942826}" destId="{8125107D-C257-214F-832D-76C58EE27304}" srcOrd="10" destOrd="0" presId="urn:microsoft.com/office/officeart/2005/8/layout/list1"/>
    <dgm:cxn modelId="{78C31457-7D8E-754E-85BA-2039E00D4BAD}" type="presParOf" srcId="{81D2FDCF-5142-A34C-B3A6-A72247942826}" destId="{637E9160-EB3D-6E43-AEE2-D3CCED202AA8}" srcOrd="11" destOrd="0" presId="urn:microsoft.com/office/officeart/2005/8/layout/list1"/>
    <dgm:cxn modelId="{D6A6BA04-9903-9C44-A8E3-AE7A82EEE71B}" type="presParOf" srcId="{81D2FDCF-5142-A34C-B3A6-A72247942826}" destId="{C52DFF97-02F2-B141-AC35-251817893A27}" srcOrd="12" destOrd="0" presId="urn:microsoft.com/office/officeart/2005/8/layout/list1"/>
    <dgm:cxn modelId="{0AC489BE-789F-F243-822A-369D61ED08B6}" type="presParOf" srcId="{C52DFF97-02F2-B141-AC35-251817893A27}" destId="{3D629EFF-24AD-4C42-A22F-06BCC0ECA0F3}" srcOrd="0" destOrd="0" presId="urn:microsoft.com/office/officeart/2005/8/layout/list1"/>
    <dgm:cxn modelId="{FD7DD402-8F6A-1F49-8C0F-7B6D243C7252}" type="presParOf" srcId="{C52DFF97-02F2-B141-AC35-251817893A27}" destId="{B9AF2056-66D3-EB4B-BDDC-FEA38E80AB04}" srcOrd="1" destOrd="0" presId="urn:microsoft.com/office/officeart/2005/8/layout/list1"/>
    <dgm:cxn modelId="{704C5710-2963-544D-87B1-191E07B962CA}" type="presParOf" srcId="{81D2FDCF-5142-A34C-B3A6-A72247942826}" destId="{7A32CC95-D6E2-A64A-92B2-F8DDCA5A7B51}" srcOrd="13" destOrd="0" presId="urn:microsoft.com/office/officeart/2005/8/layout/list1"/>
    <dgm:cxn modelId="{88BCF71A-9913-0348-8479-7973F339FBE2}" type="presParOf" srcId="{81D2FDCF-5142-A34C-B3A6-A72247942826}" destId="{053CF308-7D08-C84B-8DA6-D044B652A7F9}" srcOrd="14" destOrd="0" presId="urn:microsoft.com/office/officeart/2005/8/layout/list1"/>
    <dgm:cxn modelId="{A8D54E46-CC6B-1043-9B14-5122F4C0BFD3}" type="presParOf" srcId="{81D2FDCF-5142-A34C-B3A6-A72247942826}" destId="{59B4F077-637D-A64E-930E-846E21F057DB}" srcOrd="15" destOrd="0" presId="urn:microsoft.com/office/officeart/2005/8/layout/list1"/>
    <dgm:cxn modelId="{35B65DE9-F54A-604F-B5A8-729278C9F255}" type="presParOf" srcId="{81D2FDCF-5142-A34C-B3A6-A72247942826}" destId="{C088BCE1-D030-AB46-ACFF-9EB97F84E547}" srcOrd="16" destOrd="0" presId="urn:microsoft.com/office/officeart/2005/8/layout/list1"/>
    <dgm:cxn modelId="{8B739A10-4CC7-3A4E-B7C6-C125060662A1}" type="presParOf" srcId="{C088BCE1-D030-AB46-ACFF-9EB97F84E547}" destId="{451B2427-7929-E04F-A65C-E510ECE32FB7}" srcOrd="0" destOrd="0" presId="urn:microsoft.com/office/officeart/2005/8/layout/list1"/>
    <dgm:cxn modelId="{82B89D10-6027-A54E-A23D-961071EB3679}" type="presParOf" srcId="{C088BCE1-D030-AB46-ACFF-9EB97F84E547}" destId="{B0F7A509-B4AD-724A-8F8C-935D9368EF7E}" srcOrd="1" destOrd="0" presId="urn:microsoft.com/office/officeart/2005/8/layout/list1"/>
    <dgm:cxn modelId="{B203D748-0703-6E41-9F3A-84CCDB1F6108}" type="presParOf" srcId="{81D2FDCF-5142-A34C-B3A6-A72247942826}" destId="{92052243-C034-B846-A2B3-A3C56B003E88}" srcOrd="17" destOrd="0" presId="urn:microsoft.com/office/officeart/2005/8/layout/list1"/>
    <dgm:cxn modelId="{2FD047FC-1111-BA46-9B8F-2E7167D5E524}" type="presParOf" srcId="{81D2FDCF-5142-A34C-B3A6-A72247942826}" destId="{EC16C497-CA4E-7540-AE17-08719D36F3E7}" srcOrd="18" destOrd="0" presId="urn:microsoft.com/office/officeart/2005/8/layout/list1"/>
    <dgm:cxn modelId="{4B6B0E4A-EA0F-E04E-97DF-534D098E2E3E}" type="presParOf" srcId="{81D2FDCF-5142-A34C-B3A6-A72247942826}" destId="{C9744B31-7BA5-9743-89CF-D3DF93FE5C27}" srcOrd="19" destOrd="0" presId="urn:microsoft.com/office/officeart/2005/8/layout/list1"/>
    <dgm:cxn modelId="{13D5BF22-AE73-AC4B-8890-B6B7CA25D1EF}" type="presParOf" srcId="{81D2FDCF-5142-A34C-B3A6-A72247942826}" destId="{B90AAC40-E2B0-EC40-A763-9F4994AFD99C}" srcOrd="20" destOrd="0" presId="urn:microsoft.com/office/officeart/2005/8/layout/list1"/>
    <dgm:cxn modelId="{17E7B81E-9AD2-C744-BCF3-83EA688AFC5B}" type="presParOf" srcId="{B90AAC40-E2B0-EC40-A763-9F4994AFD99C}" destId="{0F70859B-EA9E-6042-9884-69A05AA61FDB}" srcOrd="0" destOrd="0" presId="urn:microsoft.com/office/officeart/2005/8/layout/list1"/>
    <dgm:cxn modelId="{3921457B-4DAA-124F-B736-A421B5902F18}" type="presParOf" srcId="{B90AAC40-E2B0-EC40-A763-9F4994AFD99C}" destId="{56715D9F-7CBA-5544-A4C4-D50EA693D262}" srcOrd="1" destOrd="0" presId="urn:microsoft.com/office/officeart/2005/8/layout/list1"/>
    <dgm:cxn modelId="{1F9114E6-EE0C-974B-A43F-B0B7A361E2A2}" type="presParOf" srcId="{81D2FDCF-5142-A34C-B3A6-A72247942826}" destId="{6BF08F66-FD61-7843-826E-5FE48467DE46}" srcOrd="21" destOrd="0" presId="urn:microsoft.com/office/officeart/2005/8/layout/list1"/>
    <dgm:cxn modelId="{42DCA149-5BC4-D94B-A5EF-E52609C6B94F}" type="presParOf" srcId="{81D2FDCF-5142-A34C-B3A6-A72247942826}" destId="{32EC66FF-202C-6B4F-A4BA-596117FA0B0F}" srcOrd="22" destOrd="0" presId="urn:microsoft.com/office/officeart/2005/8/layout/list1"/>
    <dgm:cxn modelId="{FD74ED66-FF7F-F345-9E21-C6A247326B7A}" type="presParOf" srcId="{81D2FDCF-5142-A34C-B3A6-A72247942826}" destId="{64B9D389-DB74-9248-A251-F7927382E79A}" srcOrd="23" destOrd="0" presId="urn:microsoft.com/office/officeart/2005/8/layout/list1"/>
    <dgm:cxn modelId="{D9FE3C78-BEE5-D547-B7D4-1F6692CA5662}" type="presParOf" srcId="{81D2FDCF-5142-A34C-B3A6-A72247942826}" destId="{C2D65956-67A5-5044-B55C-0EAFD9B3A7C7}" srcOrd="24" destOrd="0" presId="urn:microsoft.com/office/officeart/2005/8/layout/list1"/>
    <dgm:cxn modelId="{B0043185-154F-B342-B616-FBC152C9C2C3}" type="presParOf" srcId="{C2D65956-67A5-5044-B55C-0EAFD9B3A7C7}" destId="{E6963F1F-9B2F-1941-9B82-80D1AF6DFD29}" srcOrd="0" destOrd="0" presId="urn:microsoft.com/office/officeart/2005/8/layout/list1"/>
    <dgm:cxn modelId="{1B3CD1E4-ACC1-4A4A-A20C-EC32EC7434A1}" type="presParOf" srcId="{C2D65956-67A5-5044-B55C-0EAFD9B3A7C7}" destId="{DF5BAF67-66A1-C44A-B113-1A3F7640856A}" srcOrd="1" destOrd="0" presId="urn:microsoft.com/office/officeart/2005/8/layout/list1"/>
    <dgm:cxn modelId="{92803DCC-F464-C540-A85D-DB39A741929C}" type="presParOf" srcId="{81D2FDCF-5142-A34C-B3A6-A72247942826}" destId="{F1603F78-5465-3540-A955-60D3538524CF}" srcOrd="25" destOrd="0" presId="urn:microsoft.com/office/officeart/2005/8/layout/list1"/>
    <dgm:cxn modelId="{B9DF3260-1945-2747-874C-E89C0FFB94EA}" type="presParOf" srcId="{81D2FDCF-5142-A34C-B3A6-A72247942826}" destId="{1AC29BB3-A84F-CB47-BF4F-6D5E41AE2844}"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4A3A20-E05D-CE4D-A4B9-CE7524B98F78}" type="doc">
      <dgm:prSet loTypeId="urn:microsoft.com/office/officeart/2005/8/layout/gear1" loCatId="" qsTypeId="urn:microsoft.com/office/officeart/2005/8/quickstyle/simple1" qsCatId="simple" csTypeId="urn:microsoft.com/office/officeart/2005/8/colors/accent1_2" csCatId="accent1" phldr="1"/>
      <dgm:spPr/>
    </dgm:pt>
    <dgm:pt modelId="{74D3D0E0-5DBD-BC43-8284-06A62F0BA9E1}">
      <dgm:prSet phldrT="[Text]"/>
      <dgm:spPr/>
      <dgm:t>
        <a:bodyPr/>
        <a:lstStyle/>
        <a:p>
          <a:pPr rtl="0"/>
          <a:endParaRPr lang="en-US" dirty="0"/>
        </a:p>
      </dgm:t>
    </dgm:pt>
    <dgm:pt modelId="{2626EB67-22C7-524D-AE24-B0C240F99F0E}" type="parTrans" cxnId="{B13D9A2A-92F0-0F4C-8B87-0C5E769BFD4C}">
      <dgm:prSet/>
      <dgm:spPr/>
      <dgm:t>
        <a:bodyPr/>
        <a:lstStyle/>
        <a:p>
          <a:endParaRPr lang="en-US"/>
        </a:p>
      </dgm:t>
    </dgm:pt>
    <dgm:pt modelId="{8E2B6045-B65B-4E46-A679-5546124AAB03}" type="sibTrans" cxnId="{B13D9A2A-92F0-0F4C-8B87-0C5E769BFD4C}">
      <dgm:prSet/>
      <dgm:spPr/>
      <dgm:t>
        <a:bodyPr/>
        <a:lstStyle/>
        <a:p>
          <a:endParaRPr lang="en-US"/>
        </a:p>
      </dgm:t>
    </dgm:pt>
    <dgm:pt modelId="{FBAA5E84-2317-B849-B7C2-1B9DBFB53234}">
      <dgm:prSet phldrT="[Text]"/>
      <dgm:spPr/>
      <dgm:t>
        <a:bodyPr/>
        <a:lstStyle/>
        <a:p>
          <a:pPr rtl="0"/>
          <a:endParaRPr lang="en-US" dirty="0"/>
        </a:p>
        <a:p>
          <a:pPr rtl="0"/>
          <a:endParaRPr lang="en-US" dirty="0"/>
        </a:p>
      </dgm:t>
    </dgm:pt>
    <dgm:pt modelId="{01E729D8-0901-994B-AB6E-843F41EB4D8C}" type="parTrans" cxnId="{7B4C6C9A-919D-1A45-BB75-9208F6B52C40}">
      <dgm:prSet/>
      <dgm:spPr/>
      <dgm:t>
        <a:bodyPr/>
        <a:lstStyle/>
        <a:p>
          <a:endParaRPr lang="en-US"/>
        </a:p>
      </dgm:t>
    </dgm:pt>
    <dgm:pt modelId="{F95E2E3A-D107-A447-8CF2-3C892FF8F7A8}" type="sibTrans" cxnId="{7B4C6C9A-919D-1A45-BB75-9208F6B52C40}">
      <dgm:prSet/>
      <dgm:spPr/>
      <dgm:t>
        <a:bodyPr/>
        <a:lstStyle/>
        <a:p>
          <a:endParaRPr lang="en-US"/>
        </a:p>
      </dgm:t>
    </dgm:pt>
    <dgm:pt modelId="{BBC918E0-7A84-944D-96BC-756D4A817FF8}">
      <dgm:prSet phldrT="[Text]"/>
      <dgm:spPr/>
      <dgm:t>
        <a:bodyPr/>
        <a:lstStyle/>
        <a:p>
          <a:pPr rtl="0"/>
          <a:endParaRPr lang="en-US" dirty="0"/>
        </a:p>
      </dgm:t>
    </dgm:pt>
    <dgm:pt modelId="{986CFA95-C181-0F44-97B7-473EA5547525}" type="parTrans" cxnId="{99DBB7F9-C2EC-464F-BC22-5C4330A1089E}">
      <dgm:prSet/>
      <dgm:spPr/>
      <dgm:t>
        <a:bodyPr/>
        <a:lstStyle/>
        <a:p>
          <a:endParaRPr lang="en-US"/>
        </a:p>
      </dgm:t>
    </dgm:pt>
    <dgm:pt modelId="{C113F4B4-7D9E-9240-BE09-2B0B768CF349}" type="sibTrans" cxnId="{99DBB7F9-C2EC-464F-BC22-5C4330A1089E}">
      <dgm:prSet/>
      <dgm:spPr/>
      <dgm:t>
        <a:bodyPr/>
        <a:lstStyle/>
        <a:p>
          <a:endParaRPr lang="en-US"/>
        </a:p>
      </dgm:t>
    </dgm:pt>
    <dgm:pt modelId="{9F9C092A-192E-CB45-AD39-F2E8C6B7F8A5}" type="pres">
      <dgm:prSet presAssocID="{8A4A3A20-E05D-CE4D-A4B9-CE7524B98F78}" presName="composite" presStyleCnt="0">
        <dgm:presLayoutVars>
          <dgm:chMax val="3"/>
          <dgm:animLvl val="lvl"/>
          <dgm:resizeHandles val="exact"/>
        </dgm:presLayoutVars>
      </dgm:prSet>
      <dgm:spPr/>
    </dgm:pt>
    <dgm:pt modelId="{05BBFE61-6865-1347-A82E-CFE3B2114DA0}" type="pres">
      <dgm:prSet presAssocID="{74D3D0E0-5DBD-BC43-8284-06A62F0BA9E1}" presName="gear1" presStyleLbl="node1" presStyleIdx="0" presStyleCnt="3">
        <dgm:presLayoutVars>
          <dgm:chMax val="1"/>
          <dgm:bulletEnabled val="1"/>
        </dgm:presLayoutVars>
      </dgm:prSet>
      <dgm:spPr/>
    </dgm:pt>
    <dgm:pt modelId="{095DCF8A-674D-2346-A276-0B98E3FF0A66}" type="pres">
      <dgm:prSet presAssocID="{74D3D0E0-5DBD-BC43-8284-06A62F0BA9E1}" presName="gear1srcNode" presStyleLbl="node1" presStyleIdx="0" presStyleCnt="3"/>
      <dgm:spPr/>
    </dgm:pt>
    <dgm:pt modelId="{DF433C44-3DFA-AA4C-806B-7EC6AAB8C2AA}" type="pres">
      <dgm:prSet presAssocID="{74D3D0E0-5DBD-BC43-8284-06A62F0BA9E1}" presName="gear1dstNode" presStyleLbl="node1" presStyleIdx="0" presStyleCnt="3"/>
      <dgm:spPr/>
    </dgm:pt>
    <dgm:pt modelId="{B1F67EF6-6F9D-9543-9F79-287314A13000}" type="pres">
      <dgm:prSet presAssocID="{FBAA5E84-2317-B849-B7C2-1B9DBFB53234}" presName="gear2" presStyleLbl="node1" presStyleIdx="1" presStyleCnt="3">
        <dgm:presLayoutVars>
          <dgm:chMax val="1"/>
          <dgm:bulletEnabled val="1"/>
        </dgm:presLayoutVars>
      </dgm:prSet>
      <dgm:spPr/>
    </dgm:pt>
    <dgm:pt modelId="{629454E2-4DB4-0A43-A1B4-DB6A7EC68847}" type="pres">
      <dgm:prSet presAssocID="{FBAA5E84-2317-B849-B7C2-1B9DBFB53234}" presName="gear2srcNode" presStyleLbl="node1" presStyleIdx="1" presStyleCnt="3"/>
      <dgm:spPr/>
    </dgm:pt>
    <dgm:pt modelId="{261DA554-16F9-664A-B48D-87F3E3493F58}" type="pres">
      <dgm:prSet presAssocID="{FBAA5E84-2317-B849-B7C2-1B9DBFB53234}" presName="gear2dstNode" presStyleLbl="node1" presStyleIdx="1" presStyleCnt="3"/>
      <dgm:spPr/>
    </dgm:pt>
    <dgm:pt modelId="{7FE53439-4B14-824D-B154-70F4AB067131}" type="pres">
      <dgm:prSet presAssocID="{BBC918E0-7A84-944D-96BC-756D4A817FF8}" presName="gear3" presStyleLbl="node1" presStyleIdx="2" presStyleCnt="3"/>
      <dgm:spPr/>
    </dgm:pt>
    <dgm:pt modelId="{3DA0DCEA-80A3-6648-B244-003855027B2B}" type="pres">
      <dgm:prSet presAssocID="{BBC918E0-7A84-944D-96BC-756D4A817FF8}" presName="gear3tx" presStyleLbl="node1" presStyleIdx="2" presStyleCnt="3">
        <dgm:presLayoutVars>
          <dgm:chMax val="1"/>
          <dgm:bulletEnabled val="1"/>
        </dgm:presLayoutVars>
      </dgm:prSet>
      <dgm:spPr/>
    </dgm:pt>
    <dgm:pt modelId="{4707187C-8718-5944-80E0-3E3B90D9584A}" type="pres">
      <dgm:prSet presAssocID="{BBC918E0-7A84-944D-96BC-756D4A817FF8}" presName="gear3srcNode" presStyleLbl="node1" presStyleIdx="2" presStyleCnt="3"/>
      <dgm:spPr/>
    </dgm:pt>
    <dgm:pt modelId="{E898441E-A0CE-D44A-B90F-9726CFC7E30C}" type="pres">
      <dgm:prSet presAssocID="{BBC918E0-7A84-944D-96BC-756D4A817FF8}" presName="gear3dstNode" presStyleLbl="node1" presStyleIdx="2" presStyleCnt="3"/>
      <dgm:spPr/>
    </dgm:pt>
    <dgm:pt modelId="{89E8F625-61DB-9F44-850A-D59488CBDAF4}" type="pres">
      <dgm:prSet presAssocID="{8E2B6045-B65B-4E46-A679-5546124AAB03}" presName="connector1" presStyleLbl="sibTrans2D1" presStyleIdx="0" presStyleCnt="3"/>
      <dgm:spPr/>
    </dgm:pt>
    <dgm:pt modelId="{924A96CE-BEBF-0540-8D36-5C7CE863D8D6}" type="pres">
      <dgm:prSet presAssocID="{F95E2E3A-D107-A447-8CF2-3C892FF8F7A8}" presName="connector2" presStyleLbl="sibTrans2D1" presStyleIdx="1" presStyleCnt="3"/>
      <dgm:spPr/>
    </dgm:pt>
    <dgm:pt modelId="{20570221-5EC4-CD4A-8D5B-9CA9FE84ECF9}" type="pres">
      <dgm:prSet presAssocID="{C113F4B4-7D9E-9240-BE09-2B0B768CF349}" presName="connector3" presStyleLbl="sibTrans2D1" presStyleIdx="2" presStyleCnt="3"/>
      <dgm:spPr/>
    </dgm:pt>
  </dgm:ptLst>
  <dgm:cxnLst>
    <dgm:cxn modelId="{5CD5880C-8FCF-F345-A5CA-9BC0E3F92FBC}" type="presOf" srcId="{FBAA5E84-2317-B849-B7C2-1B9DBFB53234}" destId="{261DA554-16F9-664A-B48D-87F3E3493F58}" srcOrd="2" destOrd="0" presId="urn:microsoft.com/office/officeart/2005/8/layout/gear1"/>
    <dgm:cxn modelId="{1B3D9F1D-5775-C44C-AAAC-1E579AEE5BC9}" type="presOf" srcId="{74D3D0E0-5DBD-BC43-8284-06A62F0BA9E1}" destId="{DF433C44-3DFA-AA4C-806B-7EC6AAB8C2AA}" srcOrd="2" destOrd="0" presId="urn:microsoft.com/office/officeart/2005/8/layout/gear1"/>
    <dgm:cxn modelId="{00281F20-A4C9-7F40-9669-79AB531F768C}" type="presOf" srcId="{BBC918E0-7A84-944D-96BC-756D4A817FF8}" destId="{E898441E-A0CE-D44A-B90F-9726CFC7E30C}" srcOrd="3" destOrd="0" presId="urn:microsoft.com/office/officeart/2005/8/layout/gear1"/>
    <dgm:cxn modelId="{B13D9A2A-92F0-0F4C-8B87-0C5E769BFD4C}" srcId="{8A4A3A20-E05D-CE4D-A4B9-CE7524B98F78}" destId="{74D3D0E0-5DBD-BC43-8284-06A62F0BA9E1}" srcOrd="0" destOrd="0" parTransId="{2626EB67-22C7-524D-AE24-B0C240F99F0E}" sibTransId="{8E2B6045-B65B-4E46-A679-5546124AAB03}"/>
    <dgm:cxn modelId="{012BF931-FF69-684F-A8E5-9E17FA55B544}" type="presOf" srcId="{BBC918E0-7A84-944D-96BC-756D4A817FF8}" destId="{3DA0DCEA-80A3-6648-B244-003855027B2B}" srcOrd="1" destOrd="0" presId="urn:microsoft.com/office/officeart/2005/8/layout/gear1"/>
    <dgm:cxn modelId="{35B06A33-F29E-7C4D-8ECB-A48EEFEB8B5F}" type="presOf" srcId="{8E2B6045-B65B-4E46-A679-5546124AAB03}" destId="{89E8F625-61DB-9F44-850A-D59488CBDAF4}" srcOrd="0" destOrd="0" presId="urn:microsoft.com/office/officeart/2005/8/layout/gear1"/>
    <dgm:cxn modelId="{38C8AC34-926B-BD4C-ADA0-DF7A7042816C}" type="presOf" srcId="{C113F4B4-7D9E-9240-BE09-2B0B768CF349}" destId="{20570221-5EC4-CD4A-8D5B-9CA9FE84ECF9}" srcOrd="0" destOrd="0" presId="urn:microsoft.com/office/officeart/2005/8/layout/gear1"/>
    <dgm:cxn modelId="{08BB508D-F8F3-9844-83FE-15DCB8B25321}" type="presOf" srcId="{BBC918E0-7A84-944D-96BC-756D4A817FF8}" destId="{7FE53439-4B14-824D-B154-70F4AB067131}" srcOrd="0" destOrd="0" presId="urn:microsoft.com/office/officeart/2005/8/layout/gear1"/>
    <dgm:cxn modelId="{7B4C6C9A-919D-1A45-BB75-9208F6B52C40}" srcId="{8A4A3A20-E05D-CE4D-A4B9-CE7524B98F78}" destId="{FBAA5E84-2317-B849-B7C2-1B9DBFB53234}" srcOrd="1" destOrd="0" parTransId="{01E729D8-0901-994B-AB6E-843F41EB4D8C}" sibTransId="{F95E2E3A-D107-A447-8CF2-3C892FF8F7A8}"/>
    <dgm:cxn modelId="{6BA19AAA-5794-D141-911B-560139F849C9}" type="presOf" srcId="{F95E2E3A-D107-A447-8CF2-3C892FF8F7A8}" destId="{924A96CE-BEBF-0540-8D36-5C7CE863D8D6}" srcOrd="0" destOrd="0" presId="urn:microsoft.com/office/officeart/2005/8/layout/gear1"/>
    <dgm:cxn modelId="{562788B5-5A08-F147-AC4B-5EC0FBB2DA63}" type="presOf" srcId="{BBC918E0-7A84-944D-96BC-756D4A817FF8}" destId="{4707187C-8718-5944-80E0-3E3B90D9584A}" srcOrd="2" destOrd="0" presId="urn:microsoft.com/office/officeart/2005/8/layout/gear1"/>
    <dgm:cxn modelId="{025563BF-3DCB-584E-BB37-75B1AB3D7955}" type="presOf" srcId="{FBAA5E84-2317-B849-B7C2-1B9DBFB53234}" destId="{B1F67EF6-6F9D-9543-9F79-287314A13000}" srcOrd="0" destOrd="0" presId="urn:microsoft.com/office/officeart/2005/8/layout/gear1"/>
    <dgm:cxn modelId="{C438E5C6-9AC5-AF4E-99E4-1E9362299F1F}" type="presOf" srcId="{8A4A3A20-E05D-CE4D-A4B9-CE7524B98F78}" destId="{9F9C092A-192E-CB45-AD39-F2E8C6B7F8A5}" srcOrd="0" destOrd="0" presId="urn:microsoft.com/office/officeart/2005/8/layout/gear1"/>
    <dgm:cxn modelId="{D516E5CE-A78B-4644-A72B-1C25E636C8FE}" type="presOf" srcId="{74D3D0E0-5DBD-BC43-8284-06A62F0BA9E1}" destId="{05BBFE61-6865-1347-A82E-CFE3B2114DA0}" srcOrd="0" destOrd="0" presId="urn:microsoft.com/office/officeart/2005/8/layout/gear1"/>
    <dgm:cxn modelId="{676ED4DC-8FF7-6643-8177-B64C7A53B84A}" type="presOf" srcId="{FBAA5E84-2317-B849-B7C2-1B9DBFB53234}" destId="{629454E2-4DB4-0A43-A1B4-DB6A7EC68847}" srcOrd="1" destOrd="0" presId="urn:microsoft.com/office/officeart/2005/8/layout/gear1"/>
    <dgm:cxn modelId="{99DBB7F9-C2EC-464F-BC22-5C4330A1089E}" srcId="{8A4A3A20-E05D-CE4D-A4B9-CE7524B98F78}" destId="{BBC918E0-7A84-944D-96BC-756D4A817FF8}" srcOrd="2" destOrd="0" parTransId="{986CFA95-C181-0F44-97B7-473EA5547525}" sibTransId="{C113F4B4-7D9E-9240-BE09-2B0B768CF349}"/>
    <dgm:cxn modelId="{7F40A2FC-2608-E643-9404-094F4A4CE0AB}" type="presOf" srcId="{74D3D0E0-5DBD-BC43-8284-06A62F0BA9E1}" destId="{095DCF8A-674D-2346-A276-0B98E3FF0A66}" srcOrd="1" destOrd="0" presId="urn:microsoft.com/office/officeart/2005/8/layout/gear1"/>
    <dgm:cxn modelId="{F5623CFF-6C95-9F4A-817A-C81038A62BF3}" type="presParOf" srcId="{9F9C092A-192E-CB45-AD39-F2E8C6B7F8A5}" destId="{05BBFE61-6865-1347-A82E-CFE3B2114DA0}" srcOrd="0" destOrd="0" presId="urn:microsoft.com/office/officeart/2005/8/layout/gear1"/>
    <dgm:cxn modelId="{C7E83DF5-ACCD-7E49-BB64-4F632AE8D966}" type="presParOf" srcId="{9F9C092A-192E-CB45-AD39-F2E8C6B7F8A5}" destId="{095DCF8A-674D-2346-A276-0B98E3FF0A66}" srcOrd="1" destOrd="0" presId="urn:microsoft.com/office/officeart/2005/8/layout/gear1"/>
    <dgm:cxn modelId="{FE318267-C472-F442-95F2-E7205295F368}" type="presParOf" srcId="{9F9C092A-192E-CB45-AD39-F2E8C6B7F8A5}" destId="{DF433C44-3DFA-AA4C-806B-7EC6AAB8C2AA}" srcOrd="2" destOrd="0" presId="urn:microsoft.com/office/officeart/2005/8/layout/gear1"/>
    <dgm:cxn modelId="{E1EE927C-5DF0-0B45-80DC-17847055894B}" type="presParOf" srcId="{9F9C092A-192E-CB45-AD39-F2E8C6B7F8A5}" destId="{B1F67EF6-6F9D-9543-9F79-287314A13000}" srcOrd="3" destOrd="0" presId="urn:microsoft.com/office/officeart/2005/8/layout/gear1"/>
    <dgm:cxn modelId="{3371D47C-780C-3F42-B997-9DC6CB4F9865}" type="presParOf" srcId="{9F9C092A-192E-CB45-AD39-F2E8C6B7F8A5}" destId="{629454E2-4DB4-0A43-A1B4-DB6A7EC68847}" srcOrd="4" destOrd="0" presId="urn:microsoft.com/office/officeart/2005/8/layout/gear1"/>
    <dgm:cxn modelId="{CAFA91F7-A3C8-954F-9D62-14B633AA3630}" type="presParOf" srcId="{9F9C092A-192E-CB45-AD39-F2E8C6B7F8A5}" destId="{261DA554-16F9-664A-B48D-87F3E3493F58}" srcOrd="5" destOrd="0" presId="urn:microsoft.com/office/officeart/2005/8/layout/gear1"/>
    <dgm:cxn modelId="{D3C4B7F1-70F2-8641-A71B-BA94808F8797}" type="presParOf" srcId="{9F9C092A-192E-CB45-AD39-F2E8C6B7F8A5}" destId="{7FE53439-4B14-824D-B154-70F4AB067131}" srcOrd="6" destOrd="0" presId="urn:microsoft.com/office/officeart/2005/8/layout/gear1"/>
    <dgm:cxn modelId="{812BC36D-BA8D-924B-A86C-E1F9B205AFB2}" type="presParOf" srcId="{9F9C092A-192E-CB45-AD39-F2E8C6B7F8A5}" destId="{3DA0DCEA-80A3-6648-B244-003855027B2B}" srcOrd="7" destOrd="0" presId="urn:microsoft.com/office/officeart/2005/8/layout/gear1"/>
    <dgm:cxn modelId="{B5EC9E11-9FCB-FE43-A2CC-88414A0BCBF6}" type="presParOf" srcId="{9F9C092A-192E-CB45-AD39-F2E8C6B7F8A5}" destId="{4707187C-8718-5944-80E0-3E3B90D9584A}" srcOrd="8" destOrd="0" presId="urn:microsoft.com/office/officeart/2005/8/layout/gear1"/>
    <dgm:cxn modelId="{EBF43C35-339E-004D-9D55-61C6AF6903D2}" type="presParOf" srcId="{9F9C092A-192E-CB45-AD39-F2E8C6B7F8A5}" destId="{E898441E-A0CE-D44A-B90F-9726CFC7E30C}" srcOrd="9" destOrd="0" presId="urn:microsoft.com/office/officeart/2005/8/layout/gear1"/>
    <dgm:cxn modelId="{77F8AFA3-FC6A-6D47-A9CA-7284BC19F36B}" type="presParOf" srcId="{9F9C092A-192E-CB45-AD39-F2E8C6B7F8A5}" destId="{89E8F625-61DB-9F44-850A-D59488CBDAF4}" srcOrd="10" destOrd="0" presId="urn:microsoft.com/office/officeart/2005/8/layout/gear1"/>
    <dgm:cxn modelId="{28031139-9165-CE4F-AB0C-659A491A43EE}" type="presParOf" srcId="{9F9C092A-192E-CB45-AD39-F2E8C6B7F8A5}" destId="{924A96CE-BEBF-0540-8D36-5C7CE863D8D6}" srcOrd="11" destOrd="0" presId="urn:microsoft.com/office/officeart/2005/8/layout/gear1"/>
    <dgm:cxn modelId="{1A1197FB-7020-3044-B8C1-450223EF5DDA}" type="presParOf" srcId="{9F9C092A-192E-CB45-AD39-F2E8C6B7F8A5}" destId="{20570221-5EC4-CD4A-8D5B-9CA9FE84ECF9}"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A92DE-1377-E446-A024-20C21B0E7434}">
      <dsp:nvSpPr>
        <dsp:cNvPr id="0" name=""/>
        <dsp:cNvSpPr/>
      </dsp:nvSpPr>
      <dsp:spPr>
        <a:xfrm>
          <a:off x="0" y="278819"/>
          <a:ext cx="6230220" cy="252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7701A1-0515-6545-8C92-339361E56EA3}">
      <dsp:nvSpPr>
        <dsp:cNvPr id="0" name=""/>
        <dsp:cNvSpPr/>
      </dsp:nvSpPr>
      <dsp:spPr>
        <a:xfrm>
          <a:off x="311511" y="131219"/>
          <a:ext cx="4361154"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41" tIns="0" rIns="164841" bIns="0" numCol="1" spcCol="1270" anchor="ctr" anchorCtr="0">
          <a:noAutofit/>
        </a:bodyPr>
        <a:lstStyle/>
        <a:p>
          <a:pPr marL="0" lvl="0" indent="0" algn="l" defTabSz="444500">
            <a:lnSpc>
              <a:spcPct val="90000"/>
            </a:lnSpc>
            <a:spcBef>
              <a:spcPct val="0"/>
            </a:spcBef>
            <a:spcAft>
              <a:spcPct val="35000"/>
            </a:spcAft>
            <a:buNone/>
          </a:pPr>
          <a:r>
            <a:rPr lang="en-US" sz="1000" b="0" i="0" kern="1200"/>
            <a:t>Executive Summary</a:t>
          </a:r>
          <a:endParaRPr lang="en-US" sz="1000" kern="1200"/>
        </a:p>
      </dsp:txBody>
      <dsp:txXfrm>
        <a:off x="325921" y="145629"/>
        <a:ext cx="4332334" cy="266380"/>
      </dsp:txXfrm>
    </dsp:sp>
    <dsp:sp modelId="{F06FC126-E21D-BE47-8204-610C92AF8FCB}">
      <dsp:nvSpPr>
        <dsp:cNvPr id="0" name=""/>
        <dsp:cNvSpPr/>
      </dsp:nvSpPr>
      <dsp:spPr>
        <a:xfrm>
          <a:off x="0" y="732419"/>
          <a:ext cx="6230220" cy="252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690051-BB91-8A4A-A001-B7ADAB6539F3}">
      <dsp:nvSpPr>
        <dsp:cNvPr id="0" name=""/>
        <dsp:cNvSpPr/>
      </dsp:nvSpPr>
      <dsp:spPr>
        <a:xfrm>
          <a:off x="311511" y="584819"/>
          <a:ext cx="4361154"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41" tIns="0" rIns="164841" bIns="0" numCol="1" spcCol="1270" anchor="ctr" anchorCtr="0">
          <a:noAutofit/>
        </a:bodyPr>
        <a:lstStyle/>
        <a:p>
          <a:pPr marL="0" lvl="0" indent="0" algn="l" defTabSz="444500">
            <a:lnSpc>
              <a:spcPct val="90000"/>
            </a:lnSpc>
            <a:spcBef>
              <a:spcPct val="0"/>
            </a:spcBef>
            <a:spcAft>
              <a:spcPct val="35000"/>
            </a:spcAft>
            <a:buNone/>
          </a:pPr>
          <a:r>
            <a:rPr lang="en-US" sz="1000" b="0" i="0" kern="1200"/>
            <a:t>Introduction</a:t>
          </a:r>
          <a:endParaRPr lang="en-US" sz="1000" kern="1200"/>
        </a:p>
      </dsp:txBody>
      <dsp:txXfrm>
        <a:off x="325921" y="599229"/>
        <a:ext cx="4332334" cy="266380"/>
      </dsp:txXfrm>
    </dsp:sp>
    <dsp:sp modelId="{8125107D-C257-214F-832D-76C58EE27304}">
      <dsp:nvSpPr>
        <dsp:cNvPr id="0" name=""/>
        <dsp:cNvSpPr/>
      </dsp:nvSpPr>
      <dsp:spPr>
        <a:xfrm>
          <a:off x="0" y="1186019"/>
          <a:ext cx="6230220" cy="252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96F10F-B52D-2149-812E-D400F92B0B16}">
      <dsp:nvSpPr>
        <dsp:cNvPr id="0" name=""/>
        <dsp:cNvSpPr/>
      </dsp:nvSpPr>
      <dsp:spPr>
        <a:xfrm>
          <a:off x="311511" y="1038419"/>
          <a:ext cx="4361154"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41" tIns="0" rIns="164841" bIns="0" numCol="1" spcCol="1270" anchor="ctr" anchorCtr="0">
          <a:noAutofit/>
        </a:bodyPr>
        <a:lstStyle/>
        <a:p>
          <a:pPr marL="0" lvl="0" indent="0" algn="l" defTabSz="444500">
            <a:lnSpc>
              <a:spcPct val="90000"/>
            </a:lnSpc>
            <a:spcBef>
              <a:spcPct val="0"/>
            </a:spcBef>
            <a:spcAft>
              <a:spcPct val="35000"/>
            </a:spcAft>
            <a:buNone/>
          </a:pPr>
          <a:r>
            <a:rPr lang="en-US" sz="1000" b="0" i="0" kern="1200"/>
            <a:t>Methodology</a:t>
          </a:r>
          <a:endParaRPr lang="en-US" sz="1000" kern="1200"/>
        </a:p>
      </dsp:txBody>
      <dsp:txXfrm>
        <a:off x="325921" y="1052829"/>
        <a:ext cx="4332334" cy="266380"/>
      </dsp:txXfrm>
    </dsp:sp>
    <dsp:sp modelId="{053CF308-7D08-C84B-8DA6-D044B652A7F9}">
      <dsp:nvSpPr>
        <dsp:cNvPr id="0" name=""/>
        <dsp:cNvSpPr/>
      </dsp:nvSpPr>
      <dsp:spPr>
        <a:xfrm>
          <a:off x="0" y="1600883"/>
          <a:ext cx="6230220" cy="756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3534" tIns="208280" rIns="483534"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a:t>Market – Visualizations and Findings</a:t>
          </a:r>
          <a:endParaRPr lang="en-US" sz="1000" kern="1200" dirty="0"/>
        </a:p>
        <a:p>
          <a:pPr marL="57150" lvl="1" indent="-57150" algn="l" defTabSz="444500">
            <a:lnSpc>
              <a:spcPct val="90000"/>
            </a:lnSpc>
            <a:spcBef>
              <a:spcPct val="0"/>
            </a:spcBef>
            <a:spcAft>
              <a:spcPct val="15000"/>
            </a:spcAft>
            <a:buChar char="•"/>
          </a:pPr>
          <a:r>
            <a:rPr lang="en-US" sz="1000" b="0" i="0" kern="1200" dirty="0"/>
            <a:t>Demographics &amp; Quality of Life – Visualizations and Findings</a:t>
          </a:r>
          <a:endParaRPr lang="en-US" sz="1000" kern="1200" dirty="0"/>
        </a:p>
        <a:p>
          <a:pPr marL="57150" lvl="1" indent="-57150" algn="l" defTabSz="444500">
            <a:lnSpc>
              <a:spcPct val="90000"/>
            </a:lnSpc>
            <a:spcBef>
              <a:spcPct val="0"/>
            </a:spcBef>
            <a:spcAft>
              <a:spcPct val="15000"/>
            </a:spcAft>
            <a:buChar char="•"/>
          </a:pPr>
          <a:r>
            <a:rPr lang="en-US" sz="1000" b="0" i="0" kern="1200" dirty="0"/>
            <a:t>Business Demographics – Visualizations and Findings</a:t>
          </a:r>
          <a:endParaRPr lang="en-US" sz="1000" kern="1200" dirty="0"/>
        </a:p>
      </dsp:txBody>
      <dsp:txXfrm>
        <a:off x="0" y="1600883"/>
        <a:ext cx="6230220" cy="756000"/>
      </dsp:txXfrm>
    </dsp:sp>
    <dsp:sp modelId="{B9AF2056-66D3-EB4B-BDDC-FEA38E80AB04}">
      <dsp:nvSpPr>
        <dsp:cNvPr id="0" name=""/>
        <dsp:cNvSpPr/>
      </dsp:nvSpPr>
      <dsp:spPr>
        <a:xfrm>
          <a:off x="311511" y="1492019"/>
          <a:ext cx="4361154"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41" tIns="0" rIns="164841" bIns="0" numCol="1" spcCol="1270" anchor="ctr" anchorCtr="0">
          <a:noAutofit/>
        </a:bodyPr>
        <a:lstStyle/>
        <a:p>
          <a:pPr marL="0" lvl="0" indent="0" algn="l" defTabSz="444500">
            <a:lnSpc>
              <a:spcPct val="90000"/>
            </a:lnSpc>
            <a:spcBef>
              <a:spcPct val="0"/>
            </a:spcBef>
            <a:spcAft>
              <a:spcPct val="35000"/>
            </a:spcAft>
            <a:buNone/>
          </a:pPr>
          <a:r>
            <a:rPr lang="en-US" sz="1000" b="0" i="0" kern="1200"/>
            <a:t>Results</a:t>
          </a:r>
          <a:endParaRPr lang="en-US" sz="1000" kern="1200"/>
        </a:p>
      </dsp:txBody>
      <dsp:txXfrm>
        <a:off x="325921" y="1506429"/>
        <a:ext cx="4332334" cy="266380"/>
      </dsp:txXfrm>
    </dsp:sp>
    <dsp:sp modelId="{EC16C497-CA4E-7540-AE17-08719D36F3E7}">
      <dsp:nvSpPr>
        <dsp:cNvPr id="0" name=""/>
        <dsp:cNvSpPr/>
      </dsp:nvSpPr>
      <dsp:spPr>
        <a:xfrm>
          <a:off x="0" y="2597220"/>
          <a:ext cx="6230220" cy="756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3534" tIns="208280" rIns="483534"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a:t>Market</a:t>
          </a:r>
          <a:endParaRPr lang="en-US" sz="1000" kern="1200" dirty="0"/>
        </a:p>
        <a:p>
          <a:pPr marL="57150" lvl="1" indent="-57150" algn="l" defTabSz="444500">
            <a:lnSpc>
              <a:spcPct val="90000"/>
            </a:lnSpc>
            <a:spcBef>
              <a:spcPct val="0"/>
            </a:spcBef>
            <a:spcAft>
              <a:spcPct val="15000"/>
            </a:spcAft>
            <a:buChar char="•"/>
          </a:pPr>
          <a:r>
            <a:rPr lang="en-US" sz="1000" b="0" i="0" kern="1200"/>
            <a:t>Local Demographics</a:t>
          </a:r>
          <a:endParaRPr lang="en-US" sz="1000" kern="1200"/>
        </a:p>
        <a:p>
          <a:pPr marL="57150" lvl="1" indent="-57150" algn="l" defTabSz="444500">
            <a:lnSpc>
              <a:spcPct val="90000"/>
            </a:lnSpc>
            <a:spcBef>
              <a:spcPct val="0"/>
            </a:spcBef>
            <a:spcAft>
              <a:spcPct val="15000"/>
            </a:spcAft>
            <a:buChar char="•"/>
          </a:pPr>
          <a:r>
            <a:rPr lang="en-US" sz="1000" b="0" i="0" kern="1200" dirty="0"/>
            <a:t>Business Environment</a:t>
          </a:r>
          <a:endParaRPr lang="en-US" sz="1000" kern="1200" dirty="0"/>
        </a:p>
      </dsp:txBody>
      <dsp:txXfrm>
        <a:off x="0" y="2597220"/>
        <a:ext cx="6230220" cy="756000"/>
      </dsp:txXfrm>
    </dsp:sp>
    <dsp:sp modelId="{B0F7A509-B4AD-724A-8F8C-935D9368EF7E}">
      <dsp:nvSpPr>
        <dsp:cNvPr id="0" name=""/>
        <dsp:cNvSpPr/>
      </dsp:nvSpPr>
      <dsp:spPr>
        <a:xfrm>
          <a:off x="311511" y="2449619"/>
          <a:ext cx="4361154"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41" tIns="0" rIns="164841" bIns="0" numCol="1" spcCol="1270" anchor="ctr" anchorCtr="0">
          <a:noAutofit/>
        </a:bodyPr>
        <a:lstStyle/>
        <a:p>
          <a:pPr marL="0" lvl="0" indent="0" algn="l" defTabSz="444500">
            <a:lnSpc>
              <a:spcPct val="90000"/>
            </a:lnSpc>
            <a:spcBef>
              <a:spcPct val="0"/>
            </a:spcBef>
            <a:spcAft>
              <a:spcPct val="35000"/>
            </a:spcAft>
            <a:buNone/>
          </a:pPr>
          <a:r>
            <a:rPr lang="en-US" sz="1000" kern="1200" dirty="0"/>
            <a:t>Discussion</a:t>
          </a:r>
        </a:p>
      </dsp:txBody>
      <dsp:txXfrm>
        <a:off x="325921" y="2464029"/>
        <a:ext cx="4332334" cy="266380"/>
      </dsp:txXfrm>
    </dsp:sp>
    <dsp:sp modelId="{32EC66FF-202C-6B4F-A4BA-596117FA0B0F}">
      <dsp:nvSpPr>
        <dsp:cNvPr id="0" name=""/>
        <dsp:cNvSpPr/>
      </dsp:nvSpPr>
      <dsp:spPr>
        <a:xfrm>
          <a:off x="0" y="3554820"/>
          <a:ext cx="6230220" cy="252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715D9F-7CBA-5544-A4C4-D50EA693D262}">
      <dsp:nvSpPr>
        <dsp:cNvPr id="0" name=""/>
        <dsp:cNvSpPr/>
      </dsp:nvSpPr>
      <dsp:spPr>
        <a:xfrm>
          <a:off x="311511" y="3407220"/>
          <a:ext cx="4361154"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41" tIns="0" rIns="164841" bIns="0" numCol="1" spcCol="1270" anchor="ctr" anchorCtr="0">
          <a:noAutofit/>
        </a:bodyPr>
        <a:lstStyle/>
        <a:p>
          <a:pPr marL="0" lvl="0" indent="0" algn="l" defTabSz="444500">
            <a:lnSpc>
              <a:spcPct val="90000"/>
            </a:lnSpc>
            <a:spcBef>
              <a:spcPct val="0"/>
            </a:spcBef>
            <a:spcAft>
              <a:spcPct val="35000"/>
            </a:spcAft>
            <a:buNone/>
          </a:pPr>
          <a:r>
            <a:rPr lang="en-US" sz="1000" b="0" i="0" kern="1200"/>
            <a:t>Conclusion</a:t>
          </a:r>
          <a:endParaRPr lang="en-US" sz="1000" kern="1200"/>
        </a:p>
      </dsp:txBody>
      <dsp:txXfrm>
        <a:off x="325921" y="3421630"/>
        <a:ext cx="4332334" cy="266380"/>
      </dsp:txXfrm>
    </dsp:sp>
    <dsp:sp modelId="{1AC29BB3-A84F-CB47-BF4F-6D5E41AE2844}">
      <dsp:nvSpPr>
        <dsp:cNvPr id="0" name=""/>
        <dsp:cNvSpPr/>
      </dsp:nvSpPr>
      <dsp:spPr>
        <a:xfrm>
          <a:off x="0" y="4008420"/>
          <a:ext cx="6230220" cy="252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5BAF67-66A1-C44A-B113-1A3F7640856A}">
      <dsp:nvSpPr>
        <dsp:cNvPr id="0" name=""/>
        <dsp:cNvSpPr/>
      </dsp:nvSpPr>
      <dsp:spPr>
        <a:xfrm>
          <a:off x="311511" y="3860820"/>
          <a:ext cx="4361154" cy="295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841" tIns="0" rIns="164841" bIns="0" numCol="1" spcCol="1270" anchor="ctr" anchorCtr="0">
          <a:noAutofit/>
        </a:bodyPr>
        <a:lstStyle/>
        <a:p>
          <a:pPr marL="0" lvl="0" indent="0" algn="l" defTabSz="444500">
            <a:lnSpc>
              <a:spcPct val="90000"/>
            </a:lnSpc>
            <a:spcBef>
              <a:spcPct val="0"/>
            </a:spcBef>
            <a:spcAft>
              <a:spcPct val="35000"/>
            </a:spcAft>
            <a:buNone/>
          </a:pPr>
          <a:r>
            <a:rPr lang="en-US" sz="1000" b="0" i="0" kern="1200"/>
            <a:t>Appendices</a:t>
          </a:r>
          <a:endParaRPr lang="en-US" sz="1000" kern="1200"/>
        </a:p>
      </dsp:txBody>
      <dsp:txXfrm>
        <a:off x="325921" y="3875230"/>
        <a:ext cx="4332334"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BFE61-6865-1347-A82E-CFE3B2114DA0}">
      <dsp:nvSpPr>
        <dsp:cNvPr id="0" name=""/>
        <dsp:cNvSpPr/>
      </dsp:nvSpPr>
      <dsp:spPr>
        <a:xfrm>
          <a:off x="2207544" y="1866686"/>
          <a:ext cx="2281505" cy="2281505"/>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endParaRPr lang="en-US" sz="2200" kern="1200" dirty="0"/>
        </a:p>
      </dsp:txBody>
      <dsp:txXfrm>
        <a:off x="2666228" y="2401118"/>
        <a:ext cx="1364137" cy="1172740"/>
      </dsp:txXfrm>
    </dsp:sp>
    <dsp:sp modelId="{B1F67EF6-6F9D-9543-9F79-287314A13000}">
      <dsp:nvSpPr>
        <dsp:cNvPr id="0" name=""/>
        <dsp:cNvSpPr/>
      </dsp:nvSpPr>
      <dsp:spPr>
        <a:xfrm>
          <a:off x="880122" y="1327421"/>
          <a:ext cx="1659276" cy="1659276"/>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endParaRPr lang="en-US" sz="2200" kern="1200" dirty="0"/>
        </a:p>
        <a:p>
          <a:pPr marL="0" lvl="0" indent="0" algn="ctr" defTabSz="977900" rtl="0">
            <a:lnSpc>
              <a:spcPct val="90000"/>
            </a:lnSpc>
            <a:spcBef>
              <a:spcPct val="0"/>
            </a:spcBef>
            <a:spcAft>
              <a:spcPct val="35000"/>
            </a:spcAft>
            <a:buNone/>
          </a:pPr>
          <a:endParaRPr lang="en-US" sz="2200" kern="1200" dirty="0"/>
        </a:p>
      </dsp:txBody>
      <dsp:txXfrm>
        <a:off x="1297850" y="1747673"/>
        <a:ext cx="823820" cy="818772"/>
      </dsp:txXfrm>
    </dsp:sp>
    <dsp:sp modelId="{7FE53439-4B14-824D-B154-70F4AB067131}">
      <dsp:nvSpPr>
        <dsp:cNvPr id="0" name=""/>
        <dsp:cNvSpPr/>
      </dsp:nvSpPr>
      <dsp:spPr>
        <a:xfrm rot="20700000">
          <a:off x="1809487" y="182689"/>
          <a:ext cx="1625752" cy="1625752"/>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endParaRPr lang="en-US" sz="2200" kern="1200" dirty="0"/>
        </a:p>
      </dsp:txBody>
      <dsp:txXfrm rot="-20700000">
        <a:off x="2166062" y="539264"/>
        <a:ext cx="912602" cy="912602"/>
      </dsp:txXfrm>
    </dsp:sp>
    <dsp:sp modelId="{89E8F625-61DB-9F44-850A-D59488CBDAF4}">
      <dsp:nvSpPr>
        <dsp:cNvPr id="0" name=""/>
        <dsp:cNvSpPr/>
      </dsp:nvSpPr>
      <dsp:spPr>
        <a:xfrm>
          <a:off x="2031607" y="1522698"/>
          <a:ext cx="2920327" cy="2920327"/>
        </a:xfrm>
        <a:prstGeom prst="circularArrow">
          <a:avLst>
            <a:gd name="adj1" fmla="val 4687"/>
            <a:gd name="adj2" fmla="val 299029"/>
            <a:gd name="adj3" fmla="val 2515146"/>
            <a:gd name="adj4" fmla="val 15863475"/>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4A96CE-BEBF-0540-8D36-5C7CE863D8D6}">
      <dsp:nvSpPr>
        <dsp:cNvPr id="0" name=""/>
        <dsp:cNvSpPr/>
      </dsp:nvSpPr>
      <dsp:spPr>
        <a:xfrm>
          <a:off x="586268" y="960484"/>
          <a:ext cx="2121800" cy="212180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570221-5EC4-CD4A-8D5B-9CA9FE84ECF9}">
      <dsp:nvSpPr>
        <dsp:cNvPr id="0" name=""/>
        <dsp:cNvSpPr/>
      </dsp:nvSpPr>
      <dsp:spPr>
        <a:xfrm>
          <a:off x="1433433" y="-173213"/>
          <a:ext cx="2287727" cy="228772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839FB-3442-4946-A0D0-BEAF2CF71B18}"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1DFFB-431C-B340-BB50-6AA9ACFB2C55}" type="slidenum">
              <a:rPr lang="en-US" smtClean="0"/>
              <a:t>‹#›</a:t>
            </a:fld>
            <a:endParaRPr lang="en-US"/>
          </a:p>
        </p:txBody>
      </p:sp>
    </p:spTree>
    <p:extLst>
      <p:ext uri="{BB962C8B-B14F-4D97-AF65-F5344CB8AC3E}">
        <p14:creationId xmlns:p14="http://schemas.microsoft.com/office/powerpoint/2010/main" val="1996167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1DFFB-431C-B340-BB50-6AA9ACFB2C55}" type="slidenum">
              <a:rPr lang="en-US" smtClean="0"/>
              <a:t>1</a:t>
            </a:fld>
            <a:endParaRPr lang="en-US"/>
          </a:p>
        </p:txBody>
      </p:sp>
    </p:spTree>
    <p:extLst>
      <p:ext uri="{BB962C8B-B14F-4D97-AF65-F5344CB8AC3E}">
        <p14:creationId xmlns:p14="http://schemas.microsoft.com/office/powerpoint/2010/main" val="3734228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173EC4C-43AD-E147-A1B5-45C99E14FEB5}" type="datetimeFigureOut">
              <a:rPr lang="en-US" smtClean="0"/>
              <a:t>4/25/23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89573299"/>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73EC4C-43AD-E147-A1B5-45C99E14FEB5}"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252050195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73EC4C-43AD-E147-A1B5-45C99E14FEB5}"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140527520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73EC4C-43AD-E147-A1B5-45C99E14FEB5}"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93693453"/>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3EC4C-43AD-E147-A1B5-45C99E14FEB5}"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203239426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73EC4C-43AD-E147-A1B5-45C99E14FEB5}" type="datetimeFigureOut">
              <a:rPr lang="en-US" smtClean="0"/>
              <a:t>4/25/23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2332845431"/>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73EC4C-43AD-E147-A1B5-45C99E14FEB5}" type="datetimeFigureOut">
              <a:rPr lang="en-US" smtClean="0"/>
              <a:t>4/25/23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626841919"/>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173EC4C-43AD-E147-A1B5-45C99E14FEB5}"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1332360907"/>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173EC4C-43AD-E147-A1B5-45C99E14FEB5}"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3986868140"/>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3EC4C-43AD-E147-A1B5-45C99E14FEB5}"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1922530715"/>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3EC4C-43AD-E147-A1B5-45C99E14FEB5}"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674689650"/>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73EC4C-43AD-E147-A1B5-45C99E14FEB5}"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2718225286"/>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73EC4C-43AD-E147-A1B5-45C99E14FEB5}" type="datetimeFigureOut">
              <a:rPr lang="en-US" smtClean="0"/>
              <a:t>4/25/23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352573277"/>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73EC4C-43AD-E147-A1B5-45C99E14FEB5}" type="datetimeFigureOut">
              <a:rPr lang="en-US" smtClean="0"/>
              <a:t>4/25/23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2845935983"/>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3EC4C-43AD-E147-A1B5-45C99E14FEB5}" type="datetimeFigureOut">
              <a:rPr lang="en-US" smtClean="0"/>
              <a:t>4/25/23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349129811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73EC4C-43AD-E147-A1B5-45C99E14FEB5}"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414152466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73EC4C-43AD-E147-A1B5-45C99E14FEB5}"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ACC81D-DB3A-3A44-A9EA-BAFD5C8612F6}" type="slidenum">
              <a:rPr lang="en-US" smtClean="0"/>
              <a:t>‹#›</a:t>
            </a:fld>
            <a:endParaRPr lang="en-US"/>
          </a:p>
        </p:txBody>
      </p:sp>
    </p:spTree>
    <p:extLst>
      <p:ext uri="{BB962C8B-B14F-4D97-AF65-F5344CB8AC3E}">
        <p14:creationId xmlns:p14="http://schemas.microsoft.com/office/powerpoint/2010/main" val="1907575855"/>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173EC4C-43AD-E147-A1B5-45C99E14FEB5}" type="datetimeFigureOut">
              <a:rPr lang="en-US" smtClean="0"/>
              <a:t>4/25/23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CACC81D-DB3A-3A44-A9EA-BAFD5C8612F6}" type="slidenum">
              <a:rPr lang="en-US" smtClean="0"/>
              <a:t>‹#›</a:t>
            </a:fld>
            <a:endParaRPr lang="en-US"/>
          </a:p>
        </p:txBody>
      </p:sp>
    </p:spTree>
    <p:extLst>
      <p:ext uri="{BB962C8B-B14F-4D97-AF65-F5344CB8AC3E}">
        <p14:creationId xmlns:p14="http://schemas.microsoft.com/office/powerpoint/2010/main" val="2475592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p14:dur="0" advTm="2000"/>
    </mc:Choice>
    <mc:Fallback xmlns="">
      <p:transition advTm="2000"/>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a:extLst>
              <a:ext uri="{FF2B5EF4-FFF2-40B4-BE49-F238E27FC236}">
                <a16:creationId xmlns:a16="http://schemas.microsoft.com/office/drawing/2014/main" id="{0C62E702-227F-9948-93D8-B2631E8D3D28}"/>
              </a:ext>
            </a:extLst>
          </p:cNvPr>
          <p:cNvSpPr>
            <a:spLocks noGrp="1"/>
          </p:cNvSpPr>
          <p:nvPr>
            <p:ph type="ctrTitle"/>
          </p:nvPr>
        </p:nvSpPr>
        <p:spPr>
          <a:xfrm>
            <a:off x="1683171" y="1169773"/>
            <a:ext cx="8825658" cy="2870161"/>
          </a:xfrm>
        </p:spPr>
        <p:txBody>
          <a:bodyPr anchor="b">
            <a:normAutofit/>
          </a:bodyPr>
          <a:lstStyle/>
          <a:p>
            <a:pPr algn="ctr"/>
            <a:r>
              <a:rPr lang="en-US" dirty="0">
                <a:solidFill>
                  <a:schemeClr val="tx1"/>
                </a:solidFill>
              </a:rPr>
              <a:t>LONDON BOROUGHS</a:t>
            </a:r>
          </a:p>
        </p:txBody>
      </p:sp>
      <p:sp>
        <p:nvSpPr>
          <p:cNvPr id="5" name="Subtitle 4">
            <a:extLst>
              <a:ext uri="{FF2B5EF4-FFF2-40B4-BE49-F238E27FC236}">
                <a16:creationId xmlns:a16="http://schemas.microsoft.com/office/drawing/2014/main" id="{2871D03E-0EB7-7C46-B5F2-2A2796BFCB5A}"/>
              </a:ext>
            </a:extLst>
          </p:cNvPr>
          <p:cNvSpPr>
            <a:spLocks noGrp="1"/>
          </p:cNvSpPr>
          <p:nvPr>
            <p:ph type="subTitle" idx="1"/>
          </p:nvPr>
        </p:nvSpPr>
        <p:spPr>
          <a:xfrm>
            <a:off x="1683171" y="4293442"/>
            <a:ext cx="8825658" cy="322102"/>
          </a:xfrm>
        </p:spPr>
        <p:txBody>
          <a:bodyPr>
            <a:normAutofit/>
          </a:bodyPr>
          <a:lstStyle/>
          <a:p>
            <a:pPr algn="ctr"/>
            <a:r>
              <a:rPr lang="en-US" sz="1400" dirty="0"/>
              <a:t>Market snapshot &amp; comparative analysis of boroughs</a:t>
            </a:r>
          </a:p>
        </p:txBody>
      </p:sp>
      <p:cxnSp>
        <p:nvCxnSpPr>
          <p:cNvPr id="14" name="Straight Connector 1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275B199-A3A2-D046-A9AA-E39AB704C20E}"/>
              </a:ext>
            </a:extLst>
          </p:cNvPr>
          <p:cNvSpPr txBox="1"/>
          <p:nvPr/>
        </p:nvSpPr>
        <p:spPr>
          <a:xfrm>
            <a:off x="5007430" y="5259977"/>
            <a:ext cx="1994262" cy="461665"/>
          </a:xfrm>
          <a:prstGeom prst="rect">
            <a:avLst/>
          </a:prstGeom>
          <a:noFill/>
        </p:spPr>
        <p:txBody>
          <a:bodyPr wrap="square" rtlCol="0">
            <a:spAutoFit/>
          </a:bodyPr>
          <a:lstStyle/>
          <a:p>
            <a:pPr algn="ctr"/>
            <a:r>
              <a:rPr lang="en-US" sz="1200" dirty="0"/>
              <a:t>By</a:t>
            </a:r>
          </a:p>
          <a:p>
            <a:pPr algn="ctr"/>
            <a:r>
              <a:rPr lang="en-US" sz="1200" dirty="0"/>
              <a:t>Robert Czikkel</a:t>
            </a:r>
          </a:p>
        </p:txBody>
      </p:sp>
    </p:spTree>
    <p:extLst>
      <p:ext uri="{BB962C8B-B14F-4D97-AF65-F5344CB8AC3E}">
        <p14:creationId xmlns:p14="http://schemas.microsoft.com/office/powerpoint/2010/main" val="27913133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707886"/>
          </a:xfrm>
          <a:prstGeom prst="rect">
            <a:avLst/>
          </a:prstGeom>
          <a:solidFill>
            <a:srgbClr val="3A234F"/>
          </a:solidFill>
        </p:spPr>
        <p:txBody>
          <a:bodyPr wrap="square" rtlCol="0">
            <a:spAutoFit/>
          </a:bodyPr>
          <a:lstStyle/>
          <a:p>
            <a:r>
              <a:rPr lang="en-US" sz="4000" dirty="0">
                <a:solidFill>
                  <a:schemeClr val="bg1"/>
                </a:solidFill>
              </a:rPr>
              <a:t>PROPERTY PRICES ON AVERAGE</a:t>
            </a:r>
          </a:p>
        </p:txBody>
      </p:sp>
      <p:pic>
        <p:nvPicPr>
          <p:cNvPr id="3" name="Picture 2">
            <a:extLst>
              <a:ext uri="{FF2B5EF4-FFF2-40B4-BE49-F238E27FC236}">
                <a16:creationId xmlns:a16="http://schemas.microsoft.com/office/drawing/2014/main" id="{75B41D2C-4251-874F-AF90-F7B5EDBA8BA8}"/>
              </a:ext>
            </a:extLst>
          </p:cNvPr>
          <p:cNvPicPr>
            <a:picLocks noChangeAspect="1"/>
          </p:cNvPicPr>
          <p:nvPr/>
        </p:nvPicPr>
        <p:blipFill>
          <a:blip r:embed="rId2"/>
          <a:stretch>
            <a:fillRect/>
          </a:stretch>
        </p:blipFill>
        <p:spPr>
          <a:xfrm>
            <a:off x="6197545" y="2109535"/>
            <a:ext cx="5488933" cy="3176337"/>
          </a:xfrm>
          <a:prstGeom prst="rect">
            <a:avLst/>
          </a:prstGeom>
        </p:spPr>
      </p:pic>
      <p:pic>
        <p:nvPicPr>
          <p:cNvPr id="4" name="Picture 3">
            <a:extLst>
              <a:ext uri="{FF2B5EF4-FFF2-40B4-BE49-F238E27FC236}">
                <a16:creationId xmlns:a16="http://schemas.microsoft.com/office/drawing/2014/main" id="{121CF4F9-B78A-F94B-8959-35C215FC14F1}"/>
              </a:ext>
            </a:extLst>
          </p:cNvPr>
          <p:cNvPicPr>
            <a:picLocks noChangeAspect="1"/>
          </p:cNvPicPr>
          <p:nvPr/>
        </p:nvPicPr>
        <p:blipFill>
          <a:blip r:embed="rId3"/>
          <a:stretch>
            <a:fillRect/>
          </a:stretch>
        </p:blipFill>
        <p:spPr>
          <a:xfrm>
            <a:off x="339421" y="2109535"/>
            <a:ext cx="5608225" cy="3977235"/>
          </a:xfrm>
          <a:prstGeom prst="rect">
            <a:avLst/>
          </a:prstGeom>
        </p:spPr>
      </p:pic>
      <p:sp>
        <p:nvSpPr>
          <p:cNvPr id="6" name="TextBox 5">
            <a:extLst>
              <a:ext uri="{FF2B5EF4-FFF2-40B4-BE49-F238E27FC236}">
                <a16:creationId xmlns:a16="http://schemas.microsoft.com/office/drawing/2014/main" id="{A5248E7E-148B-ED4D-BDD5-B45B3181244A}"/>
              </a:ext>
            </a:extLst>
          </p:cNvPr>
          <p:cNvSpPr txBox="1"/>
          <p:nvPr/>
        </p:nvSpPr>
        <p:spPr>
          <a:xfrm>
            <a:off x="490654" y="1524355"/>
            <a:ext cx="4100660" cy="369332"/>
          </a:xfrm>
          <a:prstGeom prst="rect">
            <a:avLst/>
          </a:prstGeom>
          <a:noFill/>
        </p:spPr>
        <p:txBody>
          <a:bodyPr wrap="square" rtlCol="0">
            <a:spAutoFit/>
          </a:bodyPr>
          <a:lstStyle/>
          <a:p>
            <a:r>
              <a:rPr lang="en-US" dirty="0"/>
              <a:t>Top 10 borough by mean price</a:t>
            </a:r>
          </a:p>
        </p:txBody>
      </p:sp>
      <p:sp>
        <p:nvSpPr>
          <p:cNvPr id="7" name="TextBox 6">
            <a:extLst>
              <a:ext uri="{FF2B5EF4-FFF2-40B4-BE49-F238E27FC236}">
                <a16:creationId xmlns:a16="http://schemas.microsoft.com/office/drawing/2014/main" id="{CE1102FD-FB80-4141-9553-E48AEB9F9D9C}"/>
              </a:ext>
            </a:extLst>
          </p:cNvPr>
          <p:cNvSpPr txBox="1"/>
          <p:nvPr/>
        </p:nvSpPr>
        <p:spPr>
          <a:xfrm>
            <a:off x="6197545" y="1499215"/>
            <a:ext cx="4100660" cy="369332"/>
          </a:xfrm>
          <a:prstGeom prst="rect">
            <a:avLst/>
          </a:prstGeom>
          <a:noFill/>
        </p:spPr>
        <p:txBody>
          <a:bodyPr wrap="square" rtlCol="0">
            <a:spAutoFit/>
          </a:bodyPr>
          <a:lstStyle/>
          <a:p>
            <a:r>
              <a:rPr lang="en-US" dirty="0"/>
              <a:t>Map of boroughs by mean price</a:t>
            </a:r>
          </a:p>
        </p:txBody>
      </p:sp>
    </p:spTree>
    <p:extLst>
      <p:ext uri="{BB962C8B-B14F-4D97-AF65-F5344CB8AC3E}">
        <p14:creationId xmlns:p14="http://schemas.microsoft.com/office/powerpoint/2010/main" val="2286632882"/>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707886"/>
          </a:xfrm>
          <a:prstGeom prst="rect">
            <a:avLst/>
          </a:prstGeom>
          <a:solidFill>
            <a:srgbClr val="3A234F"/>
          </a:solidFill>
        </p:spPr>
        <p:txBody>
          <a:bodyPr wrap="square" rtlCol="0">
            <a:spAutoFit/>
          </a:bodyPr>
          <a:lstStyle/>
          <a:p>
            <a:r>
              <a:rPr lang="en-US" sz="4000" dirty="0">
                <a:solidFill>
                  <a:schemeClr val="bg1"/>
                </a:solidFill>
              </a:rPr>
              <a:t>HIGHEST PROPERTY PRICES</a:t>
            </a:r>
          </a:p>
        </p:txBody>
      </p:sp>
      <p:sp>
        <p:nvSpPr>
          <p:cNvPr id="6" name="TextBox 5">
            <a:extLst>
              <a:ext uri="{FF2B5EF4-FFF2-40B4-BE49-F238E27FC236}">
                <a16:creationId xmlns:a16="http://schemas.microsoft.com/office/drawing/2014/main" id="{A5248E7E-148B-ED4D-BDD5-B45B3181244A}"/>
              </a:ext>
            </a:extLst>
          </p:cNvPr>
          <p:cNvSpPr txBox="1"/>
          <p:nvPr/>
        </p:nvSpPr>
        <p:spPr>
          <a:xfrm>
            <a:off x="490654" y="1524355"/>
            <a:ext cx="4100660" cy="369332"/>
          </a:xfrm>
          <a:prstGeom prst="rect">
            <a:avLst/>
          </a:prstGeom>
          <a:noFill/>
        </p:spPr>
        <p:txBody>
          <a:bodyPr wrap="square" rtlCol="0">
            <a:spAutoFit/>
          </a:bodyPr>
          <a:lstStyle/>
          <a:p>
            <a:r>
              <a:rPr lang="en-US" dirty="0"/>
              <a:t>Top 10 borough by highest price</a:t>
            </a:r>
          </a:p>
        </p:txBody>
      </p:sp>
      <p:sp>
        <p:nvSpPr>
          <p:cNvPr id="7" name="TextBox 6">
            <a:extLst>
              <a:ext uri="{FF2B5EF4-FFF2-40B4-BE49-F238E27FC236}">
                <a16:creationId xmlns:a16="http://schemas.microsoft.com/office/drawing/2014/main" id="{CE1102FD-FB80-4141-9553-E48AEB9F9D9C}"/>
              </a:ext>
            </a:extLst>
          </p:cNvPr>
          <p:cNvSpPr txBox="1"/>
          <p:nvPr/>
        </p:nvSpPr>
        <p:spPr>
          <a:xfrm>
            <a:off x="6197545" y="1499215"/>
            <a:ext cx="4100660" cy="369332"/>
          </a:xfrm>
          <a:prstGeom prst="rect">
            <a:avLst/>
          </a:prstGeom>
          <a:noFill/>
        </p:spPr>
        <p:txBody>
          <a:bodyPr wrap="square" rtlCol="0">
            <a:spAutoFit/>
          </a:bodyPr>
          <a:lstStyle/>
          <a:p>
            <a:r>
              <a:rPr lang="en-US" dirty="0"/>
              <a:t>Map of boroughs by top price</a:t>
            </a:r>
          </a:p>
        </p:txBody>
      </p:sp>
      <p:pic>
        <p:nvPicPr>
          <p:cNvPr id="5" name="Picture 4">
            <a:extLst>
              <a:ext uri="{FF2B5EF4-FFF2-40B4-BE49-F238E27FC236}">
                <a16:creationId xmlns:a16="http://schemas.microsoft.com/office/drawing/2014/main" id="{44DE9756-3961-7D41-86A5-4B72940015B1}"/>
              </a:ext>
            </a:extLst>
          </p:cNvPr>
          <p:cNvPicPr>
            <a:picLocks noChangeAspect="1"/>
          </p:cNvPicPr>
          <p:nvPr/>
        </p:nvPicPr>
        <p:blipFill>
          <a:blip r:embed="rId2"/>
          <a:stretch>
            <a:fillRect/>
          </a:stretch>
        </p:blipFill>
        <p:spPr>
          <a:xfrm>
            <a:off x="363774" y="2120113"/>
            <a:ext cx="5833772" cy="3926653"/>
          </a:xfrm>
          <a:prstGeom prst="rect">
            <a:avLst/>
          </a:prstGeom>
        </p:spPr>
      </p:pic>
      <p:pic>
        <p:nvPicPr>
          <p:cNvPr id="12" name="Picture 11">
            <a:extLst>
              <a:ext uri="{FF2B5EF4-FFF2-40B4-BE49-F238E27FC236}">
                <a16:creationId xmlns:a16="http://schemas.microsoft.com/office/drawing/2014/main" id="{48EF8CB5-E2BC-AD4A-AE70-388ECD03C696}"/>
              </a:ext>
            </a:extLst>
          </p:cNvPr>
          <p:cNvPicPr>
            <a:picLocks noChangeAspect="1"/>
          </p:cNvPicPr>
          <p:nvPr/>
        </p:nvPicPr>
        <p:blipFill>
          <a:blip r:embed="rId3"/>
          <a:stretch>
            <a:fillRect/>
          </a:stretch>
        </p:blipFill>
        <p:spPr>
          <a:xfrm>
            <a:off x="6197545" y="2120113"/>
            <a:ext cx="5437926" cy="3141299"/>
          </a:xfrm>
          <a:prstGeom prst="rect">
            <a:avLst/>
          </a:prstGeom>
        </p:spPr>
      </p:pic>
    </p:spTree>
    <p:extLst>
      <p:ext uri="{BB962C8B-B14F-4D97-AF65-F5344CB8AC3E}">
        <p14:creationId xmlns:p14="http://schemas.microsoft.com/office/powerpoint/2010/main" val="55406251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707886"/>
          </a:xfrm>
          <a:prstGeom prst="rect">
            <a:avLst/>
          </a:prstGeom>
          <a:solidFill>
            <a:srgbClr val="3A234F"/>
          </a:solidFill>
        </p:spPr>
        <p:txBody>
          <a:bodyPr wrap="square" rtlCol="0">
            <a:spAutoFit/>
          </a:bodyPr>
          <a:lstStyle/>
          <a:p>
            <a:r>
              <a:rPr lang="en-US" sz="4000" dirty="0">
                <a:solidFill>
                  <a:schemeClr val="bg1"/>
                </a:solidFill>
              </a:rPr>
              <a:t>PRICE INDICATORS</a:t>
            </a:r>
          </a:p>
        </p:txBody>
      </p:sp>
      <p:pic>
        <p:nvPicPr>
          <p:cNvPr id="3" name="Picture 2">
            <a:extLst>
              <a:ext uri="{FF2B5EF4-FFF2-40B4-BE49-F238E27FC236}">
                <a16:creationId xmlns:a16="http://schemas.microsoft.com/office/drawing/2014/main" id="{EE9D812E-D194-5743-BFD0-22454A4144C8}"/>
              </a:ext>
            </a:extLst>
          </p:cNvPr>
          <p:cNvPicPr>
            <a:picLocks noChangeAspect="1"/>
          </p:cNvPicPr>
          <p:nvPr/>
        </p:nvPicPr>
        <p:blipFill>
          <a:blip r:embed="rId2"/>
          <a:stretch>
            <a:fillRect/>
          </a:stretch>
        </p:blipFill>
        <p:spPr>
          <a:xfrm>
            <a:off x="490654" y="1901779"/>
            <a:ext cx="4752985" cy="2099826"/>
          </a:xfrm>
          <a:prstGeom prst="rect">
            <a:avLst/>
          </a:prstGeom>
        </p:spPr>
      </p:pic>
      <p:pic>
        <p:nvPicPr>
          <p:cNvPr id="8" name="Picture 7">
            <a:extLst>
              <a:ext uri="{FF2B5EF4-FFF2-40B4-BE49-F238E27FC236}">
                <a16:creationId xmlns:a16="http://schemas.microsoft.com/office/drawing/2014/main" id="{72EE7474-83DD-A24D-9A6F-386943D7FEEA}"/>
              </a:ext>
            </a:extLst>
          </p:cNvPr>
          <p:cNvPicPr>
            <a:picLocks noChangeAspect="1"/>
          </p:cNvPicPr>
          <p:nvPr/>
        </p:nvPicPr>
        <p:blipFill>
          <a:blip r:embed="rId3"/>
          <a:stretch>
            <a:fillRect/>
          </a:stretch>
        </p:blipFill>
        <p:spPr>
          <a:xfrm>
            <a:off x="6261444" y="1901779"/>
            <a:ext cx="4751996" cy="2101480"/>
          </a:xfrm>
          <a:prstGeom prst="rect">
            <a:avLst/>
          </a:prstGeom>
        </p:spPr>
      </p:pic>
      <p:pic>
        <p:nvPicPr>
          <p:cNvPr id="11" name="Picture 10">
            <a:extLst>
              <a:ext uri="{FF2B5EF4-FFF2-40B4-BE49-F238E27FC236}">
                <a16:creationId xmlns:a16="http://schemas.microsoft.com/office/drawing/2014/main" id="{1B6D00C7-F983-3141-A1A9-69A7394FF77C}"/>
              </a:ext>
            </a:extLst>
          </p:cNvPr>
          <p:cNvPicPr>
            <a:picLocks noChangeAspect="1"/>
          </p:cNvPicPr>
          <p:nvPr/>
        </p:nvPicPr>
        <p:blipFill>
          <a:blip r:embed="rId4"/>
          <a:stretch>
            <a:fillRect/>
          </a:stretch>
        </p:blipFill>
        <p:spPr>
          <a:xfrm>
            <a:off x="496312" y="4570341"/>
            <a:ext cx="4747327" cy="2092603"/>
          </a:xfrm>
          <a:prstGeom prst="rect">
            <a:avLst/>
          </a:prstGeom>
        </p:spPr>
      </p:pic>
      <p:pic>
        <p:nvPicPr>
          <p:cNvPr id="14" name="Picture 13">
            <a:extLst>
              <a:ext uri="{FF2B5EF4-FFF2-40B4-BE49-F238E27FC236}">
                <a16:creationId xmlns:a16="http://schemas.microsoft.com/office/drawing/2014/main" id="{19DA8C85-398D-B748-A2A2-CA55D8546AFE}"/>
              </a:ext>
            </a:extLst>
          </p:cNvPr>
          <p:cNvPicPr>
            <a:picLocks noChangeAspect="1"/>
          </p:cNvPicPr>
          <p:nvPr/>
        </p:nvPicPr>
        <p:blipFill>
          <a:blip r:embed="rId5"/>
          <a:stretch>
            <a:fillRect/>
          </a:stretch>
        </p:blipFill>
        <p:spPr>
          <a:xfrm>
            <a:off x="6261444" y="4562528"/>
            <a:ext cx="4754321" cy="2100416"/>
          </a:xfrm>
          <a:prstGeom prst="rect">
            <a:avLst/>
          </a:prstGeom>
        </p:spPr>
      </p:pic>
      <p:sp>
        <p:nvSpPr>
          <p:cNvPr id="15" name="TextBox 14">
            <a:extLst>
              <a:ext uri="{FF2B5EF4-FFF2-40B4-BE49-F238E27FC236}">
                <a16:creationId xmlns:a16="http://schemas.microsoft.com/office/drawing/2014/main" id="{1E9FBA26-DA16-7940-9EB3-A8250BA99F95}"/>
              </a:ext>
            </a:extLst>
          </p:cNvPr>
          <p:cNvSpPr txBox="1"/>
          <p:nvPr/>
        </p:nvSpPr>
        <p:spPr>
          <a:xfrm>
            <a:off x="490654" y="1422079"/>
            <a:ext cx="3029381" cy="307777"/>
          </a:xfrm>
          <a:prstGeom prst="rect">
            <a:avLst/>
          </a:prstGeom>
          <a:noFill/>
        </p:spPr>
        <p:txBody>
          <a:bodyPr wrap="square" rtlCol="0">
            <a:spAutoFit/>
          </a:bodyPr>
          <a:lstStyle/>
          <a:p>
            <a:r>
              <a:rPr lang="en-US" sz="1400" dirty="0"/>
              <a:t>Number of bathrooms vs. Price</a:t>
            </a:r>
          </a:p>
        </p:txBody>
      </p:sp>
      <p:sp>
        <p:nvSpPr>
          <p:cNvPr id="16" name="TextBox 15">
            <a:extLst>
              <a:ext uri="{FF2B5EF4-FFF2-40B4-BE49-F238E27FC236}">
                <a16:creationId xmlns:a16="http://schemas.microsoft.com/office/drawing/2014/main" id="{76A89E77-5A9A-584E-AAAB-884CDB0BF870}"/>
              </a:ext>
            </a:extLst>
          </p:cNvPr>
          <p:cNvSpPr txBox="1"/>
          <p:nvPr/>
        </p:nvSpPr>
        <p:spPr>
          <a:xfrm>
            <a:off x="490654" y="4173528"/>
            <a:ext cx="3029381" cy="307777"/>
          </a:xfrm>
          <a:prstGeom prst="rect">
            <a:avLst/>
          </a:prstGeom>
          <a:noFill/>
        </p:spPr>
        <p:txBody>
          <a:bodyPr wrap="square" rtlCol="0">
            <a:spAutoFit/>
          </a:bodyPr>
          <a:lstStyle/>
          <a:p>
            <a:r>
              <a:rPr lang="en-US" sz="1400" dirty="0"/>
              <a:t>Happiness vs. Price</a:t>
            </a:r>
          </a:p>
        </p:txBody>
      </p:sp>
      <p:sp>
        <p:nvSpPr>
          <p:cNvPr id="17" name="TextBox 16">
            <a:extLst>
              <a:ext uri="{FF2B5EF4-FFF2-40B4-BE49-F238E27FC236}">
                <a16:creationId xmlns:a16="http://schemas.microsoft.com/office/drawing/2014/main" id="{4198FFBD-F128-5C4B-99A6-E8D416687D3D}"/>
              </a:ext>
            </a:extLst>
          </p:cNvPr>
          <p:cNvSpPr txBox="1"/>
          <p:nvPr/>
        </p:nvSpPr>
        <p:spPr>
          <a:xfrm>
            <a:off x="6261444" y="1422079"/>
            <a:ext cx="3029381" cy="307777"/>
          </a:xfrm>
          <a:prstGeom prst="rect">
            <a:avLst/>
          </a:prstGeom>
          <a:noFill/>
        </p:spPr>
        <p:txBody>
          <a:bodyPr wrap="square" rtlCol="0">
            <a:spAutoFit/>
          </a:bodyPr>
          <a:lstStyle/>
          <a:p>
            <a:r>
              <a:rPr lang="en-US" sz="1400" dirty="0"/>
              <a:t>Number of bedrooms vs. Price</a:t>
            </a:r>
          </a:p>
        </p:txBody>
      </p:sp>
      <p:sp>
        <p:nvSpPr>
          <p:cNvPr id="18" name="TextBox 17">
            <a:extLst>
              <a:ext uri="{FF2B5EF4-FFF2-40B4-BE49-F238E27FC236}">
                <a16:creationId xmlns:a16="http://schemas.microsoft.com/office/drawing/2014/main" id="{39EC38AD-51EE-284E-BA5C-4D52EF65DE62}"/>
              </a:ext>
            </a:extLst>
          </p:cNvPr>
          <p:cNvSpPr txBox="1"/>
          <p:nvPr/>
        </p:nvSpPr>
        <p:spPr>
          <a:xfrm>
            <a:off x="6261444" y="4173527"/>
            <a:ext cx="4136821" cy="307777"/>
          </a:xfrm>
          <a:prstGeom prst="rect">
            <a:avLst/>
          </a:prstGeom>
          <a:noFill/>
        </p:spPr>
        <p:txBody>
          <a:bodyPr wrap="square" rtlCol="0">
            <a:spAutoFit/>
          </a:bodyPr>
          <a:lstStyle/>
          <a:p>
            <a:r>
              <a:rPr lang="en-US" sz="1400" dirty="0"/>
              <a:t>Number of Reception rooms vs. Price</a:t>
            </a:r>
          </a:p>
        </p:txBody>
      </p:sp>
    </p:spTree>
    <p:extLst>
      <p:ext uri="{BB962C8B-B14F-4D97-AF65-F5344CB8AC3E}">
        <p14:creationId xmlns:p14="http://schemas.microsoft.com/office/powerpoint/2010/main" val="2446188986"/>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707886"/>
          </a:xfrm>
          <a:prstGeom prst="rect">
            <a:avLst/>
          </a:prstGeom>
          <a:solidFill>
            <a:srgbClr val="3A234F"/>
          </a:solidFill>
        </p:spPr>
        <p:txBody>
          <a:bodyPr wrap="square" rtlCol="0">
            <a:spAutoFit/>
          </a:bodyPr>
          <a:lstStyle/>
          <a:p>
            <a:r>
              <a:rPr lang="en-US" sz="4000" dirty="0">
                <a:solidFill>
                  <a:schemeClr val="bg1"/>
                </a:solidFill>
              </a:rPr>
              <a:t>PROPERTY STOCK - FINDINGS</a:t>
            </a:r>
          </a:p>
        </p:txBody>
      </p:sp>
      <p:sp>
        <p:nvSpPr>
          <p:cNvPr id="4" name="TextBox 3">
            <a:extLst>
              <a:ext uri="{FF2B5EF4-FFF2-40B4-BE49-F238E27FC236}">
                <a16:creationId xmlns:a16="http://schemas.microsoft.com/office/drawing/2014/main" id="{6B526B29-EF3E-1A48-81BD-765ECB0A4201}"/>
              </a:ext>
            </a:extLst>
          </p:cNvPr>
          <p:cNvSpPr txBox="1"/>
          <p:nvPr/>
        </p:nvSpPr>
        <p:spPr>
          <a:xfrm>
            <a:off x="490654" y="1470581"/>
            <a:ext cx="11195824" cy="6740307"/>
          </a:xfrm>
          <a:prstGeom prst="rect">
            <a:avLst/>
          </a:prstGeom>
          <a:noFill/>
        </p:spPr>
        <p:txBody>
          <a:bodyPr wrap="square" rtlCol="0">
            <a:spAutoFit/>
          </a:bodyPr>
          <a:lstStyle/>
          <a:p>
            <a:pPr marL="285750" indent="-285750">
              <a:buClr>
                <a:schemeClr val="accent6">
                  <a:lumMod val="75000"/>
                </a:schemeClr>
              </a:buClr>
              <a:buFont typeface="Lucida Grande" panose="020B0600040502020204" pitchFamily="34" charset="0"/>
              <a:buChar char="▶"/>
            </a:pPr>
            <a:r>
              <a:rPr lang="en-US" dirty="0"/>
              <a:t>Average prices are the highest in the central London boroughs such as Kensington and Chelsea, Westminster and Camden, with Kensington and Chelsea having the highest average price at £2,222,938.</a:t>
            </a:r>
          </a:p>
          <a:p>
            <a:pPr>
              <a:buClr>
                <a:schemeClr val="accent6">
                  <a:lumMod val="75000"/>
                </a:schemeClr>
              </a:buClr>
            </a:pPr>
            <a:endParaRPr lang="en-US" dirty="0"/>
          </a:p>
          <a:p>
            <a:pPr marL="285750" indent="-285750">
              <a:buClr>
                <a:schemeClr val="accent6">
                  <a:lumMod val="75000"/>
                </a:schemeClr>
              </a:buClr>
              <a:buFont typeface="Lucida Grande" panose="020B0600040502020204" pitchFamily="34" charset="0"/>
              <a:buChar char="▶"/>
            </a:pPr>
            <a:r>
              <a:rPr lang="en-US" dirty="0"/>
              <a:t>Average prices of properties are generally the lowest in the Eastern and Western boroughs of the outer zones of London, whereas boroughs on the North-South axis are relatively more expensive even on the outer skirts of London.</a:t>
            </a:r>
          </a:p>
          <a:p>
            <a:pPr>
              <a:buClr>
                <a:schemeClr val="accent6">
                  <a:lumMod val="75000"/>
                </a:schemeClr>
              </a:buClr>
            </a:pPr>
            <a:endParaRPr lang="en-US" dirty="0"/>
          </a:p>
          <a:p>
            <a:pPr marL="285750" indent="-285750">
              <a:buClr>
                <a:schemeClr val="accent6">
                  <a:lumMod val="75000"/>
                </a:schemeClr>
              </a:buClr>
              <a:buFont typeface="Lucida Grande" panose="020B0600040502020204" pitchFamily="34" charset="0"/>
              <a:buChar char="▶"/>
            </a:pPr>
            <a:r>
              <a:rPr lang="en-US" dirty="0"/>
              <a:t>The most lucrative markets in terms of absolute prices are in the boroughs of Westminster, Camden and Kensington and Chelsea, with the most expensive property being in Westminster at an asking price of £54,500,000.</a:t>
            </a:r>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r>
              <a:rPr lang="en-US" dirty="0"/>
              <a:t>The best predictors of price, apart from location, are the number of bathrooms and the number of bedrooms, with an r2 score of 0.55 and 0.41, respectively. The number of receptions rooms also have a moderately strong correlation with price with an r2 score of 0.31.</a:t>
            </a:r>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r>
              <a:rPr lang="en-US" dirty="0"/>
              <a:t>Surprisingly, the happiness index has an inverse effect on prices, boroughs with lower prices seem to have a higher happiness index.</a:t>
            </a:r>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endParaRPr lang="en-US" dirty="0"/>
          </a:p>
          <a:p>
            <a:pPr>
              <a:buClr>
                <a:schemeClr val="accent6">
                  <a:lumMod val="75000"/>
                </a:schemeClr>
              </a:buClr>
            </a:pPr>
            <a:endParaRPr lang="en-US" dirty="0"/>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endParaRPr lang="en-US" dirty="0"/>
          </a:p>
          <a:p>
            <a:pPr>
              <a:buClr>
                <a:srgbClr val="3A234F"/>
              </a:buClr>
            </a:pPr>
            <a:r>
              <a:rPr lang="en-US" dirty="0"/>
              <a:t> </a:t>
            </a:r>
          </a:p>
        </p:txBody>
      </p:sp>
    </p:spTree>
    <p:extLst>
      <p:ext uri="{BB962C8B-B14F-4D97-AF65-F5344CB8AC3E}">
        <p14:creationId xmlns:p14="http://schemas.microsoft.com/office/powerpoint/2010/main" val="2815002341"/>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D4893EA-F4C2-C64E-9875-A3FEB0D71FB7}"/>
              </a:ext>
            </a:extLst>
          </p:cNvPr>
          <p:cNvSpPr>
            <a:spLocks noGrp="1"/>
          </p:cNvSpPr>
          <p:nvPr>
            <p:ph type="ctrTitle"/>
          </p:nvPr>
        </p:nvSpPr>
        <p:spPr>
          <a:xfrm>
            <a:off x="2532709" y="3425631"/>
            <a:ext cx="7399961" cy="1915940"/>
          </a:xfrm>
        </p:spPr>
        <p:txBody>
          <a:bodyPr>
            <a:normAutofit/>
          </a:bodyPr>
          <a:lstStyle/>
          <a:p>
            <a:pPr algn="ctr">
              <a:lnSpc>
                <a:spcPct val="90000"/>
              </a:lnSpc>
            </a:pPr>
            <a:r>
              <a:rPr lang="en-US" sz="4100" dirty="0">
                <a:solidFill>
                  <a:srgbClr val="EBEBEB"/>
                </a:solidFill>
              </a:rPr>
              <a:t>DEMOGRAPHICS AND QUALITY OF LIFE</a:t>
            </a:r>
            <a:br>
              <a:rPr lang="en-US" sz="4100" dirty="0">
                <a:solidFill>
                  <a:srgbClr val="EBEBEB"/>
                </a:solidFill>
              </a:rPr>
            </a:br>
            <a:endParaRPr lang="en-US" sz="4100" dirty="0">
              <a:solidFill>
                <a:srgbClr val="EBEBEB"/>
              </a:solidFill>
            </a:endParaRPr>
          </a:p>
        </p:txBody>
      </p:sp>
      <p:pic>
        <p:nvPicPr>
          <p:cNvPr id="5" name="Graphic 4" descr="Suburban scene">
            <a:extLst>
              <a:ext uri="{FF2B5EF4-FFF2-40B4-BE49-F238E27FC236}">
                <a16:creationId xmlns:a16="http://schemas.microsoft.com/office/drawing/2014/main" id="{15506004-3692-5849-B673-EC9F41A61F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
        <p:nvSpPr>
          <p:cNvPr id="57" name="Rectangle 56">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8839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707886"/>
          </a:xfrm>
          <a:prstGeom prst="rect">
            <a:avLst/>
          </a:prstGeom>
          <a:solidFill>
            <a:srgbClr val="3A234F"/>
          </a:solidFill>
        </p:spPr>
        <p:txBody>
          <a:bodyPr wrap="square" rtlCol="0">
            <a:spAutoFit/>
          </a:bodyPr>
          <a:lstStyle/>
          <a:p>
            <a:r>
              <a:rPr lang="en-US" sz="4000">
                <a:solidFill>
                  <a:schemeClr val="bg1"/>
                </a:solidFill>
              </a:rPr>
              <a:t>DEMOGRAPHICS - VISUALIZATIONS</a:t>
            </a:r>
            <a:endParaRPr lang="en-US" sz="4000" dirty="0">
              <a:solidFill>
                <a:schemeClr val="bg1"/>
              </a:solidFill>
            </a:endParaRPr>
          </a:p>
        </p:txBody>
      </p:sp>
    </p:spTree>
    <p:extLst>
      <p:ext uri="{BB962C8B-B14F-4D97-AF65-F5344CB8AC3E}">
        <p14:creationId xmlns:p14="http://schemas.microsoft.com/office/powerpoint/2010/main" val="459303271"/>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useBgFill="1">
        <p:nvSpPr>
          <p:cNvPr id="132" name="Rectangle 106">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3"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A420B8E-4D9F-4D41-B99F-989442916B9D}"/>
              </a:ext>
            </a:extLst>
          </p:cNvPr>
          <p:cNvSpPr>
            <a:spLocks noGrp="1"/>
          </p:cNvSpPr>
          <p:nvPr>
            <p:ph type="title"/>
          </p:nvPr>
        </p:nvSpPr>
        <p:spPr>
          <a:xfrm>
            <a:off x="967791" y="1449324"/>
            <a:ext cx="2621734" cy="4391640"/>
          </a:xfrm>
        </p:spPr>
        <p:txBody>
          <a:bodyPr anchor="t">
            <a:normAutofit/>
          </a:bodyPr>
          <a:lstStyle/>
          <a:p>
            <a:r>
              <a:rPr lang="en-US" sz="2800">
                <a:solidFill>
                  <a:schemeClr val="tx1"/>
                </a:solidFill>
              </a:rPr>
              <a:t>Table of contents</a:t>
            </a:r>
          </a:p>
        </p:txBody>
      </p:sp>
      <p:sp>
        <p:nvSpPr>
          <p:cNvPr id="134" name="Rectangle 110">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13" name="Content Placeholder 2">
            <a:extLst>
              <a:ext uri="{FF2B5EF4-FFF2-40B4-BE49-F238E27FC236}">
                <a16:creationId xmlns:a16="http://schemas.microsoft.com/office/drawing/2014/main" id="{C5FBEA8B-7DA8-1246-4E07-0423EB665374}"/>
              </a:ext>
            </a:extLst>
          </p:cNvPr>
          <p:cNvGraphicFramePr>
            <a:graphicFrameLocks noGrp="1"/>
          </p:cNvGraphicFramePr>
          <p:nvPr>
            <p:ph idx="1"/>
            <p:extLst>
              <p:ext uri="{D42A27DB-BD31-4B8C-83A1-F6EECF244321}">
                <p14:modId xmlns:p14="http://schemas.microsoft.com/office/powerpoint/2010/main" val="3394658426"/>
              </p:ext>
            </p:extLst>
          </p:nvPr>
        </p:nvGraphicFramePr>
        <p:xfrm>
          <a:off x="3750393" y="1449324"/>
          <a:ext cx="6230220" cy="439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4782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 name="Graphic 28" descr="Board Of Directors with solid fill">
            <a:extLst>
              <a:ext uri="{FF2B5EF4-FFF2-40B4-BE49-F238E27FC236}">
                <a16:creationId xmlns:a16="http://schemas.microsoft.com/office/drawing/2014/main" id="{F2D0594E-8355-2042-BC73-4B6BB52AB3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4480" y="1900916"/>
            <a:ext cx="3659988" cy="3659988"/>
          </a:xfrm>
          <a:prstGeom prst="rect">
            <a:avLst/>
          </a:prstGeom>
        </p:spPr>
      </p:pic>
      <p:sp>
        <p:nvSpPr>
          <p:cNvPr id="10" name="TextBox 9">
            <a:extLst>
              <a:ext uri="{FF2B5EF4-FFF2-40B4-BE49-F238E27FC236}">
                <a16:creationId xmlns:a16="http://schemas.microsoft.com/office/drawing/2014/main" id="{A046DF4E-17A9-5C47-8244-C2D5F011D6D9}"/>
              </a:ext>
            </a:extLst>
          </p:cNvPr>
          <p:cNvSpPr txBox="1"/>
          <p:nvPr/>
        </p:nvSpPr>
        <p:spPr>
          <a:xfrm>
            <a:off x="6066263" y="1900916"/>
            <a:ext cx="5620215" cy="3600986"/>
          </a:xfrm>
          <a:prstGeom prst="rect">
            <a:avLst/>
          </a:prstGeom>
          <a:noFill/>
        </p:spPr>
        <p:txBody>
          <a:bodyPr wrap="square" rtlCol="0">
            <a:spAutoFit/>
          </a:bodyPr>
          <a:lstStyle/>
          <a:p>
            <a:pPr marL="285750" indent="-285750">
              <a:buClr>
                <a:schemeClr val="accent6">
                  <a:lumMod val="75000"/>
                </a:schemeClr>
              </a:buClr>
              <a:buFont typeface="Lucida Grande" panose="020B0600040502020204" pitchFamily="34" charset="0"/>
              <a:buChar char="▶"/>
            </a:pPr>
            <a:r>
              <a:rPr lang="en-US" sz="1400" dirty="0"/>
              <a:t>The report is based on current market data and various surveys by London councils and authorities.</a:t>
            </a:r>
          </a:p>
          <a:p>
            <a:pPr marL="285750" indent="-285750">
              <a:buClr>
                <a:schemeClr val="accent6">
                  <a:lumMod val="75000"/>
                </a:schemeClr>
              </a:buClr>
              <a:buFont typeface="Lucida Grande" panose="020B0600040502020204" pitchFamily="34" charset="0"/>
              <a:buChar char="▶"/>
            </a:pPr>
            <a:r>
              <a:rPr lang="en-US" sz="1400" dirty="0"/>
              <a:t>In addition to the market snap-shot, the report provides an insight into the  demographics and business demographics of the boroughs.</a:t>
            </a:r>
          </a:p>
          <a:p>
            <a:pPr marL="285750" indent="-285750">
              <a:buClr>
                <a:schemeClr val="accent6">
                  <a:lumMod val="75000"/>
                </a:schemeClr>
              </a:buClr>
              <a:buFont typeface="Lucida Grande" panose="020B0600040502020204" pitchFamily="34" charset="0"/>
              <a:buChar char="▶"/>
            </a:pPr>
            <a:r>
              <a:rPr lang="en-US" sz="1400" dirty="0"/>
              <a:t>Results have shown that the prices of properties are not necessarily in alignment with the quality of life in a given borough.</a:t>
            </a:r>
          </a:p>
          <a:p>
            <a:pPr marL="285750" indent="-285750">
              <a:buClr>
                <a:schemeClr val="accent6">
                  <a:lumMod val="75000"/>
                </a:schemeClr>
              </a:buClr>
              <a:buFont typeface="Lucida Grande" panose="020B0600040502020204" pitchFamily="34" charset="0"/>
              <a:buChar char="▶"/>
            </a:pPr>
            <a:r>
              <a:rPr lang="en-US" sz="1400" dirty="0"/>
              <a:t>According the market data, the largest category in the currently available stock are 2 bedroom flats by a large margin</a:t>
            </a:r>
          </a:p>
          <a:p>
            <a:pPr marL="285750" indent="-285750">
              <a:buClr>
                <a:schemeClr val="accent6">
                  <a:lumMod val="75000"/>
                </a:schemeClr>
              </a:buClr>
              <a:buFont typeface="Lucida Grande" panose="020B0600040502020204" pitchFamily="34" charset="0"/>
              <a:buChar char="▶"/>
            </a:pPr>
            <a:r>
              <a:rPr lang="en-US" sz="1400" dirty="0" err="1"/>
              <a:t>Havering</a:t>
            </a:r>
            <a:r>
              <a:rPr lang="en-US" sz="1400" dirty="0"/>
              <a:t>, </a:t>
            </a:r>
            <a:r>
              <a:rPr lang="en-US" sz="1400" dirty="0" err="1"/>
              <a:t>Bexley</a:t>
            </a:r>
            <a:r>
              <a:rPr lang="en-US" sz="1400" dirty="0"/>
              <a:t> and Bromley remain the most native boroughs </a:t>
            </a:r>
          </a:p>
          <a:p>
            <a:pPr marL="285750" indent="-285750">
              <a:buClr>
                <a:schemeClr val="accent6">
                  <a:lumMod val="75000"/>
                </a:schemeClr>
              </a:buClr>
              <a:buFont typeface="Lucida Grande" panose="020B0600040502020204" pitchFamily="34" charset="0"/>
              <a:buChar char="▶"/>
            </a:pPr>
            <a:r>
              <a:rPr lang="en-US" sz="1400" dirty="0"/>
              <a:t>The level of active enterprises is a good indicator of average prices in the boroughs</a:t>
            </a:r>
          </a:p>
          <a:p>
            <a:pPr>
              <a:buClr>
                <a:schemeClr val="accent6">
                  <a:lumMod val="75000"/>
                </a:schemeClr>
              </a:buClr>
            </a:pPr>
            <a:endParaRPr lang="en-US" dirty="0"/>
          </a:p>
        </p:txBody>
      </p:sp>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830997"/>
          </a:xfrm>
          <a:prstGeom prst="rect">
            <a:avLst/>
          </a:prstGeom>
          <a:solidFill>
            <a:srgbClr val="3A234F"/>
          </a:solidFill>
        </p:spPr>
        <p:txBody>
          <a:bodyPr wrap="square" rtlCol="0">
            <a:spAutoFit/>
          </a:bodyPr>
          <a:lstStyle/>
          <a:p>
            <a:r>
              <a:rPr lang="en-US" sz="4800" dirty="0">
                <a:solidFill>
                  <a:schemeClr val="bg1"/>
                </a:solidFill>
              </a:rPr>
              <a:t>EXECUTIVE SUMMARY</a:t>
            </a:r>
            <a:endParaRPr lang="en-US" dirty="0">
              <a:solidFill>
                <a:schemeClr val="bg1"/>
              </a:solidFill>
            </a:endParaRPr>
          </a:p>
        </p:txBody>
      </p:sp>
    </p:spTree>
    <p:extLst>
      <p:ext uri="{BB962C8B-B14F-4D97-AF65-F5344CB8AC3E}">
        <p14:creationId xmlns:p14="http://schemas.microsoft.com/office/powerpoint/2010/main" val="2780160077"/>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977B6250-CA22-0A46-9F3E-2D4F4CA045E7}"/>
              </a:ext>
            </a:extLst>
          </p:cNvPr>
          <p:cNvSpPr>
            <a:spLocks noGrp="1"/>
          </p:cNvSpPr>
          <p:nvPr>
            <p:ph type="title"/>
          </p:nvPr>
        </p:nvSpPr>
        <p:spPr>
          <a:xfrm>
            <a:off x="836247" y="1085549"/>
            <a:ext cx="3618522" cy="4686903"/>
          </a:xfrm>
        </p:spPr>
        <p:txBody>
          <a:bodyPr anchor="ctr">
            <a:normAutofit/>
          </a:bodyPr>
          <a:lstStyle/>
          <a:p>
            <a:pPr algn="r"/>
            <a:r>
              <a:rPr lang="en-US" dirty="0">
                <a:solidFill>
                  <a:schemeClr val="tx1"/>
                </a:solidFill>
              </a:rPr>
              <a:t>INTRODUCTION</a:t>
            </a:r>
            <a:br>
              <a:rPr lang="en-US" dirty="0">
                <a:solidFill>
                  <a:schemeClr val="tx1"/>
                </a:solidFill>
              </a:rPr>
            </a:br>
            <a:endParaRPr lang="en-US" dirty="0">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5ED2C6-F4A5-E14A-A174-A460D544DC35}"/>
              </a:ext>
            </a:extLst>
          </p:cNvPr>
          <p:cNvSpPr>
            <a:spLocks noGrp="1"/>
          </p:cNvSpPr>
          <p:nvPr>
            <p:ph idx="1"/>
          </p:nvPr>
        </p:nvSpPr>
        <p:spPr>
          <a:xfrm>
            <a:off x="4945265" y="1423877"/>
            <a:ext cx="5767282" cy="4894627"/>
          </a:xfrm>
        </p:spPr>
        <p:txBody>
          <a:bodyPr anchor="ctr">
            <a:normAutofit fontScale="92500" lnSpcReduction="10000"/>
          </a:bodyPr>
          <a:lstStyle/>
          <a:p>
            <a:pPr marL="285750" indent="-285750">
              <a:buClr>
                <a:schemeClr val="accent6">
                  <a:lumMod val="75000"/>
                </a:schemeClr>
              </a:buClr>
              <a:buFont typeface="Lucida Grande" panose="020B0600040502020204" pitchFamily="34" charset="0"/>
              <a:buChar char="▶"/>
            </a:pPr>
            <a:r>
              <a:rPr lang="en-US" dirty="0">
                <a:solidFill>
                  <a:srgbClr val="7030A0"/>
                </a:solidFill>
                <a:highlight>
                  <a:srgbClr val="00FFFF"/>
                </a:highlight>
              </a:rPr>
              <a:t>This report</a:t>
            </a:r>
            <a:r>
              <a:rPr lang="en-US" dirty="0">
                <a:solidFill>
                  <a:srgbClr val="7030A0"/>
                </a:solidFill>
              </a:rPr>
              <a:t>  </a:t>
            </a:r>
            <a:r>
              <a:rPr lang="en-US" dirty="0"/>
              <a:t>takes a look at the current property market of London by analyzing all current listings on a popular </a:t>
            </a:r>
            <a:r>
              <a:rPr lang="en-US" dirty="0">
                <a:solidFill>
                  <a:schemeClr val="tx1"/>
                </a:solidFill>
              </a:rPr>
              <a:t>property </a:t>
            </a:r>
            <a:r>
              <a:rPr lang="en-US" dirty="0"/>
              <a:t>website, complimented by data found in recent surveys done by councils and authorities.</a:t>
            </a:r>
          </a:p>
          <a:p>
            <a:r>
              <a:rPr lang="en-US" dirty="0">
                <a:solidFill>
                  <a:srgbClr val="7030A0"/>
                </a:solidFill>
                <a:highlight>
                  <a:srgbClr val="00FFFF"/>
                </a:highlight>
              </a:rPr>
              <a:t>The aim</a:t>
            </a:r>
            <a:r>
              <a:rPr lang="en-US" dirty="0">
                <a:solidFill>
                  <a:schemeClr val="tx1"/>
                </a:solidFill>
              </a:rPr>
              <a:t> of this report is to provide the company with up-to-date, current market data across all London boroughs, along with quality of life and demographics data to assist in customer decisions</a:t>
            </a:r>
          </a:p>
          <a:p>
            <a:r>
              <a:rPr lang="en-US" dirty="0">
                <a:solidFill>
                  <a:srgbClr val="7030A0"/>
                </a:solidFill>
                <a:highlight>
                  <a:srgbClr val="00FFFF"/>
                </a:highlight>
              </a:rPr>
              <a:t>Questions</a:t>
            </a:r>
            <a:r>
              <a:rPr lang="en-US" dirty="0">
                <a:solidFill>
                  <a:schemeClr val="tx1"/>
                </a:solidFill>
              </a:rPr>
              <a:t> the report will aim to answer are:</a:t>
            </a:r>
          </a:p>
          <a:p>
            <a:pPr lvl="2"/>
            <a:r>
              <a:rPr lang="en-US" dirty="0">
                <a:solidFill>
                  <a:schemeClr val="tx1"/>
                </a:solidFill>
              </a:rPr>
              <a:t>what areas of London provide the best price-value ratio in terms of quality of life?</a:t>
            </a:r>
          </a:p>
          <a:p>
            <a:pPr lvl="2"/>
            <a:r>
              <a:rPr lang="en-US" dirty="0">
                <a:solidFill>
                  <a:schemeClr val="tx1"/>
                </a:solidFill>
              </a:rPr>
              <a:t>which are the most lucrative boroughs in terms of prices and available house stock</a:t>
            </a:r>
          </a:p>
          <a:p>
            <a:pPr lvl="2"/>
            <a:r>
              <a:rPr lang="en-US" dirty="0">
                <a:solidFill>
                  <a:schemeClr val="tx1"/>
                </a:solidFill>
              </a:rPr>
              <a:t>where to do business in London</a:t>
            </a:r>
          </a:p>
          <a:p>
            <a:pPr marL="0" indent="0">
              <a:buNone/>
            </a:pPr>
            <a:r>
              <a:rPr lang="en-US" dirty="0">
                <a:solidFill>
                  <a:schemeClr val="tx1"/>
                </a:solidFill>
              </a:rPr>
              <a:t>	</a:t>
            </a:r>
          </a:p>
        </p:txBody>
      </p:sp>
    </p:spTree>
    <p:extLst>
      <p:ext uri="{BB962C8B-B14F-4D97-AF65-F5344CB8AC3E}">
        <p14:creationId xmlns:p14="http://schemas.microsoft.com/office/powerpoint/2010/main" val="1174601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46DF4E-17A9-5C47-8244-C2D5F011D6D9}"/>
              </a:ext>
            </a:extLst>
          </p:cNvPr>
          <p:cNvSpPr txBox="1"/>
          <p:nvPr/>
        </p:nvSpPr>
        <p:spPr>
          <a:xfrm>
            <a:off x="6066263" y="1377041"/>
            <a:ext cx="5620215" cy="5509200"/>
          </a:xfrm>
          <a:prstGeom prst="rect">
            <a:avLst/>
          </a:prstGeom>
          <a:noFill/>
        </p:spPr>
        <p:txBody>
          <a:bodyPr wrap="square" rtlCol="0">
            <a:spAutoFit/>
          </a:bodyPr>
          <a:lstStyle/>
          <a:p>
            <a:pPr>
              <a:buClr>
                <a:schemeClr val="accent6">
                  <a:lumMod val="75000"/>
                </a:schemeClr>
              </a:buClr>
            </a:pPr>
            <a:r>
              <a:rPr lang="en-US" dirty="0"/>
              <a:t>DATA</a:t>
            </a:r>
          </a:p>
          <a:p>
            <a:pPr>
              <a:buClr>
                <a:schemeClr val="accent6">
                  <a:lumMod val="75000"/>
                </a:schemeClr>
              </a:buClr>
            </a:pPr>
            <a:endParaRPr lang="en-US" sz="1400" dirty="0"/>
          </a:p>
          <a:p>
            <a:pPr marL="742950" lvl="1" indent="-285750">
              <a:buClr>
                <a:schemeClr val="accent6">
                  <a:lumMod val="75000"/>
                </a:schemeClr>
              </a:buClr>
              <a:buFont typeface="Lucida Grande" panose="020B0600040502020204" pitchFamily="34" charset="0"/>
              <a:buChar char="▶"/>
            </a:pPr>
            <a:r>
              <a:rPr lang="en-US" sz="1200" dirty="0"/>
              <a:t>The market data used for analysis was scraped from a mainstream property website, which is the largest of its kind in the current industry.</a:t>
            </a:r>
          </a:p>
          <a:p>
            <a:pPr marL="742950" lvl="1" indent="-285750">
              <a:buClr>
                <a:schemeClr val="accent6">
                  <a:lumMod val="75000"/>
                </a:schemeClr>
              </a:buClr>
              <a:buFont typeface="Lucida Grande" panose="020B0600040502020204" pitchFamily="34" charset="0"/>
              <a:buChar char="▶"/>
            </a:pPr>
            <a:r>
              <a:rPr lang="en-US" sz="1200" dirty="0"/>
              <a:t>Quality of life, demographics, business demographics and other, non-market data were acquired from recent surveys done by the London councils, the MET police and NOMIS (ONS service).</a:t>
            </a:r>
          </a:p>
          <a:p>
            <a:pPr marL="285750" indent="-285750">
              <a:buClr>
                <a:schemeClr val="accent6">
                  <a:lumMod val="75000"/>
                </a:schemeClr>
              </a:buClr>
              <a:buFont typeface="Lucida Grande" panose="020B0600040502020204" pitchFamily="34" charset="0"/>
              <a:buChar char="▶"/>
            </a:pPr>
            <a:endParaRPr lang="en-US" sz="1400" dirty="0"/>
          </a:p>
          <a:p>
            <a:pPr>
              <a:buClr>
                <a:schemeClr val="accent6">
                  <a:lumMod val="75000"/>
                </a:schemeClr>
              </a:buClr>
            </a:pPr>
            <a:r>
              <a:rPr lang="en-US" dirty="0"/>
              <a:t>PROCESSE</a:t>
            </a:r>
            <a:r>
              <a:rPr lang="en-US" sz="2400" dirty="0"/>
              <a:t>s</a:t>
            </a:r>
          </a:p>
          <a:p>
            <a:pPr>
              <a:buClr>
                <a:schemeClr val="accent6">
                  <a:lumMod val="75000"/>
                </a:schemeClr>
              </a:buClr>
            </a:pPr>
            <a:endParaRPr lang="en-US" sz="2400" dirty="0"/>
          </a:p>
          <a:p>
            <a:pPr marL="742950" lvl="1" indent="-285750">
              <a:buClr>
                <a:schemeClr val="accent6">
                  <a:lumMod val="75000"/>
                </a:schemeClr>
              </a:buClr>
              <a:buFont typeface="Lucida Grande" panose="020B0600040502020204" pitchFamily="34" charset="0"/>
              <a:buChar char="▶"/>
            </a:pPr>
            <a:r>
              <a:rPr lang="en-US" sz="1200" dirty="0"/>
              <a:t>Data has has been cleaned of missing values and also treated for outliers for analytical purposes</a:t>
            </a:r>
          </a:p>
          <a:p>
            <a:pPr marL="742950" lvl="1" indent="-285750">
              <a:buClr>
                <a:schemeClr val="accent6">
                  <a:lumMod val="75000"/>
                </a:schemeClr>
              </a:buClr>
              <a:buFont typeface="Lucida Grande" panose="020B0600040502020204" pitchFamily="34" charset="0"/>
              <a:buChar char="▶"/>
            </a:pPr>
            <a:r>
              <a:rPr lang="en-US" sz="1200" dirty="0"/>
              <a:t>Due to working from multiple sources, datasets have been merged into one large set using boroughs as keys</a:t>
            </a:r>
          </a:p>
          <a:p>
            <a:pPr marL="742950" lvl="1" indent="-285750">
              <a:buClr>
                <a:schemeClr val="accent6">
                  <a:lumMod val="75000"/>
                </a:schemeClr>
              </a:buClr>
              <a:buFont typeface="Lucida Grande" panose="020B0600040502020204" pitchFamily="34" charset="0"/>
              <a:buChar char="▶"/>
            </a:pPr>
            <a:r>
              <a:rPr lang="en-US" sz="1200" dirty="0"/>
              <a:t>Various sorting and ranking methods have been performed for better visualizations</a:t>
            </a:r>
          </a:p>
          <a:p>
            <a:pPr marL="742950" lvl="1" indent="-285750">
              <a:buClr>
                <a:schemeClr val="accent6">
                  <a:lumMod val="75000"/>
                </a:schemeClr>
              </a:buClr>
              <a:buFont typeface="Lucida Grande" panose="020B0600040502020204" pitchFamily="34" charset="0"/>
              <a:buChar char="▶"/>
            </a:pPr>
            <a:r>
              <a:rPr lang="en-US" sz="1200" dirty="0"/>
              <a:t>In order to identify statistical relationships, methods such as correlation, covariance and multiple linear regression have been used</a:t>
            </a:r>
          </a:p>
          <a:p>
            <a:pPr marL="742950" lvl="1" indent="-285750">
              <a:buClr>
                <a:schemeClr val="accent6">
                  <a:lumMod val="75000"/>
                </a:schemeClr>
              </a:buClr>
              <a:buFont typeface="Lucida Grande" panose="020B0600040502020204" pitchFamily="34" charset="0"/>
              <a:buChar char="▶"/>
            </a:pPr>
            <a:r>
              <a:rPr lang="en-US" sz="1200" dirty="0"/>
              <a:t>To achieve better results, polynomial regression and ridge regression models have been utilized</a:t>
            </a:r>
          </a:p>
          <a:p>
            <a:pPr marL="742950" lvl="1" indent="-285750">
              <a:buClr>
                <a:schemeClr val="accent6">
                  <a:lumMod val="75000"/>
                </a:schemeClr>
              </a:buClr>
              <a:buFont typeface="Lucida Grande" panose="020B0600040502020204" pitchFamily="34" charset="0"/>
              <a:buChar char="▶"/>
            </a:pPr>
            <a:endParaRPr lang="en-US" sz="1400" dirty="0"/>
          </a:p>
          <a:p>
            <a:pPr>
              <a:buClr>
                <a:schemeClr val="accent6">
                  <a:lumMod val="75000"/>
                </a:schemeClr>
              </a:buClr>
            </a:pPr>
            <a:endParaRPr lang="en-US" sz="1400" dirty="0"/>
          </a:p>
          <a:p>
            <a:pPr>
              <a:buClr>
                <a:schemeClr val="accent6">
                  <a:lumMod val="75000"/>
                </a:schemeClr>
              </a:buClr>
            </a:pPr>
            <a:endParaRPr lang="en-US" sz="1400" dirty="0"/>
          </a:p>
        </p:txBody>
      </p:sp>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830997"/>
          </a:xfrm>
          <a:prstGeom prst="rect">
            <a:avLst/>
          </a:prstGeom>
          <a:solidFill>
            <a:srgbClr val="3A234F"/>
          </a:solidFill>
        </p:spPr>
        <p:txBody>
          <a:bodyPr wrap="square" rtlCol="0">
            <a:spAutoFit/>
          </a:bodyPr>
          <a:lstStyle/>
          <a:p>
            <a:r>
              <a:rPr lang="en-US" sz="4800" dirty="0">
                <a:solidFill>
                  <a:schemeClr val="bg1"/>
                </a:solidFill>
              </a:rPr>
              <a:t>METHODOLOGY</a:t>
            </a:r>
          </a:p>
        </p:txBody>
      </p:sp>
      <p:graphicFrame>
        <p:nvGraphicFramePr>
          <p:cNvPr id="3" name="Diagram 2">
            <a:extLst>
              <a:ext uri="{FF2B5EF4-FFF2-40B4-BE49-F238E27FC236}">
                <a16:creationId xmlns:a16="http://schemas.microsoft.com/office/drawing/2014/main" id="{42F19DEC-319D-AA45-88A3-5883C5D3ECCA}"/>
              </a:ext>
            </a:extLst>
          </p:cNvPr>
          <p:cNvGraphicFramePr/>
          <p:nvPr>
            <p:extLst>
              <p:ext uri="{D42A27DB-BD31-4B8C-83A1-F6EECF244321}">
                <p14:modId xmlns:p14="http://schemas.microsoft.com/office/powerpoint/2010/main" val="1067148274"/>
              </p:ext>
            </p:extLst>
          </p:nvPr>
        </p:nvGraphicFramePr>
        <p:xfrm>
          <a:off x="738554" y="1666455"/>
          <a:ext cx="4829908" cy="414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21283"/>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D4893EA-F4C2-C64E-9875-A3FEB0D71FB7}"/>
              </a:ext>
            </a:extLst>
          </p:cNvPr>
          <p:cNvSpPr>
            <a:spLocks noGrp="1"/>
          </p:cNvSpPr>
          <p:nvPr>
            <p:ph type="ctrTitle"/>
          </p:nvPr>
        </p:nvSpPr>
        <p:spPr>
          <a:xfrm>
            <a:off x="6744929" y="1241266"/>
            <a:ext cx="4798142" cy="3153753"/>
          </a:xfrm>
        </p:spPr>
        <p:txBody>
          <a:bodyPr>
            <a:normAutofit/>
          </a:bodyPr>
          <a:lstStyle/>
          <a:p>
            <a:r>
              <a:rPr lang="en-US">
                <a:solidFill>
                  <a:srgbClr val="EBEBEB"/>
                </a:solidFill>
              </a:rPr>
              <a:t>RESULTS</a:t>
            </a:r>
            <a:br>
              <a:rPr lang="en-US">
                <a:solidFill>
                  <a:srgbClr val="EBEBEB"/>
                </a:solidFill>
              </a:rPr>
            </a:br>
            <a:endParaRPr lang="en-US" dirty="0">
              <a:solidFill>
                <a:srgbClr val="EBEBEB"/>
              </a:solidFill>
            </a:endParaRPr>
          </a:p>
        </p:txBody>
      </p:sp>
      <p:sp>
        <p:nvSpPr>
          <p:cNvPr id="20" name="Rectangle 19">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Graphic 5" descr="Bar chart">
            <a:extLst>
              <a:ext uri="{FF2B5EF4-FFF2-40B4-BE49-F238E27FC236}">
                <a16:creationId xmlns:a16="http://schemas.microsoft.com/office/drawing/2014/main" id="{EEFB5D28-EDE2-F04C-36EA-CA0DCCC8B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632818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707886"/>
          </a:xfrm>
          <a:prstGeom prst="rect">
            <a:avLst/>
          </a:prstGeom>
          <a:solidFill>
            <a:srgbClr val="3A234F"/>
          </a:solidFill>
        </p:spPr>
        <p:txBody>
          <a:bodyPr wrap="square" rtlCol="0">
            <a:spAutoFit/>
          </a:bodyPr>
          <a:lstStyle/>
          <a:p>
            <a:r>
              <a:rPr lang="en-US" sz="4000" dirty="0">
                <a:solidFill>
                  <a:schemeClr val="bg1"/>
                </a:solidFill>
              </a:rPr>
              <a:t>PROPERTY STOCK AND PRICES</a:t>
            </a:r>
          </a:p>
        </p:txBody>
      </p:sp>
      <p:pic>
        <p:nvPicPr>
          <p:cNvPr id="3" name="Picture 2">
            <a:extLst>
              <a:ext uri="{FF2B5EF4-FFF2-40B4-BE49-F238E27FC236}">
                <a16:creationId xmlns:a16="http://schemas.microsoft.com/office/drawing/2014/main" id="{9D1E0D1D-A3CD-B747-A88D-B3E3F2E10D37}"/>
              </a:ext>
            </a:extLst>
          </p:cNvPr>
          <p:cNvPicPr>
            <a:picLocks noChangeAspect="1"/>
          </p:cNvPicPr>
          <p:nvPr/>
        </p:nvPicPr>
        <p:blipFill>
          <a:blip r:embed="rId2"/>
          <a:stretch>
            <a:fillRect/>
          </a:stretch>
        </p:blipFill>
        <p:spPr>
          <a:xfrm>
            <a:off x="6858249" y="2760977"/>
            <a:ext cx="4830995" cy="3093708"/>
          </a:xfrm>
          <a:prstGeom prst="rect">
            <a:avLst/>
          </a:prstGeom>
        </p:spPr>
      </p:pic>
      <p:pic>
        <p:nvPicPr>
          <p:cNvPr id="6" name="Picture 5">
            <a:extLst>
              <a:ext uri="{FF2B5EF4-FFF2-40B4-BE49-F238E27FC236}">
                <a16:creationId xmlns:a16="http://schemas.microsoft.com/office/drawing/2014/main" id="{C4F22454-54DC-814C-B771-7DBDC1FBBDA3}"/>
              </a:ext>
            </a:extLst>
          </p:cNvPr>
          <p:cNvPicPr>
            <a:picLocks noChangeAspect="1"/>
          </p:cNvPicPr>
          <p:nvPr/>
        </p:nvPicPr>
        <p:blipFill>
          <a:blip r:embed="rId3"/>
          <a:stretch>
            <a:fillRect/>
          </a:stretch>
        </p:blipFill>
        <p:spPr>
          <a:xfrm>
            <a:off x="871536" y="2732696"/>
            <a:ext cx="5666195" cy="3455162"/>
          </a:xfrm>
          <a:prstGeom prst="rect">
            <a:avLst/>
          </a:prstGeom>
        </p:spPr>
      </p:pic>
      <p:sp>
        <p:nvSpPr>
          <p:cNvPr id="7" name="TextBox 6">
            <a:extLst>
              <a:ext uri="{FF2B5EF4-FFF2-40B4-BE49-F238E27FC236}">
                <a16:creationId xmlns:a16="http://schemas.microsoft.com/office/drawing/2014/main" id="{8FC4BC5F-729A-3A41-80B4-E824DC80C532}"/>
              </a:ext>
            </a:extLst>
          </p:cNvPr>
          <p:cNvSpPr txBox="1"/>
          <p:nvPr/>
        </p:nvSpPr>
        <p:spPr>
          <a:xfrm>
            <a:off x="871536" y="1888496"/>
            <a:ext cx="4100660" cy="369332"/>
          </a:xfrm>
          <a:prstGeom prst="rect">
            <a:avLst/>
          </a:prstGeom>
          <a:noFill/>
        </p:spPr>
        <p:txBody>
          <a:bodyPr wrap="square" rtlCol="0">
            <a:spAutoFit/>
          </a:bodyPr>
          <a:lstStyle/>
          <a:p>
            <a:r>
              <a:rPr lang="en-US" dirty="0"/>
              <a:t>Properties by number of bedrooms</a:t>
            </a:r>
          </a:p>
        </p:txBody>
      </p:sp>
      <p:sp>
        <p:nvSpPr>
          <p:cNvPr id="8" name="TextBox 7">
            <a:extLst>
              <a:ext uri="{FF2B5EF4-FFF2-40B4-BE49-F238E27FC236}">
                <a16:creationId xmlns:a16="http://schemas.microsoft.com/office/drawing/2014/main" id="{A5C6B72D-1083-484C-99E4-E914CA9C2C76}"/>
              </a:ext>
            </a:extLst>
          </p:cNvPr>
          <p:cNvSpPr txBox="1"/>
          <p:nvPr/>
        </p:nvSpPr>
        <p:spPr>
          <a:xfrm>
            <a:off x="6858249" y="1888496"/>
            <a:ext cx="4515439" cy="646331"/>
          </a:xfrm>
          <a:prstGeom prst="rect">
            <a:avLst/>
          </a:prstGeom>
          <a:noFill/>
        </p:spPr>
        <p:txBody>
          <a:bodyPr wrap="square" rtlCol="0">
            <a:spAutoFit/>
          </a:bodyPr>
          <a:lstStyle/>
          <a:p>
            <a:r>
              <a:rPr lang="en-US" dirty="0"/>
              <a:t>Top 10 property types</a:t>
            </a:r>
          </a:p>
          <a:p>
            <a:endParaRPr lang="en-US" dirty="0"/>
          </a:p>
        </p:txBody>
      </p:sp>
    </p:spTree>
    <p:extLst>
      <p:ext uri="{BB962C8B-B14F-4D97-AF65-F5344CB8AC3E}">
        <p14:creationId xmlns:p14="http://schemas.microsoft.com/office/powerpoint/2010/main" val="1681891921"/>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707886"/>
          </a:xfrm>
          <a:prstGeom prst="rect">
            <a:avLst/>
          </a:prstGeom>
          <a:solidFill>
            <a:srgbClr val="3A234F"/>
          </a:solidFill>
        </p:spPr>
        <p:txBody>
          <a:bodyPr wrap="square" rtlCol="0">
            <a:spAutoFit/>
          </a:bodyPr>
          <a:lstStyle/>
          <a:p>
            <a:r>
              <a:rPr lang="en-US" sz="4000" dirty="0">
                <a:solidFill>
                  <a:schemeClr val="bg1"/>
                </a:solidFill>
              </a:rPr>
              <a:t>PROPERTY STOCK AND PRICES</a:t>
            </a:r>
          </a:p>
        </p:txBody>
      </p:sp>
      <p:pic>
        <p:nvPicPr>
          <p:cNvPr id="10" name="Picture 9">
            <a:extLst>
              <a:ext uri="{FF2B5EF4-FFF2-40B4-BE49-F238E27FC236}">
                <a16:creationId xmlns:a16="http://schemas.microsoft.com/office/drawing/2014/main" id="{B740E216-D9DB-6743-B833-3C542132C2CF}"/>
              </a:ext>
            </a:extLst>
          </p:cNvPr>
          <p:cNvPicPr>
            <a:picLocks noChangeAspect="1"/>
          </p:cNvPicPr>
          <p:nvPr/>
        </p:nvPicPr>
        <p:blipFill>
          <a:blip r:embed="rId2"/>
          <a:stretch>
            <a:fillRect/>
          </a:stretch>
        </p:blipFill>
        <p:spPr>
          <a:xfrm>
            <a:off x="490654" y="2309566"/>
            <a:ext cx="5270536" cy="4077093"/>
          </a:xfrm>
          <a:prstGeom prst="rect">
            <a:avLst/>
          </a:prstGeom>
        </p:spPr>
      </p:pic>
      <p:pic>
        <p:nvPicPr>
          <p:cNvPr id="12" name="Picture 11">
            <a:extLst>
              <a:ext uri="{FF2B5EF4-FFF2-40B4-BE49-F238E27FC236}">
                <a16:creationId xmlns:a16="http://schemas.microsoft.com/office/drawing/2014/main" id="{D5117ED1-B574-A240-94EE-2744697D2F4A}"/>
              </a:ext>
            </a:extLst>
          </p:cNvPr>
          <p:cNvPicPr>
            <a:picLocks noChangeAspect="1"/>
          </p:cNvPicPr>
          <p:nvPr/>
        </p:nvPicPr>
        <p:blipFill>
          <a:blip r:embed="rId3"/>
          <a:stretch>
            <a:fillRect/>
          </a:stretch>
        </p:blipFill>
        <p:spPr>
          <a:xfrm>
            <a:off x="6184404" y="2309566"/>
            <a:ext cx="5502074" cy="4256202"/>
          </a:xfrm>
          <a:prstGeom prst="rect">
            <a:avLst/>
          </a:prstGeom>
        </p:spPr>
      </p:pic>
      <p:sp>
        <p:nvSpPr>
          <p:cNvPr id="13" name="TextBox 12">
            <a:extLst>
              <a:ext uri="{FF2B5EF4-FFF2-40B4-BE49-F238E27FC236}">
                <a16:creationId xmlns:a16="http://schemas.microsoft.com/office/drawing/2014/main" id="{7BE046A3-7010-8246-8915-F13DA6EDBBC5}"/>
              </a:ext>
            </a:extLst>
          </p:cNvPr>
          <p:cNvSpPr txBox="1"/>
          <p:nvPr/>
        </p:nvSpPr>
        <p:spPr>
          <a:xfrm>
            <a:off x="490654" y="1659122"/>
            <a:ext cx="5033453" cy="369332"/>
          </a:xfrm>
          <a:prstGeom prst="rect">
            <a:avLst/>
          </a:prstGeom>
          <a:noFill/>
        </p:spPr>
        <p:txBody>
          <a:bodyPr wrap="square" rtlCol="0">
            <a:spAutoFit/>
          </a:bodyPr>
          <a:lstStyle/>
          <a:p>
            <a:r>
              <a:rPr lang="en-US" dirty="0"/>
              <a:t>Stock per number of bedrooms by borough</a:t>
            </a:r>
          </a:p>
        </p:txBody>
      </p:sp>
      <p:sp>
        <p:nvSpPr>
          <p:cNvPr id="14" name="TextBox 13">
            <a:extLst>
              <a:ext uri="{FF2B5EF4-FFF2-40B4-BE49-F238E27FC236}">
                <a16:creationId xmlns:a16="http://schemas.microsoft.com/office/drawing/2014/main" id="{EEC4E2FF-A2D5-604F-ABF8-8686A6C2A5AD}"/>
              </a:ext>
            </a:extLst>
          </p:cNvPr>
          <p:cNvSpPr txBox="1"/>
          <p:nvPr/>
        </p:nvSpPr>
        <p:spPr>
          <a:xfrm>
            <a:off x="6184404" y="1659122"/>
            <a:ext cx="4232635" cy="369332"/>
          </a:xfrm>
          <a:prstGeom prst="rect">
            <a:avLst/>
          </a:prstGeom>
          <a:noFill/>
        </p:spPr>
        <p:txBody>
          <a:bodyPr wrap="square" rtlCol="0">
            <a:spAutoFit/>
          </a:bodyPr>
          <a:lstStyle/>
          <a:p>
            <a:r>
              <a:rPr lang="en-US" dirty="0"/>
              <a:t>Stock per property type by borough</a:t>
            </a:r>
          </a:p>
        </p:txBody>
      </p:sp>
    </p:spTree>
    <p:extLst>
      <p:ext uri="{BB962C8B-B14F-4D97-AF65-F5344CB8AC3E}">
        <p14:creationId xmlns:p14="http://schemas.microsoft.com/office/powerpoint/2010/main" val="7603382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274FE85-09FF-7D41-86CA-7A00651652C4}"/>
              </a:ext>
            </a:extLst>
          </p:cNvPr>
          <p:cNvSpPr txBox="1"/>
          <p:nvPr/>
        </p:nvSpPr>
        <p:spPr>
          <a:xfrm>
            <a:off x="490654" y="479501"/>
            <a:ext cx="11195824" cy="707886"/>
          </a:xfrm>
          <a:prstGeom prst="rect">
            <a:avLst/>
          </a:prstGeom>
          <a:solidFill>
            <a:srgbClr val="3A234F"/>
          </a:solidFill>
        </p:spPr>
        <p:txBody>
          <a:bodyPr wrap="square" rtlCol="0">
            <a:spAutoFit/>
          </a:bodyPr>
          <a:lstStyle/>
          <a:p>
            <a:r>
              <a:rPr lang="en-US" sz="4000" dirty="0">
                <a:solidFill>
                  <a:schemeClr val="bg1"/>
                </a:solidFill>
              </a:rPr>
              <a:t>PROPERTY STOCK - FINDINGS</a:t>
            </a:r>
          </a:p>
        </p:txBody>
      </p:sp>
      <p:sp>
        <p:nvSpPr>
          <p:cNvPr id="4" name="TextBox 3">
            <a:extLst>
              <a:ext uri="{FF2B5EF4-FFF2-40B4-BE49-F238E27FC236}">
                <a16:creationId xmlns:a16="http://schemas.microsoft.com/office/drawing/2014/main" id="{6B526B29-EF3E-1A48-81BD-765ECB0A4201}"/>
              </a:ext>
            </a:extLst>
          </p:cNvPr>
          <p:cNvSpPr txBox="1"/>
          <p:nvPr/>
        </p:nvSpPr>
        <p:spPr>
          <a:xfrm>
            <a:off x="490654" y="1470581"/>
            <a:ext cx="11195824" cy="5078313"/>
          </a:xfrm>
          <a:prstGeom prst="rect">
            <a:avLst/>
          </a:prstGeom>
          <a:noFill/>
        </p:spPr>
        <p:txBody>
          <a:bodyPr wrap="square" rtlCol="0">
            <a:spAutoFit/>
          </a:bodyPr>
          <a:lstStyle/>
          <a:p>
            <a:pPr marL="285750" indent="-285750">
              <a:buClr>
                <a:schemeClr val="accent6">
                  <a:lumMod val="75000"/>
                </a:schemeClr>
              </a:buClr>
              <a:buFont typeface="Lucida Grande" panose="020B0600040502020204" pitchFamily="34" charset="0"/>
              <a:buChar char="▶"/>
            </a:pPr>
            <a:r>
              <a:rPr lang="en-US" dirty="0"/>
              <a:t>The total number of properties being advertised at this point in time is 63391.</a:t>
            </a:r>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r>
              <a:rPr lang="en-US" dirty="0"/>
              <a:t>More than 50K of the available stock are small sized properties of one to three bedrooms, with two bedroom properties being the most available with 24958 on the market.</a:t>
            </a:r>
          </a:p>
          <a:p>
            <a:pPr>
              <a:buClr>
                <a:schemeClr val="accent6">
                  <a:lumMod val="75000"/>
                </a:schemeClr>
              </a:buClr>
            </a:pPr>
            <a:endParaRPr lang="en-US" dirty="0"/>
          </a:p>
          <a:p>
            <a:pPr marL="285750" indent="-285750">
              <a:buClr>
                <a:schemeClr val="accent6">
                  <a:lumMod val="75000"/>
                </a:schemeClr>
              </a:buClr>
              <a:buFont typeface="Lucida Grande" panose="020B0600040502020204" pitchFamily="34" charset="0"/>
              <a:buChar char="▶"/>
            </a:pPr>
            <a:r>
              <a:rPr lang="en-US" dirty="0"/>
              <a:t>Flats seem to be the most available category on the current market followed by terraced houses, which is typical in an urban environment such as London. </a:t>
            </a:r>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r>
              <a:rPr lang="en-US" dirty="0"/>
              <a:t>Nearly all advertised properties in the City are one or two bedrooms flats, which is also true for most inner city boroughs.</a:t>
            </a:r>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r>
              <a:rPr lang="en-US" dirty="0"/>
              <a:t>Boroughs on the outer rings of London have a more diverse stock of properties, which includes larger sized houses with more than three or four rooms</a:t>
            </a:r>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endParaRPr lang="en-US" dirty="0"/>
          </a:p>
          <a:p>
            <a:pPr marL="285750" indent="-285750">
              <a:buClr>
                <a:schemeClr val="accent6">
                  <a:lumMod val="75000"/>
                </a:schemeClr>
              </a:buClr>
              <a:buFont typeface="Lucida Grande" panose="020B0600040502020204" pitchFamily="34" charset="0"/>
              <a:buChar char="▶"/>
            </a:pPr>
            <a:endParaRPr lang="en-US" dirty="0"/>
          </a:p>
          <a:p>
            <a:pPr>
              <a:buClr>
                <a:srgbClr val="3A234F"/>
              </a:buClr>
            </a:pPr>
            <a:r>
              <a:rPr lang="en-US" dirty="0"/>
              <a:t> </a:t>
            </a:r>
          </a:p>
        </p:txBody>
      </p:sp>
    </p:spTree>
    <p:extLst>
      <p:ext uri="{BB962C8B-B14F-4D97-AF65-F5344CB8AC3E}">
        <p14:creationId xmlns:p14="http://schemas.microsoft.com/office/powerpoint/2010/main" val="2058744810"/>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2622</TotalTime>
  <Words>837</Words>
  <Application>Microsoft Macintosh PowerPoint</Application>
  <PresentationFormat>Widescreen</PresentationFormat>
  <Paragraphs>99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Lucida Grande</vt:lpstr>
      <vt:lpstr>Wingdings 3</vt:lpstr>
      <vt:lpstr>Ion Boardroom</vt:lpstr>
      <vt:lpstr>LONDON BOROUGHS</vt:lpstr>
      <vt:lpstr>Table of contents</vt:lpstr>
      <vt:lpstr>PowerPoint Presentation</vt:lpstr>
      <vt:lpstr>INTRODUCTION </vt:lpstr>
      <vt:lpstr>PowerPoint Presentation</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DEMOGRAPHICS AND QUALITY OF LIFE </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Czikkel (Student)</dc:creator>
  <cp:lastModifiedBy>Robert Czikkel (Student)</cp:lastModifiedBy>
  <cp:revision>62</cp:revision>
  <dcterms:created xsi:type="dcterms:W3CDTF">2022-11-10T14:21:52Z</dcterms:created>
  <dcterms:modified xsi:type="dcterms:W3CDTF">2023-04-25T10:48:32Z</dcterms:modified>
</cp:coreProperties>
</file>