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88" r:id="rId4"/>
    <p:sldId id="291" r:id="rId5"/>
    <p:sldId id="294" r:id="rId6"/>
    <p:sldId id="282" r:id="rId7"/>
    <p:sldId id="285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BAA"/>
    <a:srgbClr val="5E5E5E"/>
    <a:srgbClr val="737373"/>
    <a:srgbClr val="CB7A09"/>
    <a:srgbClr val="0D8295"/>
    <a:srgbClr val="289BB6"/>
    <a:srgbClr val="34A4C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85048" autoAdjust="0"/>
  </p:normalViewPr>
  <p:slideViewPr>
    <p:cSldViewPr snapToGrid="0" showGuides="1">
      <p:cViewPr>
        <p:scale>
          <a:sx n="100" d="100"/>
          <a:sy n="100" d="100"/>
        </p:scale>
        <p:origin x="70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t-IT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it-IT" b="1" u="sng" noProof="0" dirty="0" err="1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r>
              <a:rPr lang="it-IT" b="1" u="sng" baseline="0" noProof="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</a:t>
            </a:r>
            <a:endParaRPr lang="it-IT" b="1" u="sng" noProof="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0.10231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B70CF60-DDDB-4BF5-A163-247497A39710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t="8885"/>
        <a:stretch xmlns:a="http://schemas.openxmlformats.org/drawingml/2006/main"/>
      </cdr:blipFill>
      <cdr:spPr>
        <a:xfrm xmlns:a="http://schemas.openxmlformats.org/drawingml/2006/main">
          <a:off x="-522777" y="480001"/>
          <a:ext cx="6878148" cy="421182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12/12/2021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12/12/2021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9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338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14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12/12/2021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77564"/>
            <a:ext cx="9144000" cy="16619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finale Gruppo 6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Carpentieri Eugenio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Casaburi Adolfo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Falcone Roberto</a:t>
            </a:r>
            <a:br>
              <a:rPr lang="it-IT" sz="2000" dirty="0">
                <a:solidFill>
                  <a:schemeClr val="accent4"/>
                </a:solidFill>
              </a:rPr>
            </a:br>
            <a:r>
              <a:rPr lang="it-IT" sz="2000" dirty="0">
                <a:solidFill>
                  <a:schemeClr val="accent4"/>
                </a:solidFill>
              </a:rPr>
              <a:t>Ferraioli Luigi</a:t>
            </a:r>
            <a:endParaRPr lang="it-IT" sz="5400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414003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DF436D4E-C726-4436-A19A-149C07D9DB88}"/>
              </a:ext>
            </a:extLst>
          </p:cNvPr>
          <p:cNvSpPr txBox="1">
            <a:spLocks/>
          </p:cNvSpPr>
          <p:nvPr/>
        </p:nvSpPr>
        <p:spPr>
          <a:xfrm>
            <a:off x="1499502" y="2111594"/>
            <a:ext cx="9144000" cy="18835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Scientific </a:t>
            </a: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</a:t>
            </a:r>
            <a:r>
              <a:rPr lang="it-I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Presentazione</a:t>
            </a:r>
            <a:endParaRPr lang="it-IT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7828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3" name="Trapezio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4" name="Trapezio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6" name="Trapezio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43096" y="2586650"/>
            <a:ext cx="161798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PRODUCT BACKLOG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83628" y="259723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POINTS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199" y="261294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ARCHITETTURA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84394" y="259723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</a:t>
            </a:r>
            <a:r>
              <a:rPr lang="it-IT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it-IT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5" y="2612942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SCELTE PROGETTUALI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96445" y="3379003"/>
            <a:ext cx="1752042" cy="1196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Nei panni di product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owner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abbiamo individuato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35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user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stories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divise in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6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livelli di priorità.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256469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Un totale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98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story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points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sono stati assegnati utilizzando la tecnica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planning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poker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e la successione di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Fibonacci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8" y="3256469"/>
            <a:ext cx="175204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È stato scelto di sviluppare il software attraverso la tecnologia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JavaFX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, la quale permette di progettare seguendo il pattern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Model-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View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-Controller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413523" y="3256469"/>
            <a:ext cx="1622322" cy="168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È stata definita la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DoD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sia per le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singole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user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stories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che per l’intera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release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, seguendo gli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standard di qualità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definiti all’interno del team.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58209" y="3251282"/>
            <a:ext cx="1873250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Linguaggio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JavaFX</a:t>
            </a:r>
            <a:endParaRPr lang="it-IT" sz="135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Coding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conventions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notazione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camelCase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in lingua inglese</a:t>
            </a:r>
          </a:p>
          <a:p>
            <a:pPr marL="285750" indent="-285750" algn="ctr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it-IT" sz="135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Development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platform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: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Netbeans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con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JavaFX</a:t>
            </a:r>
            <a:r>
              <a:rPr lang="it-IT" sz="135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it-IT" sz="1350" dirty="0" err="1">
                <a:solidFill>
                  <a:schemeClr val="bg1"/>
                </a:solidFill>
                <a:cs typeface="Segoe UI" panose="020B0502040204020203" pitchFamily="34" charset="0"/>
              </a:rPr>
              <a:t>SceneBuilder</a:t>
            </a:r>
            <a:endParaRPr lang="it-IT" sz="135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5" name="Elemento grafico 4" descr="Elenco con riempimento a tinta unita">
            <a:extLst>
              <a:ext uri="{FF2B5EF4-FFF2-40B4-BE49-F238E27FC236}">
                <a16:creationId xmlns:a16="http://schemas.microsoft.com/office/drawing/2014/main" id="{6C233D43-E148-4FCA-BA87-3F99EC9FD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5796" y="1970277"/>
            <a:ext cx="453339" cy="453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lemento grafico 6" descr="Riunione con riempimento a tinta unita">
            <a:extLst>
              <a:ext uri="{FF2B5EF4-FFF2-40B4-BE49-F238E27FC236}">
                <a16:creationId xmlns:a16="http://schemas.microsoft.com/office/drawing/2014/main" id="{BAFC4F8B-968A-42D8-ACE6-D33EBF457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7730" y="1906553"/>
            <a:ext cx="580788" cy="580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Elemento grafico 11" descr="Cerchi con frecce con riempimento a tinta unita">
            <a:extLst>
              <a:ext uri="{FF2B5EF4-FFF2-40B4-BE49-F238E27FC236}">
                <a16:creationId xmlns:a16="http://schemas.microsoft.com/office/drawing/2014/main" id="{1E00F591-07A0-43C7-BF22-8041E34A1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9436" y="1903112"/>
            <a:ext cx="613131" cy="613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Elemento grafico 14" descr="Segno di spunta con riempimento a tinta unita">
            <a:extLst>
              <a:ext uri="{FF2B5EF4-FFF2-40B4-BE49-F238E27FC236}">
                <a16:creationId xmlns:a16="http://schemas.microsoft.com/office/drawing/2014/main" id="{5DBCE842-1A77-410B-9863-FB9FD460C0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0752" y="1948031"/>
            <a:ext cx="498883" cy="498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Elemento grafico 16" descr="Cartello stradale con riempimento a tinta unita">
            <a:extLst>
              <a:ext uri="{FF2B5EF4-FFF2-40B4-BE49-F238E27FC236}">
                <a16:creationId xmlns:a16="http://schemas.microsoft.com/office/drawing/2014/main" id="{0A16E647-705D-4AE9-A188-15A5498857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314" y="1948031"/>
            <a:ext cx="498883" cy="498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25201" y="1323090"/>
            <a:ext cx="2832811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 il primo sprint la team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stimata è stata di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18 story points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dedicando 25 minuti ad ogni story points, inclusi tempi di sviluppo e integrazione per ognuno.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esattamente gli story points pianificati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 causa di vari problemi riscontrati durante lo sviluppo.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506789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principali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problemi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riscontrati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sono stati riguardo all’utilizzo del tool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il che ha portato ad un notevole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rallentamento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nel progresso generale dello sviluppo.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2272397" y="4962349"/>
            <a:ext cx="2428875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11 user stories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 questo sprint backlog erano presenti tutte quelle con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priorità 1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(la più alta) e 4 con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priorità 2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pic>
        <p:nvPicPr>
          <p:cNvPr id="74" name="Elemento grafico 73" descr="Faccia confusa con riempimento a tinta unita con riempimento a tinta unita">
            <a:extLst>
              <a:ext uri="{FF2B5EF4-FFF2-40B4-BE49-F238E27FC236}">
                <a16:creationId xmlns:a16="http://schemas.microsoft.com/office/drawing/2014/main" id="{34AA504B-8FB6-4729-B439-B699658A74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625" y="4063655"/>
            <a:ext cx="646187" cy="646187"/>
          </a:xfrm>
          <a:prstGeom prst="rect">
            <a:avLst/>
          </a:prstGeom>
        </p:spPr>
      </p:pic>
      <p:sp>
        <p:nvSpPr>
          <p:cNvPr id="83" name="Rettangolo 82">
            <a:extLst>
              <a:ext uri="{FF2B5EF4-FFF2-40B4-BE49-F238E27FC236}">
                <a16:creationId xmlns:a16="http://schemas.microsoft.com/office/drawing/2014/main" id="{AAC3C43E-1679-4E2C-BD54-1843981F2B31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98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B7143CE0-17AD-403B-A015-C20CB5027F55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2F07B721-44E2-4F25-9EDF-607C53987DCE}"/>
              </a:ext>
            </a:extLst>
          </p:cNvPr>
          <p:cNvSpPr/>
          <p:nvPr/>
        </p:nvSpPr>
        <p:spPr>
          <a:xfrm>
            <a:off x="11182364" y="2877742"/>
            <a:ext cx="36194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2548924E-141C-4667-A159-C784D343794C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FD40B3D-36B3-471E-B08F-FD26DF6DB9BB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80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9FDB5F57-8C38-48A1-ADF9-5C7460097BCE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</p:spTree>
    <p:extLst>
      <p:ext uri="{BB962C8B-B14F-4D97-AF65-F5344CB8AC3E}">
        <p14:creationId xmlns:p14="http://schemas.microsoft.com/office/powerpoint/2010/main" val="2476069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25201" y="1323090"/>
            <a:ext cx="2832811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Per il secondo sprint la team </a:t>
            </a:r>
            <a:r>
              <a:rPr lang="it-IT" sz="1400" dirty="0" err="1">
                <a:solidFill>
                  <a:srgbClr val="5E5E5E"/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 stimata è stata di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17 story points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in base a ciò che era stato realizzato durante il primo sprint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esattamente gli story points pianificati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dedicando tempo alla risoluzione di problemi derivati da sprint passati.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696557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</a:rPr>
              <a:t>Durante lo sviluppo della release abbiamo </a:t>
            </a:r>
            <a:r>
              <a:rPr lang="it-IT" sz="1400" dirty="0" err="1">
                <a:solidFill>
                  <a:srgbClr val="5E5E5E"/>
                </a:solidFill>
              </a:rPr>
              <a:t>fixato</a:t>
            </a:r>
            <a:r>
              <a:rPr lang="it-IT" sz="1400" dirty="0">
                <a:solidFill>
                  <a:srgbClr val="5E5E5E"/>
                </a:solidFill>
              </a:rPr>
              <a:t> il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della divisione per 0</a:t>
            </a:r>
            <a:r>
              <a:rPr lang="it-IT" sz="1400" dirty="0">
                <a:solidFill>
                  <a:srgbClr val="5E5E5E"/>
                </a:solidFill>
              </a:rPr>
              <a:t> di un numero complesso che non era stata gestita nel precedente sprint, abbiamo ripagato un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  <a:r>
              <a:rPr lang="it-IT" sz="1400" dirty="0">
                <a:solidFill>
                  <a:srgbClr val="5E5E5E"/>
                </a:solidFill>
              </a:rPr>
              <a:t>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</a:t>
            </a:r>
            <a:r>
              <a:rPr lang="it-IT" sz="1400" dirty="0">
                <a:solidFill>
                  <a:srgbClr val="5E5E5E"/>
                </a:solidFill>
              </a:rPr>
              <a:t> riscontrato creando le </a:t>
            </a:r>
            <a:r>
              <a:rPr lang="it-IT" sz="1400" dirty="0" err="1">
                <a:solidFill>
                  <a:srgbClr val="5E5E5E"/>
                </a:solidFill>
              </a:rPr>
              <a:t>fixture</a:t>
            </a:r>
            <a:r>
              <a:rPr lang="it-IT" sz="1400" dirty="0">
                <a:solidFill>
                  <a:srgbClr val="5E5E5E"/>
                </a:solidFill>
              </a:rPr>
              <a:t> dentro le classi di Test.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1968501" y="4962349"/>
            <a:ext cx="273277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 user stories 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presenti in questo sprint, sono incluse anche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correzioni</a:t>
            </a:r>
            <a:r>
              <a:rPr lang="it-IT" sz="1400" dirty="0">
                <a:solidFill>
                  <a:srgbClr val="5E5E5E"/>
                </a:solidFill>
              </a:rPr>
              <a:t> indicate dal cliente,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debts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400" dirty="0">
                <a:solidFill>
                  <a:srgbClr val="5E5E5E"/>
                </a:solidFill>
              </a:rPr>
              <a:t>e i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bux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fixing</a:t>
            </a:r>
            <a:r>
              <a:rPr lang="it-IT" sz="1400" dirty="0">
                <a:solidFill>
                  <a:srgbClr val="5E5E5E"/>
                </a:solidFill>
              </a:rPr>
              <a:t>, considerando la loro priorità.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BA5F4DC4-E3E5-489B-8A46-AB560BCD1306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104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DE208E-1584-4427-8DE3-EFCEC1D4CD0C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B4BBE41-C5CD-477C-B85D-8C3D0F5E6317}"/>
              </a:ext>
            </a:extLst>
          </p:cNvPr>
          <p:cNvSpPr/>
          <p:nvPr/>
        </p:nvSpPr>
        <p:spPr>
          <a:xfrm>
            <a:off x="11182364" y="2877742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35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A20B46D-7AA3-478F-BE16-3E248E1FD349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E0E1FA7-6671-41AC-AD3E-6922C63C307E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69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32DA6C3F-97C4-4BC0-929D-0EFF73BCE14B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  <p:pic>
        <p:nvPicPr>
          <p:cNvPr id="3" name="Elemento grafico 2" descr="Faccia sorridente con riempimento a tinta unita con riempimento a tinta unita">
            <a:extLst>
              <a:ext uri="{FF2B5EF4-FFF2-40B4-BE49-F238E27FC236}">
                <a16:creationId xmlns:a16="http://schemas.microsoft.com/office/drawing/2014/main" id="{1163D1A4-F1D9-4377-9A58-4AD4EEB22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2168" y="4035083"/>
            <a:ext cx="669101" cy="6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63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SPRINT</a:t>
            </a:r>
            <a:endParaRPr lang="it-IT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erchio: Vuoto 2">
            <a:extLst>
              <a:ext uri="{FF2B5EF4-FFF2-40B4-BE49-F238E27FC236}">
                <a16:creationId xmlns:a16="http://schemas.microsoft.com/office/drawing/2014/main" id="{D0553334-8F01-4D14-AF51-FD44FE3A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7770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Cerchio: Vuoto 21">
            <a:extLst>
              <a:ext uri="{FF2B5EF4-FFF2-40B4-BE49-F238E27FC236}">
                <a16:creationId xmlns:a16="http://schemas.microsoft.com/office/drawing/2014/main" id="{DAA6B4DD-6677-465D-8EB3-815F1D05B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565" y="238470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1" name="Cerchio: Vuoto 22">
            <a:extLst>
              <a:ext uri="{FF2B5EF4-FFF2-40B4-BE49-F238E27FC236}">
                <a16:creationId xmlns:a16="http://schemas.microsoft.com/office/drawing/2014/main" id="{99766770-B199-4C58-8E6C-D42F85BCD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9790" y="359303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Cerchio: Vuoto 23">
            <a:extLst>
              <a:ext uri="{FF2B5EF4-FFF2-40B4-BE49-F238E27FC236}">
                <a16:creationId xmlns:a16="http://schemas.microsoft.com/office/drawing/2014/main" id="{F5CC302C-D51F-4E04-B0B3-E6ADF7AA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72667" y="358982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11D063D-F1B6-49BB-BF42-FB492A9DB456}"/>
              </a:ext>
            </a:extLst>
          </p:cNvPr>
          <p:cNvSpPr/>
          <p:nvPr/>
        </p:nvSpPr>
        <p:spPr>
          <a:xfrm>
            <a:off x="1234959" y="1563196"/>
            <a:ext cx="2832811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Per il secondo sprint la team </a:t>
            </a:r>
            <a:r>
              <a:rPr lang="it-IT" sz="1400" dirty="0" err="1">
                <a:solidFill>
                  <a:srgbClr val="5E5E5E"/>
                </a:solidFill>
                <a:cs typeface="Segoe UI" panose="020B0502040204020203" pitchFamily="34" charset="0"/>
              </a:rPr>
              <a:t>velocity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 stimata è rimasta di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17 story points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, come per lo sprint precedente.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0838645E-34D6-44F5-BC3A-A37D0DAB7AB0}"/>
              </a:ext>
            </a:extLst>
          </p:cNvPr>
          <p:cNvSpPr/>
          <p:nvPr/>
        </p:nvSpPr>
        <p:spPr>
          <a:xfrm>
            <a:off x="7078032" y="1636186"/>
            <a:ext cx="2832811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Alla fine dello sprint abbiamo realizzato </a:t>
            </a:r>
            <a:r>
              <a:rPr lang="it-IT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29 story points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1C48AF4-452D-4E4A-A82B-CF3EB2F626BC}"/>
              </a:ext>
            </a:extLst>
          </p:cNvPr>
          <p:cNvSpPr/>
          <p:nvPr/>
        </p:nvSpPr>
        <p:spPr>
          <a:xfrm>
            <a:off x="7835043" y="4771836"/>
            <a:ext cx="3213957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</a:rPr>
              <a:t>La motivazione è legata al fatto che sono stati riscontrati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molti meno problemi </a:t>
            </a:r>
            <a:r>
              <a:rPr lang="it-IT" sz="1400" dirty="0">
                <a:solidFill>
                  <a:srgbClr val="5E5E5E"/>
                </a:solidFill>
              </a:rPr>
              <a:t>per quanto riguarda l’utilizzo dei tool ed inoltre la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coordinazione</a:t>
            </a:r>
            <a:r>
              <a:rPr lang="it-IT" sz="1400" dirty="0">
                <a:solidFill>
                  <a:srgbClr val="5E5E5E"/>
                </a:solidFill>
              </a:rPr>
              <a:t> ha avuto un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miglioramento notevole</a:t>
            </a:r>
            <a:r>
              <a:rPr lang="it-IT" sz="1400" dirty="0">
                <a:solidFill>
                  <a:srgbClr val="5E5E5E"/>
                </a:solidFill>
              </a:rPr>
              <a:t>. 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CE95CF2-74CD-420C-9C80-ECEF5AB52323}"/>
              </a:ext>
            </a:extLst>
          </p:cNvPr>
          <p:cNvSpPr/>
          <p:nvPr/>
        </p:nvSpPr>
        <p:spPr>
          <a:xfrm>
            <a:off x="1968501" y="4962349"/>
            <a:ext cx="273277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Nelle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9 user stories </a:t>
            </a:r>
            <a:r>
              <a:rPr lang="it-IT" sz="1400" dirty="0">
                <a:solidFill>
                  <a:srgbClr val="5E5E5E"/>
                </a:solidFill>
                <a:cs typeface="Segoe UI" panose="020B0502040204020203" pitchFamily="34" charset="0"/>
              </a:rPr>
              <a:t>presenti in questo sprint, sono incluse anche 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correzioni</a:t>
            </a:r>
            <a:r>
              <a:rPr lang="it-IT" sz="1400" dirty="0">
                <a:solidFill>
                  <a:srgbClr val="5E5E5E"/>
                </a:solidFill>
              </a:rPr>
              <a:t> e i </a:t>
            </a:r>
            <a:r>
              <a:rPr lang="it-IT" sz="1400" b="1" u="sng" dirty="0" err="1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bux</a:t>
            </a:r>
            <a:r>
              <a:rPr lang="it-IT" sz="1400" b="1" u="sng" dirty="0">
                <a:solidFill>
                  <a:srgbClr val="5E5E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fixing</a:t>
            </a:r>
            <a:r>
              <a:rPr lang="it-IT" sz="1400" dirty="0">
                <a:solidFill>
                  <a:srgbClr val="5E5E5E"/>
                </a:solidFill>
              </a:rPr>
              <a:t>, considerando la loro priorità.</a:t>
            </a:r>
            <a:endParaRPr lang="it-IT" sz="1400" dirty="0">
              <a:solidFill>
                <a:srgbClr val="5E5E5E"/>
              </a:solidFill>
              <a:cs typeface="Segoe UI" panose="020B0502040204020203" pitchFamily="34" charset="0"/>
            </a:endParaRPr>
          </a:p>
        </p:txBody>
      </p:sp>
      <p:sp>
        <p:nvSpPr>
          <p:cNvPr id="64" name="Figura a mano libera 1671" descr="Icona di segno di spunta. ">
            <a:extLst>
              <a:ext uri="{FF2B5EF4-FFF2-40B4-BE49-F238E27FC236}">
                <a16:creationId xmlns:a16="http://schemas.microsoft.com/office/drawing/2014/main" id="{FE38E779-863E-40AD-ACC9-93F06E006D85}"/>
              </a:ext>
            </a:extLst>
          </p:cNvPr>
          <p:cNvSpPr>
            <a:spLocks noEditPoints="1"/>
          </p:cNvSpPr>
          <p:nvPr/>
        </p:nvSpPr>
        <p:spPr bwMode="auto">
          <a:xfrm>
            <a:off x="6014030" y="2927310"/>
            <a:ext cx="506135" cy="508641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17" name="Elemento grafico 16" descr="Misuratore con riempimento a tinta unita">
            <a:extLst>
              <a:ext uri="{FF2B5EF4-FFF2-40B4-BE49-F238E27FC236}">
                <a16:creationId xmlns:a16="http://schemas.microsoft.com/office/drawing/2014/main" id="{B2DFD8A1-913D-4C00-9DD0-DD9080A6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447" y="2802657"/>
            <a:ext cx="642503" cy="642503"/>
          </a:xfrm>
          <a:prstGeom prst="rect">
            <a:avLst/>
          </a:prstGeom>
        </p:spPr>
      </p:pic>
      <p:pic>
        <p:nvPicPr>
          <p:cNvPr id="22" name="Elemento grafico 21" descr="Priorità contorno">
            <a:extLst>
              <a:ext uri="{FF2B5EF4-FFF2-40B4-BE49-F238E27FC236}">
                <a16:creationId xmlns:a16="http://schemas.microsoft.com/office/drawing/2014/main" id="{ADE408AC-DAB9-4127-8081-88189D2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4308" y="4097114"/>
            <a:ext cx="605706" cy="605706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9F6D71E0-8179-49FA-BA11-412D2693EF3B}"/>
              </a:ext>
            </a:extLst>
          </p:cNvPr>
          <p:cNvSpPr/>
          <p:nvPr/>
        </p:nvSpPr>
        <p:spPr>
          <a:xfrm>
            <a:off x="11226291" y="1606776"/>
            <a:ext cx="6572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110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8BF92F6-A963-444F-9E45-D391E202C227}"/>
              </a:ext>
            </a:extLst>
          </p:cNvPr>
          <p:cNvSpPr/>
          <p:nvPr/>
        </p:nvSpPr>
        <p:spPr>
          <a:xfrm>
            <a:off x="11195399" y="1199278"/>
            <a:ext cx="923920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46ED1B8-DE79-4583-8E7B-2CD8456F26BA}"/>
              </a:ext>
            </a:extLst>
          </p:cNvPr>
          <p:cNvSpPr/>
          <p:nvPr/>
        </p:nvSpPr>
        <p:spPr>
          <a:xfrm>
            <a:off x="11182364" y="2877742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64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8775037-CD60-48CF-A78A-AFFA29522071}"/>
              </a:ext>
            </a:extLst>
          </p:cNvPr>
          <p:cNvSpPr/>
          <p:nvPr/>
        </p:nvSpPr>
        <p:spPr>
          <a:xfrm>
            <a:off x="11195399" y="2398029"/>
            <a:ext cx="1228722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REALIZZATI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1E92057-ADE9-441F-B150-5CB6B16DC28A}"/>
              </a:ext>
            </a:extLst>
          </p:cNvPr>
          <p:cNvSpPr/>
          <p:nvPr/>
        </p:nvSpPr>
        <p:spPr>
          <a:xfrm>
            <a:off x="11182364" y="4063655"/>
            <a:ext cx="50482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46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CB975827-9A63-4A08-A29A-F3312E6005C1}"/>
              </a:ext>
            </a:extLst>
          </p:cNvPr>
          <p:cNvSpPr/>
          <p:nvPr/>
        </p:nvSpPr>
        <p:spPr>
          <a:xfrm>
            <a:off x="11182364" y="3598078"/>
            <a:ext cx="1304924" cy="465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SP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RIMANENTI</a:t>
            </a:r>
          </a:p>
        </p:txBody>
      </p:sp>
      <p:pic>
        <p:nvPicPr>
          <p:cNvPr id="3" name="Elemento grafico 2" descr="Segna Pollice su con riempimento a tinta unita">
            <a:extLst>
              <a:ext uri="{FF2B5EF4-FFF2-40B4-BE49-F238E27FC236}">
                <a16:creationId xmlns:a16="http://schemas.microsoft.com/office/drawing/2014/main" id="{770836D6-17C5-4B2C-906E-A395C5F27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625" y="4022500"/>
            <a:ext cx="646187" cy="6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4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diapositiva10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FINALE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afico 3" descr="Questa immagine è un grafico a barre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526950"/>
              </p:ext>
            </p:extLst>
          </p:nvPr>
        </p:nvGraphicFramePr>
        <p:xfrm>
          <a:off x="1919287" y="716797"/>
          <a:ext cx="8353425" cy="542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157</TotalTime>
  <Words>511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Tema di Office</vt:lpstr>
      <vt:lpstr>Release finale Gruppo 6 Carpentieri Eugenio Casaburi Adolfo Falcone Roberto Ferraioli Luigi</vt:lpstr>
      <vt:lpstr>Analisi progetto diapositiva 3</vt:lpstr>
      <vt:lpstr>Analisi progetto diapositiva 2</vt:lpstr>
      <vt:lpstr>Analisi progetto diapositiva 2</vt:lpstr>
      <vt:lpstr>Analisi progetto diapositiva 2</vt:lpstr>
      <vt:lpstr>Analisi progetto diapositiva10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finale Presentazione</dc:title>
  <dc:creator>roberto falcone</dc:creator>
  <cp:lastModifiedBy>roberto falcone</cp:lastModifiedBy>
  <cp:revision>16</cp:revision>
  <dcterms:created xsi:type="dcterms:W3CDTF">2021-12-12T09:20:02Z</dcterms:created>
  <dcterms:modified xsi:type="dcterms:W3CDTF">2021-12-12T11:57:15Z</dcterms:modified>
</cp:coreProperties>
</file>