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4241" r:id="rId4"/>
    <p:sldMasterId id="2147484162" r:id="rId5"/>
    <p:sldMasterId id="2147484256" r:id="rId6"/>
    <p:sldMasterId id="2147484265" r:id="rId7"/>
    <p:sldMasterId id="2147484273" r:id="rId8"/>
    <p:sldMasterId id="2147484281" r:id="rId9"/>
    <p:sldMasterId id="2147484289" r:id="rId10"/>
    <p:sldMasterId id="2147484297" r:id="rId11"/>
    <p:sldMasterId id="2147484313" r:id="rId12"/>
    <p:sldMasterId id="2147484321" r:id="rId13"/>
  </p:sldMasterIdLst>
  <p:notesMasterIdLst>
    <p:notesMasterId r:id="rId21"/>
  </p:notesMasterIdLst>
  <p:handoutMasterIdLst>
    <p:handoutMasterId r:id="rId22"/>
  </p:handoutMasterIdLst>
  <p:sldIdLst>
    <p:sldId id="256" r:id="rId14"/>
    <p:sldId id="257" r:id="rId15"/>
    <p:sldId id="258" r:id="rId16"/>
    <p:sldId id="259" r:id="rId17"/>
    <p:sldId id="261" r:id="rId18"/>
    <p:sldId id="262" r:id="rId19"/>
    <p:sldId id="260" r:id="rId20"/>
  </p:sldIdLst>
  <p:sldSz cx="9144000" cy="6858000" type="screen4x3"/>
  <p:notesSz cx="7010400" cy="9296400"/>
  <p:embeddedFontLst>
    <p:embeddedFont>
      <p:font typeface="Museo For Dell 300" panose="02000000000000000000" charset="0"/>
      <p:regular r:id="rId23"/>
    </p:embeddedFont>
    <p:embeddedFont>
      <p:font typeface="museo sans for dell" panose="020B0604020202020204" charset="0"/>
      <p:regular r:id="rId24"/>
      <p:bold r:id="rId25"/>
    </p:embeddedFont>
    <p:embeddedFont>
      <p:font typeface="Arial Black" panose="020B0A04020102020204" pitchFamily="34" charset="0"/>
      <p:bold r:id="rId26"/>
    </p:embeddedFont>
  </p:embeddedFontLst>
  <p:custDataLst>
    <p:tags r:id="rId2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111">
          <p15:clr>
            <a:srgbClr val="A4A3A4"/>
          </p15:clr>
        </p15:guide>
        <p15:guide id="2" pos="5577">
          <p15:clr>
            <a:srgbClr val="A4A3A4"/>
          </p15:clr>
        </p15:guide>
        <p15:guide id="3" pos="229">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0085C3"/>
    <a:srgbClr val="AAAAAA"/>
    <a:srgbClr val="74CAC7"/>
    <a:srgbClr val="C82B67"/>
    <a:srgbClr val="6E2585"/>
    <a:srgbClr val="EEEEEE"/>
    <a:srgbClr val="F05B40"/>
    <a:srgbClr val="BAD80A"/>
    <a:srgbClr val="F79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6258" autoAdjust="0"/>
  </p:normalViewPr>
  <p:slideViewPr>
    <p:cSldViewPr snapToGrid="0">
      <p:cViewPr>
        <p:scale>
          <a:sx n="81" d="100"/>
          <a:sy n="81" d="100"/>
        </p:scale>
        <p:origin x="-2484" y="-336"/>
      </p:cViewPr>
      <p:guideLst>
        <p:guide orient="horz" pos="4111"/>
        <p:guide pos="5577"/>
        <p:guide pos="229"/>
      </p:guideLst>
    </p:cSldViewPr>
  </p:slideViewPr>
  <p:outlineViewPr>
    <p:cViewPr>
      <p:scale>
        <a:sx n="33" d="100"/>
        <a:sy n="33" d="100"/>
      </p:scale>
      <p:origin x="0" y="1554"/>
    </p:cViewPr>
  </p:outlineViewPr>
  <p:notesTextViewPr>
    <p:cViewPr>
      <p:scale>
        <a:sx n="100" d="100"/>
        <a:sy n="100" d="100"/>
      </p:scale>
      <p:origin x="0" y="0"/>
    </p:cViewPr>
  </p:notesTextViewPr>
  <p:sorterViewPr>
    <p:cViewPr>
      <p:scale>
        <a:sx n="200" d="100"/>
        <a:sy n="200" d="100"/>
      </p:scale>
      <p:origin x="0" y="-1362"/>
    </p:cViewPr>
  </p:sorterViewPr>
  <p:notesViewPr>
    <p:cSldViewPr snapToGrid="0">
      <p:cViewPr varScale="1">
        <p:scale>
          <a:sx n="84" d="100"/>
          <a:sy n="84" d="100"/>
        </p:scale>
        <p:origin x="-375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handoutMaster" Target="handoutMasters/handoutMaster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919163" y="384175"/>
            <a:ext cx="5241925" cy="3932238"/>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in Developer Quality and Diagnostic Tools in Visual Studio 2013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http://msdn.microsoft.com/en-us/library/hh704261.aspx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for the Debugger in Visual Studio 2013</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http://msdn.microsoft.com/en-us/library/01xdt7cs.aspx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392959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CodeLens aka Code Information Indicators (Reference,</a:t>
            </a:r>
            <a:r>
              <a:rPr lang="en-US" sz="1200" b="0" i="0" kern="1200" baseline="0" dirty="0" smtClean="0">
                <a:solidFill>
                  <a:schemeClr val="tx1"/>
                </a:solidFill>
                <a:effectLst/>
                <a:latin typeface="Museo Sans For Dell" pitchFamily="2" charset="0"/>
                <a:ea typeface="+mn-ea"/>
                <a:cs typeface="+mn-cs"/>
              </a:rPr>
              <a:t> </a:t>
            </a:r>
            <a:r>
              <a:rPr lang="en-US" sz="1200" b="0" i="0" kern="1200" dirty="0" smtClean="0">
                <a:solidFill>
                  <a:schemeClr val="tx1"/>
                </a:solidFill>
                <a:effectLst/>
                <a:latin typeface="Museo Sans For Dell" pitchFamily="2" charset="0"/>
                <a:ea typeface="+mn-ea"/>
                <a:cs typeface="+mn-cs"/>
              </a:rPr>
              <a:t>Test and Change)</a:t>
            </a:r>
            <a:r>
              <a:rPr lang="en-US" sz="1200" b="0" i="0" kern="1200" baseline="0" dirty="0" smtClean="0">
                <a:solidFill>
                  <a:schemeClr val="tx1"/>
                </a:solidFill>
                <a:effectLst/>
                <a:latin typeface="Museo Sans For Dell" pitchFamily="2" charset="0"/>
                <a:ea typeface="+mn-ea"/>
                <a:cs typeface="+mn-cs"/>
              </a:rPr>
              <a:t> </a:t>
            </a:r>
            <a:br>
              <a:rPr lang="en-US" sz="1200" b="0" i="0" kern="1200" baseline="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http://blogs.msdn.com/b/zainnab/archive/2013/07/09/visual-studio-2013-preview-codelens-aka-code-information-indicators.aspx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Find code changes and other history with CodeLens</a:t>
            </a:r>
            <a:r>
              <a:rPr lang="en-US" sz="1200" b="0" i="0" kern="1200" baseline="0" dirty="0" smtClean="0">
                <a:solidFill>
                  <a:schemeClr val="tx1"/>
                </a:solidFill>
                <a:effectLst/>
                <a:latin typeface="Museo Sans For Dell" pitchFamily="2" charset="0"/>
                <a:ea typeface="+mn-ea"/>
                <a:cs typeface="+mn-cs"/>
              </a:rPr>
              <a:t/>
            </a:r>
            <a:br>
              <a:rPr lang="en-US" sz="1200" b="0" i="0" kern="1200" baseline="0" dirty="0" smtClean="0">
                <a:solidFill>
                  <a:schemeClr val="tx1"/>
                </a:solidFill>
                <a:effectLst/>
                <a:latin typeface="Museo Sans For Dell" pitchFamily="2" charset="0"/>
                <a:ea typeface="+mn-ea"/>
                <a:cs typeface="+mn-cs"/>
              </a:rPr>
            </a:br>
            <a:r>
              <a:rPr lang="en-US" sz="1200" b="0" i="0" kern="1200" baseline="0" dirty="0" smtClean="0">
                <a:solidFill>
                  <a:schemeClr val="tx1"/>
                </a:solidFill>
                <a:effectLst/>
                <a:latin typeface="Museo Sans For Dell" pitchFamily="2" charset="0"/>
                <a:ea typeface="+mn-ea"/>
                <a:cs typeface="+mn-cs"/>
              </a:rPr>
              <a:t>http://msdn.microsoft.com/en-us/library/dn269218.aspx</a:t>
            </a:r>
            <a:r>
              <a:rPr lang="en-US" sz="1200" b="0" i="0" kern="1200" dirty="0" smtClean="0">
                <a:solidFill>
                  <a:schemeClr val="tx1"/>
                </a:solidFill>
                <a:effectLst/>
                <a:latin typeface="Museo Sans For Dell"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Map methods on the call stack while debugging in Visual Studio</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http://msdn.microsoft.com/en-us/library/dn194476.aspx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Developing Models for Software Design</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http://msdn.microsoft.com/en-us/library/vstudio/dd409436.aspx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smtClean="0">
                <a:solidFill>
                  <a:schemeClr val="tx1"/>
                </a:solidFill>
                <a:effectLst/>
                <a:latin typeface="Museo Sans For Dell" pitchFamily="2" charset="0"/>
                <a:ea typeface="+mn-ea"/>
                <a:cs typeface="+mn-cs"/>
              </a:rPr>
              <a:t>Properties of Associations in UML Class Diagrams</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http://msdn.microsoft.com/en-us/library/vstudio/dd323862.aspx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Debug Your App by Recording Code Execution with IntelliTrace</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http://msdn.microsoft.com/en-us/library/dd264915.aspx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306864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smtClean="0"/>
              <a:t>Click to edit Master subtitle style</a:t>
            </a:r>
            <a:endParaRPr lang="en-US" dirty="0" smtClean="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Dell Blue background">
    <p:bg>
      <p:bgPr>
        <a:solidFill>
          <a:srgbClr val="0085C3"/>
        </a:solidFill>
        <a:effectLst/>
      </p:bgPr>
    </p:bg>
    <p:spTree>
      <p:nvGrpSpPr>
        <p:cNvPr id="1" name=""/>
        <p:cNvGrpSpPr/>
        <p:nvPr/>
      </p:nvGrpSpPr>
      <p:grpSpPr>
        <a:xfrm>
          <a:off x="0" y="0"/>
          <a:ext cx="0" cy="0"/>
          <a:chOff x="0" y="0"/>
          <a:chExt cx="0" cy="0"/>
        </a:xfrm>
      </p:grpSpPr>
      <p:sp>
        <p:nvSpPr>
          <p:cNvPr id="7" name="Freeform 6"/>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mn-lt"/>
            </a:endParaRPr>
          </a:p>
        </p:txBody>
      </p:sp>
      <p:sp>
        <p:nvSpPr>
          <p:cNvPr id="5" name="Title Placeholder 21"/>
          <p:cNvSpPr>
            <a:spLocks noGrp="1"/>
          </p:cNvSpPr>
          <p:nvPr>
            <p:ph type="ctrTitle" hasCustomPrompt="1"/>
          </p:nvPr>
        </p:nvSpPr>
        <p:spPr>
          <a:xfrm>
            <a:off x="353343" y="367681"/>
            <a:ext cx="5200791" cy="2036852"/>
          </a:xfrm>
        </p:spPr>
        <p:txBody>
          <a:bodyPr wrap="square" anchor="t" anchorCtr="0">
            <a:normAutofit/>
          </a:bodyPr>
          <a:lstStyle>
            <a:lvl1pPr algn="l">
              <a:lnSpc>
                <a:spcPct val="100000"/>
              </a:lnSpc>
              <a:spcAft>
                <a:spcPts val="0"/>
              </a:spcAft>
              <a:defRPr sz="5400" b="0" i="0" smtClean="0">
                <a:solidFill>
                  <a:schemeClr val="tx2"/>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6" name="Text Placeholder 12"/>
          <p:cNvSpPr>
            <a:spLocks noGrp="1"/>
          </p:cNvSpPr>
          <p:nvPr>
            <p:ph type="subTitle" idx="1"/>
          </p:nvPr>
        </p:nvSpPr>
        <p:spPr>
          <a:xfrm>
            <a:off x="353343" y="2517418"/>
            <a:ext cx="5200791" cy="276999"/>
          </a:xfrm>
        </p:spPr>
        <p:txBody>
          <a:bodyPr wrap="square" lIns="0" tIns="0" rIns="0" bIns="0" anchor="t" anchorCtr="0">
            <a:spAutoFit/>
          </a:bodyPr>
          <a:lstStyle>
            <a:lvl1pPr marL="0" indent="0" algn="l">
              <a:buFont typeface="Wingdings" pitchFamily="2" charset="2"/>
              <a:buNone/>
              <a:defRPr sz="20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8" name="Picture 7" descr="white"/>
          <p:cNvPicPr>
            <a:picLocks noChangeAspect="1" noChangeArrowheads="1"/>
          </p:cNvPicPr>
          <p:nvPr userDrawn="1"/>
        </p:nvPicPr>
        <p:blipFill>
          <a:blip r:embed="rId2" cstate="screen"/>
          <a:srcRect/>
          <a:stretch>
            <a:fillRect/>
          </a:stretch>
        </p:blipFill>
        <p:spPr bwMode="black">
          <a:xfrm>
            <a:off x="7818870" y="5491886"/>
            <a:ext cx="1023494" cy="1023494"/>
          </a:xfrm>
          <a:prstGeom prst="rect">
            <a:avLst/>
          </a:prstGeom>
          <a:noFill/>
          <a:ln w="9525">
            <a:noFill/>
            <a:miter lim="800000"/>
            <a:headEnd/>
            <a:tailEnd/>
          </a:ln>
        </p:spPr>
      </p:pic>
    </p:spTree>
    <p:extLst>
      <p:ext uri="{BB962C8B-B14F-4D97-AF65-F5344CB8AC3E}">
        <p14:creationId xmlns:p14="http://schemas.microsoft.com/office/powerpoint/2010/main" val="2448856767"/>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ell Blue backgroun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332399"/>
          </a:xfrm>
        </p:spPr>
        <p:txBody>
          <a:bodyPr/>
          <a:lstStyle/>
          <a:p>
            <a:r>
              <a:rPr lang="en-US" dirty="0" smtClean="0"/>
              <a:t>Click to edit content page title</a:t>
            </a:r>
            <a:endParaRPr lang="en-US" dirty="0"/>
          </a:p>
        </p:txBody>
      </p:sp>
      <p:sp>
        <p:nvSpPr>
          <p:cNvPr id="5" name="Text Placeholder 12"/>
          <p:cNvSpPr>
            <a:spLocks noGrp="1"/>
          </p:cNvSpPr>
          <p:nvPr>
            <p:ph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88211580"/>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Dell Blue background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
        <p:nvSpPr>
          <p:cNvPr id="7" name="Text Placeholder 12"/>
          <p:cNvSpPr>
            <a:spLocks noGrp="1"/>
          </p:cNvSpPr>
          <p:nvPr>
            <p:ph idx="1"/>
          </p:nvPr>
        </p:nvSpPr>
        <p:spPr bwMode="auto">
          <a:xfrm>
            <a:off x="364632" y="2072640"/>
            <a:ext cx="7955280" cy="40233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63040"/>
            <a:ext cx="79552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34373582"/>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Dell Blue background ">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3646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12" name="Content Placeholder 2"/>
          <p:cNvSpPr>
            <a:spLocks noGrp="1"/>
          </p:cNvSpPr>
          <p:nvPr>
            <p:ph sz="half" idx="14" hasCustomPrompt="1"/>
          </p:nvPr>
        </p:nvSpPr>
        <p:spPr>
          <a:xfrm>
            <a:off x="44794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6"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2847001837"/>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Dell Blue backgrou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1716318195"/>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Dell Blue background ">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4267"/>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ll Blue divider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4055386972"/>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smtClean="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86314934"/>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Dell Blue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237575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Dell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1917012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938685"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43766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76613"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589096633"/>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76090022"/>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Dell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45413942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with Dell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392889993"/>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ell Gray divider slide">
    <p:bg>
      <p:bgPr>
        <a:solidFill>
          <a:srgbClr val="AAAAA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538" y="5974411"/>
            <a:ext cx="550664" cy="550664"/>
          </a:xfrm>
          <a:prstGeom prst="rect">
            <a:avLst/>
          </a:prstGeom>
          <a:noFill/>
          <a:ln w="9525">
            <a:noFill/>
            <a:miter lim="800000"/>
            <a:headEnd/>
            <a:tailEnd/>
          </a:ln>
        </p:spPr>
      </p:pic>
    </p:spTree>
    <p:extLst>
      <p:ext uri="{BB962C8B-B14F-4D97-AF65-F5344CB8AC3E}">
        <p14:creationId xmlns:p14="http://schemas.microsoft.com/office/powerpoint/2010/main" val="3265548423"/>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Dell Gra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257260"/>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Dell Gra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2729305"/>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Dell Gra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94846606"/>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4837059"/>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6058747"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076650276"/>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413799226"/>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Dell Gra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947609289"/>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 with Dell Gray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106597896"/>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ll Dark Blue divider slide">
    <p:bg>
      <p:bgPr>
        <a:solidFill>
          <a:srgbClr val="00447C"/>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1994142162"/>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61504521"/>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4785095"/>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63614928"/>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1837565"/>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065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85845198"/>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996620796"/>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343509151"/>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20534395"/>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ell Teal divider slide">
    <p:bg>
      <p:bgPr>
        <a:solidFill>
          <a:srgbClr val="74CAC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688"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91979239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Dell Teal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solidFill>
                  <a:schemeClr val="accent2"/>
                </a:solidFill>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02545267"/>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ith Dell Teal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70772802"/>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Dell Teal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39769246"/>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5224609"/>
      </p:ext>
    </p:extLst>
  </p:cSld>
  <p:clrMapOvr>
    <a:masterClrMapping/>
  </p:clrMapOvr>
  <p:transition spd="med">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573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854225711"/>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8565"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56103"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32238620"/>
      </p:ext>
    </p:extLst>
  </p:cSld>
  <p:clrMapOvr>
    <a:masterClrMapping/>
  </p:clrMapOvr>
  <p:transition spd="med">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Dell Teal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617744587"/>
      </p:ext>
    </p:extLst>
  </p:cSld>
  <p:clrMapOvr>
    <a:masterClrMapping/>
  </p:clrMapOvr>
  <p:transition spd="med">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mage with Dell Teal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332108257"/>
      </p:ext>
    </p:extLst>
  </p:cSld>
  <p:clrMapOvr>
    <a:masterClrMapping/>
  </p:clrMapOvr>
  <p:transition spd="med">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ll Green divider slide">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563" y="5974870"/>
            <a:ext cx="550664" cy="550664"/>
          </a:xfrm>
          <a:prstGeom prst="rect">
            <a:avLst/>
          </a:prstGeom>
          <a:noFill/>
          <a:ln w="9525">
            <a:noFill/>
            <a:miter lim="800000"/>
            <a:headEnd/>
            <a:tailEnd/>
          </a:ln>
        </p:spPr>
      </p:pic>
    </p:spTree>
    <p:extLst>
      <p:ext uri="{BB962C8B-B14F-4D97-AF65-F5344CB8AC3E}">
        <p14:creationId xmlns:p14="http://schemas.microsoft.com/office/powerpoint/2010/main" val="1502156822"/>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Dell Green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0941621"/>
      </p:ext>
    </p:extLst>
  </p:cSld>
  <p:clrMapOvr>
    <a:masterClrMapping/>
  </p:clrMapOvr>
  <p:transition spd="med">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Dell Green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652617"/>
      </p:ext>
    </p:extLst>
  </p:cSld>
  <p:clrMapOvr>
    <a:masterClrMapping/>
  </p:clrMapOvr>
  <p:transition spd="med">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Dell Green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23768224"/>
      </p:ext>
    </p:extLst>
  </p:cSld>
  <p:clrMapOvr>
    <a:masterClrMapping/>
  </p:clrMapOvr>
  <p:transition spd="med">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89492939"/>
      </p:ext>
    </p:extLst>
  </p:cSld>
  <p:clrMapOvr>
    <a:masterClrMapping/>
  </p:clrMapOvr>
  <p:transition spd="med">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53343" y="365760"/>
            <a:ext cx="61490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53343"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53343"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506907099"/>
      </p:ext>
    </p:extLst>
  </p:cSld>
  <p:clrMapOvr>
    <a:masterClrMapping/>
  </p:clrMapOvr>
  <p:transition spd="med">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91418642"/>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810391"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ith Dell Green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2265413008"/>
      </p:ext>
    </p:extLst>
  </p:cSld>
  <p:clrMapOvr>
    <a:masterClrMapping/>
  </p:clrMapOvr>
  <p:transition spd="med">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with Dell Green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514399299"/>
      </p:ext>
    </p:extLst>
  </p:cSld>
  <p:clrMapOvr>
    <a:masterClrMapping/>
  </p:clrMapOvr>
  <p:transition spd="med">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ll Yellow divider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946" y="5971979"/>
            <a:ext cx="550664" cy="550664"/>
          </a:xfrm>
          <a:prstGeom prst="rect">
            <a:avLst/>
          </a:prstGeom>
          <a:noFill/>
          <a:ln w="9525">
            <a:noFill/>
            <a:miter lim="800000"/>
            <a:headEnd/>
            <a:tailEnd/>
          </a:ln>
        </p:spPr>
      </p:pic>
    </p:spTree>
    <p:extLst>
      <p:ext uri="{BB962C8B-B14F-4D97-AF65-F5344CB8AC3E}">
        <p14:creationId xmlns:p14="http://schemas.microsoft.com/office/powerpoint/2010/main" val="22297336"/>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Dell Yellow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8873814"/>
      </p:ext>
    </p:extLst>
  </p:cSld>
  <p:clrMapOvr>
    <a:masterClrMapping/>
  </p:clrMapOvr>
  <p:transition spd="med">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Dell Yellow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39223848"/>
      </p:ext>
    </p:extLst>
  </p:cSld>
  <p:clrMapOvr>
    <a:masterClrMapping/>
  </p:clrMapOvr>
  <p:transition spd="med">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3045047"/>
      </p:ext>
    </p:extLst>
  </p:cSld>
  <p:clrMapOvr>
    <a:masterClrMapping/>
  </p:clrMapOvr>
  <p:transition spd="med">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4635083"/>
      </p:ext>
    </p:extLst>
  </p:cSld>
  <p:clrMapOvr>
    <a:masterClrMapping/>
  </p:clrMapOvr>
  <p:transition spd="med">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4378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07680301"/>
      </p:ext>
    </p:extLst>
  </p:cSld>
  <p:clrMapOvr>
    <a:masterClrMapping/>
  </p:clrMapOvr>
  <p:transition spd="med">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003518134"/>
      </p:ext>
    </p:extLst>
  </p:cSld>
  <p:clrMapOvr>
    <a:masterClrMapping/>
  </p:clrMapOvr>
  <p:transition spd="med">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65102931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mage with Dell Yellow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208533543"/>
      </p:ext>
    </p:extLst>
  </p:cSld>
  <p:clrMapOvr>
    <a:masterClrMapping/>
  </p:clrMapOvr>
  <p:transition spd="med">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ll Dark Red divider slide">
    <p:bg>
      <p:bgPr>
        <a:solidFill>
          <a:schemeClr val="accent5"/>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347025976"/>
      </p:ext>
    </p:extLst>
  </p:cSld>
  <p:clrMapOvr>
    <a:masterClrMapping/>
  </p:clrMapOvr>
  <p:transition spd="med">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86753965"/>
      </p:ext>
    </p:extLst>
  </p:cSld>
  <p:clrMapOvr>
    <a:masterClrMapping/>
  </p:clrMapOvr>
  <p:transition spd="med">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3478711"/>
      </p:ext>
    </p:extLst>
  </p:cSld>
  <p:clrMapOvr>
    <a:masterClrMapping/>
  </p:clrMapOvr>
  <p:transition spd="med">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13667223"/>
      </p:ext>
    </p:extLst>
  </p:cSld>
  <p:clrMapOvr>
    <a:masterClrMapping/>
  </p:clrMapOvr>
  <p:transition spd="med">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40565534"/>
      </p:ext>
    </p:extLst>
  </p:cSld>
  <p:clrMapOvr>
    <a:masterClrMapping/>
  </p:clrMapOvr>
  <p:transition spd="med">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20169"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743907657"/>
      </p:ext>
    </p:extLst>
  </p:cSld>
  <p:clrMapOvr>
    <a:masterClrMapping/>
  </p:clrMapOvr>
  <p:transition spd="med">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573752090"/>
      </p:ext>
    </p:extLst>
  </p:cSld>
  <p:clrMapOvr>
    <a:masterClrMapping/>
  </p:clrMapOvr>
  <p:transition spd="med">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946534661"/>
      </p:ext>
    </p:extLst>
  </p:cSld>
  <p:clrMapOvr>
    <a:masterClrMapping/>
  </p:clrMapOvr>
  <p:transition spd="med">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Red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823132305"/>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ll Berry divider slide ">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868" y="5973110"/>
            <a:ext cx="550664" cy="550664"/>
          </a:xfrm>
          <a:prstGeom prst="rect">
            <a:avLst/>
          </a:prstGeom>
          <a:noFill/>
          <a:ln w="9525">
            <a:noFill/>
            <a:miter lim="800000"/>
            <a:headEnd/>
            <a:tailEnd/>
          </a:ln>
        </p:spPr>
      </p:pic>
    </p:spTree>
    <p:extLst>
      <p:ext uri="{BB962C8B-B14F-4D97-AF65-F5344CB8AC3E}">
        <p14:creationId xmlns:p14="http://schemas.microsoft.com/office/powerpoint/2010/main" val="1342920117"/>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ith Dell Berr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39887364"/>
      </p:ext>
    </p:extLst>
  </p:cSld>
  <p:clrMapOvr>
    <a:masterClrMapping/>
  </p:clrMapOvr>
  <p:transition spd="med">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Dell Berr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7525673"/>
      </p:ext>
    </p:extLst>
  </p:cSld>
  <p:clrMapOvr>
    <a:masterClrMapping/>
  </p:clrMapOvr>
  <p:transition spd="med">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ith Dell Berr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25267018"/>
      </p:ext>
    </p:extLst>
  </p:cSld>
  <p:clrMapOvr>
    <a:masterClrMapping/>
  </p:clrMapOvr>
  <p:transition spd="med">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3675361"/>
      </p:ext>
    </p:extLst>
  </p:cSld>
  <p:clrMapOvr>
    <a:masterClrMapping/>
  </p:clrMapOvr>
  <p:transition spd="med">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392702"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4043541564"/>
      </p:ext>
    </p:extLst>
  </p:cSld>
  <p:clrMapOvr>
    <a:masterClrMapping/>
  </p:clrMapOvr>
  <p:transition spd="med">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46355455"/>
      </p:ext>
    </p:extLst>
  </p:cSld>
  <p:clrMapOvr>
    <a:masterClrMapping/>
  </p:clrMapOvr>
  <p:transition spd="med">
    <p:wipe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ith Dell Berr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148401037"/>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Image with Dell Berry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05287266"/>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52137"/>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png"/><Relationship Id="rId5" Type="http://schemas.openxmlformats.org/officeDocument/2006/relationships/slideLayout" Target="../slideLayouts/slideLayout84.xml"/><Relationship Id="rId10" Type="http://schemas.openxmlformats.org/officeDocument/2006/relationships/theme" Target="../theme/theme10.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1.png"/><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png"/><Relationship Id="rId5" Type="http://schemas.openxmlformats.org/officeDocument/2006/relationships/slideLayout" Target="../slideLayouts/slideLayout30.xml"/><Relationship Id="rId10"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png"/><Relationship Id="rId5" Type="http://schemas.openxmlformats.org/officeDocument/2006/relationships/slideLayout" Target="../slideLayouts/slideLayout48.xml"/><Relationship Id="rId10" Type="http://schemas.openxmlformats.org/officeDocument/2006/relationships/theme" Target="../theme/theme6.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1.png"/><Relationship Id="rId5" Type="http://schemas.openxmlformats.org/officeDocument/2006/relationships/slideLayout" Target="../slideLayouts/slideLayout57.xml"/><Relationship Id="rId10" Type="http://schemas.openxmlformats.org/officeDocument/2006/relationships/theme" Target="../theme/theme7.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image" Target="../media/image1.png"/><Relationship Id="rId5" Type="http://schemas.openxmlformats.org/officeDocument/2006/relationships/slideLayout" Target="../slideLayouts/slideLayout66.xml"/><Relationship Id="rId10" Type="http://schemas.openxmlformats.org/officeDocument/2006/relationships/theme" Target="../theme/theme8.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image" Target="../media/image1.png"/><Relationship Id="rId5" Type="http://schemas.openxmlformats.org/officeDocument/2006/relationships/slideLayout" Target="../slideLayouts/slideLayout75.xml"/><Relationship Id="rId10" Type="http://schemas.openxmlformats.org/officeDocument/2006/relationships/theme" Target="../theme/theme9.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 </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1" name="Picture 10"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fl" descr="                              Dell - Internal Use - Confidential&#10;"/>
          <p:cNvSpPr txBox="1"/>
          <p:nvPr/>
        </p:nvSpPr>
        <p:spPr>
          <a:xfrm>
            <a:off x="0" y="6409690"/>
            <a:ext cx="9144000" cy="480901"/>
          </a:xfrm>
          <a:prstGeom prst="rect">
            <a:avLst/>
          </a:prstGeom>
          <a:noFill/>
        </p:spPr>
        <p:txBody>
          <a:bodyPr vert="horz" wrap="square" rtlCol="0">
            <a:spAutoFit/>
          </a:bodyPr>
          <a:lstStyle/>
          <a:p>
            <a:pPr algn="l">
              <a:lnSpc>
                <a:spcPct val="90000"/>
              </a:lnSpc>
              <a:spcBef>
                <a:spcPts val="600"/>
              </a:spcBef>
              <a:spcAft>
                <a:spcPts val="0"/>
              </a:spcAft>
              <a:buClr>
                <a:schemeClr val="bg1"/>
              </a:buClr>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60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242"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4" name="Rectangle 13"/>
          <p:cNvSpPr/>
          <p:nvPr/>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276237706"/>
      </p:ext>
    </p:extLst>
  </p:cSld>
  <p:clrMap bg1="dk2" tx1="lt1" bg2="dk1" tx2="lt2" accent1="accent1" accent2="accent2" accent3="accent3" accent4="accent4" accent5="accent5" accent6="accent6" hlink="hlink" folHlink="folHlink"/>
  <p:sldLayoutIdLst>
    <p:sldLayoutId id="2147484365" r:id="rId1"/>
    <p:sldLayoutId id="2147484322" r:id="rId2"/>
    <p:sldLayoutId id="2147484323" r:id="rId3"/>
    <p:sldLayoutId id="2147484324" r:id="rId4"/>
    <p:sldLayoutId id="2147484325" r:id="rId5"/>
    <p:sldLayoutId id="2147484326" r:id="rId6"/>
    <p:sldLayoutId id="2147484327" r:id="rId7"/>
    <p:sldLayoutId id="2147484328" r:id="rId8"/>
    <p:sldLayoutId id="2147484364"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6"/>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2" y="370595"/>
            <a:ext cx="7955280" cy="3877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title</a:t>
            </a:r>
          </a:p>
          <a:p>
            <a:pPr lvl="1"/>
            <a:r>
              <a:rPr lang="en-US" dirty="0" smtClean="0"/>
              <a:t>Second level</a:t>
            </a:r>
          </a:p>
          <a:p>
            <a:pPr lvl="2"/>
            <a:r>
              <a:rPr lang="en-US" dirty="0" smtClean="0"/>
              <a:t>Third level</a:t>
            </a:r>
          </a:p>
          <a:p>
            <a:pPr lvl="3"/>
            <a:r>
              <a:rPr lang="en-US" sz="1000" dirty="0" smtClean="0"/>
              <a:t>Fourth level</a:t>
            </a:r>
            <a:endParaRPr lang="en-US" dirty="0" smtClean="0"/>
          </a:p>
          <a:p>
            <a:pPr lvl="3"/>
            <a:endParaRPr lang="en-US" dirty="0" smtClean="0"/>
          </a:p>
        </p:txBody>
      </p:sp>
      <p:sp>
        <p:nvSpPr>
          <p:cNvPr id="15" name="TextBox 14" hidden="1"/>
          <p:cNvSpPr txBox="1"/>
          <p:nvPr/>
        </p:nvSpPr>
        <p:spPr>
          <a:xfrm>
            <a:off x="1895477" y="6454881"/>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12/29/2014</a:t>
            </a:fld>
            <a:endParaRPr lang="en-US" sz="1000" dirty="0" smtClean="0">
              <a:solidFill>
                <a:schemeClr val="tx2"/>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1"/>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tx1"/>
              </a:solidFill>
              <a:latin typeface="+mn-lt"/>
              <a:ea typeface="+mn-ea"/>
              <a:cs typeface="+mn-cs"/>
            </a:endParaRPr>
          </a:p>
        </p:txBody>
      </p:sp>
      <p:pic>
        <p:nvPicPr>
          <p:cNvPr id="13" name="Picture 9" descr="white"/>
          <p:cNvPicPr>
            <a:picLocks noChangeAspect="1" noChangeArrowheads="1"/>
          </p:cNvPicPr>
          <p:nvPr/>
        </p:nvPicPr>
        <p:blipFill>
          <a:blip r:embed="rId9" cstate="screen"/>
          <a:srcRect/>
          <a:stretch>
            <a:fillRect/>
          </a:stretch>
        </p:blipFill>
        <p:spPr bwMode="black">
          <a:xfrm>
            <a:off x="8474442" y="6303863"/>
            <a:ext cx="374043" cy="374043"/>
          </a:xfrm>
          <a:prstGeom prst="rect">
            <a:avLst/>
          </a:prstGeom>
          <a:noFill/>
          <a:ln w="9525">
            <a:noFill/>
            <a:miter lim="800000"/>
            <a:headEnd/>
            <a:tailEnd/>
          </a:ln>
        </p:spPr>
      </p:pic>
      <p:sp>
        <p:nvSpPr>
          <p:cNvPr id="3" name="fl" descr="                              Dell - Internal Use - Confidential&#10;"/>
          <p:cNvSpPr txBox="1"/>
          <p:nvPr/>
        </p:nvSpPr>
        <p:spPr>
          <a:xfrm>
            <a:off x="0" y="6460490"/>
            <a:ext cx="9144000" cy="429605"/>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1400" dirty="0" err="1" smtClean="0">
              <a:solidFill>
                <a:schemeClr val="tx2"/>
              </a:solidFill>
              <a:latin typeface="+mn-lt"/>
            </a:endParaRPr>
          </a:p>
        </p:txBody>
      </p:sp>
    </p:spTree>
    <p:extLst>
      <p:ext uri="{BB962C8B-B14F-4D97-AF65-F5344CB8AC3E}">
        <p14:creationId xmlns:p14="http://schemas.microsoft.com/office/powerpoint/2010/main" val="996685686"/>
      </p:ext>
    </p:extLst>
  </p:cSld>
  <p:clrMap bg1="dk2" tx1="lt1" bg2="dk1" tx2="lt2" accent1="accent1" accent2="accent2" accent3="accent3" accent4="accent4" accent5="accent5" accent6="accent6" hlink="hlink" folHlink="folHlink"/>
  <p:sldLayoutIdLst>
    <p:sldLayoutId id="2147484168" r:id="rId1"/>
    <p:sldLayoutId id="2147484163" r:id="rId2"/>
    <p:sldLayoutId id="2147484164" r:id="rId3"/>
    <p:sldLayoutId id="2147484165" r:id="rId4"/>
    <p:sldLayoutId id="2147484166" r:id="rId5"/>
    <p:sldLayoutId id="2147484167" r:id="rId6"/>
    <p:sldLayoutId id="2147484169" r:id="rId7"/>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tx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0"/>
        </a:spcBef>
        <a:spcAft>
          <a:spcPts val="0"/>
        </a:spcAft>
        <a:buClr>
          <a:schemeClr val="tx2"/>
        </a:buClr>
        <a:buFont typeface="Arial" pitchFamily="34" charset="0"/>
        <a:buChar char="•"/>
        <a:defRPr sz="14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100000"/>
        </a:lnSpc>
        <a:spcBef>
          <a:spcPts val="0"/>
        </a:spcBef>
        <a:spcAft>
          <a:spcPts val="0"/>
        </a:spcAft>
        <a:buClr>
          <a:schemeClr val="tx2"/>
        </a:buClr>
        <a:buSzPct val="100000"/>
        <a:buFont typeface="Museo Sans For Dell" pitchFamily="2" charset="0"/>
        <a:buChar char="–"/>
        <a:defRPr sz="1200" baseline="0">
          <a:solidFill>
            <a:schemeClr val="tx2"/>
          </a:solidFill>
          <a:latin typeface="Museo Sans For Dell" pitchFamily="2" charset="0"/>
          <a:ea typeface="Museo Sans For Dell" pitchFamily="2" charset="0"/>
        </a:defRPr>
      </a:lvl2pPr>
      <a:lvl3pPr marL="909638" indent="-220663" algn="l" rtl="0" eaLnBrk="1" fontAlgn="base" hangingPunct="1">
        <a:lnSpc>
          <a:spcPct val="100000"/>
        </a:lnSpc>
        <a:spcBef>
          <a:spcPts val="0"/>
        </a:spcBef>
        <a:spcAft>
          <a:spcPts val="0"/>
        </a:spcAft>
        <a:buClr>
          <a:schemeClr val="tx2"/>
        </a:buClr>
        <a:buFont typeface="Museo Sans For Dell" pitchFamily="2" charset="0"/>
        <a:buChar char="›"/>
        <a:defRPr sz="1000">
          <a:solidFill>
            <a:schemeClr val="tx2"/>
          </a:solidFill>
          <a:latin typeface="Museo Sans For Dell" pitchFamily="2" charset="0"/>
          <a:ea typeface="Museo Sans For Dell" pitchFamily="2" charset="0"/>
        </a:defRPr>
      </a:lvl3pPr>
      <a:lvl4pPr marL="1246188" indent="-222250" algn="l" rtl="0" eaLnBrk="1" fontAlgn="base" hangingPunct="1">
        <a:lnSpc>
          <a:spcPct val="100000"/>
        </a:lnSpc>
        <a:spcBef>
          <a:spcPts val="0"/>
        </a:spcBef>
        <a:spcAft>
          <a:spcPct val="0"/>
        </a:spcAft>
        <a:buClr>
          <a:schemeClr val="tx2"/>
        </a:buClr>
        <a:buFont typeface="Courier New" panose="02070309020205020404" pitchFamily="49" charset="0"/>
        <a:buChar char="o"/>
        <a:defRPr sz="1000" baseline="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 </a:t>
            </a:r>
            <a:endParaRPr lang="en-US" dirty="0" smtClean="0"/>
          </a:p>
        </p:txBody>
      </p:sp>
      <p:sp>
        <p:nvSpPr>
          <p:cNvPr id="14" name="TextBox 13"/>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Rectangle 1"/>
          <p:cNvSpPr/>
          <p:nvPr/>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16772283"/>
      </p:ext>
    </p:extLst>
  </p:cSld>
  <p:clrMap bg1="dk2" tx1="lt1" bg2="dk1" tx2="lt2" accent1="accent1" accent2="accent2" accent3="accent3" accent4="accent4" accent5="accent5" accent6="accent6" hlink="hlink" folHlink="folHlink"/>
  <p:sldLayoutIdLst>
    <p:sldLayoutId id="2147484351" r:id="rId1"/>
    <p:sldLayoutId id="2147484258" r:id="rId2"/>
    <p:sldLayoutId id="2147484259" r:id="rId3"/>
    <p:sldLayoutId id="2147484260" r:id="rId4"/>
    <p:sldLayoutId id="2147484261" r:id="rId5"/>
    <p:sldLayoutId id="2147484262" r:id="rId6"/>
    <p:sldLayoutId id="2147484263" r:id="rId7"/>
    <p:sldLayoutId id="2147484264" r:id="rId8"/>
    <p:sldLayoutId id="214748435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50389760"/>
      </p:ext>
    </p:extLst>
  </p:cSld>
  <p:clrMap bg1="dk2" tx1="lt1" bg2="dk1" tx2="lt2" accent1="accent1" accent2="accent2" accent3="accent3" accent4="accent4" accent5="accent5" accent6="accent6" hlink="hlink" folHlink="folHlink"/>
  <p:sldLayoutIdLst>
    <p:sldLayoutId id="2147484352" r:id="rId1"/>
    <p:sldLayoutId id="2147484266" r:id="rId2"/>
    <p:sldLayoutId id="2147484267" r:id="rId3"/>
    <p:sldLayoutId id="2147484268" r:id="rId4"/>
    <p:sldLayoutId id="2147484269" r:id="rId5"/>
    <p:sldLayoutId id="2147484270" r:id="rId6"/>
    <p:sldLayoutId id="2147484271" r:id="rId7"/>
    <p:sldLayoutId id="2147484272" r:id="rId8"/>
    <p:sldLayoutId id="214748435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AAAAAA"/>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803440583"/>
      </p:ext>
    </p:extLst>
  </p:cSld>
  <p:clrMap bg1="dk2" tx1="lt1" bg2="dk1" tx2="lt2" accent1="accent1" accent2="accent2" accent3="accent3" accent4="accent4" accent5="accent5" accent6="accent6" hlink="hlink" folHlink="folHlink"/>
  <p:sldLayoutIdLst>
    <p:sldLayoutId id="2147484354" r:id="rId1"/>
    <p:sldLayoutId id="2147484274" r:id="rId2"/>
    <p:sldLayoutId id="2147484275" r:id="rId3"/>
    <p:sldLayoutId id="2147484276" r:id="rId4"/>
    <p:sldLayoutId id="2147484277" r:id="rId5"/>
    <p:sldLayoutId id="2147484278" r:id="rId6"/>
    <p:sldLayoutId id="2147484279" r:id="rId7"/>
    <p:sldLayoutId id="2147484280" r:id="rId8"/>
    <p:sldLayoutId id="2147484355"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00447C"/>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675758542"/>
      </p:ext>
    </p:extLst>
  </p:cSld>
  <p:clrMap bg1="dk2" tx1="lt1" bg2="dk1" tx2="lt2" accent1="accent1" accent2="accent2" accent3="accent3" accent4="accent4" accent5="accent5" accent6="accent6" hlink="hlink" folHlink="folHlink"/>
  <p:sldLayoutIdLst>
    <p:sldLayoutId id="2147484357" r:id="rId1"/>
    <p:sldLayoutId id="2147484282" r:id="rId2"/>
    <p:sldLayoutId id="2147484283" r:id="rId3"/>
    <p:sldLayoutId id="2147484284" r:id="rId4"/>
    <p:sldLayoutId id="2147484285" r:id="rId5"/>
    <p:sldLayoutId id="2147484286" r:id="rId6"/>
    <p:sldLayoutId id="2147484287" r:id="rId7"/>
    <p:sldLayoutId id="2147484288" r:id="rId8"/>
    <p:sldLayoutId id="2147484356"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860425" indent="-171450" algn="l" rtl="0" eaLnBrk="1" fontAlgn="base" hangingPunct="1">
        <a:lnSpc>
          <a:spcPct val="100000"/>
        </a:lnSpc>
        <a:spcBef>
          <a:spcPts val="300"/>
        </a:spcBef>
        <a:spcAft>
          <a:spcPts val="0"/>
        </a:spcAft>
        <a:buClr>
          <a:srgbClr val="AAAAAA"/>
        </a:buClr>
        <a:buFont typeface="Museo Sans For Dell" panose="02000000000000000000"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002690004"/>
      </p:ext>
    </p:extLst>
  </p:cSld>
  <p:clrMap bg1="dk2" tx1="lt1" bg2="dk1" tx2="lt2" accent1="accent1" accent2="accent2" accent3="accent3" accent4="accent4" accent5="accent5" accent6="accent6" hlink="hlink" folHlink="folHlink"/>
  <p:sldLayoutIdLst>
    <p:sldLayoutId id="2147484359" r:id="rId1"/>
    <p:sldLayoutId id="2147484290" r:id="rId2"/>
    <p:sldLayoutId id="2147484291" r:id="rId3"/>
    <p:sldLayoutId id="2147484292" r:id="rId4"/>
    <p:sldLayoutId id="2147484293" r:id="rId5"/>
    <p:sldLayoutId id="2147484294" r:id="rId6"/>
    <p:sldLayoutId id="2147484295" r:id="rId7"/>
    <p:sldLayoutId id="2147484296" r:id="rId8"/>
    <p:sldLayoutId id="2147484358"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3"/>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9995058"/>
      </p:ext>
    </p:extLst>
  </p:cSld>
  <p:clrMap bg1="dk2" tx1="lt1" bg2="dk1" tx2="lt2" accent1="accent1" accent2="accent2" accent3="accent3" accent4="accent4" accent5="accent5" accent6="accent6" hlink="hlink" folHlink="folHlink"/>
  <p:sldLayoutIdLst>
    <p:sldLayoutId id="2147484361" r:id="rId1"/>
    <p:sldLayoutId id="2147484298" r:id="rId2"/>
    <p:sldLayoutId id="2147484299" r:id="rId3"/>
    <p:sldLayoutId id="2147484300" r:id="rId4"/>
    <p:sldLayoutId id="2147484301" r:id="rId5"/>
    <p:sldLayoutId id="2147484302" r:id="rId6"/>
    <p:sldLayoutId id="2147484303" r:id="rId7"/>
    <p:sldLayoutId id="2147484304" r:id="rId8"/>
    <p:sldLayoutId id="214748436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4"/>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730904318"/>
      </p:ext>
    </p:extLst>
  </p:cSld>
  <p:clrMap bg1="dk2" tx1="lt1" bg2="dk1" tx2="lt2" accent1="accent1" accent2="accent2" accent3="accent3" accent4="accent4" accent5="accent5" accent6="accent6" hlink="hlink" folHlink="folHlink"/>
  <p:sldLayoutIdLst>
    <p:sldLayoutId id="2147484362" r:id="rId1"/>
    <p:sldLayoutId id="2147484314" r:id="rId2"/>
    <p:sldLayoutId id="2147484315" r:id="rId3"/>
    <p:sldLayoutId id="2147484316" r:id="rId4"/>
    <p:sldLayoutId id="2147484317" r:id="rId5"/>
    <p:sldLayoutId id="2147484318" r:id="rId6"/>
    <p:sldLayoutId id="2147484319" r:id="rId7"/>
    <p:sldLayoutId id="2147484320" r:id="rId8"/>
    <p:sldLayoutId id="214748436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5"/>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195388" indent="-1714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efc4xwkb.aspx" TargetMode="External"/><Relationship Id="rId2" Type="http://schemas.openxmlformats.org/officeDocument/2006/relationships/hyperlink" Target="http://msdn.microsoft.com/query/dev12.query?appId=Dev12IDEF1&amp;l=EN-US&amp;k=k(vs.unittesting.testexplorer.overview);k(VS.SolutionExplorer.Selection);k(VS.SolutionExplorer);k(VS.SolutionExplorer.Solutions);k(SolutionItemsProject)&amp;rd=true#BKMK_Run_tests_after_every_build"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msdn.microsoft.com/en-us/library/dn323257(v=vs.12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New Features at VS Ultimate 2013</a:t>
            </a:r>
          </a:p>
        </p:txBody>
      </p:sp>
      <p:sp>
        <p:nvSpPr>
          <p:cNvPr id="3" name="Subtitle 2"/>
          <p:cNvSpPr>
            <a:spLocks noGrp="1"/>
          </p:cNvSpPr>
          <p:nvPr>
            <p:ph type="subTitle" idx="1"/>
          </p:nvPr>
        </p:nvSpPr>
        <p:spPr/>
        <p:txBody>
          <a:bodyPr/>
          <a:lstStyle/>
          <a:p>
            <a:r>
              <a:rPr lang="en-US" dirty="0" smtClean="0"/>
              <a:t>By Rob Feng</a:t>
            </a:r>
            <a:endParaRPr lang="en-US" dirty="0"/>
          </a:p>
        </p:txBody>
      </p:sp>
    </p:spTree>
    <p:extLst>
      <p:ext uri="{BB962C8B-B14F-4D97-AF65-F5344CB8AC3E}">
        <p14:creationId xmlns:p14="http://schemas.microsoft.com/office/powerpoint/2010/main" val="129246057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sz="half" idx="1"/>
          </p:nvPr>
        </p:nvSpPr>
        <p:spPr/>
        <p:txBody>
          <a:bodyPr/>
          <a:lstStyle/>
          <a:p>
            <a:pPr marL="342900" indent="-342900">
              <a:buFont typeface="+mj-lt"/>
              <a:buAutoNum type="arabicPeriod"/>
            </a:pPr>
            <a:r>
              <a:rPr lang="en-US" altLang="zh-CN" dirty="0"/>
              <a:t>Quickly get the information you need, in context (</a:t>
            </a:r>
            <a:r>
              <a:rPr lang="en-US" altLang="zh-CN" dirty="0" err="1"/>
              <a:t>CodeLens</a:t>
            </a:r>
            <a:r>
              <a:rPr lang="en-US" altLang="zh-CN" dirty="0"/>
              <a:t>)</a:t>
            </a:r>
          </a:p>
          <a:p>
            <a:pPr marL="342900" indent="-342900">
              <a:buFont typeface="+mj-lt"/>
              <a:buAutoNum type="arabicPeriod"/>
            </a:pPr>
            <a:r>
              <a:rPr lang="en-US" altLang="zh-CN" dirty="0"/>
              <a:t>Use tools to understand the relationships in existing code (</a:t>
            </a:r>
            <a:r>
              <a:rPr lang="en-US" altLang="zh-CN" dirty="0" err="1"/>
              <a:t>CodeMap</a:t>
            </a:r>
            <a:r>
              <a:rPr lang="en-US" altLang="zh-CN" dirty="0"/>
              <a:t>)</a:t>
            </a:r>
          </a:p>
          <a:p>
            <a:pPr marL="342900" indent="-342900">
              <a:buFont typeface="+mj-lt"/>
              <a:buAutoNum type="arabicPeriod"/>
            </a:pPr>
            <a:r>
              <a:rPr lang="en-US" dirty="0" smtClean="0"/>
              <a:t>Visualize </a:t>
            </a:r>
            <a:r>
              <a:rPr lang="en-US" dirty="0"/>
              <a:t>the structure of an application with UML </a:t>
            </a:r>
            <a:r>
              <a:rPr lang="en-US" dirty="0" smtClean="0"/>
              <a:t>diagrams (UML)</a:t>
            </a:r>
          </a:p>
          <a:p>
            <a:pPr marL="342900" indent="-342900">
              <a:buFont typeface="+mj-lt"/>
              <a:buAutoNum type="arabicPeriod"/>
            </a:pPr>
            <a:r>
              <a:rPr lang="en-US" dirty="0"/>
              <a:t>Describe and enforce architectural </a:t>
            </a:r>
            <a:r>
              <a:rPr lang="en-US" dirty="0" smtClean="0"/>
              <a:t>dependencies (Layer Diagrams)</a:t>
            </a:r>
          </a:p>
          <a:p>
            <a:pPr marL="342900" indent="-342900">
              <a:buFont typeface="+mj-lt"/>
              <a:buAutoNum type="arabicPeriod"/>
            </a:pPr>
            <a:r>
              <a:rPr lang="en-US" altLang="zh-CN" dirty="0"/>
              <a:t>Use IntelliTrace for historical debugging, even in production (IntelliTrace)</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299512164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CodeLens</a:t>
            </a:r>
            <a:endParaRPr lang="en-US" dirty="0"/>
          </a:p>
        </p:txBody>
      </p:sp>
      <p:sp>
        <p:nvSpPr>
          <p:cNvPr id="4" name="Content Placeholder 3"/>
          <p:cNvSpPr>
            <a:spLocks noGrp="1"/>
          </p:cNvSpPr>
          <p:nvPr>
            <p:ph sz="half" idx="1"/>
          </p:nvPr>
        </p:nvSpPr>
        <p:spPr/>
        <p:txBody>
          <a:bodyPr/>
          <a:lstStyle/>
          <a:p>
            <a:r>
              <a:rPr lang="en-US" dirty="0" smtClean="0"/>
              <a:t>All reference of the code</a:t>
            </a:r>
          </a:p>
          <a:p>
            <a:r>
              <a:rPr lang="en-US" dirty="0" smtClean="0"/>
              <a:t>Tested By</a:t>
            </a:r>
          </a:p>
          <a:p>
            <a:pPr lvl="1"/>
            <a:r>
              <a:rPr lang="en-US" dirty="0" smtClean="0"/>
              <a:t>Test list</a:t>
            </a:r>
          </a:p>
          <a:p>
            <a:pPr lvl="1"/>
            <a:r>
              <a:rPr lang="en-US" dirty="0" smtClean="0"/>
              <a:t>Test </a:t>
            </a:r>
            <a:r>
              <a:rPr lang="en-US" dirty="0" err="1" smtClean="0"/>
              <a:t>Ouput</a:t>
            </a:r>
            <a:endParaRPr lang="en-US" dirty="0" smtClean="0"/>
          </a:p>
          <a:p>
            <a:r>
              <a:rPr lang="en-US" dirty="0" smtClean="0"/>
              <a:t>Test Status</a:t>
            </a:r>
          </a:p>
          <a:p>
            <a:r>
              <a:rPr lang="en-US" dirty="0" err="1" smtClean="0"/>
              <a:t>Git</a:t>
            </a:r>
            <a:r>
              <a:rPr lang="en-US" dirty="0" smtClean="0"/>
              <a:t> Authors and Changes</a:t>
            </a:r>
          </a:p>
          <a:p>
            <a:pPr lvl="1"/>
            <a:r>
              <a:rPr lang="en-US" dirty="0" smtClean="0"/>
              <a:t>The last person</a:t>
            </a:r>
          </a:p>
          <a:p>
            <a:pPr lvl="1"/>
            <a:r>
              <a:rPr lang="en-US" dirty="0" smtClean="0"/>
              <a:t>Total changes</a:t>
            </a:r>
          </a:p>
          <a:p>
            <a:pPr lvl="1"/>
            <a:r>
              <a:rPr lang="en-US" dirty="0" smtClean="0"/>
              <a:t>View </a:t>
            </a:r>
            <a:r>
              <a:rPr lang="en-US" dirty="0" err="1" smtClean="0"/>
              <a:t>Changest</a:t>
            </a:r>
            <a:endParaRPr lang="en-US" dirty="0" smtClean="0"/>
          </a:p>
          <a:p>
            <a:r>
              <a:rPr lang="en-US" dirty="0" err="1" smtClean="0"/>
              <a:t>Keboard</a:t>
            </a:r>
            <a:r>
              <a:rPr lang="en-US" dirty="0" smtClean="0"/>
              <a:t> Access</a:t>
            </a:r>
          </a:p>
          <a:p>
            <a:pPr lvl="1"/>
            <a:r>
              <a:rPr lang="en-US" dirty="0" smtClean="0"/>
              <a:t>Alt + </a:t>
            </a:r>
            <a:r>
              <a:rPr lang="en-US" dirty="0" err="1" smtClean="0"/>
              <a:t>Num</a:t>
            </a:r>
            <a:r>
              <a:rPr lang="en-US" dirty="0" smtClean="0"/>
              <a:t> </a:t>
            </a:r>
            <a:r>
              <a:rPr lang="en-US" dirty="0" err="1" smtClean="0"/>
              <a:t>swtich</a:t>
            </a:r>
            <a:r>
              <a:rPr lang="en-US" dirty="0" smtClean="0"/>
              <a:t> </a:t>
            </a:r>
            <a:r>
              <a:rPr lang="en-US" dirty="0" err="1" smtClean="0"/>
              <a:t>CodLens</a:t>
            </a:r>
            <a:r>
              <a:rPr lang="en-US" dirty="0" smtClean="0"/>
              <a:t> section</a:t>
            </a:r>
          </a:p>
          <a:p>
            <a:pPr lvl="1"/>
            <a:r>
              <a:rPr lang="en-US" dirty="0" smtClean="0"/>
              <a:t>Alt + Left/Right arrow to change section</a:t>
            </a:r>
          </a:p>
          <a:p>
            <a:r>
              <a:rPr lang="en-US" dirty="0" smtClean="0"/>
              <a:t>Support Option control Fonts, Colors and Enable.</a:t>
            </a:r>
          </a:p>
          <a:p>
            <a:endParaRPr lang="en-US" dirty="0"/>
          </a:p>
        </p:txBody>
      </p:sp>
      <p:pic>
        <p:nvPicPr>
          <p:cNvPr id="6" name="Picture 2" descr="CodeLens indicators in the cod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255834"/>
            <a:ext cx="64389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043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CodeMap</a:t>
            </a:r>
            <a:endParaRPr lang="en-US" dirty="0"/>
          </a:p>
        </p:txBody>
      </p:sp>
      <p:sp>
        <p:nvSpPr>
          <p:cNvPr id="4" name="Content Placeholder 3"/>
          <p:cNvSpPr>
            <a:spLocks noGrp="1"/>
          </p:cNvSpPr>
          <p:nvPr>
            <p:ph sz="half" idx="1"/>
          </p:nvPr>
        </p:nvSpPr>
        <p:spPr/>
        <p:txBody>
          <a:bodyPr/>
          <a:lstStyle/>
          <a:p>
            <a:r>
              <a:rPr lang="en-US" dirty="0" smtClean="0"/>
              <a:t>Debug</a:t>
            </a:r>
          </a:p>
          <a:p>
            <a:pPr lvl="1"/>
            <a:r>
              <a:rPr lang="en-US" dirty="0" smtClean="0"/>
              <a:t>Map call stack</a:t>
            </a:r>
          </a:p>
          <a:p>
            <a:pPr lvl="1"/>
            <a:r>
              <a:rPr lang="en-US" dirty="0" smtClean="0"/>
              <a:t>Update with next call stack</a:t>
            </a:r>
          </a:p>
          <a:p>
            <a:r>
              <a:rPr lang="en-US" dirty="0" smtClean="0"/>
              <a:t>Add comments</a:t>
            </a:r>
          </a:p>
          <a:p>
            <a:r>
              <a:rPr lang="en-US" dirty="0" smtClean="0"/>
              <a:t>Add </a:t>
            </a:r>
            <a:r>
              <a:rPr lang="en-US" smtClean="0"/>
              <a:t>related code</a:t>
            </a:r>
            <a:endParaRPr lang="en-US" dirty="0" smtClean="0"/>
          </a:p>
          <a:p>
            <a:endParaRPr lang="en-US" dirty="0" smtClean="0"/>
          </a:p>
          <a:p>
            <a:endParaRPr lang="en-US" dirty="0"/>
          </a:p>
        </p:txBody>
      </p:sp>
      <p:pic>
        <p:nvPicPr>
          <p:cNvPr id="2050" name="Picture 2" descr="Debugging with call stacks on cod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6" y="1666506"/>
            <a:ext cx="5881809" cy="445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6990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Modeling diagrams help you understand, clarify, and communicate ideas about your code and the user requirements that your software system must support.</a:t>
            </a:r>
            <a:endParaRPr lang="en-US" dirty="0"/>
          </a:p>
        </p:txBody>
      </p:sp>
      <p:sp>
        <p:nvSpPr>
          <p:cNvPr id="2" name="Title 1"/>
          <p:cNvSpPr>
            <a:spLocks noGrp="1"/>
          </p:cNvSpPr>
          <p:nvPr>
            <p:ph type="title"/>
          </p:nvPr>
        </p:nvSpPr>
        <p:spPr/>
        <p:txBody>
          <a:bodyPr/>
          <a:lstStyle/>
          <a:p>
            <a:r>
              <a:rPr lang="en-US" altLang="zh-CN" dirty="0" smtClean="0"/>
              <a:t>UML</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dirty="0" smtClean="0"/>
              <a:t>Class Diagram</a:t>
            </a:r>
          </a:p>
          <a:p>
            <a:r>
              <a:rPr lang="en-US" dirty="0" smtClean="0"/>
              <a:t>Sequence Diagram</a:t>
            </a:r>
          </a:p>
          <a:p>
            <a:r>
              <a:rPr lang="en-US" dirty="0" smtClean="0"/>
              <a:t>Use Case Diagram</a:t>
            </a:r>
          </a:p>
          <a:p>
            <a:r>
              <a:rPr lang="en-US" dirty="0" smtClean="0"/>
              <a:t>Activity </a:t>
            </a:r>
            <a:r>
              <a:rPr lang="en-US" altLang="zh-CN" dirty="0" smtClean="0"/>
              <a:t>Diagram</a:t>
            </a:r>
          </a:p>
          <a:p>
            <a:r>
              <a:rPr lang="en-US" dirty="0" smtClean="0"/>
              <a:t>Component</a:t>
            </a:r>
            <a:r>
              <a:rPr lang="en-US" altLang="zh-CN" dirty="0" smtClean="0"/>
              <a:t> </a:t>
            </a:r>
            <a:r>
              <a:rPr lang="en-US" altLang="zh-CN" dirty="0"/>
              <a:t>Diagram</a:t>
            </a:r>
            <a:endParaRPr lang="en-US" dirty="0" smtClean="0"/>
          </a:p>
          <a:p>
            <a:r>
              <a:rPr lang="en-US" dirty="0" smtClean="0"/>
              <a:t>Layer</a:t>
            </a:r>
            <a:r>
              <a:rPr lang="en-US" altLang="zh-CN" dirty="0"/>
              <a:t> </a:t>
            </a:r>
            <a:r>
              <a:rPr lang="en-US" altLang="zh-CN" dirty="0" smtClean="0"/>
              <a:t>Diagram</a:t>
            </a:r>
          </a:p>
          <a:p>
            <a:r>
              <a:rPr lang="en-US" dirty="0" smtClean="0"/>
              <a:t>Directed Graph Document</a:t>
            </a:r>
          </a:p>
          <a:p>
            <a:endParaRPr lang="en-US" dirty="0"/>
          </a:p>
        </p:txBody>
      </p:sp>
    </p:spTree>
    <p:extLst>
      <p:ext uri="{BB962C8B-B14F-4D97-AF65-F5344CB8AC3E}">
        <p14:creationId xmlns:p14="http://schemas.microsoft.com/office/powerpoint/2010/main" val="39939656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Spend less time debugging your app in Visual Studio Ultimate when you use IntelliTrace to record and trace your code's execution history. You can find bugs more easily without setting lots of breakpoints because </a:t>
            </a:r>
            <a:r>
              <a:rPr lang="en-US" altLang="zh-CN" dirty="0" err="1"/>
              <a:t>IntelliTrace</a:t>
            </a:r>
            <a:r>
              <a:rPr lang="en-US" altLang="zh-CN" dirty="0"/>
              <a:t> lets you:</a:t>
            </a:r>
            <a:endParaRPr lang="en-US" dirty="0"/>
          </a:p>
        </p:txBody>
      </p:sp>
      <p:sp>
        <p:nvSpPr>
          <p:cNvPr id="2" name="Title 1"/>
          <p:cNvSpPr>
            <a:spLocks noGrp="1"/>
          </p:cNvSpPr>
          <p:nvPr>
            <p:ph type="title"/>
          </p:nvPr>
        </p:nvSpPr>
        <p:spPr/>
        <p:txBody>
          <a:bodyPr/>
          <a:lstStyle/>
          <a:p>
            <a:r>
              <a:rPr lang="en-US" dirty="0" smtClean="0"/>
              <a:t>IntelliTrace</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altLang="zh-CN" dirty="0"/>
              <a:t>Record specific events that happened in your app</a:t>
            </a:r>
            <a:r>
              <a:rPr lang="en-US" altLang="zh-CN" dirty="0" smtClean="0"/>
              <a:t>.</a:t>
            </a:r>
            <a:br>
              <a:rPr lang="en-US" altLang="zh-CN" dirty="0" smtClean="0"/>
            </a:br>
            <a:r>
              <a:rPr lang="en-US" altLang="zh-CN" dirty="0"/>
              <a:t>You can examine related code, data that appears in the </a:t>
            </a:r>
            <a:r>
              <a:rPr lang="en-US" altLang="zh-CN" b="1" dirty="0"/>
              <a:t>Locals</a:t>
            </a:r>
            <a:r>
              <a:rPr lang="en-US" altLang="zh-CN" dirty="0"/>
              <a:t> window during debugger events, and function call information, if you choose to collect it</a:t>
            </a:r>
            <a:r>
              <a:rPr lang="en-US" altLang="zh-CN" dirty="0" smtClean="0"/>
              <a:t>.</a:t>
            </a:r>
          </a:p>
          <a:p>
            <a:r>
              <a:rPr lang="en-US" altLang="zh-CN" dirty="0"/>
              <a:t>Reduce restarting </a:t>
            </a:r>
            <a:r>
              <a:rPr lang="en-US" altLang="zh-CN" dirty="0" smtClean="0"/>
              <a:t>your app to recreate bugs or events.</a:t>
            </a:r>
          </a:p>
          <a:p>
            <a:r>
              <a:rPr lang="en-US" altLang="zh-CN" dirty="0"/>
              <a:t>Debug errors that are hard to reproduce or that happen in deployment.</a:t>
            </a:r>
            <a:endParaRPr lang="zh-CN" altLang="en-US" dirty="0"/>
          </a:p>
          <a:p>
            <a:endParaRPr lang="en-US" dirty="0"/>
          </a:p>
        </p:txBody>
      </p:sp>
    </p:spTree>
    <p:extLst>
      <p:ext uri="{BB962C8B-B14F-4D97-AF65-F5344CB8AC3E}">
        <p14:creationId xmlns:p14="http://schemas.microsoft.com/office/powerpoint/2010/main" val="264065004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Other Features</a:t>
            </a:r>
            <a:endParaRPr lang="zh-CN" altLang="en-US" dirty="0"/>
          </a:p>
        </p:txBody>
      </p:sp>
      <p:sp>
        <p:nvSpPr>
          <p:cNvPr id="6" name="Content Placeholder 5"/>
          <p:cNvSpPr>
            <a:spLocks noGrp="1"/>
          </p:cNvSpPr>
          <p:nvPr>
            <p:ph sz="half" idx="1"/>
          </p:nvPr>
        </p:nvSpPr>
        <p:spPr>
          <a:xfrm>
            <a:off x="364632" y="1706880"/>
            <a:ext cx="4348045" cy="4267200"/>
          </a:xfrm>
        </p:spPr>
        <p:txBody>
          <a:bodyPr/>
          <a:lstStyle/>
          <a:p>
            <a:pPr marL="342900" indent="-342900">
              <a:buFont typeface="+mj-lt"/>
              <a:buAutoNum type="arabicPeriod"/>
            </a:pPr>
            <a:r>
              <a:rPr lang="en-US" altLang="zh-CN" dirty="0" smtClean="0">
                <a:hlinkClick r:id="rId2"/>
              </a:rPr>
              <a:t>Auto </a:t>
            </a:r>
            <a:r>
              <a:rPr lang="en-US" altLang="zh-CN" dirty="0" smtClean="0">
                <a:hlinkClick r:id="rId2"/>
              </a:rPr>
              <a:t>Run Test</a:t>
            </a:r>
            <a:endParaRPr lang="en-US" altLang="zh-CN" dirty="0" smtClean="0"/>
          </a:p>
          <a:p>
            <a:pPr marL="342900" indent="-342900">
              <a:buFont typeface="+mj-lt"/>
              <a:buAutoNum type="arabicPeriod"/>
            </a:pPr>
            <a:r>
              <a:rPr lang="en-US" altLang="zh-CN" dirty="0" smtClean="0">
                <a:hlinkClick r:id="rId3"/>
              </a:rPr>
              <a:t>Editor Feature</a:t>
            </a:r>
            <a:endParaRPr lang="en-US" altLang="zh-CN" dirty="0" smtClean="0"/>
          </a:p>
          <a:p>
            <a:pPr marL="687388" lvl="1" indent="-342900">
              <a:buFont typeface="+mj-lt"/>
              <a:buAutoNum type="arabicPeriod"/>
            </a:pPr>
            <a:r>
              <a:rPr lang="en-US" altLang="zh-CN" dirty="0" smtClean="0"/>
              <a:t>Color of the left </a:t>
            </a:r>
            <a:r>
              <a:rPr lang="en-US" altLang="zh-CN" dirty="0" smtClean="0"/>
              <a:t>margin, Color of the right margin</a:t>
            </a:r>
            <a:endParaRPr lang="en-US" altLang="zh-CN" dirty="0" smtClean="0"/>
          </a:p>
          <a:p>
            <a:pPr marL="687388" lvl="1" indent="-342900">
              <a:buFont typeface="+mj-lt"/>
              <a:buAutoNum type="arabicPeriod"/>
            </a:pPr>
            <a:r>
              <a:rPr lang="en-US" altLang="zh-CN" dirty="0"/>
              <a:t>Navigate </a:t>
            </a:r>
            <a:r>
              <a:rPr lang="en-US" altLang="zh-CN" dirty="0" smtClean="0"/>
              <a:t>To (Ctrl + ,), </a:t>
            </a:r>
            <a:r>
              <a:rPr lang="en-US" altLang="zh-CN" dirty="0"/>
              <a:t>Finds a symbol or file in the active </a:t>
            </a:r>
            <a:r>
              <a:rPr lang="en-US" altLang="zh-CN" dirty="0" smtClean="0"/>
              <a:t>solution</a:t>
            </a:r>
          </a:p>
          <a:p>
            <a:pPr marL="687388" lvl="1" indent="-342900">
              <a:buFont typeface="+mj-lt"/>
              <a:buAutoNum type="arabicPeriod"/>
            </a:pPr>
            <a:r>
              <a:rPr lang="en-US" altLang="zh-CN" dirty="0"/>
              <a:t>Using Regular Expressions in Find or Replace </a:t>
            </a:r>
            <a:r>
              <a:rPr lang="en-US" altLang="zh-CN" dirty="0" smtClean="0"/>
              <a:t>Text</a:t>
            </a:r>
          </a:p>
          <a:p>
            <a:pPr marL="687388" lvl="1" indent="-342900">
              <a:buFont typeface="+mj-lt"/>
              <a:buAutoNum type="arabicPeriod"/>
            </a:pPr>
            <a:r>
              <a:rPr lang="en-US" altLang="zh-CN" dirty="0" smtClean="0"/>
              <a:t>Peek Definition / Peek Help</a:t>
            </a:r>
          </a:p>
          <a:p>
            <a:pPr marL="687388" lvl="1" indent="-342900">
              <a:buFont typeface="+mj-lt"/>
              <a:buAutoNum type="arabicPeriod"/>
            </a:pPr>
            <a:r>
              <a:rPr lang="en-US" altLang="zh-CN" dirty="0" smtClean="0"/>
              <a:t>Task List</a:t>
            </a:r>
          </a:p>
          <a:p>
            <a:pPr marL="687388" lvl="1" indent="-342900">
              <a:buFont typeface="+mj-lt"/>
              <a:buAutoNum type="arabicPeriod"/>
            </a:pPr>
            <a:r>
              <a:rPr lang="en-US" altLang="zh-CN" dirty="0" smtClean="0"/>
              <a:t>Scroll bar source overview</a:t>
            </a:r>
            <a:endParaRPr lang="en-US" altLang="zh-CN" dirty="0" smtClean="0"/>
          </a:p>
          <a:p>
            <a:pPr marL="342900" indent="-342900">
              <a:buFont typeface="+mj-lt"/>
              <a:buAutoNum type="arabicPeriod"/>
            </a:pPr>
            <a:r>
              <a:rPr lang="en-US" altLang="zh-CN" dirty="0">
                <a:hlinkClick r:id="rId4"/>
              </a:rPr>
              <a:t>Examine return values of method calls</a:t>
            </a:r>
            <a:endParaRPr lang="en-US" altLang="zh-CN" dirty="0"/>
          </a:p>
          <a:p>
            <a:pPr marL="342900" indent="-342900">
              <a:buFont typeface="+mj-lt"/>
              <a:buAutoNum type="arabicPeriod"/>
            </a:pPr>
            <a:r>
              <a:rPr lang="en-US" altLang="zh-CN" dirty="0" smtClean="0"/>
              <a:t>xx</a:t>
            </a:r>
            <a:endParaRPr lang="en-US" altLang="zh-CN" dirty="0" smtClean="0"/>
          </a:p>
          <a:p>
            <a:pPr marL="342900" indent="-342900">
              <a:buFont typeface="+mj-lt"/>
              <a:buAutoNum type="arabicPeriod"/>
            </a:pPr>
            <a:endParaRPr lang="zh-CN" alt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622" y="2060331"/>
            <a:ext cx="26003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622" y="3176370"/>
            <a:ext cx="3875209" cy="219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567391"/>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Template_4x3_2014_Updated">
  <a:themeElements>
    <a:clrScheme name="Custom 1">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E384890-8F9F-4A11-9330-31F5F14C349B}"/>
    </a:ext>
  </a:extLst>
</a:theme>
</file>

<file path=ppt/theme/theme10.xml><?xml version="1.0" encoding="utf-8"?>
<a:theme xmlns:a="http://schemas.openxmlformats.org/drawingml/2006/main" name="Content with Dell Berr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8BAF95F-293E-49F1-9C5A-6A7DFEFCDE30}"/>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Dell Blue background ">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14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21BA7CA8-7620-4C1E-95A4-65CD1B58CD3B}"/>
    </a:ext>
  </a:extLst>
</a:theme>
</file>

<file path=ppt/theme/theme3.xml><?xml version="1.0" encoding="utf-8"?>
<a:theme xmlns:a="http://schemas.openxmlformats.org/drawingml/2006/main" name="Content with Dell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2936EF5-9C78-4A9F-B13F-C44543044758}"/>
    </a:ext>
  </a:extLst>
</a:theme>
</file>

<file path=ppt/theme/theme4.xml><?xml version="1.0" encoding="utf-8"?>
<a:theme xmlns:a="http://schemas.openxmlformats.org/drawingml/2006/main" name="Content with Dell Gra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AF3762C5-E896-4764-88B9-1C96F93B9BCD}"/>
    </a:ext>
  </a:extLst>
</a:theme>
</file>

<file path=ppt/theme/theme5.xml><?xml version="1.0" encoding="utf-8"?>
<a:theme xmlns:a="http://schemas.openxmlformats.org/drawingml/2006/main" name="Content with Dell Dark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113EF733-E79B-44B7-BFB7-3203CC8C70D7}"/>
    </a:ext>
  </a:extLst>
</a:theme>
</file>

<file path=ppt/theme/theme6.xml><?xml version="1.0" encoding="utf-8"?>
<a:theme xmlns:a="http://schemas.openxmlformats.org/drawingml/2006/main" name="Content with Dell Teal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C4A94E3-FA97-42A4-BA2D-437C73A6F7E5}"/>
    </a:ext>
  </a:extLst>
</a:theme>
</file>

<file path=ppt/theme/theme7.xml><?xml version="1.0" encoding="utf-8"?>
<a:theme xmlns:a="http://schemas.openxmlformats.org/drawingml/2006/main" name="Content with Dell Green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1C20380-6C7B-4A01-A2EA-DEBD17F86DFB}"/>
    </a:ext>
  </a:extLst>
</a:theme>
</file>

<file path=ppt/theme/theme8.xml><?xml version="1.0" encoding="utf-8"?>
<a:theme xmlns:a="http://schemas.openxmlformats.org/drawingml/2006/main" name="Content with Dell Yellow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05AC854-A408-4B81-86C9-67883E0C9BF8}"/>
    </a:ext>
  </a:extLst>
</a:theme>
</file>

<file path=ppt/theme/theme9.xml><?xml version="1.0" encoding="utf-8"?>
<a:theme xmlns:a="http://schemas.openxmlformats.org/drawingml/2006/main" name="Content with Dell Dark Red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32E81F1-70E5-4D00-AE0F-456D020155F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Dell_Template_4x3_2014_Updated</Template>
  <TotalTime>0</TotalTime>
  <Words>365</Words>
  <Application>Microsoft Office PowerPoint</Application>
  <PresentationFormat>On-screen Show (4:3)</PresentationFormat>
  <Paragraphs>69</Paragraphs>
  <Slides>7</Slides>
  <Notes>5</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7</vt:i4>
      </vt:variant>
    </vt:vector>
  </HeadingPairs>
  <TitlesOfParts>
    <vt:vector size="23" baseType="lpstr">
      <vt:lpstr>Arial</vt:lpstr>
      <vt:lpstr>Courier New</vt:lpstr>
      <vt:lpstr>Museo For Dell 300</vt:lpstr>
      <vt:lpstr>Wingdings</vt:lpstr>
      <vt:lpstr>museo sans for dell</vt:lpstr>
      <vt:lpstr>Arial Black</vt:lpstr>
      <vt:lpstr>Dell_Template_4x3_2014_Updated</vt:lpstr>
      <vt:lpstr>Content Dell Blue background </vt:lpstr>
      <vt:lpstr>Content with Dell Blue footer</vt:lpstr>
      <vt:lpstr>Content with Dell Gray footer</vt:lpstr>
      <vt:lpstr>Content with Dell Dark Blue footer</vt:lpstr>
      <vt:lpstr>Content with Dell Teal footer</vt:lpstr>
      <vt:lpstr>Content with Dell Green footer</vt:lpstr>
      <vt:lpstr>Content with Dell Yellow footer</vt:lpstr>
      <vt:lpstr>Content with Dell Dark Red footer</vt:lpstr>
      <vt:lpstr>Content with Dell Berry footer</vt:lpstr>
      <vt:lpstr>New Features at VS Ultimate 2013</vt:lpstr>
      <vt:lpstr>Purpose</vt:lpstr>
      <vt:lpstr>CodeLens</vt:lpstr>
      <vt:lpstr>CodeMap</vt:lpstr>
      <vt:lpstr>UML</vt:lpstr>
      <vt:lpstr>IntelliTrace</vt:lpstr>
      <vt:lpstr>Other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 Committee</dc:title>
  <dc:creator>Nancy You</dc:creator>
  <cp:keywords>Internal Use</cp:keywords>
  <cp:lastModifiedBy>Rob Feng</cp:lastModifiedBy>
  <cp:revision>68</cp:revision>
  <cp:lastPrinted>2014-02-14T16:26:12Z</cp:lastPrinted>
  <dcterms:created xsi:type="dcterms:W3CDTF">2014-11-05T07:54:43Z</dcterms:created>
  <dcterms:modified xsi:type="dcterms:W3CDTF">2014-12-29T07:08:16Z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dedaacc5-af43-40b1-b4a0-d7a6bf3e4cdd</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1.2AMER</vt:lpwstr>
  </property>
</Properties>
</file>