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</p:sldMasterIdLst>
  <p:notesMasterIdLst>
    <p:notesMasterId r:id="rId20"/>
  </p:notesMasterIdLst>
  <p:handoutMasterIdLst>
    <p:handoutMasterId r:id="rId21"/>
  </p:handoutMasterIdLst>
  <p:sldIdLst>
    <p:sldId id="256" r:id="rId14"/>
    <p:sldId id="257" r:id="rId15"/>
    <p:sldId id="258" r:id="rId16"/>
    <p:sldId id="259" r:id="rId17"/>
    <p:sldId id="261" r:id="rId18"/>
    <p:sldId id="260" r:id="rId19"/>
  </p:sldIdLst>
  <p:sldSz cx="9144000" cy="6858000" type="screen4x3"/>
  <p:notesSz cx="7010400" cy="9296400"/>
  <p:embeddedFontLst>
    <p:embeddedFont>
      <p:font typeface="museo sans for dell" panose="020B0604020202020204" charset="0"/>
      <p:regular r:id="rId22"/>
      <p:bold r:id="rId23"/>
    </p:embeddedFont>
    <p:embeddedFont>
      <p:font typeface="Museo For Dell 300" panose="02000000000000000000" charset="0"/>
      <p:regular r:id="rId24"/>
    </p:embeddedFont>
    <p:embeddedFont>
      <p:font typeface="Arial Black" panose="020B0A04020102020204" pitchFamily="34" charset="0"/>
      <p:bold r:id="rId25"/>
    </p:embeddedFont>
  </p:embeddedFontLst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AAAAAA"/>
    <a:srgbClr val="74CAC7"/>
    <a:srgbClr val="C82B67"/>
    <a:srgbClr val="6E2585"/>
    <a:srgbClr val="EEEEEE"/>
    <a:srgbClr val="F05B40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211" autoAdjust="0"/>
  </p:normalViewPr>
  <p:slideViewPr>
    <p:cSldViewPr snapToGrid="0">
      <p:cViewPr>
        <p:scale>
          <a:sx n="81" d="100"/>
          <a:sy n="81" d="100"/>
        </p:scale>
        <p:origin x="-58" y="-58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62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font" Target="fonts/font3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What's New in Developer Quality and Diagnostic Tools in Visual Studio 2013 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http://msdn.microsoft.com/en-us/library/hh704261.aspx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What’s New for the Debugger in Visual Studio 2013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http://msdn.microsoft.com/en-us/library/01xdt7cs.aspx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Museo Sans For Dell" pitchFamily="2" charset="0"/>
              <a:ea typeface="+mn-ea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CodeLens aka Code Information Indicators (Reference,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Test and Change)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http://blogs.msdn.com/b/zainnab/archive/2013/07/09/visual-studio-2013-preview-codelens-aka-code-information-indicators.aspx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Find code changes and other history with CodeLens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/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http://msdn.microsoft.com/en-us/library/dn269218.aspx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Map methods on the call stack while debugging in Visual Studio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http://msdn.microsoft.com/en-us/library/dn194476.aspx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Developing Models for Software Design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http://msdn.microsoft.com/en-us/library/vstudio/dd409436.aspx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Properties of Associations in UML Class Diagrams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http://msdn.microsoft.com/en-us/library/vstudio/dd323862.aspx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12/28/2014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query/dev12.query?appId=Dev12IDEF1&amp;l=EN-US&amp;k=k(vs.unittesting.testexplorer.overview);k(VS.SolutionExplorer.Selection);k(VS.SolutionExplorer);k(VS.SolutionExplorer.Solutions);k(SolutionItemsProject)&amp;rd=true#BKMK_Run_tests_after_every_build" TargetMode="External"/><Relationship Id="rId2" Type="http://schemas.openxmlformats.org/officeDocument/2006/relationships/hyperlink" Target="http://msdn.microsoft.com/en-us/library/dn323257(v=vs.12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msdn.microsoft.com/en-us/library/efc4xwkb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Features at VS Ultimate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Quickly get the information you need, in context (</a:t>
            </a:r>
            <a:r>
              <a:rPr lang="en-US" altLang="zh-CN" dirty="0" err="1"/>
              <a:t>CodeLens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 tools to understand the relationships in existing code (</a:t>
            </a:r>
            <a:r>
              <a:rPr lang="en-US" altLang="zh-CN" dirty="0" err="1"/>
              <a:t>CodeMap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Visualize </a:t>
            </a:r>
            <a:r>
              <a:rPr lang="en-US" dirty="0"/>
              <a:t>the structure of an application with UML </a:t>
            </a:r>
            <a:r>
              <a:rPr lang="en-US" dirty="0" smtClean="0"/>
              <a:t>diagrams (UML)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Describe and enforce architectural </a:t>
            </a:r>
            <a:r>
              <a:rPr lang="en-US" dirty="0" smtClean="0"/>
              <a:t>dependencies (Layer Diagrams)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 </a:t>
            </a:r>
            <a:r>
              <a:rPr lang="en-US" altLang="zh-CN" dirty="0" err="1"/>
              <a:t>IntelliTrace</a:t>
            </a:r>
            <a:r>
              <a:rPr lang="en-US" altLang="zh-CN" dirty="0"/>
              <a:t> for historical debugging, even in production (</a:t>
            </a:r>
            <a:r>
              <a:rPr lang="en-US" altLang="zh-CN" dirty="0" err="1"/>
              <a:t>IntelliTrace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121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631" y="984738"/>
            <a:ext cx="7955280" cy="796758"/>
          </a:xfrm>
        </p:spPr>
        <p:txBody>
          <a:bodyPr>
            <a:normAutofit/>
          </a:bodyPr>
          <a:lstStyle/>
          <a:p>
            <a:r>
              <a:rPr lang="en-US" altLang="zh-CN" dirty="0"/>
              <a:t>Find out more about your code without leaving the editor when you use </a:t>
            </a:r>
            <a:r>
              <a:rPr lang="en-US" altLang="zh-CN" dirty="0" smtClean="0"/>
              <a:t>CodeLens.</a:t>
            </a:r>
            <a:br>
              <a:rPr lang="en-US" altLang="zh-CN" dirty="0" smtClean="0"/>
            </a:br>
            <a:r>
              <a:rPr lang="en-US" altLang="zh-CN" dirty="0"/>
              <a:t>You can find code references, changes to your code, linked bugs, work items, code reviews, and unit tests –</a:t>
            </a:r>
            <a:r>
              <a:rPr lang="zh-CN" altLang="en-US" dirty="0"/>
              <a:t> </a:t>
            </a:r>
            <a:r>
              <a:rPr lang="en-US" altLang="zh-CN" dirty="0"/>
              <a:t>all in the same context as your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CodeLens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reference of the code</a:t>
            </a:r>
          </a:p>
          <a:p>
            <a:r>
              <a:rPr lang="en-US" dirty="0" smtClean="0"/>
              <a:t>Tested By</a:t>
            </a:r>
          </a:p>
          <a:p>
            <a:pPr lvl="1"/>
            <a:r>
              <a:rPr lang="en-US" dirty="0" smtClean="0"/>
              <a:t>Test list</a:t>
            </a:r>
          </a:p>
          <a:p>
            <a:pPr lvl="1"/>
            <a:r>
              <a:rPr lang="en-US" dirty="0" smtClean="0"/>
              <a:t>Test </a:t>
            </a:r>
            <a:r>
              <a:rPr lang="en-US" dirty="0" err="1" smtClean="0"/>
              <a:t>Ouput</a:t>
            </a:r>
            <a:endParaRPr lang="en-US" dirty="0" smtClean="0"/>
          </a:p>
          <a:p>
            <a:r>
              <a:rPr lang="en-US" dirty="0" smtClean="0"/>
              <a:t>Test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Authors and Changes</a:t>
            </a:r>
          </a:p>
          <a:p>
            <a:pPr lvl="1"/>
            <a:r>
              <a:rPr lang="en-US" dirty="0" smtClean="0"/>
              <a:t>The last person</a:t>
            </a:r>
          </a:p>
          <a:p>
            <a:pPr lvl="1"/>
            <a:r>
              <a:rPr lang="en-US" dirty="0" smtClean="0"/>
              <a:t>Total changes</a:t>
            </a:r>
          </a:p>
          <a:p>
            <a:pPr lvl="1"/>
            <a:r>
              <a:rPr lang="en-US" dirty="0" smtClean="0"/>
              <a:t>View </a:t>
            </a:r>
            <a:r>
              <a:rPr lang="en-US" dirty="0" err="1" smtClean="0"/>
              <a:t>Changest</a:t>
            </a:r>
            <a:endParaRPr lang="en-US" dirty="0" smtClean="0"/>
          </a:p>
          <a:p>
            <a:r>
              <a:rPr lang="en-US" dirty="0" err="1" smtClean="0"/>
              <a:t>Keboard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Alt +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swtich</a:t>
            </a:r>
            <a:r>
              <a:rPr lang="en-US" dirty="0" smtClean="0"/>
              <a:t> </a:t>
            </a:r>
            <a:r>
              <a:rPr lang="en-US" dirty="0" err="1" smtClean="0"/>
              <a:t>CodLens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Alt + Left/Right arrow to change section</a:t>
            </a:r>
          </a:p>
          <a:p>
            <a:r>
              <a:rPr lang="en-US" dirty="0" smtClean="0"/>
              <a:t>Support Option control Fonts, Colors and Enable.</a:t>
            </a:r>
          </a:p>
          <a:p>
            <a:endParaRPr lang="en-US" dirty="0"/>
          </a:p>
        </p:txBody>
      </p:sp>
      <p:pic>
        <p:nvPicPr>
          <p:cNvPr id="6" name="Picture 2" descr="CodeLens indicators in the code ed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255834"/>
            <a:ext cx="64389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04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631" y="984738"/>
            <a:ext cx="7955280" cy="796758"/>
          </a:xfrm>
        </p:spPr>
        <p:txBody>
          <a:bodyPr>
            <a:normAutofit/>
          </a:bodyPr>
          <a:lstStyle/>
          <a:p>
            <a:r>
              <a:rPr lang="en-US" altLang="zh-CN" dirty="0"/>
              <a:t>Find out more about your code without leaving the editor when you use </a:t>
            </a:r>
            <a:r>
              <a:rPr lang="en-US" altLang="zh-CN" dirty="0" smtClean="0"/>
              <a:t>CodeLens.</a:t>
            </a:r>
            <a:br>
              <a:rPr lang="en-US" altLang="zh-CN" dirty="0" smtClean="0"/>
            </a:br>
            <a:r>
              <a:rPr lang="en-US" altLang="zh-CN" dirty="0"/>
              <a:t>You can find code references, changes to your code, linked bugs, work items, code reviews, and unit tests –</a:t>
            </a:r>
            <a:r>
              <a:rPr lang="zh-CN" altLang="en-US" dirty="0"/>
              <a:t> </a:t>
            </a:r>
            <a:r>
              <a:rPr lang="en-US" altLang="zh-CN" dirty="0"/>
              <a:t>all in the same context as your code.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Map call stack</a:t>
            </a:r>
          </a:p>
          <a:p>
            <a:pPr lvl="1"/>
            <a:r>
              <a:rPr lang="en-US" dirty="0" smtClean="0"/>
              <a:t>Update with next call stack</a:t>
            </a:r>
          </a:p>
          <a:p>
            <a:r>
              <a:rPr lang="en-US" dirty="0" smtClean="0"/>
              <a:t>Add comments</a:t>
            </a:r>
          </a:p>
          <a:p>
            <a:r>
              <a:rPr lang="en-US" dirty="0" smtClean="0"/>
              <a:t>Add </a:t>
            </a:r>
            <a:r>
              <a:rPr lang="en-US" smtClean="0"/>
              <a:t>related code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Debugging with call stacks on code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6" y="1666506"/>
            <a:ext cx="5881809" cy="44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699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4631" y="984738"/>
            <a:ext cx="7955280" cy="796758"/>
          </a:xfrm>
        </p:spPr>
        <p:txBody>
          <a:bodyPr>
            <a:normAutofit/>
          </a:bodyPr>
          <a:lstStyle/>
          <a:p>
            <a:r>
              <a:rPr lang="en-US" altLang="zh-CN" dirty="0"/>
              <a:t>Modeling diagrams help you understand, clarify, and communicate ideas about your code and the user requirements that your software system must support.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403" y="1706252"/>
            <a:ext cx="7955280" cy="4389748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 smtClean="0"/>
          </a:p>
          <a:p>
            <a:r>
              <a:rPr lang="en-US" dirty="0" smtClean="0"/>
              <a:t>Sequence Diagram</a:t>
            </a:r>
            <a:endParaRPr lang="en-US" dirty="0" smtClean="0"/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Activity </a:t>
            </a:r>
            <a:r>
              <a:rPr lang="en-US" altLang="zh-CN" dirty="0" smtClean="0"/>
              <a:t>Diagram</a:t>
            </a:r>
          </a:p>
          <a:p>
            <a:r>
              <a:rPr lang="en-US" dirty="0" smtClean="0"/>
              <a:t>Component</a:t>
            </a:r>
            <a:r>
              <a:rPr lang="en-US" altLang="zh-CN" dirty="0" smtClean="0"/>
              <a:t> </a:t>
            </a:r>
            <a:r>
              <a:rPr lang="en-US" altLang="zh-CN" dirty="0"/>
              <a:t>Diagram</a:t>
            </a:r>
            <a:endParaRPr lang="en-US" dirty="0" smtClean="0"/>
          </a:p>
          <a:p>
            <a:r>
              <a:rPr lang="en-US" dirty="0" smtClean="0"/>
              <a:t>Layer</a:t>
            </a:r>
            <a:r>
              <a:rPr lang="en-US" altLang="zh-CN" dirty="0"/>
              <a:t> </a:t>
            </a:r>
            <a:r>
              <a:rPr lang="en-US" altLang="zh-CN" dirty="0" smtClean="0"/>
              <a:t>Diagram</a:t>
            </a:r>
          </a:p>
          <a:p>
            <a:r>
              <a:rPr lang="en-US" dirty="0" smtClean="0"/>
              <a:t>Directed Graph Document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656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Features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64632" y="1706880"/>
            <a:ext cx="4348045" cy="42672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Examine return values of </a:t>
            </a:r>
            <a:r>
              <a:rPr lang="en-US" altLang="zh-CN" dirty="0" smtClean="0">
                <a:hlinkClick r:id="rId2"/>
              </a:rPr>
              <a:t>method calls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hlinkClick r:id="rId3"/>
              </a:rPr>
              <a:t>Auto Run Test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hlinkClick r:id="rId4"/>
              </a:rPr>
              <a:t>Editor Feature</a:t>
            </a:r>
            <a:endParaRPr lang="en-US" altLang="zh-CN" dirty="0" smtClean="0"/>
          </a:p>
          <a:p>
            <a:pPr marL="687388" lvl="1" indent="-342900">
              <a:buFont typeface="+mj-lt"/>
              <a:buAutoNum type="arabicPeriod"/>
            </a:pPr>
            <a:r>
              <a:rPr lang="en-US" altLang="zh-CN" dirty="0" smtClean="0"/>
              <a:t>Color of the left margin</a:t>
            </a:r>
          </a:p>
          <a:p>
            <a:pPr marL="687388" lvl="1" indent="-342900">
              <a:buFont typeface="+mj-lt"/>
              <a:buAutoNum type="arabicPeriod"/>
            </a:pPr>
            <a:r>
              <a:rPr lang="en-US" altLang="zh-CN" dirty="0"/>
              <a:t>Navigate </a:t>
            </a:r>
            <a:r>
              <a:rPr lang="en-US" altLang="zh-CN" dirty="0" smtClean="0"/>
              <a:t>To (Ctrl + ,), </a:t>
            </a:r>
            <a:r>
              <a:rPr lang="en-US" altLang="zh-CN" dirty="0"/>
              <a:t>Finds a symbol or file in the active </a:t>
            </a:r>
            <a:r>
              <a:rPr lang="en-US" altLang="zh-CN" dirty="0" smtClean="0"/>
              <a:t>solution</a:t>
            </a:r>
          </a:p>
          <a:p>
            <a:pPr marL="687388" lvl="1" indent="-342900">
              <a:buFont typeface="+mj-lt"/>
              <a:buAutoNum type="arabicPeriod"/>
            </a:pPr>
            <a:r>
              <a:rPr lang="en-US" altLang="zh-CN" dirty="0"/>
              <a:t>Using Regular Expressions in Find or Replace Text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xx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22" y="2060331"/>
            <a:ext cx="2600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5673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2" id="{DAFB7478-47B3-40DE-90C0-3857378F45FF}" vid="{532E81F1-70E5-4D00-AE0F-456D020155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296</TotalTime>
  <Words>289</Words>
  <Application>Microsoft Office PowerPoint</Application>
  <PresentationFormat>On-screen Show (4:3)</PresentationFormat>
  <Paragraphs>59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宋体</vt:lpstr>
      <vt:lpstr>Courier New</vt:lpstr>
      <vt:lpstr>museo sans for dell</vt:lpstr>
      <vt:lpstr>Wingdings</vt:lpstr>
      <vt:lpstr>Museo For Dell 300</vt:lpstr>
      <vt:lpstr>Arial Black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New Features at VS Ultimate 2013</vt:lpstr>
      <vt:lpstr>Purpose</vt:lpstr>
      <vt:lpstr>CodeLens</vt:lpstr>
      <vt:lpstr>CodeMap</vt:lpstr>
      <vt:lpstr>UML</vt:lpstr>
      <vt:lpstr>Other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Staffing Committee</dc:title>
  <dc:creator>Nancy You</dc:creator>
  <cp:keywords>Internal Use</cp:keywords>
  <cp:lastModifiedBy>Rob Feng</cp:lastModifiedBy>
  <cp:revision>59</cp:revision>
  <cp:lastPrinted>2014-02-14T16:26:12Z</cp:lastPrinted>
  <dcterms:created xsi:type="dcterms:W3CDTF">2014-11-05T07:54:43Z</dcterms:created>
  <dcterms:modified xsi:type="dcterms:W3CDTF">2014-12-28T16:14:29Z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