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AA4E9-B250-4920-B36A-00481ADA5587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04F9748-6773-430F-9B86-070BF66C7D54}" type="pres">
      <dgm:prSet presAssocID="{821AA4E9-B250-4920-B36A-00481ADA5587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4041BE2-7607-4888-B629-A42F6AFC25EF}" type="presOf" srcId="{821AA4E9-B250-4920-B36A-00481ADA5587}" destId="{E04F9748-6773-430F-9B86-070BF66C7D54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4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2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3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1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4BF0-9D6E-4D3D-A03F-6F7E41D2E05A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8A82-F845-4025-AE1D-4F06BB0F2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Carry trade and transition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Hayward</a:t>
            </a:r>
          </a:p>
          <a:p>
            <a:r>
              <a:rPr lang="en-GB" dirty="0" smtClean="0"/>
              <a:t>Jens </a:t>
            </a:r>
            <a:r>
              <a:rPr lang="en-GB" dirty="0" err="1" smtClean="0"/>
              <a:t>Hölscher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5182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Regime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CZK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Calm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1.0165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1.0150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S-dev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0.0486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0.0433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Crisis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0.9969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S-dev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0.0878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4486" y="4333103"/>
            <a:ext cx="93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Mean and standard deviation in period of calm and crisis.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Transition models	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a transition logistic model that determines the effect of risk aversion (VIX) on the probability of switching.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2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47028"/>
              </p:ext>
            </p:extLst>
          </p:nvPr>
        </p:nvGraphicFramePr>
        <p:xfrm>
          <a:off x="838200" y="1825625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-3sd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3sd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0.0242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0.5249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0.7967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0.0242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0.2766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0.6003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CZK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0.0717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0.6367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0.9755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0.0392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0.2799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0.5453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4486" y="4333103"/>
            <a:ext cx="93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VIX is scaled to zero mean and unit standard deviation; these are the probabilities of switching to a crash once in a state of calm.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7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356887"/>
            <a:ext cx="10515600" cy="1325563"/>
          </a:xfrm>
        </p:spPr>
        <p:txBody>
          <a:bodyPr/>
          <a:lstStyle/>
          <a:p>
            <a:r>
              <a:rPr lang="en-GB" dirty="0" smtClean="0"/>
              <a:t>Capital flows and exchange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has been a substantial inflow of capital to economies since the 2007-08 financial crisis</a:t>
            </a:r>
          </a:p>
          <a:p>
            <a:r>
              <a:rPr lang="en-GB" dirty="0" smtClean="0"/>
              <a:t>There are three factors that could encourage a reversal</a:t>
            </a:r>
          </a:p>
          <a:p>
            <a:pPr lvl="1"/>
            <a:r>
              <a:rPr lang="en-GB" dirty="0" smtClean="0"/>
              <a:t>International risk aversion</a:t>
            </a:r>
          </a:p>
          <a:p>
            <a:pPr lvl="1"/>
            <a:r>
              <a:rPr lang="en-GB" dirty="0" smtClean="0"/>
              <a:t>US monetary policy</a:t>
            </a:r>
          </a:p>
          <a:p>
            <a:pPr lvl="1"/>
            <a:r>
              <a:rPr lang="en-GB" dirty="0" smtClean="0"/>
              <a:t>International liquidity</a:t>
            </a:r>
          </a:p>
          <a:p>
            <a:r>
              <a:rPr lang="en-GB" dirty="0" smtClean="0"/>
              <a:t>This research seeks to understand more about how financial instability evolves and to assess the relative importance of these three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3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Sudden stops and the regimes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Sudden stops </a:t>
            </a:r>
            <a:r>
              <a:rPr lang="en-GB" dirty="0" err="1" smtClean="0"/>
              <a:t>Calvo</a:t>
            </a:r>
            <a:r>
              <a:rPr lang="en-GB" dirty="0"/>
              <a:t> </a:t>
            </a:r>
            <a:r>
              <a:rPr lang="en-GB" dirty="0" smtClean="0"/>
              <a:t>(1998, 1999) are composed of two regimes</a:t>
            </a:r>
          </a:p>
          <a:p>
            <a:pPr lvl="1"/>
            <a:r>
              <a:rPr lang="en-GB" dirty="0" smtClean="0"/>
              <a:t>Inflows </a:t>
            </a:r>
          </a:p>
          <a:p>
            <a:pPr lvl="1"/>
            <a:r>
              <a:rPr lang="en-GB" dirty="0" smtClean="0"/>
              <a:t>Outflows</a:t>
            </a:r>
          </a:p>
          <a:p>
            <a:pPr lvl="1"/>
            <a:endParaRPr lang="en-GB" dirty="0"/>
          </a:p>
          <a:p>
            <a:r>
              <a:rPr lang="en-GB" dirty="0" smtClean="0"/>
              <a:t>Renewed interest, particularly after May 2013</a:t>
            </a:r>
          </a:p>
          <a:p>
            <a:pPr lvl="1"/>
            <a:r>
              <a:rPr lang="en-GB" dirty="0" smtClean="0"/>
              <a:t>Ahmed (2014) Panel of Gross and Net capital flows</a:t>
            </a:r>
          </a:p>
          <a:p>
            <a:pPr lvl="1"/>
            <a:r>
              <a:rPr lang="en-GB" dirty="0" err="1" smtClean="0"/>
              <a:t>Baele</a:t>
            </a:r>
            <a:r>
              <a:rPr lang="en-GB" dirty="0" smtClean="0"/>
              <a:t> et al. (2014) Look at causes of Flight-to-Safety</a:t>
            </a:r>
          </a:p>
          <a:p>
            <a:pPr lvl="1"/>
            <a:r>
              <a:rPr lang="en-GB" dirty="0" err="1" smtClean="0"/>
              <a:t>Ceruttie</a:t>
            </a:r>
            <a:r>
              <a:rPr lang="en-GB" dirty="0" smtClean="0"/>
              <a:t> et al. (2014) Measure global liquidity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Regime: Hidden Markov Chain Model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52081"/>
              </p:ext>
            </p:extLst>
          </p:nvPr>
        </p:nvGraphicFramePr>
        <p:xfrm>
          <a:off x="838200" y="1825625"/>
          <a:ext cx="10515600" cy="483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29016" y="2347783"/>
            <a:ext cx="2463113" cy="134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505832" y="2347784"/>
            <a:ext cx="2463113" cy="134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8573" y="257020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Calm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49762" y="257020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Crisis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2129" y="2939537"/>
            <a:ext cx="151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38616" y="5090984"/>
            <a:ext cx="1326292" cy="1367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105135" y="5090984"/>
            <a:ext cx="1326292" cy="1264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138616" y="5338119"/>
            <a:ext cx="13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 return</a:t>
            </a:r>
          </a:p>
          <a:p>
            <a:r>
              <a:rPr lang="en-GB" dirty="0" smtClean="0"/>
              <a:t>Small risk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105135" y="5338119"/>
            <a:ext cx="13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 loss Large risk</a:t>
            </a:r>
            <a:endParaRPr lang="en-GB" dirty="0"/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3801762" y="3690550"/>
            <a:ext cx="0" cy="140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7768281" y="3690550"/>
            <a:ext cx="0" cy="140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762" y="3690550"/>
            <a:ext cx="3935626" cy="140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49130" y="3690550"/>
            <a:ext cx="3888258" cy="134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5461" y="2454876"/>
            <a:ext cx="1606378" cy="123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35460" y="2504303"/>
            <a:ext cx="164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Unobserved Finance State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77680" y="5251622"/>
            <a:ext cx="1606378" cy="123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667265" y="5461686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Carry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carry trade	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is an attempt to take advantage of the breakdown in UIP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 smtClean="0"/>
                  <a:t> are the profits from the carry trade.,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is the interest rate differential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 smtClean="0"/>
                  <a:t>  is the change in the exchange rate.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Failure of UIP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is the expected change in the exchange rate</a:t>
                </a:r>
              </a:p>
              <a:p>
                <a:r>
                  <a:rPr lang="en-GB" dirty="0" smtClean="0"/>
                  <a:t>The domestic interest rate is I</a:t>
                </a:r>
              </a:p>
              <a:p>
                <a:r>
                  <a:rPr lang="en-GB" dirty="0" smtClean="0"/>
                  <a:t>The overseas interest rate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 smtClean="0"/>
                  <a:t> is the forward rate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explanation for the breakdown in UIP assumes that there is some risk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𝑟𝑝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𝑟𝑝</m:t>
                    </m:r>
                  </m:oMath>
                </a14:m>
                <a:r>
                  <a:rPr lang="en-GB" dirty="0" smtClean="0"/>
                  <a:t> is the risk-premium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components of HMM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HMM has three components:</a:t>
                </a:r>
              </a:p>
              <a:p>
                <a:pPr lvl="1"/>
                <a:r>
                  <a:rPr lang="en-GB" dirty="0" smtClean="0"/>
                  <a:t>The prior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𝑝𝑟𝑖𝑜𝑟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dirty="0" smtClean="0"/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/>
              </a:p>
              <a:p>
                <a:pPr lvl="1"/>
                <a:r>
                  <a:rPr lang="en-GB" dirty="0" smtClean="0"/>
                  <a:t>The transition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 (A)</a:t>
                </a:r>
              </a:p>
              <a:p>
                <a:pPr lvl="1"/>
                <a:r>
                  <a:rPr lang="en-GB" dirty="0" smtClean="0"/>
                  <a:t>The response model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𝑟𝑒𝑠𝑝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(B)</a:t>
                </a:r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There are n states or regimes,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are the observed carry-trade returns,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𝑟𝑒𝑠𝑝</m:t>
                        </m:r>
                      </m:sub>
                    </m:sSub>
                  </m:oMath>
                </a14:m>
                <a:r>
                  <a:rPr lang="en-GB" dirty="0" smtClean="0"/>
                  <a:t> are the prior, transition and response models respectively.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9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For the simple case, the two-regime is modelled as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315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Carry trade and transition</vt:lpstr>
      <vt:lpstr>Capital flows and exchange rates</vt:lpstr>
      <vt:lpstr>Sudden stops and the regimes</vt:lpstr>
      <vt:lpstr>Two Regime: Hidden Markov Chain Model</vt:lpstr>
      <vt:lpstr>The carry trade </vt:lpstr>
      <vt:lpstr>Failure of UIP</vt:lpstr>
      <vt:lpstr>Risk</vt:lpstr>
      <vt:lpstr>Three components of HMM</vt:lpstr>
      <vt:lpstr>Response</vt:lpstr>
      <vt:lpstr>Results</vt:lpstr>
      <vt:lpstr>Transition models </vt:lpstr>
      <vt:lpstr>Results 2</vt:lpstr>
    </vt:vector>
  </TitlesOfParts>
  <Company>University of Brighton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Hayward</dc:creator>
  <cp:lastModifiedBy>Robert Hayward</cp:lastModifiedBy>
  <cp:revision>16</cp:revision>
  <dcterms:created xsi:type="dcterms:W3CDTF">2016-11-03T08:12:27Z</dcterms:created>
  <dcterms:modified xsi:type="dcterms:W3CDTF">2016-11-03T14:47:45Z</dcterms:modified>
</cp:coreProperties>
</file>