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1.png" ContentType="image/png"/>
  <Override PartName="/ppt/media/image20.jpeg" ContentType="image/jpeg"/>
  <Override PartName="/ppt/media/image18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02760" y="1946160"/>
            <a:ext cx="8445240" cy="37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2760" y="620640"/>
            <a:ext cx="8445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02760" y="1946160"/>
            <a:ext cx="8445240" cy="37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02760" y="1946160"/>
            <a:ext cx="8445240" cy="371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02760" y="620640"/>
            <a:ext cx="8445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97440" y="1946160"/>
            <a:ext cx="4655520" cy="3714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2760" y="620640"/>
            <a:ext cx="8445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027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3714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29960" y="38865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27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29960" y="1946160"/>
            <a:ext cx="412092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2760" y="3886560"/>
            <a:ext cx="8445240" cy="177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935040" y="6028560"/>
            <a:ext cx="2063160" cy="477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" name="CustomShape 2"/>
          <p:cNvSpPr/>
          <p:nvPr/>
        </p:nvSpPr>
        <p:spPr>
          <a:xfrm>
            <a:off x="7024320" y="6062040"/>
            <a:ext cx="196704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Aimee Gott – R Consultant</a:t>
            </a:r>
            <a:endParaRPr/>
          </a:p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agott@mango-solutions.com</a:t>
            </a:r>
            <a:endParaRPr/>
          </a:p>
        </p:txBody>
      </p:sp>
      <p:pic>
        <p:nvPicPr>
          <p:cNvPr id="3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3019320" y="188640"/>
            <a:ext cx="5944680" cy="86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6831000" y="112464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Arial"/>
              </a:rPr>
              <a:t>16/04/15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935040" y="6028560"/>
            <a:ext cx="2063160" cy="477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7024320" y="6062040"/>
            <a:ext cx="196704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Aimee Gott – R Consultant</a:t>
            </a:r>
            <a:endParaRPr/>
          </a:p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agott@mango-solutions.com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935040" y="6028560"/>
            <a:ext cx="2063160" cy="477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7024320" y="6062040"/>
            <a:ext cx="196704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Aimee Gott – R Consultant</a:t>
            </a:r>
            <a:endParaRPr/>
          </a:p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000000"/>
                </a:solidFill>
                <a:latin typeface="Arial"/>
              </a:rPr>
              <a:t>agott@mango-solutions.com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9320" y="188640"/>
            <a:ext cx="5944680" cy="86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Introduction to Shiny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1371600" y="5522760"/>
            <a:ext cx="6400440" cy="1146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ffffff"/>
                </a:solidFill>
                <a:latin typeface="Arial"/>
              </a:rPr>
              <a:t>LondonR Workshop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ffffff"/>
                </a:solidFill>
                <a:latin typeface="Arial"/>
              </a:rPr>
              <a:t>March 30th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The Server Script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Contains the information to build the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Requires a call to the function shinyServer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Contains a function with parrmeter input and output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Defines what happens in 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1</a:t>
            </a: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2004840"/>
            <a:ext cx="8143560" cy="28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1 - UI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251640" y="177264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shinyUI(fluidPage(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titlePanel("My First Shiny App!"),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sidebarLayout(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textInput("</a:t>
            </a:r>
            <a:r>
              <a:rPr lang="en-US" sz="2000">
                <a:solidFill>
                  <a:srgbClr val="ff0000"/>
                </a:solidFill>
                <a:latin typeface="Courier New"/>
              </a:rPr>
              <a:t>myText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", "Enter text here:")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textOutput("</a:t>
            </a:r>
            <a:r>
              <a:rPr lang="en-US" sz="2000">
                <a:solidFill>
                  <a:srgbClr val="0070c0"/>
                </a:solidFill>
                <a:latin typeface="Courier New"/>
              </a:rPr>
              <a:t>niceTextOutput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1 - Server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shinyServer(function(input, output){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output$</a:t>
            </a:r>
            <a:r>
              <a:rPr lang="en-US" sz="2400">
                <a:solidFill>
                  <a:srgbClr val="0070c0"/>
                </a:solidFill>
                <a:latin typeface="Courier New"/>
              </a:rPr>
              <a:t>niceTextOutput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 &lt;- renderText(paste("You entered the text:\n", input$</a:t>
            </a:r>
            <a:r>
              <a:rPr lang="en-US" sz="2400">
                <a:solidFill>
                  <a:srgbClr val="ff0000"/>
                </a:solidFill>
                <a:latin typeface="Courier New"/>
              </a:rPr>
              <a:t>myText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})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Layouts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Example 1 used a sidebarLayout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There are a number of possible layouts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 this workshop we will only use the sidebarLayout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Sidebar Panel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Define the contents of the sidebar using the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sidebarPanel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function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Accepts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*Input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functions that specify the app inputs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Input Controls</a:t>
            </a:r>
            <a:endParaRPr/>
          </a:p>
        </p:txBody>
      </p:sp>
      <p:graphicFrame>
        <p:nvGraphicFramePr>
          <p:cNvPr id="150" name="Table 2"/>
          <p:cNvGraphicFramePr/>
          <p:nvPr/>
        </p:nvGraphicFramePr>
        <p:xfrm>
          <a:off x="683640" y="1989000"/>
          <a:ext cx="7796880" cy="3322080"/>
        </p:xfrm>
        <a:graphic>
          <a:graphicData uri="http://schemas.openxmlformats.org/drawingml/2006/table">
            <a:tbl>
              <a:tblPr/>
              <a:tblGrid>
                <a:gridCol w="2013120"/>
                <a:gridCol w="5783760"/>
              </a:tblGrid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200">
                          <a:solidFill>
                            <a:srgbClr val="ffffff"/>
                          </a:solidFill>
                          <a:latin typeface="Calibri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20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textInput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Text string input</a:t>
                      </a:r>
                      <a:endParaRPr/>
                    </a:p>
                  </a:txBody>
                  <a:tcPr/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numericInput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Numeric value input</a:t>
                      </a:r>
                      <a:endParaRPr/>
                    </a:p>
                  </a:txBody>
                  <a:tcPr/>
                </a:tc>
              </a:tr>
              <a:tr h="75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selectInput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Select single or multiple values from drop down list</a:t>
                      </a:r>
                      <a:endParaRPr/>
                    </a:p>
                  </a:txBody>
                  <a:tcPr/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sliderInput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Numeric range “slider” input</a:t>
                      </a:r>
                      <a:endParaRPr/>
                    </a:p>
                  </a:txBody>
                  <a:tcPr/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radioButtons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Set of radio button inputs</a:t>
                      </a:r>
                      <a:endParaRPr/>
                    </a:p>
                  </a:txBody>
                  <a:tcPr/>
                </a:tc>
              </a:tr>
              <a:tr h="42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fileInput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File upload control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2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16280" y="1700640"/>
            <a:ext cx="3893400" cy="38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2 - UI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02760" y="2061000"/>
            <a:ext cx="84452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textInput("</a:t>
            </a:r>
            <a:r>
              <a:rPr lang="en-US" sz="2400">
                <a:solidFill>
                  <a:srgbClr val="ff0000"/>
                </a:solidFill>
                <a:latin typeface="Courier New"/>
              </a:rPr>
              <a:t>myTextInput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", "Enter text here:"),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numericInput("</a:t>
            </a:r>
            <a:r>
              <a:rPr lang="en-US" sz="2400">
                <a:solidFill>
                  <a:srgbClr val="0070c0"/>
                </a:solidFill>
                <a:latin typeface="Courier New"/>
              </a:rPr>
              <a:t>myNumberInput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", "Select a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number:", value = 50, min = 0, max =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100, step = 1),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selectInput("</a:t>
            </a:r>
            <a:r>
              <a:rPr lang="en-US" sz="2400">
                <a:solidFill>
                  <a:srgbClr val="00b050"/>
                </a:solidFill>
                <a:latin typeface="Courier New"/>
              </a:rPr>
              <a:t>mySelectInput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", "Select from the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dropdown:", choices = LETTERS[1:10])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Main Panel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Define the contents of the main panel using the function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mainPanel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Can contain outputs using the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*Output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Can include HTML using a series of functions that replicate the HTML tags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WiFi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UCLGuest Wireless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Navigate to a page outside of UCL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on the link to the self service 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Enter your details and event code (CDRC)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Generate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Make a note of the username and password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on the link to login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HTML Formatting 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We don't need to use HTML tags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Shiny includes a series of equivalent functions</a:t>
            </a:r>
            <a:endParaRPr/>
          </a:p>
        </p:txBody>
      </p:sp>
      <p:graphicFrame>
        <p:nvGraphicFramePr>
          <p:cNvPr id="159" name="Table 3"/>
          <p:cNvGraphicFramePr/>
          <p:nvPr/>
        </p:nvGraphicFramePr>
        <p:xfrm>
          <a:off x="1331640" y="3141000"/>
          <a:ext cx="6095520" cy="2559960"/>
        </p:xfrm>
        <a:graphic>
          <a:graphicData uri="http://schemas.openxmlformats.org/drawingml/2006/table">
            <a:tbl>
              <a:tblPr/>
              <a:tblGrid>
                <a:gridCol w="2160000"/>
                <a:gridCol w="393552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Usage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A paragraph of text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h*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A level * (1, 2, 3,...) header 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A block of code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img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An image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Bold text</a:t>
                      </a:r>
                      <a:endParaRPr/>
                    </a:p>
                  </a:txBody>
                  <a:tcPr/>
                </a:tc>
              </a:tr>
              <a:tr h="36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Italic text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2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989000"/>
            <a:ext cx="8748000" cy="31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2 - UI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h4("Using HTML in Shiny"),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p("This is a paragraph of text that is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included in our main panel.",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strong("This text will be in bold.")),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textOutput("</a:t>
            </a:r>
            <a:r>
              <a:rPr lang="en-US" sz="2400">
                <a:solidFill>
                  <a:srgbClr val="7030a0"/>
                </a:solidFill>
                <a:latin typeface="Courier New"/>
              </a:rPr>
              <a:t>niceTextOutput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textOutput("</a:t>
            </a:r>
            <a:r>
              <a:rPr lang="en-US" sz="2400">
                <a:solidFill>
                  <a:srgbClr val="ffc000"/>
                </a:solidFill>
                <a:latin typeface="Courier New"/>
              </a:rPr>
              <a:t>niceNumberOutput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textOutput("</a:t>
            </a:r>
            <a:r>
              <a:rPr lang="en-US" sz="2400">
                <a:solidFill>
                  <a:srgbClr val="00ffff"/>
                </a:solidFill>
                <a:latin typeface="Courier New"/>
              </a:rPr>
              <a:t>niceSelectOutput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1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Build a simple Shiny application that takes a date string input (e.g. “30-03-2015”) and returns the following text: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day of the week is it (e.g. “Wednesday”)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month it is (e.g. “December”)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year it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</a:rPr>
              <a:t>Hint: try using the dateInput and format functions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14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1 - UI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23640" y="162864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require(shiny)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shinyUI(fluidPage(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header for the page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titlePanel("Exercise 1"),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Set up the page to have a sidebar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sidebarLayout(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contents of the sidebar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dateInput("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dateInput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", "Select date")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contents of the main panel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textOutput("</a:t>
            </a:r>
            <a:r>
              <a:rPr lang="en-US" sz="1100">
                <a:solidFill>
                  <a:srgbClr val="0070c0"/>
                </a:solidFill>
                <a:latin typeface="Courier New"/>
              </a:rPr>
              <a:t>dateOutput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")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1 - Sever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require(shiny)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shinyServer(function(input, output){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output$</a:t>
            </a:r>
            <a:r>
              <a:rPr lang="en-US" sz="1200">
                <a:solidFill>
                  <a:srgbClr val="0070c0"/>
                </a:solidFill>
                <a:latin typeface="Courier New"/>
              </a:rPr>
              <a:t>dateOutput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&lt;- renderText(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format(input$</a:t>
            </a:r>
            <a:r>
              <a:rPr lang="en-US" sz="1200">
                <a:solidFill>
                  <a:srgbClr val="ff0000"/>
                </a:solidFill>
                <a:latin typeface="Courier New"/>
              </a:rPr>
              <a:t>dateInput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, format = "A %A in %B.  The year is %Y")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})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Defining Outputs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So far we have just output 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Shiny also allows us to output graphics, data and images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We have to define the output in the UI and the Server scripts using different functions 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Rendering Outputs</a:t>
            </a:r>
            <a:endParaRPr/>
          </a:p>
        </p:txBody>
      </p:sp>
      <p:graphicFrame>
        <p:nvGraphicFramePr>
          <p:cNvPr id="173" name="Table 2"/>
          <p:cNvGraphicFramePr/>
          <p:nvPr/>
        </p:nvGraphicFramePr>
        <p:xfrm>
          <a:off x="683640" y="2349000"/>
          <a:ext cx="7796880" cy="2133360"/>
        </p:xfrm>
        <a:graphic>
          <a:graphicData uri="http://schemas.openxmlformats.org/drawingml/2006/table">
            <a:tbl>
              <a:tblPr/>
              <a:tblGrid>
                <a:gridCol w="1872000"/>
                <a:gridCol w="3024000"/>
                <a:gridCol w="2900880"/>
              </a:tblGrid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200">
                          <a:solidFill>
                            <a:srgbClr val="ffffff"/>
                          </a:solidFill>
                          <a:latin typeface="Calibri"/>
                        </a:rPr>
                        <a:t>Output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200">
                          <a:solidFill>
                            <a:srgbClr val="ffffff"/>
                          </a:solidFill>
                          <a:latin typeface="Calibri"/>
                        </a:rPr>
                        <a:t>server.R 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200">
                          <a:solidFill>
                            <a:srgbClr val="ffffff"/>
                          </a:solidFill>
                          <a:latin typeface="Calibri"/>
                        </a:rPr>
                        <a:t>ui.R Function</a:t>
                      </a:r>
                      <a:endParaRPr/>
                    </a:p>
                  </a:txBody>
                  <a:tcPr/>
                </a:tc>
              </a:tr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renderPrint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textOutput</a:t>
                      </a:r>
                      <a:endParaRPr/>
                    </a:p>
                  </a:txBody>
                  <a:tcPr/>
                </a:tc>
              </a:tr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renderDataTable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dataTableOutput</a:t>
                      </a:r>
                      <a:endParaRPr/>
                    </a:p>
                  </a:txBody>
                  <a:tcPr/>
                </a:tc>
              </a:tr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Plot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renderPlot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plotOutput</a:t>
                      </a:r>
                      <a:endParaRPr/>
                    </a:p>
                  </a:txBody>
                  <a:tcPr/>
                </a:tc>
              </a:tr>
              <a:tr h="42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Image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renderImage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200">
                          <a:solidFill>
                            <a:srgbClr val="000000"/>
                          </a:solidFill>
                          <a:latin typeface="Calibri"/>
                        </a:rPr>
                        <a:t>imageOutput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3 - Render Data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From the user interface select a dataset from a dropdown menu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Display the data in a dataTable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23640" y="404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3 - Render Data</a:t>
            </a:r>
            <a:endParaRPr/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28640"/>
            <a:ext cx="9900720" cy="64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Workshop Aim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23640" y="2277000"/>
            <a:ext cx="8445240" cy="3096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Be able to develop a simple Shiny App with standard inputs and outputs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A subset of Mango's forthcoming Shiny training course!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3 - UI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sidebarLayout(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selectInput("selectInput", "Select from the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dropdown:", choices = c("airquality", "iris",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"mtcars"))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dataTableOutput("dataOutput")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3 - Server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output$dataOutput &lt;-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renderDataTable(switch(input$selectInput,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"airquality" = airquality,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"iris" = iris,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"mtcars" = mtcars)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4 - Render Plots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Select a column of the data from a drop down menu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Plot a histogram of the data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4 - Render Plots</a:t>
            </a:r>
            <a:endParaRPr/>
          </a:p>
        </p:txBody>
      </p:sp>
      <p:pic>
        <p:nvPicPr>
          <p:cNvPr id="185" name="Picture 2" descr=""/>
          <p:cNvPicPr/>
          <p:nvPr/>
        </p:nvPicPr>
        <p:blipFill>
          <a:blip r:embed="rId1"/>
          <a:srcRect l="0" t="-68380" r="0" b="260747"/>
          <a:stretch>
            <a:fillRect/>
          </a:stretch>
        </p:blipFill>
        <p:spPr>
          <a:xfrm>
            <a:off x="179640" y="1588680"/>
            <a:ext cx="8886600" cy="41439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4 - UI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sidebarLayout(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selectInput("selectInput", "Select column:", choices = colnames(mtcars))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plotOutput("plotOutput")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4 - Server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output$plotOutput &lt;- renderPlot(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hist(mtcars[,input$selectInput],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 = paste("Histogram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of", input$selectInput),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xlab = input$selectInput)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2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Create a Shiny application that takes: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numeric value between 1 and 500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colour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main title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Use these inputs to create an output histogram of random data from any distribution where n is the numeric input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2 - UI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323640" y="155664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require(shiny)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shinyUI(fluidPage(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header for the page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titlePanel("Render Plot in a Shiny App"),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Set up the page to have a sidebar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sidebarLayout(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contents of the sidebar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sidebarPanel(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numericInput("numberInput", "Select size of data:", min = 0, max = 500, value = 100),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selectInput("colInput", "Select a colour", choices = c("red", "yellow", "blue", "green"))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# Define the contents of the main panel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mainPanel(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plotOutput("plotOutput")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Exercise 2 - Server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require(shiny)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shinyServer(function(input, output){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output$plotOutput &lt;- renderPlot(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hist(rnorm(input$numberInput), col = input$colInput)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})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Reactivity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Consider the last exercise...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Suppose we want to change the colour of the plot, what happens to the data?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Outline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Basic Shiny app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Defining the User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Displaying Outputs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Reactivity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Beyond the Basics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Reactivity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Each time we change an option the data is simulated again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Suppose this was reading in a large dataset, connecting to a database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3600">
                <a:solidFill>
                  <a:srgbClr val="000000"/>
                </a:solidFill>
                <a:latin typeface="Courier New"/>
              </a:rPr>
              <a:t>reactive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 Function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This lets us create a reactive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function is only called when the relevant inputs are updated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Our data is only updated when the number of simulations is changed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5</a:t>
            </a:r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1724760"/>
            <a:ext cx="8153280" cy="377424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5 - Server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simData &lt;- reactive({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rnorm(input$numberInput)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})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output$plotOutput &lt;- renderPlot(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hist(simData(), col =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input$colInput)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Beyond the basics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Changes to layouts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Including tabbed pages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Include CSS to style the 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Incorporate Shiny and Markdown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Share your app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All covered on our 1 day Getting Started with Shiny course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Shiny Themes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new package that allows us to change the bootstrap theme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Requires Shiny v0.11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Available on CRAN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http://rstudio.github.io/shinythemes/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6</a:t>
            </a:r>
            <a:endParaRPr/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628640"/>
            <a:ext cx="8803080" cy="410580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Worked Example 6 - UI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302760" y="1946160"/>
            <a:ext cx="8661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require(shinythemes)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shinyUI(fluidPage(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theme = shinytheme("cerulean"),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Shiny Dashboard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Package under development by RStudio for developing Dashboards with Shiny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Available on github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What Next?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This evenings LondonR meeting!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Getting Started with Shiny training course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Data Visualisation in R training 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EARL 2015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Workshop resources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 (version 3.1.2)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RStudio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Shiny (version 0.11)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LondonR tonight 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SAS to R Migration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– Rich Pugh, Mango Solutions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The Coder and the Designer: Using R for Visualising London's Data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– James Cheshire, UCL (and Co-Author of The Information Capital)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How to build a mid-sized analytical application with Shiny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– Enzo Martoglio, Sopra Steria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Getting Started with Shiny - May 27th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1 Day Training Course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Covers this content in more depth + more!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Including CSS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</a:rPr>
              <a:t>Shiny + Rmarkdown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To be held in central London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See the Mango team for more details!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Data Visualisation in R - May 28th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1 Day Training Course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Principles of Data Visualisation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Implementing these principles in ggplot2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To be held in central London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See the Mango team for more details!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Tower Hotel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2 day conference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1 day of workshops prior to conference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Capacity for 400+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Conference evening event in Tower Bridge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Earlybird deadline ends tomorrow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Abstract deadline extended to 17</a:t>
            </a:r>
            <a:r>
              <a:rPr lang="en-US" sz="2800" baseline="30000">
                <a:solidFill>
                  <a:srgbClr val="000000"/>
                </a:solidFill>
                <a:latin typeface="Arial"/>
              </a:rPr>
              <a:t>th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April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840" y="507240"/>
            <a:ext cx="5079600" cy="140940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Alex Bellos </a:t>
            </a:r>
            <a:r>
              <a:rPr lang="en-US">
                <a:solidFill>
                  <a:srgbClr val="000000"/>
                </a:solidFill>
                <a:latin typeface="Arial"/>
              </a:rPr>
              <a:t>(Author of Alex's Adventures in Numberland)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Joe Cheng </a:t>
            </a:r>
            <a:r>
              <a:rPr lang="en-US">
                <a:solidFill>
                  <a:srgbClr val="000000"/>
                </a:solidFill>
                <a:latin typeface="Arial"/>
              </a:rPr>
              <a:t>(Creator of Shiny!)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Dirk Eddelbuettel </a:t>
            </a:r>
            <a:r>
              <a:rPr lang="en-US">
                <a:solidFill>
                  <a:srgbClr val="000000"/>
                </a:solidFill>
                <a:latin typeface="Arial"/>
              </a:rPr>
              <a:t>(Author of Rcpp)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Hannah Fry </a:t>
            </a:r>
            <a:r>
              <a:rPr lang="en-US">
                <a:solidFill>
                  <a:srgbClr val="000000"/>
                </a:solidFill>
                <a:latin typeface="Arial"/>
              </a:rPr>
              <a:t>(Lecturer in Mathematics at the Centre for Advanced Spatial Analysis)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Speak to the Mango team to know more or visit the webpage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 u="sng">
                <a:solidFill>
                  <a:srgbClr val="0000ff"/>
                </a:solidFill>
                <a:latin typeface="Arial"/>
              </a:rPr>
              <a:t>http</a:t>
            </a:r>
            <a:r>
              <a:rPr lang="en-US" sz="2200" u="sng">
                <a:solidFill>
                  <a:srgbClr val="0000ff"/>
                </a:solidFill>
                <a:latin typeface="Arial"/>
              </a:rPr>
              <a:t>://www.earl-conference.com</a:t>
            </a:r>
            <a:r>
              <a:rPr lang="en-US" sz="2200" u="sng">
                <a:solidFill>
                  <a:srgbClr val="0000ff"/>
                </a:solidFill>
                <a:latin typeface="Arial"/>
              </a:rPr>
              <a:t>/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840" y="507240"/>
            <a:ext cx="5079600" cy="140940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EARL Workshops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10.00 – 13.00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Integrating R and Python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(Chris Musselle)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Current Best Practices in Formal Package Development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(Aimee Gott, Gregoire Gauriot)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14.00 – 17.00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Introduction to Rcpp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(Dirk Eddelbuettel)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Interactive reporting with R Markdown and Shiny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(Joe Cheng)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Follow Mango!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564000" y="1989000"/>
            <a:ext cx="4772880" cy="3570480"/>
          </a:xfrm>
          <a:prstGeom prst="rect">
            <a:avLst/>
          </a:prstGeom>
        </p:spPr>
        <p:txBody>
          <a:bodyPr/>
          <a:p>
            <a:r>
              <a:rPr lang="en-US" sz="2400">
                <a:solidFill>
                  <a:srgbClr val="000000"/>
                </a:solidFill>
                <a:latin typeface="Arial"/>
              </a:rPr>
              <a:t>@mangothecat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@earlconf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MangoTheCat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3861000"/>
            <a:ext cx="1676520" cy="1393200"/>
          </a:xfrm>
          <a:prstGeom prst="rect">
            <a:avLst/>
          </a:prstGeom>
          <a:ln>
            <a:noFill/>
          </a:ln>
        </p:spPr>
      </p:pic>
      <p:pic>
        <p:nvPicPr>
          <p:cNvPr id="23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4440" y="2061000"/>
            <a:ext cx="1258560" cy="1023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Workshop structure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2 hours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Presentation format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Worked examples of creating apps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Exercises during the workshop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What is Shiny?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 Package for Interactive Web Apps developed by RStudio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Gives the power of R in a convenient user interface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Can be written entirely in 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A Basic Shiny App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basic app requires: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user interface script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"Server" script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Runs using the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runApp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function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2760" y="620640"/>
            <a:ext cx="8445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The User Interface Script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02760" y="1946160"/>
            <a:ext cx="8445240" cy="371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Defines the components of the user interface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Page titles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Input options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Outputs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Defines what the user will see and interact with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